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80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3" r:id="rId24"/>
    <p:sldId id="284" r:id="rId25"/>
    <p:sldId id="285" r:id="rId26"/>
    <p:sldId id="276" r:id="rId27"/>
    <p:sldId id="277" r:id="rId28"/>
    <p:sldId id="278" r:id="rId29"/>
    <p:sldId id="282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4E401-5A05-4676-9A6C-D8816A97273A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A7F02-A160-4C9D-BAAA-095419B40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5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baseline="0" dirty="0"/>
          </a:p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4DC8D-BEC2-D34A-81E1-6AC3BD4AB1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41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4DC8D-BEC2-D34A-81E1-6AC3BD4AB13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4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4DC8D-BEC2-D34A-81E1-6AC3BD4AB13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38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4DC8D-BEC2-D34A-81E1-6AC3BD4AB13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56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Fibrele insolubile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celuloză, fulgi de orez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activează peristaltismul intestinal și accelerează tranzitul hranei prin tractul gastrointestinal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Fibrele insolubile sunt digerate de către organism, însă fibrele grosiere ale acestora curăță exact ca o perie pereții intestinului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În urma acestui proces se îmbunătățesc procesele metabolice și asimilarea vitaminelor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mineralelor și a altor substanțe utile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Produsul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 - Fiber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conține fibre insolubile sub formă de tărâțe de orez și celuloză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Tărâțea de orez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o-RO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fragmente de coajă de boabe de orez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ajută organismul să se curețe de </a:t>
            </a:r>
            <a:r>
              <a:rPr lang="ro-R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reziduuri,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acționând ca o măturică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asemenea, acestea sunt bogate în substanțe utile: vitamine din grupa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В, Е, К.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Tărâțele de orez conțin fier, sodiu, seleniu, zinc, magneziu, colină și alte minerale utile pentru om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Tărâțea absoarbe toxinele și colesterolul în exces, îmbunătățește </a:t>
            </a:r>
            <a:r>
              <a:rPr lang="ro-R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digestia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și curăță stomacul și intestinul, asigurând totodată un teren favorabil pentru dezvoltarea și înmulțirea microflorei sănătoase.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Celuloza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o-R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absoarbe apa, facilitând funcționarea intestinului gros. Conferă volum produselor activității vitale și accelerează transitul acestora prin intestinul gros. Previne apariția constipațiilor, contribuind la prevenirea colitelor și a hemoroizilor.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4DC8D-BEC2-D34A-81E1-6AC3BD4AB13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25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4DC8D-BEC2-D34A-81E1-6AC3BD4AB13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9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79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0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406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833373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www.bestppt.com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6239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833373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www.bestppt.com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1EDE-7116-2443-9BDD-368CE5B376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6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85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6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39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09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13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3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75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03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0E10C-CF35-4CA8-9647-C85B59268B71}" type="datetimeFigureOut">
              <a:rPr lang="ru-RU" smtClean="0"/>
              <a:t>09.05.2021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2E6E-2947-448E-8F9C-8C558C898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05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em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4144" y="1247054"/>
            <a:ext cx="4807527" cy="4294764"/>
          </a:xfrm>
        </p:spPr>
        <p:txBody>
          <a:bodyPr>
            <a:normAutofit/>
          </a:bodyPr>
          <a:lstStyle/>
          <a:p>
            <a:r>
              <a:rPr lang="ro-MD" dirty="0" smtClean="0">
                <a:solidFill>
                  <a:srgbClr val="FF0000"/>
                </a:solidFill>
              </a:rPr>
              <a:t>IMITAȚII DE GRĂSIMI ȘI FIBRE ALIMENTARE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8" name="Picture 4" descr="Fibrele alimentare | FRDNB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00548" y="1039161"/>
            <a:ext cx="6083378" cy="510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894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338028"/>
            <a:ext cx="116305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3600" dirty="0" smtClean="0"/>
              <a:t>	P</a:t>
            </a:r>
            <a:r>
              <a:rPr lang="ru-RU" sz="3600" dirty="0" smtClean="0"/>
              <a:t>e </a:t>
            </a:r>
            <a:r>
              <a:rPr lang="ru-RU" sz="3600" dirty="0" err="1"/>
              <a:t>plan</a:t>
            </a:r>
            <a:r>
              <a:rPr lang="ru-RU" sz="3600" dirty="0"/>
              <a:t> </a:t>
            </a:r>
            <a:r>
              <a:rPr lang="ru-RU" sz="3600" dirty="0" err="1"/>
              <a:t>mondial</a:t>
            </a:r>
            <a:r>
              <a:rPr lang="ru-RU" sz="3600" dirty="0"/>
              <a:t> s-</a:t>
            </a:r>
            <a:r>
              <a:rPr lang="ru-RU" sz="3600" dirty="0" err="1"/>
              <a:t>au</a:t>
            </a:r>
            <a:r>
              <a:rPr lang="ru-RU" sz="3600" dirty="0"/>
              <a:t> </a:t>
            </a:r>
            <a:r>
              <a:rPr lang="ru-RU" sz="3600" dirty="0" err="1"/>
              <a:t>obţinut</a:t>
            </a:r>
            <a:r>
              <a:rPr lang="ru-RU" sz="3600" dirty="0"/>
              <a:t> </a:t>
            </a:r>
            <a:r>
              <a:rPr lang="ru-RU" sz="3600" dirty="0" err="1"/>
              <a:t>echivalenţi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unt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cacao</a:t>
            </a:r>
            <a:r>
              <a:rPr lang="ru-RU" sz="3600" dirty="0"/>
              <a:t>, </a:t>
            </a:r>
            <a:r>
              <a:rPr lang="ru-RU" sz="3600" dirty="0" err="1"/>
              <a:t>fie</a:t>
            </a:r>
            <a:r>
              <a:rPr lang="ru-RU" sz="3600" dirty="0"/>
              <a:t> </a:t>
            </a:r>
            <a:r>
              <a:rPr lang="ru-RU" sz="3600" dirty="0" err="1"/>
              <a:t>din</a:t>
            </a:r>
            <a:r>
              <a:rPr lang="ru-RU" sz="3600" dirty="0"/>
              <a:t> </a:t>
            </a:r>
            <a:r>
              <a:rPr lang="ru-RU" sz="3600" dirty="0" err="1"/>
              <a:t>grăsimi</a:t>
            </a:r>
            <a:r>
              <a:rPr lang="ru-RU" sz="3600" dirty="0"/>
              <a:t> </a:t>
            </a:r>
            <a:r>
              <a:rPr lang="ru-RU" sz="3600" dirty="0" err="1"/>
              <a:t>vegetale</a:t>
            </a:r>
            <a:r>
              <a:rPr lang="ru-RU" sz="3600" dirty="0"/>
              <a:t> (</a:t>
            </a:r>
            <a:r>
              <a:rPr lang="ru-RU" sz="3600" dirty="0" err="1"/>
              <a:t>seul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Borneo</a:t>
            </a:r>
            <a:r>
              <a:rPr lang="ru-RU" sz="3600" dirty="0"/>
              <a:t>, </a:t>
            </a:r>
            <a:r>
              <a:rPr lang="ru-RU" sz="3600" dirty="0" err="1"/>
              <a:t>grăsimea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Maaber</a:t>
            </a:r>
            <a:r>
              <a:rPr lang="ru-RU" sz="3600" dirty="0"/>
              <a:t>, </a:t>
            </a:r>
            <a:r>
              <a:rPr lang="ru-RU" sz="3600" dirty="0" err="1"/>
              <a:t>uleiul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palm</a:t>
            </a:r>
            <a:r>
              <a:rPr lang="ru-RU" sz="3600" dirty="0"/>
              <a:t>,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mango</a:t>
            </a:r>
            <a:r>
              <a:rPr lang="ru-RU" sz="3600" dirty="0"/>
              <a:t>,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ilipe</a:t>
            </a:r>
            <a:r>
              <a:rPr lang="ru-RU" sz="3600" dirty="0"/>
              <a:t>), </a:t>
            </a:r>
            <a:r>
              <a:rPr lang="ru-RU" sz="3600" dirty="0" err="1"/>
              <a:t>fie</a:t>
            </a:r>
            <a:r>
              <a:rPr lang="ru-RU" sz="3600" dirty="0"/>
              <a:t> </a:t>
            </a:r>
            <a:r>
              <a:rPr lang="ru-RU" sz="3600" dirty="0" err="1"/>
              <a:t>din</a:t>
            </a:r>
            <a:r>
              <a:rPr lang="ru-RU" sz="3600" dirty="0"/>
              <a:t> </a:t>
            </a:r>
            <a:r>
              <a:rPr lang="ru-RU" sz="3600" dirty="0" err="1"/>
              <a:t>cele</a:t>
            </a:r>
            <a:r>
              <a:rPr lang="ru-RU" sz="3600" dirty="0"/>
              <a:t> </a:t>
            </a:r>
            <a:r>
              <a:rPr lang="ru-RU" sz="3600" dirty="0" err="1"/>
              <a:t>animale</a:t>
            </a:r>
            <a:r>
              <a:rPr lang="ru-RU" sz="3600" dirty="0"/>
              <a:t> (</a:t>
            </a:r>
            <a:r>
              <a:rPr lang="ru-RU" sz="3600" dirty="0" err="1"/>
              <a:t>seu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oaie</a:t>
            </a:r>
            <a:r>
              <a:rPr lang="ru-RU" sz="3600" dirty="0"/>
              <a:t>); </a:t>
            </a:r>
            <a:endParaRPr lang="ro-MD" sz="3600" dirty="0" smtClean="0"/>
          </a:p>
          <a:p>
            <a:pPr algn="just"/>
            <a:r>
              <a:rPr lang="ru-RU" sz="3600" dirty="0" err="1" smtClean="0"/>
              <a:t>echivalenții</a:t>
            </a:r>
            <a:r>
              <a:rPr lang="ru-RU" sz="3600" dirty="0" smtClean="0"/>
              <a:t> </a:t>
            </a:r>
            <a:r>
              <a:rPr lang="ru-RU" sz="3600" dirty="0" err="1"/>
              <a:t>se</a:t>
            </a:r>
            <a:r>
              <a:rPr lang="ru-RU" sz="3600" dirty="0"/>
              <a:t> </a:t>
            </a:r>
            <a:r>
              <a:rPr lang="ru-RU" sz="3600" dirty="0" err="1"/>
              <a:t>introduc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proporţie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până</a:t>
            </a:r>
            <a:r>
              <a:rPr lang="ru-RU" sz="3600" dirty="0"/>
              <a:t> </a:t>
            </a:r>
            <a:r>
              <a:rPr lang="ru-RU" sz="3600" dirty="0" err="1"/>
              <a:t>la</a:t>
            </a:r>
            <a:r>
              <a:rPr lang="ru-RU" sz="3600" dirty="0"/>
              <a:t> 50%. </a:t>
            </a:r>
            <a:endParaRPr lang="ro-MD" sz="3600" dirty="0" smtClean="0"/>
          </a:p>
          <a:p>
            <a:pPr algn="just"/>
            <a:r>
              <a:rPr lang="ro-MD" sz="3600" dirty="0"/>
              <a:t>	</a:t>
            </a:r>
            <a:r>
              <a:rPr lang="en-US" sz="3600" dirty="0" err="1" smtClean="0"/>
              <a:t>Sunt</a:t>
            </a:r>
            <a:r>
              <a:rPr lang="en-US" sz="3600" dirty="0" smtClean="0"/>
              <a:t> </a:t>
            </a:r>
            <a:r>
              <a:rPr lang="en-US" sz="3600" dirty="0"/>
              <a:t>fabricate </a:t>
            </a:r>
            <a:r>
              <a:rPr lang="en-US" sz="3600" dirty="0" err="1"/>
              <a:t>şi</a:t>
            </a:r>
            <a:r>
              <a:rPr lang="en-US" sz="3600" dirty="0"/>
              <a:t> </a:t>
            </a:r>
            <a:r>
              <a:rPr lang="en-US" sz="3600" dirty="0" err="1"/>
              <a:t>produse</a:t>
            </a:r>
            <a:r>
              <a:rPr lang="en-US" sz="3600" dirty="0"/>
              <a:t> care pot </a:t>
            </a:r>
            <a:r>
              <a:rPr lang="en-US" sz="3600" dirty="0" err="1"/>
              <a:t>substitui</a:t>
            </a:r>
            <a:r>
              <a:rPr lang="en-US" sz="3600" dirty="0"/>
              <a:t> total </a:t>
            </a:r>
            <a:r>
              <a:rPr lang="en-US" sz="3600" dirty="0" err="1"/>
              <a:t>untul</a:t>
            </a:r>
            <a:r>
              <a:rPr lang="en-US" sz="3600" dirty="0"/>
              <a:t> de cacao; </a:t>
            </a:r>
            <a:r>
              <a:rPr lang="en-US" sz="3600" dirty="0" err="1"/>
              <a:t>aceste</a:t>
            </a:r>
            <a:r>
              <a:rPr lang="en-US" sz="3600" dirty="0"/>
              <a:t> </a:t>
            </a:r>
            <a:r>
              <a:rPr lang="en-US" sz="3600" dirty="0" err="1"/>
              <a:t>produse</a:t>
            </a:r>
            <a:r>
              <a:rPr lang="en-US" sz="3600" dirty="0"/>
              <a:t>, </a:t>
            </a:r>
            <a:r>
              <a:rPr lang="en-US" sz="3600" dirty="0" err="1"/>
              <a:t>în</a:t>
            </a:r>
            <a:r>
              <a:rPr lang="en-US" sz="3600" dirty="0"/>
              <a:t> special </a:t>
            </a:r>
            <a:r>
              <a:rPr lang="en-US" sz="3600" dirty="0" err="1"/>
              <a:t>cele</a:t>
            </a:r>
            <a:r>
              <a:rPr lang="en-US" sz="3600" dirty="0"/>
              <a:t> de tip </a:t>
            </a:r>
            <a:r>
              <a:rPr lang="en-US" sz="3600" dirty="0" err="1"/>
              <a:t>lauric</a:t>
            </a:r>
            <a:r>
              <a:rPr lang="en-US" sz="3600" dirty="0"/>
              <a:t>, </a:t>
            </a:r>
            <a:r>
              <a:rPr lang="en-US" sz="3600" dirty="0" err="1"/>
              <a:t>prezintă</a:t>
            </a:r>
            <a:r>
              <a:rPr lang="en-US" sz="3600" dirty="0"/>
              <a:t> o </a:t>
            </a:r>
            <a:r>
              <a:rPr lang="en-US" sz="3600" dirty="0" err="1"/>
              <a:t>micşorare</a:t>
            </a:r>
            <a:r>
              <a:rPr lang="en-US" sz="3600" dirty="0"/>
              <a:t> a </a:t>
            </a:r>
            <a:r>
              <a:rPr lang="en-US" sz="3600" dirty="0" err="1"/>
              <a:t>punctului</a:t>
            </a:r>
            <a:r>
              <a:rPr lang="en-US" sz="3600" dirty="0"/>
              <a:t> de </a:t>
            </a:r>
            <a:r>
              <a:rPr lang="en-US" sz="3600" dirty="0" err="1"/>
              <a:t>topire</a:t>
            </a:r>
            <a:r>
              <a:rPr lang="en-US" sz="3600" dirty="0"/>
              <a:t> </a:t>
            </a:r>
            <a:r>
              <a:rPr lang="en-US" sz="3600" dirty="0" err="1"/>
              <a:t>şi</a:t>
            </a:r>
            <a:r>
              <a:rPr lang="en-US" sz="3600" dirty="0"/>
              <a:t> un </a:t>
            </a:r>
            <a:r>
              <a:rPr lang="en-US" sz="3600" dirty="0" err="1"/>
              <a:t>domeniu</a:t>
            </a:r>
            <a:r>
              <a:rPr lang="en-US" sz="3600" dirty="0"/>
              <a:t> </a:t>
            </a:r>
            <a:r>
              <a:rPr lang="en-US" sz="3600" dirty="0" err="1"/>
              <a:t>larg</a:t>
            </a:r>
            <a:r>
              <a:rPr lang="en-US" sz="3600" dirty="0"/>
              <a:t> de </a:t>
            </a:r>
            <a:r>
              <a:rPr lang="en-US" sz="3600" dirty="0" err="1"/>
              <a:t>plasticitate</a:t>
            </a:r>
            <a:r>
              <a:rPr lang="en-US" sz="3600" dirty="0"/>
              <a:t>; se </a:t>
            </a:r>
            <a:r>
              <a:rPr lang="en-US" sz="3600" dirty="0" err="1"/>
              <a:t>obţin</a:t>
            </a:r>
            <a:r>
              <a:rPr lang="en-US" sz="3600" dirty="0"/>
              <a:t> din </a:t>
            </a:r>
            <a:r>
              <a:rPr lang="en-US" sz="3600" dirty="0" err="1"/>
              <a:t>ulei</a:t>
            </a:r>
            <a:r>
              <a:rPr lang="en-US" sz="3600" dirty="0"/>
              <a:t> de </a:t>
            </a:r>
            <a:r>
              <a:rPr lang="en-US" sz="3600" dirty="0" err="1"/>
              <a:t>cocos</a:t>
            </a:r>
            <a:r>
              <a:rPr lang="en-US" sz="3600" dirty="0"/>
              <a:t> </a:t>
            </a:r>
            <a:r>
              <a:rPr lang="en-US" sz="3600" dirty="0" err="1"/>
              <a:t>şi</a:t>
            </a:r>
            <a:r>
              <a:rPr lang="en-US" sz="3600" dirty="0"/>
              <a:t> de palmier, </a:t>
            </a:r>
            <a:r>
              <a:rPr lang="en-US" sz="3600" dirty="0" err="1"/>
              <a:t>prin</a:t>
            </a:r>
            <a:r>
              <a:rPr lang="en-US" sz="3600" dirty="0"/>
              <a:t> </a:t>
            </a:r>
            <a:r>
              <a:rPr lang="en-US" sz="3600" dirty="0" err="1"/>
              <a:t>hidrogenare</a:t>
            </a:r>
            <a:r>
              <a:rPr lang="en-US" sz="3600" dirty="0"/>
              <a:t> </a:t>
            </a:r>
            <a:r>
              <a:rPr lang="en-US" sz="3600" dirty="0" err="1"/>
              <a:t>selectivă</a:t>
            </a:r>
            <a:r>
              <a:rPr lang="en-US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15552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1262" y="602723"/>
            <a:ext cx="114540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D" sz="4000" dirty="0" smtClean="0">
                <a:solidFill>
                  <a:srgbClr val="FF0000"/>
                </a:solidFill>
              </a:rPr>
              <a:t>FIBRE ALIMENTARE</a:t>
            </a:r>
          </a:p>
          <a:p>
            <a:pPr algn="just"/>
            <a:r>
              <a:rPr lang="ro-MD" sz="4000" dirty="0" smtClean="0"/>
              <a:t>	</a:t>
            </a:r>
            <a:r>
              <a:rPr lang="ru-RU" sz="4000" dirty="0" err="1" smtClean="0"/>
              <a:t>Nu</a:t>
            </a:r>
            <a:r>
              <a:rPr lang="ru-RU" sz="4000" dirty="0" smtClean="0"/>
              <a:t> </a:t>
            </a:r>
            <a:r>
              <a:rPr lang="ru-RU" sz="4000" dirty="0" err="1"/>
              <a:t>există</a:t>
            </a:r>
            <a:r>
              <a:rPr lang="ru-RU" sz="4000" dirty="0"/>
              <a:t> o </a:t>
            </a:r>
            <a:r>
              <a:rPr lang="ru-RU" sz="4000" dirty="0" err="1"/>
              <a:t>definiţie</a:t>
            </a:r>
            <a:r>
              <a:rPr lang="ru-RU" sz="4000" dirty="0"/>
              <a:t> </a:t>
            </a:r>
            <a:r>
              <a:rPr lang="ru-RU" sz="4000" dirty="0" err="1"/>
              <a:t>completă</a:t>
            </a:r>
            <a:r>
              <a:rPr lang="ru-RU" sz="4000" dirty="0"/>
              <a:t> a </a:t>
            </a:r>
            <a:r>
              <a:rPr lang="ru-RU" sz="4000" dirty="0" err="1"/>
              <a:t>acestora</a:t>
            </a:r>
            <a:r>
              <a:rPr lang="ru-RU" sz="4000" dirty="0"/>
              <a:t>. A </a:t>
            </a:r>
            <a:r>
              <a:rPr lang="ru-RU" sz="4000" dirty="0" err="1"/>
              <a:t>fost</a:t>
            </a:r>
            <a:r>
              <a:rPr lang="ru-RU" sz="4000" dirty="0"/>
              <a:t> </a:t>
            </a:r>
            <a:r>
              <a:rPr lang="ru-RU" sz="4000" dirty="0" err="1"/>
              <a:t>acceptată</a:t>
            </a:r>
            <a:r>
              <a:rPr lang="ru-RU" sz="4000" dirty="0"/>
              <a:t> o </a:t>
            </a:r>
            <a:r>
              <a:rPr lang="ru-RU" sz="4000" dirty="0" err="1"/>
              <a:t>definiţie</a:t>
            </a:r>
            <a:r>
              <a:rPr lang="ru-RU" sz="4000" dirty="0"/>
              <a:t> </a:t>
            </a:r>
            <a:r>
              <a:rPr lang="ru-RU" sz="4000" dirty="0" err="1"/>
              <a:t>referitoare</a:t>
            </a:r>
            <a:r>
              <a:rPr lang="ru-RU" sz="4000" dirty="0"/>
              <a:t> </a:t>
            </a:r>
            <a:r>
              <a:rPr lang="ru-RU" sz="4000" dirty="0" err="1"/>
              <a:t>la</a:t>
            </a:r>
            <a:r>
              <a:rPr lang="ru-RU" sz="4000" dirty="0"/>
              <a:t> </a:t>
            </a:r>
            <a:r>
              <a:rPr lang="ru-RU" sz="4000" dirty="0" err="1"/>
              <a:t>rolul</a:t>
            </a:r>
            <a:r>
              <a:rPr lang="ru-RU" sz="4000" dirty="0"/>
              <a:t> </a:t>
            </a:r>
            <a:r>
              <a:rPr lang="ru-RU" sz="4000" dirty="0" err="1"/>
              <a:t>fiziologic</a:t>
            </a:r>
            <a:r>
              <a:rPr lang="ru-RU" sz="4000" dirty="0"/>
              <a:t> </a:t>
            </a:r>
            <a:r>
              <a:rPr lang="ru-RU" sz="4000" dirty="0" err="1"/>
              <a:t>al</a:t>
            </a:r>
            <a:r>
              <a:rPr lang="ru-RU" sz="4000" dirty="0"/>
              <a:t> </a:t>
            </a:r>
            <a:r>
              <a:rPr lang="ru-RU" sz="4000" dirty="0" err="1"/>
              <a:t>fibrelor</a:t>
            </a:r>
            <a:r>
              <a:rPr lang="ru-RU" sz="4000" dirty="0"/>
              <a:t> </a:t>
            </a:r>
            <a:r>
              <a:rPr lang="ru-RU" sz="4000" dirty="0" err="1"/>
              <a:t>alimentare</a:t>
            </a:r>
            <a:r>
              <a:rPr lang="ru-RU" sz="4000" dirty="0"/>
              <a:t>, </a:t>
            </a:r>
            <a:r>
              <a:rPr lang="ru-RU" sz="4000" dirty="0" err="1"/>
              <a:t>propusă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către</a:t>
            </a:r>
            <a:r>
              <a:rPr lang="ru-RU" sz="4000" dirty="0"/>
              <a:t> </a:t>
            </a:r>
            <a:r>
              <a:rPr lang="ru-RU" sz="4000" dirty="0" err="1"/>
              <a:t>Trowell</a:t>
            </a:r>
            <a:r>
              <a:rPr lang="ru-RU" sz="4000" dirty="0"/>
              <a:t> (1985), </a:t>
            </a:r>
            <a:r>
              <a:rPr lang="ru-RU" sz="4000" dirty="0" err="1"/>
              <a:t>conform</a:t>
            </a:r>
            <a:r>
              <a:rPr lang="ru-RU" sz="4000" dirty="0"/>
              <a:t> </a:t>
            </a:r>
            <a:r>
              <a:rPr lang="ru-RU" sz="4000" dirty="0" err="1"/>
              <a:t>căreia</a:t>
            </a:r>
            <a:r>
              <a:rPr lang="ru-RU" sz="4000" dirty="0"/>
              <a:t>, </a:t>
            </a:r>
            <a:endParaRPr lang="ro-MD" sz="4000" dirty="0" smtClean="0"/>
          </a:p>
          <a:p>
            <a:pPr algn="just"/>
            <a:r>
              <a:rPr lang="ru-RU" sz="4000" dirty="0" err="1" smtClean="0">
                <a:solidFill>
                  <a:srgbClr val="FF0000"/>
                </a:solidFill>
              </a:rPr>
              <a:t>fibrele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alimentare</a:t>
            </a:r>
            <a:r>
              <a:rPr lang="ru-RU" sz="4000" dirty="0"/>
              <a:t> „</a:t>
            </a:r>
            <a:r>
              <a:rPr lang="ru-RU" sz="4000" i="1" dirty="0" err="1"/>
              <a:t>reprezintă</a:t>
            </a:r>
            <a:r>
              <a:rPr lang="ru-RU" sz="4000" i="1" dirty="0"/>
              <a:t> </a:t>
            </a:r>
            <a:r>
              <a:rPr lang="ru-RU" sz="4000" i="1" dirty="0" err="1"/>
              <a:t>un</a:t>
            </a:r>
            <a:r>
              <a:rPr lang="ru-RU" sz="4000" i="1" dirty="0"/>
              <a:t> </a:t>
            </a:r>
            <a:r>
              <a:rPr lang="ru-RU" sz="4000" i="1" dirty="0" err="1"/>
              <a:t>ansamblu</a:t>
            </a:r>
            <a:r>
              <a:rPr lang="ru-RU" sz="4000" i="1" dirty="0"/>
              <a:t> </a:t>
            </a:r>
            <a:r>
              <a:rPr lang="ru-RU" sz="4000" i="1" dirty="0" err="1"/>
              <a:t>de</a:t>
            </a:r>
            <a:r>
              <a:rPr lang="ru-RU" sz="4000" i="1" dirty="0"/>
              <a:t> </a:t>
            </a:r>
            <a:r>
              <a:rPr lang="ru-RU" sz="4000" i="1" dirty="0" err="1"/>
              <a:t>compuşi</a:t>
            </a:r>
            <a:r>
              <a:rPr lang="ru-RU" sz="4000" i="1" dirty="0"/>
              <a:t>, </a:t>
            </a:r>
            <a:r>
              <a:rPr lang="ru-RU" sz="4000" i="1" dirty="0" err="1"/>
              <a:t>constituenţi</a:t>
            </a:r>
            <a:r>
              <a:rPr lang="ru-RU" sz="4000" i="1" dirty="0"/>
              <a:t> </a:t>
            </a:r>
            <a:r>
              <a:rPr lang="ru-RU" sz="4000" i="1" dirty="0" err="1"/>
              <a:t>ai</a:t>
            </a:r>
            <a:r>
              <a:rPr lang="ru-RU" sz="4000" i="1" dirty="0"/>
              <a:t> </a:t>
            </a:r>
            <a:r>
              <a:rPr lang="ru-RU" sz="4000" i="1" dirty="0" err="1"/>
              <a:t>ţesutului</a:t>
            </a:r>
            <a:r>
              <a:rPr lang="ru-RU" sz="4000" i="1" dirty="0"/>
              <a:t> </a:t>
            </a:r>
            <a:r>
              <a:rPr lang="ru-RU" sz="4000" i="1" dirty="0" err="1"/>
              <a:t>vegetal</a:t>
            </a:r>
            <a:r>
              <a:rPr lang="ru-RU" sz="4000" i="1" dirty="0"/>
              <a:t>, </a:t>
            </a:r>
            <a:r>
              <a:rPr lang="ru-RU" sz="4000" i="1" dirty="0" err="1"/>
              <a:t>care</a:t>
            </a:r>
            <a:r>
              <a:rPr lang="ru-RU" sz="4000" i="1" dirty="0"/>
              <a:t> </a:t>
            </a:r>
            <a:r>
              <a:rPr lang="ru-RU" sz="4000" i="1" dirty="0" err="1"/>
              <a:t>sunt</a:t>
            </a:r>
            <a:r>
              <a:rPr lang="ru-RU" sz="4000" i="1" dirty="0"/>
              <a:t> </a:t>
            </a:r>
            <a:r>
              <a:rPr lang="ru-RU" sz="4000" i="1" dirty="0" err="1"/>
              <a:t>în</a:t>
            </a:r>
            <a:r>
              <a:rPr lang="ru-RU" sz="4000" i="1" dirty="0"/>
              <a:t> </a:t>
            </a:r>
            <a:r>
              <a:rPr lang="ru-RU" sz="4000" i="1" dirty="0" err="1"/>
              <a:t>mod</a:t>
            </a:r>
            <a:r>
              <a:rPr lang="ru-RU" sz="4000" i="1" dirty="0"/>
              <a:t> </a:t>
            </a:r>
            <a:r>
              <a:rPr lang="ru-RU" sz="4000" i="1" dirty="0" err="1"/>
              <a:t>curent</a:t>
            </a:r>
            <a:r>
              <a:rPr lang="ru-RU" sz="4000" i="1" dirty="0"/>
              <a:t> </a:t>
            </a:r>
            <a:r>
              <a:rPr lang="ru-RU" sz="4000" i="1" dirty="0" err="1"/>
              <a:t>consumaţi</a:t>
            </a:r>
            <a:r>
              <a:rPr lang="ru-RU" sz="4000" i="1" dirty="0"/>
              <a:t> </a:t>
            </a:r>
            <a:r>
              <a:rPr lang="ru-RU" sz="4000" i="1" dirty="0" err="1"/>
              <a:t>de</a:t>
            </a:r>
            <a:r>
              <a:rPr lang="ru-RU" sz="4000" i="1" dirty="0"/>
              <a:t> </a:t>
            </a:r>
            <a:r>
              <a:rPr lang="ru-RU" sz="4000" i="1" dirty="0" err="1"/>
              <a:t>către</a:t>
            </a:r>
            <a:r>
              <a:rPr lang="ru-RU" sz="4000" i="1" dirty="0"/>
              <a:t> </a:t>
            </a:r>
            <a:r>
              <a:rPr lang="ru-RU" sz="4000" i="1" dirty="0" err="1"/>
              <a:t>oameni</a:t>
            </a:r>
            <a:r>
              <a:rPr lang="ru-RU" sz="4000" i="1" dirty="0"/>
              <a:t> </a:t>
            </a:r>
            <a:r>
              <a:rPr lang="ru-RU" sz="4000" i="1" dirty="0" err="1"/>
              <a:t>şi</a:t>
            </a:r>
            <a:r>
              <a:rPr lang="ru-RU" sz="4000" i="1" dirty="0"/>
              <a:t> </a:t>
            </a:r>
            <a:r>
              <a:rPr lang="ru-RU" sz="4000" i="1" dirty="0" err="1"/>
              <a:t>care</a:t>
            </a:r>
            <a:r>
              <a:rPr lang="ru-RU" sz="4000" i="1" dirty="0"/>
              <a:t> </a:t>
            </a:r>
            <a:r>
              <a:rPr lang="ru-RU" sz="4000" i="1" dirty="0" err="1"/>
              <a:t>nu</a:t>
            </a:r>
            <a:r>
              <a:rPr lang="ru-RU" sz="4000" i="1" dirty="0"/>
              <a:t> </a:t>
            </a:r>
            <a:r>
              <a:rPr lang="ru-RU" sz="4000" i="1" dirty="0" err="1"/>
              <a:t>pot</a:t>
            </a:r>
            <a:r>
              <a:rPr lang="ru-RU" sz="4000" i="1" dirty="0"/>
              <a:t> </a:t>
            </a:r>
            <a:r>
              <a:rPr lang="ru-RU" sz="4000" i="1" dirty="0" err="1"/>
              <a:t>fi</a:t>
            </a:r>
            <a:r>
              <a:rPr lang="ru-RU" sz="4000" i="1" dirty="0"/>
              <a:t> </a:t>
            </a:r>
            <a:r>
              <a:rPr lang="ru-RU" sz="4000" i="1" dirty="0" err="1"/>
              <a:t>degradaţi</a:t>
            </a:r>
            <a:r>
              <a:rPr lang="ru-RU" sz="4000" i="1" dirty="0"/>
              <a:t> </a:t>
            </a:r>
            <a:r>
              <a:rPr lang="ru-RU" sz="4000" i="1" dirty="0" err="1"/>
              <a:t>de</a:t>
            </a:r>
            <a:r>
              <a:rPr lang="ru-RU" sz="4000" i="1" dirty="0"/>
              <a:t> </a:t>
            </a:r>
            <a:r>
              <a:rPr lang="ru-RU" sz="4000" i="1" dirty="0" err="1"/>
              <a:t>către</a:t>
            </a:r>
            <a:r>
              <a:rPr lang="ru-RU" sz="4000" i="1" dirty="0"/>
              <a:t> </a:t>
            </a:r>
            <a:r>
              <a:rPr lang="ru-RU" sz="4000" i="1" dirty="0" err="1"/>
              <a:t>enzimele</a:t>
            </a:r>
            <a:r>
              <a:rPr lang="ru-RU" sz="4000" i="1" dirty="0"/>
              <a:t> </a:t>
            </a:r>
            <a:r>
              <a:rPr lang="ru-RU" sz="4000" i="1" dirty="0" err="1"/>
              <a:t>digestive</a:t>
            </a:r>
            <a:r>
              <a:rPr lang="ru-RU" sz="4000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415589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hape 758"/>
          <p:cNvSpPr/>
          <p:nvPr/>
        </p:nvSpPr>
        <p:spPr>
          <a:xfrm>
            <a:off x="-12699" y="3425"/>
            <a:ext cx="12204699" cy="6858000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4267" dirty="0"/>
          </a:p>
        </p:txBody>
      </p:sp>
      <p:sp>
        <p:nvSpPr>
          <p:cNvPr id="759" name="Shape 759"/>
          <p:cNvSpPr>
            <a:spLocks noGrp="1"/>
          </p:cNvSpPr>
          <p:nvPr>
            <p:ph type="sldNum" sz="quarter" idx="4294967295"/>
          </p:nvPr>
        </p:nvSpPr>
        <p:spPr>
          <a:xfrm>
            <a:off x="11959168" y="6201833"/>
            <a:ext cx="232833" cy="2984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 spc="0"/>
            </a:pPr>
            <a:fld id="{86CB4B4D-7CA3-9044-876B-883B54F8677D}" type="slidenum">
              <a:rPr sz="1867" spc="48"/>
              <a:pPr lvl="0">
                <a:defRPr sz="1800" spc="0"/>
              </a:pPr>
              <a:t>12</a:t>
            </a:fld>
            <a:endParaRPr sz="1867" spc="48" dirty="0"/>
          </a:p>
        </p:txBody>
      </p:sp>
      <p:pic>
        <p:nvPicPr>
          <p:cNvPr id="33" name="Изображение 17" descr="CC_Logo_Green.eps"/>
          <p:cNvPicPr>
            <a:picLocks noChangeAspect="1"/>
          </p:cNvPicPr>
          <p:nvPr/>
        </p:nvPicPr>
        <p:blipFill>
          <a:blip r:embed="rId3" cstate="screen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3073" y="193479"/>
            <a:ext cx="686872" cy="454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3426"/>
            <a:ext cx="5981696" cy="568617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" y="5689600"/>
            <a:ext cx="12198349" cy="1171825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" name="TextBox 1"/>
          <p:cNvSpPr txBox="1"/>
          <p:nvPr/>
        </p:nvSpPr>
        <p:spPr>
          <a:xfrm>
            <a:off x="177801" y="5867400"/>
            <a:ext cx="11620500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267" b="1" dirty="0">
                <a:solidFill>
                  <a:schemeClr val="bg1"/>
                </a:solidFill>
              </a:rPr>
              <a:t>SĂNĂTOS </a:t>
            </a:r>
            <a:r>
              <a:rPr lang="en-US" sz="4267" b="1" dirty="0">
                <a:solidFill>
                  <a:schemeClr val="bg1"/>
                </a:solidFill>
              </a:rPr>
              <a:t>versus BUN LA GUST</a:t>
            </a:r>
            <a:endParaRPr lang="ru-RU" sz="4267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5204" y="-18197"/>
            <a:ext cx="6210301" cy="570779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2958432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hape 758"/>
          <p:cNvSpPr/>
          <p:nvPr/>
        </p:nvSpPr>
        <p:spPr>
          <a:xfrm>
            <a:off x="3726874" y="2"/>
            <a:ext cx="8465126" cy="6857998"/>
          </a:xfrm>
          <a:prstGeom prst="rect">
            <a:avLst/>
          </a:prstGeom>
          <a:solidFill>
            <a:srgbClr val="A6AAA9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just"/>
            <a:r>
              <a:rPr lang="ro-RO" dirty="0" smtClean="0"/>
              <a:t>	Fibrele </a:t>
            </a:r>
            <a:r>
              <a:rPr lang="ro-RO" dirty="0"/>
              <a:t>alimentare reprezintă partea cea mai grosieră și greu digerabilă din plantă, constituie o împletire de fibre vegetale din care sunt formate frunzele de salată și varză, cojile leguminoaselor</a:t>
            </a:r>
            <a:r>
              <a:rPr lang="ru-RU" dirty="0"/>
              <a:t>, </a:t>
            </a:r>
            <a:r>
              <a:rPr lang="ro-RO" dirty="0"/>
              <a:t>fructelor, legumelor</a:t>
            </a:r>
            <a:r>
              <a:rPr lang="ru-RU" dirty="0"/>
              <a:t>, </a:t>
            </a:r>
            <a:r>
              <a:rPr lang="ro-RO" dirty="0"/>
              <a:t>coaja semințelor și a cerealelor</a:t>
            </a:r>
            <a:r>
              <a:rPr lang="ru-RU" dirty="0" smtClean="0"/>
              <a:t>.</a:t>
            </a:r>
            <a:endParaRPr lang="ro-MD" dirty="0" smtClean="0"/>
          </a:p>
          <a:p>
            <a:pPr algn="just"/>
            <a:endParaRPr lang="ru-RU" dirty="0"/>
          </a:p>
          <a:p>
            <a:pPr algn="just"/>
            <a:r>
              <a:rPr lang="ro-RO" dirty="0" smtClean="0"/>
              <a:t>	Fibrele </a:t>
            </a:r>
            <a:r>
              <a:rPr lang="ro-RO" dirty="0"/>
              <a:t>reprezintă forma complexă a carbohidraților, pe care sistemul nostru digestiv nu este în stare să le dezagrege</a:t>
            </a:r>
            <a:r>
              <a:rPr lang="ru-RU" dirty="0"/>
              <a:t>. </a:t>
            </a:r>
            <a:r>
              <a:rPr lang="ro-RO" dirty="0"/>
              <a:t>De aceea, fibrele fac parte din categoria substanțelor nutritive</a:t>
            </a:r>
            <a:r>
              <a:rPr lang="ru-RU" dirty="0"/>
              <a:t>, </a:t>
            </a:r>
            <a:r>
              <a:rPr lang="ro-RO" dirty="0"/>
              <a:t>care</a:t>
            </a:r>
            <a:r>
              <a:rPr lang="ru-RU" dirty="0"/>
              <a:t>, </a:t>
            </a:r>
            <a:r>
              <a:rPr lang="ro-RO" dirty="0"/>
              <a:t>la fel ca apa, vitaminele și sărurile minerale, joacă un rol important în activitatea vitală a organismului</a:t>
            </a:r>
            <a:r>
              <a:rPr lang="ru-RU" dirty="0" smtClean="0"/>
              <a:t>.</a:t>
            </a:r>
            <a:endParaRPr lang="ro-MD" dirty="0" smtClean="0"/>
          </a:p>
          <a:p>
            <a:pPr algn="just"/>
            <a:endParaRPr lang="ru-RU" dirty="0"/>
          </a:p>
          <a:p>
            <a:pPr algn="just"/>
            <a:r>
              <a:rPr lang="ro-RO" dirty="0" smtClean="0"/>
              <a:t>	Fibrele </a:t>
            </a:r>
            <a:r>
              <a:rPr lang="ro-RO" dirty="0"/>
              <a:t>reduc durata de stagnare a hranei în tractul gastro-intestinal</a:t>
            </a:r>
            <a:r>
              <a:rPr lang="ru-RU" dirty="0"/>
              <a:t>, </a:t>
            </a:r>
            <a:r>
              <a:rPr lang="ro-RO" dirty="0"/>
              <a:t>accelerează procesul de tranzitare a hranei prin organele digestive, contribuind totodată la detoxifierea organismului. </a:t>
            </a:r>
            <a:endParaRPr lang="ro-RO" dirty="0" smtClean="0"/>
          </a:p>
          <a:p>
            <a:pPr algn="just"/>
            <a:endParaRPr lang="ru-RU" dirty="0"/>
          </a:p>
          <a:p>
            <a:pPr algn="just"/>
            <a:r>
              <a:rPr lang="ro-RO" dirty="0" smtClean="0"/>
              <a:t>	Fibrele </a:t>
            </a:r>
            <a:r>
              <a:rPr lang="ro-RO" dirty="0"/>
              <a:t>vegetale se clasifică în două tipuri: solubile și insolubile</a:t>
            </a:r>
            <a:r>
              <a:rPr lang="ro-RO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o-RO" dirty="0" smtClean="0"/>
              <a:t>	Fibrele </a:t>
            </a:r>
            <a:r>
              <a:rPr lang="ro-RO" dirty="0"/>
              <a:t>insolubile</a:t>
            </a:r>
            <a:r>
              <a:rPr lang="ru-RU" dirty="0"/>
              <a:t> (</a:t>
            </a:r>
            <a:r>
              <a:rPr lang="ro-RO" dirty="0"/>
              <a:t>grosiere</a:t>
            </a:r>
            <a:r>
              <a:rPr lang="ru-RU" dirty="0"/>
              <a:t>) </a:t>
            </a:r>
            <a:r>
              <a:rPr lang="ro-RO" dirty="0"/>
              <a:t>reprezintă teaca pereților celulari</a:t>
            </a:r>
            <a:r>
              <a:rPr lang="ru-RU" dirty="0"/>
              <a:t>, </a:t>
            </a:r>
            <a:r>
              <a:rPr lang="ro-RO" dirty="0"/>
              <a:t>care formează ”scheletul”</a:t>
            </a:r>
            <a:r>
              <a:rPr lang="ru-RU" dirty="0"/>
              <a:t>, </a:t>
            </a:r>
            <a:r>
              <a:rPr lang="ro-RO" dirty="0"/>
              <a:t>iar fibrele solubile reprezintă corpul sau conținutul celulelor plantei</a:t>
            </a:r>
            <a:r>
              <a:rPr lang="ru-RU" dirty="0"/>
              <a:t>. </a:t>
            </a:r>
            <a:r>
              <a:rPr lang="ro-RO" dirty="0"/>
              <a:t>Și într-o formă, și în cealaltă, fibrele vegetale sunt prezente în toate plantele, chiar și în algele marine.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41" y="-3423"/>
            <a:ext cx="3717632" cy="33112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241" y="3311236"/>
            <a:ext cx="3717632" cy="35501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5" name="TextBox 4"/>
          <p:cNvSpPr txBox="1"/>
          <p:nvPr/>
        </p:nvSpPr>
        <p:spPr>
          <a:xfrm>
            <a:off x="9242" y="3573442"/>
            <a:ext cx="37176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solidFill>
                  <a:srgbClr val="FFFF99"/>
                </a:solidFill>
              </a:rPr>
              <a:t>Majoritatea oamenilor aleg a doua variantă:</a:t>
            </a:r>
            <a:r>
              <a:rPr lang="ru-RU" sz="2400" dirty="0">
                <a:solidFill>
                  <a:srgbClr val="FFFF99"/>
                </a:solidFill>
              </a:rPr>
              <a:t> </a:t>
            </a:r>
            <a:r>
              <a:rPr lang="ro-RO" sz="2400" dirty="0">
                <a:solidFill>
                  <a:srgbClr val="FFFF99"/>
                </a:solidFill>
              </a:rPr>
              <a:t>mezelurile</a:t>
            </a:r>
            <a:r>
              <a:rPr lang="ru-RU" sz="2400" dirty="0">
                <a:solidFill>
                  <a:srgbClr val="FFFF99"/>
                </a:solidFill>
              </a:rPr>
              <a:t>, </a:t>
            </a:r>
            <a:r>
              <a:rPr lang="ro-RO" sz="2400" dirty="0">
                <a:solidFill>
                  <a:srgbClr val="FFFF99"/>
                </a:solidFill>
              </a:rPr>
              <a:t>produsele de patiserie, cartofii prăjiți, hamburgerii, dulciurile sau pizza.</a:t>
            </a:r>
            <a:endParaRPr lang="ru-RU" sz="2400" dirty="0">
              <a:solidFill>
                <a:srgbClr val="FFFF99"/>
              </a:solidFill>
            </a:endParaRPr>
          </a:p>
          <a:p>
            <a:r>
              <a:rPr lang="ro-RO" sz="2400" dirty="0">
                <a:solidFill>
                  <a:srgbClr val="FFFF99"/>
                </a:solidFill>
              </a:rPr>
              <a:t>Însă, astfel de alimente conțin puține fibre alimentare</a:t>
            </a:r>
            <a:r>
              <a:rPr lang="ru-RU" sz="2400" dirty="0" smtClean="0">
                <a:solidFill>
                  <a:srgbClr val="FFFF99"/>
                </a:solidFill>
              </a:rPr>
              <a:t>.</a:t>
            </a:r>
            <a:endParaRPr lang="ru-RU" sz="24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3912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3874" y="981851"/>
            <a:ext cx="11173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4000" dirty="0" smtClean="0"/>
              <a:t>	Î</a:t>
            </a:r>
            <a:r>
              <a:rPr lang="ru-RU" sz="4000" dirty="0" smtClean="0"/>
              <a:t>n </a:t>
            </a:r>
            <a:r>
              <a:rPr lang="ru-RU" sz="4000" dirty="0" err="1"/>
              <a:t>categoria</a:t>
            </a:r>
            <a:r>
              <a:rPr lang="ru-RU" sz="4000" dirty="0"/>
              <a:t> </a:t>
            </a:r>
            <a:r>
              <a:rPr lang="ru-RU" sz="4000" dirty="0" err="1"/>
              <a:t>fibrelor</a:t>
            </a:r>
            <a:r>
              <a:rPr lang="ru-RU" sz="4000" dirty="0"/>
              <a:t> </a:t>
            </a:r>
            <a:r>
              <a:rPr lang="ru-RU" sz="4000" dirty="0" err="1"/>
              <a:t>intră</a:t>
            </a:r>
            <a:r>
              <a:rPr lang="ru-RU" sz="4000" dirty="0"/>
              <a:t> </a:t>
            </a:r>
            <a:r>
              <a:rPr lang="ru-RU" sz="4000" dirty="0" err="1"/>
              <a:t>numai</a:t>
            </a:r>
            <a:r>
              <a:rPr lang="ru-RU" sz="4000" dirty="0"/>
              <a:t> </a:t>
            </a:r>
            <a:r>
              <a:rPr lang="ru-RU" sz="4000" dirty="0" err="1"/>
              <a:t>componentele</a:t>
            </a:r>
            <a:r>
              <a:rPr lang="ru-RU" sz="4000" dirty="0"/>
              <a:t> </a:t>
            </a:r>
            <a:r>
              <a:rPr lang="ru-RU" sz="4000" dirty="0" err="1"/>
              <a:t>structurale</a:t>
            </a:r>
            <a:r>
              <a:rPr lang="ru-RU" sz="4000" dirty="0"/>
              <a:t> </a:t>
            </a:r>
            <a:r>
              <a:rPr lang="ru-RU" sz="4000" dirty="0" err="1"/>
              <a:t>vegetale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i="1" dirty="0" err="1"/>
              <a:t>natură</a:t>
            </a:r>
            <a:r>
              <a:rPr lang="ru-RU" sz="4000" i="1" dirty="0"/>
              <a:t> </a:t>
            </a:r>
            <a:r>
              <a:rPr lang="ru-RU" sz="4000" i="1" dirty="0" err="1"/>
              <a:t>glucidică</a:t>
            </a:r>
            <a:r>
              <a:rPr lang="ru-RU" sz="4000" i="1" dirty="0"/>
              <a:t> </a:t>
            </a:r>
            <a:endParaRPr lang="ro-MD" sz="4000" i="1" dirty="0" smtClean="0"/>
          </a:p>
          <a:p>
            <a:pPr algn="just"/>
            <a:r>
              <a:rPr lang="ru-RU" sz="4000" dirty="0" smtClean="0"/>
              <a:t>(</a:t>
            </a:r>
            <a:r>
              <a:rPr lang="ru-RU" sz="4000" dirty="0" err="1"/>
              <a:t>celuloza</a:t>
            </a:r>
            <a:r>
              <a:rPr lang="ru-RU" sz="4000" dirty="0"/>
              <a:t>, </a:t>
            </a:r>
            <a:r>
              <a:rPr lang="ru-RU" sz="4000" dirty="0" err="1"/>
              <a:t>hemiceluloza</a:t>
            </a:r>
            <a:r>
              <a:rPr lang="ru-RU" sz="4000" dirty="0"/>
              <a:t>, </a:t>
            </a:r>
            <a:r>
              <a:rPr lang="ru-RU" sz="4000" dirty="0" err="1"/>
              <a:t>pentozani</a:t>
            </a:r>
            <a:r>
              <a:rPr lang="ru-RU" sz="4000" dirty="0"/>
              <a:t>, </a:t>
            </a:r>
            <a:r>
              <a:rPr lang="ru-RU" sz="4000" dirty="0" err="1"/>
              <a:t>pectina</a:t>
            </a:r>
            <a:r>
              <a:rPr lang="ru-RU" sz="4000" dirty="0"/>
              <a:t>) </a:t>
            </a:r>
            <a:r>
              <a:rPr lang="ru-RU" sz="4000" dirty="0" err="1"/>
              <a:t>sau</a:t>
            </a:r>
            <a:r>
              <a:rPr lang="ru-RU" sz="4000" dirty="0"/>
              <a:t> </a:t>
            </a:r>
            <a:r>
              <a:rPr lang="ru-RU" sz="4000" i="1" dirty="0" err="1"/>
              <a:t>neglucidică</a:t>
            </a:r>
            <a:r>
              <a:rPr lang="ru-RU" sz="4000" dirty="0"/>
              <a:t> </a:t>
            </a:r>
            <a:r>
              <a:rPr lang="ro-MD" sz="4000" dirty="0"/>
              <a:t>(</a:t>
            </a:r>
            <a:r>
              <a:rPr lang="ru-RU" sz="4000" dirty="0" err="1" smtClean="0"/>
              <a:t>lignina</a:t>
            </a:r>
            <a:r>
              <a:rPr lang="ru-RU" sz="4000" dirty="0"/>
              <a:t>). </a:t>
            </a:r>
            <a:endParaRPr lang="ro-MD" sz="4000" dirty="0" smtClean="0"/>
          </a:p>
          <a:p>
            <a:pPr algn="just"/>
            <a:r>
              <a:rPr lang="ro-MD" sz="4000" dirty="0"/>
              <a:t>	</a:t>
            </a:r>
            <a:r>
              <a:rPr lang="ru-RU" sz="4000" dirty="0" err="1" smtClean="0"/>
              <a:t>Alţi</a:t>
            </a:r>
            <a:r>
              <a:rPr lang="ru-RU" sz="4000" dirty="0" smtClean="0"/>
              <a:t> </a:t>
            </a:r>
            <a:r>
              <a:rPr lang="ru-RU" sz="4000" dirty="0" err="1"/>
              <a:t>compuşi</a:t>
            </a:r>
            <a:r>
              <a:rPr lang="ru-RU" sz="4000" dirty="0"/>
              <a:t> </a:t>
            </a:r>
            <a:r>
              <a:rPr lang="ru-RU" sz="4000" dirty="0" err="1"/>
              <a:t>nedigerabili</a:t>
            </a:r>
            <a:r>
              <a:rPr lang="ru-RU" sz="4000" dirty="0"/>
              <a:t> (</a:t>
            </a:r>
            <a:r>
              <a:rPr lang="ru-RU" sz="4000" dirty="0" err="1"/>
              <a:t>proteine</a:t>
            </a:r>
            <a:r>
              <a:rPr lang="ru-RU" sz="4000" dirty="0"/>
              <a:t> </a:t>
            </a:r>
            <a:r>
              <a:rPr lang="ru-RU" sz="4000" dirty="0" err="1"/>
              <a:t>structurate</a:t>
            </a:r>
            <a:r>
              <a:rPr lang="ru-RU" sz="4000" dirty="0"/>
              <a:t>, </a:t>
            </a:r>
            <a:r>
              <a:rPr lang="ru-RU" sz="4000" dirty="0" err="1"/>
              <a:t>amidon</a:t>
            </a:r>
            <a:r>
              <a:rPr lang="ru-RU" sz="4000" dirty="0"/>
              <a:t> </a:t>
            </a:r>
            <a:r>
              <a:rPr lang="ru-RU" sz="4000" dirty="0" err="1"/>
              <a:t>modificat</a:t>
            </a:r>
            <a:r>
              <a:rPr lang="ru-RU" sz="4000" dirty="0"/>
              <a:t> </a:t>
            </a:r>
            <a:r>
              <a:rPr lang="ru-RU" sz="4000" dirty="0" err="1"/>
              <a:t>etc</a:t>
            </a:r>
            <a:r>
              <a:rPr lang="ru-RU" sz="4000" dirty="0"/>
              <a:t>.) </a:t>
            </a:r>
            <a:r>
              <a:rPr lang="ru-RU" sz="4000" dirty="0" err="1"/>
              <a:t>nu</a:t>
            </a:r>
            <a:r>
              <a:rPr lang="ru-RU" sz="4000" dirty="0"/>
              <a:t> </a:t>
            </a:r>
            <a:r>
              <a:rPr lang="ru-RU" sz="4000" dirty="0" err="1"/>
              <a:t>intră</a:t>
            </a:r>
            <a:r>
              <a:rPr lang="ru-RU" sz="4000" dirty="0"/>
              <a:t> 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această</a:t>
            </a:r>
            <a:r>
              <a:rPr lang="ru-RU" sz="4000" dirty="0"/>
              <a:t> </a:t>
            </a:r>
            <a:r>
              <a:rPr lang="ru-RU" sz="4000" dirty="0" err="1"/>
              <a:t>categorie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6722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632" y="241774"/>
            <a:ext cx="1164656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o-MD" sz="3600" dirty="0"/>
              <a:t>	</a:t>
            </a:r>
            <a:r>
              <a:rPr lang="ro-MD" sz="3600" dirty="0" smtClean="0">
                <a:solidFill>
                  <a:srgbClr val="FF0000"/>
                </a:solidFill>
              </a:rPr>
              <a:t>Pr</a:t>
            </a:r>
            <a:r>
              <a:rPr lang="ru-RU" sz="3600" dirty="0" err="1" smtClean="0">
                <a:solidFill>
                  <a:srgbClr val="FF0000"/>
                </a:solidFill>
              </a:rPr>
              <a:t>oprietăţi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funcţionale</a:t>
            </a:r>
            <a:r>
              <a:rPr lang="ro-MD" sz="3600" dirty="0" smtClean="0">
                <a:solidFill>
                  <a:srgbClr val="FF0000"/>
                </a:solidFill>
              </a:rPr>
              <a:t> ale fibrelor alimentare</a:t>
            </a:r>
          </a:p>
          <a:p>
            <a:pPr algn="just"/>
            <a:r>
              <a:rPr lang="ro-MD" sz="3600" i="1" dirty="0" smtClean="0"/>
              <a:t>	</a:t>
            </a:r>
            <a:r>
              <a:rPr lang="ru-RU" sz="3200" i="1" dirty="0" err="1" smtClean="0"/>
              <a:t>Solubilitatea-insolubilitatea</a:t>
            </a:r>
            <a:r>
              <a:rPr lang="ru-RU" sz="3200" dirty="0"/>
              <a:t>: </a:t>
            </a:r>
            <a:r>
              <a:rPr lang="ru-RU" sz="3200" dirty="0" err="1"/>
              <a:t>majoritatea</a:t>
            </a:r>
            <a:r>
              <a:rPr lang="ru-RU" sz="3200" dirty="0"/>
              <a:t> </a:t>
            </a:r>
            <a:r>
              <a:rPr lang="ru-RU" sz="3200" dirty="0" err="1"/>
              <a:t>fibrelor</a:t>
            </a:r>
            <a:r>
              <a:rPr lang="ru-RU" sz="3200" dirty="0"/>
              <a:t> </a:t>
            </a:r>
            <a:r>
              <a:rPr lang="ru-RU" sz="3200" dirty="0" err="1"/>
              <a:t>alimentare</a:t>
            </a:r>
            <a:r>
              <a:rPr lang="ru-RU" sz="3200" dirty="0"/>
              <a:t> </a:t>
            </a:r>
            <a:r>
              <a:rPr lang="ru-RU" sz="3200" dirty="0" err="1"/>
              <a:t>utilizate</a:t>
            </a:r>
            <a:r>
              <a:rPr lang="ru-RU" sz="3200" dirty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insolubile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apă</a:t>
            </a:r>
            <a:r>
              <a:rPr lang="ru-RU" sz="3200" dirty="0"/>
              <a:t>. </a:t>
            </a:r>
            <a:r>
              <a:rPr lang="ru-RU" sz="3200" dirty="0" err="1"/>
              <a:t>Aceasta</a:t>
            </a:r>
            <a:r>
              <a:rPr lang="ru-RU" sz="3200" dirty="0"/>
              <a:t>, </a:t>
            </a:r>
            <a:r>
              <a:rPr lang="ru-RU" sz="3200" dirty="0" err="1"/>
              <a:t>conferă</a:t>
            </a:r>
            <a:r>
              <a:rPr lang="ru-RU" sz="3200" dirty="0"/>
              <a:t> </a:t>
            </a:r>
            <a:r>
              <a:rPr lang="ru-RU" sz="3200" dirty="0" err="1"/>
              <a:t>produselor</a:t>
            </a:r>
            <a:r>
              <a:rPr lang="ru-RU" sz="3200" dirty="0"/>
              <a:t> </a:t>
            </a:r>
            <a:r>
              <a:rPr lang="ru-RU" sz="3200" dirty="0" err="1"/>
              <a:t>alimentare</a:t>
            </a:r>
            <a:r>
              <a:rPr lang="ru-RU" sz="3200" dirty="0"/>
              <a:t> o </a:t>
            </a:r>
            <a:r>
              <a:rPr lang="ru-RU" sz="3200" dirty="0" err="1"/>
              <a:t>textură</a:t>
            </a:r>
            <a:r>
              <a:rPr lang="ru-RU" sz="3200" dirty="0"/>
              <a:t> „</a:t>
            </a:r>
            <a:r>
              <a:rPr lang="ru-RU" sz="3200" dirty="0" err="1"/>
              <a:t>scăzută</a:t>
            </a:r>
            <a:r>
              <a:rPr lang="ru-RU" sz="3200" dirty="0"/>
              <a:t>”, </a:t>
            </a:r>
            <a:r>
              <a:rPr lang="ru-RU" sz="3200" dirty="0" err="1"/>
              <a:t>cu</a:t>
            </a:r>
            <a:r>
              <a:rPr lang="ru-RU" sz="3200" dirty="0"/>
              <a:t> o </a:t>
            </a:r>
            <a:r>
              <a:rPr lang="ru-RU" sz="3200" dirty="0" err="1"/>
              <a:t>senzaţie</a:t>
            </a:r>
            <a:r>
              <a:rPr lang="ru-RU" sz="3200" dirty="0"/>
              <a:t> </a:t>
            </a:r>
            <a:r>
              <a:rPr lang="ru-RU" sz="3200" dirty="0" err="1"/>
              <a:t>gustativă</a:t>
            </a:r>
            <a:r>
              <a:rPr lang="ru-RU" sz="3200" dirty="0"/>
              <a:t> </a:t>
            </a:r>
            <a:r>
              <a:rPr lang="ru-RU" sz="3200" dirty="0" err="1"/>
              <a:t>granulară</a:t>
            </a:r>
            <a:r>
              <a:rPr lang="ru-RU" sz="3200" dirty="0"/>
              <a:t> (</a:t>
            </a:r>
            <a:r>
              <a:rPr lang="ru-RU" sz="3200" dirty="0" err="1"/>
              <a:t>nisipoasă</a:t>
            </a:r>
            <a:r>
              <a:rPr lang="ru-RU" sz="3200" dirty="0"/>
              <a:t>). </a:t>
            </a:r>
            <a:r>
              <a:rPr lang="ru-RU" sz="3200" dirty="0" err="1"/>
              <a:t>Fibrele</a:t>
            </a:r>
            <a:r>
              <a:rPr lang="ru-RU" sz="3200" dirty="0"/>
              <a:t> </a:t>
            </a:r>
            <a:r>
              <a:rPr lang="ru-RU" sz="3200" dirty="0" err="1"/>
              <a:t>bogate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constituenţi</a:t>
            </a:r>
            <a:r>
              <a:rPr lang="ru-RU" sz="3200" dirty="0"/>
              <a:t> </a:t>
            </a:r>
            <a:r>
              <a:rPr lang="ru-RU" sz="3200" dirty="0" err="1"/>
              <a:t>solubili</a:t>
            </a:r>
            <a:r>
              <a:rPr lang="ru-RU" sz="3200" dirty="0"/>
              <a:t> </a:t>
            </a:r>
            <a:r>
              <a:rPr lang="ru-RU" sz="3200" dirty="0" err="1"/>
              <a:t>dau</a:t>
            </a:r>
            <a:r>
              <a:rPr lang="ru-RU" sz="3200" dirty="0"/>
              <a:t> </a:t>
            </a:r>
            <a:r>
              <a:rPr lang="ru-RU" sz="3200" dirty="0" err="1"/>
              <a:t>texturi</a:t>
            </a:r>
            <a:r>
              <a:rPr lang="ru-RU" sz="3200" dirty="0"/>
              <a:t> „</a:t>
            </a:r>
            <a:r>
              <a:rPr lang="ru-RU" sz="3200" dirty="0" err="1"/>
              <a:t>lungi</a:t>
            </a:r>
            <a:r>
              <a:rPr lang="ru-RU" sz="3200" dirty="0"/>
              <a:t>”, </a:t>
            </a:r>
            <a:r>
              <a:rPr lang="ru-RU" sz="3200" dirty="0" err="1"/>
              <a:t>consistenţă</a:t>
            </a:r>
            <a:r>
              <a:rPr lang="ru-RU" sz="3200" dirty="0"/>
              <a:t> </a:t>
            </a:r>
            <a:r>
              <a:rPr lang="ru-RU" sz="3200" dirty="0" err="1"/>
              <a:t>vâscoasă</a:t>
            </a:r>
            <a:r>
              <a:rPr lang="ru-RU" sz="3200" dirty="0"/>
              <a:t>, </a:t>
            </a:r>
            <a:r>
              <a:rPr lang="ru-RU" sz="3200" dirty="0" err="1"/>
              <a:t>eventual</a:t>
            </a:r>
            <a:r>
              <a:rPr lang="ru-RU" sz="3200" dirty="0"/>
              <a:t> </a:t>
            </a:r>
            <a:r>
              <a:rPr lang="ru-RU" sz="3200" dirty="0" err="1"/>
              <a:t>gelificată</a:t>
            </a:r>
            <a:r>
              <a:rPr lang="ru-RU" sz="3200" dirty="0"/>
              <a:t> (</a:t>
            </a:r>
            <a:r>
              <a:rPr lang="ru-RU" sz="3200" dirty="0" err="1"/>
              <a:t>ex</a:t>
            </a:r>
            <a:r>
              <a:rPr lang="ru-RU" sz="3200" dirty="0"/>
              <a:t>. </a:t>
            </a:r>
            <a:r>
              <a:rPr lang="ru-RU" sz="3200" dirty="0" err="1"/>
              <a:t>fibrele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mere</a:t>
            </a:r>
            <a:r>
              <a:rPr lang="ru-RU" sz="3200" dirty="0"/>
              <a:t> </a:t>
            </a:r>
            <a:r>
              <a:rPr lang="ru-RU" sz="3200" dirty="0" err="1"/>
              <a:t>foarte</a:t>
            </a:r>
            <a:r>
              <a:rPr lang="ru-RU" sz="3200" dirty="0"/>
              <a:t> </a:t>
            </a:r>
            <a:r>
              <a:rPr lang="ru-RU" sz="3200" dirty="0" err="1"/>
              <a:t>fine</a:t>
            </a:r>
            <a:r>
              <a:rPr lang="ru-RU" sz="3200" dirty="0"/>
              <a:t>). </a:t>
            </a:r>
            <a:endParaRPr lang="ro-MD" sz="3200" dirty="0" smtClean="0"/>
          </a:p>
          <a:p>
            <a:pPr algn="just"/>
            <a:r>
              <a:rPr lang="ro-MD" sz="3200" dirty="0" smtClean="0"/>
              <a:t>	</a:t>
            </a:r>
            <a:r>
              <a:rPr lang="en-US" sz="3200" i="1" dirty="0" err="1" smtClean="0"/>
              <a:t>Granulozitatea</a:t>
            </a:r>
            <a:r>
              <a:rPr lang="en-US" sz="3200" dirty="0" smtClean="0"/>
              <a:t>:</a:t>
            </a:r>
            <a:r>
              <a:rPr lang="ro-MD" sz="3200" dirty="0" smtClean="0"/>
              <a:t> f</a:t>
            </a:r>
            <a:r>
              <a:rPr lang="en-US" sz="3200" dirty="0" err="1" smtClean="0"/>
              <a:t>ibrele</a:t>
            </a:r>
            <a:r>
              <a:rPr lang="en-US" sz="3200" dirty="0" smtClean="0"/>
              <a:t> </a:t>
            </a:r>
            <a:r>
              <a:rPr lang="en-US" sz="3200" dirty="0"/>
              <a:t>fine (</a:t>
            </a:r>
            <a:r>
              <a:rPr lang="en-US" sz="3200" dirty="0" smtClean="0"/>
              <a:t>80-100</a:t>
            </a:r>
            <a:r>
              <a:rPr lang="ro-MD" sz="3200" dirty="0" smtClean="0"/>
              <a:t>micro</a:t>
            </a:r>
            <a:r>
              <a:rPr lang="en-US" sz="3200" dirty="0" smtClean="0"/>
              <a:t>m</a:t>
            </a:r>
            <a:r>
              <a:rPr lang="en-US" sz="3200" dirty="0"/>
              <a:t>)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cele</a:t>
            </a:r>
            <a:r>
              <a:rPr lang="en-US" sz="3200" dirty="0"/>
              <a:t> </a:t>
            </a:r>
            <a:r>
              <a:rPr lang="en-US" sz="3200" dirty="0" err="1"/>
              <a:t>foarte</a:t>
            </a:r>
            <a:r>
              <a:rPr lang="en-US" sz="3200" dirty="0"/>
              <a:t> fine (</a:t>
            </a:r>
            <a:r>
              <a:rPr lang="en-US" sz="3200" dirty="0" smtClean="0"/>
              <a:t>30-40</a:t>
            </a:r>
            <a:r>
              <a:rPr lang="ro-MD" sz="3200" dirty="0" smtClean="0"/>
              <a:t>micro</a:t>
            </a:r>
            <a:r>
              <a:rPr lang="en-US" sz="3200" dirty="0" smtClean="0"/>
              <a:t>m</a:t>
            </a:r>
            <a:r>
              <a:rPr lang="en-US" sz="3200" dirty="0"/>
              <a:t>), se pot </a:t>
            </a:r>
            <a:r>
              <a:rPr lang="en-US" sz="3200" dirty="0" err="1"/>
              <a:t>utiliza</a:t>
            </a:r>
            <a:r>
              <a:rPr lang="en-US" sz="3200" dirty="0"/>
              <a:t> ca </a:t>
            </a:r>
            <a:r>
              <a:rPr lang="en-US" sz="3200" dirty="0" err="1"/>
              <a:t>ingrediente</a:t>
            </a:r>
            <a:r>
              <a:rPr lang="en-US" sz="3200" dirty="0"/>
              <a:t> </a:t>
            </a:r>
            <a:r>
              <a:rPr lang="en-US" sz="3200" dirty="0" err="1"/>
              <a:t>pentru</a:t>
            </a:r>
            <a:r>
              <a:rPr lang="en-US" sz="3200" dirty="0"/>
              <a:t> </a:t>
            </a:r>
            <a:r>
              <a:rPr lang="en-US" sz="3200" dirty="0" err="1"/>
              <a:t>produsele</a:t>
            </a:r>
            <a:r>
              <a:rPr lang="en-US" sz="3200" dirty="0"/>
              <a:t> </a:t>
            </a:r>
            <a:r>
              <a:rPr lang="en-US" sz="3200" dirty="0" err="1"/>
              <a:t>fluide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semifluide</a:t>
            </a:r>
            <a:r>
              <a:rPr lang="en-US" sz="3200" dirty="0"/>
              <a:t>, </a:t>
            </a:r>
            <a:r>
              <a:rPr lang="en-US" sz="3200" dirty="0" err="1"/>
              <a:t>dacă</a:t>
            </a:r>
            <a:r>
              <a:rPr lang="en-US" sz="3200" dirty="0"/>
              <a:t> se </a:t>
            </a:r>
            <a:r>
              <a:rPr lang="en-US" sz="3200" dirty="0" err="1"/>
              <a:t>doreşte</a:t>
            </a:r>
            <a:r>
              <a:rPr lang="en-US" sz="3200" dirty="0"/>
              <a:t> </a:t>
            </a:r>
            <a:r>
              <a:rPr lang="en-US" sz="3200" dirty="0" err="1"/>
              <a:t>obţinerea</a:t>
            </a:r>
            <a:r>
              <a:rPr lang="en-US" sz="3200" dirty="0"/>
              <a:t> </a:t>
            </a:r>
            <a:r>
              <a:rPr lang="en-US" sz="3200" dirty="0" err="1"/>
              <a:t>unei</a:t>
            </a:r>
            <a:r>
              <a:rPr lang="en-US" sz="3200" dirty="0"/>
              <a:t> </a:t>
            </a:r>
            <a:r>
              <a:rPr lang="en-US" sz="3200" dirty="0" err="1"/>
              <a:t>texturi</a:t>
            </a:r>
            <a:r>
              <a:rPr lang="en-US" sz="3200" dirty="0"/>
              <a:t> </a:t>
            </a:r>
            <a:r>
              <a:rPr lang="en-US" sz="3200" dirty="0" err="1"/>
              <a:t>uniforme</a:t>
            </a:r>
            <a:r>
              <a:rPr lang="en-US" sz="3200" dirty="0"/>
              <a:t>, </a:t>
            </a:r>
            <a:r>
              <a:rPr lang="en-US" sz="3200" dirty="0" err="1"/>
              <a:t>negranulare</a:t>
            </a:r>
            <a:r>
              <a:rPr lang="en-US" sz="3200" dirty="0"/>
              <a:t>. </a:t>
            </a:r>
            <a:r>
              <a:rPr lang="en-US" sz="3200" dirty="0" err="1"/>
              <a:t>Când</a:t>
            </a:r>
            <a:r>
              <a:rPr lang="en-US" sz="3200" dirty="0"/>
              <a:t> se </a:t>
            </a:r>
            <a:r>
              <a:rPr lang="en-US" sz="3200" dirty="0" err="1"/>
              <a:t>doreşte</a:t>
            </a:r>
            <a:r>
              <a:rPr lang="en-US" sz="3200" dirty="0"/>
              <a:t> un </a:t>
            </a:r>
            <a:r>
              <a:rPr lang="en-US" sz="3200" dirty="0" err="1"/>
              <a:t>produs</a:t>
            </a:r>
            <a:r>
              <a:rPr lang="en-US" sz="3200" dirty="0"/>
              <a:t> cu o </a:t>
            </a:r>
            <a:r>
              <a:rPr lang="en-US" sz="3200" dirty="0" err="1"/>
              <a:t>structură</a:t>
            </a:r>
            <a:r>
              <a:rPr lang="en-US" sz="3200" dirty="0"/>
              <a:t> </a:t>
            </a:r>
            <a:r>
              <a:rPr lang="en-US" sz="3200" dirty="0" err="1"/>
              <a:t>percepută</a:t>
            </a:r>
            <a:r>
              <a:rPr lang="en-US" sz="3200" dirty="0"/>
              <a:t> </a:t>
            </a:r>
            <a:r>
              <a:rPr lang="en-US" sz="3200" dirty="0" err="1"/>
              <a:t>senzorial</a:t>
            </a:r>
            <a:r>
              <a:rPr lang="en-US" sz="3200" dirty="0"/>
              <a:t> ca „</a:t>
            </a:r>
            <a:r>
              <a:rPr lang="en-US" sz="3200" dirty="0" err="1"/>
              <a:t>fibroasă</a:t>
            </a:r>
            <a:r>
              <a:rPr lang="en-US" sz="3200" dirty="0"/>
              <a:t>”, se </a:t>
            </a:r>
            <a:r>
              <a:rPr lang="en-US" sz="3200" dirty="0" err="1"/>
              <a:t>utilizează</a:t>
            </a:r>
            <a:r>
              <a:rPr lang="en-US" sz="3200" dirty="0"/>
              <a:t> </a:t>
            </a:r>
            <a:r>
              <a:rPr lang="en-US" sz="3200" dirty="0" err="1"/>
              <a:t>fibre</a:t>
            </a:r>
            <a:r>
              <a:rPr lang="en-US" sz="3200" dirty="0"/>
              <a:t> </a:t>
            </a:r>
            <a:r>
              <a:rPr lang="en-US" sz="3200" dirty="0" err="1"/>
              <a:t>mari</a:t>
            </a:r>
            <a:r>
              <a:rPr lang="en-US" sz="3200" dirty="0"/>
              <a:t> (</a:t>
            </a:r>
            <a:r>
              <a:rPr lang="en-US" sz="3200" dirty="0" smtClean="0"/>
              <a:t>400</a:t>
            </a:r>
            <a:r>
              <a:rPr lang="ro-MD" sz="3200" dirty="0" smtClean="0"/>
              <a:t>micro</a:t>
            </a:r>
            <a:r>
              <a:rPr lang="en-US" sz="3200" dirty="0" smtClean="0"/>
              <a:t>m </a:t>
            </a:r>
            <a:r>
              <a:rPr lang="en-US" sz="3200" dirty="0"/>
              <a:t>- 2-3 mm). </a:t>
            </a:r>
            <a:r>
              <a:rPr lang="en-US" sz="3200" dirty="0" err="1"/>
              <a:t>Nutriţional</a:t>
            </a:r>
            <a:r>
              <a:rPr lang="en-US" sz="3200" dirty="0"/>
              <a:t>, </a:t>
            </a:r>
            <a:r>
              <a:rPr lang="en-US" sz="3200" dirty="0" err="1"/>
              <a:t>sunt</a:t>
            </a:r>
            <a:r>
              <a:rPr lang="en-US" sz="3200" dirty="0"/>
              <a:t> </a:t>
            </a:r>
            <a:r>
              <a:rPr lang="en-US" sz="3200" dirty="0" err="1"/>
              <a:t>mai</a:t>
            </a:r>
            <a:r>
              <a:rPr lang="en-US" sz="3200" dirty="0"/>
              <a:t> </a:t>
            </a:r>
            <a:r>
              <a:rPr lang="en-US" sz="3200" dirty="0" err="1"/>
              <a:t>eficace</a:t>
            </a:r>
            <a:r>
              <a:rPr lang="en-US" sz="3200" dirty="0"/>
              <a:t> </a:t>
            </a:r>
            <a:r>
              <a:rPr lang="en-US" sz="3200" dirty="0" err="1"/>
              <a:t>fibrele</a:t>
            </a:r>
            <a:r>
              <a:rPr lang="en-US" sz="3200" dirty="0"/>
              <a:t> cu </a:t>
            </a:r>
            <a:r>
              <a:rPr lang="en-US" sz="3200" dirty="0" err="1"/>
              <a:t>dimensiuni</a:t>
            </a:r>
            <a:r>
              <a:rPr lang="en-US" sz="3200" dirty="0"/>
              <a:t> </a:t>
            </a:r>
            <a:r>
              <a:rPr lang="en-US" sz="3200" dirty="0" err="1"/>
              <a:t>mai</a:t>
            </a:r>
            <a:r>
              <a:rPr lang="en-US" sz="3200" dirty="0"/>
              <a:t> </a:t>
            </a:r>
            <a:r>
              <a:rPr lang="en-US" sz="3200" dirty="0" err="1"/>
              <a:t>mari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33431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632" y="181343"/>
            <a:ext cx="115984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3200" i="1" dirty="0" smtClean="0"/>
              <a:t>	</a:t>
            </a:r>
            <a:r>
              <a:rPr lang="ru-RU" sz="3200" i="1" dirty="0" err="1" smtClean="0"/>
              <a:t>Capacitatea</a:t>
            </a:r>
            <a:r>
              <a:rPr lang="ru-RU" sz="3200" i="1" dirty="0" smtClean="0"/>
              <a:t> </a:t>
            </a:r>
            <a:r>
              <a:rPr lang="ru-RU" sz="3200" i="1" dirty="0" err="1"/>
              <a:t>de</a:t>
            </a:r>
            <a:r>
              <a:rPr lang="ru-RU" sz="3200" i="1" dirty="0"/>
              <a:t> </a:t>
            </a:r>
            <a:r>
              <a:rPr lang="ru-RU" sz="3200" i="1" dirty="0" err="1"/>
              <a:t>reţinere</a:t>
            </a:r>
            <a:r>
              <a:rPr lang="ru-RU" sz="3200" i="1" dirty="0"/>
              <a:t> a </a:t>
            </a:r>
            <a:r>
              <a:rPr lang="ru-RU" sz="3200" i="1" dirty="0" err="1"/>
              <a:t>apei</a:t>
            </a:r>
            <a:r>
              <a:rPr lang="ru-RU" sz="3200" i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prin</a:t>
            </a:r>
            <a:r>
              <a:rPr lang="ru-RU" sz="3200" dirty="0"/>
              <a:t> </a:t>
            </a:r>
            <a:r>
              <a:rPr lang="ru-RU" sz="3200" dirty="0" err="1"/>
              <a:t>adsorbţie</a:t>
            </a:r>
            <a:r>
              <a:rPr lang="ru-RU" sz="3200" dirty="0"/>
              <a:t>, </a:t>
            </a:r>
            <a:r>
              <a:rPr lang="ru-RU" sz="3200" dirty="0" err="1"/>
              <a:t>absorbţie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proporţie</a:t>
            </a:r>
            <a:r>
              <a:rPr lang="ru-RU" sz="3200" dirty="0"/>
              <a:t> </a:t>
            </a:r>
            <a:r>
              <a:rPr lang="ru-RU" sz="3200" dirty="0" err="1"/>
              <a:t>mai</a:t>
            </a:r>
            <a:r>
              <a:rPr lang="ru-RU" sz="3200" dirty="0"/>
              <a:t> </a:t>
            </a:r>
            <a:r>
              <a:rPr lang="ru-RU" sz="3200" dirty="0" err="1"/>
              <a:t>mică</a:t>
            </a:r>
            <a:r>
              <a:rPr lang="ru-RU" sz="3200" dirty="0"/>
              <a:t> </a:t>
            </a:r>
            <a:r>
              <a:rPr lang="ru-RU" sz="3200" dirty="0" err="1"/>
              <a:t>pe</a:t>
            </a:r>
            <a:r>
              <a:rPr lang="ru-RU" sz="3200" dirty="0"/>
              <a:t> </a:t>
            </a:r>
            <a:r>
              <a:rPr lang="ru-RU" sz="3200" dirty="0" err="1"/>
              <a:t>suprafaţa</a:t>
            </a:r>
            <a:r>
              <a:rPr lang="ru-RU" sz="3200" dirty="0"/>
              <a:t> </a:t>
            </a:r>
            <a:r>
              <a:rPr lang="ru-RU" sz="3200" dirty="0" err="1"/>
              <a:t>exterioară</a:t>
            </a:r>
            <a:r>
              <a:rPr lang="ru-RU" sz="3200" dirty="0"/>
              <a:t> a </a:t>
            </a:r>
            <a:r>
              <a:rPr lang="ru-RU" sz="3200" dirty="0" err="1"/>
              <a:t>matricei</a:t>
            </a:r>
            <a:r>
              <a:rPr lang="ru-RU" sz="3200" dirty="0"/>
              <a:t> </a:t>
            </a:r>
            <a:r>
              <a:rPr lang="ru-RU" sz="3200" dirty="0" err="1"/>
              <a:t>fibră-apă</a:t>
            </a:r>
            <a:r>
              <a:rPr lang="ru-RU" sz="3200" dirty="0"/>
              <a:t> </a:t>
            </a:r>
            <a:r>
              <a:rPr lang="ru-RU" sz="3200" dirty="0" err="1"/>
              <a:t>liberă</a:t>
            </a:r>
            <a:r>
              <a:rPr lang="ru-RU" sz="3200" dirty="0"/>
              <a:t>): </a:t>
            </a:r>
            <a:r>
              <a:rPr lang="ru-RU" sz="3200" dirty="0" err="1"/>
              <a:t>este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2-8g/g </a:t>
            </a:r>
            <a:r>
              <a:rPr lang="ru-RU" sz="3200" dirty="0" err="1"/>
              <a:t>fibră</a:t>
            </a:r>
            <a:r>
              <a:rPr lang="ru-RU" sz="3200" dirty="0" smtClean="0"/>
              <a:t>.</a:t>
            </a:r>
            <a:endParaRPr lang="ro-MD" sz="3200" dirty="0" smtClean="0"/>
          </a:p>
          <a:p>
            <a:pPr algn="just"/>
            <a:r>
              <a:rPr lang="ro-MD" sz="3200" i="1" dirty="0" smtClean="0"/>
              <a:t>	</a:t>
            </a:r>
            <a:r>
              <a:rPr lang="ru-RU" sz="3200" i="1" dirty="0" err="1" smtClean="0"/>
              <a:t>Vâscozitatea</a:t>
            </a:r>
            <a:r>
              <a:rPr lang="ru-RU" sz="3200" i="1" dirty="0" smtClean="0"/>
              <a:t> </a:t>
            </a:r>
            <a:r>
              <a:rPr lang="ru-RU" sz="3200" i="1" dirty="0" err="1"/>
              <a:t>şi</a:t>
            </a:r>
            <a:r>
              <a:rPr lang="ru-RU" sz="3200" i="1" dirty="0"/>
              <a:t> </a:t>
            </a:r>
            <a:r>
              <a:rPr lang="ru-RU" sz="3200" i="1" dirty="0" err="1"/>
              <a:t>gelifierea</a:t>
            </a:r>
            <a:r>
              <a:rPr lang="ru-RU" sz="3200" dirty="0"/>
              <a:t>: </a:t>
            </a:r>
            <a:r>
              <a:rPr lang="ru-RU" sz="3200" dirty="0" err="1"/>
              <a:t>se</a:t>
            </a:r>
            <a:r>
              <a:rPr lang="ru-RU" sz="3200" dirty="0"/>
              <a:t> </a:t>
            </a:r>
            <a:r>
              <a:rPr lang="ru-RU" sz="3200" dirty="0" err="1"/>
              <a:t>datorează</a:t>
            </a:r>
            <a:r>
              <a:rPr lang="ru-RU" sz="3200" dirty="0"/>
              <a:t> </a:t>
            </a:r>
            <a:r>
              <a:rPr lang="ru-RU" sz="3200" dirty="0" err="1"/>
              <a:t>componentelor</a:t>
            </a:r>
            <a:r>
              <a:rPr lang="ru-RU" sz="3200" dirty="0"/>
              <a:t> </a:t>
            </a:r>
            <a:r>
              <a:rPr lang="ru-RU" sz="3200" dirty="0" err="1"/>
              <a:t>solubile</a:t>
            </a:r>
            <a:r>
              <a:rPr lang="ru-RU" sz="3200" dirty="0"/>
              <a:t> </a:t>
            </a:r>
            <a:r>
              <a:rPr lang="ru-RU" sz="3200" dirty="0" err="1"/>
              <a:t>ale</a:t>
            </a:r>
            <a:r>
              <a:rPr lang="ru-RU" sz="3200" dirty="0"/>
              <a:t> </a:t>
            </a:r>
            <a:r>
              <a:rPr lang="ru-RU" sz="3200" dirty="0" err="1"/>
              <a:t>fibrelor</a:t>
            </a:r>
            <a:r>
              <a:rPr lang="ru-RU" sz="3200" dirty="0"/>
              <a:t> (-</a:t>
            </a:r>
            <a:r>
              <a:rPr lang="ru-RU" sz="3200" dirty="0" err="1"/>
              <a:t>gluconi</a:t>
            </a:r>
            <a:r>
              <a:rPr lang="ru-RU" sz="3200" dirty="0"/>
              <a:t>, </a:t>
            </a:r>
            <a:r>
              <a:rPr lang="ru-RU" sz="3200" dirty="0" err="1"/>
              <a:t>pectine</a:t>
            </a:r>
            <a:r>
              <a:rPr lang="ru-RU" sz="3200" dirty="0"/>
              <a:t>)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importante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punct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vedere</a:t>
            </a:r>
            <a:r>
              <a:rPr lang="ru-RU" sz="3200" dirty="0"/>
              <a:t> </a:t>
            </a:r>
            <a:r>
              <a:rPr lang="ru-RU" sz="3200" dirty="0" err="1"/>
              <a:t>tehnologic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fiziologic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o-MD" sz="3200" dirty="0"/>
              <a:t>	</a:t>
            </a:r>
            <a:r>
              <a:rPr lang="ru-RU" sz="3200" i="1" dirty="0" err="1" smtClean="0"/>
              <a:t>Capacitatea</a:t>
            </a:r>
            <a:r>
              <a:rPr lang="ru-RU" sz="3200" i="1" dirty="0" smtClean="0"/>
              <a:t> </a:t>
            </a:r>
            <a:r>
              <a:rPr lang="ru-RU" sz="3200" i="1" dirty="0" err="1"/>
              <a:t>fermentescibilă</a:t>
            </a:r>
            <a:r>
              <a:rPr lang="ru-RU" sz="3200" i="1" dirty="0"/>
              <a:t> a </a:t>
            </a:r>
            <a:r>
              <a:rPr lang="ru-RU" sz="3200" i="1" dirty="0" err="1"/>
              <a:t>fibrelor</a:t>
            </a:r>
            <a:r>
              <a:rPr lang="ru-RU" sz="3200" dirty="0"/>
              <a:t>: </a:t>
            </a:r>
            <a:r>
              <a:rPr lang="ru-RU" sz="3200" dirty="0" err="1"/>
              <a:t>se</a:t>
            </a:r>
            <a:r>
              <a:rPr lang="ru-RU" sz="3200" dirty="0"/>
              <a:t> </a:t>
            </a:r>
            <a:r>
              <a:rPr lang="ru-RU" sz="3200" dirty="0" err="1"/>
              <a:t>referă</a:t>
            </a:r>
            <a:r>
              <a:rPr lang="ru-RU" sz="3200" dirty="0"/>
              <a:t>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degradarea</a:t>
            </a:r>
            <a:r>
              <a:rPr lang="ru-RU" sz="3200" dirty="0"/>
              <a:t> </a:t>
            </a:r>
            <a:r>
              <a:rPr lang="ru-RU" sz="3200" dirty="0" err="1"/>
              <a:t>lor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colon</a:t>
            </a:r>
            <a:r>
              <a:rPr lang="ru-RU" sz="3200" dirty="0"/>
              <a:t>, </a:t>
            </a:r>
            <a:r>
              <a:rPr lang="ru-RU" sz="3200" dirty="0" err="1"/>
              <a:t>sub</a:t>
            </a:r>
            <a:r>
              <a:rPr lang="ru-RU" sz="3200" dirty="0"/>
              <a:t> </a:t>
            </a:r>
            <a:r>
              <a:rPr lang="ru-RU" sz="3200" dirty="0" err="1"/>
              <a:t>acţiunea</a:t>
            </a:r>
            <a:r>
              <a:rPr lang="ru-RU" sz="3200" dirty="0"/>
              <a:t> </a:t>
            </a:r>
            <a:r>
              <a:rPr lang="ru-RU" sz="3200" dirty="0" err="1"/>
              <a:t>bacteriilor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fermentaţie</a:t>
            </a:r>
            <a:r>
              <a:rPr lang="ru-RU" sz="3200" dirty="0"/>
              <a:t> (</a:t>
            </a:r>
            <a:r>
              <a:rPr lang="ru-RU" sz="3200" dirty="0" err="1"/>
              <a:t>are</a:t>
            </a:r>
            <a:r>
              <a:rPr lang="ru-RU" sz="3200" dirty="0"/>
              <a:t> </a:t>
            </a:r>
            <a:r>
              <a:rPr lang="ru-RU" sz="3200" dirty="0" err="1"/>
              <a:t>importanţă</a:t>
            </a:r>
            <a:r>
              <a:rPr lang="ru-RU" sz="3200" dirty="0"/>
              <a:t> </a:t>
            </a:r>
            <a:r>
              <a:rPr lang="en-US" sz="3200" dirty="0" err="1"/>
              <a:t>nutriţională</a:t>
            </a:r>
            <a:r>
              <a:rPr lang="en-US" sz="3200" dirty="0"/>
              <a:t>). </a:t>
            </a:r>
            <a:r>
              <a:rPr lang="en-US" sz="3200" dirty="0" err="1"/>
              <a:t>Această</a:t>
            </a:r>
            <a:r>
              <a:rPr lang="en-US" sz="3200" dirty="0"/>
              <a:t> </a:t>
            </a:r>
            <a:r>
              <a:rPr lang="en-US" sz="3200" dirty="0" err="1"/>
              <a:t>proprietate</a:t>
            </a:r>
            <a:r>
              <a:rPr lang="en-US" sz="3200" dirty="0"/>
              <a:t> </a:t>
            </a:r>
            <a:r>
              <a:rPr lang="en-US" sz="3200" dirty="0" err="1"/>
              <a:t>este</a:t>
            </a:r>
            <a:r>
              <a:rPr lang="en-US" sz="3200" dirty="0"/>
              <a:t> </a:t>
            </a:r>
            <a:r>
              <a:rPr lang="en-US" sz="3200" dirty="0" err="1"/>
              <a:t>influenţată</a:t>
            </a:r>
            <a:r>
              <a:rPr lang="en-US" sz="3200" dirty="0"/>
              <a:t> de </a:t>
            </a:r>
            <a:r>
              <a:rPr lang="en-US" sz="3200" dirty="0" err="1"/>
              <a:t>conţinutul</a:t>
            </a:r>
            <a:r>
              <a:rPr lang="en-US" sz="3200" dirty="0"/>
              <a:t> </a:t>
            </a:r>
            <a:r>
              <a:rPr lang="en-US" sz="3200" dirty="0" err="1"/>
              <a:t>în</a:t>
            </a:r>
            <a:r>
              <a:rPr lang="en-US" sz="3200" dirty="0"/>
              <a:t> </a:t>
            </a:r>
            <a:r>
              <a:rPr lang="en-US" sz="3200" dirty="0" err="1"/>
              <a:t>fibre</a:t>
            </a:r>
            <a:r>
              <a:rPr lang="en-US" sz="3200" dirty="0"/>
              <a:t> </a:t>
            </a:r>
            <a:r>
              <a:rPr lang="en-US" sz="3200" dirty="0" err="1"/>
              <a:t>solubile</a:t>
            </a:r>
            <a:r>
              <a:rPr lang="en-US" sz="3200" dirty="0"/>
              <a:t> (</a:t>
            </a:r>
            <a:r>
              <a:rPr lang="en-US" sz="3200" dirty="0" err="1"/>
              <a:t>complet</a:t>
            </a:r>
            <a:r>
              <a:rPr lang="en-US" sz="3200" dirty="0"/>
              <a:t> </a:t>
            </a:r>
            <a:r>
              <a:rPr lang="en-US" sz="3200" dirty="0" err="1"/>
              <a:t>fermentescibile</a:t>
            </a:r>
            <a:r>
              <a:rPr lang="en-US" sz="3200" dirty="0"/>
              <a:t>), </a:t>
            </a:r>
            <a:r>
              <a:rPr lang="en-US" sz="3200" dirty="0" err="1"/>
              <a:t>ceea</a:t>
            </a:r>
            <a:r>
              <a:rPr lang="en-US" sz="3200" dirty="0"/>
              <a:t> </a:t>
            </a:r>
            <a:r>
              <a:rPr lang="en-US" sz="3200" dirty="0" err="1"/>
              <a:t>ce</a:t>
            </a:r>
            <a:r>
              <a:rPr lang="en-US" sz="3200" dirty="0"/>
              <a:t> face ca </a:t>
            </a:r>
            <a:r>
              <a:rPr lang="en-US" sz="3200" dirty="0" err="1"/>
              <a:t>fibrele</a:t>
            </a:r>
            <a:r>
              <a:rPr lang="en-US" sz="3200" dirty="0"/>
              <a:t> </a:t>
            </a:r>
            <a:r>
              <a:rPr lang="en-US" sz="3200" dirty="0" err="1"/>
              <a:t>extrase</a:t>
            </a:r>
            <a:r>
              <a:rPr lang="en-US" sz="3200" dirty="0"/>
              <a:t> din </a:t>
            </a:r>
            <a:r>
              <a:rPr lang="en-US" sz="3200" dirty="0" err="1"/>
              <a:t>fructe</a:t>
            </a:r>
            <a:r>
              <a:rPr lang="en-US" sz="3200" dirty="0"/>
              <a:t> </a:t>
            </a:r>
            <a:r>
              <a:rPr lang="en-US" sz="3200" dirty="0" err="1"/>
              <a:t>şi</a:t>
            </a:r>
            <a:r>
              <a:rPr lang="en-US" sz="3200" dirty="0"/>
              <a:t> legume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tărâţe</a:t>
            </a:r>
            <a:r>
              <a:rPr lang="en-US" sz="3200" dirty="0"/>
              <a:t> de </a:t>
            </a:r>
            <a:r>
              <a:rPr lang="en-US" sz="3200" dirty="0" err="1"/>
              <a:t>ovăz</a:t>
            </a:r>
            <a:r>
              <a:rPr lang="en-US" sz="3200" dirty="0"/>
              <a:t>, </a:t>
            </a:r>
            <a:r>
              <a:rPr lang="en-US" sz="3200" dirty="0" err="1"/>
              <a:t>să</a:t>
            </a:r>
            <a:r>
              <a:rPr lang="en-US" sz="3200" dirty="0"/>
              <a:t> fie </a:t>
            </a:r>
            <a:r>
              <a:rPr lang="en-US" sz="3200" dirty="0" err="1"/>
              <a:t>degradate</a:t>
            </a:r>
            <a:r>
              <a:rPr lang="en-US" sz="3200" dirty="0"/>
              <a:t> </a:t>
            </a:r>
            <a:r>
              <a:rPr lang="en-US" sz="3200" dirty="0" err="1"/>
              <a:t>în</a:t>
            </a:r>
            <a:r>
              <a:rPr lang="en-US" sz="3200" dirty="0"/>
              <a:t> colon </a:t>
            </a:r>
            <a:r>
              <a:rPr lang="en-US" sz="3200" dirty="0" err="1"/>
              <a:t>în</a:t>
            </a:r>
            <a:r>
              <a:rPr lang="en-US" sz="3200" dirty="0"/>
              <a:t> </a:t>
            </a:r>
            <a:r>
              <a:rPr lang="en-US" sz="3200" dirty="0" err="1"/>
              <a:t>proporţie</a:t>
            </a:r>
            <a:r>
              <a:rPr lang="en-US" sz="3200" dirty="0"/>
              <a:t> de 80%.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6799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821" y="349785"/>
            <a:ext cx="1159844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D" sz="3600" dirty="0" smtClean="0">
                <a:solidFill>
                  <a:srgbClr val="FF0000"/>
                </a:solidFill>
              </a:rPr>
              <a:t>	</a:t>
            </a:r>
            <a:r>
              <a:rPr lang="ru-RU" sz="3600" dirty="0" err="1" smtClean="0">
                <a:solidFill>
                  <a:srgbClr val="FF0000"/>
                </a:solidFill>
              </a:rPr>
              <a:t>Proprietăţi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fiziologice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ale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fibrelor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alimentare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endParaRPr lang="ro-MD" sz="3600" dirty="0" smtClean="0">
              <a:solidFill>
                <a:srgbClr val="FF0000"/>
              </a:solidFill>
            </a:endParaRPr>
          </a:p>
          <a:p>
            <a:pPr algn="just"/>
            <a:r>
              <a:rPr lang="ro-MD" sz="3600" dirty="0" smtClean="0"/>
              <a:t>	</a:t>
            </a:r>
            <a:r>
              <a:rPr lang="ru-RU" sz="3600" dirty="0" err="1" smtClean="0"/>
              <a:t>Fibrele</a:t>
            </a:r>
            <a:r>
              <a:rPr lang="ru-RU" sz="3600" dirty="0" smtClean="0"/>
              <a:t> </a:t>
            </a:r>
            <a:r>
              <a:rPr lang="ru-RU" sz="3600" dirty="0" err="1"/>
              <a:t>alimentare</a:t>
            </a:r>
            <a:r>
              <a:rPr lang="ru-RU" sz="3600" dirty="0"/>
              <a:t> </a:t>
            </a:r>
            <a:r>
              <a:rPr lang="ru-RU" sz="3600" dirty="0" err="1"/>
              <a:t>se</a:t>
            </a:r>
            <a:r>
              <a:rPr lang="ru-RU" sz="3600" dirty="0"/>
              <a:t> </a:t>
            </a:r>
            <a:r>
              <a:rPr lang="ru-RU" sz="3600" dirty="0" err="1"/>
              <a:t>utilizează</a:t>
            </a:r>
            <a:r>
              <a:rPr lang="ru-RU" sz="3600" dirty="0"/>
              <a:t> </a:t>
            </a:r>
            <a:r>
              <a:rPr lang="ru-RU" sz="3600" dirty="0" err="1"/>
              <a:t>ca</a:t>
            </a:r>
            <a:r>
              <a:rPr lang="ru-RU" sz="3600" dirty="0"/>
              <a:t> </a:t>
            </a:r>
            <a:r>
              <a:rPr lang="ru-RU" sz="3600" dirty="0" err="1"/>
              <a:t>ingrediente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numeroase</a:t>
            </a:r>
            <a:r>
              <a:rPr lang="ru-RU" sz="3600" dirty="0"/>
              <a:t> </a:t>
            </a:r>
            <a:r>
              <a:rPr lang="ru-RU" sz="3600" dirty="0" err="1"/>
              <a:t>tipuri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produse</a:t>
            </a:r>
            <a:r>
              <a:rPr lang="ru-RU" sz="3600" dirty="0"/>
              <a:t> </a:t>
            </a:r>
            <a:r>
              <a:rPr lang="ru-RU" sz="3600" dirty="0" err="1"/>
              <a:t>dietetice</a:t>
            </a:r>
            <a:r>
              <a:rPr lang="ru-RU" sz="3600" dirty="0"/>
              <a:t>, </a:t>
            </a:r>
            <a:r>
              <a:rPr lang="ru-RU" sz="3600" dirty="0" err="1"/>
              <a:t>ca</a:t>
            </a:r>
            <a:r>
              <a:rPr lang="ru-RU" sz="3600" dirty="0"/>
              <a:t> </a:t>
            </a:r>
            <a:r>
              <a:rPr lang="ru-RU" sz="3600" dirty="0" err="1"/>
              <a:t>urmare</a:t>
            </a:r>
            <a:r>
              <a:rPr lang="ru-RU" sz="3600" dirty="0"/>
              <a:t> a </a:t>
            </a:r>
            <a:r>
              <a:rPr lang="ru-RU" sz="3600" dirty="0" err="1"/>
              <a:t>rolului</a:t>
            </a:r>
            <a:r>
              <a:rPr lang="ru-RU" sz="3600" dirty="0"/>
              <a:t> </a:t>
            </a:r>
            <a:r>
              <a:rPr lang="ru-RU" sz="3600" dirty="0" err="1"/>
              <a:t>fiziologic</a:t>
            </a:r>
            <a:r>
              <a:rPr lang="ru-RU" sz="3600" dirty="0"/>
              <a:t> </a:t>
            </a:r>
            <a:r>
              <a:rPr lang="ru-RU" sz="3600" dirty="0" err="1"/>
              <a:t>pe</a:t>
            </a:r>
            <a:r>
              <a:rPr lang="ru-RU" sz="3600" dirty="0"/>
              <a:t>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îl</a:t>
            </a:r>
            <a:r>
              <a:rPr lang="ru-RU" sz="3600" dirty="0"/>
              <a:t> </a:t>
            </a:r>
            <a:r>
              <a:rPr lang="ru-RU" sz="3600" dirty="0" err="1"/>
              <a:t>au</a:t>
            </a:r>
            <a:r>
              <a:rPr lang="ru-RU" sz="3600" dirty="0"/>
              <a:t>; </a:t>
            </a:r>
            <a:r>
              <a:rPr lang="ru-RU" sz="3600" dirty="0" err="1"/>
              <a:t>ele</a:t>
            </a:r>
            <a:r>
              <a:rPr lang="ru-RU" sz="3600" dirty="0"/>
              <a:t> </a:t>
            </a:r>
            <a:r>
              <a:rPr lang="ru-RU" sz="3600" dirty="0" err="1"/>
              <a:t>variază</a:t>
            </a:r>
            <a:r>
              <a:rPr lang="ru-RU" sz="3600" dirty="0"/>
              <a:t> </a:t>
            </a:r>
            <a:r>
              <a:rPr lang="ru-RU" sz="3600" dirty="0" err="1"/>
              <a:t>din</a:t>
            </a:r>
            <a:r>
              <a:rPr lang="ru-RU" sz="3600" dirty="0"/>
              <a:t> </a:t>
            </a:r>
            <a:r>
              <a:rPr lang="ru-RU" sz="3600" dirty="0" err="1"/>
              <a:t>punct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vedere</a:t>
            </a:r>
            <a:r>
              <a:rPr lang="ru-RU" sz="3600" dirty="0"/>
              <a:t> </a:t>
            </a:r>
            <a:r>
              <a:rPr lang="ru-RU" sz="3600" dirty="0" err="1"/>
              <a:t>compoziţional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funcţie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sursă</a:t>
            </a:r>
            <a:r>
              <a:rPr lang="ru-RU" sz="3600" dirty="0"/>
              <a:t>, </a:t>
            </a:r>
            <a:r>
              <a:rPr lang="ru-RU" sz="3600" dirty="0" err="1"/>
              <a:t>grad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maturare</a:t>
            </a:r>
            <a:r>
              <a:rPr lang="ru-RU" sz="3600" dirty="0"/>
              <a:t> </a:t>
            </a:r>
            <a:r>
              <a:rPr lang="ru-RU" sz="3600" dirty="0" err="1"/>
              <a:t>al</a:t>
            </a:r>
            <a:r>
              <a:rPr lang="ru-RU" sz="3600" dirty="0"/>
              <a:t> </a:t>
            </a:r>
            <a:r>
              <a:rPr lang="ru-RU" sz="3600" dirty="0" err="1"/>
              <a:t>acestora</a:t>
            </a:r>
            <a:r>
              <a:rPr lang="ru-RU" sz="3600" dirty="0"/>
              <a:t>, </a:t>
            </a:r>
            <a:r>
              <a:rPr lang="ru-RU" sz="3600" dirty="0" err="1"/>
              <a:t>iar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cadrul</a:t>
            </a:r>
            <a:r>
              <a:rPr lang="ru-RU" sz="3600" dirty="0"/>
              <a:t> </a:t>
            </a:r>
            <a:r>
              <a:rPr lang="ru-RU" sz="3600" dirty="0" err="1"/>
              <a:t>aceleiaşi</a:t>
            </a:r>
            <a:r>
              <a:rPr lang="ru-RU" sz="3600" dirty="0"/>
              <a:t> </a:t>
            </a:r>
            <a:r>
              <a:rPr lang="ru-RU" sz="3600" dirty="0" err="1"/>
              <a:t>surse</a:t>
            </a:r>
            <a:r>
              <a:rPr lang="ru-RU" sz="3600" dirty="0"/>
              <a:t>,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funcţie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procedeul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separare</a:t>
            </a:r>
            <a:r>
              <a:rPr lang="ru-RU" sz="3600" dirty="0"/>
              <a:t>, </a:t>
            </a:r>
            <a:r>
              <a:rPr lang="ru-RU" sz="3600" dirty="0" err="1"/>
              <a:t>concentrare</a:t>
            </a:r>
            <a:r>
              <a:rPr lang="ru-RU" sz="3600" dirty="0"/>
              <a:t> </a:t>
            </a:r>
            <a:r>
              <a:rPr lang="ru-RU" sz="3600" dirty="0" err="1"/>
              <a:t>și</a:t>
            </a:r>
            <a:r>
              <a:rPr lang="ru-RU" sz="3600" dirty="0"/>
              <a:t> </a:t>
            </a:r>
            <a:r>
              <a:rPr lang="ru-RU" sz="3600" dirty="0" err="1"/>
              <a:t>rafinare</a:t>
            </a:r>
            <a:r>
              <a:rPr lang="ru-RU" sz="3600" dirty="0"/>
              <a:t> </a:t>
            </a:r>
            <a:r>
              <a:rPr lang="ru-RU" sz="3600" dirty="0" err="1"/>
              <a:t>al</a:t>
            </a:r>
            <a:r>
              <a:rPr lang="ru-RU" sz="3600" dirty="0"/>
              <a:t> </a:t>
            </a:r>
            <a:r>
              <a:rPr lang="ru-RU" sz="3600" dirty="0" err="1"/>
              <a:t>fibrelor</a:t>
            </a:r>
            <a:r>
              <a:rPr lang="ru-RU" sz="3600" dirty="0"/>
              <a:t>.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funcţie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sursa</a:t>
            </a:r>
            <a:r>
              <a:rPr lang="ru-RU" sz="3600" dirty="0"/>
              <a:t> </a:t>
            </a:r>
            <a:r>
              <a:rPr lang="ru-RU" sz="3600" dirty="0" err="1"/>
              <a:t>din</a:t>
            </a:r>
            <a:r>
              <a:rPr lang="ru-RU" sz="3600" dirty="0"/>
              <a:t>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se</a:t>
            </a:r>
            <a:r>
              <a:rPr lang="ru-RU" sz="3600" dirty="0"/>
              <a:t> </a:t>
            </a:r>
            <a:r>
              <a:rPr lang="ru-RU" sz="3600" dirty="0" err="1"/>
              <a:t>extrag</a:t>
            </a:r>
            <a:r>
              <a:rPr lang="ru-RU" sz="3600" dirty="0"/>
              <a:t>, </a:t>
            </a:r>
            <a:r>
              <a:rPr lang="ru-RU" sz="3600" dirty="0" err="1"/>
              <a:t>fibrele</a:t>
            </a:r>
            <a:r>
              <a:rPr lang="ru-RU" sz="3600" dirty="0"/>
              <a:t> </a:t>
            </a:r>
            <a:r>
              <a:rPr lang="ru-RU" sz="3600" dirty="0" err="1"/>
              <a:t>pot</a:t>
            </a:r>
            <a:r>
              <a:rPr lang="ru-RU" sz="3600" dirty="0"/>
              <a:t> </a:t>
            </a:r>
            <a:r>
              <a:rPr lang="ru-RU" sz="3600" dirty="0" err="1"/>
              <a:t>fi</a:t>
            </a:r>
            <a:r>
              <a:rPr lang="ru-RU" sz="3600" dirty="0"/>
              <a:t>: </a:t>
            </a:r>
            <a:endParaRPr lang="ro-MD" sz="3600" dirty="0" smtClean="0"/>
          </a:p>
          <a:p>
            <a:pPr algn="ctr"/>
            <a:r>
              <a:rPr lang="ro-MD" sz="3600" dirty="0" smtClean="0"/>
              <a:t>Fibre din cereale</a:t>
            </a:r>
          </a:p>
          <a:p>
            <a:pPr algn="ctr"/>
            <a:r>
              <a:rPr lang="ro-MD" sz="3600" dirty="0" smtClean="0"/>
              <a:t>Fibre din fructe</a:t>
            </a:r>
          </a:p>
          <a:p>
            <a:pPr algn="ctr"/>
            <a:r>
              <a:rPr lang="ro-MD" sz="3600" dirty="0" smtClean="0"/>
              <a:t>Fibre din legume</a:t>
            </a:r>
            <a:endParaRPr lang="ru-RU" sz="3600" dirty="0"/>
          </a:p>
          <a:p>
            <a:pPr algn="just"/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9579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8757" y="-29342"/>
            <a:ext cx="1150219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FIBRE DIN CEREALE </a:t>
            </a:r>
            <a:endParaRPr lang="ro-MD" sz="40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4000" b="1" i="1" dirty="0" err="1" smtClean="0"/>
              <a:t>tărâţa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grâu</a:t>
            </a:r>
            <a:r>
              <a:rPr lang="ru-RU" sz="4000" dirty="0"/>
              <a:t>: </a:t>
            </a:r>
            <a:r>
              <a:rPr lang="ru-RU" sz="4000" dirty="0" err="1"/>
              <a:t>este</a:t>
            </a:r>
            <a:r>
              <a:rPr lang="ru-RU" sz="4000" dirty="0"/>
              <a:t> </a:t>
            </a:r>
            <a:r>
              <a:rPr lang="ru-RU" sz="4000" dirty="0" err="1"/>
              <a:t>cea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folosită</a:t>
            </a:r>
            <a:r>
              <a:rPr lang="ru-RU" sz="4000" dirty="0"/>
              <a:t> </a:t>
            </a:r>
            <a:r>
              <a:rPr lang="ru-RU" sz="4000" dirty="0" err="1"/>
              <a:t>datorită</a:t>
            </a:r>
            <a:r>
              <a:rPr lang="ru-RU" sz="4000" dirty="0"/>
              <a:t> </a:t>
            </a:r>
            <a:r>
              <a:rPr lang="ru-RU" sz="4000" dirty="0" err="1"/>
              <a:t>tradiţiei</a:t>
            </a:r>
            <a:r>
              <a:rPr lang="ru-RU" sz="4000" dirty="0"/>
              <a:t> </a:t>
            </a:r>
            <a:r>
              <a:rPr lang="ru-RU" sz="4000" dirty="0" err="1"/>
              <a:t>şi</a:t>
            </a:r>
            <a:r>
              <a:rPr lang="ru-RU" sz="4000" dirty="0"/>
              <a:t> a </a:t>
            </a:r>
            <a:r>
              <a:rPr lang="ru-RU" sz="4000" dirty="0" err="1"/>
              <a:t>numeroaselor</a:t>
            </a:r>
            <a:r>
              <a:rPr lang="ru-RU" sz="4000" dirty="0"/>
              <a:t> </a:t>
            </a:r>
            <a:r>
              <a:rPr lang="ru-RU" sz="4000" dirty="0" err="1"/>
              <a:t>studii</a:t>
            </a:r>
            <a:r>
              <a:rPr lang="ru-RU" sz="4000" dirty="0"/>
              <a:t>; </a:t>
            </a:r>
            <a:r>
              <a:rPr lang="ru-RU" sz="4000" dirty="0" err="1"/>
              <a:t>prezintă</a:t>
            </a:r>
            <a:r>
              <a:rPr lang="ru-RU" sz="4000" dirty="0"/>
              <a:t> </a:t>
            </a:r>
            <a:r>
              <a:rPr lang="ru-RU" sz="4000" dirty="0" err="1"/>
              <a:t>dezavantaje</a:t>
            </a:r>
            <a:r>
              <a:rPr lang="ru-RU" sz="4000" dirty="0"/>
              <a:t> </a:t>
            </a:r>
            <a:r>
              <a:rPr lang="ru-RU" sz="4000" dirty="0" err="1"/>
              <a:t>datorită</a:t>
            </a:r>
            <a:r>
              <a:rPr lang="ru-RU" sz="4000" dirty="0"/>
              <a:t> </a:t>
            </a:r>
            <a:r>
              <a:rPr lang="ru-RU" sz="4000" dirty="0" err="1"/>
              <a:t>gustului</a:t>
            </a:r>
            <a:r>
              <a:rPr lang="ru-RU" sz="4000" dirty="0"/>
              <a:t>, </a:t>
            </a:r>
            <a:r>
              <a:rPr lang="ru-RU" sz="4000" dirty="0" err="1"/>
              <a:t>culorii</a:t>
            </a:r>
            <a:r>
              <a:rPr lang="ru-RU" sz="4000" dirty="0"/>
              <a:t> </a:t>
            </a:r>
            <a:r>
              <a:rPr lang="ru-RU" sz="4000" dirty="0" err="1"/>
              <a:t>şi</a:t>
            </a:r>
            <a:r>
              <a:rPr lang="ru-RU" sz="4000" dirty="0"/>
              <a:t> a </a:t>
            </a:r>
            <a:r>
              <a:rPr lang="ru-RU" sz="4000" dirty="0" err="1"/>
              <a:t>încărcăturii</a:t>
            </a:r>
            <a:r>
              <a:rPr lang="ru-RU" sz="4000" dirty="0"/>
              <a:t> </a:t>
            </a:r>
            <a:r>
              <a:rPr lang="ru-RU" sz="4000" dirty="0" err="1"/>
              <a:t>microbiene</a:t>
            </a:r>
            <a:r>
              <a:rPr lang="ru-RU" sz="4000" dirty="0"/>
              <a:t> </a:t>
            </a:r>
            <a:r>
              <a:rPr lang="ru-RU" sz="4000" dirty="0" err="1"/>
              <a:t>mari</a:t>
            </a:r>
            <a:r>
              <a:rPr lang="ru-RU" sz="4000" dirty="0"/>
              <a:t>,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ales</a:t>
            </a:r>
            <a:r>
              <a:rPr lang="ru-RU" sz="4000" dirty="0"/>
              <a:t> a </a:t>
            </a:r>
            <a:r>
              <a:rPr lang="ru-RU" sz="4000" dirty="0" err="1"/>
              <a:t>fibrinei</a:t>
            </a:r>
            <a:r>
              <a:rPr lang="ru-RU" sz="4000" dirty="0"/>
              <a:t>, </a:t>
            </a:r>
            <a:r>
              <a:rPr lang="ru-RU" sz="4000" dirty="0" err="1"/>
              <a:t>care</a:t>
            </a:r>
            <a:r>
              <a:rPr lang="ru-RU" sz="4000" dirty="0"/>
              <a:t> </a:t>
            </a:r>
            <a:r>
              <a:rPr lang="ru-RU" sz="4000" dirty="0" err="1"/>
              <a:t>are</a:t>
            </a:r>
            <a:r>
              <a:rPr lang="ru-RU" sz="4000" dirty="0"/>
              <a:t> </a:t>
            </a:r>
            <a:r>
              <a:rPr lang="ru-RU" sz="4000" dirty="0" err="1"/>
              <a:t>efect</a:t>
            </a:r>
            <a:r>
              <a:rPr lang="ru-RU" sz="4000" dirty="0"/>
              <a:t> </a:t>
            </a:r>
            <a:r>
              <a:rPr lang="ru-RU" sz="4000" dirty="0" err="1"/>
              <a:t>asupra</a:t>
            </a:r>
            <a:r>
              <a:rPr lang="ru-RU" sz="4000" dirty="0"/>
              <a:t> </a:t>
            </a:r>
            <a:r>
              <a:rPr lang="ru-RU" sz="4000" dirty="0" err="1"/>
              <a:t>balanţei</a:t>
            </a:r>
            <a:r>
              <a:rPr lang="ru-RU" sz="4000" dirty="0"/>
              <a:t> </a:t>
            </a:r>
            <a:r>
              <a:rPr lang="ru-RU" sz="4000" dirty="0" err="1"/>
              <a:t>minerale</a:t>
            </a:r>
            <a:r>
              <a:rPr lang="ru-RU" sz="4000" dirty="0"/>
              <a:t>. </a:t>
            </a:r>
            <a:r>
              <a:rPr lang="ru-RU" sz="4000" b="1" i="1" dirty="0" err="1" smtClean="0"/>
              <a:t>tărâţa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ovăz</a:t>
            </a:r>
            <a:r>
              <a:rPr lang="ru-RU" sz="4000" b="1" i="1" dirty="0"/>
              <a:t>:</a:t>
            </a:r>
            <a:r>
              <a:rPr lang="ru-RU" sz="4000" dirty="0"/>
              <a:t> </a:t>
            </a:r>
            <a:r>
              <a:rPr lang="ru-RU" sz="4000" dirty="0" err="1"/>
              <a:t>are</a:t>
            </a:r>
            <a:r>
              <a:rPr lang="ru-RU" sz="4000" dirty="0"/>
              <a:t> </a:t>
            </a:r>
            <a:r>
              <a:rPr lang="ru-RU" sz="4000" dirty="0" err="1"/>
              <a:t>un</a:t>
            </a:r>
            <a:r>
              <a:rPr lang="ru-RU" sz="4000" dirty="0"/>
              <a:t> </a:t>
            </a:r>
            <a:r>
              <a:rPr lang="ru-RU" sz="4000" dirty="0" err="1"/>
              <a:t>conţinut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fibre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mic</a:t>
            </a:r>
            <a:r>
              <a:rPr lang="ru-RU" sz="4000" dirty="0"/>
              <a:t> </a:t>
            </a:r>
            <a:r>
              <a:rPr lang="ru-RU" sz="4000" dirty="0" err="1"/>
              <a:t>decât</a:t>
            </a:r>
            <a:r>
              <a:rPr lang="ru-RU" sz="4000" dirty="0"/>
              <a:t> </a:t>
            </a:r>
            <a:r>
              <a:rPr lang="ru-RU" sz="4000" dirty="0" err="1"/>
              <a:t>al</a:t>
            </a:r>
            <a:r>
              <a:rPr lang="ru-RU" sz="4000" dirty="0"/>
              <a:t> </a:t>
            </a:r>
            <a:r>
              <a:rPr lang="ru-RU" sz="4000" dirty="0" err="1"/>
              <a:t>altor</a:t>
            </a:r>
            <a:r>
              <a:rPr lang="ru-RU" sz="4000" dirty="0"/>
              <a:t> </a:t>
            </a:r>
            <a:r>
              <a:rPr lang="ru-RU" sz="4000" dirty="0" err="1"/>
              <a:t>tipuri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tărâţe</a:t>
            </a:r>
            <a:r>
              <a:rPr lang="ru-RU" sz="4000" dirty="0"/>
              <a:t>, </a:t>
            </a:r>
            <a:r>
              <a:rPr lang="ru-RU" sz="4000" dirty="0" err="1"/>
              <a:t>datorită</a:t>
            </a:r>
            <a:r>
              <a:rPr lang="ru-RU" sz="4000" dirty="0"/>
              <a:t> </a:t>
            </a:r>
            <a:r>
              <a:rPr lang="ru-RU" sz="4000" dirty="0" err="1"/>
              <a:t>conţinutului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ridicat</a:t>
            </a:r>
            <a:r>
              <a:rPr lang="ru-RU" sz="4000" dirty="0"/>
              <a:t> 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grăsimi</a:t>
            </a:r>
            <a:r>
              <a:rPr lang="ru-RU" sz="4000" dirty="0"/>
              <a:t>, </a:t>
            </a:r>
            <a:r>
              <a:rPr lang="ru-RU" sz="4000" dirty="0" err="1"/>
              <a:t>amidon</a:t>
            </a:r>
            <a:r>
              <a:rPr lang="ru-RU" sz="4000" dirty="0"/>
              <a:t> </a:t>
            </a:r>
            <a:r>
              <a:rPr lang="ru-RU" sz="4000" dirty="0" err="1"/>
              <a:t>şi</a:t>
            </a:r>
            <a:r>
              <a:rPr lang="ru-RU" sz="4000" dirty="0"/>
              <a:t> </a:t>
            </a:r>
            <a:r>
              <a:rPr lang="ru-RU" sz="4000" dirty="0" err="1"/>
              <a:t>proteine</a:t>
            </a:r>
            <a:r>
              <a:rPr lang="ru-RU" sz="4000" dirty="0"/>
              <a:t>, </a:t>
            </a:r>
            <a:r>
              <a:rPr lang="ru-RU" sz="4000" dirty="0" err="1"/>
              <a:t>care</a:t>
            </a:r>
            <a:r>
              <a:rPr lang="ru-RU" sz="4000" dirty="0"/>
              <a:t> </a:t>
            </a:r>
            <a:r>
              <a:rPr lang="ru-RU" sz="4000" dirty="0" err="1"/>
              <a:t>sunt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greu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separat</a:t>
            </a:r>
            <a:r>
              <a:rPr lang="ru-RU" sz="4000" dirty="0"/>
              <a:t> </a:t>
            </a:r>
            <a:r>
              <a:rPr lang="ru-RU" sz="4000" dirty="0" err="1"/>
              <a:t>din</a:t>
            </a:r>
            <a:r>
              <a:rPr lang="ru-RU" sz="4000" dirty="0"/>
              <a:t> </a:t>
            </a:r>
            <a:r>
              <a:rPr lang="ru-RU" sz="4000" dirty="0" err="1"/>
              <a:t>învelişul</a:t>
            </a:r>
            <a:r>
              <a:rPr lang="ru-RU" sz="4000" dirty="0"/>
              <a:t> </a:t>
            </a:r>
            <a:r>
              <a:rPr lang="ru-RU" sz="4000" dirty="0" err="1"/>
              <a:t>bobului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ovăz</a:t>
            </a:r>
            <a:r>
              <a:rPr lang="ru-RU" sz="4000" dirty="0"/>
              <a:t>; </a:t>
            </a:r>
            <a:r>
              <a:rPr lang="ru-RU" sz="4000" dirty="0" err="1"/>
              <a:t>se</a:t>
            </a:r>
            <a:r>
              <a:rPr lang="ru-RU" sz="4000" dirty="0"/>
              <a:t> </a:t>
            </a:r>
            <a:r>
              <a:rPr lang="ru-RU" sz="4000" dirty="0" err="1"/>
              <a:t>utilizează</a:t>
            </a:r>
            <a:r>
              <a:rPr lang="ru-RU" sz="4000" dirty="0"/>
              <a:t> </a:t>
            </a:r>
            <a:r>
              <a:rPr lang="ru-RU" sz="4000" dirty="0" err="1"/>
              <a:t>pe</a:t>
            </a:r>
            <a:r>
              <a:rPr lang="ru-RU" sz="4000" dirty="0"/>
              <a:t> </a:t>
            </a:r>
            <a:r>
              <a:rPr lang="ru-RU" sz="4000" dirty="0" err="1"/>
              <a:t>scară</a:t>
            </a:r>
            <a:r>
              <a:rPr lang="ru-RU" sz="4000" dirty="0"/>
              <a:t> </a:t>
            </a:r>
            <a:r>
              <a:rPr lang="ru-RU" sz="4000" dirty="0" err="1"/>
              <a:t>largă</a:t>
            </a:r>
            <a:r>
              <a:rPr lang="ru-RU" sz="4000" dirty="0"/>
              <a:t> </a:t>
            </a:r>
            <a:r>
              <a:rPr lang="ru-RU" sz="4000" dirty="0" err="1"/>
              <a:t>într</a:t>
            </a:r>
            <a:r>
              <a:rPr lang="ru-RU" sz="4000" dirty="0"/>
              <a:t>-o </a:t>
            </a:r>
            <a:r>
              <a:rPr lang="ru-RU" sz="4000" dirty="0" err="1"/>
              <a:t>serie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produse</a:t>
            </a:r>
            <a:r>
              <a:rPr lang="ru-RU" sz="4000" dirty="0"/>
              <a:t> </a:t>
            </a:r>
            <a:r>
              <a:rPr lang="ru-RU" sz="4000" dirty="0" err="1"/>
              <a:t>alimentare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0920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821" y="921423"/>
            <a:ext cx="114540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i="1" dirty="0" err="1" smtClean="0"/>
              <a:t>tărâţa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orz</a:t>
            </a:r>
            <a:r>
              <a:rPr lang="ru-RU" sz="4000" b="1" i="1" dirty="0"/>
              <a:t>: </a:t>
            </a:r>
            <a:r>
              <a:rPr lang="ru-RU" sz="4000" dirty="0" err="1"/>
              <a:t>are</a:t>
            </a:r>
            <a:r>
              <a:rPr lang="ru-RU" sz="4000" dirty="0"/>
              <a:t> </a:t>
            </a:r>
            <a:r>
              <a:rPr lang="ru-RU" sz="4000" dirty="0" err="1"/>
              <a:t>conţinut</a:t>
            </a:r>
            <a:r>
              <a:rPr lang="ru-RU" sz="4000" dirty="0"/>
              <a:t> </a:t>
            </a:r>
            <a:r>
              <a:rPr lang="ru-RU" sz="4000" dirty="0" err="1"/>
              <a:t>mare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fibre</a:t>
            </a:r>
            <a:r>
              <a:rPr lang="ru-RU" sz="4000" dirty="0"/>
              <a:t> (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medie</a:t>
            </a:r>
            <a:r>
              <a:rPr lang="ru-RU" sz="4000" dirty="0"/>
              <a:t> 85%) </a:t>
            </a:r>
            <a:r>
              <a:rPr lang="ru-RU" sz="4000" dirty="0" err="1"/>
              <a:t>şi</a:t>
            </a:r>
            <a:r>
              <a:rPr lang="ru-RU" sz="4000" dirty="0"/>
              <a:t> </a:t>
            </a:r>
            <a:r>
              <a:rPr lang="ru-RU" sz="4000" dirty="0" err="1"/>
              <a:t>este</a:t>
            </a:r>
            <a:r>
              <a:rPr lang="ru-RU" sz="4000" dirty="0"/>
              <a:t> </a:t>
            </a:r>
            <a:r>
              <a:rPr lang="ru-RU" sz="4000" dirty="0" err="1"/>
              <a:t>una</a:t>
            </a:r>
            <a:r>
              <a:rPr lang="ru-RU" sz="4000" dirty="0"/>
              <a:t> </a:t>
            </a:r>
            <a:r>
              <a:rPr lang="ru-RU" sz="4000" dirty="0" err="1"/>
              <a:t>din</a:t>
            </a:r>
            <a:r>
              <a:rPr lang="ru-RU" sz="4000" dirty="0"/>
              <a:t> </a:t>
            </a:r>
            <a:r>
              <a:rPr lang="ru-RU" sz="4000" dirty="0" err="1"/>
              <a:t>cele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utile</a:t>
            </a:r>
            <a:r>
              <a:rPr lang="ru-RU" sz="4000" dirty="0"/>
              <a:t> </a:t>
            </a:r>
            <a:r>
              <a:rPr lang="ru-RU" sz="4000" dirty="0" err="1"/>
              <a:t>fibre</a:t>
            </a:r>
            <a:r>
              <a:rPr lang="ru-RU" sz="4000" dirty="0"/>
              <a:t> </a:t>
            </a:r>
            <a:r>
              <a:rPr lang="ru-RU" sz="4000" dirty="0" err="1"/>
              <a:t>cerealiere</a:t>
            </a:r>
            <a:r>
              <a:rPr lang="ru-RU" sz="4000" dirty="0"/>
              <a:t>. </a:t>
            </a:r>
            <a:r>
              <a:rPr lang="ru-RU" sz="4000" dirty="0" smtClean="0"/>
              <a:t> </a:t>
            </a:r>
            <a:r>
              <a:rPr lang="ru-RU" sz="4000" b="1" i="1" dirty="0" err="1"/>
              <a:t>tărâţa</a:t>
            </a:r>
            <a:r>
              <a:rPr lang="ru-RU" sz="4000" b="1" i="1" dirty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orez</a:t>
            </a:r>
            <a:r>
              <a:rPr lang="ru-RU" sz="4000" dirty="0"/>
              <a:t>: </a:t>
            </a:r>
            <a:r>
              <a:rPr lang="ru-RU" sz="4000" dirty="0" err="1"/>
              <a:t>se</a:t>
            </a:r>
            <a:r>
              <a:rPr lang="ru-RU" sz="4000" dirty="0"/>
              <a:t> </a:t>
            </a:r>
            <a:r>
              <a:rPr lang="ru-RU" sz="4000" dirty="0" err="1"/>
              <a:t>obţine</a:t>
            </a:r>
            <a:r>
              <a:rPr lang="ru-RU" sz="4000" dirty="0"/>
              <a:t> </a:t>
            </a:r>
            <a:r>
              <a:rPr lang="ru-RU" sz="4000" dirty="0" err="1"/>
              <a:t>prin</a:t>
            </a:r>
            <a:r>
              <a:rPr lang="ru-RU" sz="4000" dirty="0"/>
              <a:t> </a:t>
            </a:r>
            <a:r>
              <a:rPr lang="ru-RU" sz="4000" dirty="0" err="1"/>
              <a:t>decorticarea</a:t>
            </a:r>
            <a:r>
              <a:rPr lang="ru-RU" sz="4000" dirty="0"/>
              <a:t> </a:t>
            </a:r>
            <a:r>
              <a:rPr lang="ru-RU" sz="4000" dirty="0" err="1"/>
              <a:t>bobului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orez</a:t>
            </a:r>
            <a:r>
              <a:rPr lang="ru-RU" sz="4000" dirty="0"/>
              <a:t>, </a:t>
            </a:r>
            <a:r>
              <a:rPr lang="ru-RU" sz="4000" dirty="0" err="1"/>
              <a:t>are</a:t>
            </a:r>
            <a:r>
              <a:rPr lang="ru-RU" sz="4000" dirty="0"/>
              <a:t> </a:t>
            </a:r>
            <a:r>
              <a:rPr lang="ru-RU" sz="4000" dirty="0" err="1"/>
              <a:t>multe</a:t>
            </a:r>
            <a:r>
              <a:rPr lang="ru-RU" sz="4000" dirty="0"/>
              <a:t> </a:t>
            </a:r>
            <a:r>
              <a:rPr lang="ru-RU" sz="4000" dirty="0" err="1"/>
              <a:t>vitamine</a:t>
            </a:r>
            <a:r>
              <a:rPr lang="ru-RU" sz="4000" dirty="0"/>
              <a:t> (B </a:t>
            </a:r>
            <a:r>
              <a:rPr lang="ru-RU" sz="4000" dirty="0" err="1"/>
              <a:t>şi</a:t>
            </a:r>
            <a:r>
              <a:rPr lang="ru-RU" sz="4000" dirty="0"/>
              <a:t> E) </a:t>
            </a:r>
            <a:r>
              <a:rPr lang="ru-RU" sz="4000" dirty="0" err="1"/>
              <a:t>şi</a:t>
            </a:r>
            <a:r>
              <a:rPr lang="ru-RU" sz="4000" dirty="0"/>
              <a:t> </a:t>
            </a:r>
            <a:r>
              <a:rPr lang="ru-RU" sz="4000" dirty="0" err="1"/>
              <a:t>substanţe</a:t>
            </a:r>
            <a:r>
              <a:rPr lang="ru-RU" sz="4000" dirty="0"/>
              <a:t> </a:t>
            </a:r>
            <a:r>
              <a:rPr lang="ru-RU" sz="4000" dirty="0" err="1"/>
              <a:t>minerale</a:t>
            </a:r>
            <a:r>
              <a:rPr lang="ru-RU" sz="4000" dirty="0"/>
              <a:t>. </a:t>
            </a:r>
            <a:r>
              <a:rPr lang="ru-RU" sz="4000" dirty="0" err="1"/>
              <a:t>Ea</a:t>
            </a:r>
            <a:r>
              <a:rPr lang="ru-RU" sz="4000" dirty="0"/>
              <a:t> </a:t>
            </a:r>
            <a:r>
              <a:rPr lang="ru-RU" sz="4000" dirty="0" err="1"/>
              <a:t>trebuie</a:t>
            </a:r>
            <a:r>
              <a:rPr lang="ru-RU" sz="4000" dirty="0"/>
              <a:t> </a:t>
            </a:r>
            <a:r>
              <a:rPr lang="ru-RU" sz="4000" dirty="0" err="1"/>
              <a:t>stabilizată</a:t>
            </a:r>
            <a:r>
              <a:rPr lang="ru-RU" sz="4000" dirty="0"/>
              <a:t> </a:t>
            </a:r>
            <a:r>
              <a:rPr lang="ru-RU" sz="4000" dirty="0" err="1"/>
              <a:t>împotriva</a:t>
            </a:r>
            <a:r>
              <a:rPr lang="ru-RU" sz="4000" dirty="0"/>
              <a:t> </a:t>
            </a:r>
            <a:r>
              <a:rPr lang="ru-RU" sz="4000" dirty="0" err="1"/>
              <a:t>proceselor</a:t>
            </a:r>
            <a:r>
              <a:rPr lang="ru-RU" sz="4000" dirty="0"/>
              <a:t> </a:t>
            </a:r>
            <a:r>
              <a:rPr lang="ru-RU" sz="4000" dirty="0" err="1"/>
              <a:t>oxidative</a:t>
            </a:r>
            <a:r>
              <a:rPr lang="ru-RU" sz="4000" dirty="0"/>
              <a:t> (</a:t>
            </a:r>
            <a:r>
              <a:rPr lang="ru-RU" sz="4000" dirty="0" err="1"/>
              <a:t>are</a:t>
            </a:r>
            <a:r>
              <a:rPr lang="ru-RU" sz="4000" dirty="0"/>
              <a:t> </a:t>
            </a:r>
            <a:r>
              <a:rPr lang="ru-RU" sz="4000" dirty="0" err="1"/>
              <a:t>conţinut</a:t>
            </a:r>
            <a:r>
              <a:rPr lang="ru-RU" sz="4000" dirty="0"/>
              <a:t> </a:t>
            </a:r>
            <a:r>
              <a:rPr lang="ru-RU" sz="4000" dirty="0" err="1"/>
              <a:t>mare</a:t>
            </a:r>
            <a:r>
              <a:rPr lang="ru-RU" sz="4000" dirty="0"/>
              <a:t> 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grăsime</a:t>
            </a:r>
            <a:r>
              <a:rPr lang="ru-RU" sz="4000" dirty="0"/>
              <a:t>) </a:t>
            </a:r>
            <a:r>
              <a:rPr lang="ru-RU" sz="4000" dirty="0" err="1"/>
              <a:t>şi</a:t>
            </a:r>
            <a:r>
              <a:rPr lang="ru-RU" sz="4000" dirty="0"/>
              <a:t> a </a:t>
            </a:r>
            <a:r>
              <a:rPr lang="ru-RU" sz="4000" dirty="0" err="1"/>
              <a:t>dezvoltării</a:t>
            </a:r>
            <a:r>
              <a:rPr lang="ru-RU" sz="4000" dirty="0"/>
              <a:t> </a:t>
            </a:r>
            <a:r>
              <a:rPr lang="ru-RU" sz="4000" dirty="0" err="1"/>
              <a:t>gustului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rânced</a:t>
            </a:r>
            <a:r>
              <a:rPr lang="ru-RU" sz="4000" dirty="0"/>
              <a:t>, </a:t>
            </a:r>
            <a:r>
              <a:rPr lang="ru-RU" sz="4000" dirty="0" err="1"/>
              <a:t>printr-un</a:t>
            </a:r>
            <a:r>
              <a:rPr lang="ru-RU" sz="4000" dirty="0"/>
              <a:t> </a:t>
            </a:r>
            <a:r>
              <a:rPr lang="ru-RU" sz="4000" dirty="0" err="1"/>
              <a:t>tratament</a:t>
            </a:r>
            <a:r>
              <a:rPr lang="ru-RU" sz="4000" dirty="0"/>
              <a:t> </a:t>
            </a:r>
            <a:r>
              <a:rPr lang="ru-RU" sz="4000" dirty="0" err="1"/>
              <a:t>termic</a:t>
            </a:r>
            <a:r>
              <a:rPr lang="ru-RU" sz="4000" dirty="0"/>
              <a:t> </a:t>
            </a:r>
            <a:r>
              <a:rPr lang="ru-RU" sz="4000" dirty="0" err="1"/>
              <a:t>uscat</a:t>
            </a:r>
            <a:r>
              <a:rPr lang="ru-RU" sz="4000" dirty="0"/>
              <a:t>, </a:t>
            </a:r>
            <a:r>
              <a:rPr lang="ru-RU" sz="4000" dirty="0" err="1"/>
              <a:t>realizat</a:t>
            </a:r>
            <a:r>
              <a:rPr lang="ru-RU" sz="4000" dirty="0"/>
              <a:t> </a:t>
            </a:r>
            <a:r>
              <a:rPr lang="ru-RU" sz="4000" dirty="0" err="1"/>
              <a:t>prin</a:t>
            </a:r>
            <a:r>
              <a:rPr lang="ru-RU" sz="4000" dirty="0"/>
              <a:t> </a:t>
            </a:r>
            <a:r>
              <a:rPr lang="ru-RU" sz="4000" dirty="0" err="1"/>
              <a:t>extrudare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34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3453" y="264695"/>
            <a:ext cx="10114547" cy="628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MD" b="1" dirty="0" smtClean="0">
                <a:solidFill>
                  <a:srgbClr val="FF0000"/>
                </a:solidFill>
              </a:rPr>
              <a:t>Obiective</a:t>
            </a:r>
          </a:p>
          <a:p>
            <a:endParaRPr lang="ro-MD" b="1" dirty="0" smtClean="0">
              <a:solidFill>
                <a:srgbClr val="FF0000"/>
              </a:solidFill>
            </a:endParaRPr>
          </a:p>
          <a:p>
            <a:r>
              <a:rPr lang="ro-MD" dirty="0" smtClean="0"/>
              <a:t>Imitații de grăsimi pe baze de proteine</a:t>
            </a:r>
          </a:p>
          <a:p>
            <a:r>
              <a:rPr lang="ro-MD" dirty="0" smtClean="0"/>
              <a:t>Imitații </a:t>
            </a:r>
            <a:r>
              <a:rPr lang="ro-MD" dirty="0"/>
              <a:t>de grăsimi pe baze de </a:t>
            </a:r>
            <a:r>
              <a:rPr lang="ro-MD" dirty="0" smtClean="0"/>
              <a:t>carbohidrați</a:t>
            </a:r>
          </a:p>
          <a:p>
            <a:r>
              <a:rPr lang="ro-MD" dirty="0" smtClean="0"/>
              <a:t>Imitații </a:t>
            </a:r>
            <a:r>
              <a:rPr lang="ro-MD" dirty="0"/>
              <a:t>de grăsimi pe baze de </a:t>
            </a:r>
            <a:r>
              <a:rPr lang="ro-MD" dirty="0" smtClean="0"/>
              <a:t>grăsimi</a:t>
            </a:r>
          </a:p>
          <a:p>
            <a:r>
              <a:rPr lang="ro-MD" dirty="0" smtClean="0"/>
              <a:t>Considerații despre fibre alimentare</a:t>
            </a:r>
          </a:p>
          <a:p>
            <a:r>
              <a:rPr lang="ro-MD" dirty="0" smtClean="0"/>
              <a:t>Proprietățile </a:t>
            </a:r>
            <a:r>
              <a:rPr lang="ro-MD" dirty="0" smtClean="0"/>
              <a:t>funcționale și fiziologice ale fibrelor alimentare</a:t>
            </a:r>
            <a:endParaRPr lang="ro-MD" dirty="0"/>
          </a:p>
          <a:p>
            <a:endParaRPr lang="ro-MD" dirty="0" smtClean="0"/>
          </a:p>
        </p:txBody>
      </p:sp>
    </p:spTree>
    <p:extLst>
      <p:ext uri="{BB962C8B-B14F-4D97-AF65-F5344CB8AC3E}">
        <p14:creationId xmlns:p14="http://schemas.microsoft.com/office/powerpoint/2010/main" val="3783052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9074" y="488829"/>
            <a:ext cx="1130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FIBRE DIN FRUCTE </a:t>
            </a:r>
            <a:endParaRPr lang="ro-MD" sz="4000" b="1" dirty="0" smtClean="0">
              <a:solidFill>
                <a:srgbClr val="FF0000"/>
              </a:solidFill>
            </a:endParaRPr>
          </a:p>
          <a:p>
            <a:endParaRPr lang="ro-MD" sz="4000" b="1" dirty="0" smtClean="0">
              <a:solidFill>
                <a:srgbClr val="FF0000"/>
              </a:solidFill>
            </a:endParaRPr>
          </a:p>
          <a:p>
            <a:pPr algn="just"/>
            <a:r>
              <a:rPr lang="ro-MD" sz="4000" dirty="0"/>
              <a:t>	</a:t>
            </a:r>
            <a:r>
              <a:rPr lang="ru-RU" sz="4000" dirty="0" err="1" smtClean="0"/>
              <a:t>Fructele</a:t>
            </a:r>
            <a:r>
              <a:rPr lang="ru-RU" sz="4000" dirty="0"/>
              <a:t>, </a:t>
            </a:r>
            <a:r>
              <a:rPr lang="ru-RU" sz="4000" dirty="0" err="1"/>
              <a:t>sunt</a:t>
            </a:r>
            <a:r>
              <a:rPr lang="ru-RU" sz="4000" dirty="0"/>
              <a:t> </a:t>
            </a:r>
            <a:r>
              <a:rPr lang="ru-RU" sz="4000" dirty="0" err="1"/>
              <a:t>surse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fibre</a:t>
            </a:r>
            <a:r>
              <a:rPr lang="ru-RU" sz="4000" dirty="0"/>
              <a:t> </a:t>
            </a:r>
            <a:r>
              <a:rPr lang="ru-RU" sz="4000" dirty="0" err="1"/>
              <a:t>solubile</a:t>
            </a:r>
            <a:r>
              <a:rPr lang="ru-RU" sz="4000" dirty="0"/>
              <a:t> </a:t>
            </a:r>
            <a:r>
              <a:rPr lang="ru-RU" sz="4000" dirty="0" err="1"/>
              <a:t>ce</a:t>
            </a:r>
            <a:r>
              <a:rPr lang="ru-RU" sz="4000" dirty="0"/>
              <a:t> </a:t>
            </a:r>
            <a:r>
              <a:rPr lang="ru-RU" sz="4000" dirty="0" err="1"/>
              <a:t>conţin</a:t>
            </a:r>
            <a:r>
              <a:rPr lang="ru-RU" sz="4000" dirty="0"/>
              <a:t> </a:t>
            </a:r>
            <a:r>
              <a:rPr lang="ru-RU" sz="4000" dirty="0" err="1"/>
              <a:t>hemiceluloză</a:t>
            </a:r>
            <a:r>
              <a:rPr lang="ru-RU" sz="4000" dirty="0"/>
              <a:t>, </a:t>
            </a:r>
            <a:r>
              <a:rPr lang="ru-RU" sz="4000" dirty="0" err="1"/>
              <a:t>pectine</a:t>
            </a:r>
            <a:r>
              <a:rPr lang="ru-RU" sz="4000" dirty="0"/>
              <a:t>, </a:t>
            </a:r>
            <a:r>
              <a:rPr lang="ru-RU" sz="4000" dirty="0" err="1"/>
              <a:t>gume</a:t>
            </a:r>
            <a:r>
              <a:rPr lang="ru-RU" sz="4000" dirty="0"/>
              <a:t>. </a:t>
            </a:r>
            <a:r>
              <a:rPr lang="ru-RU" sz="4000" dirty="0" err="1"/>
              <a:t>Datorită</a:t>
            </a:r>
            <a:r>
              <a:rPr lang="ru-RU" sz="4000" dirty="0"/>
              <a:t> </a:t>
            </a:r>
            <a:r>
              <a:rPr lang="ru-RU" sz="4000" dirty="0" err="1"/>
              <a:t>umidității</a:t>
            </a:r>
            <a:r>
              <a:rPr lang="ru-RU" sz="4000" dirty="0"/>
              <a:t> </a:t>
            </a:r>
            <a:r>
              <a:rPr lang="ru-RU" sz="4000" dirty="0" err="1"/>
              <a:t>și</a:t>
            </a:r>
            <a:r>
              <a:rPr lang="ru-RU" sz="4000" dirty="0"/>
              <a:t> a </a:t>
            </a:r>
            <a:r>
              <a:rPr lang="ru-RU" sz="4000" dirty="0" err="1"/>
              <a:t>conţinutului</a:t>
            </a:r>
            <a:r>
              <a:rPr lang="ru-RU" sz="4000" dirty="0"/>
              <a:t> </a:t>
            </a:r>
            <a:r>
              <a:rPr lang="ru-RU" sz="4000" dirty="0" err="1"/>
              <a:t>mare</a:t>
            </a:r>
            <a:r>
              <a:rPr lang="ru-RU" sz="4000" dirty="0"/>
              <a:t> 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glucide</a:t>
            </a:r>
            <a:r>
              <a:rPr lang="ru-RU" sz="4000" dirty="0"/>
              <a:t> </a:t>
            </a:r>
            <a:r>
              <a:rPr lang="ru-RU" sz="4000" dirty="0" err="1"/>
              <a:t>digerabile</a:t>
            </a:r>
            <a:r>
              <a:rPr lang="ru-RU" sz="4000" dirty="0" smtClean="0"/>
              <a:t>,</a:t>
            </a:r>
            <a:r>
              <a:rPr lang="en-US" sz="4000" dirty="0"/>
              <a:t> </a:t>
            </a:r>
            <a:r>
              <a:rPr lang="en-US" sz="4000" dirty="0" err="1"/>
              <a:t>utilizarea</a:t>
            </a:r>
            <a:r>
              <a:rPr lang="en-US" sz="4000" dirty="0"/>
              <a:t> </a:t>
            </a:r>
            <a:r>
              <a:rPr lang="en-US" sz="4000" dirty="0" err="1"/>
              <a:t>lor</a:t>
            </a:r>
            <a:r>
              <a:rPr lang="en-US" sz="4000" dirty="0"/>
              <a:t> </a:t>
            </a:r>
            <a:r>
              <a:rPr lang="en-US" sz="4000" dirty="0" err="1"/>
              <a:t>ridică</a:t>
            </a:r>
            <a:r>
              <a:rPr lang="en-US" sz="4000" dirty="0"/>
              <a:t> </a:t>
            </a:r>
            <a:r>
              <a:rPr lang="en-US" sz="4000" dirty="0" err="1"/>
              <a:t>unele</a:t>
            </a:r>
            <a:r>
              <a:rPr lang="en-US" sz="4000" dirty="0"/>
              <a:t> </a:t>
            </a:r>
            <a:r>
              <a:rPr lang="en-US" sz="4000" dirty="0" err="1"/>
              <a:t>probleme</a:t>
            </a:r>
            <a:r>
              <a:rPr lang="en-US" sz="4000" dirty="0"/>
              <a:t> legate de </a:t>
            </a:r>
            <a:r>
              <a:rPr lang="en-US" sz="4000" dirty="0" err="1"/>
              <a:t>deshidratare</a:t>
            </a:r>
            <a:r>
              <a:rPr lang="en-US" sz="4000" dirty="0"/>
              <a:t> </a:t>
            </a:r>
            <a:r>
              <a:rPr lang="en-US" sz="4000" dirty="0" err="1"/>
              <a:t>şi</a:t>
            </a:r>
            <a:r>
              <a:rPr lang="en-US" sz="4000" dirty="0"/>
              <a:t> de </a:t>
            </a:r>
            <a:r>
              <a:rPr lang="en-US" sz="4000" dirty="0" err="1"/>
              <a:t>eliminare</a:t>
            </a:r>
            <a:r>
              <a:rPr lang="en-US" sz="4000" dirty="0"/>
              <a:t> a </a:t>
            </a:r>
            <a:r>
              <a:rPr lang="en-US" sz="4000" dirty="0" err="1"/>
              <a:t>unor</a:t>
            </a:r>
            <a:r>
              <a:rPr lang="en-US" sz="4000" dirty="0"/>
              <a:t> </a:t>
            </a:r>
            <a:r>
              <a:rPr lang="en-US" sz="4000" dirty="0" err="1"/>
              <a:t>componenţi</a:t>
            </a:r>
            <a:r>
              <a:rPr lang="en-US" sz="4000" dirty="0"/>
              <a:t> </a:t>
            </a:r>
            <a:r>
              <a:rPr lang="en-US" sz="4000" dirty="0" err="1"/>
              <a:t>nedoriţi</a:t>
            </a:r>
            <a:r>
              <a:rPr lang="en-US" sz="4000" dirty="0"/>
              <a:t>. </a:t>
            </a:r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99922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7516" y="975973"/>
            <a:ext cx="110931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err="1"/>
              <a:t>Proprietăţi</a:t>
            </a:r>
            <a:r>
              <a:rPr lang="ru-RU" sz="4000" b="1" i="1" dirty="0"/>
              <a:t>: </a:t>
            </a:r>
            <a:endParaRPr lang="ro-MD" sz="4000" b="1" i="1" dirty="0" smtClean="0"/>
          </a:p>
          <a:p>
            <a:endParaRPr lang="ro-MD" sz="4000" b="1" i="1" dirty="0" smtClean="0"/>
          </a:p>
          <a:p>
            <a:pPr marL="571500" indent="-571500" algn="just">
              <a:buFontTx/>
              <a:buChar char="-"/>
            </a:pPr>
            <a:r>
              <a:rPr lang="ru-RU" sz="4000" dirty="0" err="1" smtClean="0"/>
              <a:t>calitate</a:t>
            </a:r>
            <a:r>
              <a:rPr lang="ru-RU" sz="4000" dirty="0" smtClean="0"/>
              <a:t> </a:t>
            </a:r>
            <a:r>
              <a:rPr lang="ru-RU" sz="4000" dirty="0" err="1"/>
              <a:t>nutriţională</a:t>
            </a:r>
            <a:r>
              <a:rPr lang="ru-RU" sz="4000" dirty="0"/>
              <a:t> </a:t>
            </a:r>
            <a:r>
              <a:rPr lang="ru-RU" sz="4000" dirty="0" err="1"/>
              <a:t>mare</a:t>
            </a:r>
            <a:r>
              <a:rPr lang="ru-RU" sz="4000" dirty="0"/>
              <a:t>, </a:t>
            </a:r>
            <a:r>
              <a:rPr lang="ru-RU" sz="4000" dirty="0" err="1"/>
              <a:t>ca</a:t>
            </a:r>
            <a:r>
              <a:rPr lang="ru-RU" sz="4000" dirty="0"/>
              <a:t> </a:t>
            </a:r>
            <a:r>
              <a:rPr lang="ru-RU" sz="4000" dirty="0" err="1"/>
              <a:t>urmare</a:t>
            </a:r>
            <a:r>
              <a:rPr lang="ru-RU" sz="4000" dirty="0"/>
              <a:t> a </a:t>
            </a:r>
            <a:r>
              <a:rPr lang="ru-RU" sz="4000" dirty="0" err="1"/>
              <a:t>conţinutului</a:t>
            </a:r>
            <a:r>
              <a:rPr lang="ru-RU" sz="4000" dirty="0"/>
              <a:t> </a:t>
            </a:r>
            <a:r>
              <a:rPr lang="ru-RU" sz="4000" dirty="0" err="1"/>
              <a:t>mare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fibre</a:t>
            </a:r>
            <a:r>
              <a:rPr lang="ru-RU" sz="4000" dirty="0"/>
              <a:t>; </a:t>
            </a:r>
            <a:endParaRPr lang="ro-MD" sz="4000" dirty="0" smtClean="0"/>
          </a:p>
          <a:p>
            <a:pPr marL="571500" indent="-571500" algn="just">
              <a:buFontTx/>
              <a:buChar char="-"/>
            </a:pPr>
            <a:r>
              <a:rPr lang="ru-RU" sz="4000" dirty="0" err="1" smtClean="0"/>
              <a:t>aromă</a:t>
            </a:r>
            <a:r>
              <a:rPr lang="ru-RU" sz="4000" dirty="0" smtClean="0"/>
              <a:t> </a:t>
            </a:r>
            <a:r>
              <a:rPr lang="ru-RU" sz="4000" dirty="0" err="1"/>
              <a:t>agreabilă</a:t>
            </a:r>
            <a:r>
              <a:rPr lang="ru-RU" sz="4000" dirty="0"/>
              <a:t>; </a:t>
            </a:r>
            <a:endParaRPr lang="ro-MD" sz="4000" dirty="0" smtClean="0"/>
          </a:p>
          <a:p>
            <a:pPr marL="571500" indent="-571500" algn="just">
              <a:buFontTx/>
              <a:buChar char="-"/>
            </a:pPr>
            <a:r>
              <a:rPr lang="ru-RU" sz="4000" dirty="0" err="1" smtClean="0"/>
              <a:t>proprietăţi</a:t>
            </a:r>
            <a:r>
              <a:rPr lang="ru-RU" sz="4000" dirty="0" smtClean="0"/>
              <a:t> </a:t>
            </a:r>
            <a:r>
              <a:rPr lang="ru-RU" sz="4000" dirty="0" err="1"/>
              <a:t>funcţionale</a:t>
            </a:r>
            <a:r>
              <a:rPr lang="ru-RU" sz="4000" dirty="0"/>
              <a:t> </a:t>
            </a:r>
            <a:r>
              <a:rPr lang="ru-RU" sz="4000" dirty="0" err="1"/>
              <a:t>bune</a:t>
            </a:r>
            <a:r>
              <a:rPr lang="ru-RU" sz="4000" dirty="0"/>
              <a:t>: </a:t>
            </a:r>
            <a:r>
              <a:rPr lang="ru-RU" sz="4000" dirty="0" err="1"/>
              <a:t>vâscozitate</a:t>
            </a:r>
            <a:r>
              <a:rPr lang="ru-RU" sz="4000" dirty="0"/>
              <a:t>, </a:t>
            </a:r>
            <a:r>
              <a:rPr lang="ru-RU" sz="4000" dirty="0" err="1"/>
              <a:t>gelificare</a:t>
            </a:r>
            <a:r>
              <a:rPr lang="ru-RU" sz="4000" dirty="0"/>
              <a:t> </a:t>
            </a:r>
            <a:r>
              <a:rPr lang="ru-RU" sz="4000" dirty="0" err="1"/>
              <a:t>cu</a:t>
            </a:r>
            <a:r>
              <a:rPr lang="ru-RU" sz="4000" dirty="0"/>
              <a:t> </a:t>
            </a:r>
            <a:r>
              <a:rPr lang="ru-RU" sz="4000" dirty="0" err="1"/>
              <a:t>formare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textură</a:t>
            </a:r>
            <a:r>
              <a:rPr lang="ru-RU" sz="4000" dirty="0"/>
              <a:t> </a:t>
            </a:r>
            <a:r>
              <a:rPr lang="ru-RU" sz="4000" dirty="0" err="1" smtClean="0"/>
              <a:t>uniformă</a:t>
            </a:r>
            <a:r>
              <a:rPr lang="ro-MD" sz="4000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23873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9073" y="338028"/>
            <a:ext cx="1123749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err="1">
                <a:solidFill>
                  <a:srgbClr val="FF0000"/>
                </a:solidFill>
              </a:rPr>
              <a:t>Exemple</a:t>
            </a:r>
            <a:r>
              <a:rPr lang="ru-RU" sz="4000" dirty="0">
                <a:solidFill>
                  <a:srgbClr val="FF0000"/>
                </a:solidFill>
              </a:rPr>
              <a:t>: </a:t>
            </a:r>
            <a:endParaRPr lang="ro-MD" sz="4000" dirty="0" smtClean="0">
              <a:solidFill>
                <a:srgbClr val="FF0000"/>
              </a:solidFill>
            </a:endParaRPr>
          </a:p>
          <a:p>
            <a:pPr algn="just"/>
            <a:r>
              <a:rPr lang="ru-RU" sz="4000" b="1" i="1" dirty="0" err="1" smtClean="0"/>
              <a:t>fibrele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mere</a:t>
            </a:r>
            <a:r>
              <a:rPr lang="ru-RU" sz="4000" dirty="0"/>
              <a:t>: </a:t>
            </a:r>
            <a:r>
              <a:rPr lang="ru-RU" sz="4000" dirty="0" err="1"/>
              <a:t>cele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utilizate</a:t>
            </a:r>
            <a:r>
              <a:rPr lang="ru-RU" sz="4000" dirty="0"/>
              <a:t> (</a:t>
            </a:r>
            <a:r>
              <a:rPr lang="ru-RU" sz="4000" dirty="0" err="1"/>
              <a:t>conţinut</a:t>
            </a:r>
            <a:r>
              <a:rPr lang="ru-RU" sz="4000" dirty="0"/>
              <a:t> </a:t>
            </a:r>
            <a:r>
              <a:rPr lang="ru-RU" sz="4000" dirty="0" err="1"/>
              <a:t>mare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pectine</a:t>
            </a:r>
            <a:r>
              <a:rPr lang="ru-RU" sz="4000" dirty="0"/>
              <a:t>); </a:t>
            </a:r>
            <a:endParaRPr lang="ro-MD" sz="4000" dirty="0" smtClean="0"/>
          </a:p>
          <a:p>
            <a:pPr algn="just"/>
            <a:r>
              <a:rPr lang="ru-RU" sz="4000" b="1" i="1" dirty="0" err="1" smtClean="0"/>
              <a:t>fibrele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citrice</a:t>
            </a:r>
            <a:r>
              <a:rPr lang="ru-RU" sz="4000" dirty="0"/>
              <a:t>: </a:t>
            </a:r>
            <a:r>
              <a:rPr lang="ru-RU" sz="4000" dirty="0" err="1"/>
              <a:t>au</a:t>
            </a:r>
            <a:r>
              <a:rPr lang="ru-RU" sz="4000" dirty="0"/>
              <a:t> </a:t>
            </a:r>
            <a:r>
              <a:rPr lang="ru-RU" sz="4000" dirty="0" err="1"/>
              <a:t>dezavantajul</a:t>
            </a:r>
            <a:r>
              <a:rPr lang="ru-RU" sz="4000" dirty="0"/>
              <a:t> </a:t>
            </a:r>
            <a:r>
              <a:rPr lang="ru-RU" sz="4000" dirty="0" err="1"/>
              <a:t>gustului</a:t>
            </a:r>
            <a:r>
              <a:rPr lang="ru-RU" sz="4000" dirty="0"/>
              <a:t> </a:t>
            </a:r>
            <a:r>
              <a:rPr lang="ru-RU" sz="4000" dirty="0" err="1"/>
              <a:t>amar</a:t>
            </a:r>
            <a:r>
              <a:rPr lang="ru-RU" sz="4000" dirty="0"/>
              <a:t> (</a:t>
            </a:r>
            <a:r>
              <a:rPr lang="ru-RU" sz="4000" dirty="0" err="1"/>
              <a:t>pentru</a:t>
            </a:r>
            <a:r>
              <a:rPr lang="ru-RU" sz="4000" dirty="0"/>
              <a:t> </a:t>
            </a:r>
            <a:r>
              <a:rPr lang="ru-RU" sz="4000" dirty="0" err="1"/>
              <a:t>cele</a:t>
            </a:r>
            <a:r>
              <a:rPr lang="ru-RU" sz="4000" dirty="0"/>
              <a:t> </a:t>
            </a:r>
            <a:r>
              <a:rPr lang="ru-RU" sz="4000" dirty="0" err="1"/>
              <a:t>extrase</a:t>
            </a:r>
            <a:r>
              <a:rPr lang="ru-RU" sz="4000" dirty="0"/>
              <a:t> </a:t>
            </a:r>
            <a:r>
              <a:rPr lang="ru-RU" sz="4000" dirty="0" err="1"/>
              <a:t>din</a:t>
            </a:r>
            <a:r>
              <a:rPr lang="ru-RU" sz="4000" dirty="0"/>
              <a:t> </a:t>
            </a:r>
            <a:r>
              <a:rPr lang="ru-RU" sz="4000" dirty="0" err="1"/>
              <a:t>coajă</a:t>
            </a:r>
            <a:r>
              <a:rPr lang="ru-RU" sz="4000" dirty="0"/>
              <a:t>) </a:t>
            </a:r>
            <a:r>
              <a:rPr lang="ru-RU" sz="4000" dirty="0" err="1"/>
              <a:t>şi</a:t>
            </a:r>
            <a:r>
              <a:rPr lang="ru-RU" sz="4000" dirty="0"/>
              <a:t> </a:t>
            </a:r>
            <a:r>
              <a:rPr lang="ru-RU" sz="4000" dirty="0" err="1"/>
              <a:t>al</a:t>
            </a:r>
            <a:r>
              <a:rPr lang="ru-RU" sz="4000" dirty="0"/>
              <a:t> </a:t>
            </a:r>
            <a:r>
              <a:rPr lang="ru-RU" sz="4000" dirty="0" err="1"/>
              <a:t>preţului</a:t>
            </a:r>
            <a:r>
              <a:rPr lang="ru-RU" sz="4000" dirty="0"/>
              <a:t> </a:t>
            </a:r>
            <a:r>
              <a:rPr lang="ru-RU" sz="4000" dirty="0" err="1"/>
              <a:t>ridicat</a:t>
            </a:r>
            <a:r>
              <a:rPr lang="ru-RU" sz="4000" dirty="0"/>
              <a:t>; </a:t>
            </a:r>
            <a:endParaRPr lang="ro-MD" sz="4000" dirty="0" smtClean="0"/>
          </a:p>
          <a:p>
            <a:pPr algn="just"/>
            <a:r>
              <a:rPr lang="ru-RU" sz="4000" b="1" i="1" dirty="0" err="1" smtClean="0"/>
              <a:t>fibrele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de</a:t>
            </a:r>
            <a:r>
              <a:rPr lang="ru-RU" sz="4000" b="1" i="1" dirty="0"/>
              <a:t> </a:t>
            </a:r>
            <a:r>
              <a:rPr lang="ru-RU" sz="4000" b="1" i="1" dirty="0" err="1"/>
              <a:t>cacao</a:t>
            </a:r>
            <a:r>
              <a:rPr lang="ru-RU" sz="4000" dirty="0"/>
              <a:t>: </a:t>
            </a:r>
            <a:r>
              <a:rPr lang="ru-RU" sz="4000" dirty="0" err="1"/>
              <a:t>utilizate</a:t>
            </a:r>
            <a:r>
              <a:rPr lang="ru-RU" sz="4000" dirty="0"/>
              <a:t> </a:t>
            </a:r>
            <a:r>
              <a:rPr lang="ru-RU" sz="4000" dirty="0" err="1"/>
              <a:t>la</a:t>
            </a:r>
            <a:r>
              <a:rPr lang="ru-RU" sz="4000" dirty="0"/>
              <a:t> </a:t>
            </a:r>
            <a:r>
              <a:rPr lang="ru-RU" sz="4000" dirty="0" err="1"/>
              <a:t>ciocolată</a:t>
            </a:r>
            <a:r>
              <a:rPr lang="ru-RU" sz="4000" dirty="0"/>
              <a:t>, 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patiserie</a:t>
            </a:r>
            <a:r>
              <a:rPr lang="ru-RU" sz="4000" dirty="0"/>
              <a:t> </a:t>
            </a:r>
            <a:r>
              <a:rPr lang="ru-RU" sz="4000" dirty="0" err="1"/>
              <a:t>şi</a:t>
            </a:r>
            <a:r>
              <a:rPr lang="ru-RU" sz="4000" dirty="0"/>
              <a:t> </a:t>
            </a:r>
            <a:r>
              <a:rPr lang="ru-RU" sz="4000" dirty="0" err="1"/>
              <a:t>cofetărie</a:t>
            </a:r>
            <a:r>
              <a:rPr lang="ru-RU" sz="4000" dirty="0"/>
              <a:t>. </a:t>
            </a:r>
            <a:endParaRPr lang="ro-MD" sz="4000" dirty="0" smtClean="0"/>
          </a:p>
          <a:p>
            <a:pPr algn="just"/>
            <a:r>
              <a:rPr lang="ro-MD" sz="4000" dirty="0"/>
              <a:t>	</a:t>
            </a:r>
            <a:r>
              <a:rPr lang="ru-RU" sz="4000" dirty="0" err="1" smtClean="0"/>
              <a:t>Obţinerea</a:t>
            </a:r>
            <a:r>
              <a:rPr lang="ru-RU" sz="4000" dirty="0" smtClean="0"/>
              <a:t> </a:t>
            </a:r>
            <a:r>
              <a:rPr lang="ru-RU" sz="4000" dirty="0" err="1"/>
              <a:t>lor</a:t>
            </a:r>
            <a:r>
              <a:rPr lang="ru-RU" sz="4000" dirty="0"/>
              <a:t> </a:t>
            </a:r>
            <a:r>
              <a:rPr lang="ru-RU" sz="4000" dirty="0" err="1"/>
              <a:t>este</a:t>
            </a:r>
            <a:r>
              <a:rPr lang="ru-RU" sz="4000" dirty="0"/>
              <a:t> </a:t>
            </a:r>
            <a:r>
              <a:rPr lang="ru-RU" sz="4000" dirty="0" err="1"/>
              <a:t>dificilă</a:t>
            </a:r>
            <a:r>
              <a:rPr lang="ru-RU" sz="4000" dirty="0"/>
              <a:t> </a:t>
            </a:r>
            <a:r>
              <a:rPr lang="ru-RU" sz="4000" dirty="0" err="1"/>
              <a:t>datorită</a:t>
            </a:r>
            <a:r>
              <a:rPr lang="ru-RU" sz="4000" dirty="0"/>
              <a:t> </a:t>
            </a:r>
            <a:r>
              <a:rPr lang="ru-RU" sz="4000" dirty="0" err="1"/>
              <a:t>calităţii</a:t>
            </a:r>
            <a:r>
              <a:rPr lang="ru-RU" sz="4000" dirty="0"/>
              <a:t> </a:t>
            </a:r>
            <a:r>
              <a:rPr lang="ru-RU" sz="4000" dirty="0" err="1"/>
              <a:t>variabile</a:t>
            </a:r>
            <a:r>
              <a:rPr lang="ru-RU" sz="4000" dirty="0"/>
              <a:t> a </a:t>
            </a:r>
            <a:r>
              <a:rPr lang="ru-RU" sz="4000" dirty="0" err="1"/>
              <a:t>materiei</a:t>
            </a:r>
            <a:r>
              <a:rPr lang="ru-RU" sz="4000" dirty="0"/>
              <a:t> </a:t>
            </a:r>
            <a:r>
              <a:rPr lang="ru-RU" sz="4000" dirty="0" err="1"/>
              <a:t>prime</a:t>
            </a:r>
            <a:r>
              <a:rPr lang="ru-RU" sz="4000" dirty="0"/>
              <a:t>, a </a:t>
            </a:r>
            <a:r>
              <a:rPr lang="ru-RU" sz="4000" dirty="0" err="1"/>
              <a:t>calităţii</a:t>
            </a:r>
            <a:r>
              <a:rPr lang="ru-RU" sz="4000" dirty="0"/>
              <a:t> </a:t>
            </a:r>
            <a:r>
              <a:rPr lang="ru-RU" sz="4000" dirty="0" err="1"/>
              <a:t>bacteriologice</a:t>
            </a:r>
            <a:r>
              <a:rPr lang="ru-RU" sz="4000" dirty="0"/>
              <a:t>, </a:t>
            </a:r>
            <a:r>
              <a:rPr lang="ru-RU" sz="4000" dirty="0" err="1"/>
              <a:t>prezenţei</a:t>
            </a:r>
            <a:r>
              <a:rPr lang="ru-RU" sz="4000" dirty="0"/>
              <a:t> </a:t>
            </a:r>
            <a:r>
              <a:rPr lang="ru-RU" sz="4000" dirty="0" err="1"/>
              <a:t>unor</a:t>
            </a:r>
            <a:r>
              <a:rPr lang="ru-RU" sz="4000" dirty="0"/>
              <a:t> </a:t>
            </a:r>
            <a:r>
              <a:rPr lang="ru-RU" sz="4000" dirty="0" err="1"/>
              <a:t>reziduuri</a:t>
            </a:r>
            <a:r>
              <a:rPr lang="ru-RU" sz="4000" dirty="0"/>
              <a:t> </a:t>
            </a:r>
            <a:r>
              <a:rPr lang="ru-RU" sz="4000" dirty="0" err="1"/>
              <a:t>chimice</a:t>
            </a:r>
            <a:r>
              <a:rPr lang="ru-RU" sz="4000" dirty="0"/>
              <a:t> </a:t>
            </a:r>
            <a:r>
              <a:rPr lang="ru-RU" sz="4000" dirty="0" err="1"/>
              <a:t>etc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9860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-298024"/>
            <a:ext cx="12192000" cy="5029248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3232804" y="206803"/>
            <a:ext cx="5853387" cy="1913652"/>
          </a:xfrm>
          <a:prstGeom prst="rect">
            <a:avLst/>
          </a:prstGeom>
          <a:noFill/>
        </p:spPr>
        <p:txBody>
          <a:bodyPr wrap="square" lIns="0" numCol="1" spcCol="457200" rtlCol="0">
            <a:noAutofit/>
          </a:bodyPr>
          <a:lstStyle/>
          <a:p>
            <a:pPr algn="ctr">
              <a:buClr>
                <a:schemeClr val="accent2"/>
              </a:buClr>
            </a:pPr>
            <a:endParaRPr lang="en-US" sz="8000" b="1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pic>
        <p:nvPicPr>
          <p:cNvPr id="23" name="Изображение 22" descr="CC_Logo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401" y="470116"/>
            <a:ext cx="622083" cy="4113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9095" y="1422103"/>
            <a:ext cx="1857837" cy="12305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05400" y="675803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/>
              <a:t>Fibre solubile</a:t>
            </a:r>
            <a:endParaRPr lang="ru-RU" sz="32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3291" y="1588264"/>
            <a:ext cx="1676400" cy="10643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0601" y="1469396"/>
            <a:ext cx="1574800" cy="1574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6949" y="3217970"/>
            <a:ext cx="1498600" cy="11143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30579" y="2652646"/>
            <a:ext cx="2135421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67" dirty="0"/>
              <a:t>Fibră de mere și pectină de mere</a:t>
            </a:r>
            <a:endParaRPr lang="ru-RU" sz="1467" dirty="0"/>
          </a:p>
        </p:txBody>
      </p:sp>
      <p:sp>
        <p:nvSpPr>
          <p:cNvPr id="10" name="TextBox 9"/>
          <p:cNvSpPr txBox="1"/>
          <p:nvPr/>
        </p:nvSpPr>
        <p:spPr>
          <a:xfrm>
            <a:off x="7575550" y="2652646"/>
            <a:ext cx="1510641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67" dirty="0"/>
              <a:t>Gumă de Guar</a:t>
            </a:r>
            <a:endParaRPr lang="ru-RU" sz="1467" dirty="0"/>
          </a:p>
        </p:txBody>
      </p:sp>
      <p:sp>
        <p:nvSpPr>
          <p:cNvPr id="11" name="TextBox 10"/>
          <p:cNvSpPr txBox="1"/>
          <p:nvPr/>
        </p:nvSpPr>
        <p:spPr>
          <a:xfrm>
            <a:off x="9258300" y="2794001"/>
            <a:ext cx="1600101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67" dirty="0"/>
              <a:t>Gumă arabică</a:t>
            </a:r>
            <a:endParaRPr lang="ru-RU" sz="1467" dirty="0"/>
          </a:p>
        </p:txBody>
      </p:sp>
      <p:sp>
        <p:nvSpPr>
          <p:cNvPr id="13" name="TextBox 12"/>
          <p:cNvSpPr txBox="1"/>
          <p:nvPr/>
        </p:nvSpPr>
        <p:spPr>
          <a:xfrm>
            <a:off x="5676901" y="4064000"/>
            <a:ext cx="1898649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67" dirty="0"/>
              <a:t>Inulină</a:t>
            </a:r>
            <a:endParaRPr lang="ru-RU" sz="1467" dirty="0"/>
          </a:p>
        </p:txBody>
      </p:sp>
      <p:sp>
        <p:nvSpPr>
          <p:cNvPr id="14" name="TextBox 13"/>
          <p:cNvSpPr txBox="1"/>
          <p:nvPr/>
        </p:nvSpPr>
        <p:spPr>
          <a:xfrm>
            <a:off x="8235291" y="4064000"/>
            <a:ext cx="15748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333" dirty="0"/>
              <a:t>Glucomanan</a:t>
            </a:r>
            <a:endParaRPr lang="ru-RU" sz="1333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5211" y="3178039"/>
            <a:ext cx="1389991" cy="100336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19101" y="1091151"/>
            <a:ext cx="4686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accent5">
                    <a:lumMod val="50000"/>
                  </a:schemeClr>
                </a:solidFill>
              </a:rPr>
              <a:t>Protejează mucoasele stomacului și intestinului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accent5">
                    <a:lumMod val="50000"/>
                  </a:schemeClr>
                </a:solidFill>
              </a:rPr>
              <a:t>Contribuie la eliminarea toxinelor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accent5">
                    <a:lumMod val="50000"/>
                  </a:schemeClr>
                </a:solidFill>
              </a:rPr>
              <a:t>Dau senzația de sațietate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o-RO" sz="2400" b="1" dirty="0">
                <a:solidFill>
                  <a:schemeClr val="accent5">
                    <a:lumMod val="50000"/>
                  </a:schemeClr>
                </a:solidFill>
              </a:rPr>
              <a:t>ajutând la controlul poftei de mâncare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815381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ro-RO" dirty="0"/>
              <a:t>Fibrele solubile pot absorbi o mare cantitate de apă, formând o masă gelatinoasă.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o-RO" dirty="0"/>
              <a:t>Această masă, pe de o parte, protejează mucoasele stomacului și intestinului</a:t>
            </a:r>
            <a:r>
              <a:rPr lang="ru-RU" dirty="0"/>
              <a:t>, </a:t>
            </a:r>
            <a:r>
              <a:rPr lang="ro-RO" dirty="0"/>
              <a:t>iar pe de altă parte ajută la eliminarea tonelor și a reziduurilor din organism</a:t>
            </a:r>
            <a:r>
              <a:rPr lang="ru-RU" dirty="0"/>
              <a:t>. </a:t>
            </a:r>
            <a:r>
              <a:rPr lang="ro-RO" dirty="0"/>
              <a:t>În plus, umplând stomacul, dau senzația de sațietate</a:t>
            </a:r>
            <a:r>
              <a:rPr lang="ru-RU" dirty="0"/>
              <a:t>. </a:t>
            </a:r>
            <a:endParaRPr lang="ro-MD" dirty="0" smtClean="0"/>
          </a:p>
          <a:p>
            <a:pPr defTabSz="457200">
              <a:defRPr/>
            </a:pPr>
            <a:endParaRPr lang="ro-MD" dirty="0"/>
          </a:p>
          <a:p>
            <a:pPr defTabSz="457200">
              <a:defRPr/>
            </a:pPr>
            <a:r>
              <a:rPr lang="ro-RO" dirty="0" smtClean="0"/>
              <a:t>Acest </a:t>
            </a:r>
            <a:r>
              <a:rPr lang="ro-RO" dirty="0"/>
              <a:t>lucru ne ajută să nu ne supraalimentăm, prin urmare să nu acumulăm kilograme în plus</a:t>
            </a:r>
            <a:r>
              <a:rPr lang="ru-RU" dirty="0"/>
              <a:t>.</a:t>
            </a:r>
          </a:p>
          <a:p>
            <a:pPr defTabSz="457200">
              <a:defRPr/>
            </a:pPr>
            <a:endParaRPr lang="ru-RU" dirty="0"/>
          </a:p>
          <a:p>
            <a:pPr defTabSz="457200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419329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9454" y="382998"/>
            <a:ext cx="5600044" cy="55492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pic>
        <p:nvPicPr>
          <p:cNvPr id="23" name="Изображение 22" descr="CC_Logo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401" y="470116"/>
            <a:ext cx="622083" cy="4113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56916" y="155487"/>
            <a:ext cx="2868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>
                <a:solidFill>
                  <a:srgbClr val="C00000"/>
                </a:solidFill>
              </a:rPr>
              <a:t>Fibre de mere și pectină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4573" y="1331471"/>
            <a:ext cx="45593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tx2"/>
                </a:solidFill>
              </a:rPr>
              <a:t>Reduce în mod natural pofta de mâncare</a:t>
            </a:r>
            <a:r>
              <a:rPr lang="ru-RU" sz="2400" b="1" dirty="0">
                <a:solidFill>
                  <a:schemeClr val="tx2"/>
                </a:solidFill>
              </a:rPr>
              <a:t>, </a:t>
            </a:r>
            <a:r>
              <a:rPr lang="ro-RO" sz="2400" b="1" dirty="0">
                <a:solidFill>
                  <a:schemeClr val="tx2"/>
                </a:solidFill>
              </a:rPr>
              <a:t>ajutând la controlul greutății</a:t>
            </a:r>
            <a:r>
              <a:rPr lang="ru-RU" sz="2400" b="1" dirty="0">
                <a:solidFill>
                  <a:schemeClr val="tx2"/>
                </a:solidFill>
              </a:rPr>
              <a:t/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tx2"/>
                </a:solidFill>
              </a:rPr>
              <a:t>Contribuie la normalizarea nivelului de colesterol</a:t>
            </a:r>
            <a:r>
              <a:rPr lang="ru-RU" sz="2400" b="1" dirty="0">
                <a:solidFill>
                  <a:schemeClr val="tx2"/>
                </a:solidFill>
              </a:rPr>
              <a:t/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tx2"/>
                </a:solidFill>
              </a:rPr>
              <a:t>Îmbunătățește starea microflorei intestinale</a:t>
            </a:r>
            <a:r>
              <a:rPr lang="ru-RU" sz="2400" b="1" dirty="0">
                <a:solidFill>
                  <a:schemeClr val="tx2"/>
                </a:solidFill>
              </a:rPr>
              <a:t/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chemeClr val="tx2"/>
                </a:solidFill>
              </a:rPr>
              <a:t>Influențează pozitiv metabolismul</a:t>
            </a:r>
            <a:endParaRPr lang="ru-RU" sz="2400" b="1" dirty="0">
              <a:solidFill>
                <a:schemeClr val="tx2"/>
              </a:solidFill>
            </a:endParaRPr>
          </a:p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5369" y="4768462"/>
            <a:ext cx="2238511" cy="162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89233" y="593496"/>
            <a:ext cx="585891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defRPr/>
            </a:pPr>
            <a:r>
              <a:rPr lang="ro-RO" sz="2000" b="1" dirty="0"/>
              <a:t>Fibrele de mere</a:t>
            </a:r>
            <a:r>
              <a:rPr lang="ru-RU" sz="2000" b="1" dirty="0"/>
              <a:t> </a:t>
            </a:r>
            <a:r>
              <a:rPr lang="ro-RO" sz="2000" dirty="0"/>
              <a:t>dau senzația de sațietate</a:t>
            </a:r>
            <a:r>
              <a:rPr lang="ru-RU" sz="2000" dirty="0"/>
              <a:t>, </a:t>
            </a:r>
            <a:r>
              <a:rPr lang="ro-RO" sz="2000" dirty="0"/>
              <a:t>reducând în mod natural pofta de mâncare și îmbunătățesc procesul de digestie</a:t>
            </a:r>
            <a:r>
              <a:rPr lang="ru-RU" sz="2000" dirty="0"/>
              <a:t>. </a:t>
            </a:r>
            <a:r>
              <a:rPr lang="ro-RO" sz="2000" dirty="0"/>
              <a:t>Administrarea regulată a acestora ajută la normalizarea colesterolului și se reflectă pozitiv în starea microflorei intestinale și în funcționarea intestinului în general.</a:t>
            </a:r>
            <a:r>
              <a:rPr lang="ru-RU" sz="2000" dirty="0"/>
              <a:t> </a:t>
            </a:r>
          </a:p>
          <a:p>
            <a:pPr algn="just"/>
            <a:endParaRPr lang="ru-RU" sz="2000" dirty="0"/>
          </a:p>
          <a:p>
            <a:pPr algn="just" defTabSz="457200">
              <a:defRPr/>
            </a:pPr>
            <a:r>
              <a:rPr lang="ro-RO" sz="2000" b="1" dirty="0"/>
              <a:t>Pectina de mere </a:t>
            </a:r>
            <a:r>
              <a:rPr lang="ro-RO" sz="2000" dirty="0"/>
              <a:t>este foarte importantă pentru stabilizarea metabolismului. Reduce nivelul de colesterol din organism</a:t>
            </a:r>
            <a:r>
              <a:rPr lang="ru-RU" sz="2000" dirty="0"/>
              <a:t>, </a:t>
            </a:r>
            <a:r>
              <a:rPr lang="ro-RO" sz="2000" dirty="0"/>
              <a:t>îmbunătățește circulația periferică și peristaltismul intestinal. Cel mai important aspect al pectinei de măr este capacitatea acesteia de a detoxifia eficient întregul organism </a:t>
            </a:r>
            <a:r>
              <a:rPr lang="ru-RU" sz="2000" dirty="0"/>
              <a:t>(</a:t>
            </a:r>
            <a:r>
              <a:rPr lang="ro-RO" sz="2000" dirty="0"/>
              <a:t>fără a tulbura echilibrul microflorei</a:t>
            </a:r>
            <a:r>
              <a:rPr lang="ru-RU" sz="2000" dirty="0"/>
              <a:t>). </a:t>
            </a:r>
            <a:r>
              <a:rPr lang="ro-RO" sz="2000" dirty="0"/>
              <a:t>Pectina mai poartă numele de sanitarul organismul uman pentru capacitatea sa unică de a elimina radionuclizii</a:t>
            </a:r>
            <a:r>
              <a:rPr lang="ru-RU" sz="2000" dirty="0"/>
              <a:t>, </a:t>
            </a:r>
            <a:r>
              <a:rPr lang="ro-RO" sz="2000" dirty="0"/>
              <a:t>metalele grele, pesticidele și alte substanțe toxice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935431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1" y="-20924"/>
            <a:ext cx="5527964" cy="682351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3232804" y="206803"/>
            <a:ext cx="5853387" cy="1913652"/>
          </a:xfrm>
          <a:prstGeom prst="rect">
            <a:avLst/>
          </a:prstGeom>
          <a:noFill/>
        </p:spPr>
        <p:txBody>
          <a:bodyPr wrap="square" lIns="0" numCol="1" spcCol="457200" rtlCol="0">
            <a:noAutofit/>
          </a:bodyPr>
          <a:lstStyle/>
          <a:p>
            <a:pPr algn="ctr">
              <a:buClr>
                <a:schemeClr val="accent2"/>
              </a:buClr>
            </a:pPr>
            <a:endParaRPr lang="en-US" sz="8000" b="1" dirty="0">
              <a:solidFill>
                <a:schemeClr val="bg1"/>
              </a:solidFill>
              <a:latin typeface="Raleway" panose="020B0003030101060003" pitchFamily="34" charset="0"/>
            </a:endParaRPr>
          </a:p>
        </p:txBody>
      </p:sp>
      <p:pic>
        <p:nvPicPr>
          <p:cNvPr id="23" name="Изображение 22" descr="CC_Logo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401" y="470116"/>
            <a:ext cx="622083" cy="4113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59" y="4227416"/>
            <a:ext cx="2592327" cy="208984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731045" y="6554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/>
              <a:t>Fibre insolubile</a:t>
            </a:r>
            <a:endParaRPr lang="ru-RU" sz="32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0669" y="4374292"/>
            <a:ext cx="2699051" cy="17960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3382" y="6152454"/>
            <a:ext cx="201446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67" dirty="0"/>
              <a:t>Celuloză</a:t>
            </a:r>
            <a:endParaRPr lang="ru-RU" sz="1467" dirty="0"/>
          </a:p>
        </p:txBody>
      </p:sp>
      <p:sp>
        <p:nvSpPr>
          <p:cNvPr id="10" name="TextBox 9"/>
          <p:cNvSpPr txBox="1"/>
          <p:nvPr/>
        </p:nvSpPr>
        <p:spPr>
          <a:xfrm>
            <a:off x="3107892" y="6152454"/>
            <a:ext cx="1682751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67" dirty="0"/>
              <a:t>Tărâțe de orez</a:t>
            </a:r>
            <a:endParaRPr lang="ru-RU" sz="1467" dirty="0"/>
          </a:p>
        </p:txBody>
      </p:sp>
      <p:sp>
        <p:nvSpPr>
          <p:cNvPr id="16" name="TextBox 15"/>
          <p:cNvSpPr txBox="1"/>
          <p:nvPr/>
        </p:nvSpPr>
        <p:spPr>
          <a:xfrm>
            <a:off x="494293" y="895348"/>
            <a:ext cx="4182634" cy="4072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rgbClr val="002060"/>
                </a:solidFill>
              </a:rPr>
              <a:t>Activează peristaltismul intestinal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rgbClr val="002060"/>
                </a:solidFill>
              </a:rPr>
              <a:t>Curăță de toxine pereții intestinului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o-RO" sz="2400" b="1" dirty="0">
                <a:solidFill>
                  <a:srgbClr val="002060"/>
                </a:solidFill>
              </a:rPr>
              <a:t>Contribuie la o mai bună asimilare a substanțelor nutritive din hrană</a:t>
            </a:r>
            <a:endParaRPr lang="ru-RU" sz="2133" b="1" dirty="0">
              <a:solidFill>
                <a:srgbClr val="002060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endParaRPr lang="ru-RU" sz="1867" b="1" dirty="0">
              <a:solidFill>
                <a:srgbClr val="002060"/>
              </a:solidFill>
            </a:endParaRPr>
          </a:p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35781" y="494344"/>
            <a:ext cx="62484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defRPr/>
            </a:pPr>
            <a:r>
              <a:rPr lang="ro-RO" sz="2400" b="1" dirty="0"/>
              <a:t>Fibrele insolubile</a:t>
            </a:r>
            <a:r>
              <a:rPr lang="ru-RU" sz="2400" b="1" dirty="0"/>
              <a:t> </a:t>
            </a:r>
            <a:r>
              <a:rPr lang="ru-RU" sz="2400" dirty="0"/>
              <a:t>(</a:t>
            </a:r>
            <a:r>
              <a:rPr lang="ro-RO" sz="2400" dirty="0"/>
              <a:t>celuloză, fulgi de orez</a:t>
            </a:r>
            <a:r>
              <a:rPr lang="ru-RU" sz="2400" dirty="0"/>
              <a:t>) </a:t>
            </a:r>
            <a:r>
              <a:rPr lang="ro-RO" sz="2400" dirty="0"/>
              <a:t>activează peristaltismul intestinal și accelerează tranzitul hranei prin tractul gastrointestinal</a:t>
            </a:r>
            <a:r>
              <a:rPr lang="ru-RU" sz="2400" dirty="0"/>
              <a:t>. </a:t>
            </a:r>
            <a:r>
              <a:rPr lang="ro-RO" sz="2400" dirty="0"/>
              <a:t>Fibrele insolubile sunt digerate de către organism, însă fibrele grosiere ale acestora curăță exact ca o perie pereții intestinului</a:t>
            </a:r>
            <a:r>
              <a:rPr lang="ru-RU" sz="2400" dirty="0"/>
              <a:t>. </a:t>
            </a:r>
            <a:r>
              <a:rPr lang="ro-RO" sz="2400" dirty="0"/>
              <a:t>În urma acestui proces se îmbunătățesc procesele metabolice și asimilarea vitaminelor</a:t>
            </a:r>
            <a:r>
              <a:rPr lang="ru-RU" sz="2400" dirty="0"/>
              <a:t>, </a:t>
            </a:r>
            <a:r>
              <a:rPr lang="ro-RO" sz="2400" dirty="0"/>
              <a:t>mineralelor și a altor substanțe utile</a:t>
            </a:r>
            <a:r>
              <a:rPr lang="ru-RU" sz="2400" dirty="0"/>
              <a:t>.</a:t>
            </a:r>
          </a:p>
          <a:p>
            <a:pPr algn="just" defTabSz="457200">
              <a:defRPr/>
            </a:pPr>
            <a:endParaRPr lang="ru-RU" sz="2400" dirty="0"/>
          </a:p>
          <a:p>
            <a:pPr algn="just" defTabSz="457200">
              <a:defRPr/>
            </a:pPr>
            <a:r>
              <a:rPr lang="ro-RO" sz="2400" b="1" dirty="0" smtClean="0"/>
              <a:t>Celuloza</a:t>
            </a:r>
            <a:r>
              <a:rPr lang="ru-RU" sz="2400" dirty="0" smtClean="0"/>
              <a:t> </a:t>
            </a:r>
            <a:r>
              <a:rPr lang="ro-RO" sz="2400" dirty="0"/>
              <a:t>absoarbe apa, facilitând funcționarea intestinului gros. Conferă volum produselor activității vitale și accelerează transitul acestora prin intestinul gros. Previne apariția constipațiilor, contribuind la prevenirea colitelor și a hemoroizilor. 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673972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695" y="0"/>
            <a:ext cx="1164656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FF0000"/>
                </a:solidFill>
              </a:rPr>
              <a:t>FIBRE DIN LEGUME </a:t>
            </a:r>
            <a:endParaRPr lang="ro-MD" sz="3200" dirty="0" smtClean="0">
              <a:solidFill>
                <a:srgbClr val="FF0000"/>
              </a:solidFill>
            </a:endParaRPr>
          </a:p>
          <a:p>
            <a:pPr algn="just"/>
            <a:r>
              <a:rPr lang="ru-RU" sz="3200" b="1" i="1" dirty="0" err="1" smtClean="0"/>
              <a:t>fibre</a:t>
            </a:r>
            <a:r>
              <a:rPr lang="ru-RU" sz="3200" b="1" i="1" dirty="0" smtClean="0"/>
              <a:t> </a:t>
            </a:r>
            <a:r>
              <a:rPr lang="ru-RU" sz="3200" b="1" i="1" dirty="0" err="1"/>
              <a:t>de</a:t>
            </a:r>
            <a:r>
              <a:rPr lang="ru-RU" sz="3200" b="1" i="1" dirty="0"/>
              <a:t> </a:t>
            </a:r>
            <a:r>
              <a:rPr lang="ru-RU" sz="3200" b="1" i="1" dirty="0" err="1"/>
              <a:t>mazăre</a:t>
            </a:r>
            <a:r>
              <a:rPr lang="ru-RU" sz="3200" dirty="0"/>
              <a:t>: </a:t>
            </a:r>
            <a:r>
              <a:rPr lang="ru-RU" sz="3200" dirty="0" err="1"/>
              <a:t>au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grad</a:t>
            </a:r>
            <a:r>
              <a:rPr lang="ru-RU" sz="3200" dirty="0"/>
              <a:t> </a:t>
            </a:r>
            <a:r>
              <a:rPr lang="ru-RU" sz="3200" dirty="0" err="1"/>
              <a:t>mare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utilizare</a:t>
            </a:r>
            <a:r>
              <a:rPr lang="ru-RU" sz="3200" dirty="0"/>
              <a:t>, </a:t>
            </a:r>
            <a:r>
              <a:rPr lang="ru-RU" sz="3200" dirty="0" err="1"/>
              <a:t>datorită</a:t>
            </a:r>
            <a:r>
              <a:rPr lang="ru-RU" sz="3200" dirty="0"/>
              <a:t> </a:t>
            </a:r>
            <a:r>
              <a:rPr lang="ru-RU" sz="3200" dirty="0" err="1"/>
              <a:t>unei</a:t>
            </a:r>
            <a:r>
              <a:rPr lang="ru-RU" sz="3200" dirty="0"/>
              <a:t> </a:t>
            </a:r>
            <a:r>
              <a:rPr lang="ru-RU" sz="3200" dirty="0" err="1"/>
              <a:t>ridicate</a:t>
            </a:r>
            <a:r>
              <a:rPr lang="ru-RU" sz="3200" dirty="0"/>
              <a:t> </a:t>
            </a:r>
            <a:r>
              <a:rPr lang="ru-RU" sz="3200" dirty="0" err="1"/>
              <a:t>neutralităţi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punct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vedere</a:t>
            </a:r>
            <a:r>
              <a:rPr lang="ru-RU" sz="3200" dirty="0"/>
              <a:t> </a:t>
            </a:r>
            <a:r>
              <a:rPr lang="ru-RU" sz="3200" dirty="0" err="1"/>
              <a:t>al</a:t>
            </a:r>
            <a:r>
              <a:rPr lang="ru-RU" sz="3200" dirty="0"/>
              <a:t> </a:t>
            </a:r>
            <a:r>
              <a:rPr lang="ru-RU" sz="3200" dirty="0" err="1"/>
              <a:t>gustului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aspectului</a:t>
            </a:r>
            <a:r>
              <a:rPr lang="ru-RU" sz="3200" dirty="0"/>
              <a:t>.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formă</a:t>
            </a:r>
            <a:r>
              <a:rPr lang="ru-RU" sz="3200" dirty="0"/>
              <a:t> </a:t>
            </a:r>
            <a:r>
              <a:rPr lang="ru-RU" sz="3200" dirty="0" err="1"/>
              <a:t>rafinată</a:t>
            </a:r>
            <a:r>
              <a:rPr lang="ru-RU" sz="3200" dirty="0"/>
              <a:t>, </a:t>
            </a:r>
            <a:r>
              <a:rPr lang="ru-RU" sz="3200" dirty="0" err="1"/>
              <a:t>fibra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mazăre</a:t>
            </a:r>
            <a:r>
              <a:rPr lang="ru-RU" sz="3200" dirty="0"/>
              <a:t> </a:t>
            </a:r>
            <a:r>
              <a:rPr lang="ru-RU" sz="3200" dirty="0" err="1"/>
              <a:t>conţine</a:t>
            </a:r>
            <a:r>
              <a:rPr lang="ru-RU" sz="3200" dirty="0"/>
              <a:t> </a:t>
            </a:r>
            <a:r>
              <a:rPr lang="ru-RU" sz="3200" dirty="0" err="1"/>
              <a:t>până</a:t>
            </a:r>
            <a:r>
              <a:rPr lang="ru-RU" sz="3200" dirty="0"/>
              <a:t> </a:t>
            </a:r>
            <a:r>
              <a:rPr lang="ru-RU" sz="3200" dirty="0" err="1"/>
              <a:t>la</a:t>
            </a:r>
            <a:r>
              <a:rPr lang="ru-RU" sz="3200" dirty="0"/>
              <a:t> 90% </a:t>
            </a:r>
            <a:r>
              <a:rPr lang="ru-RU" sz="3200" dirty="0" err="1"/>
              <a:t>fibră</a:t>
            </a:r>
            <a:r>
              <a:rPr lang="ru-RU" sz="3200" dirty="0"/>
              <a:t> </a:t>
            </a:r>
            <a:r>
              <a:rPr lang="ru-RU" sz="3200" dirty="0" err="1"/>
              <a:t>totală</a:t>
            </a:r>
            <a:r>
              <a:rPr lang="ru-RU" sz="3200" dirty="0"/>
              <a:t>. </a:t>
            </a:r>
            <a:r>
              <a:rPr lang="ru-RU" sz="3200" dirty="0" err="1"/>
              <a:t>Comercial</a:t>
            </a:r>
            <a:r>
              <a:rPr lang="ru-RU" sz="3200" dirty="0"/>
              <a:t> </a:t>
            </a:r>
            <a:r>
              <a:rPr lang="ru-RU" sz="3200" dirty="0" err="1"/>
              <a:t>există</a:t>
            </a:r>
            <a:r>
              <a:rPr lang="ru-RU" sz="3200" dirty="0"/>
              <a:t> 2 </a:t>
            </a:r>
            <a:r>
              <a:rPr lang="ru-RU" sz="3200" dirty="0" err="1"/>
              <a:t>tipuri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fibre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mazăre</a:t>
            </a:r>
            <a:r>
              <a:rPr lang="ru-RU" sz="3200" dirty="0"/>
              <a:t>: </a:t>
            </a:r>
            <a:r>
              <a:rPr lang="ru-RU" sz="3200" dirty="0" err="1"/>
              <a:t>fibra</a:t>
            </a:r>
            <a:r>
              <a:rPr lang="ru-RU" sz="3200" dirty="0"/>
              <a:t> </a:t>
            </a:r>
            <a:r>
              <a:rPr lang="ru-RU" sz="3200" dirty="0" err="1"/>
              <a:t>externă</a:t>
            </a:r>
            <a:r>
              <a:rPr lang="ru-RU" sz="3200" dirty="0"/>
              <a:t>,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provine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învelişul</a:t>
            </a:r>
            <a:r>
              <a:rPr lang="ru-RU" sz="3200" dirty="0"/>
              <a:t> </a:t>
            </a:r>
            <a:r>
              <a:rPr lang="ru-RU" sz="3200" dirty="0" err="1"/>
              <a:t>bobului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conţine</a:t>
            </a:r>
            <a:r>
              <a:rPr lang="ru-RU" sz="3200" dirty="0"/>
              <a:t> 85-90% </a:t>
            </a:r>
            <a:r>
              <a:rPr lang="ru-RU" sz="3200" dirty="0" err="1"/>
              <a:t>celuloză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fibra</a:t>
            </a:r>
            <a:r>
              <a:rPr lang="ru-RU" sz="3200" dirty="0"/>
              <a:t> </a:t>
            </a:r>
            <a:r>
              <a:rPr lang="ru-RU" sz="3200" dirty="0" err="1"/>
              <a:t>internă</a:t>
            </a:r>
            <a:r>
              <a:rPr lang="ru-RU" sz="3200" dirty="0"/>
              <a:t>, </a:t>
            </a:r>
            <a:r>
              <a:rPr lang="ru-RU" sz="3200" dirty="0" err="1"/>
              <a:t>extrasă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cotiledoane</a:t>
            </a:r>
            <a:r>
              <a:rPr lang="ru-RU" sz="3200" dirty="0"/>
              <a:t>, </a:t>
            </a:r>
            <a:r>
              <a:rPr lang="ru-RU" sz="3200" dirty="0" err="1"/>
              <a:t>prin</a:t>
            </a:r>
            <a:r>
              <a:rPr lang="ru-RU" sz="3200" dirty="0"/>
              <a:t> </a:t>
            </a:r>
            <a:r>
              <a:rPr lang="ru-RU" sz="3200" dirty="0" err="1"/>
              <a:t>separarea</a:t>
            </a:r>
            <a:r>
              <a:rPr lang="ru-RU" sz="3200" dirty="0"/>
              <a:t> </a:t>
            </a:r>
            <a:r>
              <a:rPr lang="ru-RU" sz="3200" dirty="0" err="1"/>
              <a:t>fibrelor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alţi</a:t>
            </a:r>
            <a:r>
              <a:rPr lang="ru-RU" sz="3200" dirty="0"/>
              <a:t> </a:t>
            </a:r>
            <a:r>
              <a:rPr lang="ru-RU" sz="3200" dirty="0" err="1"/>
              <a:t>constituenţi</a:t>
            </a:r>
            <a:r>
              <a:rPr lang="ru-RU" sz="3200" dirty="0"/>
              <a:t> (</a:t>
            </a:r>
            <a:r>
              <a:rPr lang="ru-RU" sz="3200" dirty="0" err="1"/>
              <a:t>concentraţia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fibre</a:t>
            </a:r>
            <a:r>
              <a:rPr lang="ru-RU" sz="3200" dirty="0"/>
              <a:t> </a:t>
            </a:r>
            <a:r>
              <a:rPr lang="ru-RU" sz="3200" dirty="0" err="1"/>
              <a:t>este</a:t>
            </a:r>
            <a:r>
              <a:rPr lang="ru-RU" sz="3200" dirty="0"/>
              <a:t> </a:t>
            </a:r>
            <a:r>
              <a:rPr lang="ru-RU" sz="3200" dirty="0" err="1"/>
              <a:t>mai</a:t>
            </a:r>
            <a:r>
              <a:rPr lang="ru-RU" sz="3200" dirty="0"/>
              <a:t> </a:t>
            </a:r>
            <a:r>
              <a:rPr lang="ru-RU" sz="3200" dirty="0" err="1"/>
              <a:t>mică</a:t>
            </a:r>
            <a:r>
              <a:rPr lang="ru-RU" sz="3200" dirty="0"/>
              <a:t> 45-55%). </a:t>
            </a:r>
            <a:endParaRPr lang="ro-MD" sz="3200" dirty="0" smtClean="0"/>
          </a:p>
          <a:p>
            <a:pPr algn="just"/>
            <a:r>
              <a:rPr lang="ru-RU" sz="3200" b="1" i="1" dirty="0" err="1" smtClean="0"/>
              <a:t>fibre</a:t>
            </a:r>
            <a:r>
              <a:rPr lang="ru-RU" sz="3200" b="1" i="1" dirty="0" smtClean="0"/>
              <a:t> </a:t>
            </a:r>
            <a:r>
              <a:rPr lang="ru-RU" sz="3200" b="1" i="1" dirty="0" err="1"/>
              <a:t>de</a:t>
            </a:r>
            <a:r>
              <a:rPr lang="ru-RU" sz="3200" b="1" i="1" dirty="0"/>
              <a:t> </a:t>
            </a:r>
            <a:r>
              <a:rPr lang="ru-RU" sz="3200" b="1" i="1" dirty="0" err="1"/>
              <a:t>soia</a:t>
            </a:r>
            <a:r>
              <a:rPr lang="ru-RU" sz="3200" dirty="0"/>
              <a:t>: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fibre</a:t>
            </a:r>
            <a:r>
              <a:rPr lang="ru-RU" sz="3200" dirty="0"/>
              <a:t> </a:t>
            </a:r>
            <a:r>
              <a:rPr lang="ru-RU" sz="3200" dirty="0" err="1"/>
              <a:t>externe</a:t>
            </a:r>
            <a:r>
              <a:rPr lang="ru-RU" sz="3200" dirty="0"/>
              <a:t> (</a:t>
            </a:r>
            <a:r>
              <a:rPr lang="ru-RU" sz="3200" dirty="0" err="1"/>
              <a:t>extrase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înveliş</a:t>
            </a:r>
            <a:r>
              <a:rPr lang="ru-RU" sz="3200" dirty="0"/>
              <a:t>),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interne</a:t>
            </a:r>
            <a:r>
              <a:rPr lang="ru-RU" sz="3200" dirty="0"/>
              <a:t> (</a:t>
            </a:r>
            <a:r>
              <a:rPr lang="ru-RU" sz="3200" dirty="0" err="1"/>
              <a:t>extrase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bob</a:t>
            </a:r>
            <a:r>
              <a:rPr lang="ru-RU" sz="3200" dirty="0"/>
              <a:t>). </a:t>
            </a:r>
            <a:endParaRPr lang="ro-MD" sz="3200" dirty="0" smtClean="0"/>
          </a:p>
          <a:p>
            <a:pPr algn="just"/>
            <a:r>
              <a:rPr lang="ru-RU" sz="3200" b="1" i="1" dirty="0" err="1" smtClean="0"/>
              <a:t>fibre</a:t>
            </a:r>
            <a:r>
              <a:rPr lang="ru-RU" sz="3200" b="1" i="1" dirty="0" smtClean="0"/>
              <a:t> </a:t>
            </a:r>
            <a:r>
              <a:rPr lang="ru-RU" sz="3200" b="1" i="1" dirty="0" err="1"/>
              <a:t>de</a:t>
            </a:r>
            <a:r>
              <a:rPr lang="ru-RU" sz="3200" b="1" i="1" dirty="0"/>
              <a:t> </a:t>
            </a:r>
            <a:r>
              <a:rPr lang="ru-RU" sz="3200" b="1" i="1" dirty="0" err="1"/>
              <a:t>sfeclă</a:t>
            </a:r>
            <a:r>
              <a:rPr lang="ru-RU" sz="3200" dirty="0"/>
              <a:t>: </a:t>
            </a:r>
            <a:r>
              <a:rPr lang="ru-RU" sz="3200" dirty="0" err="1"/>
              <a:t>se</a:t>
            </a:r>
            <a:r>
              <a:rPr lang="ru-RU" sz="3200" dirty="0"/>
              <a:t> </a:t>
            </a:r>
            <a:r>
              <a:rPr lang="ru-RU" sz="3200" dirty="0" err="1"/>
              <a:t>obţin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borhot</a:t>
            </a:r>
            <a:r>
              <a:rPr lang="ru-RU" sz="3200" dirty="0"/>
              <a:t>, </a:t>
            </a:r>
            <a:r>
              <a:rPr lang="ru-RU" sz="3200" dirty="0" err="1"/>
              <a:t>după</a:t>
            </a:r>
            <a:r>
              <a:rPr lang="ru-RU" sz="3200" dirty="0"/>
              <a:t> </a:t>
            </a:r>
            <a:r>
              <a:rPr lang="ru-RU" sz="3200" dirty="0" err="1"/>
              <a:t>extragerea</a:t>
            </a:r>
            <a:r>
              <a:rPr lang="ru-RU" sz="3200" dirty="0"/>
              <a:t> </a:t>
            </a:r>
            <a:r>
              <a:rPr lang="ru-RU" sz="3200" dirty="0" err="1"/>
              <a:t>zahărului</a:t>
            </a:r>
            <a:r>
              <a:rPr lang="ru-RU" sz="3200" dirty="0"/>
              <a:t>; </a:t>
            </a:r>
            <a:r>
              <a:rPr lang="ru-RU" sz="3200" dirty="0" err="1"/>
              <a:t>au</a:t>
            </a:r>
            <a:r>
              <a:rPr lang="ru-RU" sz="3200" dirty="0"/>
              <a:t> o </a:t>
            </a:r>
            <a:r>
              <a:rPr lang="ru-RU" sz="3200" dirty="0" err="1"/>
              <a:t>concentraţie</a:t>
            </a:r>
            <a:r>
              <a:rPr lang="ru-RU" sz="3200" dirty="0"/>
              <a:t> </a:t>
            </a:r>
            <a:r>
              <a:rPr lang="ru-RU" sz="3200" dirty="0" err="1"/>
              <a:t>mare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hemiceluloză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pectină</a:t>
            </a:r>
            <a:r>
              <a:rPr lang="ru-RU" sz="3200" dirty="0"/>
              <a:t> (</a:t>
            </a:r>
            <a:r>
              <a:rPr lang="ru-RU" sz="3200" dirty="0" err="1"/>
              <a:t>fibre</a:t>
            </a:r>
            <a:r>
              <a:rPr lang="ru-RU" sz="3200" dirty="0"/>
              <a:t> </a:t>
            </a:r>
            <a:r>
              <a:rPr lang="ru-RU" sz="3200" dirty="0" err="1"/>
              <a:t>solubile</a:t>
            </a:r>
            <a:r>
              <a:rPr lang="ru-RU" sz="3200" dirty="0"/>
              <a:t> </a:t>
            </a:r>
            <a:r>
              <a:rPr lang="ru-RU" sz="3200" dirty="0" err="1"/>
              <a:t>ce</a:t>
            </a:r>
            <a:r>
              <a:rPr lang="ru-RU" sz="3200" dirty="0"/>
              <a:t> </a:t>
            </a:r>
            <a:r>
              <a:rPr lang="ru-RU" sz="3200" dirty="0" err="1"/>
              <a:t>conferă</a:t>
            </a:r>
            <a:r>
              <a:rPr lang="ru-RU" sz="3200" dirty="0"/>
              <a:t> </a:t>
            </a:r>
            <a:r>
              <a:rPr lang="ru-RU" sz="3200" dirty="0" err="1"/>
              <a:t>proprietăţi</a:t>
            </a:r>
            <a:r>
              <a:rPr lang="ru-RU" sz="3200" dirty="0"/>
              <a:t> </a:t>
            </a:r>
            <a:r>
              <a:rPr lang="ru-RU" sz="3200" dirty="0" err="1"/>
              <a:t>funcţionale</a:t>
            </a:r>
            <a:r>
              <a:rPr lang="ru-RU" sz="3200" dirty="0"/>
              <a:t> </a:t>
            </a:r>
            <a:r>
              <a:rPr lang="ru-RU" sz="3200" dirty="0" err="1"/>
              <a:t>foarte</a:t>
            </a:r>
            <a:r>
              <a:rPr lang="ru-RU" sz="3200" dirty="0"/>
              <a:t> </a:t>
            </a:r>
            <a:r>
              <a:rPr lang="ru-RU" sz="3200" dirty="0" err="1"/>
              <a:t>utile</a:t>
            </a:r>
            <a:r>
              <a:rPr lang="ru-RU" sz="3200" dirty="0"/>
              <a:t>,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special</a:t>
            </a:r>
            <a:r>
              <a:rPr lang="ru-RU" sz="3200" dirty="0"/>
              <a:t> </a:t>
            </a:r>
            <a:r>
              <a:rPr lang="ru-RU" sz="3200" dirty="0" err="1"/>
              <a:t>capacitatea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reţinere</a:t>
            </a:r>
            <a:r>
              <a:rPr lang="ru-RU" sz="3200" dirty="0"/>
              <a:t> a </a:t>
            </a:r>
            <a:r>
              <a:rPr lang="ru-RU" sz="3200" dirty="0" err="1"/>
              <a:t>apei</a:t>
            </a:r>
            <a:r>
              <a:rPr lang="ru-RU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76339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10" y="120316"/>
            <a:ext cx="11574379" cy="457200"/>
          </a:xfrm>
        </p:spPr>
        <p:txBody>
          <a:bodyPr>
            <a:normAutofit fontScale="90000"/>
          </a:bodyPr>
          <a:lstStyle/>
          <a:p>
            <a:r>
              <a:rPr lang="it-IT" sz="3600" dirty="0"/>
              <a:t>Principalele fibre alimentare comerciale sunt redate în tabel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288828"/>
              </p:ext>
            </p:extLst>
          </p:nvPr>
        </p:nvGraphicFramePr>
        <p:xfrm>
          <a:off x="308809" y="697834"/>
          <a:ext cx="11574380" cy="6049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616">
                  <a:extLst>
                    <a:ext uri="{9D8B030D-6E8A-4147-A177-3AD203B41FA5}">
                      <a16:colId xmlns:a16="http://schemas.microsoft.com/office/drawing/2014/main" val="672880809"/>
                    </a:ext>
                  </a:extLst>
                </a:gridCol>
                <a:gridCol w="4231845">
                  <a:extLst>
                    <a:ext uri="{9D8B030D-6E8A-4147-A177-3AD203B41FA5}">
                      <a16:colId xmlns:a16="http://schemas.microsoft.com/office/drawing/2014/main" val="2623151202"/>
                    </a:ext>
                  </a:extLst>
                </a:gridCol>
                <a:gridCol w="5136919">
                  <a:extLst>
                    <a:ext uri="{9D8B030D-6E8A-4147-A177-3AD203B41FA5}">
                      <a16:colId xmlns:a16="http://schemas.microsoft.com/office/drawing/2014/main" val="3618436487"/>
                    </a:ext>
                  </a:extLst>
                </a:gridCol>
              </a:tblGrid>
              <a:tr h="5365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TIP DE FIBRĂ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CARACTERISTICI PRINCIPALE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AVANTAJE ŞI UTILIZĂRI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136168"/>
                  </a:ext>
                </a:extLst>
              </a:tr>
              <a:tr h="122007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Tărâţe</a:t>
                      </a:r>
                      <a:r>
                        <a:rPr lang="en-US" sz="2400" dirty="0" smtClean="0"/>
                        <a:t> de </a:t>
                      </a:r>
                      <a:r>
                        <a:rPr lang="en-US" sz="2400" dirty="0" err="1" smtClean="0"/>
                        <a:t>grâu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produs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tradiţional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nestandardizat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ce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prezintă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şi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unele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dezavantaje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preţ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scăzut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utilizare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curentă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80296"/>
                  </a:ext>
                </a:extLst>
              </a:tr>
              <a:tr h="134753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Mazăr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centrată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în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fibră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sau</a:t>
                      </a:r>
                      <a:r>
                        <a:rPr lang="en-US" sz="2400" dirty="0" smtClean="0"/>
                        <a:t> nu, </a:t>
                      </a:r>
                      <a:r>
                        <a:rPr lang="en-US" sz="2400" dirty="0" err="1" smtClean="0"/>
                        <a:t>rafinată</a:t>
                      </a:r>
                      <a:r>
                        <a:rPr lang="en-US" sz="2400" dirty="0" smtClean="0"/>
                        <a:t> (cu </a:t>
                      </a:r>
                      <a:r>
                        <a:rPr lang="en-US" sz="2400" dirty="0" err="1" smtClean="0"/>
                        <a:t>sau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fără</a:t>
                      </a:r>
                      <a:r>
                        <a:rPr lang="en-US" sz="2400" dirty="0" smtClean="0"/>
                        <a:t> gust de </a:t>
                      </a:r>
                      <a:r>
                        <a:rPr lang="en-US" sz="2400" dirty="0" err="1" smtClean="0"/>
                        <a:t>mazăre</a:t>
                      </a:r>
                      <a:r>
                        <a:rPr lang="en-US" sz="240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gust </a:t>
                      </a:r>
                      <a:r>
                        <a:rPr lang="en-US" sz="2400" dirty="0" err="1" smtClean="0"/>
                        <a:t>neutru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culoare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albă</a:t>
                      </a:r>
                      <a:r>
                        <a:rPr lang="en-US" sz="2400" dirty="0" smtClean="0"/>
                        <a:t> (</a:t>
                      </a:r>
                      <a:r>
                        <a:rPr lang="en-US" sz="2400" dirty="0" err="1" smtClean="0"/>
                        <a:t>rafinată</a:t>
                      </a:r>
                      <a:r>
                        <a:rPr lang="en-US" sz="2400" dirty="0" smtClean="0"/>
                        <a:t>); </a:t>
                      </a:r>
                      <a:r>
                        <a:rPr lang="en-US" sz="2400" dirty="0" err="1" smtClean="0"/>
                        <a:t>proprietăţi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funcţionale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depind</a:t>
                      </a:r>
                      <a:r>
                        <a:rPr lang="en-US" sz="2400" dirty="0" smtClean="0"/>
                        <a:t> de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; se pot </a:t>
                      </a:r>
                      <a:r>
                        <a:rPr lang="en-US" sz="2400" dirty="0" err="1" smtClean="0"/>
                        <a:t>obţine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foarte</a:t>
                      </a:r>
                      <a:r>
                        <a:rPr lang="en-US" sz="2400" dirty="0" smtClean="0"/>
                        <a:t> fine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145640"/>
                  </a:ext>
                </a:extLst>
              </a:tr>
              <a:tr h="175661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Soia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fibră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externă</a:t>
                      </a:r>
                      <a:r>
                        <a:rPr lang="en-US" sz="2400" dirty="0" smtClean="0"/>
                        <a:t> </a:t>
                      </a:r>
                      <a:endParaRPr lang="ro-MD" sz="2400" dirty="0" smtClean="0"/>
                    </a:p>
                    <a:p>
                      <a:r>
                        <a:rPr lang="en-US" sz="2400" dirty="0" err="1" smtClean="0"/>
                        <a:t>fibră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internă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cea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externă</a:t>
                      </a:r>
                      <a:r>
                        <a:rPr lang="en-US" sz="2400" dirty="0" smtClean="0"/>
                        <a:t> are </a:t>
                      </a:r>
                      <a:r>
                        <a:rPr lang="en-US" sz="2400" dirty="0" err="1" smtClean="0"/>
                        <a:t>conţinut</a:t>
                      </a:r>
                      <a:r>
                        <a:rPr lang="en-US" sz="2400" dirty="0" smtClean="0"/>
                        <a:t> mare de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solubile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şi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funcţionabilitate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bună</a:t>
                      </a:r>
                      <a:r>
                        <a:rPr lang="en-US" sz="2400" dirty="0" smtClean="0"/>
                        <a:t>; </a:t>
                      </a:r>
                      <a:r>
                        <a:rPr lang="en-US" sz="2400" dirty="0" err="1" smtClean="0"/>
                        <a:t>cea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internă</a:t>
                      </a:r>
                      <a:r>
                        <a:rPr lang="en-US" sz="2400" dirty="0" smtClean="0"/>
                        <a:t> are 2/3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solubile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calitate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bună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gustativă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şi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funcţionabilitate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65318"/>
                  </a:ext>
                </a:extLst>
              </a:tr>
              <a:tr h="53653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Ovăz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externe</a:t>
                      </a:r>
                      <a:r>
                        <a:rPr lang="en-US" sz="2400" dirty="0" smtClean="0"/>
                        <a:t> concentrate, </a:t>
                      </a:r>
                      <a:r>
                        <a:rPr lang="en-US" sz="2400" dirty="0" err="1" smtClean="0"/>
                        <a:t>fără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solubile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interne cu </a:t>
                      </a:r>
                      <a:r>
                        <a:rPr lang="en-US" sz="2400" dirty="0" err="1" smtClean="0"/>
                        <a:t>conţinut</a:t>
                      </a:r>
                      <a:r>
                        <a:rPr lang="en-US" sz="2400" dirty="0" smtClean="0"/>
                        <a:t> mare de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solubile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prezentare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atractivă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hipocesterolemică</a:t>
                      </a:r>
                      <a:r>
                        <a:rPr lang="en-US" sz="2400" dirty="0" smtClean="0"/>
                        <a:t> (</a:t>
                      </a:r>
                      <a:r>
                        <a:rPr lang="en-US" sz="2400" dirty="0" err="1" smtClean="0"/>
                        <a:t>unică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printre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fibrele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solubile</a:t>
                      </a:r>
                      <a:r>
                        <a:rPr lang="en-US" sz="2400" dirty="0" smtClean="0"/>
                        <a:t>)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582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987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10" y="120316"/>
            <a:ext cx="11574379" cy="457200"/>
          </a:xfrm>
        </p:spPr>
        <p:txBody>
          <a:bodyPr>
            <a:normAutofit fontScale="90000"/>
          </a:bodyPr>
          <a:lstStyle/>
          <a:p>
            <a:r>
              <a:rPr lang="it-IT" sz="3600" dirty="0"/>
              <a:t>Principalele fibre alimentare comerciale sunt redate în tabel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649329"/>
              </p:ext>
            </p:extLst>
          </p:nvPr>
        </p:nvGraphicFramePr>
        <p:xfrm>
          <a:off x="308809" y="1227220"/>
          <a:ext cx="11574380" cy="51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616">
                  <a:extLst>
                    <a:ext uri="{9D8B030D-6E8A-4147-A177-3AD203B41FA5}">
                      <a16:colId xmlns:a16="http://schemas.microsoft.com/office/drawing/2014/main" val="672880809"/>
                    </a:ext>
                  </a:extLst>
                </a:gridCol>
                <a:gridCol w="4231845">
                  <a:extLst>
                    <a:ext uri="{9D8B030D-6E8A-4147-A177-3AD203B41FA5}">
                      <a16:colId xmlns:a16="http://schemas.microsoft.com/office/drawing/2014/main" val="2623151202"/>
                    </a:ext>
                  </a:extLst>
                </a:gridCol>
                <a:gridCol w="5136919">
                  <a:extLst>
                    <a:ext uri="{9D8B030D-6E8A-4147-A177-3AD203B41FA5}">
                      <a16:colId xmlns:a16="http://schemas.microsoft.com/office/drawing/2014/main" val="3618436487"/>
                    </a:ext>
                  </a:extLst>
                </a:gridCol>
              </a:tblGrid>
              <a:tr h="5365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TIP DE FIBRĂ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CARACTERISTICI PRINCIPALE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AVANTAJE ŞI UTILIZĂRI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136168"/>
                  </a:ext>
                </a:extLst>
              </a:tr>
              <a:tr h="122007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Orz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cele mai bune fibre cerealiere disponi-bile din punct de vedere nutriţional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gust </a:t>
                      </a:r>
                      <a:r>
                        <a:rPr lang="en-US" sz="2400" dirty="0" err="1" smtClean="0"/>
                        <a:t>neutru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culoare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albgălbuie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conţinut</a:t>
                      </a:r>
                      <a:r>
                        <a:rPr lang="en-US" sz="2400" dirty="0" smtClean="0"/>
                        <a:t> mare de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, % mare de </a:t>
                      </a:r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solubil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80296"/>
                  </a:ext>
                </a:extLst>
              </a:tr>
              <a:tr h="938462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Portocale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gust </a:t>
                      </a:r>
                      <a:r>
                        <a:rPr lang="en-US" sz="2400" dirty="0" err="1" smtClean="0"/>
                        <a:t>şi</a:t>
                      </a:r>
                      <a:r>
                        <a:rPr lang="en-US" sz="2400" dirty="0" smtClean="0"/>
                        <a:t> aspect </a:t>
                      </a:r>
                      <a:r>
                        <a:rPr lang="en-US" sz="2400" dirty="0" err="1" smtClean="0"/>
                        <a:t>plăcut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aspect şi gust aromatic pentru unele produse alimentare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145640"/>
                  </a:ext>
                </a:extLst>
              </a:tr>
              <a:tr h="12994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Mere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gust </a:t>
                      </a:r>
                      <a:r>
                        <a:rPr lang="en-US" sz="2400" dirty="0" err="1" smtClean="0"/>
                        <a:t>şi</a:t>
                      </a:r>
                      <a:r>
                        <a:rPr lang="en-US" sz="2400" dirty="0" smtClean="0"/>
                        <a:t> aspect </a:t>
                      </a:r>
                      <a:r>
                        <a:rPr lang="en-US" sz="2400" dirty="0" err="1" smtClean="0"/>
                        <a:t>atractiv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pentru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anumite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produse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sunt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foarte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eterogene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gust </a:t>
                      </a:r>
                      <a:r>
                        <a:rPr lang="en-US" sz="2400" dirty="0" err="1" smtClean="0"/>
                        <a:t>foarte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aromat</a:t>
                      </a:r>
                      <a:r>
                        <a:rPr lang="en-US" sz="2400" dirty="0" smtClean="0"/>
                        <a:t>, aspect, </a:t>
                      </a:r>
                      <a:r>
                        <a:rPr lang="en-US" sz="2400" dirty="0" err="1" smtClean="0"/>
                        <a:t>culoare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efect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gelifiant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pentru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fibrele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foarte</a:t>
                      </a:r>
                      <a:r>
                        <a:rPr lang="en-US" sz="2400" dirty="0" smtClean="0"/>
                        <a:t> fin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65318"/>
                  </a:ext>
                </a:extLst>
              </a:tr>
              <a:tr h="53653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Sfecla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fibre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bune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pentru</a:t>
                      </a:r>
                      <a:r>
                        <a:rPr lang="en-US" sz="2400" dirty="0" smtClean="0"/>
                        <a:t> un </a:t>
                      </a:r>
                      <a:r>
                        <a:rPr lang="en-US" sz="2400" dirty="0" err="1" smtClean="0"/>
                        <a:t>produs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alimentar</a:t>
                      </a:r>
                      <a:r>
                        <a:rPr lang="en-US" sz="2400" dirty="0" smtClean="0"/>
                        <a:t> cu gust </a:t>
                      </a:r>
                      <a:r>
                        <a:rPr lang="en-US" sz="2400" dirty="0" err="1" smtClean="0"/>
                        <a:t>şi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culoare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neutre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MD" sz="2400" dirty="0" smtClean="0"/>
                        <a:t>r</a:t>
                      </a:r>
                      <a:r>
                        <a:rPr lang="en-US" sz="2400" dirty="0" err="1" smtClean="0"/>
                        <a:t>eţinerea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apei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foarte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bună</a:t>
                      </a:r>
                      <a:r>
                        <a:rPr lang="en-US" sz="2400" dirty="0" smtClean="0"/>
                        <a:t>, bine </a:t>
                      </a:r>
                      <a:r>
                        <a:rPr lang="en-US" sz="2400" dirty="0" err="1" smtClean="0"/>
                        <a:t>prezentate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</a:t>
                      </a:r>
                      <a:r>
                        <a:rPr lang="en-US" sz="2400" dirty="0" smtClean="0"/>
                        <a:t> plan </a:t>
                      </a:r>
                      <a:r>
                        <a:rPr lang="en-US" sz="2400" dirty="0" err="1" smtClean="0"/>
                        <a:t>nutriţional</a:t>
                      </a:r>
                      <a:r>
                        <a:rPr lang="en-US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582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342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Изображение 17" descr="CC_Logo_Green.eps"/>
          <p:cNvPicPr>
            <a:picLocks noChangeAspect="1"/>
          </p:cNvPicPr>
          <p:nvPr/>
        </p:nvPicPr>
        <p:blipFill>
          <a:blip r:embed="rId3" cstate="screen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3073" y="193479"/>
            <a:ext cx="686872" cy="45422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098852" y="420590"/>
            <a:ext cx="4769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38999" y="1"/>
            <a:ext cx="8653003" cy="33087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1" name="TextBox 10"/>
          <p:cNvSpPr txBox="1"/>
          <p:nvPr/>
        </p:nvSpPr>
        <p:spPr>
          <a:xfrm>
            <a:off x="4571999" y="746237"/>
            <a:ext cx="7486583" cy="2513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6667" b="1" dirty="0">
                <a:solidFill>
                  <a:schemeClr val="bg1"/>
                </a:solidFill>
              </a:rPr>
              <a:t>Fibrele reprezintă </a:t>
            </a:r>
            <a:r>
              <a:rPr lang="ro-RO" sz="6667" b="1" dirty="0" smtClean="0">
                <a:solidFill>
                  <a:schemeClr val="bg1"/>
                </a:solidFill>
              </a:rPr>
              <a:t>sănătate</a:t>
            </a:r>
            <a:endParaRPr lang="ru-RU" sz="4267" dirty="0"/>
          </a:p>
          <a:p>
            <a:endParaRPr lang="ru-RU" sz="24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98" y="2"/>
            <a:ext cx="3520801" cy="3308748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166255" y="3358411"/>
            <a:ext cx="11892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ro-RO" dirty="0" smtClean="0"/>
              <a:t>	Studiile </a:t>
            </a:r>
            <a:r>
              <a:rPr lang="ro-RO" dirty="0"/>
              <a:t>confirmă faptul că fibrele consumate (doza recomandată este de 20 g pe zi)</a:t>
            </a:r>
            <a:r>
              <a:rPr lang="ru-RU" dirty="0"/>
              <a:t> </a:t>
            </a:r>
            <a:r>
              <a:rPr lang="ro-RO" dirty="0"/>
              <a:t>reduc riscul de a dezvolta multe boli și prelungesc viața</a:t>
            </a:r>
            <a:r>
              <a:rPr lang="ru-RU" dirty="0"/>
              <a:t>. </a:t>
            </a:r>
            <a:r>
              <a:rPr lang="ro-RO" dirty="0" smtClean="0"/>
              <a:t>În </a:t>
            </a:r>
            <a:r>
              <a:rPr lang="ro-RO" dirty="0"/>
              <a:t>cazul consumului a peste </a:t>
            </a:r>
            <a:r>
              <a:rPr lang="ru-RU" dirty="0"/>
              <a:t>25 </a:t>
            </a:r>
            <a:r>
              <a:rPr lang="ro-RO" dirty="0"/>
              <a:t>de grame de fibre pe zi riscul de moarte prematură se reduce cu </a:t>
            </a:r>
            <a:r>
              <a:rPr lang="ru-RU" dirty="0"/>
              <a:t>22%, </a:t>
            </a:r>
            <a:r>
              <a:rPr lang="ro-RO" dirty="0"/>
              <a:t>riscul afecțiunilor cardio-vasculare, infecțioase și respiratorii se reduce de la 24</a:t>
            </a:r>
            <a:r>
              <a:rPr lang="ru-RU" dirty="0"/>
              <a:t>% </a:t>
            </a:r>
            <a:r>
              <a:rPr lang="ro-RO" dirty="0"/>
              <a:t>până la</a:t>
            </a:r>
            <a:r>
              <a:rPr lang="ru-RU" dirty="0"/>
              <a:t> 56%.</a:t>
            </a:r>
          </a:p>
          <a:p>
            <a:endParaRPr lang="ru-RU" dirty="0"/>
          </a:p>
          <a:p>
            <a:r>
              <a:rPr lang="ro-RO" dirty="0"/>
              <a:t>Dieta cu un conținut bogat în fibre alimentare pentru persoanele cu boala Crohn </a:t>
            </a:r>
            <a:r>
              <a:rPr lang="ru-RU" dirty="0"/>
              <a:t>(</a:t>
            </a:r>
            <a:r>
              <a:rPr lang="ro-RO" dirty="0"/>
              <a:t>afecțiune inflamatorie a tractului gastro-intestinal</a:t>
            </a:r>
            <a:r>
              <a:rPr lang="ru-RU" dirty="0"/>
              <a:t>) </a:t>
            </a:r>
            <a:r>
              <a:rPr lang="ro-RO" dirty="0"/>
              <a:t>îmbunătățește semnificativ calitatea vieții acestora.</a:t>
            </a:r>
            <a:endParaRPr lang="ru-RU" dirty="0"/>
          </a:p>
          <a:p>
            <a:endParaRPr lang="ru-RU" dirty="0"/>
          </a:p>
          <a:p>
            <a:r>
              <a:rPr lang="ro-RO" dirty="0"/>
              <a:t>Analiza a</a:t>
            </a:r>
            <a:r>
              <a:rPr lang="ru-RU" dirty="0"/>
              <a:t> 23 </a:t>
            </a:r>
            <a:r>
              <a:rPr lang="ro-RO" dirty="0"/>
              <a:t>de studii științifice internaționale efectuate între 1966 și 2014 a demonstrat că un consum crescut de produse bogate în fibre ajută la reducerea riscului de dezvoltare a diabetului zaharat de tip II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o-RO" dirty="0"/>
              <a:t>Conform</a:t>
            </a:r>
            <a:r>
              <a:rPr lang="ru-RU" dirty="0"/>
              <a:t> </a:t>
            </a:r>
            <a:r>
              <a:rPr lang="ru-RU" dirty="0" err="1"/>
              <a:t>British</a:t>
            </a:r>
            <a:r>
              <a:rPr lang="ru-RU" dirty="0"/>
              <a:t> </a:t>
            </a:r>
            <a:r>
              <a:rPr lang="ru-RU" dirty="0" err="1"/>
              <a:t>Medical</a:t>
            </a:r>
            <a:r>
              <a:rPr lang="ru-RU" dirty="0"/>
              <a:t> </a:t>
            </a:r>
            <a:r>
              <a:rPr lang="ru-RU" dirty="0" err="1"/>
              <a:t>Journal</a:t>
            </a:r>
            <a:r>
              <a:rPr lang="ru-RU" dirty="0"/>
              <a:t> </a:t>
            </a:r>
            <a:r>
              <a:rPr lang="ro-RO" dirty="0"/>
              <a:t>fiecare</a:t>
            </a:r>
            <a:r>
              <a:rPr lang="ru-RU" dirty="0"/>
              <a:t> 10 </a:t>
            </a:r>
            <a:r>
              <a:rPr lang="ro-RO" dirty="0"/>
              <a:t>grame de fibre reduc cu 10% riscul de cancer intestinal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72201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1894" y="626238"/>
            <a:ext cx="110449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3200" dirty="0" smtClean="0"/>
              <a:t>	</a:t>
            </a:r>
            <a:r>
              <a:rPr lang="ro-MD" sz="3200" dirty="0" smtClean="0">
                <a:solidFill>
                  <a:srgbClr val="FF0000"/>
                </a:solidFill>
              </a:rPr>
              <a:t>IMITAȚII DE GRĂSIMI</a:t>
            </a:r>
          </a:p>
          <a:p>
            <a:pPr algn="just"/>
            <a:r>
              <a:rPr lang="ro-MD" sz="3200" dirty="0"/>
              <a:t>	</a:t>
            </a:r>
            <a:r>
              <a:rPr lang="ru-RU" sz="3200" dirty="0" err="1" smtClean="0"/>
              <a:t>Rolul</a:t>
            </a:r>
            <a:r>
              <a:rPr lang="ru-RU" sz="3200" dirty="0" smtClean="0"/>
              <a:t> </a:t>
            </a:r>
            <a:r>
              <a:rPr lang="ru-RU" sz="3200" dirty="0" err="1"/>
              <a:t>grăsimilor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intră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compoziţia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/>
              <a:t>produs</a:t>
            </a:r>
            <a:r>
              <a:rPr lang="ru-RU" sz="3200" dirty="0"/>
              <a:t> </a:t>
            </a:r>
            <a:r>
              <a:rPr lang="ru-RU" sz="3200" dirty="0" err="1"/>
              <a:t>finit</a:t>
            </a:r>
            <a:r>
              <a:rPr lang="ru-RU" sz="3200" dirty="0"/>
              <a:t> </a:t>
            </a:r>
            <a:r>
              <a:rPr lang="ru-RU" sz="3200" dirty="0" err="1"/>
              <a:t>alimentar</a:t>
            </a:r>
            <a:r>
              <a:rPr lang="ru-RU" sz="3200" dirty="0"/>
              <a:t>, </a:t>
            </a:r>
            <a:r>
              <a:rPr lang="ru-RU" sz="3200" dirty="0" err="1"/>
              <a:t>constă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: </a:t>
            </a:r>
            <a:r>
              <a:rPr lang="ru-RU" sz="3200" dirty="0" err="1" smtClean="0"/>
              <a:t>influenţarea</a:t>
            </a:r>
            <a:r>
              <a:rPr lang="ru-RU" sz="3200" dirty="0" smtClean="0"/>
              <a:t> </a:t>
            </a:r>
            <a:r>
              <a:rPr lang="ru-RU" sz="3200" dirty="0" err="1"/>
              <a:t>unor</a:t>
            </a:r>
            <a:r>
              <a:rPr lang="ru-RU" sz="3200" dirty="0"/>
              <a:t> </a:t>
            </a:r>
            <a:r>
              <a:rPr lang="ru-RU" sz="3200" dirty="0" err="1"/>
              <a:t>caracteristici</a:t>
            </a:r>
            <a:r>
              <a:rPr lang="ru-RU" sz="3200" dirty="0"/>
              <a:t> </a:t>
            </a:r>
            <a:r>
              <a:rPr lang="ru-RU" sz="3200" dirty="0" err="1"/>
              <a:t>fizice</a:t>
            </a:r>
            <a:r>
              <a:rPr lang="ru-RU" sz="3200" dirty="0"/>
              <a:t>, </a:t>
            </a:r>
            <a:r>
              <a:rPr lang="ru-RU" sz="3200" dirty="0" err="1"/>
              <a:t>reologice</a:t>
            </a:r>
            <a:r>
              <a:rPr lang="ru-RU" sz="3200" dirty="0"/>
              <a:t>, </a:t>
            </a:r>
            <a:r>
              <a:rPr lang="ru-RU" sz="3200" dirty="0" err="1" smtClean="0"/>
              <a:t>chimice</a:t>
            </a:r>
            <a:r>
              <a:rPr lang="ro-MD" sz="3200" dirty="0" smtClean="0"/>
              <a:t>,</a:t>
            </a:r>
            <a:r>
              <a:rPr lang="ru-RU" sz="3200" dirty="0" smtClean="0"/>
              <a:t> </a:t>
            </a:r>
            <a:r>
              <a:rPr lang="ru-RU" sz="3200" dirty="0" err="1"/>
              <a:t>senzoriale</a:t>
            </a:r>
            <a:r>
              <a:rPr lang="ru-RU" sz="3200" dirty="0"/>
              <a:t> </a:t>
            </a:r>
            <a:r>
              <a:rPr lang="ru-RU" sz="3200" dirty="0" err="1" smtClean="0"/>
              <a:t>şi</a:t>
            </a:r>
            <a:r>
              <a:rPr lang="ru-RU" sz="3200" dirty="0" smtClean="0"/>
              <a:t> </a:t>
            </a:r>
            <a:r>
              <a:rPr lang="ru-RU" sz="3200" dirty="0" err="1"/>
              <a:t>creşterea</a:t>
            </a:r>
            <a:r>
              <a:rPr lang="ru-RU" sz="3200" dirty="0"/>
              <a:t> </a:t>
            </a:r>
            <a:r>
              <a:rPr lang="ru-RU" sz="3200" dirty="0" err="1"/>
              <a:t>valorii</a:t>
            </a:r>
            <a:r>
              <a:rPr lang="ru-RU" sz="3200" dirty="0"/>
              <a:t> </a:t>
            </a:r>
            <a:r>
              <a:rPr lang="ru-RU" sz="3200" dirty="0" err="1"/>
              <a:t>nutritive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o-MD" sz="3200" dirty="0" smtClean="0"/>
              <a:t>	</a:t>
            </a:r>
            <a:r>
              <a:rPr lang="ru-RU" sz="3200" dirty="0" err="1" smtClean="0"/>
              <a:t>În</a:t>
            </a:r>
            <a:r>
              <a:rPr lang="ru-RU" sz="3200" dirty="0" smtClean="0"/>
              <a:t> </a:t>
            </a:r>
            <a:r>
              <a:rPr lang="ru-RU" sz="3200" dirty="0" err="1"/>
              <a:t>cazul</a:t>
            </a:r>
            <a:r>
              <a:rPr lang="ru-RU" sz="3200" dirty="0"/>
              <a:t> </a:t>
            </a:r>
            <a:r>
              <a:rPr lang="ru-RU" sz="3200" dirty="0" err="1"/>
              <a:t>produselor</a:t>
            </a:r>
            <a:r>
              <a:rPr lang="ru-RU" sz="3200" dirty="0"/>
              <a:t>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conţinut</a:t>
            </a:r>
            <a:r>
              <a:rPr lang="ru-RU" sz="3200" dirty="0"/>
              <a:t> </a:t>
            </a:r>
            <a:r>
              <a:rPr lang="ru-RU" sz="3200" dirty="0" err="1"/>
              <a:t>redus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grăsime</a:t>
            </a:r>
            <a:r>
              <a:rPr lang="ru-RU" sz="3200" dirty="0"/>
              <a:t>, </a:t>
            </a:r>
            <a:r>
              <a:rPr lang="ru-RU" sz="3200" dirty="0" err="1"/>
              <a:t>gusturile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sărat</a:t>
            </a:r>
            <a:r>
              <a:rPr lang="ru-RU" sz="3200" dirty="0"/>
              <a:t>, </a:t>
            </a:r>
            <a:r>
              <a:rPr lang="ru-RU" sz="3200" dirty="0" err="1"/>
              <a:t>dulce</a:t>
            </a:r>
            <a:r>
              <a:rPr lang="ru-RU" sz="3200" dirty="0"/>
              <a:t>, </a:t>
            </a:r>
            <a:r>
              <a:rPr lang="ru-RU" sz="3200" dirty="0" err="1"/>
              <a:t>acru</a:t>
            </a:r>
            <a:r>
              <a:rPr lang="ru-RU" sz="3200" dirty="0"/>
              <a:t>, </a:t>
            </a:r>
            <a:r>
              <a:rPr lang="ru-RU" sz="3200" dirty="0" err="1"/>
              <a:t>amar</a:t>
            </a:r>
            <a:r>
              <a:rPr lang="ru-RU" sz="3200" dirty="0"/>
              <a:t>, </a:t>
            </a:r>
            <a:r>
              <a:rPr lang="ru-RU" sz="3200" dirty="0" err="1"/>
              <a:t>devin</a:t>
            </a:r>
            <a:r>
              <a:rPr lang="ru-RU" sz="3200" dirty="0"/>
              <a:t> </a:t>
            </a:r>
            <a:r>
              <a:rPr lang="ru-RU" sz="3200" dirty="0" err="1"/>
              <a:t>mai</a:t>
            </a:r>
            <a:r>
              <a:rPr lang="ru-RU" sz="3200" dirty="0"/>
              <a:t> </a:t>
            </a:r>
            <a:r>
              <a:rPr lang="ru-RU" sz="3200" dirty="0" err="1"/>
              <a:t>evidente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o-MD" sz="3200" dirty="0"/>
              <a:t>	</a:t>
            </a:r>
            <a:r>
              <a:rPr lang="ro-MD" sz="3200" dirty="0" smtClean="0"/>
              <a:t>G</a:t>
            </a:r>
            <a:r>
              <a:rPr lang="ru-RU" sz="3200" dirty="0" err="1" smtClean="0"/>
              <a:t>răsimile</a:t>
            </a:r>
            <a:r>
              <a:rPr lang="ru-RU" sz="3200" dirty="0"/>
              <a:t>, </a:t>
            </a:r>
            <a:r>
              <a:rPr lang="ru-RU" sz="3200" dirty="0" err="1"/>
              <a:t>mai</a:t>
            </a:r>
            <a:r>
              <a:rPr lang="ru-RU" sz="3200" dirty="0"/>
              <a:t> </a:t>
            </a:r>
            <a:r>
              <a:rPr lang="ru-RU" sz="3200" dirty="0" err="1"/>
              <a:t>ales</a:t>
            </a:r>
            <a:r>
              <a:rPr lang="ru-RU" sz="3200" dirty="0"/>
              <a:t> </a:t>
            </a:r>
            <a:r>
              <a:rPr lang="ru-RU" sz="3200" dirty="0" err="1"/>
              <a:t>cele</a:t>
            </a:r>
            <a:r>
              <a:rPr lang="ru-RU" sz="3200" dirty="0"/>
              <a:t>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grad</a:t>
            </a:r>
            <a:r>
              <a:rPr lang="ru-RU" sz="3200" dirty="0"/>
              <a:t> </a:t>
            </a:r>
            <a:r>
              <a:rPr lang="ru-RU" sz="3200" dirty="0" err="1"/>
              <a:t>mare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saturare</a:t>
            </a:r>
            <a:r>
              <a:rPr lang="ru-RU" sz="3200" dirty="0"/>
              <a:t>, </a:t>
            </a:r>
            <a:r>
              <a:rPr lang="ru-RU" sz="3200" dirty="0" err="1"/>
              <a:t>au</a:t>
            </a:r>
            <a:r>
              <a:rPr lang="ru-RU" sz="3200" dirty="0"/>
              <a:t> </a:t>
            </a:r>
            <a:r>
              <a:rPr lang="ru-RU" sz="3200" dirty="0" err="1"/>
              <a:t>implicaţii</a:t>
            </a:r>
            <a:r>
              <a:rPr lang="ru-RU" sz="3200" dirty="0"/>
              <a:t> </a:t>
            </a:r>
            <a:r>
              <a:rPr lang="ru-RU" sz="3200" dirty="0" err="1"/>
              <a:t>majore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bolile</a:t>
            </a:r>
            <a:r>
              <a:rPr lang="ru-RU" sz="3200" dirty="0"/>
              <a:t> </a:t>
            </a:r>
            <a:r>
              <a:rPr lang="ru-RU" sz="3200" dirty="0" err="1"/>
              <a:t>cardiovasculare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o-MD" sz="3200" dirty="0"/>
              <a:t>	</a:t>
            </a:r>
            <a:r>
              <a:rPr lang="ro-MD" sz="3200" dirty="0" smtClean="0"/>
              <a:t>P</a:t>
            </a:r>
            <a:r>
              <a:rPr lang="ru-RU" sz="3200" dirty="0" smtClean="0"/>
              <a:t>e </a:t>
            </a:r>
            <a:r>
              <a:rPr lang="ru-RU" sz="3200" dirty="0" err="1"/>
              <a:t>plan</a:t>
            </a:r>
            <a:r>
              <a:rPr lang="ru-RU" sz="3200" dirty="0"/>
              <a:t> </a:t>
            </a:r>
            <a:r>
              <a:rPr lang="ru-RU" sz="3200" dirty="0" err="1"/>
              <a:t>mondial</a:t>
            </a:r>
            <a:r>
              <a:rPr lang="ru-RU" sz="3200" dirty="0"/>
              <a:t> s-</a:t>
            </a:r>
            <a:r>
              <a:rPr lang="ru-RU" sz="3200" dirty="0" err="1"/>
              <a:t>au</a:t>
            </a:r>
            <a:r>
              <a:rPr lang="ru-RU" sz="3200" dirty="0"/>
              <a:t> </a:t>
            </a:r>
            <a:r>
              <a:rPr lang="ru-RU" sz="3200" dirty="0" err="1"/>
              <a:t>depus</a:t>
            </a:r>
            <a:r>
              <a:rPr lang="ru-RU" sz="3200" dirty="0"/>
              <a:t> </a:t>
            </a:r>
            <a:r>
              <a:rPr lang="ru-RU" sz="3200" dirty="0" err="1"/>
              <a:t>eforturi</a:t>
            </a:r>
            <a:r>
              <a:rPr lang="ru-RU" sz="3200" dirty="0"/>
              <a:t> </a:t>
            </a:r>
            <a:r>
              <a:rPr lang="ru-RU" sz="3200" dirty="0" err="1"/>
              <a:t>pentru</a:t>
            </a:r>
            <a:r>
              <a:rPr lang="ru-RU" sz="3200" dirty="0"/>
              <a:t> </a:t>
            </a:r>
            <a:r>
              <a:rPr lang="ru-RU" sz="3200" dirty="0" err="1"/>
              <a:t>obţinerea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înlocuitori</a:t>
            </a:r>
            <a:r>
              <a:rPr lang="ru-RU" sz="3200" dirty="0"/>
              <a:t> (</a:t>
            </a:r>
            <a:r>
              <a:rPr lang="ru-RU" sz="3200" dirty="0" err="1"/>
              <a:t>imitaţii</a:t>
            </a:r>
            <a:r>
              <a:rPr lang="ru-RU" sz="3200" dirty="0"/>
              <a:t>)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grăsime</a:t>
            </a:r>
            <a:r>
              <a:rPr lang="ru-RU" sz="3200" dirty="0"/>
              <a:t> </a:t>
            </a:r>
            <a:r>
              <a:rPr lang="ru-RU" sz="3200" dirty="0" err="1"/>
              <a:t>pe</a:t>
            </a:r>
            <a:r>
              <a:rPr lang="ru-RU" sz="3200" dirty="0"/>
              <a:t> </a:t>
            </a:r>
            <a:r>
              <a:rPr lang="ru-RU" sz="3200" dirty="0" err="1"/>
              <a:t>bază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proteine</a:t>
            </a:r>
            <a:r>
              <a:rPr lang="ru-RU" sz="3200" dirty="0"/>
              <a:t>, </a:t>
            </a:r>
            <a:r>
              <a:rPr lang="ru-RU" sz="3200" dirty="0" err="1"/>
              <a:t>polizaharide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grăsimi</a:t>
            </a:r>
            <a:r>
              <a:rPr lang="ru-RU" sz="3200" dirty="0"/>
              <a:t> </a:t>
            </a:r>
            <a:r>
              <a:rPr lang="ru-RU" sz="3200" dirty="0" err="1"/>
              <a:t>diferite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cele</a:t>
            </a:r>
            <a:r>
              <a:rPr lang="ru-RU" sz="3200" dirty="0"/>
              <a:t> </a:t>
            </a:r>
            <a:r>
              <a:rPr lang="ru-RU" sz="3200" dirty="0" err="1"/>
              <a:t>naturale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806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695" y="247656"/>
            <a:ext cx="1166261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4800" dirty="0" err="1">
                <a:solidFill>
                  <a:srgbClr val="FF0000"/>
                </a:solidFill>
              </a:rPr>
              <a:t>Imitaţii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ru-RU" sz="4800" dirty="0" err="1">
                <a:solidFill>
                  <a:srgbClr val="FF0000"/>
                </a:solidFill>
              </a:rPr>
              <a:t>de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ru-RU" sz="4800" dirty="0" err="1">
                <a:solidFill>
                  <a:srgbClr val="FF0000"/>
                </a:solidFill>
              </a:rPr>
              <a:t>grăsimi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ru-RU" sz="4800" dirty="0" err="1">
                <a:solidFill>
                  <a:srgbClr val="FF0000"/>
                </a:solidFill>
              </a:rPr>
              <a:t>pe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ru-RU" sz="4800" dirty="0" err="1">
                <a:solidFill>
                  <a:srgbClr val="FF0000"/>
                </a:solidFill>
              </a:rPr>
              <a:t>bază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ru-RU" sz="4800" dirty="0" err="1">
                <a:solidFill>
                  <a:srgbClr val="FF0000"/>
                </a:solidFill>
              </a:rPr>
              <a:t>de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ru-RU" sz="4800" dirty="0" err="1">
                <a:solidFill>
                  <a:srgbClr val="FF0000"/>
                </a:solidFill>
              </a:rPr>
              <a:t>proteine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endParaRPr lang="ro-MD" sz="4800" dirty="0" smtClean="0">
              <a:solidFill>
                <a:srgbClr val="FF0000"/>
              </a:solidFill>
            </a:endParaRPr>
          </a:p>
          <a:p>
            <a:endParaRPr lang="ro-MD" sz="3600" dirty="0">
              <a:solidFill>
                <a:srgbClr val="FF0000"/>
              </a:solidFill>
            </a:endParaRPr>
          </a:p>
          <a:p>
            <a:pPr algn="just"/>
            <a:r>
              <a:rPr lang="ro-MD" sz="3600" dirty="0" smtClean="0"/>
              <a:t>	</a:t>
            </a:r>
            <a:r>
              <a:rPr lang="ru-RU" sz="3600" dirty="0" err="1" smtClean="0"/>
              <a:t>Au</a:t>
            </a:r>
            <a:r>
              <a:rPr lang="ru-RU" sz="3600" dirty="0" smtClean="0"/>
              <a:t> </a:t>
            </a:r>
            <a:r>
              <a:rPr lang="ru-RU" sz="3600" dirty="0"/>
              <a:t>o </a:t>
            </a:r>
            <a:r>
              <a:rPr lang="ru-RU" sz="3600" dirty="0" err="1"/>
              <a:t>utilizare</a:t>
            </a:r>
            <a:r>
              <a:rPr lang="ru-RU" sz="3600" dirty="0"/>
              <a:t> </a:t>
            </a:r>
            <a:r>
              <a:rPr lang="ru-RU" sz="3600" dirty="0" err="1"/>
              <a:t>foarte</a:t>
            </a:r>
            <a:r>
              <a:rPr lang="ru-RU" sz="3600" dirty="0"/>
              <a:t> </a:t>
            </a:r>
            <a:r>
              <a:rPr lang="ru-RU" sz="3600" dirty="0" err="1"/>
              <a:t>restrânsă</a:t>
            </a:r>
            <a:r>
              <a:rPr lang="ru-RU" sz="3600" dirty="0"/>
              <a:t>, </a:t>
            </a:r>
            <a:r>
              <a:rPr lang="ru-RU" sz="3600" dirty="0" err="1"/>
              <a:t>neputând</a:t>
            </a:r>
            <a:r>
              <a:rPr lang="ru-RU" sz="3600" dirty="0"/>
              <a:t> </a:t>
            </a:r>
            <a:r>
              <a:rPr lang="ru-RU" sz="3600" dirty="0" err="1"/>
              <a:t>fi</a:t>
            </a:r>
            <a:r>
              <a:rPr lang="ru-RU" sz="3600" dirty="0"/>
              <a:t> </a:t>
            </a:r>
            <a:r>
              <a:rPr lang="ru-RU" sz="3600" dirty="0" err="1"/>
              <a:t>utilizate</a:t>
            </a:r>
            <a:r>
              <a:rPr lang="ru-RU" sz="3600" dirty="0"/>
              <a:t> </a:t>
            </a:r>
            <a:r>
              <a:rPr lang="ru-RU" sz="3600" dirty="0" err="1"/>
              <a:t>la</a:t>
            </a:r>
            <a:r>
              <a:rPr lang="ru-RU" sz="3600" dirty="0"/>
              <a:t> </a:t>
            </a:r>
            <a:r>
              <a:rPr lang="ru-RU" sz="3600" dirty="0" err="1"/>
              <a:t>prăjire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la</a:t>
            </a:r>
            <a:r>
              <a:rPr lang="ru-RU" sz="3600" dirty="0"/>
              <a:t> </a:t>
            </a:r>
            <a:r>
              <a:rPr lang="ru-RU" sz="3600" dirty="0" err="1"/>
              <a:t>produse</a:t>
            </a:r>
            <a:r>
              <a:rPr lang="ru-RU" sz="3600" dirty="0"/>
              <a:t> </a:t>
            </a:r>
            <a:r>
              <a:rPr lang="ru-RU" sz="3600" dirty="0" err="1"/>
              <a:t>ce</a:t>
            </a:r>
            <a:r>
              <a:rPr lang="ru-RU" sz="3600" dirty="0"/>
              <a:t> </a:t>
            </a:r>
            <a:r>
              <a:rPr lang="ru-RU" sz="3600" dirty="0" err="1"/>
              <a:t>urmează</a:t>
            </a:r>
            <a:r>
              <a:rPr lang="ru-RU" sz="3600" dirty="0"/>
              <a:t> a </a:t>
            </a:r>
            <a:r>
              <a:rPr lang="ru-RU" sz="3600" dirty="0" err="1"/>
              <a:t>fi</a:t>
            </a:r>
            <a:r>
              <a:rPr lang="ru-RU" sz="3600" dirty="0"/>
              <a:t> </a:t>
            </a:r>
            <a:r>
              <a:rPr lang="ru-RU" sz="3600" dirty="0" err="1"/>
              <a:t>prăjite</a:t>
            </a:r>
            <a:r>
              <a:rPr lang="ru-RU" sz="3600" dirty="0"/>
              <a:t>, </a:t>
            </a:r>
            <a:r>
              <a:rPr lang="ro-MD" sz="3600" dirty="0" smtClean="0"/>
              <a:t>deoarece</a:t>
            </a:r>
            <a:r>
              <a:rPr lang="ru-RU" sz="3600" dirty="0" smtClean="0"/>
              <a:t> </a:t>
            </a:r>
            <a:r>
              <a:rPr lang="ru-RU" sz="3600" dirty="0" err="1"/>
              <a:t>la</a:t>
            </a:r>
            <a:r>
              <a:rPr lang="ru-RU" sz="3600" dirty="0"/>
              <a:t> </a:t>
            </a:r>
            <a:r>
              <a:rPr lang="ru-RU" sz="3600" dirty="0" err="1"/>
              <a:t>temperaturi</a:t>
            </a:r>
            <a:r>
              <a:rPr lang="ru-RU" sz="3600" dirty="0"/>
              <a:t> </a:t>
            </a:r>
            <a:r>
              <a:rPr lang="ru-RU" sz="3600" dirty="0" err="1"/>
              <a:t>ridicate</a:t>
            </a:r>
            <a:r>
              <a:rPr lang="ru-RU" sz="3600" dirty="0"/>
              <a:t>, </a:t>
            </a:r>
            <a:r>
              <a:rPr lang="ru-RU" sz="3600" dirty="0" err="1"/>
              <a:t>se</a:t>
            </a:r>
            <a:r>
              <a:rPr lang="ru-RU" sz="3600" dirty="0"/>
              <a:t> </a:t>
            </a:r>
            <a:r>
              <a:rPr lang="ru-RU" sz="3600" dirty="0" err="1"/>
              <a:t>produce</a:t>
            </a:r>
            <a:r>
              <a:rPr lang="ru-RU" sz="3600" dirty="0"/>
              <a:t> </a:t>
            </a:r>
            <a:r>
              <a:rPr lang="ru-RU" sz="3600" dirty="0" err="1"/>
              <a:t>denaturarea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coagularea</a:t>
            </a:r>
            <a:r>
              <a:rPr lang="ru-RU" sz="3600" dirty="0"/>
              <a:t> </a:t>
            </a:r>
            <a:r>
              <a:rPr lang="ru-RU" sz="3600" dirty="0" err="1"/>
              <a:t>proteinelor</a:t>
            </a:r>
            <a:r>
              <a:rPr lang="ru-RU" sz="3600" dirty="0"/>
              <a:t>. </a:t>
            </a:r>
            <a:endParaRPr lang="ro-MD" sz="3600" dirty="0" smtClean="0"/>
          </a:p>
          <a:p>
            <a:pPr algn="just"/>
            <a:r>
              <a:rPr lang="ro-MD" sz="3600" dirty="0" smtClean="0"/>
              <a:t>	P</a:t>
            </a:r>
            <a:r>
              <a:rPr lang="ru-RU" sz="3600" dirty="0" err="1" smtClean="0"/>
              <a:t>ot</a:t>
            </a:r>
            <a:r>
              <a:rPr lang="ru-RU" sz="3600" dirty="0" smtClean="0"/>
              <a:t> </a:t>
            </a:r>
            <a:r>
              <a:rPr lang="ru-RU" sz="3600" dirty="0" err="1"/>
              <a:t>lega</a:t>
            </a:r>
            <a:r>
              <a:rPr lang="ru-RU" sz="3600" dirty="0"/>
              <a:t> </a:t>
            </a:r>
            <a:r>
              <a:rPr lang="ru-RU" sz="3600" dirty="0" err="1"/>
              <a:t>anumite</a:t>
            </a:r>
            <a:r>
              <a:rPr lang="ru-RU" sz="3600" dirty="0"/>
              <a:t> </a:t>
            </a:r>
            <a:r>
              <a:rPr lang="ru-RU" sz="3600" dirty="0" err="1"/>
              <a:t>componente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aromă</a:t>
            </a:r>
            <a:r>
              <a:rPr lang="ru-RU" sz="3600" dirty="0"/>
              <a:t>, </a:t>
            </a:r>
            <a:r>
              <a:rPr lang="ru-RU" sz="3600" dirty="0" err="1"/>
              <a:t>ceea</a:t>
            </a:r>
            <a:r>
              <a:rPr lang="ru-RU" sz="3600" dirty="0"/>
              <a:t> </a:t>
            </a:r>
            <a:r>
              <a:rPr lang="ru-RU" sz="3600" dirty="0" err="1"/>
              <a:t>ce</a:t>
            </a:r>
            <a:r>
              <a:rPr lang="ru-RU" sz="3600" dirty="0"/>
              <a:t> </a:t>
            </a:r>
            <a:r>
              <a:rPr lang="ru-RU" sz="3600" dirty="0" err="1"/>
              <a:t>conduce</a:t>
            </a:r>
            <a:r>
              <a:rPr lang="ru-RU" sz="3600" dirty="0"/>
              <a:t> </a:t>
            </a:r>
            <a:r>
              <a:rPr lang="ru-RU" sz="3600" dirty="0" err="1"/>
              <a:t>la</a:t>
            </a:r>
            <a:r>
              <a:rPr lang="ru-RU" sz="3600" dirty="0"/>
              <a:t> </a:t>
            </a:r>
            <a:r>
              <a:rPr lang="ru-RU" sz="3600" dirty="0" err="1"/>
              <a:t>diminuarea</a:t>
            </a:r>
            <a:r>
              <a:rPr lang="ru-RU" sz="3600" dirty="0"/>
              <a:t> </a:t>
            </a:r>
            <a:r>
              <a:rPr lang="ru-RU" sz="3600" dirty="0" err="1"/>
              <a:t>aromei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la</a:t>
            </a:r>
            <a:r>
              <a:rPr lang="ru-RU" sz="3600" dirty="0"/>
              <a:t> </a:t>
            </a:r>
            <a:r>
              <a:rPr lang="ru-RU" sz="3600" dirty="0" err="1"/>
              <a:t>apariţia</a:t>
            </a:r>
            <a:r>
              <a:rPr lang="ru-RU" sz="3600" dirty="0"/>
              <a:t> </a:t>
            </a:r>
            <a:r>
              <a:rPr lang="ru-RU" sz="3600" dirty="0" err="1"/>
              <a:t>unor</a:t>
            </a:r>
            <a:r>
              <a:rPr lang="ru-RU" sz="3600" dirty="0"/>
              <a:t> </a:t>
            </a:r>
            <a:r>
              <a:rPr lang="ru-RU" sz="3600" dirty="0" err="1"/>
              <a:t>arome</a:t>
            </a:r>
            <a:r>
              <a:rPr lang="ru-RU" sz="3600" dirty="0"/>
              <a:t> </a:t>
            </a:r>
            <a:r>
              <a:rPr lang="ru-RU" sz="3600" dirty="0" err="1"/>
              <a:t>nedorite</a:t>
            </a:r>
            <a:r>
              <a:rPr lang="ru-RU" sz="3600" dirty="0"/>
              <a:t>. </a:t>
            </a:r>
            <a:endParaRPr lang="ro-MD" sz="3600" dirty="0" smtClean="0"/>
          </a:p>
          <a:p>
            <a:pPr algn="just"/>
            <a:r>
              <a:rPr lang="ro-MD" sz="3600" dirty="0" smtClean="0"/>
              <a:t>	</a:t>
            </a:r>
            <a:r>
              <a:rPr lang="ru-RU" sz="3600" dirty="0" err="1" smtClean="0"/>
              <a:t>Printre</a:t>
            </a:r>
            <a:r>
              <a:rPr lang="ru-RU" sz="3600" dirty="0" smtClean="0"/>
              <a:t> </a:t>
            </a:r>
            <a:r>
              <a:rPr lang="ru-RU" sz="3600" dirty="0" err="1"/>
              <a:t>cele</a:t>
            </a:r>
            <a:r>
              <a:rPr lang="ru-RU" sz="3600" dirty="0"/>
              <a:t> </a:t>
            </a:r>
            <a:r>
              <a:rPr lang="ru-RU" sz="3600" dirty="0" err="1"/>
              <a:t>mai</a:t>
            </a:r>
            <a:r>
              <a:rPr lang="ru-RU" sz="3600" dirty="0"/>
              <a:t> </a:t>
            </a:r>
            <a:r>
              <a:rPr lang="ru-RU" sz="3600" dirty="0" err="1"/>
              <a:t>utilizate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proteinele</a:t>
            </a:r>
            <a:r>
              <a:rPr lang="ru-RU" sz="3600" dirty="0"/>
              <a:t> </a:t>
            </a:r>
            <a:r>
              <a:rPr lang="ru-RU" sz="3600" dirty="0" err="1"/>
              <a:t>serice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cazeina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384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7306" y="301661"/>
            <a:ext cx="1148614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 </a:t>
            </a:r>
            <a:r>
              <a:rPr lang="ru-RU" sz="4400" dirty="0" err="1">
                <a:solidFill>
                  <a:srgbClr val="FF0000"/>
                </a:solidFill>
              </a:rPr>
              <a:t>Imitaţii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>
                <a:solidFill>
                  <a:srgbClr val="FF0000"/>
                </a:solidFill>
              </a:rPr>
              <a:t>de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>
                <a:solidFill>
                  <a:srgbClr val="FF0000"/>
                </a:solidFill>
              </a:rPr>
              <a:t>grăsimi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>
                <a:solidFill>
                  <a:srgbClr val="FF0000"/>
                </a:solidFill>
              </a:rPr>
              <a:t>pe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>
                <a:solidFill>
                  <a:srgbClr val="FF0000"/>
                </a:solidFill>
              </a:rPr>
              <a:t>bază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>
                <a:solidFill>
                  <a:srgbClr val="FF0000"/>
                </a:solidFill>
              </a:rPr>
              <a:t>de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r>
              <a:rPr lang="ru-RU" sz="4400" dirty="0" err="1">
                <a:solidFill>
                  <a:srgbClr val="FF0000"/>
                </a:solidFill>
              </a:rPr>
              <a:t>carbohidraţi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  <a:endParaRPr lang="ro-MD" sz="4400" dirty="0" smtClean="0">
              <a:solidFill>
                <a:srgbClr val="FF0000"/>
              </a:solidFill>
            </a:endParaRPr>
          </a:p>
          <a:p>
            <a:endParaRPr lang="ro-MD" sz="4400" dirty="0" smtClean="0">
              <a:solidFill>
                <a:srgbClr val="FF0000"/>
              </a:solidFill>
            </a:endParaRPr>
          </a:p>
          <a:p>
            <a:r>
              <a:rPr lang="ro-MD" sz="4400" dirty="0" smtClean="0"/>
              <a:t>	</a:t>
            </a:r>
            <a:r>
              <a:rPr lang="ru-RU" sz="4400" dirty="0" err="1" smtClean="0"/>
              <a:t>Aceste</a:t>
            </a:r>
            <a:r>
              <a:rPr lang="ru-RU" sz="4400" dirty="0" smtClean="0"/>
              <a:t> </a:t>
            </a:r>
            <a:r>
              <a:rPr lang="ru-RU" sz="4400" dirty="0" err="1"/>
              <a:t>imitaţii</a:t>
            </a:r>
            <a:r>
              <a:rPr lang="ru-RU" sz="4400" dirty="0"/>
              <a:t> </a:t>
            </a:r>
            <a:r>
              <a:rPr lang="ru-RU" sz="4400" dirty="0" err="1"/>
              <a:t>pot</a:t>
            </a:r>
            <a:r>
              <a:rPr lang="ru-RU" sz="4400" dirty="0"/>
              <a:t> </a:t>
            </a:r>
            <a:r>
              <a:rPr lang="ru-RU" sz="4400" dirty="0" err="1"/>
              <a:t>fi</a:t>
            </a:r>
            <a:r>
              <a:rPr lang="ru-RU" sz="4400" dirty="0"/>
              <a:t> </a:t>
            </a:r>
            <a:r>
              <a:rPr lang="ru-RU" sz="4400" dirty="0" err="1"/>
              <a:t>realizate</a:t>
            </a:r>
            <a:r>
              <a:rPr lang="ru-RU" sz="4400" dirty="0"/>
              <a:t> </a:t>
            </a:r>
            <a:r>
              <a:rPr lang="ru-RU" sz="4400" dirty="0" err="1"/>
              <a:t>cu</a:t>
            </a:r>
            <a:r>
              <a:rPr lang="ru-RU" sz="4400" dirty="0"/>
              <a:t>: </a:t>
            </a:r>
            <a:endParaRPr lang="ro-MD" sz="4400" dirty="0" smtClean="0"/>
          </a:p>
          <a:p>
            <a:pPr marL="571500" indent="-571500">
              <a:buFontTx/>
              <a:buChar char="-"/>
            </a:pPr>
            <a:r>
              <a:rPr lang="ru-RU" sz="4400" dirty="0" err="1" smtClean="0"/>
              <a:t>amidonuri</a:t>
            </a:r>
            <a:r>
              <a:rPr lang="ru-RU" sz="4400" dirty="0" smtClean="0"/>
              <a:t> </a:t>
            </a:r>
            <a:r>
              <a:rPr lang="ru-RU" sz="4400" dirty="0" err="1"/>
              <a:t>modificate</a:t>
            </a:r>
            <a:r>
              <a:rPr lang="ru-RU" sz="4400" dirty="0"/>
              <a:t>, </a:t>
            </a:r>
            <a:r>
              <a:rPr lang="ru-RU" sz="4400" dirty="0" err="1"/>
              <a:t>maltodextrine</a:t>
            </a:r>
            <a:r>
              <a:rPr lang="ru-RU" sz="4400" dirty="0"/>
              <a:t> </a:t>
            </a:r>
            <a:r>
              <a:rPr lang="ru-RU" sz="4400" dirty="0" err="1"/>
              <a:t>şi</a:t>
            </a:r>
            <a:r>
              <a:rPr lang="ru-RU" sz="4400" dirty="0"/>
              <a:t> </a:t>
            </a:r>
            <a:r>
              <a:rPr lang="ru-RU" sz="4400" dirty="0" err="1"/>
              <a:t>dextrine</a:t>
            </a:r>
            <a:r>
              <a:rPr lang="ru-RU" sz="4400" dirty="0"/>
              <a:t>; </a:t>
            </a:r>
            <a:endParaRPr lang="ro-MD" sz="4400" dirty="0" smtClean="0"/>
          </a:p>
          <a:p>
            <a:pPr marL="571500" indent="-571500">
              <a:buFontTx/>
              <a:buChar char="-"/>
            </a:pPr>
            <a:r>
              <a:rPr lang="ru-RU" sz="4400" dirty="0" err="1" smtClean="0"/>
              <a:t>polidextroză</a:t>
            </a:r>
            <a:r>
              <a:rPr lang="ru-RU" sz="4400" dirty="0"/>
              <a:t>; </a:t>
            </a:r>
            <a:endParaRPr lang="ro-MD" sz="4400" dirty="0" smtClean="0"/>
          </a:p>
          <a:p>
            <a:pPr marL="571500" indent="-571500">
              <a:buFontTx/>
              <a:buChar char="-"/>
            </a:pPr>
            <a:r>
              <a:rPr lang="ru-RU" sz="4400" dirty="0" err="1" smtClean="0"/>
              <a:t>celuloză</a:t>
            </a:r>
            <a:r>
              <a:rPr lang="ru-RU" sz="4400" dirty="0" smtClean="0"/>
              <a:t> </a:t>
            </a:r>
            <a:r>
              <a:rPr lang="ru-RU" sz="4400" dirty="0" err="1"/>
              <a:t>modificată</a:t>
            </a:r>
            <a:r>
              <a:rPr lang="ru-RU" sz="4400" dirty="0"/>
              <a:t> </a:t>
            </a:r>
            <a:r>
              <a:rPr lang="ru-RU" sz="4400" dirty="0" err="1"/>
              <a:t>şi</a:t>
            </a:r>
            <a:r>
              <a:rPr lang="ru-RU" sz="4400" dirty="0"/>
              <a:t> </a:t>
            </a:r>
            <a:r>
              <a:rPr lang="ru-RU" sz="4400" dirty="0" err="1"/>
              <a:t>pectină</a:t>
            </a:r>
            <a:r>
              <a:rPr lang="ru-RU" sz="4400" dirty="0"/>
              <a:t>; </a:t>
            </a:r>
            <a:endParaRPr lang="ro-MD" sz="4400" dirty="0" smtClean="0"/>
          </a:p>
          <a:p>
            <a:pPr marL="571500" indent="-571500">
              <a:buFontTx/>
              <a:buChar char="-"/>
            </a:pPr>
            <a:r>
              <a:rPr lang="ru-RU" sz="4400" dirty="0" err="1" smtClean="0"/>
              <a:t>gume</a:t>
            </a:r>
            <a:r>
              <a:rPr lang="ru-RU" sz="4400" dirty="0" smtClean="0"/>
              <a:t> </a:t>
            </a:r>
            <a:r>
              <a:rPr lang="ru-RU" sz="4400" dirty="0"/>
              <a:t>(</a:t>
            </a:r>
            <a:r>
              <a:rPr lang="ru-RU" sz="4400" dirty="0" err="1"/>
              <a:t>în</a:t>
            </a:r>
            <a:r>
              <a:rPr lang="ru-RU" sz="4400" dirty="0"/>
              <a:t> </a:t>
            </a:r>
            <a:r>
              <a:rPr lang="ru-RU" sz="4400" dirty="0" err="1"/>
              <a:t>principal</a:t>
            </a:r>
            <a:r>
              <a:rPr lang="ru-RU" sz="4400" dirty="0"/>
              <a:t> </a:t>
            </a:r>
            <a:r>
              <a:rPr lang="ru-RU" sz="4400" dirty="0" err="1"/>
              <a:t>carageenani</a:t>
            </a:r>
            <a:r>
              <a:rPr lang="ru-RU" sz="4400" dirty="0"/>
              <a:t>). </a:t>
            </a:r>
            <a:endParaRPr lang="ro-MD" sz="4400" dirty="0" smtClean="0"/>
          </a:p>
          <a:p>
            <a:r>
              <a:rPr lang="ro-MD" sz="4000" dirty="0"/>
              <a:t>	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015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863" y="43390"/>
            <a:ext cx="1165458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4000" dirty="0" smtClean="0"/>
              <a:t>	</a:t>
            </a:r>
            <a:r>
              <a:rPr lang="ru-RU" sz="3600" dirty="0" err="1" smtClean="0"/>
              <a:t>Imitaţiile</a:t>
            </a:r>
            <a:r>
              <a:rPr lang="ru-RU" sz="3600" dirty="0" smtClean="0"/>
              <a:t> </a:t>
            </a:r>
            <a:r>
              <a:rPr lang="ru-RU" sz="3600" dirty="0" err="1"/>
              <a:t>pe</a:t>
            </a:r>
            <a:r>
              <a:rPr lang="ru-RU" sz="3600" dirty="0"/>
              <a:t> </a:t>
            </a:r>
            <a:r>
              <a:rPr lang="ru-RU" sz="3600" dirty="0" err="1"/>
              <a:t>bază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carbohidraţi</a:t>
            </a:r>
            <a:r>
              <a:rPr lang="ru-RU" sz="3600" dirty="0"/>
              <a:t>, </a:t>
            </a:r>
            <a:r>
              <a:rPr lang="ru-RU" sz="3600" dirty="0" err="1"/>
              <a:t>au</a:t>
            </a:r>
            <a:r>
              <a:rPr lang="ru-RU" sz="3600" dirty="0"/>
              <a:t> </a:t>
            </a:r>
            <a:r>
              <a:rPr lang="ru-RU" sz="3600" dirty="0" err="1"/>
              <a:t>proprietatea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a </a:t>
            </a:r>
            <a:r>
              <a:rPr lang="ru-RU" sz="3600" dirty="0" err="1"/>
              <a:t>stabiliza</a:t>
            </a:r>
            <a:r>
              <a:rPr lang="ru-RU" sz="3600" dirty="0"/>
              <a:t> </a:t>
            </a:r>
            <a:r>
              <a:rPr lang="ru-RU" sz="3600" dirty="0" err="1"/>
              <a:t>cantităţi</a:t>
            </a:r>
            <a:r>
              <a:rPr lang="ru-RU" sz="3600" dirty="0"/>
              <a:t> </a:t>
            </a:r>
            <a:r>
              <a:rPr lang="ru-RU" sz="3600" dirty="0" err="1"/>
              <a:t>mari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apă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structura</a:t>
            </a:r>
            <a:r>
              <a:rPr lang="ru-RU" sz="3600" dirty="0"/>
              <a:t> </a:t>
            </a:r>
            <a:r>
              <a:rPr lang="ru-RU" sz="3600" dirty="0" err="1"/>
              <a:t>gelului</a:t>
            </a:r>
            <a:r>
              <a:rPr lang="ru-RU" sz="3600" dirty="0"/>
              <a:t>, </a:t>
            </a:r>
            <a:r>
              <a:rPr lang="ru-RU" sz="3600" dirty="0" err="1"/>
              <a:t>astfel</a:t>
            </a:r>
            <a:r>
              <a:rPr lang="ru-RU" sz="3600" dirty="0"/>
              <a:t> </a:t>
            </a:r>
            <a:r>
              <a:rPr lang="ru-RU" sz="3600" dirty="0" err="1"/>
              <a:t>că</a:t>
            </a:r>
            <a:r>
              <a:rPr lang="ru-RU" sz="3600" dirty="0"/>
              <a:t> </a:t>
            </a:r>
            <a:r>
              <a:rPr lang="ru-RU" sz="3600" dirty="0" err="1"/>
              <a:t>acesta</a:t>
            </a:r>
            <a:r>
              <a:rPr lang="ru-RU" sz="3600" dirty="0"/>
              <a:t> </a:t>
            </a:r>
            <a:r>
              <a:rPr lang="ru-RU" sz="3600" dirty="0" err="1"/>
              <a:t>capătă</a:t>
            </a:r>
            <a:r>
              <a:rPr lang="ru-RU" sz="3600" dirty="0"/>
              <a:t> </a:t>
            </a:r>
            <a:r>
              <a:rPr lang="ru-RU" sz="3600" dirty="0" err="1"/>
              <a:t>proprietăţi</a:t>
            </a:r>
            <a:r>
              <a:rPr lang="ru-RU" sz="3600" dirty="0"/>
              <a:t> </a:t>
            </a:r>
            <a:r>
              <a:rPr lang="ru-RU" sz="3600" dirty="0" err="1"/>
              <a:t>lubrifiante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curgere</a:t>
            </a:r>
            <a:r>
              <a:rPr lang="ru-RU" sz="3600" dirty="0"/>
              <a:t> </a:t>
            </a:r>
            <a:r>
              <a:rPr lang="ru-RU" sz="3600" dirty="0" err="1"/>
              <a:t>ca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grăsimile</a:t>
            </a:r>
            <a:r>
              <a:rPr lang="ru-RU" sz="3600" dirty="0"/>
              <a:t>; </a:t>
            </a:r>
            <a:r>
              <a:rPr lang="ru-RU" sz="3600" dirty="0" err="1"/>
              <a:t>măresc</a:t>
            </a:r>
            <a:r>
              <a:rPr lang="ru-RU" sz="3600" dirty="0"/>
              <a:t> </a:t>
            </a:r>
            <a:r>
              <a:rPr lang="ru-RU" sz="3600" dirty="0" err="1"/>
              <a:t>vâscozitatea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corpolenţa</a:t>
            </a:r>
            <a:r>
              <a:rPr lang="ru-RU" sz="3600" dirty="0"/>
              <a:t>, </a:t>
            </a:r>
            <a:r>
              <a:rPr lang="ru-RU" sz="3600" dirty="0" err="1"/>
              <a:t>dând</a:t>
            </a:r>
            <a:r>
              <a:rPr lang="ru-RU" sz="3600" dirty="0"/>
              <a:t> </a:t>
            </a:r>
            <a:r>
              <a:rPr lang="ru-RU" sz="3600" dirty="0" err="1"/>
              <a:t>senzaţia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catifelare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cremozitate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cavitatea</a:t>
            </a:r>
            <a:r>
              <a:rPr lang="ru-RU" sz="3600" dirty="0"/>
              <a:t> </a:t>
            </a:r>
            <a:r>
              <a:rPr lang="ru-RU" sz="3600" dirty="0" err="1"/>
              <a:t>bucală</a:t>
            </a:r>
            <a:r>
              <a:rPr lang="ru-RU" sz="3600" dirty="0"/>
              <a:t>. </a:t>
            </a:r>
            <a:endParaRPr lang="ro-MD" sz="3600" dirty="0" smtClean="0"/>
          </a:p>
          <a:p>
            <a:pPr algn="just"/>
            <a:r>
              <a:rPr lang="ro-MD" sz="3600" dirty="0" smtClean="0"/>
              <a:t>	</a:t>
            </a:r>
            <a:r>
              <a:rPr lang="en-US" sz="3600" dirty="0" err="1" smtClean="0"/>
              <a:t>Ele</a:t>
            </a:r>
            <a:r>
              <a:rPr lang="en-US" sz="3600" dirty="0" smtClean="0"/>
              <a:t> </a:t>
            </a:r>
            <a:r>
              <a:rPr lang="en-US" sz="3600" dirty="0"/>
              <a:t>nu pot fi </a:t>
            </a:r>
            <a:r>
              <a:rPr lang="en-US" sz="3600" dirty="0" err="1"/>
              <a:t>utilizate</a:t>
            </a:r>
            <a:r>
              <a:rPr lang="en-US" sz="3600" dirty="0"/>
              <a:t> ca </a:t>
            </a:r>
            <a:r>
              <a:rPr lang="en-US" sz="3600" dirty="0" err="1"/>
              <a:t>mediu</a:t>
            </a:r>
            <a:r>
              <a:rPr lang="en-US" sz="3600" dirty="0"/>
              <a:t> de </a:t>
            </a:r>
            <a:r>
              <a:rPr lang="en-US" sz="3600" dirty="0" err="1"/>
              <a:t>prăjire</a:t>
            </a:r>
            <a:r>
              <a:rPr lang="en-US" sz="3600" dirty="0"/>
              <a:t> </a:t>
            </a:r>
            <a:r>
              <a:rPr lang="en-US" sz="3600" dirty="0" err="1"/>
              <a:t>şi</a:t>
            </a:r>
            <a:r>
              <a:rPr lang="en-US" sz="3600" dirty="0"/>
              <a:t> </a:t>
            </a:r>
            <a:r>
              <a:rPr lang="en-US" sz="3600" dirty="0" err="1"/>
              <a:t>datorită</a:t>
            </a:r>
            <a:r>
              <a:rPr lang="en-US" sz="3600" dirty="0"/>
              <a:t> </a:t>
            </a:r>
            <a:r>
              <a:rPr lang="en-US" sz="3600" dirty="0" err="1"/>
              <a:t>capacităţii</a:t>
            </a:r>
            <a:r>
              <a:rPr lang="en-US" sz="3600" dirty="0"/>
              <a:t> de </a:t>
            </a:r>
            <a:r>
              <a:rPr lang="en-US" sz="3600" dirty="0" err="1"/>
              <a:t>înglobare</a:t>
            </a:r>
            <a:r>
              <a:rPr lang="en-US" sz="3600" dirty="0"/>
              <a:t> a </a:t>
            </a:r>
            <a:r>
              <a:rPr lang="en-US" sz="3600" dirty="0" err="1"/>
              <a:t>unei</a:t>
            </a:r>
            <a:r>
              <a:rPr lang="en-US" sz="3600" dirty="0"/>
              <a:t> </a:t>
            </a:r>
            <a:r>
              <a:rPr lang="en-US" sz="3600" dirty="0" err="1"/>
              <a:t>mari</a:t>
            </a:r>
            <a:r>
              <a:rPr lang="en-US" sz="3600" dirty="0"/>
              <a:t> </a:t>
            </a:r>
            <a:r>
              <a:rPr lang="en-US" sz="3600" dirty="0" err="1"/>
              <a:t>cantităţi</a:t>
            </a:r>
            <a:r>
              <a:rPr lang="en-US" sz="3600" dirty="0"/>
              <a:t> de </a:t>
            </a:r>
            <a:r>
              <a:rPr lang="en-US" sz="3600" dirty="0" err="1"/>
              <a:t>apă</a:t>
            </a:r>
            <a:r>
              <a:rPr lang="en-US" sz="3600" dirty="0"/>
              <a:t>, </a:t>
            </a:r>
            <a:r>
              <a:rPr lang="en-US" sz="3600" dirty="0" err="1"/>
              <a:t>micşorează</a:t>
            </a:r>
            <a:r>
              <a:rPr lang="en-US" sz="3600" dirty="0"/>
              <a:t> </a:t>
            </a:r>
            <a:r>
              <a:rPr lang="en-US" sz="3600" dirty="0" err="1"/>
              <a:t>durata</a:t>
            </a:r>
            <a:r>
              <a:rPr lang="en-US" sz="3600" dirty="0"/>
              <a:t> de </a:t>
            </a:r>
            <a:r>
              <a:rPr lang="en-US" sz="3600" dirty="0" err="1"/>
              <a:t>păstrare</a:t>
            </a:r>
            <a:r>
              <a:rPr lang="en-US" sz="3600" dirty="0"/>
              <a:t> a </a:t>
            </a:r>
            <a:r>
              <a:rPr lang="en-US" sz="3600" dirty="0" err="1"/>
              <a:t>produselor</a:t>
            </a:r>
            <a:r>
              <a:rPr lang="en-US" sz="3600" dirty="0"/>
              <a:t> </a:t>
            </a:r>
            <a:r>
              <a:rPr lang="en-US" sz="3600" dirty="0" err="1"/>
              <a:t>în</a:t>
            </a:r>
            <a:r>
              <a:rPr lang="en-US" sz="3600" dirty="0"/>
              <a:t> care se </a:t>
            </a:r>
            <a:r>
              <a:rPr lang="en-US" sz="3600" dirty="0" err="1"/>
              <a:t>utilizează</a:t>
            </a:r>
            <a:r>
              <a:rPr lang="en-US" sz="3600" dirty="0"/>
              <a:t>. </a:t>
            </a:r>
            <a:endParaRPr lang="ro-MD" sz="3600" dirty="0" smtClean="0"/>
          </a:p>
          <a:p>
            <a:pPr algn="just"/>
            <a:r>
              <a:rPr lang="ro-MD" sz="3600" dirty="0"/>
              <a:t>	</a:t>
            </a:r>
            <a:r>
              <a:rPr lang="en-US" sz="3600" dirty="0" err="1" smtClean="0"/>
              <a:t>Imitaţiile</a:t>
            </a:r>
            <a:r>
              <a:rPr lang="en-US" sz="3600" dirty="0" smtClean="0"/>
              <a:t> </a:t>
            </a:r>
            <a:r>
              <a:rPr lang="en-US" sz="3600" dirty="0" err="1"/>
              <a:t>bazate</a:t>
            </a:r>
            <a:r>
              <a:rPr lang="en-US" sz="3600" dirty="0"/>
              <a:t> </a:t>
            </a:r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carbohidraţi</a:t>
            </a:r>
            <a:r>
              <a:rPr lang="en-US" sz="3600" dirty="0"/>
              <a:t> </a:t>
            </a:r>
            <a:r>
              <a:rPr lang="en-US" sz="3600" dirty="0" err="1"/>
              <a:t>diminuează</a:t>
            </a:r>
            <a:r>
              <a:rPr lang="en-US" sz="3600" dirty="0"/>
              <a:t> aroma </a:t>
            </a:r>
            <a:r>
              <a:rPr lang="en-US" sz="3600" dirty="0" err="1"/>
              <a:t>produselor</a:t>
            </a:r>
            <a:r>
              <a:rPr lang="en-US" sz="3600" dirty="0"/>
              <a:t> </a:t>
            </a:r>
            <a:r>
              <a:rPr lang="en-US" sz="3600" dirty="0" err="1"/>
              <a:t>în</a:t>
            </a:r>
            <a:r>
              <a:rPr lang="en-US" sz="3600" dirty="0"/>
              <a:t> care </a:t>
            </a:r>
            <a:r>
              <a:rPr lang="en-US" sz="3600" dirty="0" err="1"/>
              <a:t>sunt</a:t>
            </a:r>
            <a:r>
              <a:rPr lang="en-US" sz="3600" dirty="0"/>
              <a:t> </a:t>
            </a:r>
            <a:r>
              <a:rPr lang="en-US" sz="3600" dirty="0" err="1"/>
              <a:t>folosite</a:t>
            </a:r>
            <a:r>
              <a:rPr lang="en-US" sz="3600" dirty="0"/>
              <a:t>, </a:t>
            </a:r>
            <a:r>
              <a:rPr lang="en-US" sz="3600" dirty="0" err="1"/>
              <a:t>în</a:t>
            </a:r>
            <a:r>
              <a:rPr lang="en-US" sz="3600" dirty="0"/>
              <a:t> </a:t>
            </a:r>
            <a:r>
              <a:rPr lang="en-US" sz="3600" dirty="0" err="1"/>
              <a:t>timp</a:t>
            </a:r>
            <a:r>
              <a:rPr lang="en-US" sz="3600" dirty="0"/>
              <a:t> </a:t>
            </a:r>
            <a:r>
              <a:rPr lang="en-US" sz="3600" dirty="0" err="1"/>
              <a:t>ce</a:t>
            </a:r>
            <a:r>
              <a:rPr lang="en-US" sz="3600" dirty="0"/>
              <a:t> </a:t>
            </a:r>
            <a:r>
              <a:rPr lang="en-US" sz="3600" dirty="0" err="1"/>
              <a:t>gumele</a:t>
            </a:r>
            <a:r>
              <a:rPr lang="en-US" sz="3600" dirty="0"/>
              <a:t> nu </a:t>
            </a:r>
            <a:r>
              <a:rPr lang="en-US" sz="3600" dirty="0" err="1"/>
              <a:t>influenţează</a:t>
            </a:r>
            <a:r>
              <a:rPr lang="en-US" sz="3600" dirty="0"/>
              <a:t> </a:t>
            </a:r>
            <a:r>
              <a:rPr lang="en-US" sz="3600" dirty="0" err="1"/>
              <a:t>în</a:t>
            </a:r>
            <a:r>
              <a:rPr lang="en-US" sz="3600" dirty="0"/>
              <a:t> mod </a:t>
            </a:r>
            <a:r>
              <a:rPr lang="en-US" sz="3600" dirty="0" err="1"/>
              <a:t>negativ</a:t>
            </a:r>
            <a:r>
              <a:rPr lang="en-US" sz="3600" dirty="0"/>
              <a:t> aroma.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0738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695" y="432646"/>
            <a:ext cx="1174282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2800" dirty="0" smtClean="0"/>
              <a:t>	</a:t>
            </a:r>
            <a:r>
              <a:rPr lang="ru-RU" sz="3200" dirty="0" err="1" smtClean="0"/>
              <a:t>Maltodextrinele</a:t>
            </a:r>
            <a:r>
              <a:rPr lang="ru-RU" sz="3200" dirty="0" smtClean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 smtClean="0"/>
              <a:t>dextrinele</a:t>
            </a:r>
            <a:r>
              <a:rPr lang="ro-MD" sz="3200" dirty="0" smtClean="0"/>
              <a:t> </a:t>
            </a:r>
            <a:r>
              <a:rPr lang="ru-RU" sz="3200" dirty="0" err="1" smtClean="0"/>
              <a:t>contribuie</a:t>
            </a:r>
            <a:r>
              <a:rPr lang="ru-RU" sz="3200" dirty="0" smtClean="0"/>
              <a:t>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corpolenţa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vâscozitatea</a:t>
            </a:r>
            <a:r>
              <a:rPr lang="ru-RU" sz="3200" dirty="0"/>
              <a:t> </a:t>
            </a:r>
            <a:r>
              <a:rPr lang="ru-RU" sz="3200" dirty="0" err="1"/>
              <a:t>produsului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se</a:t>
            </a:r>
            <a:r>
              <a:rPr lang="ru-RU" sz="3200" dirty="0"/>
              <a:t> </a:t>
            </a:r>
            <a:r>
              <a:rPr lang="ru-RU" sz="3200" dirty="0" err="1"/>
              <a:t>încorporează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o-MD" sz="3200" dirty="0" smtClean="0"/>
              <a:t>	</a:t>
            </a:r>
            <a:r>
              <a:rPr lang="ru-RU" sz="3200" dirty="0" err="1" smtClean="0"/>
              <a:t>Polidextroza</a:t>
            </a:r>
            <a:r>
              <a:rPr lang="ru-RU" sz="3200" dirty="0"/>
              <a:t>, </a:t>
            </a:r>
            <a:r>
              <a:rPr lang="ru-RU" sz="3200" dirty="0" err="1"/>
              <a:t>este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polimer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condensare</a:t>
            </a:r>
            <a:r>
              <a:rPr lang="ru-RU" sz="3200" dirty="0"/>
              <a:t> a </a:t>
            </a:r>
            <a:r>
              <a:rPr lang="ru-RU" sz="3200" dirty="0" err="1"/>
              <a:t>glucozei</a:t>
            </a:r>
            <a:r>
              <a:rPr lang="ru-RU" sz="3200" dirty="0"/>
              <a:t>,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conţine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sorbitol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acid</a:t>
            </a:r>
            <a:r>
              <a:rPr lang="ru-RU" sz="3200" dirty="0"/>
              <a:t> </a:t>
            </a:r>
            <a:r>
              <a:rPr lang="ru-RU" sz="3200" dirty="0" err="1"/>
              <a:t>citric</a:t>
            </a:r>
            <a:r>
              <a:rPr lang="ru-RU" sz="3200" dirty="0"/>
              <a:t>. </a:t>
            </a:r>
            <a:r>
              <a:rPr lang="ru-RU" sz="3200" dirty="0" err="1"/>
              <a:t>Este</a:t>
            </a:r>
            <a:r>
              <a:rPr lang="ru-RU" sz="3200" dirty="0"/>
              <a:t> </a:t>
            </a:r>
            <a:r>
              <a:rPr lang="ru-RU" sz="3200" dirty="0" err="1"/>
              <a:t>utilizat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principal</a:t>
            </a:r>
            <a:r>
              <a:rPr lang="ru-RU" sz="3200" dirty="0"/>
              <a:t> </a:t>
            </a:r>
            <a:r>
              <a:rPr lang="ru-RU" sz="3200" dirty="0" err="1"/>
              <a:t>ca</a:t>
            </a:r>
            <a:r>
              <a:rPr lang="ru-RU" sz="3200" dirty="0"/>
              <a:t> </a:t>
            </a:r>
            <a:r>
              <a:rPr lang="ru-RU" sz="3200" dirty="0" err="1"/>
              <a:t>agent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îngroşare</a:t>
            </a:r>
            <a:r>
              <a:rPr lang="ru-RU" sz="3200" dirty="0"/>
              <a:t>, </a:t>
            </a:r>
            <a:r>
              <a:rPr lang="ru-RU" sz="3200" dirty="0" err="1"/>
              <a:t>dar</a:t>
            </a:r>
            <a:r>
              <a:rPr lang="ru-RU" sz="3200" dirty="0"/>
              <a:t> </a:t>
            </a:r>
            <a:r>
              <a:rPr lang="ru-RU" sz="3200" dirty="0" err="1"/>
              <a:t>poate</a:t>
            </a:r>
            <a:r>
              <a:rPr lang="ru-RU" sz="3200" dirty="0"/>
              <a:t> </a:t>
            </a:r>
            <a:r>
              <a:rPr lang="ru-RU" sz="3200" dirty="0" err="1"/>
              <a:t>fi</a:t>
            </a:r>
            <a:r>
              <a:rPr lang="ru-RU" sz="3200" dirty="0"/>
              <a:t> </a:t>
            </a:r>
            <a:r>
              <a:rPr lang="ru-RU" sz="3200" dirty="0" err="1"/>
              <a:t>folosit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ca</a:t>
            </a:r>
            <a:r>
              <a:rPr lang="ru-RU" sz="3200" dirty="0"/>
              <a:t> </a:t>
            </a:r>
            <a:r>
              <a:rPr lang="ru-RU" sz="3200" dirty="0" err="1"/>
              <a:t>imitaţie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grăsime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produse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panificaţie</a:t>
            </a:r>
            <a:r>
              <a:rPr lang="ru-RU" sz="3200" dirty="0"/>
              <a:t>, </a:t>
            </a:r>
            <a:r>
              <a:rPr lang="ru-RU" sz="3200" dirty="0" err="1"/>
              <a:t>băuturi</a:t>
            </a:r>
            <a:r>
              <a:rPr lang="ru-RU" sz="3200" dirty="0"/>
              <a:t>, </a:t>
            </a:r>
            <a:r>
              <a:rPr lang="ru-RU" sz="3200" dirty="0" err="1"/>
              <a:t>deserturi</a:t>
            </a:r>
            <a:r>
              <a:rPr lang="ru-RU" sz="3200" dirty="0"/>
              <a:t> </a:t>
            </a:r>
            <a:r>
              <a:rPr lang="ru-RU" sz="3200" dirty="0" err="1"/>
              <a:t>congelate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budinci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o-MD" sz="3200" dirty="0" smtClean="0"/>
              <a:t>	</a:t>
            </a:r>
            <a:r>
              <a:rPr lang="ru-RU" sz="3200" dirty="0" err="1" smtClean="0"/>
              <a:t>Celuloza-gel</a:t>
            </a:r>
            <a:r>
              <a:rPr lang="ru-RU" sz="3200" dirty="0" smtClean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celuloza</a:t>
            </a:r>
            <a:r>
              <a:rPr lang="ru-RU" sz="3200" dirty="0"/>
              <a:t> </a:t>
            </a:r>
            <a:r>
              <a:rPr lang="ru-RU" sz="3200" dirty="0" err="1"/>
              <a:t>microcristalină</a:t>
            </a:r>
            <a:r>
              <a:rPr lang="ru-RU" sz="3200" dirty="0"/>
              <a:t> </a:t>
            </a:r>
            <a:r>
              <a:rPr lang="ru-RU" sz="3200" dirty="0" err="1"/>
              <a:t>este</a:t>
            </a:r>
            <a:r>
              <a:rPr lang="ru-RU" sz="3200" dirty="0"/>
              <a:t> </a:t>
            </a:r>
            <a:r>
              <a:rPr lang="ru-RU" sz="3200" dirty="0" err="1"/>
              <a:t>forma</a:t>
            </a:r>
            <a:r>
              <a:rPr lang="ru-RU" sz="3200" dirty="0"/>
              <a:t> </a:t>
            </a:r>
            <a:r>
              <a:rPr lang="ru-RU" sz="3200" dirty="0" err="1"/>
              <a:t>nefibroasă</a:t>
            </a:r>
            <a:r>
              <a:rPr lang="ru-RU" sz="3200" dirty="0"/>
              <a:t> a </a:t>
            </a:r>
            <a:r>
              <a:rPr lang="ru-RU" sz="3200" dirty="0" err="1"/>
              <a:t>celulozei</a:t>
            </a:r>
            <a:r>
              <a:rPr lang="ru-RU" sz="3200" dirty="0"/>
              <a:t>,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pereţii</a:t>
            </a:r>
            <a:r>
              <a:rPr lang="ru-RU" sz="3200" dirty="0"/>
              <a:t> </a:t>
            </a:r>
            <a:r>
              <a:rPr lang="ru-RU" sz="3200" dirty="0" err="1"/>
              <a:t>fibrelor</a:t>
            </a:r>
            <a:r>
              <a:rPr lang="ru-RU" sz="3200" dirty="0"/>
              <a:t> </a:t>
            </a:r>
            <a:r>
              <a:rPr lang="ru-RU" sz="3200" dirty="0" err="1"/>
              <a:t>au</a:t>
            </a:r>
            <a:r>
              <a:rPr lang="ru-RU" sz="3200" dirty="0"/>
              <a:t> </a:t>
            </a:r>
            <a:r>
              <a:rPr lang="ru-RU" sz="3200" dirty="0" err="1"/>
              <a:t>fost</a:t>
            </a:r>
            <a:r>
              <a:rPr lang="ru-RU" sz="3200" dirty="0"/>
              <a:t> </a:t>
            </a:r>
            <a:r>
              <a:rPr lang="ru-RU" sz="3200" dirty="0" err="1"/>
              <a:t>fragmentaţi</a:t>
            </a:r>
            <a:r>
              <a:rPr lang="ru-RU" sz="3200" dirty="0"/>
              <a:t> </a:t>
            </a:r>
            <a:r>
              <a:rPr lang="ru-RU" sz="3200" dirty="0" err="1"/>
              <a:t>fizic</a:t>
            </a:r>
            <a:r>
              <a:rPr lang="ru-RU" sz="3200" dirty="0"/>
              <a:t> </a:t>
            </a:r>
            <a:r>
              <a:rPr lang="ru-RU" sz="3200" dirty="0" err="1"/>
              <a:t>până</a:t>
            </a:r>
            <a:r>
              <a:rPr lang="ru-RU" sz="3200" dirty="0"/>
              <a:t>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câţiva</a:t>
            </a:r>
            <a:r>
              <a:rPr lang="ru-RU" sz="3200" dirty="0"/>
              <a:t> </a:t>
            </a:r>
            <a:r>
              <a:rPr lang="ru-RU" sz="3200" dirty="0" err="1"/>
              <a:t>microni</a:t>
            </a:r>
            <a:r>
              <a:rPr lang="ru-RU" sz="3200" dirty="0"/>
              <a:t>. </a:t>
            </a:r>
            <a:r>
              <a:rPr lang="ru-RU" sz="3200" dirty="0" err="1"/>
              <a:t>Acestea</a:t>
            </a:r>
            <a:r>
              <a:rPr lang="ru-RU" sz="3200" dirty="0"/>
              <a:t>, </a:t>
            </a:r>
            <a:r>
              <a:rPr lang="ru-RU" sz="3200" dirty="0" err="1"/>
              <a:t>alături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pectină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unele</a:t>
            </a:r>
            <a:r>
              <a:rPr lang="ru-RU" sz="3200" dirty="0"/>
              <a:t> </a:t>
            </a:r>
            <a:r>
              <a:rPr lang="ru-RU" sz="3200" dirty="0" err="1"/>
              <a:t>gume</a:t>
            </a:r>
            <a:r>
              <a:rPr lang="ru-RU" sz="3200" dirty="0"/>
              <a:t> (</a:t>
            </a:r>
            <a:r>
              <a:rPr lang="ru-RU" sz="3200" dirty="0" err="1"/>
              <a:t>guma</a:t>
            </a:r>
            <a:r>
              <a:rPr lang="ru-RU" sz="3200" dirty="0"/>
              <a:t> </a:t>
            </a:r>
            <a:r>
              <a:rPr lang="ru-RU" sz="3200" dirty="0" err="1"/>
              <a:t>guar</a:t>
            </a:r>
            <a:r>
              <a:rPr lang="ru-RU" sz="3200" dirty="0"/>
              <a:t>, </a:t>
            </a:r>
            <a:r>
              <a:rPr lang="ru-RU" sz="3200" dirty="0" err="1"/>
              <a:t>guma</a:t>
            </a:r>
            <a:r>
              <a:rPr lang="ru-RU" sz="3200" dirty="0"/>
              <a:t> </a:t>
            </a:r>
            <a:r>
              <a:rPr lang="ru-RU" sz="3200" dirty="0" err="1"/>
              <a:t>locust</a:t>
            </a:r>
            <a:r>
              <a:rPr lang="ru-RU" sz="3200" dirty="0"/>
              <a:t>, </a:t>
            </a:r>
            <a:r>
              <a:rPr lang="ru-RU" sz="3200" dirty="0" err="1"/>
              <a:t>carageenani</a:t>
            </a:r>
            <a:r>
              <a:rPr lang="ru-RU" sz="3200" dirty="0"/>
              <a:t>),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folosite</a:t>
            </a:r>
            <a:r>
              <a:rPr lang="ru-RU" sz="3200" dirty="0"/>
              <a:t> </a:t>
            </a:r>
            <a:r>
              <a:rPr lang="ru-RU" sz="3200" dirty="0" err="1"/>
              <a:t>pentru</a:t>
            </a:r>
            <a:r>
              <a:rPr lang="ru-RU" sz="3200" dirty="0"/>
              <a:t> a </a:t>
            </a:r>
            <a:r>
              <a:rPr lang="ru-RU" sz="3200" dirty="0" err="1"/>
              <a:t>da</a:t>
            </a:r>
            <a:r>
              <a:rPr lang="ru-RU" sz="3200" dirty="0"/>
              <a:t> </a:t>
            </a:r>
            <a:r>
              <a:rPr lang="ru-RU" sz="3200" dirty="0" err="1"/>
              <a:t>vâscozitate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cremozitate</a:t>
            </a:r>
            <a:r>
              <a:rPr lang="ru-RU" sz="3200" dirty="0"/>
              <a:t> </a:t>
            </a:r>
            <a:r>
              <a:rPr lang="ru-RU" sz="3200" dirty="0" err="1"/>
              <a:t>produselor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se</a:t>
            </a:r>
            <a:r>
              <a:rPr lang="ru-RU" sz="3200" dirty="0"/>
              <a:t> </a:t>
            </a:r>
            <a:r>
              <a:rPr lang="ru-RU" sz="3200" dirty="0" err="1"/>
              <a:t>introduc</a:t>
            </a:r>
            <a:r>
              <a:rPr lang="ru-RU" sz="3200" dirty="0"/>
              <a:t>.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148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3242" y="657272"/>
            <a:ext cx="117187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o-MD" dirty="0" smtClean="0"/>
              <a:t>	</a:t>
            </a:r>
            <a:r>
              <a:rPr lang="ru-RU" sz="4000" dirty="0" err="1" smtClean="0">
                <a:solidFill>
                  <a:srgbClr val="FF0000"/>
                </a:solidFill>
              </a:rPr>
              <a:t>Imitaţii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pe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bază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de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grăsimi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endParaRPr lang="ro-MD" sz="4000" dirty="0" smtClean="0">
              <a:solidFill>
                <a:srgbClr val="FF0000"/>
              </a:solidFill>
            </a:endParaRPr>
          </a:p>
          <a:p>
            <a:endParaRPr lang="ro-MD" sz="4000" dirty="0" smtClean="0">
              <a:solidFill>
                <a:srgbClr val="FF0000"/>
              </a:solidFill>
            </a:endParaRPr>
          </a:p>
          <a:p>
            <a:r>
              <a:rPr lang="ru-RU" sz="4000" dirty="0" err="1" smtClean="0"/>
              <a:t>sunt</a:t>
            </a:r>
            <a:r>
              <a:rPr lang="ru-RU" sz="4000" dirty="0" smtClean="0"/>
              <a:t> </a:t>
            </a:r>
            <a:r>
              <a:rPr lang="ru-RU" sz="4000" dirty="0" err="1"/>
              <a:t>cele</a:t>
            </a:r>
            <a:r>
              <a:rPr lang="ru-RU" sz="4000" dirty="0"/>
              <a:t> </a:t>
            </a:r>
            <a:r>
              <a:rPr lang="ru-RU" sz="4000" dirty="0" err="1"/>
              <a:t>mai</a:t>
            </a:r>
            <a:r>
              <a:rPr lang="ru-RU" sz="4000" dirty="0"/>
              <a:t> </a:t>
            </a:r>
            <a:r>
              <a:rPr lang="ru-RU" sz="4000" dirty="0" err="1"/>
              <a:t>asemănătoare</a:t>
            </a:r>
            <a:r>
              <a:rPr lang="ru-RU" sz="4000" dirty="0"/>
              <a:t> </a:t>
            </a:r>
            <a:r>
              <a:rPr lang="ru-RU" sz="4000" dirty="0" err="1"/>
              <a:t>grăsimilor</a:t>
            </a:r>
            <a:r>
              <a:rPr lang="ru-RU" sz="4000" dirty="0"/>
              <a:t> </a:t>
            </a:r>
            <a:r>
              <a:rPr lang="ru-RU" sz="4000" dirty="0" err="1"/>
              <a:t>naturale</a:t>
            </a:r>
            <a:r>
              <a:rPr lang="ru-RU" sz="4000" dirty="0"/>
              <a:t>, </a:t>
            </a:r>
            <a:r>
              <a:rPr lang="ru-RU" sz="4000" dirty="0" err="1"/>
              <a:t>prin</a:t>
            </a:r>
            <a:r>
              <a:rPr lang="ru-RU" sz="4000" dirty="0"/>
              <a:t> </a:t>
            </a:r>
            <a:r>
              <a:rPr lang="ru-RU" sz="4000" dirty="0" err="1"/>
              <a:t>proprietăţile</a:t>
            </a:r>
            <a:r>
              <a:rPr lang="ru-RU" sz="4000" dirty="0"/>
              <a:t> </a:t>
            </a:r>
            <a:r>
              <a:rPr lang="ru-RU" sz="4000" dirty="0" err="1"/>
              <a:t>lor</a:t>
            </a:r>
            <a:r>
              <a:rPr lang="ru-RU" sz="4000" dirty="0"/>
              <a:t> </a:t>
            </a:r>
            <a:r>
              <a:rPr lang="ru-RU" sz="4000" dirty="0" err="1"/>
              <a:t>fizice</a:t>
            </a:r>
            <a:r>
              <a:rPr lang="ru-RU" sz="4000" dirty="0"/>
              <a:t> </a:t>
            </a:r>
            <a:r>
              <a:rPr lang="ru-RU" sz="4000" dirty="0" err="1"/>
              <a:t>şi</a:t>
            </a:r>
            <a:r>
              <a:rPr lang="ru-RU" sz="4000" dirty="0"/>
              <a:t> </a:t>
            </a:r>
            <a:r>
              <a:rPr lang="ru-RU" sz="4000" dirty="0" err="1"/>
              <a:t>termice</a:t>
            </a:r>
            <a:r>
              <a:rPr lang="ru-RU" sz="4000" dirty="0"/>
              <a:t>; </a:t>
            </a:r>
            <a:r>
              <a:rPr lang="ru-RU" sz="4000" dirty="0" err="1"/>
              <a:t>în</a:t>
            </a:r>
            <a:r>
              <a:rPr lang="ru-RU" sz="4000" dirty="0"/>
              <a:t> </a:t>
            </a:r>
            <a:r>
              <a:rPr lang="ru-RU" sz="4000" dirty="0" err="1"/>
              <a:t>această</a:t>
            </a:r>
            <a:r>
              <a:rPr lang="ru-RU" sz="4000" dirty="0"/>
              <a:t> </a:t>
            </a:r>
            <a:r>
              <a:rPr lang="ru-RU" sz="4000" dirty="0" err="1"/>
              <a:t>categorie</a:t>
            </a:r>
            <a:r>
              <a:rPr lang="ru-RU" sz="4000" dirty="0"/>
              <a:t> </a:t>
            </a:r>
            <a:r>
              <a:rPr lang="ru-RU" sz="4000" dirty="0" err="1"/>
              <a:t>intră</a:t>
            </a:r>
            <a:r>
              <a:rPr lang="ru-RU" sz="4000" dirty="0"/>
              <a:t> </a:t>
            </a:r>
            <a:r>
              <a:rPr lang="ru-RU" sz="4000" dirty="0" err="1"/>
              <a:t>următoarele</a:t>
            </a:r>
            <a:r>
              <a:rPr lang="ru-RU" sz="4000" dirty="0"/>
              <a:t> </a:t>
            </a:r>
            <a:r>
              <a:rPr lang="ru-RU" sz="4000" dirty="0" err="1"/>
              <a:t>substanţe</a:t>
            </a:r>
            <a:r>
              <a:rPr lang="ru-RU" sz="4000" dirty="0"/>
              <a:t>: </a:t>
            </a:r>
            <a:endParaRPr lang="ro-MD" sz="4000" dirty="0" smtClean="0"/>
          </a:p>
          <a:p>
            <a:r>
              <a:rPr lang="ro-MD" sz="4000" dirty="0" smtClean="0"/>
              <a:t>- </a:t>
            </a:r>
            <a:r>
              <a:rPr lang="en-US" sz="4000" dirty="0" err="1" smtClean="0"/>
              <a:t>emulgatorii</a:t>
            </a:r>
            <a:endParaRPr lang="ro-MD" sz="4000" dirty="0" smtClean="0"/>
          </a:p>
          <a:p>
            <a:r>
              <a:rPr lang="ro-MD" sz="4000" dirty="0" smtClean="0"/>
              <a:t>- echivalenții de unt de cacao din grăsimi vegetale și animale.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60548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012" y="505923"/>
            <a:ext cx="1157437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3600" dirty="0" err="1" smtClean="0">
                <a:solidFill>
                  <a:srgbClr val="FF0000"/>
                </a:solidFill>
              </a:rPr>
              <a:t>E</a:t>
            </a:r>
            <a:r>
              <a:rPr lang="ru-RU" sz="3600" dirty="0" err="1" smtClean="0">
                <a:solidFill>
                  <a:srgbClr val="FF0000"/>
                </a:solidFill>
              </a:rPr>
              <a:t>mulgatorii</a:t>
            </a:r>
            <a:r>
              <a:rPr lang="ru-RU" sz="3600" dirty="0"/>
              <a:t>: </a:t>
            </a:r>
            <a:r>
              <a:rPr lang="ru-RU" sz="3600" dirty="0" err="1"/>
              <a:t>au</a:t>
            </a:r>
            <a:r>
              <a:rPr lang="ru-RU" sz="3600" dirty="0"/>
              <a:t> </a:t>
            </a:r>
            <a:r>
              <a:rPr lang="ru-RU" sz="3600" dirty="0" err="1"/>
              <a:t>rolul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a </a:t>
            </a:r>
            <a:r>
              <a:rPr lang="ru-RU" sz="3600" dirty="0" err="1"/>
              <a:t>îmbunătăţi</a:t>
            </a:r>
            <a:r>
              <a:rPr lang="ru-RU" sz="3600" dirty="0"/>
              <a:t> </a:t>
            </a:r>
            <a:r>
              <a:rPr lang="ru-RU" sz="3600" dirty="0" err="1"/>
              <a:t>activitatea</a:t>
            </a:r>
            <a:r>
              <a:rPr lang="ru-RU" sz="3600" dirty="0"/>
              <a:t> </a:t>
            </a:r>
            <a:r>
              <a:rPr lang="ru-RU" sz="3600" dirty="0" err="1"/>
              <a:t>grăsimilor</a:t>
            </a:r>
            <a:r>
              <a:rPr lang="ru-RU" sz="3600" dirty="0"/>
              <a:t>, </a:t>
            </a:r>
            <a:r>
              <a:rPr lang="ru-RU" sz="3600" dirty="0" err="1"/>
              <a:t>prin</a:t>
            </a:r>
            <a:r>
              <a:rPr lang="ru-RU" sz="3600" dirty="0"/>
              <a:t> </a:t>
            </a:r>
            <a:r>
              <a:rPr lang="ru-RU" sz="3600" dirty="0" err="1"/>
              <a:t>menţinerea</a:t>
            </a:r>
            <a:r>
              <a:rPr lang="ru-RU" sz="3600" dirty="0"/>
              <a:t> </a:t>
            </a:r>
            <a:r>
              <a:rPr lang="ru-RU" sz="3600" dirty="0" err="1"/>
              <a:t>acestora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stare</a:t>
            </a:r>
            <a:r>
              <a:rPr lang="ru-RU" sz="3600" dirty="0"/>
              <a:t> </a:t>
            </a:r>
            <a:r>
              <a:rPr lang="ru-RU" sz="3600" dirty="0" err="1"/>
              <a:t>emulsionată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toată</a:t>
            </a:r>
            <a:r>
              <a:rPr lang="ru-RU" sz="3600" dirty="0"/>
              <a:t> </a:t>
            </a:r>
            <a:r>
              <a:rPr lang="ru-RU" sz="3600" dirty="0" err="1"/>
              <a:t>masa</a:t>
            </a:r>
            <a:r>
              <a:rPr lang="ru-RU" sz="3600" dirty="0"/>
              <a:t> </a:t>
            </a:r>
            <a:r>
              <a:rPr lang="ru-RU" sz="3600" dirty="0" err="1"/>
              <a:t>produsului</a:t>
            </a:r>
            <a:r>
              <a:rPr lang="ru-RU" sz="3600" dirty="0"/>
              <a:t>; </a:t>
            </a:r>
            <a:endParaRPr lang="ro-MD" sz="3600" dirty="0" smtClean="0"/>
          </a:p>
          <a:p>
            <a:pPr algn="just"/>
            <a:r>
              <a:rPr lang="ru-RU" sz="3600" dirty="0" err="1" smtClean="0"/>
              <a:t>includ</a:t>
            </a:r>
            <a:r>
              <a:rPr lang="ru-RU" sz="3600" dirty="0"/>
              <a:t>: </a:t>
            </a:r>
            <a:r>
              <a:rPr lang="ru-RU" sz="3600" dirty="0" err="1"/>
              <a:t>mono</a:t>
            </a:r>
            <a:r>
              <a:rPr lang="ru-RU" sz="3600" dirty="0"/>
              <a:t>-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di-acil-gliceridele</a:t>
            </a:r>
            <a:r>
              <a:rPr lang="ru-RU" sz="3600" dirty="0"/>
              <a:t>, </a:t>
            </a:r>
            <a:r>
              <a:rPr lang="ru-RU" sz="3600" dirty="0" err="1"/>
              <a:t>stearoil-lactilaţii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sodiu</a:t>
            </a:r>
            <a:r>
              <a:rPr lang="ru-RU" sz="3600" dirty="0"/>
              <a:t>, </a:t>
            </a:r>
            <a:r>
              <a:rPr lang="ru-RU" sz="3600" dirty="0" err="1"/>
              <a:t>esterii</a:t>
            </a:r>
            <a:r>
              <a:rPr lang="ru-RU" sz="3600" dirty="0"/>
              <a:t> </a:t>
            </a:r>
            <a:r>
              <a:rPr lang="ru-RU" sz="3600" dirty="0" err="1"/>
              <a:t>diacetiltartrici</a:t>
            </a:r>
            <a:r>
              <a:rPr lang="ru-RU" sz="3600" dirty="0"/>
              <a:t> </a:t>
            </a:r>
            <a:r>
              <a:rPr lang="ru-RU" sz="3600" dirty="0" err="1"/>
              <a:t>ai</a:t>
            </a:r>
            <a:r>
              <a:rPr lang="ru-RU" sz="3600" dirty="0"/>
              <a:t> </a:t>
            </a:r>
            <a:r>
              <a:rPr lang="ru-RU" sz="3600" dirty="0" err="1"/>
              <a:t>mono</a:t>
            </a:r>
            <a:r>
              <a:rPr lang="ru-RU" sz="3600" dirty="0"/>
              <a:t>-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di-acil-gliceridelor</a:t>
            </a:r>
            <a:r>
              <a:rPr lang="ru-RU" sz="3600" dirty="0"/>
              <a:t>, </a:t>
            </a:r>
            <a:r>
              <a:rPr lang="ru-RU" sz="3600" dirty="0" err="1" smtClean="0"/>
              <a:t>lecitina</a:t>
            </a:r>
            <a:r>
              <a:rPr lang="ru-RU" sz="3600" dirty="0" smtClean="0"/>
              <a:t>;</a:t>
            </a:r>
            <a:r>
              <a:rPr lang="ro-MD" sz="3600" dirty="0" smtClean="0"/>
              <a:t> </a:t>
            </a:r>
            <a:r>
              <a:rPr lang="ru-RU" sz="3600" dirty="0" err="1" smtClean="0"/>
              <a:t>triacil-gliceridele</a:t>
            </a:r>
            <a:r>
              <a:rPr lang="ru-RU" sz="3600" dirty="0" smtClean="0"/>
              <a:t> </a:t>
            </a:r>
            <a:r>
              <a:rPr lang="ru-RU" sz="3600" dirty="0" err="1"/>
              <a:t>cu</a:t>
            </a:r>
            <a:r>
              <a:rPr lang="ru-RU" sz="3600" dirty="0"/>
              <a:t> </a:t>
            </a:r>
            <a:r>
              <a:rPr lang="ru-RU" sz="3600" dirty="0" err="1"/>
              <a:t>lanţ</a:t>
            </a:r>
            <a:r>
              <a:rPr lang="ru-RU" sz="3600" dirty="0"/>
              <a:t> </a:t>
            </a:r>
            <a:r>
              <a:rPr lang="ru-RU" sz="3600" dirty="0" err="1"/>
              <a:t>mediu</a:t>
            </a:r>
            <a:r>
              <a:rPr lang="ru-RU" sz="3600" dirty="0"/>
              <a:t> (12 </a:t>
            </a:r>
            <a:r>
              <a:rPr lang="ru-RU" sz="3600" dirty="0" err="1"/>
              <a:t>atomi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carbon</a:t>
            </a:r>
            <a:r>
              <a:rPr lang="ru-RU" sz="3600" dirty="0"/>
              <a:t>), </a:t>
            </a:r>
            <a:r>
              <a:rPr lang="ru-RU" sz="3600" dirty="0" err="1"/>
              <a:t>lipidele</a:t>
            </a:r>
            <a:r>
              <a:rPr lang="ru-RU" sz="3600" dirty="0"/>
              <a:t> </a:t>
            </a:r>
            <a:r>
              <a:rPr lang="ru-RU" sz="3600" dirty="0" err="1"/>
              <a:t>structurate</a:t>
            </a:r>
            <a:r>
              <a:rPr lang="ru-RU" sz="3600" dirty="0"/>
              <a:t> (</a:t>
            </a:r>
            <a:r>
              <a:rPr lang="ru-RU" sz="3600" dirty="0" err="1"/>
              <a:t>triacil-gliceride</a:t>
            </a:r>
            <a:r>
              <a:rPr lang="ru-RU" sz="3600" dirty="0"/>
              <a:t> </a:t>
            </a:r>
            <a:r>
              <a:rPr lang="ru-RU" sz="3600" dirty="0" err="1"/>
              <a:t>cu</a:t>
            </a:r>
            <a:r>
              <a:rPr lang="ru-RU" sz="3600" dirty="0"/>
              <a:t> </a:t>
            </a:r>
            <a:r>
              <a:rPr lang="ru-RU" sz="3600" dirty="0" err="1"/>
              <a:t>lanţ</a:t>
            </a:r>
            <a:r>
              <a:rPr lang="ru-RU" sz="3600" dirty="0"/>
              <a:t> </a:t>
            </a:r>
            <a:r>
              <a:rPr lang="ru-RU" sz="3600" dirty="0" err="1"/>
              <a:t>mediu</a:t>
            </a:r>
            <a:r>
              <a:rPr lang="ru-RU" sz="3600" dirty="0"/>
              <a:t> </a:t>
            </a:r>
            <a:r>
              <a:rPr lang="ru-RU" sz="3600" dirty="0" err="1"/>
              <a:t>esterificate</a:t>
            </a:r>
            <a:r>
              <a:rPr lang="ru-RU" sz="3600" dirty="0"/>
              <a:t> </a:t>
            </a:r>
            <a:r>
              <a:rPr lang="ru-RU" sz="3600" dirty="0" err="1"/>
              <a:t>cu</a:t>
            </a:r>
            <a:r>
              <a:rPr lang="ru-RU" sz="3600" dirty="0"/>
              <a:t> </a:t>
            </a:r>
            <a:r>
              <a:rPr lang="ru-RU" sz="3600" dirty="0" err="1"/>
              <a:t>acizi</a:t>
            </a:r>
            <a:r>
              <a:rPr lang="ru-RU" sz="3600" dirty="0"/>
              <a:t> </a:t>
            </a:r>
            <a:r>
              <a:rPr lang="ru-RU" sz="3600" dirty="0" err="1"/>
              <a:t>graşi</a:t>
            </a:r>
            <a:r>
              <a:rPr lang="ru-RU" sz="3600" dirty="0"/>
              <a:t>, </a:t>
            </a:r>
            <a:r>
              <a:rPr lang="ru-RU" sz="3600" dirty="0" err="1"/>
              <a:t>cu</a:t>
            </a:r>
            <a:r>
              <a:rPr lang="ru-RU" sz="3600" dirty="0"/>
              <a:t> </a:t>
            </a:r>
            <a:r>
              <a:rPr lang="ru-RU" sz="3600" dirty="0" err="1"/>
              <a:t>lanţ</a:t>
            </a:r>
            <a:r>
              <a:rPr lang="ru-RU" sz="3600" dirty="0"/>
              <a:t> </a:t>
            </a:r>
            <a:r>
              <a:rPr lang="ru-RU" sz="3600" dirty="0" err="1"/>
              <a:t>lung</a:t>
            </a:r>
            <a:r>
              <a:rPr lang="ru-RU" sz="3600" dirty="0"/>
              <a:t> </a:t>
            </a:r>
            <a:r>
              <a:rPr lang="ru-RU" sz="3600" dirty="0" err="1"/>
              <a:t>capric</a:t>
            </a:r>
            <a:r>
              <a:rPr lang="ru-RU" sz="3600" dirty="0"/>
              <a:t>, </a:t>
            </a:r>
            <a:r>
              <a:rPr lang="ru-RU" sz="3600" dirty="0" err="1"/>
              <a:t>caprilic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behenic</a:t>
            </a:r>
            <a:r>
              <a:rPr lang="ru-RU" sz="3600" dirty="0"/>
              <a:t>) </a:t>
            </a:r>
            <a:endParaRPr lang="ro-MD" sz="3600" dirty="0" smtClean="0"/>
          </a:p>
          <a:p>
            <a:pPr algn="just"/>
            <a:r>
              <a:rPr lang="ru-RU" sz="3600" dirty="0" err="1" smtClean="0"/>
              <a:t>şi</a:t>
            </a:r>
            <a:r>
              <a:rPr lang="ru-RU" sz="3600" dirty="0" smtClean="0"/>
              <a:t> </a:t>
            </a:r>
            <a:r>
              <a:rPr lang="ru-RU" sz="3600" dirty="0" err="1"/>
              <a:t>anumiţi</a:t>
            </a:r>
            <a:r>
              <a:rPr lang="ru-RU" sz="3600" dirty="0"/>
              <a:t> </a:t>
            </a:r>
            <a:r>
              <a:rPr lang="ru-RU" sz="3600" dirty="0" err="1"/>
              <a:t>compuşi</a:t>
            </a:r>
            <a:r>
              <a:rPr lang="ru-RU" sz="3600" dirty="0"/>
              <a:t> </a:t>
            </a:r>
            <a:r>
              <a:rPr lang="ru-RU" sz="3600" dirty="0" err="1"/>
              <a:t>sintetici</a:t>
            </a:r>
            <a:r>
              <a:rPr lang="ru-RU" sz="3600" dirty="0"/>
              <a:t> </a:t>
            </a:r>
            <a:r>
              <a:rPr lang="ru-RU" sz="3600" dirty="0" err="1"/>
              <a:t>acalorici</a:t>
            </a:r>
            <a:r>
              <a:rPr lang="ru-RU" sz="3600" dirty="0"/>
              <a:t>: </a:t>
            </a:r>
            <a:r>
              <a:rPr lang="ru-RU" sz="3600" dirty="0" err="1"/>
              <a:t>esteri</a:t>
            </a:r>
            <a:r>
              <a:rPr lang="ru-RU" sz="3600" dirty="0"/>
              <a:t> </a:t>
            </a:r>
            <a:r>
              <a:rPr lang="ru-RU" sz="3600" dirty="0" err="1"/>
              <a:t>ai</a:t>
            </a:r>
            <a:r>
              <a:rPr lang="ru-RU" sz="3600" dirty="0"/>
              <a:t> </a:t>
            </a:r>
            <a:r>
              <a:rPr lang="ru-RU" sz="3600" dirty="0" err="1"/>
              <a:t>acidului</a:t>
            </a:r>
            <a:r>
              <a:rPr lang="ru-RU" sz="3600" dirty="0"/>
              <a:t> </a:t>
            </a:r>
            <a:r>
              <a:rPr lang="ru-RU" sz="3600" dirty="0" err="1"/>
              <a:t>alchil-malonic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malonic</a:t>
            </a:r>
            <a:r>
              <a:rPr lang="ru-RU" sz="3600" dirty="0"/>
              <a:t> </a:t>
            </a:r>
            <a:r>
              <a:rPr lang="ru-RU" sz="3600" dirty="0" err="1"/>
              <a:t>cu</a:t>
            </a:r>
            <a:r>
              <a:rPr lang="ru-RU" sz="3600" dirty="0"/>
              <a:t> </a:t>
            </a:r>
            <a:r>
              <a:rPr lang="ru-RU" sz="3600" dirty="0" err="1"/>
              <a:t>alcooli</a:t>
            </a:r>
            <a:r>
              <a:rPr lang="ru-RU" sz="3600" dirty="0"/>
              <a:t> </a:t>
            </a:r>
            <a:r>
              <a:rPr lang="ru-RU" sz="3600" dirty="0" err="1"/>
              <a:t>graşi</a:t>
            </a:r>
            <a:r>
              <a:rPr lang="ru-RU" sz="3600" dirty="0"/>
              <a:t>, </a:t>
            </a:r>
            <a:r>
              <a:rPr lang="ru-RU" sz="3600" dirty="0" err="1"/>
              <a:t>acid</a:t>
            </a:r>
            <a:r>
              <a:rPr lang="ru-RU" sz="3600" dirty="0"/>
              <a:t> </a:t>
            </a:r>
            <a:r>
              <a:rPr lang="ru-RU" sz="3600" dirty="0" err="1"/>
              <a:t>policarboxilic</a:t>
            </a:r>
            <a:r>
              <a:rPr lang="ru-RU" sz="3600" dirty="0"/>
              <a:t>, </a:t>
            </a:r>
            <a:r>
              <a:rPr lang="ru-RU" sz="3600" dirty="0" err="1"/>
              <a:t>poliesteri</a:t>
            </a:r>
            <a:r>
              <a:rPr lang="ru-RU" sz="3600" dirty="0"/>
              <a:t> </a:t>
            </a:r>
            <a:r>
              <a:rPr lang="ru-RU" sz="3600" dirty="0" err="1"/>
              <a:t>ai</a:t>
            </a:r>
            <a:r>
              <a:rPr lang="ru-RU" sz="3600" dirty="0"/>
              <a:t> </a:t>
            </a:r>
            <a:r>
              <a:rPr lang="ru-RU" sz="3600" dirty="0" err="1"/>
              <a:t>sucrozei</a:t>
            </a:r>
            <a:r>
              <a:rPr lang="ru-RU" sz="3600" dirty="0"/>
              <a:t>, </a:t>
            </a:r>
            <a:r>
              <a:rPr lang="ru-RU" sz="3600" dirty="0" err="1"/>
              <a:t>etc</a:t>
            </a:r>
            <a:r>
              <a:rPr lang="ru-RU" sz="3600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35028422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1326</Words>
  <Application>Microsoft Office PowerPoint</Application>
  <PresentationFormat>Широкоэкранный</PresentationFormat>
  <Paragraphs>183</Paragraphs>
  <Slides>29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Raleway</vt:lpstr>
      <vt:lpstr>Тема Office</vt:lpstr>
      <vt:lpstr>IMITAȚII DE GRĂSIMI ȘI FIBRE ALIMENTARE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Principalele fibre alimentare comerciale sunt redate în tabel</vt:lpstr>
      <vt:lpstr>Principalele fibre alimentare comerciale sunt redate în tabel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Imitații de grăsimi și fibre alimentare</dc:title>
  <dc:creator>User</dc:creator>
  <cp:lastModifiedBy>User</cp:lastModifiedBy>
  <cp:revision>15</cp:revision>
  <dcterms:created xsi:type="dcterms:W3CDTF">2021-04-14T01:24:49Z</dcterms:created>
  <dcterms:modified xsi:type="dcterms:W3CDTF">2021-05-09T14:59:23Z</dcterms:modified>
</cp:coreProperties>
</file>