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6" r:id="rId4"/>
    <p:sldId id="262" r:id="rId5"/>
    <p:sldId id="258" r:id="rId6"/>
    <p:sldId id="259" r:id="rId7"/>
    <p:sldId id="260" r:id="rId8"/>
    <p:sldId id="264" r:id="rId9"/>
    <p:sldId id="265" r:id="rId10"/>
    <p:sldId id="266" r:id="rId11"/>
    <p:sldId id="267" r:id="rId12"/>
    <p:sldId id="263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2" d="100"/>
          <a:sy n="82" d="100"/>
        </p:scale>
        <p:origin x="69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8799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270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21540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6767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1262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5009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4226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8402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94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68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35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85AC1A-1F3D-4AC7-BE63-B6C19DFA3DFC}" type="datetimeFigureOut">
              <a:rPr lang="en-US" smtClean="0"/>
              <a:t>9/5/2022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927433-AB90-43E1-859D-695CBE9DFA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13236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99796" y="577239"/>
            <a:ext cx="1072087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342900" algn="ctr">
              <a:spcAft>
                <a:spcPts val="0"/>
              </a:spcAft>
            </a:pPr>
            <a:r>
              <a:rPr lang="ru-MD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Деятельность человека. Какие ее виды вы знаете?</a:t>
            </a:r>
            <a:endParaRPr lang="en-US" sz="4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342900" algn="ctr">
              <a:spcAft>
                <a:spcPts val="0"/>
              </a:spcAft>
            </a:pPr>
            <a:r>
              <a:rPr lang="ru-MD" sz="44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Чем они отличаются друг от друга?</a:t>
            </a:r>
            <a:endParaRPr lang="en-US" sz="4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2050" name="Picture 2" descr="Деятельность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01412" y="3147616"/>
            <a:ext cx="3894235" cy="26389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091144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6572" y="515160"/>
            <a:ext cx="6139543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выступает как источник неприятностей: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утомление – постоянная активность на протяжении установленного рабочего дня, и как следствие – физическая и моральная усталость;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вред для здоровья – влияние факторов рабочей среды на организм человека;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потеря времени – затрата временных ресурсов личности на выполнение трудовых заданий;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стрессы – наличие множества </a:t>
            </a:r>
            <a:r>
              <a:rPr lang="ru-RU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стрессогенных</a:t>
            </a: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 факторов на рабочем месте;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неудовлетворенность – невозможность реализовать потенциал в силу различных причин;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отсутствие перспектив роста – ограничения в карьерном плане, вызванные определенными причинами;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плохой коллектив – несоответствие интересов, норм и ценностей работника и большинства членов рабочего коллектива.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6146" name="Picture 2" descr="Открытки опять понедельник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1166164"/>
            <a:ext cx="5257022" cy="52570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9925660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50506" y="548989"/>
            <a:ext cx="11094098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работы можно оценить по нескольким критериям:</a:t>
            </a:r>
          </a:p>
          <a:p>
            <a:pPr algn="just">
              <a:spcAft>
                <a:spcPts val="0"/>
              </a:spcAft>
            </a:pPr>
            <a:endParaRPr lang="ru-RU" sz="24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1) упрощение работы, ее фрагментарность влияет на физическое и моральное состояние. Когда человек не видит конечной стадии своей работы, продукции труда, его заинтересованность трудом падает, снижается и внимание, что ведет к производственному браку и нарушениям техники безопасности;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2) скука и монотонность влияют на вовлеченность сотрудника в трудовой процесс, утомление и незаинтересованность в развитии организации;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3) усталость – основная причина травм и брака на производстве, кроме того, постоянное чувство усталости формирует у человека негативное отношение к труду, моральное состояние становится хуже, повышается агрессивность и нежелание работать;</a:t>
            </a:r>
          </a:p>
          <a:p>
            <a:pPr algn="just"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4) дискриминация формирует производственный конфликт, ухудшает моральное состояние человека, снижает его самооценку и самоуважение, отражается на качестве его труда.</a:t>
            </a:r>
          </a:p>
        </p:txBody>
      </p:sp>
    </p:spTree>
    <p:extLst>
      <p:ext uri="{BB962C8B-B14F-4D97-AF65-F5344CB8AC3E}">
        <p14:creationId xmlns:p14="http://schemas.microsoft.com/office/powerpoint/2010/main" val="26903716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556" y="612670"/>
            <a:ext cx="11467322" cy="44832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Характер труда человека. </a:t>
            </a: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Существует несколько критериев, влияющих на понимание необходимости трудовой деятельности работником, которые характеризуют трудовые процессы на производстве:</a:t>
            </a:r>
          </a:p>
          <a:p>
            <a:pPr marL="342900" lvl="0" indent="-342900" algn="just">
              <a:spcBef>
                <a:spcPts val="50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целенаправленный характер работы;</a:t>
            </a:r>
          </a:p>
          <a:p>
            <a:pPr marL="342900" lvl="0" indent="-342900" algn="just">
              <a:spcBef>
                <a:spcPts val="50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соответствие работы субъективным требованиям и потребностям работника;</a:t>
            </a:r>
          </a:p>
          <a:p>
            <a:pPr marL="342900" lvl="0" indent="-342900" algn="just">
              <a:spcBef>
                <a:spcPts val="50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осязаемый результат работы;</a:t>
            </a:r>
          </a:p>
          <a:p>
            <a:pPr marL="342900" lvl="0" indent="-342900" algn="just">
              <a:spcBef>
                <a:spcPts val="50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надежное подкрепление (материальное, моральное, психологическое);</a:t>
            </a:r>
          </a:p>
          <a:p>
            <a:pPr marL="342900" lvl="0" indent="-342900" algn="just">
              <a:spcBef>
                <a:spcPts val="50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оптимальная нагрузка, сложность и интенсивность труда;</a:t>
            </a:r>
          </a:p>
          <a:p>
            <a:pPr marL="342900" lvl="0" indent="-342900" algn="just">
              <a:spcBef>
                <a:spcPts val="50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завершенность работы.</a:t>
            </a:r>
          </a:p>
          <a:p>
            <a:pPr marL="342900" lvl="0" indent="-342900" algn="just">
              <a:spcBef>
                <a:spcPts val="500"/>
              </a:spcBef>
              <a:spcAft>
                <a:spcPts val="0"/>
              </a:spcAft>
              <a:buFont typeface="+mj-lt"/>
              <a:buAutoNum type="arabicParenR"/>
              <a:tabLst>
                <a:tab pos="457200" algn="l"/>
              </a:tabLst>
            </a:pPr>
            <a:endParaRPr lang="ru-RU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Bef>
                <a:spcPts val="500"/>
              </a:spcBef>
              <a:tabLst>
                <a:tab pos="457200" algn="l"/>
              </a:tabLst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Вложенный труд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психологический феномен, состоящий в особо бережном отношении субъекта труда к моральному, физическому и материальному вкладу в трудовой процесс и потребности признания вклада значимым со стороны других субъектов труда. При отсутствии признания или недостаточной оценке вложенного труда у личности падает производительность труда, пропадает мотивация и заинтересованность в продолжении деятельности на определенном уровне, творческая активность.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864348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0546" y="545498"/>
            <a:ext cx="11215396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Под </a:t>
            </a:r>
            <a:r>
              <a:rPr lang="ru-RU" sz="20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безработицей 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понимается отсутствие работы на протяжении определенного периода времени у людей трудоспособного возраста (от 16 лет)  способных работать по состоянию здоровья.</a:t>
            </a:r>
          </a:p>
          <a:p>
            <a:pPr algn="just">
              <a:spcAft>
                <a:spcPts val="0"/>
              </a:spcAft>
            </a:pPr>
            <a:endParaRPr lang="ru-RU" sz="20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Затяжная безработица во многом влияет на моральное и физическое состояние работника. Зачастую безработный ожидает помощи от других людей, полагается на чужие решения, сомневается в своей профессиональной подготовке, уходит от решения профессиональных проблем и возможно даже подспудное нежелание и боязнь устроиться на работу, адаптация к отсутствию работы и отказ от ее поиска. </a:t>
            </a:r>
          </a:p>
          <a:p>
            <a:pPr algn="just">
              <a:spcAft>
                <a:spcPts val="0"/>
              </a:spcAft>
            </a:pPr>
            <a:endParaRPr lang="ru-RU" sz="2000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Возможен другой вариант поведения безработного, который характеризуется активной позицией – постоянный поиск работы, возможное переобучение и активная адаптация к условиям труда, новому коллективу.</a:t>
            </a:r>
          </a:p>
          <a:p>
            <a:pPr algn="just">
              <a:spcAft>
                <a:spcPts val="0"/>
              </a:spcAft>
            </a:pPr>
            <a:endParaRPr lang="ru-RU" sz="2000" i="1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Безработными не могут быть признаны</a:t>
            </a:r>
            <a:r>
              <a:rPr lang="ru-RU" sz="20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граждане, не достигшие 16 лет, пенсионеры, осужденные на исправительные работы, люди, лишенные свободы. Люди, отказавшиеся в течении 10 дней со дня регистрации в службе занятости, от двух подходящих вариантов работы или учебы </a:t>
            </a:r>
            <a:r>
              <a:rPr lang="ru-RU" sz="20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считаются безработными.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50142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2555" y="604658"/>
            <a:ext cx="1164460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400" b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Хо́бби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(от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англ.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400" i="1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hobby</a:t>
            </a:r>
            <a:r>
              <a:rPr lang="ru-RU" sz="2400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— увлечение, любимое дело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)— вид человеческой деятельности, некое занятие, которым занимаются на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досуге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для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души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Увлечение является хорошим способом борьбы со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стрессом,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гневом. Кроме того, увлечения зачастую помогают развить кругозор.</a:t>
            </a: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Основная цель увлечений — помочь </a:t>
            </a:r>
            <a:r>
              <a:rPr lang="ru-RU" sz="2400" dirty="0" err="1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самореализоваться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400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Хобби </a:t>
            </a:r>
            <a:r>
              <a:rPr lang="ru-RU" sz="2400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со временем может вырасти в основную деятельность, которая приносит доход, то есть в работу.</a:t>
            </a:r>
          </a:p>
        </p:txBody>
      </p:sp>
      <p:sp>
        <p:nvSpPr>
          <p:cNvPr id="3" name="Прямоугольник 2"/>
          <p:cNvSpPr/>
          <p:nvPr/>
        </p:nvSpPr>
        <p:spPr>
          <a:xfrm>
            <a:off x="382554" y="4547128"/>
            <a:ext cx="1144866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Д.З. Подготовить краткие сообщения о своих хобби (возможна демонстрация на семинаре и по желанию, краткий мастер-класс с 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одногруппниками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)</a:t>
            </a: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  <a:sym typeface="Wingdings" panose="05000000000000000000" pitchFamily="2" charset="2"/>
              </a:rPr>
              <a:t>Сообщения по теме отрасли психологии труда: Эргономика и др.</a:t>
            </a:r>
          </a:p>
        </p:txBody>
      </p:sp>
    </p:spTree>
    <p:extLst>
      <p:ext uri="{BB962C8B-B14F-4D97-AF65-F5344CB8AC3E}">
        <p14:creationId xmlns:p14="http://schemas.microsoft.com/office/powerpoint/2010/main" val="17163059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193745" y="538457"/>
            <a:ext cx="407239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Труд. Работа. Хобби. </a:t>
            </a:r>
            <a:endParaRPr lang="en-US" sz="3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 descr="Труд-2021: запрос на баланс жизнь/работа | ИФ-Регион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59687" y="1353951"/>
            <a:ext cx="8437919" cy="5273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775359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98579" y="434676"/>
            <a:ext cx="11709919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История человечества свидетельствует о решающем значении труда в формировании и развитии человека и общества. Труд - первое, основное условие всей человеческой жизни. «Труд создал самого человека». Труд категория социально-экономическая. Человек, стремясь улучшить условия существования, преобразует среду обитания. 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процессе труда человек вступает в определенные отношения с другими людьми и социальными группами, в результате, которого происходит изменение состояний человека, социальных групп и общества в целом. Труд - основа жизни и деятельности не только отдельного человека, но и общества в целом.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8" name="Picture 4" descr="Короткие юмор, анекдоты, приколы про труд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9119" y="3278226"/>
            <a:ext cx="5386808" cy="34340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117800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95942" y="700628"/>
            <a:ext cx="11737910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— это целесообразная деятельность. человека по преобразованию окружающего мира, для удовлетворения потребностей человека и общества, направленная на создание материальных и духовных ценностей. В процессе этой деятельности человек при помощи орудий труда осваивает, изменяет и приспосабливает к своим целям предметы природы, использует механические, физические и химические свойства предметов и явлений природы и заставляет их взаимно влиять друг на друга для достижения заранее намеченной цели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- является одним из основных видов осознанной активности человека, который служит средством и способом самореализации в личной и общественной жизни, общения, познания себя и окружающего мира, развития себя, как личности, самоутверждения, создания материальных и духовных ценностей, а также личного достатка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– это процесс реализации человеческих ресурсов в области физических, психических, профессиональных и других функциональных возможностей человека, величина которых неодинакова у разных людей и меняется в зависимости от возраста, профессиональной подготовленности, состояния здоровья и т.д.</a:t>
            </a:r>
          </a:p>
          <a:p>
            <a:pPr algn="just"/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труд - это сознательная, целенаправленная и легитимная деятельность человека (людей) по производству материальных или духовных благ, способных удовлетворять определенные человеческие потребности и востребованных людьми.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233822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image00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-4199" b="13501"/>
          <a:stretch/>
        </p:blipFill>
        <p:spPr bwMode="auto">
          <a:xfrm>
            <a:off x="355029" y="1548882"/>
            <a:ext cx="5410665" cy="37872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690466" y="585110"/>
            <a:ext cx="451167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Структура трудовой деятельности</a:t>
            </a:r>
            <a:endParaRPr lang="en-US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5816081" y="1428671"/>
            <a:ext cx="6096000" cy="3416320"/>
          </a:xfrm>
          <a:prstGeom prst="rect">
            <a:avLst/>
          </a:prstGeom>
        </p:spPr>
        <p:txBody>
          <a:bodyPr>
            <a:spAutoFit/>
          </a:bodyPr>
          <a:lstStyle/>
          <a:p>
            <a:pPr lvl="0" algn="just"/>
            <a:r>
              <a:rPr lang="ru-MD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Функции труда:</a:t>
            </a:r>
          </a:p>
          <a:p>
            <a:pPr lvl="0" algn="just"/>
            <a:endParaRPr lang="ru-MD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производство материальных и духовных благ с целью удовлетворения личных и общественных потребностей;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обеспечение безопасности жизни человека и общества, сохранение природы, обеспечение здоровой социальной среды;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и накопление материального и нематериального богатства, развитие факторов производства, науки, техники и культуры;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o-RO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развитие самого человека, формирование творческой личности.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704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57954" y="261257"/>
            <a:ext cx="207563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Виды труда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79919" y="1131867"/>
            <a:ext cx="11709918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зависимости от содержания труда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различают: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умственный и физический труд;</a:t>
            </a:r>
          </a:p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простой и сложный труд.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функциональный и профессиональный труд.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репродуктивный и творческий труд. </a:t>
            </a: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зависимости от характера труда различают: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o-RO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индивидуальный и коллективный труд.</a:t>
            </a:r>
            <a:r>
              <a:rPr lang="ru-RU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частный и общественный труд.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o-RO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3) наемный труд и самонаем. 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зависимости от результатов труда выделяют следующие его виды: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indent="-342900" algn="just">
              <a:buAutoNum type="arabicParenR"/>
            </a:pPr>
            <a:r>
              <a:rPr lang="ro-RO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живой и прошлый труд.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производительный и непроизводительный труд. </a:t>
            </a:r>
          </a:p>
          <a:p>
            <a:pPr algn="just"/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 </a:t>
            </a:r>
            <a:r>
              <a:rPr lang="ru-RU" b="1" i="1" dirty="0">
                <a:latin typeface="Times New Roman" panose="02020603050405020304" pitchFamily="18" charset="0"/>
                <a:ea typeface="Calibri" panose="020F0502020204030204" pitchFamily="34" charset="0"/>
              </a:rPr>
              <a:t>используемым вещественным элементам труда и степени участия человека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 труд подразделяется на следующие виды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: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just"/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</a:rPr>
              <a:t>1)ручной </a:t>
            </a:r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труд;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2)механизированный труд;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3)машинный труд; </a:t>
            </a:r>
          </a:p>
          <a:p>
            <a:pPr algn="just"/>
            <a:r>
              <a:rPr lang="ru-RU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4)автоматизированный труд.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098" name="Picture 2" descr="Технологии не всегда заменяют человеческий труд - Аналитический  интернет-журнал Власть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25338" y="599571"/>
            <a:ext cx="3669977" cy="28185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2152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51454" y="614877"/>
            <a:ext cx="896049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ea typeface="Calibri" panose="020F0502020204030204" pitchFamily="34" charset="0"/>
              </a:rPr>
              <a:t>По методам привлечения людей к труду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 различают:</a:t>
            </a:r>
          </a:p>
          <a:p>
            <a:pPr algn="just"/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1)труд по внеэкономическому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принуждению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2)труд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</a:rPr>
              <a:t>по экономическому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принуждению </a:t>
            </a:r>
          </a:p>
          <a:p>
            <a:pPr algn="just"/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</a:rPr>
              <a:t>3)добровольный труд</a:t>
            </a:r>
            <a:endParaRPr lang="en-US" sz="24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51454" y="2615460"/>
            <a:ext cx="11087877" cy="33958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условиям труда с различной степенью регламентации выделяют: 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1) стационарный и передвижной труд; 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2) легкий, средней тяжести и тяжелый труд; 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3) свободный и регламентированный труд. </a:t>
            </a:r>
          </a:p>
          <a:p>
            <a:pPr algn="just">
              <a:spcAft>
                <a:spcPts val="0"/>
              </a:spcAft>
            </a:pPr>
            <a:r>
              <a:rPr lang="ru-RU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algn="just">
              <a:spcAft>
                <a:spcPts val="0"/>
              </a:spcAft>
            </a:pPr>
            <a:r>
              <a:rPr lang="ru-RU" i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 предмету и продукту труда</a:t>
            </a:r>
            <a:endParaRPr lang="ru-RU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r>
              <a:rPr lang="ro-RO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научный, инженерный, управленческий, производственный, и т.д.;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r>
              <a:rPr lang="ro-RO" dirty="0" smtClean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промышленный, сельскохозяйственный, транспортный, коммуникационный, и т.д.</a:t>
            </a:r>
            <a:endParaRPr lang="ru-RU" dirty="0" smtClean="0"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342900" lvl="0" indent="-342900">
              <a:spcBef>
                <a:spcPts val="500"/>
              </a:spcBef>
              <a:spcAft>
                <a:spcPts val="0"/>
              </a:spcAft>
              <a:buFont typeface="+mj-lt"/>
              <a:buAutoNum type="arabicPeriod"/>
            </a:pPr>
            <a:endParaRPr lang="ru-RU" dirty="0" smtClean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500"/>
              </a:spcBef>
            </a:pPr>
            <a:r>
              <a:rPr lang="ru-RU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 труда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это установленный для работника объем работы в час, день, неделю, месяц, год, который он обязан выполнить при нормальных условиях работы.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81593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3935" y="429210"/>
            <a:ext cx="11569959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sz="2800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Понятие работы, безработицы, хобби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– материально вознаграждаемая деятельность человека, направленная на создание определенных благ. Наличие или отсутствие работы влияет на статусные характеристики личности, возможность реализации потенциала работника. 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Работой</a:t>
            </a:r>
            <a:r>
              <a:rPr lang="ru-RU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 в общем смысле считают деятельность, направленную на достижение определенного результата и подразумевающую позитивную направленность.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Как любой вид деятельности, работа имеет свои плюсы и минусы. </a:t>
            </a:r>
            <a:endParaRPr lang="ru-RU" sz="2800" b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ru-RU" sz="2800" b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Какие?</a:t>
            </a:r>
            <a:endParaRPr lang="en-US" sz="2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47148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8" name="Picture 8" descr="Статусы про работу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0572" y="3433664"/>
            <a:ext cx="5895292" cy="331998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180555" y="225911"/>
            <a:ext cx="11594677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ru-RU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Работа есть источник благ: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средства к существованию – сюда включены такие статьи, как заработная плата, дотации, льготы, предоставляемые предприятием работнику; возможность самореализации – возможности творческого подхода к работе, реализации своих идей;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приобретение определенного статуса – возможности карьерного роста, финансового положения, профессионального авторитета;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приобретения новых навыков и знаний, профессионализации – опыт работы по определенной специальности;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удовлетворение потребности в самоидентификации с определенной группой – идентификация с определенной группой, определение себя как ее члена;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+mj-lt"/>
              <a:buAutoNum type="arabicParenR"/>
            </a:pPr>
            <a:r>
              <a:rPr lang="ru-RU" dirty="0">
                <a:latin typeface="Times New Roman" panose="02020603050405020304" pitchFamily="18" charset="0"/>
                <a:ea typeface="Times New Roman" panose="02020603050405020304" pitchFamily="18" charset="0"/>
              </a:rPr>
              <a:t>возможность приобрести новый круг общения – приобретение новых знакомств, новый круг общения.</a:t>
            </a:r>
            <a:endParaRPr lang="en-US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991937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1648</TotalTime>
  <Words>1376</Words>
  <Application>Microsoft Office PowerPoint</Application>
  <PresentationFormat>Широкоэкранный</PresentationFormat>
  <Paragraphs>96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Times New Roman</vt:lpstr>
      <vt:lpstr>Wingdings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Olga</dc:creator>
  <cp:lastModifiedBy>Olga</cp:lastModifiedBy>
  <cp:revision>13</cp:revision>
  <dcterms:created xsi:type="dcterms:W3CDTF">2022-09-03T11:07:09Z</dcterms:created>
  <dcterms:modified xsi:type="dcterms:W3CDTF">2022-09-05T16:23:10Z</dcterms:modified>
</cp:coreProperties>
</file>