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60" r:id="rId4"/>
    <p:sldId id="261" r:id="rId5"/>
    <p:sldId id="262" r:id="rId6"/>
    <p:sldId id="263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AD297-FB7E-4177-BEF8-B214F55174A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618A6-5DCB-4461-B1A8-CFBA6D02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4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618A6-5DCB-4461-B1A8-CFBA6D02E1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52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2722-BE70-4CB4-AF14-1ADA1622F7A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0048-B749-4DAB-A24A-60441837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1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2722-BE70-4CB4-AF14-1ADA1622F7A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0048-B749-4DAB-A24A-60441837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8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2722-BE70-4CB4-AF14-1ADA1622F7A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0048-B749-4DAB-A24A-60441837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7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2722-BE70-4CB4-AF14-1ADA1622F7A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0048-B749-4DAB-A24A-60441837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58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2722-BE70-4CB4-AF14-1ADA1622F7A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0048-B749-4DAB-A24A-60441837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3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2722-BE70-4CB4-AF14-1ADA1622F7A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0048-B749-4DAB-A24A-60441837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2722-BE70-4CB4-AF14-1ADA1622F7A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0048-B749-4DAB-A24A-60441837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7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2722-BE70-4CB4-AF14-1ADA1622F7A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0048-B749-4DAB-A24A-60441837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0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2722-BE70-4CB4-AF14-1ADA1622F7A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0048-B749-4DAB-A24A-60441837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8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2722-BE70-4CB4-AF14-1ADA1622F7A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0048-B749-4DAB-A24A-60441837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4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2722-BE70-4CB4-AF14-1ADA1622F7A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0048-B749-4DAB-A24A-60441837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98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92722-BE70-4CB4-AF14-1ADA1622F7A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00048-B749-4DAB-A24A-60441837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sPOPw4pgXc" TargetMode="External"/><Relationship Id="rId2" Type="http://schemas.openxmlformats.org/officeDocument/2006/relationships/hyperlink" Target="https://www.youtube.com/watch?v=NkiMIA18AyU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iT4nE6Puiv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56640" y="385231"/>
            <a:ext cx="6347379" cy="66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buSzPts val="1200"/>
            </a:pPr>
            <a:r>
              <a:rPr lang="ru-MD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Психологическая помощь при травме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4733" y="1899055"/>
            <a:ext cx="11016017" cy="3619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MD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Фаза шока.</a:t>
            </a:r>
            <a:r>
              <a:rPr lang="ru-MD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Задача - </a:t>
            </a:r>
            <a:r>
              <a:rPr lang="ru-MD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самоанестезия</a:t>
            </a:r>
            <a:r>
              <a:rPr lang="ru-MD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M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фраза - «ничего (или почти ничего) не произошло».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MD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Фаза гнева</a:t>
            </a:r>
            <a:r>
              <a:rPr lang="ru-MD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Задача - прохождение от формального признания к внутреннему принятию. </a:t>
            </a:r>
            <a:r>
              <a:rPr lang="ru-M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фраза - «я знаю, что так случилось, но не принимаю этого». </a:t>
            </a:r>
            <a:endParaRPr lang="ru-MD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MD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Фаза депрессии</a:t>
            </a:r>
            <a:r>
              <a:rPr lang="ru-M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Задача - </a:t>
            </a:r>
            <a:r>
              <a:rPr lang="ru-M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горевание</a:t>
            </a:r>
            <a:r>
              <a:rPr lang="ru-M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Основная фраза - «боль продолжается и продолжается, и у нее нет конца».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MD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Фаза исцеления</a:t>
            </a:r>
            <a:r>
              <a:rPr lang="ru-M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Задача - введение травмы в контекст жизни. Основная фраза - «я становлюсь в чем-то больше, чем раньше».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593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3934" y="560224"/>
            <a:ext cx="1159795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 fontAlgn="t">
              <a:lnSpc>
                <a:spcPct val="150000"/>
              </a:lnSpc>
              <a:spcAft>
                <a:spcPts val="0"/>
              </a:spcAft>
            </a:pPr>
            <a:r>
              <a:rPr lang="ru-MD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 В. </a:t>
            </a:r>
            <a:r>
              <a:rPr lang="ru-MD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Тарабрина</a:t>
            </a:r>
            <a:r>
              <a:rPr lang="ru-MD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выделяет в терапевтических отношениях с клиентом, у которого имеется посттравматическое стрессовое расстройство, характерные особенности, которые можно сформулировать следующим образом: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 fontAlgn="t">
              <a:lnSpc>
                <a:spcPct val="150000"/>
              </a:lnSpc>
              <a:spcAft>
                <a:spcPts val="0"/>
              </a:spcAft>
            </a:pPr>
            <a:r>
              <a:rPr lang="ru-MD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-постепенное завоевание доверия клиента с учетом того, что у него наблюдается выраженная утрата доверия к миру;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 fontAlgn="t">
              <a:lnSpc>
                <a:spcPct val="150000"/>
              </a:lnSpc>
              <a:spcAft>
                <a:spcPts val="0"/>
              </a:spcAft>
            </a:pPr>
            <a:r>
              <a:rPr lang="ru-MD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-повышенная чувствительность по отношению к «формальностям» проведения терапии» (отказ от стандартных диагностических процедур перед разговором о травматических событиях);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 fontAlgn="t">
              <a:lnSpc>
                <a:spcPct val="150000"/>
              </a:lnSpc>
              <a:spcAft>
                <a:spcPts val="0"/>
              </a:spcAft>
            </a:pPr>
            <a:r>
              <a:rPr lang="ru-MD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-создание надежного окружения для клиента во время оказания психологической помощи; 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</a:pPr>
            <a:r>
              <a:rPr lang="ru-MD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-адекватное исполнение ритуалов, которые способствуют удовлетворению потребности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 fontAlgn="t">
              <a:lnSpc>
                <a:spcPct val="150000"/>
              </a:lnSpc>
              <a:spcAft>
                <a:spcPts val="0"/>
              </a:spcAft>
            </a:pPr>
            <a:r>
              <a:rPr lang="ru-MD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клиента в безопасности; 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 fontAlgn="t">
              <a:lnSpc>
                <a:spcPct val="150000"/>
              </a:lnSpc>
              <a:spcAft>
                <a:spcPts val="0"/>
              </a:spcAft>
            </a:pPr>
            <a:r>
              <a:rPr lang="ru-MD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-обсуждение и исключение возможных источников опасности в реальной жизни клиента.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765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605" y="478725"/>
            <a:ext cx="1174724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 fontAlgn="t">
              <a:lnSpc>
                <a:spcPct val="150000"/>
              </a:lnSpc>
              <a:spcAft>
                <a:spcPts val="0"/>
              </a:spcAft>
            </a:pPr>
            <a:r>
              <a:rPr lang="ru-MD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Д. </a:t>
            </a:r>
            <a:r>
              <a:rPr lang="ru-MD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Зинкер</a:t>
            </a:r>
            <a:r>
              <a:rPr lang="ru-MD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считает, что одна из задач терапевта в работе с психической травмой -это организация безопасного и доверительного поля, где слезы и гнев не покажутся безумием, где можно высказывать все, что хочется. </a:t>
            </a:r>
            <a:endParaRPr lang="ro-MD" sz="20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 fontAlgn="t">
              <a:lnSpc>
                <a:spcPct val="150000"/>
              </a:lnSpc>
              <a:spcAft>
                <a:spcPts val="0"/>
              </a:spcAft>
            </a:pPr>
            <a:r>
              <a:rPr lang="ru-MD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MD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здесь, по Д. </a:t>
            </a:r>
            <a:r>
              <a:rPr lang="ru-MD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Зинкеру</a:t>
            </a:r>
            <a:r>
              <a:rPr lang="ru-MD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быть свидетелем для </a:t>
            </a:r>
            <a:r>
              <a:rPr lang="ru-MD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гештальт</a:t>
            </a:r>
            <a:r>
              <a:rPr lang="ru-MD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-терапевта означает следующее: 1) быть рядом и слушать; 2) не форсировать результат; 3) проявлять уважение и принимать то, что происходит; 4) видеть пользу в выражении человеком его скорби; 5) позволить себе стать твердой опорой, на которую клиент может опереться. Наблюдение и присутствие терапевта позволяет клиенту увидеть именно самого себя, осознать свою боль, беспомощность и прожить это. Важно не иметь заранее наработанной модели работы с горем, а просто помогать конкретному человеку найти свой собственный путь, который будет соответствовать потребностям.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433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.3. Процесс удовлетворения потребностей: цикл контакта . Психология в кино  [litres]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681" b="7479"/>
          <a:stretch/>
        </p:blipFill>
        <p:spPr bwMode="auto">
          <a:xfrm>
            <a:off x="815096" y="141490"/>
            <a:ext cx="10372309" cy="4432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8948" y="4424243"/>
            <a:ext cx="118872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 fontAlgn="t">
              <a:lnSpc>
                <a:spcPct val="150000"/>
              </a:lnSpc>
              <a:spcAft>
                <a:spcPts val="0"/>
              </a:spcAft>
            </a:pPr>
            <a:r>
              <a:rPr lang="ru-MD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преконтакт</a:t>
            </a:r>
            <a:r>
              <a:rPr lang="ru-MD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(фаза шока) - признание случившегося травматического события как реального факта своей жизни; контакт (фаза гнева) - снижение активности клиента в выражении сильных эмоциональных проявлений; полный контакт (фаза депрессии) - повышение активности клиента в процессе </a:t>
            </a:r>
            <a:r>
              <a:rPr lang="ru-MD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горевания</a:t>
            </a:r>
            <a:r>
              <a:rPr lang="ru-MD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способность проживать боль; </a:t>
            </a:r>
            <a:r>
              <a:rPr lang="ru-MD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постконтакт</a:t>
            </a:r>
            <a:r>
              <a:rPr lang="ru-MD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(фаза исцеления) - восстановление жизненных ресурсов, ассимиляция опыта травмирующего события в жизненное пространство клиента.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760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909" y="213088"/>
            <a:ext cx="1150464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MD" sz="2800" b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Тактика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способности БЫТЬ БОЛЬШЕ В КОНТАКТЕ С СОБОЙ - увеличение энергии и чувствительности: обучение навыкам расслабления, заземления, дыхания, центрирования, повышение телесного присутствия настолько, насколько это возможно;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сотрудничество в исследовании СВОБОДЫ ВЫБОРА контексте незавершенного дела - экспрессивные эксперименты - самовыражение; эксперименты с переигрыванием прошлого опыта (работа с ретрофлексией);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терапевтическое сотрудничество, диалог - отношения свободой выбора как возвращение АВТОРСТВО СОБСТВЕННОЙ ЖИЗНИ. терапевт как прилежный ученик клиента - внимательный, уважающий выбор клиента.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738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60" r="21806"/>
          <a:stretch/>
        </p:blipFill>
        <p:spPr>
          <a:xfrm>
            <a:off x="0" y="-261256"/>
            <a:ext cx="12008498" cy="752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666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9259" y="1958543"/>
            <a:ext cx="1107540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MD" dirty="0">
              <a:hlinkClick r:id="rId2"/>
            </a:endParaRPr>
          </a:p>
          <a:p>
            <a:endParaRPr lang="ru-MD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https://www.youtube.com/watch?v=NkiMIA18AyU</a:t>
            </a:r>
            <a:endParaRPr lang="ru-MD" dirty="0" smtClean="0"/>
          </a:p>
          <a:p>
            <a:r>
              <a:rPr lang="ru-MD" dirty="0" smtClean="0"/>
              <a:t>Работа с жертвами сексуального насилия</a:t>
            </a:r>
          </a:p>
          <a:p>
            <a:endParaRPr lang="ru-MD" dirty="0" smtClean="0"/>
          </a:p>
          <a:p>
            <a:endParaRPr lang="ru-MD" dirty="0" smtClean="0"/>
          </a:p>
          <a:p>
            <a:r>
              <a:rPr lang="en-US" dirty="0" smtClean="0">
                <a:hlinkClick r:id="rId3"/>
              </a:rPr>
              <a:t>https://www.youtube.com/watch?v=3sPOPw4pgXc</a:t>
            </a:r>
            <a:endParaRPr lang="ru-MD" dirty="0" smtClean="0"/>
          </a:p>
          <a:p>
            <a:r>
              <a:rPr lang="ru-MD" dirty="0" smtClean="0"/>
              <a:t>Работа с травмой и острым стрессом в ОРКТ</a:t>
            </a:r>
          </a:p>
          <a:p>
            <a:endParaRPr lang="ru-MD" dirty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www.youtube.com/watch?v=iT4nE6Puiv4</a:t>
            </a:r>
            <a:endParaRPr lang="ru-MD" dirty="0" smtClean="0"/>
          </a:p>
          <a:p>
            <a:r>
              <a:rPr lang="ru-RU" dirty="0"/>
              <a:t>Основные принципы работы с ПТСР</a:t>
            </a:r>
          </a:p>
          <a:p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1977" y="481215"/>
            <a:ext cx="10726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MD" b="1" dirty="0" smtClean="0">
                <a:latin typeface="Times New Roman" panose="02020603050405020304" pitchFamily="18" charset="0"/>
                <a:ea typeface="BookmanOldStyle"/>
                <a:cs typeface="Times New Roman" panose="02020603050405020304" pitchFamily="18" charset="0"/>
              </a:rPr>
              <a:t>Домашнее задание на 2 недели</a:t>
            </a:r>
          </a:p>
          <a:p>
            <a:pPr algn="just"/>
            <a:endParaRPr lang="ru-MD" b="1" dirty="0" smtClean="0">
              <a:latin typeface="Times New Roman" panose="02020603050405020304" pitchFamily="18" charset="0"/>
              <a:ea typeface="BookmanOldStyle"/>
              <a:cs typeface="Times New Roman" panose="02020603050405020304" pitchFamily="18" charset="0"/>
            </a:endParaRPr>
          </a:p>
          <a:p>
            <a:pPr algn="just"/>
            <a:r>
              <a:rPr lang="ru-MD" dirty="0" smtClean="0">
                <a:latin typeface="Times New Roman" panose="02020603050405020304" pitchFamily="18" charset="0"/>
                <a:ea typeface="BookmanOldStyle"/>
                <a:cs typeface="Times New Roman" panose="02020603050405020304" pitchFamily="18" charset="0"/>
              </a:rPr>
              <a:t>По ссылкам ниже просмотреть видео, резюмировать в единый пронумерованный документ, выделяя основные мысли авторов, а также анализируя (добавляя свои комментарии, отношение и т.д.)  </a:t>
            </a:r>
          </a:p>
          <a:p>
            <a:pPr algn="just"/>
            <a:r>
              <a:rPr lang="ru-MD" dirty="0">
                <a:latin typeface="Times New Roman" panose="02020603050405020304" pitchFamily="18" charset="0"/>
                <a:ea typeface="BookmanOldStyle"/>
                <a:cs typeface="Times New Roman" panose="02020603050405020304" pitchFamily="18" charset="0"/>
              </a:rPr>
              <a:t>П</a:t>
            </a:r>
            <a:r>
              <a:rPr lang="ru-MD" dirty="0" smtClean="0">
                <a:latin typeface="Times New Roman" panose="02020603050405020304" pitchFamily="18" charset="0"/>
                <a:ea typeface="BookmanOldStyle"/>
                <a:cs typeface="Times New Roman" panose="02020603050405020304" pitchFamily="18" charset="0"/>
              </a:rPr>
              <a:t>рикрепить на </a:t>
            </a:r>
            <a:r>
              <a:rPr lang="ru-MD" dirty="0" err="1" smtClean="0">
                <a:latin typeface="Times New Roman" panose="02020603050405020304" pitchFamily="18" charset="0"/>
                <a:ea typeface="BookmanOldStyle"/>
                <a:cs typeface="Times New Roman" panose="02020603050405020304" pitchFamily="18" charset="0"/>
              </a:rPr>
              <a:t>мудл</a:t>
            </a:r>
            <a:r>
              <a:rPr lang="ru-MD" dirty="0" smtClean="0">
                <a:latin typeface="Times New Roman" panose="02020603050405020304" pitchFamily="18" charset="0"/>
                <a:ea typeface="BookmanOldStyle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9994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572</Words>
  <Application>Microsoft Office PowerPoint</Application>
  <PresentationFormat>Широкоэкранный</PresentationFormat>
  <Paragraphs>35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BookmanOldStyle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8</cp:revision>
  <dcterms:created xsi:type="dcterms:W3CDTF">2023-03-20T18:32:41Z</dcterms:created>
  <dcterms:modified xsi:type="dcterms:W3CDTF">2023-03-28T11:51:35Z</dcterms:modified>
</cp:coreProperties>
</file>