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0"/>
  </p:notesMasterIdLst>
  <p:sldIdLst>
    <p:sldId id="258" r:id="rId2"/>
    <p:sldId id="260" r:id="rId3"/>
    <p:sldId id="261" r:id="rId4"/>
    <p:sldId id="262" r:id="rId5"/>
    <p:sldId id="263"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305" r:id="rId26"/>
    <p:sldId id="306" r:id="rId27"/>
    <p:sldId id="307" r:id="rId28"/>
    <p:sldId id="308" r:id="rId29"/>
    <p:sldId id="309" r:id="rId30"/>
    <p:sldId id="310" r:id="rId31"/>
    <p:sldId id="311" r:id="rId32"/>
    <p:sldId id="312" r:id="rId33"/>
    <p:sldId id="313" r:id="rId34"/>
    <p:sldId id="314" r:id="rId35"/>
    <p:sldId id="315" r:id="rId36"/>
    <p:sldId id="316" r:id="rId37"/>
    <p:sldId id="317" r:id="rId38"/>
    <p:sldId id="318" r:id="rId39"/>
    <p:sldId id="319" r:id="rId40"/>
    <p:sldId id="320" r:id="rId41"/>
    <p:sldId id="321" r:id="rId42"/>
    <p:sldId id="323" r:id="rId43"/>
    <p:sldId id="324" r:id="rId44"/>
    <p:sldId id="325" r:id="rId45"/>
    <p:sldId id="326" r:id="rId46"/>
    <p:sldId id="327" r:id="rId47"/>
    <p:sldId id="328" r:id="rId48"/>
    <p:sldId id="330" r:id="rId49"/>
  </p:sldIdLst>
  <p:sldSz cx="12192000" cy="6858000"/>
  <p:notesSz cx="6858000" cy="9144000"/>
  <p:embeddedFontLst>
    <p:embeddedFont>
      <p:font typeface="Play" panose="020B0604020202020204" charset="0"/>
      <p:regular r:id="rId51"/>
      <p:bold r:id="rId52"/>
    </p:embeddedFont>
    <p:embeddedFont>
      <p:font typeface="Times" panose="02020603050405020304" pitchFamily="18" charset="0"/>
      <p:regular r:id="rId53"/>
      <p:bold r:id="rId54"/>
      <p:italic r:id="rId55"/>
      <p:boldItalic r:id="rId56"/>
    </p:embeddedFont>
    <p:embeddedFont>
      <p:font typeface="Helvetica Neue" panose="020B0604020202020204" charset="0"/>
      <p:regular r:id="rId57"/>
      <p:bold r:id="rId58"/>
      <p:italic r:id="rId59"/>
      <p:boldItalic r:id="rId60"/>
    </p:embeddedFont>
    <p:embeddedFont>
      <p:font typeface="Calibri" panose="020F0502020204030204" pitchFamily="34" charset="0"/>
      <p:regular r:id="rId61"/>
      <p:bold r:id="rId62"/>
      <p:italic r:id="rId63"/>
      <p:bold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00" roundtripDataSignature="AMtx7mg174HSKeP0HiYpu+WCxdnmbO5kc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285" autoAdjust="0"/>
  </p:normalViewPr>
  <p:slideViewPr>
    <p:cSldViewPr snapToGrid="0">
      <p:cViewPr varScale="1">
        <p:scale>
          <a:sx n="54" d="100"/>
          <a:sy n="54" d="100"/>
        </p:scale>
        <p:origin x="1781"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5.fntdata"/><Relationship Id="rId63" Type="http://schemas.openxmlformats.org/officeDocument/2006/relationships/font" Target="fonts/font13.fntdata"/><Relationship Id="rId104"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10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7.fntdata"/><Relationship Id="rId61"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font" Target="fonts/font10.fntdata"/><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64" Type="http://schemas.openxmlformats.org/officeDocument/2006/relationships/font" Target="fonts/font14.fntdata"/><Relationship Id="rId100" Type="http://customschemas.google.com/relationships/presentationmetadata" Target="metadata"/><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9.fntdata"/><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GB"/>
              <a:t>MODIFICĂRI - EDITATE PENTRU CLARITATE</a:t>
            </a:r>
            <a:endParaRPr/>
          </a:p>
        </p:txBody>
      </p:sp>
      <p:sp>
        <p:nvSpPr>
          <p:cNvPr id="389" name="Google Shape;38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395" name="Google Shape;39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401" name="Google Shape;40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407" name="Google Shape;40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418" name="Google Shape;41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429" name="Google Shape;429;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440" name="Google Shape;44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451" name="Google Shape;451;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462" name="Google Shape;462;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GB"/>
              <a:t>MODIFICĂRI - EDITATE PENTRU CLARITATE</a:t>
            </a:r>
            <a:endParaRPr/>
          </a:p>
        </p:txBody>
      </p:sp>
      <p:sp>
        <p:nvSpPr>
          <p:cNvPr id="468" name="Google Shape;468;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GB"/>
              <a:t>MODIFICĂRI - EDITATE PENTRU CLARITATE</a:t>
            </a:r>
            <a:endParaRPr/>
          </a:p>
        </p:txBody>
      </p:sp>
      <p:sp>
        <p:nvSpPr>
          <p:cNvPr id="479" name="Google Shape;479;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490" name="Google Shape;490;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496" name="Google Shape;496;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502" name="Google Shape;502;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508" name="Google Shape;508;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1" name="Google Shape;621;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Comunicarea nonverbală cuprinde toate mesajele transmise fără cuvinte, inclusiv limbajul corpului, expresiile faciale, gesturile, contactul vizual, postura, atingerea, spațiul personal și caracteristicile paralingvistice precum tonul vocii, ritmul și volumul. Această formă de comunicare apare adesea în mod inconștient și poate consolida sau contrazice mesajele verbale, ceea ce o face un element crucial în înțelegerea interacțiunii umane. Cercetările sugerează că indiciile non-verbale pot reprezenta o parte semnificativă din interpretarea mesajelor, în special în transmiterea emoțiilor, atitudinilor și stabilirea relațiilor. În mediile profesionale, cum ar fi asistența socială, a fi atent la semnalele nonverbale conștiente și inconștiente ajută la construirea încrederii, la demonstrarea empatiei și la o mai bună înțelegere a nevoilor sau preocupărilor neexprimate ale clienților.</a:t>
            </a:r>
            <a:endParaRPr/>
          </a:p>
          <a:p>
            <a:pPr marL="0" lvl="0" indent="0" algn="l" rtl="0">
              <a:spcBef>
                <a:spcPts val="0"/>
              </a:spcBef>
              <a:spcAft>
                <a:spcPts val="0"/>
              </a:spcAft>
              <a:buNone/>
            </a:pPr>
            <a:endParaRPr/>
          </a:p>
          <a:p>
            <a:pPr marL="0" lvl="0" indent="0" algn="l" rtl="0">
              <a:spcBef>
                <a:spcPts val="0"/>
              </a:spcBef>
              <a:spcAft>
                <a:spcPts val="0"/>
              </a:spcAft>
              <a:buNone/>
            </a:pPr>
            <a:r>
              <a:rPr lang="en-GB"/>
              <a:t>Iată cinci aspecte cheie ale comunicării non-verbale:</a:t>
            </a:r>
            <a:endParaRPr/>
          </a:p>
          <a:p>
            <a:pPr marL="0" lvl="0" indent="0" algn="l" rtl="0">
              <a:spcBef>
                <a:spcPts val="0"/>
              </a:spcBef>
              <a:spcAft>
                <a:spcPts val="0"/>
              </a:spcAft>
              <a:buNone/>
            </a:pPr>
            <a:endParaRPr/>
          </a:p>
          <a:p>
            <a:pPr marL="0" lvl="0" indent="0" algn="l" rtl="0">
              <a:spcBef>
                <a:spcPts val="0"/>
              </a:spcBef>
              <a:spcAft>
                <a:spcPts val="0"/>
              </a:spcAft>
              <a:buNone/>
            </a:pPr>
            <a:r>
              <a:rPr lang="en-GB"/>
              <a:t>* Limbajul corpului - postura, gesturile, mișcarea și modul în care ne poziționăm fizic transmit mesaje celorlalți fără cuvinte. De exemplu, brațele încrucișate pot semnala defensivă sau disconfort</a:t>
            </a:r>
            <a:endParaRPr/>
          </a:p>
          <a:p>
            <a:pPr marL="0" lvl="0" indent="0" algn="l" rtl="0">
              <a:spcBef>
                <a:spcPts val="0"/>
              </a:spcBef>
              <a:spcAft>
                <a:spcPts val="0"/>
              </a:spcAft>
              <a:buNone/>
            </a:pPr>
            <a:endParaRPr/>
          </a:p>
          <a:p>
            <a:pPr marL="0" lvl="0" indent="0" algn="l" rtl="0">
              <a:spcBef>
                <a:spcPts val="0"/>
              </a:spcBef>
              <a:spcAft>
                <a:spcPts val="0"/>
              </a:spcAft>
              <a:buNone/>
            </a:pPr>
            <a:r>
              <a:rPr lang="en-GB"/>
              <a:t>* Expresii faciale - fețele noastre transmit emoții și reacții prin zâmbete, încruntări, sprâncene ridicate și alte expresii care sunt adesea înțelese în toate culturile</a:t>
            </a:r>
            <a:endParaRPr/>
          </a:p>
          <a:p>
            <a:pPr marL="0" lvl="0" indent="0" algn="l" rtl="0">
              <a:spcBef>
                <a:spcPts val="0"/>
              </a:spcBef>
              <a:spcAft>
                <a:spcPts val="0"/>
              </a:spcAft>
              <a:buNone/>
            </a:pPr>
            <a:endParaRPr/>
          </a:p>
          <a:p>
            <a:pPr marL="0" lvl="0" indent="0" algn="l" rtl="0">
              <a:spcBef>
                <a:spcPts val="0"/>
              </a:spcBef>
              <a:spcAft>
                <a:spcPts val="0"/>
              </a:spcAft>
              <a:buNone/>
            </a:pPr>
            <a:r>
              <a:rPr lang="en-GB"/>
              <a:t>* Contactul vizual - modul în care ne folosim ochii, inclusiv durata contactului vizual, direcția privirii și dilatarea pupilei, transmite semnale sociale puternice privind atenția, interesul și starea emoțională</a:t>
            </a:r>
            <a:endParaRPr/>
          </a:p>
          <a:p>
            <a:pPr marL="0" lvl="0" indent="0" algn="l" rtl="0">
              <a:spcBef>
                <a:spcPts val="0"/>
              </a:spcBef>
              <a:spcAft>
                <a:spcPts val="0"/>
              </a:spcAft>
              <a:buNone/>
            </a:pPr>
            <a:endParaRPr/>
          </a:p>
          <a:p>
            <a:pPr marL="0" lvl="0" indent="0" algn="l" rtl="0">
              <a:spcBef>
                <a:spcPts val="0"/>
              </a:spcBef>
              <a:spcAft>
                <a:spcPts val="0"/>
              </a:spcAft>
              <a:buNone/>
            </a:pPr>
            <a:r>
              <a:rPr lang="en-GB"/>
              <a:t>* Proxemica (spațiul personal) - cât de aproape sau departe ne poziționăm de ceilalți comunică dinamica relațiilor, nivelurile de confort și normele culturale privind distanța interpersonală adecvată</a:t>
            </a:r>
            <a:endParaRPr/>
          </a:p>
          <a:p>
            <a:pPr marL="0" lvl="0" indent="0" algn="l" rtl="0">
              <a:spcBef>
                <a:spcPts val="0"/>
              </a:spcBef>
              <a:spcAft>
                <a:spcPts val="0"/>
              </a:spcAft>
              <a:buNone/>
            </a:pPr>
            <a:endParaRPr/>
          </a:p>
          <a:p>
            <a:pPr marL="0" lvl="0" indent="0" algn="l" rtl="0">
              <a:spcBef>
                <a:spcPts val="0"/>
              </a:spcBef>
              <a:spcAft>
                <a:spcPts val="0"/>
              </a:spcAft>
              <a:buNone/>
            </a:pPr>
            <a:r>
              <a:rPr lang="en-GB"/>
              <a:t>* Paralimbajul - elemente vocale dincolo de cuvinte, cum ar fi tonul, înălțimea, volumul, viteza și tăcerea transmit semnificația prin modul în care spunem lucrurile, mai degrabă decât prin ceea ce spunem - sunetul tsk când nu suntem de acord cu cineva, rotirea ochilor</a:t>
            </a:r>
            <a:endParaRPr/>
          </a:p>
        </p:txBody>
      </p:sp>
      <p:sp>
        <p:nvSpPr>
          <p:cNvPr id="622" name="Google Shape;622;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2" name="Google Shape;632;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Iată exemple specifice ale modului în care factorii societali și culturali pot influența comunicarea non-verbală a femeilor:</a:t>
            </a:r>
            <a:endParaRPr/>
          </a:p>
          <a:p>
            <a:pPr marL="0" lvl="0" indent="0" algn="l" rtl="0">
              <a:spcBef>
                <a:spcPts val="0"/>
              </a:spcBef>
              <a:spcAft>
                <a:spcPts val="0"/>
              </a:spcAft>
              <a:buNone/>
            </a:pPr>
            <a:endParaRPr/>
          </a:p>
          <a:p>
            <a:pPr marL="0" lvl="0" indent="0" algn="l" rtl="0">
              <a:spcBef>
                <a:spcPts val="0"/>
              </a:spcBef>
              <a:spcAft>
                <a:spcPts val="0"/>
              </a:spcAft>
              <a:buNone/>
            </a:pPr>
            <a:r>
              <a:rPr lang="en-GB"/>
              <a:t>Limbajul corpului:</a:t>
            </a:r>
            <a:endParaRPr/>
          </a:p>
          <a:p>
            <a:pPr marL="0" lvl="0" indent="0" algn="l" rtl="0">
              <a:spcBef>
                <a:spcPts val="0"/>
              </a:spcBef>
              <a:spcAft>
                <a:spcPts val="0"/>
              </a:spcAft>
              <a:buNone/>
            </a:pPr>
            <a:r>
              <a:rPr lang="en-GB"/>
              <a:t>- Se așteaptă adesea să ocupe mai puțin spațiu fizic (încrucișarea picioarelor, ținerea brațelor aproape)</a:t>
            </a:r>
            <a:endParaRPr/>
          </a:p>
          <a:p>
            <a:pPr marL="0" lvl="0" indent="0" algn="l" rtl="0">
              <a:spcBef>
                <a:spcPts val="0"/>
              </a:spcBef>
              <a:spcAft>
                <a:spcPts val="0"/>
              </a:spcAft>
              <a:buNone/>
            </a:pPr>
            <a:r>
              <a:rPr lang="en-GB"/>
              <a:t>- Poate adopta inconștient poziții de supunere în contexte profesionale</a:t>
            </a:r>
            <a:endParaRPr/>
          </a:p>
          <a:p>
            <a:pPr marL="0" lvl="0" indent="0" algn="l" rtl="0">
              <a:spcBef>
                <a:spcPts val="0"/>
              </a:spcBef>
              <a:spcAft>
                <a:spcPts val="0"/>
              </a:spcAft>
              <a:buNone/>
            </a:pPr>
            <a:r>
              <a:rPr lang="en-GB"/>
              <a:t>- Socializat să zâmbească mai frecvent pentru a părea abordabil sau prietenos</a:t>
            </a:r>
            <a:endParaRPr/>
          </a:p>
          <a:p>
            <a:pPr marL="0" lvl="0" indent="0" algn="l" rtl="0">
              <a:spcBef>
                <a:spcPts val="0"/>
              </a:spcBef>
              <a:spcAft>
                <a:spcPts val="0"/>
              </a:spcAft>
              <a:buNone/>
            </a:pPr>
            <a:r>
              <a:rPr lang="en-GB"/>
              <a:t>- Poate înclina mai mult capul în timpul conversațiilor pentru a-și arăta implicarea</a:t>
            </a:r>
            <a:endParaRPr/>
          </a:p>
          <a:p>
            <a:pPr marL="0" lvl="0" indent="0" algn="l" rtl="0">
              <a:spcBef>
                <a:spcPts val="0"/>
              </a:spcBef>
              <a:spcAft>
                <a:spcPts val="0"/>
              </a:spcAft>
              <a:buNone/>
            </a:pPr>
            <a:r>
              <a:rPr lang="en-GB"/>
              <a:t>- Se așteaptă adesea să mențină un contact vizual mai consistent pentru a-și arăta atenția</a:t>
            </a:r>
            <a:endParaRPr/>
          </a:p>
          <a:p>
            <a:pPr marL="0" lvl="0" indent="0" algn="l" rtl="0">
              <a:spcBef>
                <a:spcPts val="0"/>
              </a:spcBef>
              <a:spcAft>
                <a:spcPts val="0"/>
              </a:spcAft>
              <a:buNone/>
            </a:pPr>
            <a:endParaRPr/>
          </a:p>
          <a:p>
            <a:pPr marL="0" lvl="0" indent="0" algn="l" rtl="0">
              <a:spcBef>
                <a:spcPts val="0"/>
              </a:spcBef>
              <a:spcAft>
                <a:spcPts val="0"/>
              </a:spcAft>
              <a:buNone/>
            </a:pPr>
            <a:r>
              <a:rPr lang="en-GB"/>
              <a:t>Atingere și spațiu:</a:t>
            </a:r>
            <a:endParaRPr/>
          </a:p>
          <a:p>
            <a:pPr marL="0" lvl="0" indent="0" algn="l" rtl="0">
              <a:spcBef>
                <a:spcPts val="0"/>
              </a:spcBef>
              <a:spcAft>
                <a:spcPts val="0"/>
              </a:spcAft>
              <a:buNone/>
            </a:pPr>
            <a:r>
              <a:rPr lang="en-GB"/>
              <a:t>- În general, este mai acceptabil din punct de vedere social să îi atingi pe alții în timpul sprijinului emoțional</a:t>
            </a:r>
            <a:endParaRPr/>
          </a:p>
          <a:p>
            <a:pPr marL="0" lvl="0" indent="0" algn="l" rtl="0">
              <a:spcBef>
                <a:spcPts val="0"/>
              </a:spcBef>
              <a:spcAft>
                <a:spcPts val="0"/>
              </a:spcAft>
              <a:buNone/>
            </a:pPr>
            <a:r>
              <a:rPr lang="en-GB"/>
              <a:t>- Poate experimenta o invazie nedorită a spațiului personal mai frecvent</a:t>
            </a:r>
            <a:endParaRPr/>
          </a:p>
          <a:p>
            <a:pPr marL="0" lvl="0" indent="0" algn="l" rtl="0">
              <a:spcBef>
                <a:spcPts val="0"/>
              </a:spcBef>
              <a:spcAft>
                <a:spcPts val="0"/>
              </a:spcAft>
              <a:buNone/>
            </a:pPr>
            <a:r>
              <a:rPr lang="en-GB"/>
              <a:t>- Adesea condiționați să se simtă mai confortabil cu apropierea fizică în conversație</a:t>
            </a:r>
            <a:endParaRPr/>
          </a:p>
          <a:p>
            <a:pPr marL="0" lvl="0" indent="0" algn="l" rtl="0">
              <a:spcBef>
                <a:spcPts val="0"/>
              </a:spcBef>
              <a:spcAft>
                <a:spcPts val="0"/>
              </a:spcAft>
              <a:buNone/>
            </a:pPr>
            <a:r>
              <a:rPr lang="en-GB"/>
              <a:t>- Poate folosi atingerea mai frecvent pentru a-și exprima empatia sau sprijinul</a:t>
            </a:r>
            <a:endParaRPr/>
          </a:p>
          <a:p>
            <a:pPr marL="0" lvl="0" indent="0" algn="l" rtl="0">
              <a:spcBef>
                <a:spcPts val="0"/>
              </a:spcBef>
              <a:spcAft>
                <a:spcPts val="0"/>
              </a:spcAft>
              <a:buNone/>
            </a:pPr>
            <a:r>
              <a:rPr lang="en-GB"/>
              <a:t>- Așteptările culturale cu privire la distanța fizică adecvată pot varia</a:t>
            </a:r>
            <a:endParaRPr/>
          </a:p>
          <a:p>
            <a:pPr marL="0" lvl="0" indent="0" algn="l" rtl="0">
              <a:spcBef>
                <a:spcPts val="0"/>
              </a:spcBef>
              <a:spcAft>
                <a:spcPts val="0"/>
              </a:spcAft>
              <a:buNone/>
            </a:pPr>
            <a:endParaRPr/>
          </a:p>
          <a:p>
            <a:pPr marL="0" lvl="0" indent="0" algn="l" rtl="0">
              <a:spcBef>
                <a:spcPts val="0"/>
              </a:spcBef>
              <a:spcAft>
                <a:spcPts val="0"/>
              </a:spcAft>
              <a:buNone/>
            </a:pPr>
            <a:r>
              <a:rPr lang="en-GB"/>
              <a:t>Așteptări sociale:</a:t>
            </a:r>
            <a:endParaRPr/>
          </a:p>
          <a:p>
            <a:pPr marL="0" lvl="0" indent="0" algn="l" rtl="0">
              <a:spcBef>
                <a:spcPts val="0"/>
              </a:spcBef>
              <a:spcAft>
                <a:spcPts val="0"/>
              </a:spcAft>
              <a:buNone/>
            </a:pPr>
            <a:r>
              <a:rPr lang="en-GB"/>
              <a:t>- Presiunea de a folosi gesturi ale mâinii mai blânde, mai disculpate</a:t>
            </a:r>
            <a:endParaRPr/>
          </a:p>
          <a:p>
            <a:pPr marL="0" lvl="0" indent="0" algn="l" rtl="0">
              <a:spcBef>
                <a:spcPts val="0"/>
              </a:spcBef>
              <a:spcAft>
                <a:spcPts val="0"/>
              </a:spcAft>
              <a:buNone/>
            </a:pPr>
            <a:r>
              <a:rPr lang="en-GB"/>
              <a:t>- Se așteaptă să manifeste mai multă expresivitate emoțională prin intermediul expresiilor faciale</a:t>
            </a:r>
            <a:endParaRPr/>
          </a:p>
          <a:p>
            <a:pPr marL="0" lvl="0" indent="0" algn="l" rtl="0">
              <a:spcBef>
                <a:spcPts val="0"/>
              </a:spcBef>
              <a:spcAft>
                <a:spcPts val="0"/>
              </a:spcAft>
              <a:buNone/>
            </a:pPr>
            <a:r>
              <a:rPr lang="en-GB"/>
              <a:t>- Poate modifica postura pentru a părea mai puțin amenințător sau mai abordabil</a:t>
            </a:r>
            <a:endParaRPr/>
          </a:p>
          <a:p>
            <a:pPr marL="0" lvl="0" indent="0" algn="l" rtl="0">
              <a:spcBef>
                <a:spcPts val="0"/>
              </a:spcBef>
              <a:spcAft>
                <a:spcPts val="0"/>
              </a:spcAft>
              <a:buNone/>
            </a:pPr>
            <a:r>
              <a:rPr lang="en-GB"/>
              <a:t>- Se așteaptă adesea să dea din cap și să răspundă la expresiile faciale pentru a arăta că ascultă activ</a:t>
            </a:r>
            <a:endParaRPr/>
          </a:p>
          <a:p>
            <a:pPr marL="0" lvl="0" indent="0" algn="l" rtl="0">
              <a:spcBef>
                <a:spcPts val="0"/>
              </a:spcBef>
              <a:spcAft>
                <a:spcPts val="0"/>
              </a:spcAft>
              <a:buNone/>
            </a:pPr>
            <a:r>
              <a:rPr lang="en-GB"/>
              <a:t>- Poate simți presiunea de a suprima expresiile faciale negative pentru a părea "plăcut".</a:t>
            </a:r>
            <a:endParaRPr/>
          </a:p>
          <a:p>
            <a:pPr marL="0" lvl="0" indent="0" algn="l" rtl="0">
              <a:spcBef>
                <a:spcPts val="0"/>
              </a:spcBef>
              <a:spcAft>
                <a:spcPts val="0"/>
              </a:spcAft>
              <a:buNone/>
            </a:pPr>
            <a:endParaRPr/>
          </a:p>
          <a:p>
            <a:pPr marL="0" lvl="0" indent="0" algn="l" rtl="0">
              <a:spcBef>
                <a:spcPts val="0"/>
              </a:spcBef>
              <a:spcAft>
                <a:spcPts val="0"/>
              </a:spcAft>
              <a:buNone/>
            </a:pPr>
            <a:r>
              <a:rPr lang="en-GB"/>
              <a:t>Context profesional:</a:t>
            </a:r>
            <a:endParaRPr/>
          </a:p>
          <a:p>
            <a:pPr marL="0" lvl="0" indent="0" algn="l" rtl="0">
              <a:spcBef>
                <a:spcPts val="0"/>
              </a:spcBef>
              <a:spcAft>
                <a:spcPts val="0"/>
              </a:spcAft>
              <a:buNone/>
            </a:pPr>
            <a:r>
              <a:rPr lang="en-GB"/>
              <a:t>- Se poate confrunta cu un control pentru că a părut "prea asertiv" în limbajul corpului</a:t>
            </a:r>
            <a:endParaRPr/>
          </a:p>
          <a:p>
            <a:pPr marL="0" lvl="0" indent="0" algn="l" rtl="0">
              <a:spcBef>
                <a:spcPts val="0"/>
              </a:spcBef>
              <a:spcAft>
                <a:spcPts val="0"/>
              </a:spcAft>
              <a:buNone/>
            </a:pPr>
            <a:r>
              <a:rPr lang="en-GB"/>
              <a:t>- să se descurce adesea cu așteptările complexe privind aspectul și prezentarea profesională</a:t>
            </a:r>
            <a:endParaRPr/>
          </a:p>
          <a:p>
            <a:pPr marL="0" lvl="0" indent="0" algn="l" rtl="0">
              <a:spcBef>
                <a:spcPts val="0"/>
              </a:spcBef>
              <a:spcAft>
                <a:spcPts val="0"/>
              </a:spcAft>
              <a:buNone/>
            </a:pPr>
            <a:r>
              <a:rPr lang="en-GB"/>
              <a:t>- Poate simți presiunea de a modera gesturile mâinilor pentru a fi luat în serios</a:t>
            </a:r>
            <a:endParaRPr/>
          </a:p>
          <a:p>
            <a:pPr marL="0" lvl="0" indent="0" algn="l" rtl="0">
              <a:spcBef>
                <a:spcPts val="0"/>
              </a:spcBef>
              <a:spcAft>
                <a:spcPts val="0"/>
              </a:spcAft>
              <a:buNone/>
            </a:pPr>
            <a:r>
              <a:rPr lang="en-GB"/>
              <a:t>- Uneori se așteaptă să ofere mai multe indicii non-verbale de acord sau înțelegere</a:t>
            </a:r>
            <a:endParaRPr/>
          </a:p>
          <a:p>
            <a:pPr marL="0" lvl="0" indent="0" algn="l" rtl="0">
              <a:spcBef>
                <a:spcPts val="0"/>
              </a:spcBef>
              <a:spcAft>
                <a:spcPts val="0"/>
              </a:spcAft>
              <a:buNone/>
            </a:pPr>
            <a:r>
              <a:rPr lang="en-GB"/>
              <a:t>- Pot avea parte de interpretări diferite ale acelorași comportamente nonverbale în comparație cu colegii bărbați</a:t>
            </a:r>
            <a:endParaRPr/>
          </a:p>
        </p:txBody>
      </p:sp>
      <p:sp>
        <p:nvSpPr>
          <p:cNvPr id="633" name="Google Shape;633;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3" name="Google Shape;643;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Permiteți-mi să explic cum dizabilitatea poate afecta comunicarea non-verbală în diferite moduri.</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GB"/>
              <a:t>Diferitele dizabilități pot afecta comunicarea non-verbală în mai multe moduri esențiale:</a:t>
            </a:r>
            <a:endParaRPr/>
          </a:p>
          <a:p>
            <a:pPr marL="0" lvl="0" indent="0" algn="l" rtl="0">
              <a:spcBef>
                <a:spcPts val="0"/>
              </a:spcBef>
              <a:spcAft>
                <a:spcPts val="0"/>
              </a:spcAft>
              <a:buNone/>
            </a:pPr>
            <a:endParaRPr/>
          </a:p>
          <a:p>
            <a:pPr marL="0" lvl="0" indent="0" algn="l" rtl="0">
              <a:spcBef>
                <a:spcPts val="0"/>
              </a:spcBef>
              <a:spcAft>
                <a:spcPts val="0"/>
              </a:spcAft>
              <a:buNone/>
            </a:pPr>
            <a:r>
              <a:rPr lang="en-GB"/>
              <a:t>1. Dizabilități vizuale:</a:t>
            </a:r>
            <a:endParaRPr/>
          </a:p>
          <a:p>
            <a:pPr marL="0" lvl="0" indent="0" algn="l" rtl="0">
              <a:spcBef>
                <a:spcPts val="0"/>
              </a:spcBef>
              <a:spcAft>
                <a:spcPts val="0"/>
              </a:spcAft>
              <a:buNone/>
            </a:pPr>
            <a:r>
              <a:rPr lang="en-GB"/>
              <a:t>- Poate rata indiciile vizuale precum expresiile faciale, gesturile sau limbajul corpului</a:t>
            </a:r>
            <a:endParaRPr/>
          </a:p>
          <a:p>
            <a:pPr marL="0" lvl="0" indent="0" algn="l" rtl="0">
              <a:spcBef>
                <a:spcPts val="0"/>
              </a:spcBef>
              <a:spcAft>
                <a:spcPts val="0"/>
              </a:spcAft>
              <a:buNone/>
            </a:pPr>
            <a:r>
              <a:rPr lang="en-GB"/>
              <a:t>- Nu poate vedea mișcări ale capului, zâmbete sau alte gesturi afirmative</a:t>
            </a:r>
            <a:endParaRPr/>
          </a:p>
          <a:p>
            <a:pPr marL="0" lvl="0" indent="0" algn="l" rtl="0">
              <a:spcBef>
                <a:spcPts val="0"/>
              </a:spcBef>
              <a:spcAft>
                <a:spcPts val="0"/>
              </a:spcAft>
              <a:buNone/>
            </a:pPr>
            <a:r>
              <a:rPr lang="en-GB"/>
              <a:t>- Se poate baza mai mult pe tonul vocii și pe descrieri verbale</a:t>
            </a:r>
            <a:endParaRPr/>
          </a:p>
          <a:p>
            <a:pPr marL="0" lvl="0" indent="0" algn="l" rtl="0">
              <a:spcBef>
                <a:spcPts val="0"/>
              </a:spcBef>
              <a:spcAft>
                <a:spcPts val="0"/>
              </a:spcAft>
              <a:buNone/>
            </a:pPr>
            <a:r>
              <a:rPr lang="en-GB"/>
              <a:t>- Ar putea utiliza mai frecvent metode de comunicare bazate pe atingere</a:t>
            </a:r>
            <a:endParaRPr/>
          </a:p>
          <a:p>
            <a:pPr marL="0" lvl="0" indent="0" algn="l" rtl="0">
              <a:spcBef>
                <a:spcPts val="0"/>
              </a:spcBef>
              <a:spcAft>
                <a:spcPts val="0"/>
              </a:spcAft>
              <a:buNone/>
            </a:pPr>
            <a:endParaRPr/>
          </a:p>
          <a:p>
            <a:pPr marL="0" lvl="0" indent="0" algn="l" rtl="0">
              <a:spcBef>
                <a:spcPts val="0"/>
              </a:spcBef>
              <a:spcAft>
                <a:spcPts val="0"/>
              </a:spcAft>
              <a:buNone/>
            </a:pPr>
            <a:r>
              <a:rPr lang="en-GB"/>
              <a:t>2. Dizabilități auditive:</a:t>
            </a:r>
            <a:endParaRPr/>
          </a:p>
          <a:p>
            <a:pPr marL="0" lvl="0" indent="0" algn="l" rtl="0">
              <a:spcBef>
                <a:spcPts val="0"/>
              </a:spcBef>
              <a:spcAft>
                <a:spcPts val="0"/>
              </a:spcAft>
              <a:buNone/>
            </a:pPr>
            <a:r>
              <a:rPr lang="en-GB"/>
              <a:t>- dependență mai mare de indicii vizuale și de limbajul corpului</a:t>
            </a:r>
            <a:endParaRPr/>
          </a:p>
          <a:p>
            <a:pPr marL="0" lvl="0" indent="0" algn="l" rtl="0">
              <a:spcBef>
                <a:spcPts val="0"/>
              </a:spcBef>
              <a:spcAft>
                <a:spcPts val="0"/>
              </a:spcAft>
              <a:buNone/>
            </a:pPr>
            <a:r>
              <a:rPr lang="en-GB"/>
              <a:t>- Poate folosi limbajul semnelor, care are propriile sale componente non-verbale complexe</a:t>
            </a:r>
            <a:endParaRPr/>
          </a:p>
          <a:p>
            <a:pPr marL="0" lvl="0" indent="0" algn="l" rtl="0">
              <a:spcBef>
                <a:spcPts val="0"/>
              </a:spcBef>
              <a:spcAft>
                <a:spcPts val="0"/>
              </a:spcAft>
              <a:buNone/>
            </a:pPr>
            <a:r>
              <a:rPr lang="en-GB"/>
              <a:t>- Adesea, sunt mai atenți la expresiile faciale subtile și la mișcările gurii</a:t>
            </a:r>
            <a:endParaRPr/>
          </a:p>
          <a:p>
            <a:pPr marL="0" lvl="0" indent="0" algn="l" rtl="0">
              <a:spcBef>
                <a:spcPts val="0"/>
              </a:spcBef>
              <a:spcAft>
                <a:spcPts val="0"/>
              </a:spcAft>
              <a:buNone/>
            </a:pPr>
            <a:r>
              <a:rPr lang="en-GB"/>
              <a:t>- Poate fi necesar să mențină contactul vizual pentru perioade mai lungi pentru a facilita comunicarea</a:t>
            </a:r>
            <a:endParaRPr/>
          </a:p>
          <a:p>
            <a:pPr marL="0" lvl="0" indent="0" algn="l" rtl="0">
              <a:spcBef>
                <a:spcPts val="0"/>
              </a:spcBef>
              <a:spcAft>
                <a:spcPts val="0"/>
              </a:spcAft>
              <a:buNone/>
            </a:pPr>
            <a:endParaRPr/>
          </a:p>
          <a:p>
            <a:pPr marL="0" lvl="0" indent="0" algn="l" rtl="0">
              <a:spcBef>
                <a:spcPts val="0"/>
              </a:spcBef>
              <a:spcAft>
                <a:spcPts val="0"/>
              </a:spcAft>
              <a:buNone/>
            </a:pPr>
            <a:r>
              <a:rPr lang="en-GB"/>
              <a:t>3. Dizabilități fizice/motorii:</a:t>
            </a:r>
            <a:endParaRPr/>
          </a:p>
          <a:p>
            <a:pPr marL="0" lvl="0" indent="0" algn="l" rtl="0">
              <a:spcBef>
                <a:spcPts val="0"/>
              </a:spcBef>
              <a:spcAft>
                <a:spcPts val="0"/>
              </a:spcAft>
              <a:buNone/>
            </a:pPr>
            <a:r>
              <a:rPr lang="en-GB"/>
              <a:t>- Ar putea avea un control limitat asupra expresiilor faciale sau a gesturilor</a:t>
            </a:r>
            <a:endParaRPr/>
          </a:p>
          <a:p>
            <a:pPr marL="0" lvl="0" indent="0" algn="l" rtl="0">
              <a:spcBef>
                <a:spcPts val="0"/>
              </a:spcBef>
              <a:spcAft>
                <a:spcPts val="0"/>
              </a:spcAft>
              <a:buNone/>
            </a:pPr>
            <a:r>
              <a:rPr lang="en-GB"/>
              <a:t>- Ar putea avea dificultăți în menținerea contactului vizual tradițional</a:t>
            </a:r>
            <a:endParaRPr/>
          </a:p>
          <a:p>
            <a:pPr marL="0" lvl="0" indent="0" algn="l" rtl="0">
              <a:spcBef>
                <a:spcPts val="0"/>
              </a:spcBef>
              <a:spcAft>
                <a:spcPts val="0"/>
              </a:spcAft>
              <a:buNone/>
            </a:pPr>
            <a:r>
              <a:rPr lang="en-GB"/>
              <a:t>- Poate utiliza metode alternative, cum ar fi dispozitive de vizualizare a ochilor sau panouri de comunicare</a:t>
            </a:r>
            <a:endParaRPr/>
          </a:p>
          <a:p>
            <a:pPr marL="0" lvl="0" indent="0" algn="l" rtl="0">
              <a:spcBef>
                <a:spcPts val="0"/>
              </a:spcBef>
              <a:spcAft>
                <a:spcPts val="0"/>
              </a:spcAft>
              <a:buNone/>
            </a:pPr>
            <a:r>
              <a:rPr lang="en-GB"/>
              <a:t>- Limitările de mobilitate ar putea afecta semnalele tipice ale limbajului corporal</a:t>
            </a:r>
            <a:endParaRPr/>
          </a:p>
          <a:p>
            <a:pPr marL="0" lvl="0" indent="0" algn="l" rtl="0">
              <a:spcBef>
                <a:spcPts val="0"/>
              </a:spcBef>
              <a:spcAft>
                <a:spcPts val="0"/>
              </a:spcAft>
              <a:buNone/>
            </a:pPr>
            <a:endParaRPr/>
          </a:p>
          <a:p>
            <a:pPr marL="0" lvl="0" indent="0" algn="l" rtl="0">
              <a:spcBef>
                <a:spcPts val="0"/>
              </a:spcBef>
              <a:spcAft>
                <a:spcPts val="0"/>
              </a:spcAft>
              <a:buNone/>
            </a:pPr>
            <a:r>
              <a:rPr lang="en-GB"/>
              <a:t>4. Dizabilități cognitive/de dezvoltare:</a:t>
            </a:r>
            <a:endParaRPr/>
          </a:p>
          <a:p>
            <a:pPr marL="0" lvl="0" indent="0" algn="l" rtl="0">
              <a:spcBef>
                <a:spcPts val="0"/>
              </a:spcBef>
              <a:spcAft>
                <a:spcPts val="0"/>
              </a:spcAft>
              <a:buNone/>
            </a:pPr>
            <a:r>
              <a:rPr lang="en-GB"/>
              <a:t>- Ar putea interpreta diferit semnalele non-verbale</a:t>
            </a:r>
            <a:endParaRPr/>
          </a:p>
          <a:p>
            <a:pPr marL="0" lvl="0" indent="0" algn="l" rtl="0">
              <a:spcBef>
                <a:spcPts val="0"/>
              </a:spcBef>
              <a:spcAft>
                <a:spcPts val="0"/>
              </a:spcAft>
              <a:buNone/>
            </a:pPr>
            <a:r>
              <a:rPr lang="en-GB"/>
              <a:t>- Ar putea avea dificultăți în a citi semnalele sociale sau expresiile faciale</a:t>
            </a:r>
            <a:endParaRPr/>
          </a:p>
          <a:p>
            <a:pPr marL="0" lvl="0" indent="0" algn="l" rtl="0">
              <a:spcBef>
                <a:spcPts val="0"/>
              </a:spcBef>
              <a:spcAft>
                <a:spcPts val="0"/>
              </a:spcAft>
              <a:buNone/>
            </a:pPr>
            <a:r>
              <a:rPr lang="en-GB"/>
              <a:t>- Poate folosi diferite semnale non-verbale pentru a se exprima</a:t>
            </a:r>
            <a:endParaRPr/>
          </a:p>
          <a:p>
            <a:pPr marL="0" lvl="0" indent="0" algn="l" rtl="0">
              <a:spcBef>
                <a:spcPts val="0"/>
              </a:spcBef>
              <a:spcAft>
                <a:spcPts val="0"/>
              </a:spcAft>
              <a:buNone/>
            </a:pPr>
            <a:r>
              <a:rPr lang="en-GB"/>
              <a:t>- Sincronizarea răspunsurilor non-verbale poate fi întârziată sau diferită</a:t>
            </a:r>
            <a:endParaRPr/>
          </a:p>
          <a:p>
            <a:pPr marL="0" lvl="0" indent="0" algn="l" rtl="0">
              <a:spcBef>
                <a:spcPts val="0"/>
              </a:spcBef>
              <a:spcAft>
                <a:spcPts val="0"/>
              </a:spcAft>
              <a:buNone/>
            </a:pPr>
            <a:endParaRPr/>
          </a:p>
          <a:p>
            <a:pPr marL="0" lvl="0" indent="0" algn="l" rtl="0">
              <a:spcBef>
                <a:spcPts val="0"/>
              </a:spcBef>
              <a:spcAft>
                <a:spcPts val="0"/>
              </a:spcAft>
              <a:buNone/>
            </a:pPr>
            <a:r>
              <a:rPr lang="en-GB"/>
              <a:t>5. Deficiențe de vorbire:</a:t>
            </a:r>
            <a:endParaRPr/>
          </a:p>
          <a:p>
            <a:pPr marL="0" lvl="0" indent="0" algn="l" rtl="0">
              <a:spcBef>
                <a:spcPts val="0"/>
              </a:spcBef>
              <a:spcAft>
                <a:spcPts val="0"/>
              </a:spcAft>
              <a:buNone/>
            </a:pPr>
            <a:r>
              <a:rPr lang="en-GB"/>
              <a:t>- Se bazează adesea mai mult pe metode non-verbale</a:t>
            </a:r>
            <a:endParaRPr/>
          </a:p>
          <a:p>
            <a:pPr marL="0" lvl="0" indent="0" algn="l" rtl="0">
              <a:spcBef>
                <a:spcPts val="0"/>
              </a:spcBef>
              <a:spcAft>
                <a:spcPts val="0"/>
              </a:spcAft>
              <a:buNone/>
            </a:pPr>
            <a:r>
              <a:rPr lang="en-GB"/>
              <a:t>- Poate dezvolta gesturi sau semnale personalizate</a:t>
            </a:r>
            <a:endParaRPr/>
          </a:p>
          <a:p>
            <a:pPr marL="0" lvl="0" indent="0" algn="l" rtl="0">
              <a:spcBef>
                <a:spcPts val="0"/>
              </a:spcBef>
              <a:spcAft>
                <a:spcPts val="0"/>
              </a:spcAft>
              <a:buNone/>
            </a:pPr>
            <a:r>
              <a:rPr lang="en-GB"/>
              <a:t>- ar putea utiliza dispozitive de comunicare augmentativă și alternativă (AAC)</a:t>
            </a:r>
            <a:endParaRPr/>
          </a:p>
          <a:p>
            <a:pPr marL="0" lvl="0" indent="0" algn="l" rtl="0">
              <a:spcBef>
                <a:spcPts val="0"/>
              </a:spcBef>
              <a:spcAft>
                <a:spcPts val="0"/>
              </a:spcAft>
              <a:buNone/>
            </a:pPr>
            <a:r>
              <a:rPr lang="en-GB"/>
              <a:t>- Ar fi putut pune un accent mai puternic pe expresiile faciale și pe limbajul corpului</a:t>
            </a:r>
            <a:endParaRPr/>
          </a:p>
          <a:p>
            <a:pPr marL="0" lvl="0" indent="0" algn="l" rtl="0">
              <a:spcBef>
                <a:spcPts val="0"/>
              </a:spcBef>
              <a:spcAft>
                <a:spcPts val="0"/>
              </a:spcAft>
              <a:buNone/>
            </a:pPr>
            <a:endParaRPr/>
          </a:p>
          <a:p>
            <a:pPr marL="0" lvl="0" indent="0" algn="l" rtl="0">
              <a:spcBef>
                <a:spcPts val="0"/>
              </a:spcBef>
              <a:spcAft>
                <a:spcPts val="0"/>
              </a:spcAft>
              <a:buNone/>
            </a:pPr>
            <a:r>
              <a:rPr lang="en-GB"/>
              <a:t>6. Autism:</a:t>
            </a:r>
            <a:endParaRPr/>
          </a:p>
          <a:p>
            <a:pPr marL="0" lvl="0" indent="0" algn="l" rtl="0">
              <a:spcBef>
                <a:spcPts val="0"/>
              </a:spcBef>
              <a:spcAft>
                <a:spcPts val="0"/>
              </a:spcAft>
              <a:buNone/>
            </a:pPr>
            <a:r>
              <a:rPr lang="en-GB"/>
              <a:t>- Pot procesa diferit semnalele non-verbale</a:t>
            </a:r>
            <a:endParaRPr/>
          </a:p>
          <a:p>
            <a:pPr marL="0" lvl="0" indent="0" algn="l" rtl="0">
              <a:spcBef>
                <a:spcPts val="0"/>
              </a:spcBef>
              <a:spcAft>
                <a:spcPts val="0"/>
              </a:spcAft>
              <a:buNone/>
            </a:pPr>
            <a:r>
              <a:rPr lang="en-GB"/>
              <a:t>- Ar putea folosi diferite modele de contact vizual</a:t>
            </a:r>
            <a:endParaRPr/>
          </a:p>
          <a:p>
            <a:pPr marL="0" lvl="0" indent="0" algn="l" rtl="0">
              <a:spcBef>
                <a:spcPts val="0"/>
              </a:spcBef>
              <a:spcAft>
                <a:spcPts val="0"/>
              </a:spcAft>
              <a:buNone/>
            </a:pPr>
            <a:r>
              <a:rPr lang="en-GB"/>
              <a:t>- Ar putea avea modalități unice de exprimare non-verbală a emoțiilor</a:t>
            </a:r>
            <a:endParaRPr/>
          </a:p>
          <a:p>
            <a:pPr marL="0" lvl="0" indent="0" algn="l" rtl="0">
              <a:spcBef>
                <a:spcPts val="0"/>
              </a:spcBef>
              <a:spcAft>
                <a:spcPts val="0"/>
              </a:spcAft>
              <a:buNone/>
            </a:pPr>
            <a:r>
              <a:rPr lang="en-GB"/>
              <a:t>- Poate prefera comunicarea directă în detrimentul indiciilor subtile non-verbale</a:t>
            </a:r>
            <a:endParaRPr/>
          </a:p>
          <a:p>
            <a:pPr marL="0" lvl="0" indent="0" algn="l" rtl="0">
              <a:spcBef>
                <a:spcPts val="0"/>
              </a:spcBef>
              <a:spcAft>
                <a:spcPts val="0"/>
              </a:spcAft>
              <a:buNone/>
            </a:pPr>
            <a:endParaRPr/>
          </a:p>
          <a:p>
            <a:pPr marL="0" lvl="0" indent="0" algn="l" rtl="0">
              <a:spcBef>
                <a:spcPts val="0"/>
              </a:spcBef>
              <a:spcAft>
                <a:spcPts val="0"/>
              </a:spcAft>
              <a:buNone/>
            </a:pPr>
            <a:r>
              <a:rPr lang="en-GB"/>
              <a:t>7. Condiții de sănătate mintală:</a:t>
            </a:r>
            <a:endParaRPr/>
          </a:p>
          <a:p>
            <a:pPr marL="0" lvl="0" indent="0" algn="l" rtl="0">
              <a:spcBef>
                <a:spcPts val="0"/>
              </a:spcBef>
              <a:spcAft>
                <a:spcPts val="0"/>
              </a:spcAft>
              <a:buNone/>
            </a:pPr>
            <a:r>
              <a:rPr lang="en-GB"/>
              <a:t>- Anxietatea ar putea afecta capacitatea de a menține contactul vizual</a:t>
            </a:r>
            <a:endParaRPr/>
          </a:p>
          <a:p>
            <a:pPr marL="0" lvl="0" indent="0" algn="l" rtl="0">
              <a:spcBef>
                <a:spcPts val="0"/>
              </a:spcBef>
              <a:spcAft>
                <a:spcPts val="0"/>
              </a:spcAft>
              <a:buNone/>
            </a:pPr>
            <a:r>
              <a:rPr lang="en-GB"/>
              <a:t>- Depresia ar putea afecta expresiile faciale și limbajul corpului</a:t>
            </a:r>
            <a:endParaRPr/>
          </a:p>
          <a:p>
            <a:pPr marL="0" lvl="0" indent="0" algn="l" rtl="0">
              <a:spcBef>
                <a:spcPts val="0"/>
              </a:spcBef>
              <a:spcAft>
                <a:spcPts val="0"/>
              </a:spcAft>
              <a:buNone/>
            </a:pPr>
            <a:r>
              <a:rPr lang="en-GB"/>
              <a:t>- Unele condiții pot afecta capacitatea de a citi indicii sociale</a:t>
            </a:r>
            <a:endParaRPr/>
          </a:p>
          <a:p>
            <a:pPr marL="0" lvl="0" indent="0" algn="l" rtl="0">
              <a:spcBef>
                <a:spcPts val="0"/>
              </a:spcBef>
              <a:spcAft>
                <a:spcPts val="0"/>
              </a:spcAft>
              <a:buNone/>
            </a:pPr>
            <a:r>
              <a:rPr lang="en-GB"/>
              <a:t>- Efectele secundare ale medicamentelor ar putea afecta expresia non-verbală</a:t>
            </a:r>
            <a:endParaRPr/>
          </a:p>
          <a:p>
            <a:pPr marL="0" lvl="0" indent="0" algn="l" rtl="0">
              <a:spcBef>
                <a:spcPts val="0"/>
              </a:spcBef>
              <a:spcAft>
                <a:spcPts val="0"/>
              </a:spcAft>
              <a:buNone/>
            </a:pPr>
            <a:endParaRPr/>
          </a:p>
          <a:p>
            <a:pPr marL="0" lvl="0" indent="0" algn="l" rtl="0">
              <a:spcBef>
                <a:spcPts val="0"/>
              </a:spcBef>
              <a:spcAft>
                <a:spcPts val="0"/>
              </a:spcAft>
              <a:buNone/>
            </a:pPr>
            <a:r>
              <a:rPr lang="en-GB"/>
              <a:t>Acest lucru afectează comunicarea în mai multe moduri importante:</a:t>
            </a:r>
            <a:endParaRPr/>
          </a:p>
          <a:p>
            <a:pPr marL="0" lvl="0" indent="0" algn="l" rtl="0">
              <a:spcBef>
                <a:spcPts val="0"/>
              </a:spcBef>
              <a:spcAft>
                <a:spcPts val="0"/>
              </a:spcAft>
              <a:buNone/>
            </a:pPr>
            <a:endParaRPr/>
          </a:p>
          <a:p>
            <a:pPr marL="0" lvl="0" indent="0" algn="l" rtl="0">
              <a:spcBef>
                <a:spcPts val="0"/>
              </a:spcBef>
              <a:spcAft>
                <a:spcPts val="0"/>
              </a:spcAft>
              <a:buNone/>
            </a:pPr>
            <a:r>
              <a:rPr lang="en-GB"/>
              <a:t>1. Cerințe de adaptare:</a:t>
            </a:r>
            <a:endParaRPr/>
          </a:p>
          <a:p>
            <a:pPr marL="0" lvl="0" indent="0" algn="l" rtl="0">
              <a:spcBef>
                <a:spcPts val="0"/>
              </a:spcBef>
              <a:spcAft>
                <a:spcPts val="0"/>
              </a:spcAft>
              <a:buNone/>
            </a:pPr>
            <a:r>
              <a:rPr lang="en-GB"/>
              <a:t>- Necesitatea unor strategii de comunicare flexibile</a:t>
            </a:r>
            <a:endParaRPr/>
          </a:p>
          <a:p>
            <a:pPr marL="0" lvl="0" indent="0" algn="l" rtl="0">
              <a:spcBef>
                <a:spcPts val="0"/>
              </a:spcBef>
              <a:spcAft>
                <a:spcPts val="0"/>
              </a:spcAft>
              <a:buNone/>
            </a:pPr>
            <a:r>
              <a:rPr lang="en-GB"/>
              <a:t>- Importanța învățării preferințelor individuale</a:t>
            </a:r>
            <a:endParaRPr/>
          </a:p>
          <a:p>
            <a:pPr marL="0" lvl="0" indent="0" algn="l" rtl="0">
              <a:spcBef>
                <a:spcPts val="0"/>
              </a:spcBef>
              <a:spcAft>
                <a:spcPts val="0"/>
              </a:spcAft>
              <a:buNone/>
            </a:pPr>
            <a:r>
              <a:rPr lang="en-GB"/>
              <a:t>- Dezvoltarea de semnale non-verbale alternative</a:t>
            </a:r>
            <a:endParaRPr/>
          </a:p>
          <a:p>
            <a:pPr marL="0" lvl="0" indent="0" algn="l" rtl="0">
              <a:spcBef>
                <a:spcPts val="0"/>
              </a:spcBef>
              <a:spcAft>
                <a:spcPts val="0"/>
              </a:spcAft>
              <a:buNone/>
            </a:pPr>
            <a:r>
              <a:rPr lang="en-GB"/>
              <a:t>- Utilizarea tehnologiilor asistive</a:t>
            </a:r>
            <a:endParaRPr/>
          </a:p>
          <a:p>
            <a:pPr marL="0" lvl="0" indent="0" algn="l" rtl="0">
              <a:spcBef>
                <a:spcPts val="0"/>
              </a:spcBef>
              <a:spcAft>
                <a:spcPts val="0"/>
              </a:spcAft>
              <a:buNone/>
            </a:pPr>
            <a:endParaRPr/>
          </a:p>
          <a:p>
            <a:pPr marL="0" lvl="0" indent="0" algn="l" rtl="0">
              <a:spcBef>
                <a:spcPts val="0"/>
              </a:spcBef>
              <a:spcAft>
                <a:spcPts val="0"/>
              </a:spcAft>
              <a:buNone/>
            </a:pPr>
            <a:r>
              <a:rPr lang="en-GB"/>
              <a:t>2. Considerații de mediu:</a:t>
            </a:r>
            <a:endParaRPr/>
          </a:p>
          <a:p>
            <a:pPr marL="0" lvl="0" indent="0" algn="l" rtl="0">
              <a:spcBef>
                <a:spcPts val="0"/>
              </a:spcBef>
              <a:spcAft>
                <a:spcPts val="0"/>
              </a:spcAft>
              <a:buNone/>
            </a:pPr>
            <a:r>
              <a:rPr lang="en-GB"/>
              <a:t>- Necesitățile de iluminat pentru comunicarea vizuală</a:t>
            </a:r>
            <a:endParaRPr/>
          </a:p>
          <a:p>
            <a:pPr marL="0" lvl="0" indent="0" algn="l" rtl="0">
              <a:spcBef>
                <a:spcPts val="0"/>
              </a:spcBef>
              <a:spcAft>
                <a:spcPts val="0"/>
              </a:spcAft>
              <a:buNone/>
            </a:pPr>
            <a:r>
              <a:rPr lang="en-GB"/>
              <a:t>- Spațiul necesar pentru semnare sau gesticulare</a:t>
            </a:r>
            <a:endParaRPr/>
          </a:p>
          <a:p>
            <a:pPr marL="0" lvl="0" indent="0" algn="l" rtl="0">
              <a:spcBef>
                <a:spcPts val="0"/>
              </a:spcBef>
              <a:spcAft>
                <a:spcPts val="0"/>
              </a:spcAft>
              <a:buNone/>
            </a:pPr>
            <a:r>
              <a:rPr lang="en-GB"/>
              <a:t>- Poziționarea pentru o comunicare optimă</a:t>
            </a:r>
            <a:endParaRPr/>
          </a:p>
          <a:p>
            <a:pPr marL="0" lvl="0" indent="0" algn="l" rtl="0">
              <a:spcBef>
                <a:spcPts val="0"/>
              </a:spcBef>
              <a:spcAft>
                <a:spcPts val="0"/>
              </a:spcAft>
              <a:buNone/>
            </a:pPr>
            <a:r>
              <a:rPr lang="en-GB"/>
              <a:t>- Reducerea elementelor care distrag atenția</a:t>
            </a:r>
            <a:endParaRPr/>
          </a:p>
          <a:p>
            <a:pPr marL="0" lvl="0" indent="0" algn="l" rtl="0">
              <a:spcBef>
                <a:spcPts val="0"/>
              </a:spcBef>
              <a:spcAft>
                <a:spcPts val="0"/>
              </a:spcAft>
              <a:buNone/>
            </a:pPr>
            <a:endParaRPr/>
          </a:p>
          <a:p>
            <a:pPr marL="0" lvl="0" indent="0" algn="l" rtl="0">
              <a:spcBef>
                <a:spcPts val="0"/>
              </a:spcBef>
              <a:spcAft>
                <a:spcPts val="0"/>
              </a:spcAft>
              <a:buNone/>
            </a:pPr>
            <a:r>
              <a:rPr lang="en-GB"/>
              <a:t>3. Implicații sociale:</a:t>
            </a:r>
            <a:endParaRPr/>
          </a:p>
          <a:p>
            <a:pPr marL="0" lvl="0" indent="0" algn="l" rtl="0">
              <a:spcBef>
                <a:spcPts val="0"/>
              </a:spcBef>
              <a:spcAft>
                <a:spcPts val="0"/>
              </a:spcAft>
              <a:buNone/>
            </a:pPr>
            <a:r>
              <a:rPr lang="en-GB"/>
              <a:t>- Potențiale neînțelegeri în situații sociale</a:t>
            </a:r>
            <a:endParaRPr/>
          </a:p>
          <a:p>
            <a:pPr marL="0" lvl="0" indent="0" algn="l" rtl="0">
              <a:spcBef>
                <a:spcPts val="0"/>
              </a:spcBef>
              <a:spcAft>
                <a:spcPts val="0"/>
              </a:spcAft>
              <a:buNone/>
            </a:pPr>
            <a:r>
              <a:rPr lang="en-GB"/>
              <a:t>- Necesitatea unei sensibilizări și a unei educații sporite</a:t>
            </a:r>
            <a:endParaRPr/>
          </a:p>
          <a:p>
            <a:pPr marL="0" lvl="0" indent="0" algn="l" rtl="0">
              <a:spcBef>
                <a:spcPts val="0"/>
              </a:spcBef>
              <a:spcAft>
                <a:spcPts val="0"/>
              </a:spcAft>
              <a:buNone/>
            </a:pPr>
            <a:r>
              <a:rPr lang="en-GB"/>
              <a:t>- Importanța răbdării în comunicare</a:t>
            </a:r>
            <a:endParaRPr/>
          </a:p>
          <a:p>
            <a:pPr marL="0" lvl="0" indent="0" algn="l" rtl="0">
              <a:spcBef>
                <a:spcPts val="0"/>
              </a:spcBef>
              <a:spcAft>
                <a:spcPts val="0"/>
              </a:spcAft>
              <a:buNone/>
            </a:pPr>
            <a:r>
              <a:rPr lang="en-GB"/>
              <a:t>- Valoarea întrebării cu privire la metodele de comunicare preferate</a:t>
            </a:r>
            <a:endParaRPr/>
          </a:p>
          <a:p>
            <a:pPr marL="0" lvl="0" indent="0" algn="l" rtl="0">
              <a:spcBef>
                <a:spcPts val="0"/>
              </a:spcBef>
              <a:spcAft>
                <a:spcPts val="0"/>
              </a:spcAft>
              <a:buNone/>
            </a:pPr>
            <a:endParaRPr/>
          </a:p>
        </p:txBody>
      </p:sp>
      <p:sp>
        <p:nvSpPr>
          <p:cNvPr id="644" name="Google Shape;644;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3" name="Google Shape;653;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În multe culturi asiatice, în special în Japonia, contactul vizual direct poate fi considerat o lipsă de respect sau o confruntare, în special atunci când se interacționează cu figuri de autoritate sau bătrâni. În cultura japoneză:</a:t>
            </a:r>
            <a:endParaRPr/>
          </a:p>
          <a:p>
            <a:pPr marL="0" lvl="0" indent="0" algn="l" rtl="0">
              <a:spcBef>
                <a:spcPts val="0"/>
              </a:spcBef>
              <a:spcAft>
                <a:spcPts val="0"/>
              </a:spcAft>
              <a:buNone/>
            </a:pPr>
            <a:r>
              <a:rPr lang="en-GB"/>
              <a:t>- Contactul vizual prelungit este adesea considerat agresiv sau lipsit de respect</a:t>
            </a:r>
            <a:endParaRPr/>
          </a:p>
          <a:p>
            <a:pPr marL="0" lvl="0" indent="0" algn="l" rtl="0">
              <a:spcBef>
                <a:spcPts val="0"/>
              </a:spcBef>
              <a:spcAft>
                <a:spcPts val="0"/>
              </a:spcAft>
              <a:buNone/>
            </a:pPr>
            <a:r>
              <a:rPr lang="en-GB"/>
              <a:t>- Oamenii își îndreaptă de obicei privirea spre zona gâtului sau a pieptului atunci când vorbesc</a:t>
            </a:r>
            <a:endParaRPr/>
          </a:p>
          <a:p>
            <a:pPr marL="0" lvl="0" indent="0" algn="l" rtl="0">
              <a:spcBef>
                <a:spcPts val="0"/>
              </a:spcBef>
              <a:spcAft>
                <a:spcPts val="0"/>
              </a:spcAft>
              <a:buNone/>
            </a:pPr>
            <a:r>
              <a:rPr lang="en-GB"/>
              <a:t>- Privirea în jos în timp ce vorbește cineva cu un statut superior este un semn de respect</a:t>
            </a:r>
            <a:endParaRPr/>
          </a:p>
          <a:p>
            <a:pPr marL="0" lvl="0" indent="0" algn="l" rtl="0">
              <a:spcBef>
                <a:spcPts val="0"/>
              </a:spcBef>
              <a:spcAft>
                <a:spcPts val="0"/>
              </a:spcAft>
              <a:buNone/>
            </a:pPr>
            <a:r>
              <a:rPr lang="en-GB"/>
              <a:t>- Contactul vizual scurt este acceptabil, dar menținerea privirii nu este</a:t>
            </a:r>
            <a:endParaRPr/>
          </a:p>
          <a:p>
            <a:pPr marL="0" lvl="0" indent="0" algn="l" rtl="0">
              <a:spcBef>
                <a:spcPts val="0"/>
              </a:spcBef>
              <a:spcAft>
                <a:spcPts val="0"/>
              </a:spcAft>
              <a:buNone/>
            </a:pPr>
            <a:r>
              <a:rPr lang="en-GB"/>
              <a:t>- Elevii se uită în mod tradițional la gâtul sau pieptul profesorului atunci când li se adresează</a:t>
            </a:r>
            <a:endParaRPr/>
          </a:p>
          <a:p>
            <a:pPr marL="0" lvl="0" indent="0" algn="l" rtl="0">
              <a:spcBef>
                <a:spcPts val="0"/>
              </a:spcBef>
              <a:spcAft>
                <a:spcPts val="0"/>
              </a:spcAft>
              <a:buNone/>
            </a:pPr>
            <a:r>
              <a:rPr lang="en-GB"/>
              <a:t>- În timpul întâlnirilor de afaceri, contactul vizual excesiv poate stânjeni colegii japonezi</a:t>
            </a:r>
            <a:endParaRPr/>
          </a:p>
          <a:p>
            <a:pPr marL="0" lvl="0" indent="0" algn="l" rtl="0">
              <a:spcBef>
                <a:spcPts val="0"/>
              </a:spcBef>
              <a:spcAft>
                <a:spcPts val="0"/>
              </a:spcAft>
              <a:buNone/>
            </a:pPr>
            <a:endParaRPr/>
          </a:p>
          <a:p>
            <a:pPr marL="0" lvl="0" indent="0" algn="l" rtl="0">
              <a:spcBef>
                <a:spcPts val="0"/>
              </a:spcBef>
              <a:spcAft>
                <a:spcPts val="0"/>
              </a:spcAft>
              <a:buNone/>
            </a:pPr>
            <a:r>
              <a:rPr lang="en-GB"/>
              <a:t>Raționamentul cultural din spatele acestui lucru include:</a:t>
            </a:r>
            <a:endParaRPr/>
          </a:p>
          <a:p>
            <a:pPr marL="0" lvl="0" indent="0" algn="l" rtl="0">
              <a:spcBef>
                <a:spcPts val="0"/>
              </a:spcBef>
              <a:spcAft>
                <a:spcPts val="0"/>
              </a:spcAft>
              <a:buNone/>
            </a:pPr>
            <a:r>
              <a:rPr lang="en-GB"/>
              <a:t>- Aceasta reflectă natura ierarhică a societății japoneze</a:t>
            </a:r>
            <a:endParaRPr/>
          </a:p>
          <a:p>
            <a:pPr marL="0" lvl="0" indent="0" algn="l" rtl="0">
              <a:spcBef>
                <a:spcPts val="0"/>
              </a:spcBef>
              <a:spcAft>
                <a:spcPts val="0"/>
              </a:spcAft>
              <a:buNone/>
            </a:pPr>
            <a:r>
              <a:rPr lang="en-GB"/>
              <a:t>- Arată umilință și recunoașterea adecvată a statutului social</a:t>
            </a:r>
            <a:endParaRPr/>
          </a:p>
          <a:p>
            <a:pPr marL="0" lvl="0" indent="0" algn="l" rtl="0">
              <a:spcBef>
                <a:spcPts val="0"/>
              </a:spcBef>
              <a:spcAft>
                <a:spcPts val="0"/>
              </a:spcAft>
              <a:buNone/>
            </a:pPr>
            <a:r>
              <a:rPr lang="en-GB"/>
              <a:t>- Manifestă considerație pentru confortul celorlalți</a:t>
            </a:r>
            <a:endParaRPr/>
          </a:p>
          <a:p>
            <a:pPr marL="0" lvl="0" indent="0" algn="l" rtl="0">
              <a:spcBef>
                <a:spcPts val="0"/>
              </a:spcBef>
              <a:spcAft>
                <a:spcPts val="0"/>
              </a:spcAft>
              <a:buNone/>
            </a:pPr>
            <a:r>
              <a:rPr lang="en-GB"/>
              <a:t>- Alinierea cu valorile culturale ale comunicării indirecte</a:t>
            </a:r>
            <a:endParaRPr/>
          </a:p>
          <a:p>
            <a:pPr marL="0" lvl="0" indent="0" algn="l" rtl="0">
              <a:spcBef>
                <a:spcPts val="0"/>
              </a:spcBef>
              <a:spcAft>
                <a:spcPts val="0"/>
              </a:spcAft>
              <a:buNone/>
            </a:pPr>
            <a:r>
              <a:rPr lang="en-GB"/>
              <a:t>- Se referă la conceptul de "a salva aparențele" și de a evita confruntarea</a:t>
            </a:r>
            <a:endParaRPr/>
          </a:p>
        </p:txBody>
      </p:sp>
      <p:sp>
        <p:nvSpPr>
          <p:cNvPr id="654" name="Google Shape;654;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0" name="Google Shape;660;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1" name="Google Shape;661;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69333"/>
              </a:lnSpc>
              <a:spcBef>
                <a:spcPts val="0"/>
              </a:spcBef>
              <a:spcAft>
                <a:spcPts val="0"/>
              </a:spcAft>
              <a:buNone/>
            </a:pPr>
            <a:r>
              <a:rPr lang="en-GB" b="1">
                <a:latin typeface="Helvetica Neue"/>
                <a:ea typeface="Helvetica Neue"/>
                <a:cs typeface="Helvetica Neue"/>
                <a:sym typeface="Helvetica Neue"/>
              </a:rPr>
              <a:t>Caracteristici ale comunicării interpersonale: </a:t>
            </a:r>
            <a:endParaRPr>
              <a:latin typeface="Helvetica Neue"/>
              <a:ea typeface="Helvetica Neue"/>
              <a:cs typeface="Helvetica Neue"/>
              <a:sym typeface="Helvetica Neue"/>
            </a:endParaRPr>
          </a:p>
          <a:p>
            <a:pPr marL="0" lvl="0" indent="0" algn="l" rtl="0">
              <a:spcBef>
                <a:spcPts val="375"/>
              </a:spcBef>
              <a:spcAft>
                <a:spcPts val="0"/>
              </a:spcAft>
              <a:buNone/>
            </a:pPr>
            <a:r>
              <a:rPr lang="en-GB">
                <a:latin typeface="Times"/>
                <a:ea typeface="Times"/>
                <a:cs typeface="Times"/>
                <a:sym typeface="Times"/>
              </a:rPr>
              <a:t>Comunicarea de la un individ la altul. </a:t>
            </a:r>
            <a:endParaRPr/>
          </a:p>
          <a:p>
            <a:pPr marL="0" lvl="0" indent="0" algn="l" rtl="0">
              <a:spcBef>
                <a:spcPts val="0"/>
              </a:spcBef>
              <a:spcAft>
                <a:spcPts val="0"/>
              </a:spcAft>
              <a:buNone/>
            </a:pPr>
            <a:r>
              <a:rPr lang="en-GB">
                <a:latin typeface="Times"/>
                <a:ea typeface="Times"/>
                <a:cs typeface="Times"/>
                <a:sym typeface="Times"/>
              </a:rPr>
              <a:t>În primul rând o interacțiune între două persoane </a:t>
            </a:r>
            <a:endParaRPr/>
          </a:p>
          <a:p>
            <a:pPr marL="0" lvl="0" indent="0" algn="l" rtl="0">
              <a:spcBef>
                <a:spcPts val="0"/>
              </a:spcBef>
              <a:spcAft>
                <a:spcPts val="0"/>
              </a:spcAft>
              <a:buNone/>
            </a:pPr>
            <a:r>
              <a:rPr lang="en-GB">
                <a:latin typeface="Times"/>
                <a:ea typeface="Times"/>
                <a:cs typeface="Times"/>
                <a:sym typeface="Times"/>
              </a:rPr>
              <a:t>Comunicarea care este adesea față în față. </a:t>
            </a:r>
            <a:endParaRPr/>
          </a:p>
          <a:p>
            <a:pPr marL="0" lvl="0" indent="0" algn="l" rtl="0">
              <a:spcBef>
                <a:spcPts val="0"/>
              </a:spcBef>
              <a:spcAft>
                <a:spcPts val="0"/>
              </a:spcAft>
              <a:buNone/>
            </a:pPr>
            <a:r>
              <a:rPr lang="en-GB">
                <a:latin typeface="Times"/>
                <a:ea typeface="Times"/>
                <a:cs typeface="Times"/>
                <a:sym typeface="Times"/>
              </a:rPr>
              <a:t>Atât forma, cât și conținutul comunicării reflectă caracteristicile personale ale indivizilor, precum și rolurile și relațiile lor sociale. </a:t>
            </a:r>
            <a:endParaRPr/>
          </a:p>
          <a:p>
            <a:pPr marL="0" lvl="0" indent="0" algn="l" rtl="0">
              <a:spcBef>
                <a:spcPts val="0"/>
              </a:spcBef>
              <a:spcAft>
                <a:spcPts val="0"/>
              </a:spcAft>
              <a:buNone/>
            </a:pPr>
            <a:r>
              <a:rPr lang="en-GB">
                <a:latin typeface="Times"/>
                <a:ea typeface="Times"/>
                <a:cs typeface="Times"/>
                <a:sym typeface="Times"/>
              </a:rPr>
              <a:t>Comunicarea este mai mult decât cuvintele tale. </a:t>
            </a:r>
            <a:endParaRPr/>
          </a:p>
          <a:p>
            <a:pPr marL="0" lvl="0" indent="0" algn="l" rtl="0">
              <a:spcBef>
                <a:spcPts val="0"/>
              </a:spcBef>
              <a:spcAft>
                <a:spcPts val="0"/>
              </a:spcAft>
              <a:buNone/>
            </a:pPr>
            <a:r>
              <a:rPr lang="en-GB">
                <a:latin typeface="Times"/>
                <a:ea typeface="Times"/>
                <a:cs typeface="Times"/>
                <a:sym typeface="Times"/>
              </a:rPr>
              <a:t>Întotdeauna două moduri. </a:t>
            </a:r>
            <a:endParaRPr/>
          </a:p>
          <a:p>
            <a:pPr marL="0" lvl="0" indent="0" algn="l" rtl="0">
              <a:spcBef>
                <a:spcPts val="0"/>
              </a:spcBef>
              <a:spcAft>
                <a:spcPts val="0"/>
              </a:spcAft>
              <a:buNone/>
            </a:pPr>
            <a:endParaRPr/>
          </a:p>
          <a:p>
            <a:pPr marL="0" lvl="0" indent="0" algn="just" rtl="0">
              <a:lnSpc>
                <a:spcPct val="69333"/>
              </a:lnSpc>
              <a:spcBef>
                <a:spcPts val="0"/>
              </a:spcBef>
              <a:spcAft>
                <a:spcPts val="0"/>
              </a:spcAft>
              <a:buNone/>
            </a:pPr>
            <a:r>
              <a:rPr lang="en-GB">
                <a:latin typeface="Times"/>
                <a:ea typeface="Times"/>
                <a:cs typeface="Times"/>
                <a:sym typeface="Times"/>
              </a:rPr>
              <a:t>"Dinamic înseamnă că comunicarea interpersonală este în continuă mișcare și se schimbă în timp". (McCornack, 2010, p. 14) </a:t>
            </a:r>
            <a:endParaRPr/>
          </a:p>
          <a:p>
            <a:pPr marL="0" lvl="0" indent="0" algn="just" rtl="0">
              <a:lnSpc>
                <a:spcPct val="69333"/>
              </a:lnSpc>
              <a:spcBef>
                <a:spcPts val="375"/>
              </a:spcBef>
              <a:spcAft>
                <a:spcPts val="0"/>
              </a:spcAft>
              <a:buNone/>
            </a:pPr>
            <a:r>
              <a:rPr lang="en-GB">
                <a:latin typeface="Times"/>
                <a:ea typeface="Times"/>
                <a:cs typeface="Times"/>
                <a:sym typeface="Times"/>
              </a:rPr>
              <a:t>"Comunicarea ca dans. Se folosește analogia unui dans în care partenerii trebuie să își coordoneze mișcările și să ajungă la o înțelegere reciprocă a direcției în care se îndreaptă. Există reguli și abilități, dar există și flexibilitate - dansatorii își pot injecta propriul stil în mișcări". (Hartley, 2002, p. 18) </a:t>
            </a:r>
            <a:endParaRPr/>
          </a:p>
          <a:p>
            <a:pPr marL="0" lvl="0" indent="0" algn="l" rtl="0">
              <a:spcBef>
                <a:spcPts val="375"/>
              </a:spcBef>
              <a:spcAft>
                <a:spcPts val="0"/>
              </a:spcAft>
              <a:buNone/>
            </a:pPr>
            <a:endParaRPr/>
          </a:p>
          <a:p>
            <a:pPr marL="0" lvl="0" indent="0" algn="l" rtl="0">
              <a:spcBef>
                <a:spcPts val="0"/>
              </a:spcBef>
              <a:spcAft>
                <a:spcPts val="0"/>
              </a:spcAft>
              <a:buNone/>
            </a:pPr>
            <a:endParaRPr/>
          </a:p>
        </p:txBody>
      </p:sp>
      <p:sp>
        <p:nvSpPr>
          <p:cNvPr id="174" name="Google Shape;17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0" name="Google Shape;670;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Asistenții sociali trebuie să acorde o atenție deosebită comunicării nonverbale, deoarece aceasta oferă informații esențiale cu privire la bunăstarea și situația beneficiarilor lor. Prin observarea limbajului corpului, a expresiilor faciale și a comportamentelor fizice, asistenții sociali pot detecta semne de abuz, suferință sau criză pe care clienții nu le pot sau nu doresc să le exprime verbal. Această abilitate este esențială pentru construirea încrederii și a relațiilor, deoarece asistenții sociali demonstrează ascultare activă și empatie prin propriile semnale non-verbale, citind în același timp nivelul de confort al beneficiarilor lor. Competența culturală în comunicarea non-verbală este deosebit de importantă, deoarece diferite culturi au norme diferite privind contactul vizual, spațiul personal și exprimarea emoțională. În cadrul evaluării clinice, indiciile non-verbale îi ajută pe asistenții sociali să observe simptomele afecțiunilor mintale, să monitorizeze reacțiile emoționale și să evalueze angajamentul față de servicii. Atunci când lucrează cu copii și familii, aceste observații devin cruciale pentru înțelegerea interacțiunilor părinte-copil, a problemelor de atașament și a problemelor de dezvoltare. Conștientizarea non-verbală consolidează, de asemenea, apărarea beneficiarilor, ajutându-i pe asistenții sociali să identifice situațiile în care clienții se simt inconfortabil, dar nu sunt capabili să exprime acest lucru, să recunoască barierele în calea accesului la servicii și să înțeleagă impactul mediului asupra comportamentului. În practica profesională, această conștientizare ajută la menținerea unor limite adecvate, la demonstrarea umilinței culturale și la gestionarea eficientă a dinamicii puterii. În timpul intervențiilor de criză, capacitatea de a citi semnalele non-verbale devine esențială pentru identificarea situațiilor care escaladează, pentru recunoașterea semnelor de violență potențială sau a ideii de suicid și pentru evaluarea nevoilor imediate de siguranță. În cele din urmă, abilitatea de a citi și de a răspunde la comunicarea non-verbală este fundamentală pentru practica eficientă a asistenței sociale și pentru sprijinirea beneficiarilor .</a:t>
            </a:r>
            <a:endParaRPr/>
          </a:p>
          <a:p>
            <a:pPr marL="0" lvl="0" indent="0" algn="l" rtl="0">
              <a:spcBef>
                <a:spcPts val="0"/>
              </a:spcBef>
              <a:spcAft>
                <a:spcPts val="0"/>
              </a:spcAft>
              <a:buNone/>
            </a:pPr>
            <a:endParaRPr/>
          </a:p>
          <a:p>
            <a:pPr marL="0" lvl="0" indent="0" algn="l" rtl="0">
              <a:spcBef>
                <a:spcPts val="0"/>
              </a:spcBef>
              <a:spcAft>
                <a:spcPts val="0"/>
              </a:spcAft>
              <a:buNone/>
            </a:pPr>
            <a:r>
              <a:rPr lang="en-GB"/>
              <a:t>Asistenții sociali trebuie să acorde o atenție deosebită comunicării non-verbale din mai multe motive esențiale:</a:t>
            </a:r>
            <a:endParaRPr/>
          </a:p>
          <a:p>
            <a:pPr marL="0" lvl="0" indent="0" algn="l" rtl="0">
              <a:spcBef>
                <a:spcPts val="0"/>
              </a:spcBef>
              <a:spcAft>
                <a:spcPts val="0"/>
              </a:spcAft>
              <a:buNone/>
            </a:pPr>
            <a:endParaRPr/>
          </a:p>
          <a:p>
            <a:pPr marL="0" lvl="0" indent="0" algn="l" rtl="0">
              <a:spcBef>
                <a:spcPts val="0"/>
              </a:spcBef>
              <a:spcAft>
                <a:spcPts val="0"/>
              </a:spcAft>
              <a:buNone/>
            </a:pPr>
            <a:r>
              <a:rPr lang="en-GB"/>
              <a:t>1. Evaluare și siguranță:</a:t>
            </a:r>
            <a:endParaRPr/>
          </a:p>
          <a:p>
            <a:pPr marL="0" lvl="0" indent="0" algn="l" rtl="0">
              <a:spcBef>
                <a:spcPts val="0"/>
              </a:spcBef>
              <a:spcAft>
                <a:spcPts val="0"/>
              </a:spcAft>
              <a:buNone/>
            </a:pPr>
            <a:r>
              <a:rPr lang="en-GB"/>
              <a:t>- Detectarea semnelor de abuz sau de suferință pe care clienții nu le pot exprima verbal</a:t>
            </a:r>
            <a:endParaRPr/>
          </a:p>
          <a:p>
            <a:pPr marL="0" lvl="0" indent="0" algn="l" rtl="0">
              <a:spcBef>
                <a:spcPts val="0"/>
              </a:spcBef>
              <a:spcAft>
                <a:spcPts val="0"/>
              </a:spcAft>
              <a:buNone/>
            </a:pPr>
            <a:r>
              <a:rPr lang="en-GB"/>
              <a:t>- Identificarea potențialelor situații de criză prin limbajul corpului</a:t>
            </a:r>
            <a:endParaRPr/>
          </a:p>
          <a:p>
            <a:pPr marL="0" lvl="0" indent="0" algn="l" rtl="0">
              <a:spcBef>
                <a:spcPts val="0"/>
              </a:spcBef>
              <a:spcAft>
                <a:spcPts val="0"/>
              </a:spcAft>
              <a:buNone/>
            </a:pPr>
            <a:r>
              <a:rPr lang="en-GB"/>
              <a:t>- Recunoașterea semnelor de consum de substanțe sau a problemelor medicale</a:t>
            </a:r>
            <a:endParaRPr/>
          </a:p>
          <a:p>
            <a:pPr marL="0" lvl="0" indent="0" algn="l" rtl="0">
              <a:spcBef>
                <a:spcPts val="0"/>
              </a:spcBef>
              <a:spcAft>
                <a:spcPts val="0"/>
              </a:spcAft>
              <a:buNone/>
            </a:pPr>
            <a:r>
              <a:rPr lang="en-GB"/>
              <a:t>- Observarea dinamicii familiale și a relațiilor de putere</a:t>
            </a:r>
            <a:endParaRPr/>
          </a:p>
          <a:p>
            <a:pPr marL="0" lvl="0" indent="0" algn="l" rtl="0">
              <a:spcBef>
                <a:spcPts val="0"/>
              </a:spcBef>
              <a:spcAft>
                <a:spcPts val="0"/>
              </a:spcAft>
              <a:buNone/>
            </a:pPr>
            <a:r>
              <a:rPr lang="en-GB"/>
              <a:t>- Observarea neconcordanțelor dintre indiciile verbale și non-verbale</a:t>
            </a:r>
            <a:endParaRPr/>
          </a:p>
          <a:p>
            <a:pPr marL="0" lvl="0" indent="0" algn="l" rtl="0">
              <a:spcBef>
                <a:spcPts val="0"/>
              </a:spcBef>
              <a:spcAft>
                <a:spcPts val="0"/>
              </a:spcAft>
              <a:buNone/>
            </a:pPr>
            <a:endParaRPr/>
          </a:p>
          <a:p>
            <a:pPr marL="0" lvl="0" indent="0" algn="l" rtl="0">
              <a:spcBef>
                <a:spcPts val="0"/>
              </a:spcBef>
              <a:spcAft>
                <a:spcPts val="0"/>
              </a:spcAft>
              <a:buNone/>
            </a:pPr>
            <a:r>
              <a:rPr lang="en-GB"/>
              <a:t>2. Construirea încrederii și a raportului:</a:t>
            </a:r>
            <a:endParaRPr/>
          </a:p>
          <a:p>
            <a:pPr marL="0" lvl="0" indent="0" algn="l" rtl="0">
              <a:spcBef>
                <a:spcPts val="0"/>
              </a:spcBef>
              <a:spcAft>
                <a:spcPts val="0"/>
              </a:spcAft>
              <a:buNone/>
            </a:pPr>
            <a:r>
              <a:rPr lang="en-GB"/>
              <a:t>- Demonstrarea unei ascultări active prin contact vizual și postură adecvate</a:t>
            </a:r>
            <a:endParaRPr/>
          </a:p>
          <a:p>
            <a:pPr marL="0" lvl="0" indent="0" algn="l" rtl="0">
              <a:spcBef>
                <a:spcPts val="0"/>
              </a:spcBef>
              <a:spcAft>
                <a:spcPts val="0"/>
              </a:spcAft>
              <a:buNone/>
            </a:pPr>
            <a:r>
              <a:rPr lang="en-GB"/>
              <a:t>- Manifestarea empatiei prin expresii faciale și limbajul corpului</a:t>
            </a:r>
            <a:endParaRPr/>
          </a:p>
          <a:p>
            <a:pPr marL="0" lvl="0" indent="0" algn="l" rtl="0">
              <a:spcBef>
                <a:spcPts val="0"/>
              </a:spcBef>
              <a:spcAft>
                <a:spcPts val="0"/>
              </a:spcAft>
              <a:buNone/>
            </a:pPr>
            <a:r>
              <a:rPr lang="en-GB"/>
              <a:t>- Adaptarea stilului de comunicare la nivelul de confort al clientului</a:t>
            </a:r>
            <a:endParaRPr/>
          </a:p>
          <a:p>
            <a:pPr marL="0" lvl="0" indent="0" algn="l" rtl="0">
              <a:spcBef>
                <a:spcPts val="0"/>
              </a:spcBef>
              <a:spcAft>
                <a:spcPts val="0"/>
              </a:spcAft>
              <a:buNone/>
            </a:pPr>
            <a:r>
              <a:rPr lang="en-GB"/>
              <a:t>- Crearea unui mediu sigur și primitor</a:t>
            </a:r>
            <a:endParaRPr/>
          </a:p>
          <a:p>
            <a:pPr marL="0" lvl="0" indent="0" algn="l" rtl="0">
              <a:spcBef>
                <a:spcPts val="0"/>
              </a:spcBef>
              <a:spcAft>
                <a:spcPts val="0"/>
              </a:spcAft>
              <a:buNone/>
            </a:pPr>
            <a:r>
              <a:rPr lang="en-GB"/>
              <a:t>- Citirea confortului sau disconfortului clientului cu privire la subiecte</a:t>
            </a:r>
            <a:endParaRPr/>
          </a:p>
          <a:p>
            <a:pPr marL="0" lvl="0" indent="0" algn="l" rtl="0">
              <a:spcBef>
                <a:spcPts val="0"/>
              </a:spcBef>
              <a:spcAft>
                <a:spcPts val="0"/>
              </a:spcAft>
              <a:buNone/>
            </a:pPr>
            <a:endParaRPr/>
          </a:p>
          <a:p>
            <a:pPr marL="0" lvl="0" indent="0" algn="l" rtl="0">
              <a:spcBef>
                <a:spcPts val="0"/>
              </a:spcBef>
              <a:spcAft>
                <a:spcPts val="0"/>
              </a:spcAft>
              <a:buNone/>
            </a:pPr>
            <a:r>
              <a:rPr lang="en-GB"/>
              <a:t>3. Competența culturală:</a:t>
            </a:r>
            <a:endParaRPr/>
          </a:p>
          <a:p>
            <a:pPr marL="0" lvl="0" indent="0" algn="l" rtl="0">
              <a:spcBef>
                <a:spcPts val="0"/>
              </a:spcBef>
              <a:spcAft>
                <a:spcPts val="0"/>
              </a:spcAft>
              <a:buNone/>
            </a:pPr>
            <a:r>
              <a:rPr lang="en-GB"/>
              <a:t>- Înțelegerea diferențelor culturale în comunicarea non-verbală</a:t>
            </a:r>
            <a:endParaRPr/>
          </a:p>
          <a:p>
            <a:pPr marL="0" lvl="0" indent="0" algn="l" rtl="0">
              <a:spcBef>
                <a:spcPts val="0"/>
              </a:spcBef>
              <a:spcAft>
                <a:spcPts val="0"/>
              </a:spcAft>
              <a:buNone/>
            </a:pPr>
            <a:r>
              <a:rPr lang="en-GB"/>
              <a:t>- Respectarea normelor culturale privind contactul vizual și spațiul personal</a:t>
            </a:r>
            <a:endParaRPr/>
          </a:p>
          <a:p>
            <a:pPr marL="0" lvl="0" indent="0" algn="l" rtl="0">
              <a:spcBef>
                <a:spcPts val="0"/>
              </a:spcBef>
              <a:spcAft>
                <a:spcPts val="0"/>
              </a:spcAft>
              <a:buNone/>
            </a:pPr>
            <a:r>
              <a:rPr lang="en-GB"/>
              <a:t>- Recunoașterea expresiilor culturale ale emoțiilor</a:t>
            </a:r>
            <a:endParaRPr/>
          </a:p>
          <a:p>
            <a:pPr marL="0" lvl="0" indent="0" algn="l" rtl="0">
              <a:spcBef>
                <a:spcPts val="0"/>
              </a:spcBef>
              <a:spcAft>
                <a:spcPts val="0"/>
              </a:spcAft>
              <a:buNone/>
            </a:pPr>
            <a:r>
              <a:rPr lang="en-GB"/>
              <a:t>- Adaptarea adecvată a propriului comportament non-verbal</a:t>
            </a:r>
            <a:endParaRPr/>
          </a:p>
          <a:p>
            <a:pPr marL="0" lvl="0" indent="0" algn="l" rtl="0">
              <a:spcBef>
                <a:spcPts val="0"/>
              </a:spcBef>
              <a:spcAft>
                <a:spcPts val="0"/>
              </a:spcAft>
              <a:buNone/>
            </a:pPr>
            <a:r>
              <a:rPr lang="en-GB"/>
              <a:t>- conștientizarea gesturilor sau tabuurilor specifice culturii</a:t>
            </a:r>
            <a:endParaRPr/>
          </a:p>
          <a:p>
            <a:pPr marL="0" lvl="0" indent="0" algn="l" rtl="0">
              <a:spcBef>
                <a:spcPts val="0"/>
              </a:spcBef>
              <a:spcAft>
                <a:spcPts val="0"/>
              </a:spcAft>
              <a:buNone/>
            </a:pPr>
            <a:endParaRPr/>
          </a:p>
          <a:p>
            <a:pPr marL="0" lvl="0" indent="0" algn="l" rtl="0">
              <a:spcBef>
                <a:spcPts val="0"/>
              </a:spcBef>
              <a:spcAft>
                <a:spcPts val="0"/>
              </a:spcAft>
              <a:buNone/>
            </a:pPr>
            <a:r>
              <a:rPr lang="en-GB"/>
              <a:t>4. Evaluarea clinică:</a:t>
            </a:r>
            <a:endParaRPr/>
          </a:p>
          <a:p>
            <a:pPr marL="0" lvl="0" indent="0" algn="l" rtl="0">
              <a:spcBef>
                <a:spcPts val="0"/>
              </a:spcBef>
              <a:spcAft>
                <a:spcPts val="0"/>
              </a:spcAft>
              <a:buNone/>
            </a:pPr>
            <a:r>
              <a:rPr lang="en-GB"/>
              <a:t>- Observarea simptomelor afecțiunilor psihice</a:t>
            </a:r>
            <a:endParaRPr/>
          </a:p>
          <a:p>
            <a:pPr marL="0" lvl="0" indent="0" algn="l" rtl="0">
              <a:spcBef>
                <a:spcPts val="0"/>
              </a:spcBef>
              <a:spcAft>
                <a:spcPts val="0"/>
              </a:spcAft>
              <a:buNone/>
            </a:pPr>
            <a:r>
              <a:rPr lang="en-GB"/>
              <a:t>- Monitorizarea reacțiilor emoționale la subiecte</a:t>
            </a:r>
            <a:endParaRPr/>
          </a:p>
          <a:p>
            <a:pPr marL="0" lvl="0" indent="0" algn="l" rtl="0">
              <a:spcBef>
                <a:spcPts val="0"/>
              </a:spcBef>
              <a:spcAft>
                <a:spcPts val="0"/>
              </a:spcAft>
              <a:buNone/>
            </a:pPr>
            <a:r>
              <a:rPr lang="en-GB"/>
              <a:t>- Evaluarea nivelului de implicare în servicii</a:t>
            </a:r>
            <a:endParaRPr/>
          </a:p>
          <a:p>
            <a:pPr marL="0" lvl="0" indent="0" algn="l" rtl="0">
              <a:spcBef>
                <a:spcPts val="0"/>
              </a:spcBef>
              <a:spcAft>
                <a:spcPts val="0"/>
              </a:spcAft>
              <a:buNone/>
            </a:pPr>
            <a:r>
              <a:rPr lang="en-GB"/>
              <a:t>- Identificarea potențialelor probleme de dezvoltare</a:t>
            </a:r>
            <a:endParaRPr/>
          </a:p>
          <a:p>
            <a:pPr marL="0" lvl="0" indent="0" algn="l" rtl="0">
              <a:spcBef>
                <a:spcPts val="0"/>
              </a:spcBef>
              <a:spcAft>
                <a:spcPts val="0"/>
              </a:spcAft>
              <a:buNone/>
            </a:pPr>
            <a:r>
              <a:rPr lang="en-GB"/>
              <a:t>- Evaluarea răspunsului la intervenții</a:t>
            </a:r>
            <a:endParaRPr/>
          </a:p>
          <a:p>
            <a:pPr marL="0" lvl="0" indent="0" algn="l" rtl="0">
              <a:spcBef>
                <a:spcPts val="0"/>
              </a:spcBef>
              <a:spcAft>
                <a:spcPts val="0"/>
              </a:spcAft>
              <a:buNone/>
            </a:pPr>
            <a:endParaRPr/>
          </a:p>
          <a:p>
            <a:pPr marL="0" lvl="0" indent="0" algn="l" rtl="0">
              <a:spcBef>
                <a:spcPts val="0"/>
              </a:spcBef>
              <a:spcAft>
                <a:spcPts val="0"/>
              </a:spcAft>
              <a:buNone/>
            </a:pPr>
            <a:r>
              <a:rPr lang="en-GB"/>
              <a:t>5. Lucrul cu copilul și familia:</a:t>
            </a:r>
            <a:endParaRPr/>
          </a:p>
          <a:p>
            <a:pPr marL="0" lvl="0" indent="0" algn="l" rtl="0">
              <a:spcBef>
                <a:spcPts val="0"/>
              </a:spcBef>
              <a:spcAft>
                <a:spcPts val="0"/>
              </a:spcAft>
              <a:buNone/>
            </a:pPr>
            <a:r>
              <a:rPr lang="en-GB"/>
              <a:t>- Citirea interacțiunilor părinte-copil</a:t>
            </a:r>
            <a:endParaRPr/>
          </a:p>
          <a:p>
            <a:pPr marL="0" lvl="0" indent="0" algn="l" rtl="0">
              <a:spcBef>
                <a:spcPts val="0"/>
              </a:spcBef>
              <a:spcAft>
                <a:spcPts val="0"/>
              </a:spcAft>
              <a:buNone/>
            </a:pPr>
            <a:r>
              <a:rPr lang="en-GB"/>
              <a:t>- Observarea semnelor de probleme de atașament</a:t>
            </a:r>
            <a:endParaRPr/>
          </a:p>
          <a:p>
            <a:pPr marL="0" lvl="0" indent="0" algn="l" rtl="0">
              <a:spcBef>
                <a:spcPts val="0"/>
              </a:spcBef>
              <a:spcAft>
                <a:spcPts val="0"/>
              </a:spcAft>
              <a:buNone/>
            </a:pPr>
            <a:r>
              <a:rPr lang="en-GB"/>
              <a:t>- Observarea markerilor de dezvoltare</a:t>
            </a:r>
            <a:endParaRPr/>
          </a:p>
          <a:p>
            <a:pPr marL="0" lvl="0" indent="0" algn="l" rtl="0">
              <a:spcBef>
                <a:spcPts val="0"/>
              </a:spcBef>
              <a:spcAft>
                <a:spcPts val="0"/>
              </a:spcAft>
              <a:buNone/>
            </a:pPr>
            <a:r>
              <a:rPr lang="en-GB"/>
              <a:t>- Identificarea tiparelor comportamentale</a:t>
            </a:r>
            <a:endParaRPr/>
          </a:p>
          <a:p>
            <a:pPr marL="0" lvl="0" indent="0" algn="l" rtl="0">
              <a:spcBef>
                <a:spcPts val="0"/>
              </a:spcBef>
              <a:spcAft>
                <a:spcPts val="0"/>
              </a:spcAft>
              <a:buNone/>
            </a:pPr>
            <a:r>
              <a:rPr lang="en-GB"/>
              <a:t>- Înțelegerea dinamicii fraților</a:t>
            </a:r>
            <a:endParaRPr/>
          </a:p>
          <a:p>
            <a:pPr marL="0" lvl="0" indent="0" algn="l" rtl="0">
              <a:spcBef>
                <a:spcPts val="0"/>
              </a:spcBef>
              <a:spcAft>
                <a:spcPts val="0"/>
              </a:spcAft>
              <a:buNone/>
            </a:pPr>
            <a:endParaRPr/>
          </a:p>
          <a:p>
            <a:pPr marL="0" lvl="0" indent="0" algn="l" rtl="0">
              <a:spcBef>
                <a:spcPts val="0"/>
              </a:spcBef>
              <a:spcAft>
                <a:spcPts val="0"/>
              </a:spcAft>
              <a:buNone/>
            </a:pPr>
            <a:r>
              <a:rPr lang="en-GB"/>
              <a:t>6. Apărarea clienților:</a:t>
            </a:r>
            <a:endParaRPr/>
          </a:p>
          <a:p>
            <a:pPr marL="0" lvl="0" indent="0" algn="l" rtl="0">
              <a:spcBef>
                <a:spcPts val="0"/>
              </a:spcBef>
              <a:spcAft>
                <a:spcPts val="0"/>
              </a:spcAft>
              <a:buNone/>
            </a:pPr>
            <a:r>
              <a:rPr lang="en-GB"/>
              <a:t>- Recunoașterea situației în care clienții se simt inconfortabil, dar nu o pot exprima</a:t>
            </a:r>
            <a:endParaRPr/>
          </a:p>
          <a:p>
            <a:pPr marL="0" lvl="0" indent="0" algn="l" rtl="0">
              <a:spcBef>
                <a:spcPts val="0"/>
              </a:spcBef>
              <a:spcAft>
                <a:spcPts val="0"/>
              </a:spcAft>
              <a:buNone/>
            </a:pPr>
            <a:r>
              <a:rPr lang="en-GB"/>
              <a:t>- Identificarea barierelor în calea accesului la servicii</a:t>
            </a:r>
            <a:endParaRPr/>
          </a:p>
          <a:p>
            <a:pPr marL="0" lvl="0" indent="0" algn="l" rtl="0">
              <a:spcBef>
                <a:spcPts val="0"/>
              </a:spcBef>
              <a:spcAft>
                <a:spcPts val="0"/>
              </a:spcAft>
              <a:buNone/>
            </a:pPr>
            <a:r>
              <a:rPr lang="en-GB"/>
              <a:t>- Înțelegerea impactului mediului asupra comportamentului</a:t>
            </a:r>
            <a:endParaRPr/>
          </a:p>
          <a:p>
            <a:pPr marL="0" lvl="0" indent="0" algn="l" rtl="0">
              <a:spcBef>
                <a:spcPts val="0"/>
              </a:spcBef>
              <a:spcAft>
                <a:spcPts val="0"/>
              </a:spcAft>
              <a:buNone/>
            </a:pPr>
            <a:r>
              <a:rPr lang="en-GB"/>
              <a:t>- Constatarea nevoilor de accesibilitate fizică</a:t>
            </a:r>
            <a:endParaRPr/>
          </a:p>
          <a:p>
            <a:pPr marL="0" lvl="0" indent="0" algn="l" rtl="0">
              <a:spcBef>
                <a:spcPts val="0"/>
              </a:spcBef>
              <a:spcAft>
                <a:spcPts val="0"/>
              </a:spcAft>
              <a:buNone/>
            </a:pPr>
            <a:r>
              <a:rPr lang="en-GB"/>
              <a:t>- Observarea dinamicii instituționale</a:t>
            </a:r>
            <a:endParaRPr/>
          </a:p>
          <a:p>
            <a:pPr marL="0" lvl="0" indent="0" algn="l" rtl="0">
              <a:spcBef>
                <a:spcPts val="0"/>
              </a:spcBef>
              <a:spcAft>
                <a:spcPts val="0"/>
              </a:spcAft>
              <a:buNone/>
            </a:pPr>
            <a:endParaRPr/>
          </a:p>
          <a:p>
            <a:pPr marL="0" lvl="0" indent="0" algn="l" rtl="0">
              <a:spcBef>
                <a:spcPts val="0"/>
              </a:spcBef>
              <a:spcAft>
                <a:spcPts val="0"/>
              </a:spcAft>
              <a:buNone/>
            </a:pPr>
            <a:r>
              <a:rPr lang="en-GB"/>
              <a:t>7. Practica profesională:</a:t>
            </a:r>
            <a:endParaRPr/>
          </a:p>
          <a:p>
            <a:pPr marL="0" lvl="0" indent="0" algn="l" rtl="0">
              <a:spcBef>
                <a:spcPts val="0"/>
              </a:spcBef>
              <a:spcAft>
                <a:spcPts val="0"/>
              </a:spcAft>
              <a:buNone/>
            </a:pPr>
            <a:r>
              <a:rPr lang="en-GB"/>
              <a:t>- Menținerea unor limite profesionale adecvate</a:t>
            </a:r>
            <a:endParaRPr/>
          </a:p>
          <a:p>
            <a:pPr marL="0" lvl="0" indent="0" algn="l" rtl="0">
              <a:spcBef>
                <a:spcPts val="0"/>
              </a:spcBef>
              <a:spcAft>
                <a:spcPts val="0"/>
              </a:spcAft>
              <a:buNone/>
            </a:pPr>
            <a:r>
              <a:rPr lang="en-GB"/>
              <a:t>- Demonstrarea umilinței culturale</a:t>
            </a:r>
            <a:endParaRPr/>
          </a:p>
          <a:p>
            <a:pPr marL="0" lvl="0" indent="0" algn="l" rtl="0">
              <a:spcBef>
                <a:spcPts val="0"/>
              </a:spcBef>
              <a:spcAft>
                <a:spcPts val="0"/>
              </a:spcAft>
              <a:buNone/>
            </a:pPr>
            <a:r>
              <a:rPr lang="en-GB"/>
              <a:t>- Modelarea unei comunicări sănătoase</a:t>
            </a:r>
            <a:endParaRPr/>
          </a:p>
          <a:p>
            <a:pPr marL="0" lvl="0" indent="0" algn="l" rtl="0">
              <a:spcBef>
                <a:spcPts val="0"/>
              </a:spcBef>
              <a:spcAft>
                <a:spcPts val="0"/>
              </a:spcAft>
              <a:buNone/>
            </a:pPr>
            <a:r>
              <a:rPr lang="en-GB"/>
              <a:t>- Crearea de medii terapeutice</a:t>
            </a:r>
            <a:endParaRPr/>
          </a:p>
          <a:p>
            <a:pPr marL="0" lvl="0" indent="0" algn="l" rtl="0">
              <a:spcBef>
                <a:spcPts val="0"/>
              </a:spcBef>
              <a:spcAft>
                <a:spcPts val="0"/>
              </a:spcAft>
              <a:buNone/>
            </a:pPr>
            <a:r>
              <a:rPr lang="en-GB"/>
              <a:t>- Gestionarea dinamicii puterii</a:t>
            </a:r>
            <a:endParaRPr/>
          </a:p>
          <a:p>
            <a:pPr marL="0" lvl="0" indent="0" algn="l" rtl="0">
              <a:spcBef>
                <a:spcPts val="0"/>
              </a:spcBef>
              <a:spcAft>
                <a:spcPts val="0"/>
              </a:spcAft>
              <a:buNone/>
            </a:pPr>
            <a:endParaRPr/>
          </a:p>
          <a:p>
            <a:pPr marL="0" lvl="0" indent="0" algn="l" rtl="0">
              <a:spcBef>
                <a:spcPts val="0"/>
              </a:spcBef>
              <a:spcAft>
                <a:spcPts val="0"/>
              </a:spcAft>
              <a:buNone/>
            </a:pPr>
            <a:r>
              <a:rPr lang="en-GB"/>
              <a:t>8. Intervenția în situații de criză:</a:t>
            </a:r>
            <a:endParaRPr/>
          </a:p>
          <a:p>
            <a:pPr marL="0" lvl="0" indent="0" algn="l" rtl="0">
              <a:spcBef>
                <a:spcPts val="0"/>
              </a:spcBef>
              <a:spcAft>
                <a:spcPts val="0"/>
              </a:spcAft>
              <a:buNone/>
            </a:pPr>
            <a:r>
              <a:rPr lang="en-GB"/>
              <a:t>- Identificarea situațiilor de escaladare</a:t>
            </a:r>
            <a:endParaRPr/>
          </a:p>
          <a:p>
            <a:pPr marL="0" lvl="0" indent="0" algn="l" rtl="0">
              <a:spcBef>
                <a:spcPts val="0"/>
              </a:spcBef>
              <a:spcAft>
                <a:spcPts val="0"/>
              </a:spcAft>
              <a:buNone/>
            </a:pPr>
            <a:r>
              <a:rPr lang="en-GB"/>
              <a:t>- Citirea indicatorilor de violență potențială</a:t>
            </a:r>
            <a:endParaRPr/>
          </a:p>
          <a:p>
            <a:pPr marL="0" lvl="0" indent="0" algn="l" rtl="0">
              <a:spcBef>
                <a:spcPts val="0"/>
              </a:spcBef>
              <a:spcAft>
                <a:spcPts val="0"/>
              </a:spcAft>
              <a:buNone/>
            </a:pPr>
            <a:r>
              <a:rPr lang="en-GB"/>
              <a:t>- Recunoașterea semnelor de ideație suicidară</a:t>
            </a:r>
            <a:endParaRPr/>
          </a:p>
          <a:p>
            <a:pPr marL="0" lvl="0" indent="0" algn="l" rtl="0">
              <a:spcBef>
                <a:spcPts val="0"/>
              </a:spcBef>
              <a:spcAft>
                <a:spcPts val="0"/>
              </a:spcAft>
              <a:buNone/>
            </a:pPr>
            <a:r>
              <a:rPr lang="en-GB"/>
              <a:t>- Evaluarea nevoilor imediate de siguranță</a:t>
            </a:r>
            <a:endParaRPr/>
          </a:p>
          <a:p>
            <a:pPr marL="0" lvl="0" indent="0" algn="l" rtl="0">
              <a:spcBef>
                <a:spcPts val="0"/>
              </a:spcBef>
              <a:spcAft>
                <a:spcPts val="0"/>
              </a:spcAft>
              <a:buNone/>
            </a:pPr>
            <a:r>
              <a:rPr lang="en-GB"/>
              <a:t>- Monitorizarea reglării emoționale</a:t>
            </a:r>
            <a:endParaRPr/>
          </a:p>
          <a:p>
            <a:pPr marL="0" lvl="0" indent="0" algn="l" rtl="0">
              <a:spcBef>
                <a:spcPts val="0"/>
              </a:spcBef>
              <a:spcAft>
                <a:spcPts val="0"/>
              </a:spcAft>
              <a:buNone/>
            </a:pPr>
            <a:endParaRPr/>
          </a:p>
          <a:p>
            <a:pPr marL="0" lvl="0" indent="0" algn="l" rtl="0">
              <a:spcBef>
                <a:spcPts val="0"/>
              </a:spcBef>
              <a:spcAft>
                <a:spcPts val="0"/>
              </a:spcAft>
              <a:buNone/>
            </a:pPr>
            <a:r>
              <a:rPr lang="en-GB"/>
              <a:t>Doriți să dezvolt oricare dintre aceste domenii sau să ofer exemple specifice despre modul în care asistenții sociali utilizează observarea non-verbală în practica lor?</a:t>
            </a:r>
            <a:endParaRPr/>
          </a:p>
        </p:txBody>
      </p:sp>
      <p:sp>
        <p:nvSpPr>
          <p:cNvPr id="671" name="Google Shape;671;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9" name="Google Shape;679;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err="1"/>
              <a:t>Experimentul</a:t>
            </a:r>
            <a:r>
              <a:rPr lang="en-GB" dirty="0"/>
              <a:t> </a:t>
            </a:r>
            <a:r>
              <a:rPr lang="en-GB" dirty="0" err="1"/>
              <a:t>lui</a:t>
            </a:r>
            <a:r>
              <a:rPr lang="en-GB" dirty="0"/>
              <a:t> </a:t>
            </a:r>
            <a:r>
              <a:rPr lang="en-GB" dirty="0" err="1"/>
              <a:t>Tronick</a:t>
            </a:r>
            <a:r>
              <a:rPr lang="en-GB" dirty="0"/>
              <a:t> cu </a:t>
            </a:r>
            <a:r>
              <a:rPr lang="en-GB" dirty="0" err="1"/>
              <a:t>fața</a:t>
            </a:r>
            <a:r>
              <a:rPr lang="en-GB" dirty="0"/>
              <a:t> </a:t>
            </a:r>
            <a:r>
              <a:rPr lang="en-GB" dirty="0" err="1"/>
              <a:t>nemișcată</a:t>
            </a:r>
            <a:r>
              <a:rPr lang="en-GB" dirty="0"/>
              <a:t> </a:t>
            </a:r>
            <a:r>
              <a:rPr lang="en-GB" dirty="0" err="1"/>
              <a:t>demonstrează</a:t>
            </a:r>
            <a:r>
              <a:rPr lang="en-GB" dirty="0"/>
              <a:t> </a:t>
            </a:r>
            <a:r>
              <a:rPr lang="en-GB" dirty="0" err="1"/>
              <a:t>câteva</a:t>
            </a:r>
            <a:r>
              <a:rPr lang="en-GB" dirty="0"/>
              <a:t> </a:t>
            </a:r>
            <a:r>
              <a:rPr lang="en-GB" dirty="0" err="1"/>
              <a:t>idei</a:t>
            </a:r>
            <a:r>
              <a:rPr lang="en-GB" dirty="0"/>
              <a:t> </a:t>
            </a:r>
            <a:r>
              <a:rPr lang="en-GB" dirty="0" err="1"/>
              <a:t>cheie</a:t>
            </a:r>
            <a:r>
              <a:rPr lang="en-GB" dirty="0"/>
              <a:t> </a:t>
            </a:r>
            <a:r>
              <a:rPr lang="en-GB" dirty="0" err="1"/>
              <a:t>despre</a:t>
            </a:r>
            <a:r>
              <a:rPr lang="en-GB" dirty="0"/>
              <a:t> </a:t>
            </a:r>
            <a:r>
              <a:rPr lang="en-GB" dirty="0" err="1"/>
              <a:t>comunicarea</a:t>
            </a:r>
            <a:r>
              <a:rPr lang="en-GB" dirty="0"/>
              <a:t> non-</a:t>
            </a:r>
            <a:r>
              <a:rPr lang="en-GB" dirty="0" err="1"/>
              <a:t>verbală</a:t>
            </a:r>
            <a:r>
              <a:rPr lang="en-GB" dirty="0"/>
              <a:t> </a:t>
            </a:r>
            <a:r>
              <a:rPr lang="en-GB" dirty="0" err="1"/>
              <a:t>dintre</a:t>
            </a:r>
            <a:r>
              <a:rPr lang="en-GB" dirty="0"/>
              <a:t> </a:t>
            </a:r>
            <a:r>
              <a:rPr lang="en-GB" dirty="0" err="1"/>
              <a:t>sugari</a:t>
            </a:r>
            <a:r>
              <a:rPr lang="en-GB" dirty="0"/>
              <a:t> </a:t>
            </a:r>
            <a:r>
              <a:rPr lang="en-GB" dirty="0" err="1"/>
              <a:t>și</a:t>
            </a:r>
            <a:r>
              <a:rPr lang="en-GB" dirty="0"/>
              <a:t> </a:t>
            </a:r>
            <a:r>
              <a:rPr lang="en-GB" dirty="0" err="1"/>
              <a:t>îngrijitori</a:t>
            </a:r>
            <a:r>
              <a:rPr lang="en-GB" dirty="0"/>
              <a:t>. </a:t>
            </a:r>
            <a:endParaRPr dirty="0"/>
          </a:p>
          <a:p>
            <a:pPr marL="0" lvl="0" indent="0" algn="l" rtl="0">
              <a:spcBef>
                <a:spcPts val="0"/>
              </a:spcBef>
              <a:spcAft>
                <a:spcPts val="0"/>
              </a:spcAft>
              <a:buNone/>
            </a:pPr>
            <a:r>
              <a:rPr lang="en-GB" dirty="0" err="1"/>
              <a:t>Experimentul</a:t>
            </a:r>
            <a:r>
              <a:rPr lang="en-GB" dirty="0"/>
              <a:t> </a:t>
            </a:r>
            <a:r>
              <a:rPr lang="en-GB" dirty="0" err="1"/>
              <a:t>evidențiază</a:t>
            </a:r>
            <a:r>
              <a:rPr lang="en-GB" dirty="0"/>
              <a:t> </a:t>
            </a:r>
            <a:r>
              <a:rPr lang="en-GB" dirty="0" err="1"/>
              <a:t>cât</a:t>
            </a:r>
            <a:r>
              <a:rPr lang="en-GB" dirty="0"/>
              <a:t> de </a:t>
            </a:r>
            <a:r>
              <a:rPr lang="en-GB" dirty="0" err="1"/>
              <a:t>fundamentală</a:t>
            </a:r>
            <a:r>
              <a:rPr lang="en-GB" dirty="0"/>
              <a:t> </a:t>
            </a:r>
            <a:r>
              <a:rPr lang="en-GB" dirty="0" err="1"/>
              <a:t>este</a:t>
            </a:r>
            <a:r>
              <a:rPr lang="en-GB" dirty="0"/>
              <a:t> </a:t>
            </a:r>
            <a:r>
              <a:rPr lang="en-GB" dirty="0" err="1"/>
              <a:t>comunicarea</a:t>
            </a:r>
            <a:r>
              <a:rPr lang="en-GB" dirty="0"/>
              <a:t> non-</a:t>
            </a:r>
            <a:r>
              <a:rPr lang="en-GB" dirty="0" err="1"/>
              <a:t>verbală</a:t>
            </a:r>
            <a:r>
              <a:rPr lang="en-GB" dirty="0"/>
              <a:t> </a:t>
            </a:r>
            <a:r>
              <a:rPr lang="en-GB" dirty="0" err="1"/>
              <a:t>pentru</a:t>
            </a:r>
            <a:r>
              <a:rPr lang="en-GB" dirty="0"/>
              <a:t> </a:t>
            </a:r>
            <a:r>
              <a:rPr lang="en-GB" dirty="0" err="1"/>
              <a:t>interacțiunea</a:t>
            </a:r>
            <a:r>
              <a:rPr lang="en-GB" dirty="0"/>
              <a:t> </a:t>
            </a:r>
            <a:r>
              <a:rPr lang="en-GB" dirty="0" err="1"/>
              <a:t>socială</a:t>
            </a:r>
            <a:r>
              <a:rPr lang="en-GB" dirty="0"/>
              <a:t> </a:t>
            </a:r>
            <a:r>
              <a:rPr lang="en-GB" dirty="0" err="1"/>
              <a:t>umană</a:t>
            </a:r>
            <a:r>
              <a:rPr lang="en-GB" dirty="0"/>
              <a:t> </a:t>
            </a:r>
            <a:r>
              <a:rPr lang="en-GB" dirty="0" err="1"/>
              <a:t>și</a:t>
            </a:r>
            <a:r>
              <a:rPr lang="en-GB" dirty="0"/>
              <a:t> </a:t>
            </a:r>
            <a:r>
              <a:rPr lang="en-GB" dirty="0" err="1"/>
              <a:t>reglarea</a:t>
            </a:r>
            <a:r>
              <a:rPr lang="en-GB" dirty="0"/>
              <a:t> </a:t>
            </a:r>
            <a:r>
              <a:rPr lang="en-GB" dirty="0" err="1"/>
              <a:t>emoțională</a:t>
            </a:r>
            <a:r>
              <a:rPr lang="en-GB" dirty="0"/>
              <a:t>, </a:t>
            </a:r>
            <a:r>
              <a:rPr lang="en-GB" dirty="0" err="1"/>
              <a:t>începând</a:t>
            </a:r>
            <a:r>
              <a:rPr lang="en-GB" dirty="0"/>
              <a:t> din </a:t>
            </a:r>
            <a:r>
              <a:rPr lang="en-GB" dirty="0" err="1"/>
              <a:t>copilărie</a:t>
            </a:r>
            <a:r>
              <a:rPr lang="en-GB" dirty="0"/>
              <a: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1. </a:t>
            </a:r>
            <a:r>
              <a:rPr lang="en-GB" dirty="0" err="1"/>
              <a:t>Bebelușii</a:t>
            </a:r>
            <a:r>
              <a:rPr lang="en-GB" dirty="0"/>
              <a:t> </a:t>
            </a:r>
            <a:r>
              <a:rPr lang="en-GB" dirty="0" err="1"/>
              <a:t>participă</a:t>
            </a:r>
            <a:r>
              <a:rPr lang="en-GB" dirty="0"/>
              <a:t> </a:t>
            </a:r>
            <a:r>
              <a:rPr lang="en-GB" dirty="0" err="1"/>
              <a:t>activ</a:t>
            </a:r>
            <a:r>
              <a:rPr lang="en-GB" dirty="0"/>
              <a:t> la </a:t>
            </a:r>
            <a:r>
              <a:rPr lang="en-GB" dirty="0" err="1"/>
              <a:t>interacțiunile</a:t>
            </a:r>
            <a:r>
              <a:rPr lang="en-GB" dirty="0"/>
              <a:t> </a:t>
            </a:r>
            <a:r>
              <a:rPr lang="en-GB" dirty="0" err="1"/>
              <a:t>sociale</a:t>
            </a:r>
            <a:r>
              <a:rPr lang="en-GB" dirty="0"/>
              <a:t> de la </a:t>
            </a:r>
            <a:r>
              <a:rPr lang="en-GB" dirty="0" err="1"/>
              <a:t>vârste</a:t>
            </a:r>
            <a:r>
              <a:rPr lang="en-GB" dirty="0"/>
              <a:t> </a:t>
            </a:r>
            <a:r>
              <a:rPr lang="en-GB" dirty="0" err="1"/>
              <a:t>fragede</a:t>
            </a:r>
            <a:r>
              <a:rPr lang="en-GB" dirty="0"/>
              <a:t> </a:t>
            </a:r>
            <a:r>
              <a:rPr lang="en-GB" dirty="0" err="1"/>
              <a:t>prin</a:t>
            </a:r>
            <a:r>
              <a:rPr lang="en-GB" dirty="0"/>
              <a:t> </a:t>
            </a:r>
            <a:r>
              <a:rPr lang="en-GB" dirty="0" err="1"/>
              <a:t>expresii</a:t>
            </a:r>
            <a:r>
              <a:rPr lang="en-GB" dirty="0"/>
              <a:t> </a:t>
            </a:r>
            <a:r>
              <a:rPr lang="en-GB" dirty="0" err="1"/>
              <a:t>faciale</a:t>
            </a:r>
            <a:r>
              <a:rPr lang="en-GB" dirty="0"/>
              <a:t>, </a:t>
            </a:r>
            <a:r>
              <a:rPr lang="en-GB" dirty="0" err="1"/>
              <a:t>gesturi</a:t>
            </a:r>
            <a:r>
              <a:rPr lang="en-GB" dirty="0"/>
              <a:t> </a:t>
            </a:r>
            <a:r>
              <a:rPr lang="en-GB" dirty="0" err="1"/>
              <a:t>și</a:t>
            </a:r>
            <a:r>
              <a:rPr lang="en-GB" dirty="0"/>
              <a:t> vocalize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2. </a:t>
            </a:r>
            <a:r>
              <a:rPr lang="en-GB" dirty="0" err="1"/>
              <a:t>Atunci</a:t>
            </a:r>
            <a:r>
              <a:rPr lang="en-GB" dirty="0"/>
              <a:t> </a:t>
            </a:r>
            <a:r>
              <a:rPr lang="en-GB" dirty="0" err="1"/>
              <a:t>când</a:t>
            </a:r>
            <a:r>
              <a:rPr lang="en-GB" dirty="0"/>
              <a:t> </a:t>
            </a:r>
            <a:r>
              <a:rPr lang="en-GB" dirty="0" err="1"/>
              <a:t>părinții</a:t>
            </a:r>
            <a:r>
              <a:rPr lang="en-GB" dirty="0"/>
              <a:t> nu </a:t>
            </a:r>
            <a:r>
              <a:rPr lang="en-GB" dirty="0" err="1"/>
              <a:t>mai</a:t>
            </a:r>
            <a:r>
              <a:rPr lang="en-GB" dirty="0"/>
              <a:t> </a:t>
            </a:r>
            <a:r>
              <a:rPr lang="en-GB" dirty="0" err="1"/>
              <a:t>răspund</a:t>
            </a:r>
            <a:r>
              <a:rPr lang="en-GB" dirty="0"/>
              <a:t> cu </a:t>
            </a:r>
            <a:r>
              <a:rPr lang="en-GB" dirty="0" err="1"/>
              <a:t>expresii</a:t>
            </a:r>
            <a:r>
              <a:rPr lang="en-GB" dirty="0"/>
              <a:t> </a:t>
            </a:r>
            <a:r>
              <a:rPr lang="en-GB" dirty="0" err="1"/>
              <a:t>faciale</a:t>
            </a:r>
            <a:r>
              <a:rPr lang="en-GB" dirty="0"/>
              <a:t> </a:t>
            </a:r>
            <a:r>
              <a:rPr lang="en-GB" dirty="0" err="1"/>
              <a:t>normale</a:t>
            </a:r>
            <a:r>
              <a:rPr lang="en-GB" dirty="0"/>
              <a:t> </a:t>
            </a:r>
            <a:r>
              <a:rPr lang="en-GB" dirty="0" err="1"/>
              <a:t>și</a:t>
            </a:r>
            <a:r>
              <a:rPr lang="en-GB" dirty="0"/>
              <a:t> </a:t>
            </a:r>
            <a:r>
              <a:rPr lang="en-GB" dirty="0" err="1"/>
              <a:t>mențin</a:t>
            </a:r>
            <a:r>
              <a:rPr lang="en-GB" dirty="0"/>
              <a:t> o "</a:t>
            </a:r>
            <a:r>
              <a:rPr lang="en-GB" dirty="0" err="1"/>
              <a:t>față</a:t>
            </a:r>
            <a:r>
              <a:rPr lang="en-GB" dirty="0"/>
              <a:t> </a:t>
            </a:r>
            <a:r>
              <a:rPr lang="en-GB" dirty="0" err="1"/>
              <a:t>nemișcată</a:t>
            </a:r>
            <a:r>
              <a:rPr lang="en-GB" dirty="0"/>
              <a:t>", </a:t>
            </a:r>
            <a:r>
              <a:rPr lang="en-GB" dirty="0" err="1"/>
              <a:t>bebelușii</a:t>
            </a:r>
            <a:r>
              <a:rPr lang="en-GB" dirty="0"/>
              <a:t>:</a:t>
            </a:r>
            <a:endParaRPr dirty="0"/>
          </a:p>
          <a:p>
            <a:pPr marL="0" lvl="0" indent="0" algn="l" rtl="0">
              <a:spcBef>
                <a:spcPts val="0"/>
              </a:spcBef>
              <a:spcAft>
                <a:spcPts val="0"/>
              </a:spcAft>
              <a:buNone/>
            </a:pPr>
            <a:r>
              <a:rPr lang="en-GB" dirty="0"/>
              <a:t>- </a:t>
            </a:r>
            <a:r>
              <a:rPr lang="en-GB" dirty="0" err="1"/>
              <a:t>Inițial</a:t>
            </a:r>
            <a:r>
              <a:rPr lang="en-GB" dirty="0"/>
              <a:t>, </a:t>
            </a:r>
            <a:r>
              <a:rPr lang="en-GB" dirty="0" err="1"/>
              <a:t>încercați</a:t>
            </a:r>
            <a:r>
              <a:rPr lang="en-GB" dirty="0"/>
              <a:t> </a:t>
            </a:r>
            <a:r>
              <a:rPr lang="en-GB" dirty="0" err="1"/>
              <a:t>mai</a:t>
            </a:r>
            <a:r>
              <a:rPr lang="en-GB" dirty="0"/>
              <a:t> </a:t>
            </a:r>
            <a:r>
              <a:rPr lang="en-GB" dirty="0" err="1"/>
              <a:t>mult</a:t>
            </a:r>
            <a:r>
              <a:rPr lang="en-GB" dirty="0"/>
              <a:t> </a:t>
            </a:r>
            <a:r>
              <a:rPr lang="en-GB" dirty="0" err="1"/>
              <a:t>să</a:t>
            </a:r>
            <a:r>
              <a:rPr lang="en-GB" dirty="0"/>
              <a:t> </a:t>
            </a:r>
            <a:r>
              <a:rPr lang="en-GB" dirty="0" err="1"/>
              <a:t>implicați</a:t>
            </a:r>
            <a:r>
              <a:rPr lang="en-GB" dirty="0"/>
              <a:t> </a:t>
            </a:r>
            <a:r>
              <a:rPr lang="en-GB" dirty="0" err="1"/>
              <a:t>părintele</a:t>
            </a:r>
            <a:endParaRPr dirty="0"/>
          </a:p>
          <a:p>
            <a:pPr marL="0" lvl="0" indent="0" algn="l" rtl="0">
              <a:spcBef>
                <a:spcPts val="0"/>
              </a:spcBef>
              <a:spcAft>
                <a:spcPts val="0"/>
              </a:spcAft>
              <a:buNone/>
            </a:pPr>
            <a:r>
              <a:rPr lang="en-GB" dirty="0"/>
              <a:t>- </a:t>
            </a:r>
            <a:r>
              <a:rPr lang="en-GB" dirty="0" err="1"/>
              <a:t>Prezintă</a:t>
            </a:r>
            <a:r>
              <a:rPr lang="en-GB" dirty="0"/>
              <a:t> </a:t>
            </a:r>
            <a:r>
              <a:rPr lang="en-GB" dirty="0" err="1"/>
              <a:t>semne</a:t>
            </a:r>
            <a:r>
              <a:rPr lang="en-GB" dirty="0"/>
              <a:t> de </a:t>
            </a:r>
            <a:r>
              <a:rPr lang="en-GB" dirty="0" err="1"/>
              <a:t>suferință</a:t>
            </a:r>
            <a:r>
              <a:rPr lang="en-GB" dirty="0"/>
              <a:t> </a:t>
            </a:r>
            <a:r>
              <a:rPr lang="en-GB" dirty="0" err="1"/>
              <a:t>și</a:t>
            </a:r>
            <a:r>
              <a:rPr lang="en-GB" dirty="0"/>
              <a:t> </a:t>
            </a:r>
            <a:r>
              <a:rPr lang="en-GB" dirty="0" err="1"/>
              <a:t>retragere</a:t>
            </a:r>
            <a:endParaRPr dirty="0"/>
          </a:p>
          <a:p>
            <a:pPr marL="0" lvl="0" indent="0" algn="l" rtl="0">
              <a:spcBef>
                <a:spcPts val="0"/>
              </a:spcBef>
              <a:spcAft>
                <a:spcPts val="0"/>
              </a:spcAft>
              <a:buNone/>
            </a:pPr>
            <a:r>
              <a:rPr lang="en-GB" dirty="0"/>
              <a:t>- </a:t>
            </a:r>
            <a:r>
              <a:rPr lang="en-GB" dirty="0" err="1"/>
              <a:t>Poate</a:t>
            </a:r>
            <a:r>
              <a:rPr lang="en-GB" dirty="0"/>
              <a:t> </a:t>
            </a:r>
            <a:r>
              <a:rPr lang="en-GB" dirty="0" err="1"/>
              <a:t>deveni</a:t>
            </a:r>
            <a:r>
              <a:rPr lang="en-GB" dirty="0"/>
              <a:t> </a:t>
            </a:r>
            <a:r>
              <a:rPr lang="en-GB" dirty="0" err="1"/>
              <a:t>supărat</a:t>
            </a:r>
            <a:r>
              <a:rPr lang="en-GB" dirty="0"/>
              <a:t> </a:t>
            </a:r>
            <a:r>
              <a:rPr lang="en-GB" dirty="0" err="1"/>
              <a:t>sau</a:t>
            </a:r>
            <a:r>
              <a:rPr lang="en-GB" dirty="0"/>
              <a:t> </a:t>
            </a:r>
            <a:r>
              <a:rPr lang="en-GB" dirty="0" err="1"/>
              <a:t>începe</a:t>
            </a:r>
            <a:r>
              <a:rPr lang="en-GB" dirty="0"/>
              <a:t> </a:t>
            </a:r>
            <a:r>
              <a:rPr lang="en-GB" dirty="0" err="1"/>
              <a:t>să</a:t>
            </a:r>
            <a:r>
              <a:rPr lang="en-GB" dirty="0"/>
              <a:t> </a:t>
            </a:r>
            <a:r>
              <a:rPr lang="en-GB" dirty="0" err="1"/>
              <a:t>plângă</a:t>
            </a:r>
            <a:endParaRPr dirty="0"/>
          </a:p>
          <a:p>
            <a:pPr marL="0" lvl="0" indent="0" algn="l" rtl="0">
              <a:spcBef>
                <a:spcPts val="0"/>
              </a:spcBef>
              <a:spcAft>
                <a:spcPts val="0"/>
              </a:spcAft>
              <a:buNone/>
            </a:pPr>
            <a:r>
              <a:rPr lang="en-GB" dirty="0"/>
              <a:t>- </a:t>
            </a:r>
            <a:r>
              <a:rPr lang="en-GB" dirty="0" err="1"/>
              <a:t>Întoarceți-vă</a:t>
            </a:r>
            <a:r>
              <a:rPr lang="en-GB" dirty="0"/>
              <a:t> </a:t>
            </a:r>
            <a:r>
              <a:rPr lang="en-GB" dirty="0" err="1"/>
              <a:t>sau</a:t>
            </a:r>
            <a:r>
              <a:rPr lang="en-GB" dirty="0"/>
              <a:t> </a:t>
            </a:r>
            <a:r>
              <a:rPr lang="en-GB" dirty="0" err="1"/>
              <a:t>relaxați-vă</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3. </a:t>
            </a:r>
            <a:r>
              <a:rPr lang="en-GB" dirty="0" err="1"/>
              <a:t>Acest</a:t>
            </a:r>
            <a:r>
              <a:rPr lang="en-GB" dirty="0"/>
              <a:t> </a:t>
            </a:r>
            <a:r>
              <a:rPr lang="en-GB" dirty="0" err="1"/>
              <a:t>lucru</a:t>
            </a:r>
            <a:r>
              <a:rPr lang="en-GB" dirty="0"/>
              <a:t> </a:t>
            </a:r>
            <a:r>
              <a:rPr lang="en-GB" dirty="0" err="1"/>
              <a:t>arată</a:t>
            </a:r>
            <a:r>
              <a:rPr lang="en-GB" dirty="0"/>
              <a:t> </a:t>
            </a:r>
            <a:r>
              <a:rPr lang="en-GB" dirty="0" err="1"/>
              <a:t>că</a:t>
            </a:r>
            <a:r>
              <a:rPr lang="en-GB" dirty="0"/>
              <a:t>:</a:t>
            </a:r>
            <a:endParaRPr dirty="0"/>
          </a:p>
          <a:p>
            <a:pPr marL="0" lvl="0" indent="0" algn="l" rtl="0">
              <a:spcBef>
                <a:spcPts val="0"/>
              </a:spcBef>
              <a:spcAft>
                <a:spcPts val="0"/>
              </a:spcAft>
              <a:buNone/>
            </a:pPr>
            <a:r>
              <a:rPr lang="en-GB" dirty="0"/>
              <a:t>- </a:t>
            </a:r>
            <a:r>
              <a:rPr lang="en-GB" dirty="0" err="1"/>
              <a:t>Bebelușii</a:t>
            </a:r>
            <a:r>
              <a:rPr lang="en-GB" dirty="0"/>
              <a:t> se </a:t>
            </a:r>
            <a:r>
              <a:rPr lang="en-GB" dirty="0" err="1"/>
              <a:t>așteaptă</a:t>
            </a:r>
            <a:r>
              <a:rPr lang="en-GB" dirty="0"/>
              <a:t> la </a:t>
            </a:r>
            <a:r>
              <a:rPr lang="en-GB" dirty="0" err="1"/>
              <a:t>interacțiune</a:t>
            </a:r>
            <a:r>
              <a:rPr lang="en-GB" dirty="0"/>
              <a:t> </a:t>
            </a:r>
            <a:r>
              <a:rPr lang="en-GB" dirty="0" err="1"/>
              <a:t>socială</a:t>
            </a:r>
            <a:r>
              <a:rPr lang="en-GB" dirty="0"/>
              <a:t> </a:t>
            </a:r>
            <a:r>
              <a:rPr lang="en-GB" dirty="0" err="1"/>
              <a:t>reciprocă</a:t>
            </a:r>
            <a:endParaRPr dirty="0"/>
          </a:p>
          <a:p>
            <a:pPr marL="0" lvl="0" indent="0" algn="l" rtl="0">
              <a:spcBef>
                <a:spcPts val="0"/>
              </a:spcBef>
              <a:spcAft>
                <a:spcPts val="0"/>
              </a:spcAft>
              <a:buNone/>
            </a:pPr>
            <a:r>
              <a:rPr lang="en-GB" dirty="0"/>
              <a:t>- </a:t>
            </a:r>
            <a:r>
              <a:rPr lang="en-GB" dirty="0" err="1"/>
              <a:t>Acordarea</a:t>
            </a:r>
            <a:r>
              <a:rPr lang="en-GB" dirty="0"/>
              <a:t> </a:t>
            </a:r>
            <a:r>
              <a:rPr lang="en-GB" dirty="0" err="1"/>
              <a:t>emoțională</a:t>
            </a:r>
            <a:r>
              <a:rPr lang="en-GB" dirty="0"/>
              <a:t> non-</a:t>
            </a:r>
            <a:r>
              <a:rPr lang="en-GB" dirty="0" err="1"/>
              <a:t>verbală</a:t>
            </a:r>
            <a:r>
              <a:rPr lang="en-GB" dirty="0"/>
              <a:t> </a:t>
            </a:r>
            <a:r>
              <a:rPr lang="en-GB" dirty="0" err="1"/>
              <a:t>este</a:t>
            </a:r>
            <a:r>
              <a:rPr lang="en-GB" dirty="0"/>
              <a:t> </a:t>
            </a:r>
            <a:r>
              <a:rPr lang="en-GB" dirty="0" err="1"/>
              <a:t>crucială</a:t>
            </a:r>
            <a:r>
              <a:rPr lang="en-GB" dirty="0"/>
              <a:t> </a:t>
            </a:r>
            <a:r>
              <a:rPr lang="en-GB" dirty="0" err="1"/>
              <a:t>pentru</a:t>
            </a:r>
            <a:r>
              <a:rPr lang="en-GB" dirty="0"/>
              <a:t> o </a:t>
            </a:r>
            <a:r>
              <a:rPr lang="en-GB" dirty="0" err="1"/>
              <a:t>dezvoltare</a:t>
            </a:r>
            <a:r>
              <a:rPr lang="en-GB" dirty="0"/>
              <a:t> </a:t>
            </a:r>
            <a:r>
              <a:rPr lang="en-GB" dirty="0" err="1"/>
              <a:t>sănătoasă</a:t>
            </a:r>
            <a:endParaRPr dirty="0"/>
          </a:p>
          <a:p>
            <a:pPr marL="0" lvl="0" indent="0" algn="l" rtl="0">
              <a:spcBef>
                <a:spcPts val="0"/>
              </a:spcBef>
              <a:spcAft>
                <a:spcPts val="0"/>
              </a:spcAft>
              <a:buNone/>
            </a:pPr>
            <a:r>
              <a:rPr lang="en-GB" dirty="0"/>
              <a:t>- </a:t>
            </a:r>
            <a:r>
              <a:rPr lang="en-GB" dirty="0" err="1"/>
              <a:t>Întreruperea</a:t>
            </a:r>
            <a:r>
              <a:rPr lang="en-GB" dirty="0"/>
              <a:t> </a:t>
            </a:r>
            <a:r>
              <a:rPr lang="en-GB" dirty="0" err="1"/>
              <a:t>comunicării</a:t>
            </a:r>
            <a:r>
              <a:rPr lang="en-GB" dirty="0"/>
              <a:t> non-</a:t>
            </a:r>
            <a:r>
              <a:rPr lang="en-GB" dirty="0" err="1"/>
              <a:t>verbale</a:t>
            </a:r>
            <a:r>
              <a:rPr lang="en-GB" dirty="0"/>
              <a:t> </a:t>
            </a:r>
            <a:r>
              <a:rPr lang="en-GB" dirty="0" err="1"/>
              <a:t>normale</a:t>
            </a:r>
            <a:r>
              <a:rPr lang="en-GB" dirty="0"/>
              <a:t> </a:t>
            </a:r>
            <a:r>
              <a:rPr lang="en-GB" dirty="0" err="1"/>
              <a:t>provoacă</a:t>
            </a:r>
            <a:r>
              <a:rPr lang="en-GB" dirty="0"/>
              <a:t> un </a:t>
            </a:r>
            <a:r>
              <a:rPr lang="en-GB" dirty="0" err="1"/>
              <a:t>stres</a:t>
            </a:r>
            <a:r>
              <a:rPr lang="en-GB" dirty="0"/>
              <a:t> </a:t>
            </a:r>
            <a:r>
              <a:rPr lang="en-GB" dirty="0" err="1"/>
              <a:t>măsurabil</a:t>
            </a:r>
            <a:endParaRPr dirty="0"/>
          </a:p>
          <a:p>
            <a:pPr marL="0" lvl="0" indent="0" algn="l" rtl="0">
              <a:spcBef>
                <a:spcPts val="0"/>
              </a:spcBef>
              <a:spcAft>
                <a:spcPts val="0"/>
              </a:spcAft>
              <a:buNone/>
            </a:pPr>
            <a:r>
              <a:rPr lang="en-GB" dirty="0"/>
              <a:t>- </a:t>
            </a:r>
            <a:r>
              <a:rPr lang="en-GB" dirty="0" err="1"/>
              <a:t>Bebelușii</a:t>
            </a:r>
            <a:r>
              <a:rPr lang="en-GB" dirty="0"/>
              <a:t> </a:t>
            </a:r>
            <a:r>
              <a:rPr lang="en-GB" dirty="0" err="1"/>
              <a:t>sunt</a:t>
            </a:r>
            <a:r>
              <a:rPr lang="en-GB" dirty="0"/>
              <a:t> </a:t>
            </a:r>
            <a:r>
              <a:rPr lang="en-GB" dirty="0" err="1"/>
              <a:t>foarte</a:t>
            </a:r>
            <a:r>
              <a:rPr lang="en-GB" dirty="0"/>
              <a:t> </a:t>
            </a:r>
            <a:r>
              <a:rPr lang="en-GB" dirty="0" err="1"/>
              <a:t>sensibili</a:t>
            </a:r>
            <a:r>
              <a:rPr lang="en-GB" dirty="0"/>
              <a:t> la </a:t>
            </a:r>
            <a:r>
              <a:rPr lang="en-GB" dirty="0" err="1"/>
              <a:t>expresiile</a:t>
            </a:r>
            <a:r>
              <a:rPr lang="en-GB" dirty="0"/>
              <a:t> </a:t>
            </a:r>
            <a:r>
              <a:rPr lang="en-GB" dirty="0" err="1"/>
              <a:t>faciale</a:t>
            </a:r>
            <a:r>
              <a:rPr lang="en-GB" dirty="0"/>
              <a:t> </a:t>
            </a:r>
            <a:r>
              <a:rPr lang="en-GB" dirty="0" err="1"/>
              <a:t>și</a:t>
            </a:r>
            <a:r>
              <a:rPr lang="en-GB" dirty="0"/>
              <a:t> la </a:t>
            </a:r>
            <a:r>
              <a:rPr lang="en-GB" dirty="0" err="1"/>
              <a:t>răspunsurile</a:t>
            </a:r>
            <a:r>
              <a:rPr lang="en-GB" dirty="0"/>
              <a:t> </a:t>
            </a:r>
            <a:r>
              <a:rPr lang="en-GB" dirty="0" err="1"/>
              <a:t>emoționale</a:t>
            </a:r>
            <a:endParaRPr dirty="0"/>
          </a:p>
        </p:txBody>
      </p:sp>
      <p:sp>
        <p:nvSpPr>
          <p:cNvPr id="680" name="Google Shape;680;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6" name="Google Shape;686;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69333"/>
              </a:lnSpc>
              <a:spcBef>
                <a:spcPts val="0"/>
              </a:spcBef>
              <a:spcAft>
                <a:spcPts val="0"/>
              </a:spcAft>
              <a:buNone/>
            </a:pPr>
            <a:r>
              <a:rPr lang="en-GB" b="1">
                <a:latin typeface="Helvetica Neue"/>
                <a:ea typeface="Helvetica Neue"/>
                <a:cs typeface="Helvetica Neue"/>
                <a:sym typeface="Helvetica Neue"/>
              </a:rPr>
              <a:t>TIPURI DE COMUNICARE NON-VERBALĂ </a:t>
            </a:r>
            <a:endParaRPr>
              <a:latin typeface="Helvetica Neue"/>
              <a:ea typeface="Helvetica Neue"/>
              <a:cs typeface="Helvetica Neue"/>
              <a:sym typeface="Helvetica Neue"/>
            </a:endParaRPr>
          </a:p>
          <a:p>
            <a:pPr marL="0" lvl="0" indent="0" algn="just" rtl="0">
              <a:lnSpc>
                <a:spcPct val="69333"/>
              </a:lnSpc>
              <a:spcBef>
                <a:spcPts val="375"/>
              </a:spcBef>
              <a:spcAft>
                <a:spcPts val="0"/>
              </a:spcAft>
              <a:buNone/>
            </a:pPr>
            <a:r>
              <a:rPr lang="en-GB" b="1">
                <a:solidFill>
                  <a:srgbClr val="1CAAE2"/>
                </a:solidFill>
                <a:latin typeface="Helvetica Neue"/>
                <a:ea typeface="Helvetica Neue"/>
                <a:cs typeface="Helvetica Neue"/>
                <a:sym typeface="Helvetica Neue"/>
              </a:rPr>
              <a:t>Kinesics: </a:t>
            </a:r>
            <a:r>
              <a:rPr lang="en-GB">
                <a:latin typeface="Times"/>
                <a:ea typeface="Times"/>
                <a:cs typeface="Times"/>
                <a:sym typeface="Times"/>
              </a:rPr>
              <a:t>limbajul corpului (posturile corpului, gesturile, mișcarea capului, expresiile faciale și contactul vizual). </a:t>
            </a:r>
            <a:endParaRPr/>
          </a:p>
          <a:p>
            <a:pPr marL="0" lvl="0" indent="0" algn="just" rtl="0">
              <a:lnSpc>
                <a:spcPct val="69333"/>
              </a:lnSpc>
              <a:spcBef>
                <a:spcPts val="375"/>
              </a:spcBef>
              <a:spcAft>
                <a:spcPts val="0"/>
              </a:spcAft>
              <a:buNone/>
            </a:pPr>
            <a:r>
              <a:rPr lang="en-GB" b="1">
                <a:solidFill>
                  <a:srgbClr val="1CAAE2"/>
                </a:solidFill>
                <a:latin typeface="Helvetica Neue"/>
                <a:ea typeface="Helvetica Neue"/>
                <a:cs typeface="Helvetica Neue"/>
                <a:sym typeface="Helvetica Neue"/>
              </a:rPr>
              <a:t>Vocală: </a:t>
            </a:r>
            <a:r>
              <a:rPr lang="en-GB">
                <a:latin typeface="Times"/>
                <a:ea typeface="Times"/>
                <a:cs typeface="Times"/>
                <a:sym typeface="Times"/>
              </a:rPr>
              <a:t>caracteristici vocale (intensitate, înălțime, ritm de vorbire, ton, pauze și tăcere). </a:t>
            </a:r>
            <a:endParaRPr/>
          </a:p>
          <a:p>
            <a:pPr marL="0" lvl="0" indent="0" algn="just" rtl="0">
              <a:lnSpc>
                <a:spcPct val="69333"/>
              </a:lnSpc>
              <a:spcBef>
                <a:spcPts val="375"/>
              </a:spcBef>
              <a:spcAft>
                <a:spcPts val="0"/>
              </a:spcAft>
              <a:buNone/>
            </a:pPr>
            <a:r>
              <a:rPr lang="en-GB" b="1">
                <a:solidFill>
                  <a:srgbClr val="1CAAE2"/>
                </a:solidFill>
                <a:latin typeface="Helvetica Neue"/>
                <a:ea typeface="Helvetica Neue"/>
                <a:cs typeface="Helvetica Neue"/>
                <a:sym typeface="Helvetica Neue"/>
              </a:rPr>
              <a:t>Haptica: </a:t>
            </a:r>
            <a:r>
              <a:rPr lang="en-GB">
                <a:latin typeface="Times"/>
                <a:ea typeface="Times"/>
                <a:cs typeface="Times"/>
                <a:sym typeface="Times"/>
              </a:rPr>
              <a:t>durata, plasarea și puterea atingerii. </a:t>
            </a:r>
            <a:endParaRPr/>
          </a:p>
          <a:p>
            <a:pPr marL="0" lvl="0" indent="0" algn="just" rtl="0">
              <a:lnSpc>
                <a:spcPct val="69333"/>
              </a:lnSpc>
              <a:spcBef>
                <a:spcPts val="375"/>
              </a:spcBef>
              <a:spcAft>
                <a:spcPts val="0"/>
              </a:spcAft>
              <a:buNone/>
            </a:pPr>
            <a:r>
              <a:rPr lang="en-GB" b="1">
                <a:solidFill>
                  <a:srgbClr val="1CAAE2"/>
                </a:solidFill>
                <a:latin typeface="Helvetica Neue"/>
                <a:ea typeface="Helvetica Neue"/>
                <a:cs typeface="Helvetica Neue"/>
                <a:sym typeface="Helvetica Neue"/>
              </a:rPr>
              <a:t>Proxemică: </a:t>
            </a:r>
            <a:r>
              <a:rPr lang="en-GB">
                <a:latin typeface="Times"/>
                <a:ea typeface="Times"/>
                <a:cs typeface="Times"/>
                <a:sym typeface="Times"/>
              </a:rPr>
              <a:t>utilizarea distanței fizice. </a:t>
            </a:r>
            <a:endParaRPr/>
          </a:p>
          <a:p>
            <a:pPr marL="0" lvl="0" indent="0" algn="just" rtl="0">
              <a:lnSpc>
                <a:spcPct val="69333"/>
              </a:lnSpc>
              <a:spcBef>
                <a:spcPts val="375"/>
              </a:spcBef>
              <a:spcAft>
                <a:spcPts val="0"/>
              </a:spcAft>
              <a:buNone/>
            </a:pPr>
            <a:r>
              <a:rPr lang="en-GB" b="1">
                <a:solidFill>
                  <a:srgbClr val="1CAAE2"/>
                </a:solidFill>
                <a:latin typeface="Helvetica Neue"/>
                <a:ea typeface="Helvetica Neue"/>
                <a:cs typeface="Helvetica Neue"/>
                <a:sym typeface="Helvetica Neue"/>
              </a:rPr>
              <a:t>Cronemică: </a:t>
            </a:r>
            <a:r>
              <a:rPr lang="en-GB">
                <a:latin typeface="Times"/>
                <a:ea typeface="Times"/>
                <a:cs typeface="Times"/>
                <a:sym typeface="Times"/>
              </a:rPr>
              <a:t>organizarea și utilizarea timpului. </a:t>
            </a:r>
            <a:endParaRPr/>
          </a:p>
          <a:p>
            <a:pPr marL="0" lvl="0" indent="0" algn="just" rtl="0">
              <a:lnSpc>
                <a:spcPct val="69333"/>
              </a:lnSpc>
              <a:spcBef>
                <a:spcPts val="375"/>
              </a:spcBef>
              <a:spcAft>
                <a:spcPts val="0"/>
              </a:spcAft>
              <a:buNone/>
            </a:pPr>
            <a:r>
              <a:rPr lang="en-GB" b="1">
                <a:solidFill>
                  <a:srgbClr val="1CAAE2"/>
                </a:solidFill>
                <a:latin typeface="Helvetica Neue"/>
                <a:ea typeface="Helvetica Neue"/>
                <a:cs typeface="Helvetica Neue"/>
                <a:sym typeface="Helvetica Neue"/>
              </a:rPr>
              <a:t>Aspectul fizic: </a:t>
            </a:r>
            <a:r>
              <a:rPr lang="en-GB">
                <a:latin typeface="Times"/>
                <a:ea typeface="Times"/>
                <a:cs typeface="Times"/>
                <a:sym typeface="Times"/>
              </a:rPr>
              <a:t>aspectul părului, îmbrăcămintea, tipul de corp și alte caracteristici fizice. </a:t>
            </a:r>
            <a:endParaRPr/>
          </a:p>
          <a:p>
            <a:pPr marL="0" lvl="0" indent="0" algn="just" rtl="0">
              <a:lnSpc>
                <a:spcPct val="69333"/>
              </a:lnSpc>
              <a:spcBef>
                <a:spcPts val="375"/>
              </a:spcBef>
              <a:spcAft>
                <a:spcPts val="0"/>
              </a:spcAft>
              <a:buNone/>
            </a:pPr>
            <a:r>
              <a:rPr lang="en-GB" b="1">
                <a:solidFill>
                  <a:srgbClr val="1CAAE2"/>
                </a:solidFill>
                <a:latin typeface="Helvetica Neue"/>
                <a:ea typeface="Helvetica Neue"/>
                <a:cs typeface="Helvetica Neue"/>
                <a:sym typeface="Helvetica Neue"/>
              </a:rPr>
              <a:t>Artefacte: </a:t>
            </a:r>
            <a:r>
              <a:rPr lang="en-GB">
                <a:latin typeface="Times"/>
                <a:ea typeface="Times"/>
                <a:cs typeface="Times"/>
                <a:sym typeface="Times"/>
              </a:rPr>
              <a:t>bunuri personale expuse celorlalți. </a:t>
            </a:r>
            <a:endParaRPr/>
          </a:p>
          <a:p>
            <a:pPr marL="0" lvl="0" indent="0" algn="just" rtl="0">
              <a:lnSpc>
                <a:spcPct val="69333"/>
              </a:lnSpc>
              <a:spcBef>
                <a:spcPts val="375"/>
              </a:spcBef>
              <a:spcAft>
                <a:spcPts val="0"/>
              </a:spcAft>
              <a:buNone/>
            </a:pPr>
            <a:r>
              <a:rPr lang="en-GB" b="1">
                <a:solidFill>
                  <a:srgbClr val="1CAAE2"/>
                </a:solidFill>
                <a:latin typeface="Helvetica Neue"/>
                <a:ea typeface="Helvetica Neue"/>
                <a:cs typeface="Helvetica Neue"/>
                <a:sym typeface="Helvetica Neue"/>
              </a:rPr>
              <a:t>Mediu: </a:t>
            </a:r>
            <a:r>
              <a:rPr lang="en-GB">
                <a:latin typeface="Times"/>
                <a:ea typeface="Times"/>
                <a:cs typeface="Times"/>
                <a:sym typeface="Times"/>
              </a:rPr>
              <a:t>structura mediului fizic.</a:t>
            </a:r>
            <a:endParaRPr/>
          </a:p>
          <a:p>
            <a:pPr marL="0" lvl="0" indent="0" algn="l" rtl="0">
              <a:spcBef>
                <a:spcPts val="375"/>
              </a:spcBef>
              <a:spcAft>
                <a:spcPts val="0"/>
              </a:spcAft>
              <a:buNone/>
            </a:pPr>
            <a:endParaRPr/>
          </a:p>
        </p:txBody>
      </p:sp>
      <p:sp>
        <p:nvSpPr>
          <p:cNvPr id="687" name="Google Shape;687;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1" name="Google Shape;731;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Acest lucru arată că asistentul social ascultă cu atenție beneficiar și este interesat de ceea ce acesta îi spune. </a:t>
            </a:r>
            <a:endParaRPr/>
          </a:p>
          <a:p>
            <a:pPr marL="0" lvl="0" indent="0" algn="l" rtl="0">
              <a:spcBef>
                <a:spcPts val="0"/>
              </a:spcBef>
              <a:spcAft>
                <a:spcPts val="0"/>
              </a:spcAft>
              <a:buNone/>
            </a:pPr>
            <a:r>
              <a:rPr lang="en-GB"/>
              <a:t>Contactul vizual reciproc contribuie la un grad ridicat de implicare a ambelor persoane. </a:t>
            </a:r>
            <a:endParaRPr/>
          </a:p>
          <a:p>
            <a:pPr marL="0" lvl="0" indent="0" algn="l" rtl="0">
              <a:spcBef>
                <a:spcPts val="0"/>
              </a:spcBef>
              <a:spcAft>
                <a:spcPts val="0"/>
              </a:spcAft>
              <a:buNone/>
            </a:pPr>
            <a:r>
              <a:rPr lang="en-GB"/>
              <a:t>Un contact vizual slab din partea asistentului social arată dezinteres față de beneficiar. </a:t>
            </a:r>
            <a:endParaRPr/>
          </a:p>
          <a:p>
            <a:pPr marL="0" lvl="0" indent="0" algn="l" rtl="0">
              <a:spcBef>
                <a:spcPts val="0"/>
              </a:spcBef>
              <a:spcAft>
                <a:spcPts val="0"/>
              </a:spcAft>
              <a:buNone/>
            </a:pPr>
            <a:r>
              <a:rPr lang="en-GB"/>
              <a:t>Capacitatea beneficiarului de a menține contactul vizual semnalează capacitatea sa de a vorbi. </a:t>
            </a:r>
            <a:endParaRPr/>
          </a:p>
          <a:p>
            <a:pPr marL="0" lvl="0" indent="0" algn="l" rtl="0">
              <a:spcBef>
                <a:spcPts val="0"/>
              </a:spcBef>
              <a:spcAft>
                <a:spcPts val="0"/>
              </a:spcAft>
              <a:buNone/>
            </a:pPr>
            <a:r>
              <a:rPr lang="en-GB"/>
              <a:t>Un contact vizual slab din partea beneficiarului poate indica disconfort, rușine etc. </a:t>
            </a:r>
            <a:endParaRPr/>
          </a:p>
          <a:p>
            <a:pPr marL="0" lvl="0" indent="0" algn="l" rtl="0">
              <a:spcBef>
                <a:spcPts val="0"/>
              </a:spcBef>
              <a:spcAft>
                <a:spcPts val="0"/>
              </a:spcAft>
              <a:buNone/>
            </a:pPr>
            <a:r>
              <a:rPr lang="en-GB"/>
              <a:t>Contactul vizual direct și prea îndelungat (privirea fixă a cuiva) poate face beneficiarul să se simtă inconfortabil și poate transforma interacțiunea într-o confruntare. </a:t>
            </a:r>
            <a:endParaRPr/>
          </a:p>
          <a:p>
            <a:pPr marL="0" lvl="0" indent="0" algn="l" rtl="0">
              <a:spcBef>
                <a:spcPts val="0"/>
              </a:spcBef>
              <a:spcAft>
                <a:spcPts val="0"/>
              </a:spcAft>
              <a:buNone/>
            </a:pPr>
            <a:endParaRPr/>
          </a:p>
        </p:txBody>
      </p:sp>
      <p:sp>
        <p:nvSpPr>
          <p:cNvPr id="732" name="Google Shape;732;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2" name="Google Shape;742;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latin typeface="Times"/>
                <a:ea typeface="Times"/>
                <a:cs typeface="Times"/>
                <a:sym typeface="Times"/>
              </a:rPr>
              <a:t>Expresiile faciale transmit diverse mesaje și emoții. </a:t>
            </a:r>
            <a:endParaRPr/>
          </a:p>
          <a:p>
            <a:pPr marL="0" lvl="0" indent="0" algn="l" rtl="0">
              <a:spcBef>
                <a:spcPts val="0"/>
              </a:spcBef>
              <a:spcAft>
                <a:spcPts val="0"/>
              </a:spcAft>
              <a:buNone/>
            </a:pPr>
            <a:r>
              <a:rPr lang="en-GB">
                <a:latin typeface="Times"/>
                <a:ea typeface="Times"/>
                <a:cs typeface="Times"/>
                <a:sym typeface="Times"/>
              </a:rPr>
              <a:t>Un asistent social răspunde emoțiilor beneficiarului- acționând ca o "oglindă" care reflectă sentimentele acestuia.</a:t>
            </a:r>
            <a:endParaRPr/>
          </a:p>
          <a:p>
            <a:pPr marL="0" lvl="0" indent="0" algn="l" rtl="0">
              <a:spcBef>
                <a:spcPts val="0"/>
              </a:spcBef>
              <a:spcAft>
                <a:spcPts val="0"/>
              </a:spcAft>
              <a:buNone/>
            </a:pPr>
            <a:r>
              <a:rPr lang="en-GB">
                <a:latin typeface="Times"/>
                <a:ea typeface="Times"/>
                <a:cs typeface="Times"/>
                <a:sym typeface="Times"/>
              </a:rPr>
              <a:t>Beneficiarii își pot ascunde adevăratele sentimente în spatele unei "măști". Exemple de "mască" includ râsul nervos și zâmbetul. "Măștile" au un impact distructiv asupra relației cu beneficiarul. </a:t>
            </a:r>
            <a:endParaRPr/>
          </a:p>
          <a:p>
            <a:pPr marL="0" lvl="0" indent="0" algn="l" rtl="0">
              <a:spcBef>
                <a:spcPts val="0"/>
              </a:spcBef>
              <a:spcAft>
                <a:spcPts val="0"/>
              </a:spcAft>
              <a:buNone/>
            </a:pPr>
            <a:r>
              <a:rPr lang="en-GB">
                <a:latin typeface="Times"/>
                <a:ea typeface="Times"/>
                <a:cs typeface="Times"/>
                <a:sym typeface="Times"/>
              </a:rPr>
              <a:t>Discrepanța dintre semnalele verbale și non-verbale: uneori, expresia facială nu corespunde cu ceea ce spune beneficiarul. </a:t>
            </a:r>
            <a:endParaRPr/>
          </a:p>
          <a:p>
            <a:pPr marL="0" lvl="0" indent="0" algn="l" rtl="0">
              <a:spcBef>
                <a:spcPts val="0"/>
              </a:spcBef>
              <a:spcAft>
                <a:spcPts val="0"/>
              </a:spcAft>
              <a:buNone/>
            </a:pPr>
            <a:r>
              <a:rPr lang="en-GB">
                <a:latin typeface="Times"/>
                <a:ea typeface="Times"/>
                <a:cs typeface="Times"/>
                <a:sym typeface="Times"/>
              </a:rPr>
              <a:t>Asistenții sociali trebuie să fie capabili să facă distincția între semnalele verbale și cele nonverbale. În astfel de cazuri, asistentul social "reflectă" sentimentele beneficiarului (de exemplu, ca răspuns la povestea beneficiarului despre cât de distractiv a fost să se întâlnească cu un vechi prieten, asistentul social poate spune: "Dar acum pari trist").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GB"/>
              <a:t>Cele șase emoții de bază identificate în mod obișnuit în cadrul asistenței sociale și al sănătății mintale sunt:</a:t>
            </a:r>
            <a:endParaRPr/>
          </a:p>
          <a:p>
            <a:pPr marL="0" lvl="0" indent="0" algn="l" rtl="0">
              <a:spcBef>
                <a:spcPts val="0"/>
              </a:spcBef>
              <a:spcAft>
                <a:spcPts val="0"/>
              </a:spcAft>
              <a:buNone/>
            </a:pPr>
            <a:endParaRPr/>
          </a:p>
          <a:p>
            <a:pPr marL="0" lvl="0" indent="0" algn="l" rtl="0">
              <a:spcBef>
                <a:spcPts val="0"/>
              </a:spcBef>
              <a:spcAft>
                <a:spcPts val="0"/>
              </a:spcAft>
              <a:buNone/>
            </a:pPr>
            <a:r>
              <a:rPr lang="en-GB"/>
              <a:t>1. Fericire / bucurie</a:t>
            </a:r>
            <a:endParaRPr/>
          </a:p>
          <a:p>
            <a:pPr marL="0" lvl="0" indent="0" algn="l" rtl="0">
              <a:spcBef>
                <a:spcPts val="0"/>
              </a:spcBef>
              <a:spcAft>
                <a:spcPts val="0"/>
              </a:spcAft>
              <a:buNone/>
            </a:pPr>
            <a:r>
              <a:rPr lang="en-GB"/>
              <a:t>2. Tristețea</a:t>
            </a:r>
            <a:endParaRPr/>
          </a:p>
          <a:p>
            <a:pPr marL="0" lvl="0" indent="0" algn="l" rtl="0">
              <a:spcBef>
                <a:spcPts val="0"/>
              </a:spcBef>
              <a:spcAft>
                <a:spcPts val="0"/>
              </a:spcAft>
              <a:buNone/>
            </a:pPr>
            <a:r>
              <a:rPr lang="en-GB"/>
              <a:t>3. Frica</a:t>
            </a:r>
            <a:endParaRPr/>
          </a:p>
          <a:p>
            <a:pPr marL="0" lvl="0" indent="0" algn="l" rtl="0">
              <a:spcBef>
                <a:spcPts val="0"/>
              </a:spcBef>
              <a:spcAft>
                <a:spcPts val="0"/>
              </a:spcAft>
              <a:buNone/>
            </a:pPr>
            <a:r>
              <a:rPr lang="en-GB"/>
              <a:t>4. Furie</a:t>
            </a:r>
            <a:endParaRPr/>
          </a:p>
          <a:p>
            <a:pPr marL="0" lvl="0" indent="0" algn="l" rtl="0">
              <a:spcBef>
                <a:spcPts val="0"/>
              </a:spcBef>
              <a:spcAft>
                <a:spcPts val="0"/>
              </a:spcAft>
              <a:buNone/>
            </a:pPr>
            <a:r>
              <a:rPr lang="en-GB"/>
              <a:t>5. Surpriză</a:t>
            </a:r>
            <a:endParaRPr/>
          </a:p>
          <a:p>
            <a:pPr marL="0" lvl="0" indent="0" algn="l" rtl="0">
              <a:spcBef>
                <a:spcPts val="0"/>
              </a:spcBef>
              <a:spcAft>
                <a:spcPts val="0"/>
              </a:spcAft>
              <a:buNone/>
            </a:pPr>
            <a:r>
              <a:rPr lang="en-GB"/>
              <a:t>6. Dezgust</a:t>
            </a:r>
            <a:endParaRPr/>
          </a:p>
          <a:p>
            <a:pPr marL="0" lvl="0" indent="0" algn="l" rtl="0">
              <a:spcBef>
                <a:spcPts val="0"/>
              </a:spcBef>
              <a:spcAft>
                <a:spcPts val="0"/>
              </a:spcAft>
              <a:buNone/>
            </a:pPr>
            <a:endParaRPr/>
          </a:p>
          <a:p>
            <a:pPr marL="0" lvl="0" indent="0" algn="l" rtl="0">
              <a:spcBef>
                <a:spcPts val="0"/>
              </a:spcBef>
              <a:spcAft>
                <a:spcPts val="0"/>
              </a:spcAft>
              <a:buNone/>
            </a:pPr>
            <a:r>
              <a:rPr lang="en-GB"/>
              <a:t>Aceste emoții sunt considerate universale în toate culturile și pot fi recunoscute prin expresii faciale, limbajul corpului și indicii vocale.</a:t>
            </a:r>
            <a:endParaRPr/>
          </a:p>
        </p:txBody>
      </p:sp>
      <p:sp>
        <p:nvSpPr>
          <p:cNvPr id="743" name="Google Shape;743;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2" name="Google Shape;752;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Furie</a:t>
            </a:r>
            <a:endParaRPr/>
          </a:p>
        </p:txBody>
      </p:sp>
      <p:sp>
        <p:nvSpPr>
          <p:cNvPr id="753" name="Google Shape;753;p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9" name="Google Shape;759;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Dezgustat</a:t>
            </a:r>
            <a:endParaRPr/>
          </a:p>
        </p:txBody>
      </p:sp>
      <p:sp>
        <p:nvSpPr>
          <p:cNvPr id="760" name="Google Shape;760;p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6" name="Google Shape;766;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Fericit</a:t>
            </a:r>
            <a:endParaRPr/>
          </a:p>
        </p:txBody>
      </p:sp>
      <p:sp>
        <p:nvSpPr>
          <p:cNvPr id="767" name="Google Shape;767;p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3" name="Google Shape;773;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Trist</a:t>
            </a:r>
            <a:endParaRPr/>
          </a:p>
        </p:txBody>
      </p:sp>
      <p:sp>
        <p:nvSpPr>
          <p:cNvPr id="774" name="Google Shape;774;p6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0" name="Google Shape;780;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Frica</a:t>
            </a:r>
            <a:endParaRPr/>
          </a:p>
        </p:txBody>
      </p:sp>
      <p:sp>
        <p:nvSpPr>
          <p:cNvPr id="781" name="Google Shape;781;p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Comunicarea interpersonală modelează practic fiecare aspect al experienței umane, de la relațiile personale la succesul profesional. Prin schimburi verbale și non-verbale, oamenii creează legături, împărtășesc idei, rezolvă conflicte și construiesc încredere. O comunicare eficientă poate crește stima de sine, reduce stresul și promova relații mai puternice, în timp ce o comunicare deficitară duce adesea la neînțelegeri, relații deteriorate și oportunități ratate. La locul de muncă, aptitudinile puternice de comunicare interpersonală pot determina eficiența conducerii, coeziunea echipei și productivitatea generală, făcând din aceasta un factor crucial atât pentru dezvoltarea personală, cât și profesională.</a:t>
            </a:r>
            <a:endParaRPr/>
          </a:p>
        </p:txBody>
      </p:sp>
      <p:sp>
        <p:nvSpPr>
          <p:cNvPr id="184" name="Google Shape;18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7" name="Google Shape;787;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Surprins</a:t>
            </a:r>
            <a:endParaRPr/>
          </a:p>
        </p:txBody>
      </p:sp>
      <p:sp>
        <p:nvSpPr>
          <p:cNvPr id="788" name="Google Shape;788;p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4" name="Google Shape;794;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Mișcările capului servesc drept indicii non-verbale puternice în comunicarea dintre culturi. Datul din cap semnalează de obicei acordul sau înțelegerea, în timp ce scuturarea capului indică dezacordul sau respingerea. Înclinarea capului poate arăta interes sau confuzie, iar o ușoară aplecare în față demonstrează adesea angajament. Aceste mișcări sunt adesea inconștiente, dar au un impact semnificativ asupra modului în care mesajele sunt interpretate și relațiile sunt construite.</a:t>
            </a:r>
            <a:endParaRPr/>
          </a:p>
        </p:txBody>
      </p:sp>
      <p:sp>
        <p:nvSpPr>
          <p:cNvPr id="795" name="Google Shape;795;p6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3" name="Google Shape;813;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4" name="Google Shape;814;p6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3" name="Google Shape;823;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4" name="Google Shape;824;p6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3" name="Google Shape;833;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rtl="0">
              <a:lnSpc>
                <a:spcPct val="69333"/>
              </a:lnSpc>
              <a:spcBef>
                <a:spcPts val="0"/>
              </a:spcBef>
              <a:spcAft>
                <a:spcPts val="0"/>
              </a:spcAft>
              <a:buClr>
                <a:schemeClr val="dk1"/>
              </a:buClr>
              <a:buSzPts val="1200"/>
              <a:buFont typeface="Times"/>
              <a:buNone/>
            </a:pPr>
            <a:r>
              <a:rPr lang="en-GB" dirty="0" err="1">
                <a:latin typeface="Times"/>
                <a:ea typeface="Times"/>
                <a:cs typeface="Times"/>
                <a:sym typeface="Times"/>
              </a:rPr>
              <a:t>Congruența</a:t>
            </a:r>
            <a:r>
              <a:rPr lang="en-GB" dirty="0">
                <a:latin typeface="Times"/>
                <a:ea typeface="Times"/>
                <a:cs typeface="Times"/>
                <a:sym typeface="Times"/>
              </a:rPr>
              <a:t> </a:t>
            </a:r>
            <a:r>
              <a:rPr lang="en-GB" dirty="0" err="1">
                <a:latin typeface="Times"/>
                <a:ea typeface="Times"/>
                <a:cs typeface="Times"/>
                <a:sym typeface="Times"/>
              </a:rPr>
              <a:t>și</a:t>
            </a:r>
            <a:r>
              <a:rPr lang="en-GB" dirty="0">
                <a:latin typeface="Times"/>
                <a:ea typeface="Times"/>
                <a:cs typeface="Times"/>
                <a:sym typeface="Times"/>
              </a:rPr>
              <a:t> </a:t>
            </a:r>
            <a:r>
              <a:rPr lang="en-GB" dirty="0" err="1">
                <a:latin typeface="Times"/>
                <a:ea typeface="Times"/>
                <a:cs typeface="Times"/>
                <a:sym typeface="Times"/>
              </a:rPr>
              <a:t>incongruența</a:t>
            </a:r>
            <a:r>
              <a:rPr lang="en-GB" dirty="0">
                <a:latin typeface="Times"/>
                <a:ea typeface="Times"/>
                <a:cs typeface="Times"/>
                <a:sym typeface="Times"/>
              </a:rPr>
              <a:t> </a:t>
            </a:r>
            <a:r>
              <a:rPr lang="en-GB" dirty="0" err="1">
                <a:latin typeface="Times"/>
                <a:ea typeface="Times"/>
                <a:cs typeface="Times"/>
                <a:sym typeface="Times"/>
              </a:rPr>
              <a:t>sunt</a:t>
            </a:r>
            <a:r>
              <a:rPr lang="en-GB" dirty="0">
                <a:latin typeface="Times"/>
                <a:ea typeface="Times"/>
                <a:cs typeface="Times"/>
                <a:sym typeface="Times"/>
              </a:rPr>
              <a:t> </a:t>
            </a:r>
            <a:r>
              <a:rPr lang="en-GB" dirty="0" err="1">
                <a:latin typeface="Times"/>
                <a:ea typeface="Times"/>
                <a:cs typeface="Times"/>
                <a:sym typeface="Times"/>
              </a:rPr>
              <a:t>situațiile</a:t>
            </a:r>
            <a:r>
              <a:rPr lang="en-GB" dirty="0">
                <a:latin typeface="Times"/>
                <a:ea typeface="Times"/>
                <a:cs typeface="Times"/>
                <a:sym typeface="Times"/>
              </a:rPr>
              <a:t> </a:t>
            </a:r>
            <a:r>
              <a:rPr lang="en-GB" dirty="0" err="1">
                <a:latin typeface="Times"/>
                <a:ea typeface="Times"/>
                <a:cs typeface="Times"/>
                <a:sym typeface="Times"/>
              </a:rPr>
              <a:t>în</a:t>
            </a:r>
            <a:r>
              <a:rPr lang="en-GB" dirty="0">
                <a:latin typeface="Times"/>
                <a:ea typeface="Times"/>
                <a:cs typeface="Times"/>
                <a:sym typeface="Times"/>
              </a:rPr>
              <a:t> care </a:t>
            </a:r>
            <a:r>
              <a:rPr lang="en-GB" dirty="0" err="1">
                <a:latin typeface="Times"/>
                <a:ea typeface="Times"/>
                <a:cs typeface="Times"/>
                <a:sym typeface="Times"/>
              </a:rPr>
              <a:t>informațiile</a:t>
            </a:r>
            <a:r>
              <a:rPr lang="en-GB" dirty="0">
                <a:latin typeface="Times"/>
                <a:ea typeface="Times"/>
                <a:cs typeface="Times"/>
                <a:sym typeface="Times"/>
              </a:rPr>
              <a:t> </a:t>
            </a:r>
            <a:r>
              <a:rPr lang="en-GB" dirty="0" err="1">
                <a:latin typeface="Times"/>
                <a:ea typeface="Times"/>
                <a:cs typeface="Times"/>
                <a:sym typeface="Times"/>
              </a:rPr>
              <a:t>verbale</a:t>
            </a:r>
            <a:r>
              <a:rPr lang="en-GB" dirty="0">
                <a:latin typeface="Times"/>
                <a:ea typeface="Times"/>
                <a:cs typeface="Times"/>
                <a:sym typeface="Times"/>
              </a:rPr>
              <a:t> </a:t>
            </a:r>
            <a:r>
              <a:rPr lang="en-GB" dirty="0" err="1">
                <a:latin typeface="Times"/>
                <a:ea typeface="Times"/>
                <a:cs typeface="Times"/>
                <a:sym typeface="Times"/>
              </a:rPr>
              <a:t>și</a:t>
            </a:r>
            <a:r>
              <a:rPr lang="en-GB" dirty="0">
                <a:latin typeface="Times"/>
                <a:ea typeface="Times"/>
                <a:cs typeface="Times"/>
                <a:sym typeface="Times"/>
              </a:rPr>
              <a:t> non-</a:t>
            </a:r>
            <a:r>
              <a:rPr lang="en-GB" dirty="0" err="1">
                <a:latin typeface="Times"/>
                <a:ea typeface="Times"/>
                <a:cs typeface="Times"/>
                <a:sym typeface="Times"/>
              </a:rPr>
              <a:t>verbale</a:t>
            </a:r>
            <a:r>
              <a:rPr lang="en-GB" dirty="0">
                <a:latin typeface="Times"/>
                <a:ea typeface="Times"/>
                <a:cs typeface="Times"/>
                <a:sym typeface="Times"/>
              </a:rPr>
              <a:t> se </a:t>
            </a:r>
            <a:r>
              <a:rPr lang="en-GB" dirty="0" err="1">
                <a:latin typeface="Times"/>
                <a:ea typeface="Times"/>
                <a:cs typeface="Times"/>
                <a:sym typeface="Times"/>
              </a:rPr>
              <a:t>completează</a:t>
            </a:r>
            <a:r>
              <a:rPr lang="en-GB" dirty="0">
                <a:latin typeface="Times"/>
                <a:ea typeface="Times"/>
                <a:cs typeface="Times"/>
                <a:sym typeface="Times"/>
              </a:rPr>
              <a:t> </a:t>
            </a:r>
            <a:r>
              <a:rPr lang="en-GB" dirty="0" err="1">
                <a:latin typeface="Times"/>
                <a:ea typeface="Times"/>
                <a:cs typeface="Times"/>
                <a:sym typeface="Times"/>
              </a:rPr>
              <a:t>sau</a:t>
            </a:r>
            <a:r>
              <a:rPr lang="en-GB" dirty="0">
                <a:latin typeface="Times"/>
                <a:ea typeface="Times"/>
                <a:cs typeface="Times"/>
                <a:sym typeface="Times"/>
              </a:rPr>
              <a:t> se </a:t>
            </a:r>
            <a:r>
              <a:rPr lang="en-GB" dirty="0" err="1">
                <a:latin typeface="Times"/>
                <a:ea typeface="Times"/>
                <a:cs typeface="Times"/>
                <a:sym typeface="Times"/>
              </a:rPr>
              <a:t>contrazic</a:t>
            </a:r>
            <a:r>
              <a:rPr lang="en-GB" dirty="0">
                <a:latin typeface="Times"/>
                <a:ea typeface="Times"/>
                <a:cs typeface="Times"/>
                <a:sym typeface="Times"/>
              </a:rPr>
              <a:t> </a:t>
            </a:r>
            <a:r>
              <a:rPr lang="en-GB" dirty="0" err="1">
                <a:latin typeface="Times"/>
                <a:ea typeface="Times"/>
                <a:cs typeface="Times"/>
                <a:sym typeface="Times"/>
              </a:rPr>
              <a:t>reciproc</a:t>
            </a:r>
            <a:r>
              <a:rPr lang="en-GB" dirty="0">
                <a:latin typeface="Times"/>
                <a:ea typeface="Times"/>
                <a:cs typeface="Times"/>
                <a:sym typeface="Times"/>
              </a:rPr>
              <a:t>. </a:t>
            </a:r>
            <a:endParaRPr b="1" dirty="0">
              <a:latin typeface="Helvetica Neue"/>
              <a:ea typeface="Helvetica Neue"/>
              <a:cs typeface="Helvetica Neue"/>
              <a:sym typeface="Helvetica Neue"/>
            </a:endParaRPr>
          </a:p>
          <a:p>
            <a:pPr marL="0" lvl="0" indent="0" algn="just" rtl="0">
              <a:lnSpc>
                <a:spcPct val="69333"/>
              </a:lnSpc>
              <a:spcBef>
                <a:spcPts val="375"/>
              </a:spcBef>
              <a:spcAft>
                <a:spcPts val="0"/>
              </a:spcAft>
              <a:buNone/>
            </a:pPr>
            <a:endParaRPr b="1" dirty="0">
              <a:latin typeface="Helvetica Neue"/>
              <a:ea typeface="Helvetica Neue"/>
              <a:cs typeface="Helvetica Neue"/>
              <a:sym typeface="Helvetica Neue"/>
            </a:endParaRPr>
          </a:p>
          <a:p>
            <a:pPr marL="0" lvl="0" indent="0" algn="just" rtl="0">
              <a:lnSpc>
                <a:spcPct val="69333"/>
              </a:lnSpc>
              <a:spcBef>
                <a:spcPts val="375"/>
              </a:spcBef>
              <a:spcAft>
                <a:spcPts val="0"/>
              </a:spcAft>
              <a:buNone/>
            </a:pPr>
            <a:r>
              <a:rPr lang="en-GB" b="1" dirty="0" err="1">
                <a:latin typeface="Helvetica Neue"/>
                <a:ea typeface="Helvetica Neue"/>
                <a:cs typeface="Helvetica Neue"/>
                <a:sym typeface="Helvetica Neue"/>
              </a:rPr>
              <a:t>Scurt</a:t>
            </a:r>
            <a:r>
              <a:rPr lang="en-GB" b="1" dirty="0">
                <a:latin typeface="Helvetica Neue"/>
                <a:ea typeface="Helvetica Neue"/>
                <a:cs typeface="Helvetica Neue"/>
                <a:sym typeface="Helvetica Neue"/>
              </a:rPr>
              <a:t> </a:t>
            </a:r>
            <a:r>
              <a:rPr lang="en-GB" b="1" dirty="0" err="1">
                <a:latin typeface="Helvetica Neue"/>
                <a:ea typeface="Helvetica Neue"/>
                <a:cs typeface="Helvetica Neue"/>
                <a:sym typeface="Helvetica Neue"/>
              </a:rPr>
              <a:t>exercițiu</a:t>
            </a:r>
            <a:r>
              <a:rPr lang="en-GB" b="1" dirty="0">
                <a:latin typeface="Helvetica Neue"/>
                <a:ea typeface="Helvetica Neue"/>
                <a:cs typeface="Helvetica Neue"/>
                <a:sym typeface="Helvetica Neue"/>
              </a:rPr>
              <a:t> </a:t>
            </a:r>
            <a:r>
              <a:rPr lang="en-GB" b="1" dirty="0" err="1">
                <a:latin typeface="Helvetica Neue"/>
                <a:ea typeface="Helvetica Neue"/>
                <a:cs typeface="Helvetica Neue"/>
                <a:sym typeface="Helvetica Neue"/>
              </a:rPr>
              <a:t>demonstrativ</a:t>
            </a:r>
            <a:r>
              <a:rPr lang="en-GB" b="1" dirty="0">
                <a:latin typeface="Helvetica Neue"/>
                <a:ea typeface="Helvetica Neue"/>
                <a:cs typeface="Helvetica Neue"/>
                <a:sym typeface="Helvetica Neue"/>
              </a:rPr>
              <a:t>: </a:t>
            </a:r>
            <a:endParaRPr dirty="0">
              <a:latin typeface="Helvetica Neue"/>
              <a:ea typeface="Helvetica Neue"/>
              <a:cs typeface="Helvetica Neue"/>
              <a:sym typeface="Helvetica Neue"/>
            </a:endParaRPr>
          </a:p>
          <a:p>
            <a:pPr marL="0" lvl="0" indent="0" algn="l" rtl="0">
              <a:spcBef>
                <a:spcPts val="375"/>
              </a:spcBef>
              <a:spcAft>
                <a:spcPts val="0"/>
              </a:spcAft>
              <a:buNone/>
            </a:pPr>
            <a:r>
              <a:rPr lang="en-GB" dirty="0" err="1">
                <a:latin typeface="Times"/>
                <a:ea typeface="Times"/>
                <a:cs typeface="Times"/>
                <a:sym typeface="Times"/>
              </a:rPr>
              <a:t>Rugați-i</a:t>
            </a:r>
            <a:r>
              <a:rPr lang="en-GB" dirty="0">
                <a:latin typeface="Times"/>
                <a:ea typeface="Times"/>
                <a:cs typeface="Times"/>
                <a:sym typeface="Times"/>
              </a:rPr>
              <a:t> </a:t>
            </a:r>
            <a:r>
              <a:rPr lang="en-GB" dirty="0" err="1">
                <a:latin typeface="Times"/>
                <a:ea typeface="Times"/>
                <a:cs typeface="Times"/>
                <a:sym typeface="Times"/>
              </a:rPr>
              <a:t>pe</a:t>
            </a:r>
            <a:r>
              <a:rPr lang="en-GB" dirty="0">
                <a:latin typeface="Times"/>
                <a:ea typeface="Times"/>
                <a:cs typeface="Times"/>
                <a:sym typeface="Times"/>
              </a:rPr>
              <a:t> </a:t>
            </a:r>
            <a:r>
              <a:rPr lang="en-GB" dirty="0" err="1">
                <a:latin typeface="Times"/>
                <a:ea typeface="Times"/>
                <a:cs typeface="Times"/>
                <a:sym typeface="Times"/>
              </a:rPr>
              <a:t>toți</a:t>
            </a:r>
            <a:r>
              <a:rPr lang="en-GB" dirty="0">
                <a:latin typeface="Times"/>
                <a:ea typeface="Times"/>
                <a:cs typeface="Times"/>
                <a:sym typeface="Times"/>
              </a:rPr>
              <a:t> </a:t>
            </a:r>
            <a:r>
              <a:rPr lang="en-GB" dirty="0" err="1">
                <a:latin typeface="Times"/>
                <a:ea typeface="Times"/>
                <a:cs typeface="Times"/>
                <a:sym typeface="Times"/>
              </a:rPr>
              <a:t>să</a:t>
            </a:r>
            <a:r>
              <a:rPr lang="en-GB" dirty="0">
                <a:latin typeface="Times"/>
                <a:ea typeface="Times"/>
                <a:cs typeface="Times"/>
                <a:sym typeface="Times"/>
              </a:rPr>
              <a:t> se </a:t>
            </a:r>
            <a:r>
              <a:rPr lang="en-GB" dirty="0" err="1">
                <a:latin typeface="Times"/>
                <a:ea typeface="Times"/>
                <a:cs typeface="Times"/>
                <a:sym typeface="Times"/>
              </a:rPr>
              <a:t>ridice</a:t>
            </a:r>
            <a:r>
              <a:rPr lang="en-GB" dirty="0">
                <a:latin typeface="Times"/>
                <a:ea typeface="Times"/>
                <a:cs typeface="Times"/>
                <a:sym typeface="Times"/>
              </a:rPr>
              <a:t> </a:t>
            </a:r>
            <a:r>
              <a:rPr lang="en-GB" dirty="0" err="1">
                <a:latin typeface="Times"/>
                <a:ea typeface="Times"/>
                <a:cs typeface="Times"/>
                <a:sym typeface="Times"/>
              </a:rPr>
              <a:t>în</a:t>
            </a:r>
            <a:r>
              <a:rPr lang="en-GB" dirty="0">
                <a:latin typeface="Times"/>
                <a:ea typeface="Times"/>
                <a:cs typeface="Times"/>
                <a:sym typeface="Times"/>
              </a:rPr>
              <a:t> </a:t>
            </a:r>
            <a:r>
              <a:rPr lang="en-GB" dirty="0" err="1">
                <a:latin typeface="Times"/>
                <a:ea typeface="Times"/>
                <a:cs typeface="Times"/>
                <a:sym typeface="Times"/>
              </a:rPr>
              <a:t>picioare</a:t>
            </a:r>
            <a:r>
              <a:rPr lang="en-GB" dirty="0">
                <a:latin typeface="Times"/>
                <a:ea typeface="Times"/>
                <a:cs typeface="Times"/>
                <a:sym typeface="Times"/>
              </a:rPr>
              <a:t>, </a:t>
            </a:r>
            <a:r>
              <a:rPr lang="en-GB" dirty="0" err="1">
                <a:latin typeface="Times"/>
                <a:ea typeface="Times"/>
                <a:cs typeface="Times"/>
                <a:sym typeface="Times"/>
              </a:rPr>
              <a:t>să</a:t>
            </a:r>
            <a:r>
              <a:rPr lang="en-GB" dirty="0">
                <a:latin typeface="Times"/>
                <a:ea typeface="Times"/>
                <a:cs typeface="Times"/>
                <a:sym typeface="Times"/>
              </a:rPr>
              <a:t> se </a:t>
            </a:r>
            <a:r>
              <a:rPr lang="en-GB" dirty="0" err="1">
                <a:latin typeface="Times"/>
                <a:ea typeface="Times"/>
                <a:cs typeface="Times"/>
                <a:sym typeface="Times"/>
              </a:rPr>
              <a:t>îndrepte</a:t>
            </a:r>
            <a:r>
              <a:rPr lang="en-GB" dirty="0">
                <a:latin typeface="Times"/>
                <a:ea typeface="Times"/>
                <a:cs typeface="Times"/>
                <a:sym typeface="Times"/>
              </a:rPr>
              <a:t>, </a:t>
            </a:r>
            <a:r>
              <a:rPr lang="en-GB" dirty="0" err="1">
                <a:latin typeface="Times"/>
                <a:ea typeface="Times"/>
                <a:cs typeface="Times"/>
                <a:sym typeface="Times"/>
              </a:rPr>
              <a:t>să-și</a:t>
            </a:r>
            <a:r>
              <a:rPr lang="en-GB" dirty="0">
                <a:latin typeface="Times"/>
                <a:ea typeface="Times"/>
                <a:cs typeface="Times"/>
                <a:sym typeface="Times"/>
              </a:rPr>
              <a:t> </a:t>
            </a:r>
            <a:r>
              <a:rPr lang="en-GB" dirty="0" err="1">
                <a:latin typeface="Times"/>
                <a:ea typeface="Times"/>
                <a:cs typeface="Times"/>
                <a:sym typeface="Times"/>
              </a:rPr>
              <a:t>ridice</a:t>
            </a:r>
            <a:r>
              <a:rPr lang="en-GB" dirty="0">
                <a:latin typeface="Times"/>
                <a:ea typeface="Times"/>
                <a:cs typeface="Times"/>
                <a:sym typeface="Times"/>
              </a:rPr>
              <a:t> </a:t>
            </a:r>
            <a:r>
              <a:rPr lang="en-GB" dirty="0" err="1">
                <a:latin typeface="Times"/>
                <a:ea typeface="Times"/>
                <a:cs typeface="Times"/>
                <a:sym typeface="Times"/>
              </a:rPr>
              <a:t>fața</a:t>
            </a:r>
            <a:r>
              <a:rPr lang="en-GB" dirty="0">
                <a:latin typeface="Times"/>
                <a:ea typeface="Times"/>
                <a:cs typeface="Times"/>
                <a:sym typeface="Times"/>
              </a:rPr>
              <a:t> </a:t>
            </a:r>
            <a:r>
              <a:rPr lang="en-GB" dirty="0" err="1">
                <a:latin typeface="Times"/>
                <a:ea typeface="Times"/>
                <a:cs typeface="Times"/>
                <a:sym typeface="Times"/>
              </a:rPr>
              <a:t>spre</a:t>
            </a:r>
            <a:r>
              <a:rPr lang="en-GB" dirty="0">
                <a:latin typeface="Times"/>
                <a:ea typeface="Times"/>
                <a:cs typeface="Times"/>
                <a:sym typeface="Times"/>
              </a:rPr>
              <a:t> </a:t>
            </a:r>
            <a:r>
              <a:rPr lang="en-GB" dirty="0" err="1">
                <a:latin typeface="Times"/>
                <a:ea typeface="Times"/>
                <a:cs typeface="Times"/>
                <a:sym typeface="Times"/>
              </a:rPr>
              <a:t>tavan</a:t>
            </a:r>
            <a:r>
              <a:rPr lang="en-GB" dirty="0">
                <a:latin typeface="Times"/>
                <a:ea typeface="Times"/>
                <a:cs typeface="Times"/>
                <a:sym typeface="Times"/>
              </a:rPr>
              <a:t>, </a:t>
            </a:r>
            <a:r>
              <a:rPr lang="en-GB" dirty="0" err="1">
                <a:latin typeface="Times"/>
                <a:ea typeface="Times"/>
                <a:cs typeface="Times"/>
                <a:sym typeface="Times"/>
              </a:rPr>
              <a:t>să-și</a:t>
            </a:r>
            <a:r>
              <a:rPr lang="en-GB" dirty="0">
                <a:latin typeface="Times"/>
                <a:ea typeface="Times"/>
                <a:cs typeface="Times"/>
                <a:sym typeface="Times"/>
              </a:rPr>
              <a:t> </a:t>
            </a:r>
            <a:r>
              <a:rPr lang="en-GB" dirty="0" err="1">
                <a:latin typeface="Times"/>
                <a:ea typeface="Times"/>
                <a:cs typeface="Times"/>
                <a:sym typeface="Times"/>
              </a:rPr>
              <a:t>depărteze</a:t>
            </a:r>
            <a:r>
              <a:rPr lang="en-GB" dirty="0">
                <a:latin typeface="Times"/>
                <a:ea typeface="Times"/>
                <a:cs typeface="Times"/>
                <a:sym typeface="Times"/>
              </a:rPr>
              <a:t> </a:t>
            </a:r>
            <a:r>
              <a:rPr lang="en-GB" dirty="0" err="1">
                <a:latin typeface="Times"/>
                <a:ea typeface="Times"/>
                <a:cs typeface="Times"/>
                <a:sym typeface="Times"/>
              </a:rPr>
              <a:t>brațele</a:t>
            </a:r>
            <a:r>
              <a:rPr lang="en-GB" dirty="0">
                <a:latin typeface="Times"/>
                <a:ea typeface="Times"/>
                <a:cs typeface="Times"/>
                <a:sym typeface="Times"/>
              </a:rPr>
              <a:t> </a:t>
            </a:r>
            <a:r>
              <a:rPr lang="en-GB" dirty="0" err="1">
                <a:latin typeface="Times"/>
                <a:ea typeface="Times"/>
                <a:cs typeface="Times"/>
                <a:sym typeface="Times"/>
              </a:rPr>
              <a:t>și</a:t>
            </a:r>
            <a:r>
              <a:rPr lang="en-GB" dirty="0">
                <a:latin typeface="Times"/>
                <a:ea typeface="Times"/>
                <a:cs typeface="Times"/>
                <a:sym typeface="Times"/>
              </a:rPr>
              <a:t> </a:t>
            </a:r>
            <a:r>
              <a:rPr lang="en-GB" dirty="0" err="1">
                <a:latin typeface="Times"/>
                <a:ea typeface="Times"/>
                <a:cs typeface="Times"/>
                <a:sym typeface="Times"/>
              </a:rPr>
              <a:t>să</a:t>
            </a:r>
            <a:r>
              <a:rPr lang="en-GB" dirty="0">
                <a:latin typeface="Times"/>
                <a:ea typeface="Times"/>
                <a:cs typeface="Times"/>
                <a:sym typeface="Times"/>
              </a:rPr>
              <a:t> </a:t>
            </a:r>
            <a:r>
              <a:rPr lang="en-GB" dirty="0" err="1">
                <a:latin typeface="Times"/>
                <a:ea typeface="Times"/>
                <a:cs typeface="Times"/>
                <a:sym typeface="Times"/>
              </a:rPr>
              <a:t>spună</a:t>
            </a:r>
            <a:r>
              <a:rPr lang="en-GB" dirty="0">
                <a:latin typeface="Times"/>
                <a:ea typeface="Times"/>
                <a:cs typeface="Times"/>
                <a:sym typeface="Times"/>
              </a:rPr>
              <a:t>: "</a:t>
            </a:r>
            <a:r>
              <a:rPr lang="en-GB" dirty="0" err="1">
                <a:latin typeface="Times"/>
                <a:ea typeface="Times"/>
                <a:cs typeface="Times"/>
                <a:sym typeface="Times"/>
              </a:rPr>
              <a:t>Sunt</a:t>
            </a:r>
            <a:r>
              <a:rPr lang="en-GB" dirty="0">
                <a:latin typeface="Times"/>
                <a:ea typeface="Times"/>
                <a:cs typeface="Times"/>
                <a:sym typeface="Times"/>
              </a:rPr>
              <a:t> </a:t>
            </a:r>
            <a:r>
              <a:rPr lang="en-GB" dirty="0" err="1">
                <a:latin typeface="Times"/>
                <a:ea typeface="Times"/>
                <a:cs typeface="Times"/>
                <a:sym typeface="Times"/>
              </a:rPr>
              <a:t>nefericit</a:t>
            </a:r>
            <a:r>
              <a:rPr lang="en-GB" dirty="0">
                <a:latin typeface="Times"/>
                <a:ea typeface="Times"/>
                <a:cs typeface="Times"/>
                <a:sym typeface="Times"/>
              </a:rPr>
              <a:t>". </a:t>
            </a:r>
            <a:r>
              <a:rPr lang="en-GB" dirty="0" err="1">
                <a:latin typeface="Times"/>
                <a:ea typeface="Times"/>
                <a:cs typeface="Times"/>
                <a:sym typeface="Times"/>
              </a:rPr>
              <a:t>Apoi</a:t>
            </a:r>
            <a:r>
              <a:rPr lang="en-GB" dirty="0">
                <a:latin typeface="Times"/>
                <a:ea typeface="Times"/>
                <a:cs typeface="Times"/>
                <a:sym typeface="Times"/>
              </a:rPr>
              <a:t> </a:t>
            </a:r>
            <a:r>
              <a:rPr lang="en-GB" dirty="0" err="1">
                <a:latin typeface="Times"/>
                <a:ea typeface="Times"/>
                <a:cs typeface="Times"/>
                <a:sym typeface="Times"/>
              </a:rPr>
              <a:t>schimbați</a:t>
            </a:r>
            <a:r>
              <a:rPr lang="en-GB" dirty="0">
                <a:latin typeface="Times"/>
                <a:ea typeface="Times"/>
                <a:cs typeface="Times"/>
                <a:sym typeface="Times"/>
              </a:rPr>
              <a:t> </a:t>
            </a:r>
            <a:r>
              <a:rPr lang="en-GB" dirty="0" err="1">
                <a:latin typeface="Times"/>
                <a:ea typeface="Times"/>
                <a:cs typeface="Times"/>
                <a:sym typeface="Times"/>
              </a:rPr>
              <a:t>poziția</a:t>
            </a:r>
            <a:r>
              <a:rPr lang="en-GB" dirty="0">
                <a:latin typeface="Times"/>
                <a:ea typeface="Times"/>
                <a:cs typeface="Times"/>
                <a:sym typeface="Times"/>
              </a:rPr>
              <a:t> </a:t>
            </a:r>
            <a:r>
              <a:rPr lang="en-GB" dirty="0" err="1">
                <a:latin typeface="Times"/>
                <a:ea typeface="Times"/>
                <a:cs typeface="Times"/>
                <a:sym typeface="Times"/>
              </a:rPr>
              <a:t>pe</a:t>
            </a:r>
            <a:r>
              <a:rPr lang="en-GB" dirty="0">
                <a:latin typeface="Times"/>
                <a:ea typeface="Times"/>
                <a:cs typeface="Times"/>
                <a:sym typeface="Times"/>
              </a:rPr>
              <a:t> care o </a:t>
            </a:r>
            <a:r>
              <a:rPr lang="en-GB" dirty="0" err="1">
                <a:latin typeface="Times"/>
                <a:ea typeface="Times"/>
                <a:cs typeface="Times"/>
                <a:sym typeface="Times"/>
              </a:rPr>
              <a:t>vor</a:t>
            </a:r>
            <a:r>
              <a:rPr lang="en-GB" dirty="0">
                <a:latin typeface="Times"/>
                <a:ea typeface="Times"/>
                <a:cs typeface="Times"/>
                <a:sym typeface="Times"/>
              </a:rPr>
              <a:t> </a:t>
            </a:r>
            <a:r>
              <a:rPr lang="en-GB" dirty="0" err="1">
                <a:latin typeface="Times"/>
                <a:ea typeface="Times"/>
                <a:cs typeface="Times"/>
                <a:sym typeface="Times"/>
              </a:rPr>
              <a:t>adopta</a:t>
            </a:r>
            <a:r>
              <a:rPr lang="en-GB" dirty="0">
                <a:latin typeface="Times"/>
                <a:ea typeface="Times"/>
                <a:cs typeface="Times"/>
                <a:sym typeface="Times"/>
              </a:rPr>
              <a:t>. </a:t>
            </a:r>
            <a:r>
              <a:rPr lang="en-GB" dirty="0" err="1">
                <a:latin typeface="Times"/>
                <a:ea typeface="Times"/>
                <a:cs typeface="Times"/>
                <a:sym typeface="Times"/>
              </a:rPr>
              <a:t>Rugați-i</a:t>
            </a:r>
            <a:r>
              <a:rPr lang="en-GB" dirty="0">
                <a:latin typeface="Times"/>
                <a:ea typeface="Times"/>
                <a:cs typeface="Times"/>
                <a:sym typeface="Times"/>
              </a:rPr>
              <a:t> </a:t>
            </a:r>
            <a:r>
              <a:rPr lang="en-GB" dirty="0" err="1">
                <a:latin typeface="Times"/>
                <a:ea typeface="Times"/>
                <a:cs typeface="Times"/>
                <a:sym typeface="Times"/>
              </a:rPr>
              <a:t>să</a:t>
            </a:r>
            <a:r>
              <a:rPr lang="en-GB" dirty="0">
                <a:latin typeface="Times"/>
                <a:ea typeface="Times"/>
                <a:cs typeface="Times"/>
                <a:sym typeface="Times"/>
              </a:rPr>
              <a:t> </a:t>
            </a:r>
            <a:r>
              <a:rPr lang="en-GB" dirty="0" err="1">
                <a:latin typeface="Times"/>
                <a:ea typeface="Times"/>
                <a:cs typeface="Times"/>
                <a:sym typeface="Times"/>
              </a:rPr>
              <a:t>coboare</a:t>
            </a:r>
            <a:r>
              <a:rPr lang="en-GB" dirty="0">
                <a:latin typeface="Times"/>
                <a:ea typeface="Times"/>
                <a:cs typeface="Times"/>
                <a:sym typeface="Times"/>
              </a:rPr>
              <a:t> </a:t>
            </a:r>
            <a:r>
              <a:rPr lang="en-GB" dirty="0" err="1">
                <a:latin typeface="Times"/>
                <a:ea typeface="Times"/>
                <a:cs typeface="Times"/>
                <a:sym typeface="Times"/>
              </a:rPr>
              <a:t>capul</a:t>
            </a:r>
            <a:r>
              <a:rPr lang="en-GB" dirty="0">
                <a:latin typeface="Times"/>
                <a:ea typeface="Times"/>
                <a:cs typeface="Times"/>
                <a:sym typeface="Times"/>
              </a:rPr>
              <a:t>, </a:t>
            </a:r>
            <a:r>
              <a:rPr lang="en-GB" dirty="0" err="1">
                <a:latin typeface="Times"/>
                <a:ea typeface="Times"/>
                <a:cs typeface="Times"/>
                <a:sym typeface="Times"/>
              </a:rPr>
              <a:t>să-și</a:t>
            </a:r>
            <a:r>
              <a:rPr lang="en-GB" dirty="0">
                <a:latin typeface="Times"/>
                <a:ea typeface="Times"/>
                <a:cs typeface="Times"/>
                <a:sym typeface="Times"/>
              </a:rPr>
              <a:t> </a:t>
            </a:r>
            <a:r>
              <a:rPr lang="en-GB" dirty="0" err="1">
                <a:latin typeface="Times"/>
                <a:ea typeface="Times"/>
                <a:cs typeface="Times"/>
                <a:sym typeface="Times"/>
              </a:rPr>
              <a:t>strângă</a:t>
            </a:r>
            <a:r>
              <a:rPr lang="en-GB" dirty="0">
                <a:latin typeface="Times"/>
                <a:ea typeface="Times"/>
                <a:cs typeface="Times"/>
                <a:sym typeface="Times"/>
              </a:rPr>
              <a:t> </a:t>
            </a:r>
            <a:r>
              <a:rPr lang="en-GB" dirty="0" err="1">
                <a:latin typeface="Times"/>
                <a:ea typeface="Times"/>
                <a:cs typeface="Times"/>
                <a:sym typeface="Times"/>
              </a:rPr>
              <a:t>umerii</a:t>
            </a:r>
            <a:r>
              <a:rPr lang="en-GB" dirty="0">
                <a:latin typeface="Times"/>
                <a:ea typeface="Times"/>
                <a:cs typeface="Times"/>
                <a:sym typeface="Times"/>
              </a:rPr>
              <a:t> </a:t>
            </a:r>
            <a:r>
              <a:rPr lang="en-GB" dirty="0" err="1">
                <a:latin typeface="Times"/>
                <a:ea typeface="Times"/>
                <a:cs typeface="Times"/>
                <a:sym typeface="Times"/>
              </a:rPr>
              <a:t>și</a:t>
            </a:r>
            <a:r>
              <a:rPr lang="en-GB" dirty="0">
                <a:latin typeface="Times"/>
                <a:ea typeface="Times"/>
                <a:cs typeface="Times"/>
                <a:sym typeface="Times"/>
              </a:rPr>
              <a:t> </a:t>
            </a:r>
            <a:r>
              <a:rPr lang="en-GB" dirty="0" err="1">
                <a:latin typeface="Times"/>
                <a:ea typeface="Times"/>
                <a:cs typeface="Times"/>
                <a:sym typeface="Times"/>
              </a:rPr>
              <a:t>brațele</a:t>
            </a:r>
            <a:r>
              <a:rPr lang="en-GB" dirty="0">
                <a:latin typeface="Times"/>
                <a:ea typeface="Times"/>
                <a:cs typeface="Times"/>
                <a:sym typeface="Times"/>
              </a:rPr>
              <a:t>, </a:t>
            </a:r>
            <a:r>
              <a:rPr lang="en-GB" dirty="0" err="1">
                <a:latin typeface="Times"/>
                <a:ea typeface="Times"/>
                <a:cs typeface="Times"/>
                <a:sym typeface="Times"/>
              </a:rPr>
              <a:t>să</a:t>
            </a:r>
            <a:r>
              <a:rPr lang="en-GB" dirty="0">
                <a:latin typeface="Times"/>
                <a:ea typeface="Times"/>
                <a:cs typeface="Times"/>
                <a:sym typeface="Times"/>
              </a:rPr>
              <a:t> se </a:t>
            </a:r>
            <a:r>
              <a:rPr lang="en-GB" dirty="0" err="1">
                <a:latin typeface="Times"/>
                <a:ea typeface="Times"/>
                <a:cs typeface="Times"/>
                <a:sym typeface="Times"/>
              </a:rPr>
              <a:t>încrunte</a:t>
            </a:r>
            <a:r>
              <a:rPr lang="en-GB" dirty="0">
                <a:latin typeface="Times"/>
                <a:ea typeface="Times"/>
                <a:cs typeface="Times"/>
                <a:sym typeface="Times"/>
              </a:rPr>
              <a:t> </a:t>
            </a:r>
            <a:r>
              <a:rPr lang="en-GB" dirty="0" err="1">
                <a:latin typeface="Times"/>
                <a:ea typeface="Times"/>
                <a:cs typeface="Times"/>
                <a:sym typeface="Times"/>
              </a:rPr>
              <a:t>și</a:t>
            </a:r>
            <a:r>
              <a:rPr lang="en-GB" dirty="0">
                <a:latin typeface="Times"/>
                <a:ea typeface="Times"/>
                <a:cs typeface="Times"/>
                <a:sym typeface="Times"/>
              </a:rPr>
              <a:t> </a:t>
            </a:r>
            <a:r>
              <a:rPr lang="en-GB" dirty="0" err="1">
                <a:latin typeface="Times"/>
                <a:ea typeface="Times"/>
                <a:cs typeface="Times"/>
                <a:sym typeface="Times"/>
              </a:rPr>
              <a:t>să</a:t>
            </a:r>
            <a:r>
              <a:rPr lang="en-GB" dirty="0">
                <a:latin typeface="Times"/>
                <a:ea typeface="Times"/>
                <a:cs typeface="Times"/>
                <a:sym typeface="Times"/>
              </a:rPr>
              <a:t> </a:t>
            </a:r>
            <a:r>
              <a:rPr lang="en-GB" dirty="0" err="1">
                <a:latin typeface="Times"/>
                <a:ea typeface="Times"/>
                <a:cs typeface="Times"/>
                <a:sym typeface="Times"/>
              </a:rPr>
              <a:t>spună</a:t>
            </a:r>
            <a:r>
              <a:rPr lang="en-GB" dirty="0">
                <a:latin typeface="Times"/>
                <a:ea typeface="Times"/>
                <a:cs typeface="Times"/>
                <a:sym typeface="Times"/>
              </a:rPr>
              <a:t>: "</a:t>
            </a:r>
            <a:r>
              <a:rPr lang="en-GB" dirty="0" err="1">
                <a:latin typeface="Times"/>
                <a:ea typeface="Times"/>
                <a:cs typeface="Times"/>
                <a:sym typeface="Times"/>
              </a:rPr>
              <a:t>Sunt</a:t>
            </a:r>
            <a:r>
              <a:rPr lang="en-GB" dirty="0">
                <a:latin typeface="Times"/>
                <a:ea typeface="Times"/>
                <a:cs typeface="Times"/>
                <a:sym typeface="Times"/>
              </a:rPr>
              <a:t> </a:t>
            </a:r>
            <a:r>
              <a:rPr lang="en-GB" dirty="0" err="1">
                <a:latin typeface="Times"/>
                <a:ea typeface="Times"/>
                <a:cs typeface="Times"/>
                <a:sym typeface="Times"/>
              </a:rPr>
              <a:t>fericit</a:t>
            </a:r>
            <a:r>
              <a:rPr lang="en-GB" dirty="0">
                <a:latin typeface="Times"/>
                <a:ea typeface="Times"/>
                <a:cs typeface="Times"/>
                <a:sym typeface="Times"/>
              </a:rPr>
              <a:t>". </a:t>
            </a:r>
            <a:r>
              <a:rPr lang="en-GB" dirty="0" err="1">
                <a:latin typeface="Times"/>
                <a:ea typeface="Times"/>
                <a:cs typeface="Times"/>
                <a:sym typeface="Times"/>
              </a:rPr>
              <a:t>Discutați</a:t>
            </a:r>
            <a:r>
              <a:rPr lang="en-GB" dirty="0">
                <a:latin typeface="Times"/>
                <a:ea typeface="Times"/>
                <a:cs typeface="Times"/>
                <a:sym typeface="Times"/>
              </a:rPr>
              <a:t> </a:t>
            </a:r>
            <a:r>
              <a:rPr lang="en-GB" dirty="0" err="1">
                <a:latin typeface="Times"/>
                <a:ea typeface="Times"/>
                <a:cs typeface="Times"/>
                <a:sym typeface="Times"/>
              </a:rPr>
              <a:t>despre</a:t>
            </a:r>
            <a:r>
              <a:rPr lang="en-GB" dirty="0">
                <a:latin typeface="Times"/>
                <a:ea typeface="Times"/>
                <a:cs typeface="Times"/>
                <a:sym typeface="Times"/>
              </a:rPr>
              <a:t> </a:t>
            </a:r>
            <a:r>
              <a:rPr lang="en-GB" dirty="0" err="1">
                <a:latin typeface="Times"/>
                <a:ea typeface="Times"/>
                <a:cs typeface="Times"/>
                <a:sym typeface="Times"/>
              </a:rPr>
              <a:t>sentimentele</a:t>
            </a:r>
            <a:r>
              <a:rPr lang="en-GB" dirty="0">
                <a:latin typeface="Times"/>
                <a:ea typeface="Times"/>
                <a:cs typeface="Times"/>
                <a:sym typeface="Times"/>
              </a:rPr>
              <a:t> care au </a:t>
            </a:r>
            <a:r>
              <a:rPr lang="en-GB" dirty="0" err="1">
                <a:latin typeface="Times"/>
                <a:ea typeface="Times"/>
                <a:cs typeface="Times"/>
                <a:sym typeface="Times"/>
              </a:rPr>
              <a:t>declanșat</a:t>
            </a:r>
            <a:r>
              <a:rPr lang="en-GB" dirty="0">
                <a:latin typeface="Times"/>
                <a:ea typeface="Times"/>
                <a:cs typeface="Times"/>
                <a:sym typeface="Times"/>
              </a:rPr>
              <a:t> </a:t>
            </a:r>
            <a:r>
              <a:rPr lang="en-GB" dirty="0" err="1">
                <a:latin typeface="Times"/>
                <a:ea typeface="Times"/>
                <a:cs typeface="Times"/>
                <a:sym typeface="Times"/>
              </a:rPr>
              <a:t>ambele</a:t>
            </a:r>
            <a:r>
              <a:rPr lang="en-GB" dirty="0">
                <a:latin typeface="Times"/>
                <a:ea typeface="Times"/>
                <a:cs typeface="Times"/>
                <a:sym typeface="Times"/>
              </a:rPr>
              <a:t> </a:t>
            </a:r>
            <a:r>
              <a:rPr lang="en-GB" dirty="0" err="1">
                <a:latin typeface="Times"/>
                <a:ea typeface="Times"/>
                <a:cs typeface="Times"/>
                <a:sym typeface="Times"/>
              </a:rPr>
              <a:t>poziții</a:t>
            </a:r>
            <a:r>
              <a:rPr lang="en-GB" dirty="0">
                <a:latin typeface="Times"/>
                <a:ea typeface="Times"/>
                <a:cs typeface="Times"/>
                <a:sym typeface="Times"/>
              </a:rPr>
              <a:t> </a:t>
            </a:r>
            <a:r>
              <a:rPr lang="en-GB" dirty="0" err="1">
                <a:latin typeface="Times"/>
                <a:ea typeface="Times"/>
                <a:cs typeface="Times"/>
                <a:sym typeface="Times"/>
              </a:rPr>
              <a:t>corporale</a:t>
            </a:r>
            <a:r>
              <a:rPr lang="en-GB" dirty="0">
                <a:latin typeface="Times"/>
                <a:ea typeface="Times"/>
                <a:cs typeface="Times"/>
                <a:sym typeface="Times"/>
              </a:rPr>
              <a:t> (</a:t>
            </a:r>
            <a:r>
              <a:rPr lang="en-GB" dirty="0" err="1">
                <a:latin typeface="Times"/>
                <a:ea typeface="Times"/>
                <a:cs typeface="Times"/>
                <a:sym typeface="Times"/>
              </a:rPr>
              <a:t>folosind</a:t>
            </a:r>
            <a:r>
              <a:rPr lang="en-GB" dirty="0">
                <a:latin typeface="Times"/>
                <a:ea typeface="Times"/>
                <a:cs typeface="Times"/>
                <a:sym typeface="Times"/>
              </a:rPr>
              <a:t> </a:t>
            </a:r>
            <a:r>
              <a:rPr lang="en-GB" dirty="0" err="1">
                <a:latin typeface="Times"/>
                <a:ea typeface="Times"/>
                <a:cs typeface="Times"/>
                <a:sym typeface="Times"/>
              </a:rPr>
              <a:t>opțiunea</a:t>
            </a:r>
            <a:r>
              <a:rPr lang="en-GB" dirty="0">
                <a:latin typeface="Times"/>
                <a:ea typeface="Times"/>
                <a:cs typeface="Times"/>
                <a:sym typeface="Times"/>
              </a:rPr>
              <a:t> "</a:t>
            </a:r>
            <a:r>
              <a:rPr lang="en-GB" dirty="0" err="1">
                <a:latin typeface="Times"/>
                <a:ea typeface="Times"/>
                <a:cs typeface="Times"/>
                <a:sym typeface="Times"/>
              </a:rPr>
              <a:t>ridică</a:t>
            </a:r>
            <a:r>
              <a:rPr lang="en-GB" dirty="0">
                <a:latin typeface="Times"/>
                <a:ea typeface="Times"/>
                <a:cs typeface="Times"/>
                <a:sym typeface="Times"/>
              </a:rPr>
              <a:t> </a:t>
            </a:r>
            <a:r>
              <a:rPr lang="en-GB" dirty="0" err="1">
                <a:latin typeface="Times"/>
                <a:ea typeface="Times"/>
                <a:cs typeface="Times"/>
                <a:sym typeface="Times"/>
              </a:rPr>
              <a:t>mâna</a:t>
            </a:r>
            <a:r>
              <a:rPr lang="en-GB" dirty="0">
                <a:latin typeface="Times"/>
                <a:ea typeface="Times"/>
                <a:cs typeface="Times"/>
                <a:sym typeface="Times"/>
              </a:rPr>
              <a:t>" </a:t>
            </a:r>
            <a:r>
              <a:rPr lang="en-GB" dirty="0" err="1">
                <a:latin typeface="Times"/>
                <a:ea typeface="Times"/>
                <a:cs typeface="Times"/>
                <a:sym typeface="Times"/>
              </a:rPr>
              <a:t>sau</a:t>
            </a:r>
            <a:r>
              <a:rPr lang="en-GB" dirty="0">
                <a:latin typeface="Times"/>
                <a:ea typeface="Times"/>
                <a:cs typeface="Times"/>
                <a:sym typeface="Times"/>
              </a:rPr>
              <a:t> </a:t>
            </a:r>
            <a:r>
              <a:rPr lang="en-GB" dirty="0" err="1">
                <a:latin typeface="Times"/>
                <a:ea typeface="Times"/>
                <a:cs typeface="Times"/>
                <a:sym typeface="Times"/>
              </a:rPr>
              <a:t>tastând</a:t>
            </a:r>
            <a:r>
              <a:rPr lang="en-GB" dirty="0">
                <a:latin typeface="Times"/>
                <a:ea typeface="Times"/>
                <a:cs typeface="Times"/>
                <a:sym typeface="Times"/>
              </a:rPr>
              <a:t> </a:t>
            </a:r>
            <a:r>
              <a:rPr lang="en-GB" dirty="0" err="1">
                <a:latin typeface="Times"/>
                <a:ea typeface="Times"/>
                <a:cs typeface="Times"/>
                <a:sym typeface="Times"/>
              </a:rPr>
              <a:t>gândurile</a:t>
            </a:r>
            <a:r>
              <a:rPr lang="en-GB" dirty="0">
                <a:latin typeface="Times"/>
                <a:ea typeface="Times"/>
                <a:cs typeface="Times"/>
                <a:sym typeface="Times"/>
              </a:rPr>
              <a:t> </a:t>
            </a:r>
            <a:r>
              <a:rPr lang="en-GB" dirty="0" err="1">
                <a:latin typeface="Times"/>
                <a:ea typeface="Times"/>
                <a:cs typeface="Times"/>
                <a:sym typeface="Times"/>
              </a:rPr>
              <a:t>lor</a:t>
            </a:r>
            <a:r>
              <a:rPr lang="en-GB" dirty="0">
                <a:latin typeface="Times"/>
                <a:ea typeface="Times"/>
                <a:cs typeface="Times"/>
                <a:sym typeface="Times"/>
              </a:rPr>
              <a:t> </a:t>
            </a:r>
            <a:r>
              <a:rPr lang="en-GB" dirty="0" err="1">
                <a:latin typeface="Times"/>
                <a:ea typeface="Times"/>
                <a:cs typeface="Times"/>
                <a:sym typeface="Times"/>
              </a:rPr>
              <a:t>în</a:t>
            </a:r>
            <a:r>
              <a:rPr lang="en-GB" dirty="0">
                <a:latin typeface="Times"/>
                <a:ea typeface="Times"/>
                <a:cs typeface="Times"/>
                <a:sym typeface="Times"/>
              </a:rPr>
              <a:t> </a:t>
            </a:r>
            <a:r>
              <a:rPr lang="en-GB" dirty="0" err="1">
                <a:latin typeface="Times"/>
                <a:ea typeface="Times"/>
                <a:cs typeface="Times"/>
                <a:sym typeface="Times"/>
              </a:rPr>
              <a:t>caseta</a:t>
            </a:r>
            <a:r>
              <a:rPr lang="en-GB" dirty="0">
                <a:latin typeface="Times"/>
                <a:ea typeface="Times"/>
                <a:cs typeface="Times"/>
                <a:sym typeface="Times"/>
              </a:rPr>
              <a:t> de chat). De </a:t>
            </a:r>
            <a:r>
              <a:rPr lang="en-GB" dirty="0" err="1">
                <a:latin typeface="Times"/>
                <a:ea typeface="Times"/>
                <a:cs typeface="Times"/>
                <a:sym typeface="Times"/>
              </a:rPr>
              <a:t>obicei</a:t>
            </a:r>
            <a:r>
              <a:rPr lang="en-GB" dirty="0">
                <a:latin typeface="Times"/>
                <a:ea typeface="Times"/>
                <a:cs typeface="Times"/>
                <a:sym typeface="Times"/>
              </a:rPr>
              <a:t>, </a:t>
            </a:r>
            <a:r>
              <a:rPr lang="en-GB" dirty="0" err="1">
                <a:latin typeface="Times"/>
                <a:ea typeface="Times"/>
                <a:cs typeface="Times"/>
                <a:sym typeface="Times"/>
              </a:rPr>
              <a:t>acest</a:t>
            </a:r>
            <a:r>
              <a:rPr lang="en-GB" dirty="0">
                <a:latin typeface="Times"/>
                <a:ea typeface="Times"/>
                <a:cs typeface="Times"/>
                <a:sym typeface="Times"/>
              </a:rPr>
              <a:t> </a:t>
            </a:r>
            <a:r>
              <a:rPr lang="en-GB" dirty="0" err="1">
                <a:latin typeface="Times"/>
                <a:ea typeface="Times"/>
                <a:cs typeface="Times"/>
                <a:sym typeface="Times"/>
              </a:rPr>
              <a:t>exercițiu</a:t>
            </a:r>
            <a:r>
              <a:rPr lang="en-GB" dirty="0">
                <a:latin typeface="Times"/>
                <a:ea typeface="Times"/>
                <a:cs typeface="Times"/>
                <a:sym typeface="Times"/>
              </a:rPr>
              <a:t> </a:t>
            </a:r>
            <a:r>
              <a:rPr lang="en-GB" dirty="0" err="1">
                <a:latin typeface="Times"/>
                <a:ea typeface="Times"/>
                <a:cs typeface="Times"/>
                <a:sym typeface="Times"/>
              </a:rPr>
              <a:t>demonstrează</a:t>
            </a:r>
            <a:r>
              <a:rPr lang="en-GB" dirty="0">
                <a:latin typeface="Times"/>
                <a:ea typeface="Times"/>
                <a:cs typeface="Times"/>
                <a:sym typeface="Times"/>
              </a:rPr>
              <a:t> </a:t>
            </a:r>
            <a:r>
              <a:rPr lang="en-GB" dirty="0" err="1">
                <a:latin typeface="Times"/>
                <a:ea typeface="Times"/>
                <a:cs typeface="Times"/>
                <a:sym typeface="Times"/>
              </a:rPr>
              <a:t>sentimentul</a:t>
            </a:r>
            <a:r>
              <a:rPr lang="en-GB" dirty="0">
                <a:latin typeface="Times"/>
                <a:ea typeface="Times"/>
                <a:cs typeface="Times"/>
                <a:sym typeface="Times"/>
              </a:rPr>
              <a:t> de </a:t>
            </a:r>
            <a:r>
              <a:rPr lang="en-GB" dirty="0" err="1">
                <a:latin typeface="Times"/>
                <a:ea typeface="Times"/>
                <a:cs typeface="Times"/>
                <a:sym typeface="Times"/>
              </a:rPr>
              <a:t>incongruență</a:t>
            </a:r>
            <a:r>
              <a:rPr lang="en-GB" dirty="0">
                <a:latin typeface="Times"/>
                <a:ea typeface="Times"/>
                <a:cs typeface="Times"/>
                <a:sym typeface="Times"/>
              </a:rPr>
              <a:t> </a:t>
            </a:r>
            <a:r>
              <a:rPr lang="en-GB" dirty="0" err="1">
                <a:latin typeface="Times"/>
                <a:ea typeface="Times"/>
                <a:cs typeface="Times"/>
                <a:sym typeface="Times"/>
              </a:rPr>
              <a:t>dintre</a:t>
            </a:r>
            <a:r>
              <a:rPr lang="en-GB" dirty="0">
                <a:latin typeface="Times"/>
                <a:ea typeface="Times"/>
                <a:cs typeface="Times"/>
                <a:sym typeface="Times"/>
              </a:rPr>
              <a:t> </a:t>
            </a:r>
            <a:r>
              <a:rPr lang="en-GB" dirty="0" err="1">
                <a:latin typeface="Times"/>
                <a:ea typeface="Times"/>
                <a:cs typeface="Times"/>
                <a:sym typeface="Times"/>
              </a:rPr>
              <a:t>sentimentele</a:t>
            </a:r>
            <a:r>
              <a:rPr lang="en-GB" dirty="0">
                <a:latin typeface="Times"/>
                <a:ea typeface="Times"/>
                <a:cs typeface="Times"/>
                <a:sym typeface="Times"/>
              </a:rPr>
              <a:t> </a:t>
            </a:r>
            <a:r>
              <a:rPr lang="en-GB" dirty="0" err="1">
                <a:latin typeface="Times"/>
                <a:ea typeface="Times"/>
                <a:cs typeface="Times"/>
                <a:sym typeface="Times"/>
              </a:rPr>
              <a:t>unei</a:t>
            </a:r>
            <a:r>
              <a:rPr lang="en-GB" dirty="0">
                <a:latin typeface="Times"/>
                <a:ea typeface="Times"/>
                <a:cs typeface="Times"/>
                <a:sym typeface="Times"/>
              </a:rPr>
              <a:t> </a:t>
            </a:r>
            <a:r>
              <a:rPr lang="en-GB" dirty="0" err="1">
                <a:latin typeface="Times"/>
                <a:ea typeface="Times"/>
                <a:cs typeface="Times"/>
                <a:sym typeface="Times"/>
              </a:rPr>
              <a:t>persoane</a:t>
            </a:r>
            <a:r>
              <a:rPr lang="en-GB" dirty="0">
                <a:latin typeface="Times"/>
                <a:ea typeface="Times"/>
                <a:cs typeface="Times"/>
                <a:sym typeface="Times"/>
              </a:rPr>
              <a:t>, </a:t>
            </a:r>
            <a:r>
              <a:rPr lang="en-GB" dirty="0" err="1">
                <a:latin typeface="Times"/>
                <a:ea typeface="Times"/>
                <a:cs typeface="Times"/>
                <a:sym typeface="Times"/>
              </a:rPr>
              <a:t>exprimate</a:t>
            </a:r>
            <a:r>
              <a:rPr lang="en-GB" dirty="0">
                <a:latin typeface="Times"/>
                <a:ea typeface="Times"/>
                <a:cs typeface="Times"/>
                <a:sym typeface="Times"/>
              </a:rPr>
              <a:t> </a:t>
            </a:r>
            <a:r>
              <a:rPr lang="en-GB" dirty="0" err="1">
                <a:latin typeface="Times"/>
                <a:ea typeface="Times"/>
                <a:cs typeface="Times"/>
                <a:sym typeface="Times"/>
              </a:rPr>
              <a:t>prin</a:t>
            </a:r>
            <a:r>
              <a:rPr lang="en-GB" dirty="0">
                <a:latin typeface="Times"/>
                <a:ea typeface="Times"/>
                <a:cs typeface="Times"/>
                <a:sym typeface="Times"/>
              </a:rPr>
              <a:t> </a:t>
            </a:r>
            <a:r>
              <a:rPr lang="en-GB" dirty="0" err="1">
                <a:latin typeface="Times"/>
                <a:ea typeface="Times"/>
                <a:cs typeface="Times"/>
                <a:sym typeface="Times"/>
              </a:rPr>
              <a:t>limbajul</a:t>
            </a:r>
            <a:r>
              <a:rPr lang="en-GB" dirty="0">
                <a:latin typeface="Times"/>
                <a:ea typeface="Times"/>
                <a:cs typeface="Times"/>
                <a:sym typeface="Times"/>
              </a:rPr>
              <a:t> </a:t>
            </a:r>
            <a:r>
              <a:rPr lang="en-GB" dirty="0" err="1">
                <a:latin typeface="Times"/>
                <a:ea typeface="Times"/>
                <a:cs typeface="Times"/>
                <a:sym typeface="Times"/>
              </a:rPr>
              <a:t>corpului</a:t>
            </a:r>
            <a:r>
              <a:rPr lang="en-GB" dirty="0">
                <a:latin typeface="Times"/>
                <a:ea typeface="Times"/>
                <a:cs typeface="Times"/>
                <a:sym typeface="Times"/>
              </a:rPr>
              <a:t>, </a:t>
            </a:r>
            <a:r>
              <a:rPr lang="en-GB" dirty="0" err="1">
                <a:latin typeface="Times"/>
                <a:ea typeface="Times"/>
                <a:cs typeface="Times"/>
                <a:sym typeface="Times"/>
              </a:rPr>
              <a:t>și</a:t>
            </a:r>
            <a:r>
              <a:rPr lang="en-GB" dirty="0">
                <a:latin typeface="Times"/>
                <a:ea typeface="Times"/>
                <a:cs typeface="Times"/>
                <a:sym typeface="Times"/>
              </a:rPr>
              <a:t> </a:t>
            </a:r>
            <a:r>
              <a:rPr lang="en-GB" dirty="0" err="1">
                <a:latin typeface="Times"/>
                <a:ea typeface="Times"/>
                <a:cs typeface="Times"/>
                <a:sym typeface="Times"/>
              </a:rPr>
              <a:t>cuvintele</a:t>
            </a:r>
            <a:r>
              <a:rPr lang="en-GB" dirty="0">
                <a:latin typeface="Times"/>
                <a:ea typeface="Times"/>
                <a:cs typeface="Times"/>
                <a:sym typeface="Times"/>
              </a:rPr>
              <a:t> sale. </a:t>
            </a:r>
            <a:endParaRPr dirty="0"/>
          </a:p>
          <a:p>
            <a:pPr marL="0" lvl="0" indent="0" algn="l" rtl="0">
              <a:spcBef>
                <a:spcPts val="0"/>
              </a:spcBef>
              <a:spcAft>
                <a:spcPts val="0"/>
              </a:spcAft>
              <a:buNone/>
            </a:pPr>
            <a:r>
              <a:rPr lang="en-GB" dirty="0" err="1">
                <a:latin typeface="Times"/>
                <a:ea typeface="Times"/>
                <a:cs typeface="Times"/>
                <a:sym typeface="Times"/>
              </a:rPr>
              <a:t>Subliniați</a:t>
            </a:r>
            <a:r>
              <a:rPr lang="en-GB" dirty="0">
                <a:latin typeface="Times"/>
                <a:ea typeface="Times"/>
                <a:cs typeface="Times"/>
                <a:sym typeface="Times"/>
              </a:rPr>
              <a:t> </a:t>
            </a:r>
            <a:r>
              <a:rPr lang="en-GB" dirty="0" err="1">
                <a:latin typeface="Times"/>
                <a:ea typeface="Times"/>
                <a:cs typeface="Times"/>
                <a:sym typeface="Times"/>
              </a:rPr>
              <a:t>cât</a:t>
            </a:r>
            <a:r>
              <a:rPr lang="en-GB" dirty="0">
                <a:latin typeface="Times"/>
                <a:ea typeface="Times"/>
                <a:cs typeface="Times"/>
                <a:sym typeface="Times"/>
              </a:rPr>
              <a:t> de important </a:t>
            </a:r>
            <a:r>
              <a:rPr lang="en-GB" dirty="0" err="1">
                <a:latin typeface="Times"/>
                <a:ea typeface="Times"/>
                <a:cs typeface="Times"/>
                <a:sym typeface="Times"/>
              </a:rPr>
              <a:t>este</a:t>
            </a:r>
            <a:r>
              <a:rPr lang="en-GB" dirty="0">
                <a:latin typeface="Times"/>
                <a:ea typeface="Times"/>
                <a:cs typeface="Times"/>
                <a:sym typeface="Times"/>
              </a:rPr>
              <a:t> ca un </a:t>
            </a:r>
            <a:r>
              <a:rPr lang="en-GB" dirty="0" err="1">
                <a:latin typeface="Times"/>
                <a:ea typeface="Times"/>
                <a:cs typeface="Times"/>
                <a:sym typeface="Times"/>
              </a:rPr>
              <a:t>asistent</a:t>
            </a:r>
            <a:r>
              <a:rPr lang="en-GB" dirty="0">
                <a:latin typeface="Times"/>
                <a:ea typeface="Times"/>
                <a:cs typeface="Times"/>
                <a:sym typeface="Times"/>
              </a:rPr>
              <a:t> social </a:t>
            </a:r>
            <a:r>
              <a:rPr lang="en-GB" dirty="0" err="1">
                <a:latin typeface="Times"/>
                <a:ea typeface="Times"/>
                <a:cs typeface="Times"/>
                <a:sym typeface="Times"/>
              </a:rPr>
              <a:t>să</a:t>
            </a:r>
            <a:r>
              <a:rPr lang="en-GB" dirty="0">
                <a:latin typeface="Times"/>
                <a:ea typeface="Times"/>
                <a:cs typeface="Times"/>
                <a:sym typeface="Times"/>
              </a:rPr>
              <a:t> fie </a:t>
            </a:r>
            <a:r>
              <a:rPr lang="en-GB" dirty="0" err="1">
                <a:latin typeface="Times"/>
                <a:ea typeface="Times"/>
                <a:cs typeface="Times"/>
                <a:sym typeface="Times"/>
              </a:rPr>
              <a:t>capabil</a:t>
            </a:r>
            <a:r>
              <a:rPr lang="en-GB" dirty="0">
                <a:latin typeface="Times"/>
                <a:ea typeface="Times"/>
                <a:cs typeface="Times"/>
                <a:sym typeface="Times"/>
              </a:rPr>
              <a:t> </a:t>
            </a:r>
            <a:r>
              <a:rPr lang="en-GB" dirty="0" err="1">
                <a:latin typeface="Times"/>
                <a:ea typeface="Times"/>
                <a:cs typeface="Times"/>
                <a:sym typeface="Times"/>
              </a:rPr>
              <a:t>să</a:t>
            </a:r>
            <a:r>
              <a:rPr lang="en-GB" dirty="0">
                <a:latin typeface="Times"/>
                <a:ea typeface="Times"/>
                <a:cs typeface="Times"/>
                <a:sym typeface="Times"/>
              </a:rPr>
              <a:t> </a:t>
            </a:r>
            <a:r>
              <a:rPr lang="en-GB" dirty="0" err="1">
                <a:latin typeface="Times"/>
                <a:ea typeface="Times"/>
                <a:cs typeface="Times"/>
                <a:sym typeface="Times"/>
              </a:rPr>
              <a:t>identifice</a:t>
            </a:r>
            <a:r>
              <a:rPr lang="en-GB" dirty="0">
                <a:latin typeface="Times"/>
                <a:ea typeface="Times"/>
                <a:cs typeface="Times"/>
                <a:sym typeface="Times"/>
              </a:rPr>
              <a:t> </a:t>
            </a:r>
            <a:r>
              <a:rPr lang="en-GB" dirty="0" err="1">
                <a:latin typeface="Times"/>
                <a:ea typeface="Times"/>
                <a:cs typeface="Times"/>
                <a:sym typeface="Times"/>
              </a:rPr>
              <a:t>comunicarea</a:t>
            </a:r>
            <a:r>
              <a:rPr lang="en-GB" dirty="0">
                <a:latin typeface="Times"/>
                <a:ea typeface="Times"/>
                <a:cs typeface="Times"/>
                <a:sym typeface="Times"/>
              </a:rPr>
              <a:t> </a:t>
            </a:r>
            <a:r>
              <a:rPr lang="en-GB" dirty="0" err="1">
                <a:latin typeface="Times"/>
                <a:ea typeface="Times"/>
                <a:cs typeface="Times"/>
                <a:sym typeface="Times"/>
              </a:rPr>
              <a:t>incongruentă</a:t>
            </a:r>
            <a:r>
              <a:rPr lang="en-GB" dirty="0">
                <a:latin typeface="Times"/>
                <a:ea typeface="Times"/>
                <a:cs typeface="Times"/>
                <a:sym typeface="Times"/>
              </a:rPr>
              <a:t> </a:t>
            </a:r>
            <a:r>
              <a:rPr lang="en-GB" dirty="0" err="1">
                <a:latin typeface="Times"/>
                <a:ea typeface="Times"/>
                <a:cs typeface="Times"/>
                <a:sym typeface="Times"/>
              </a:rPr>
              <a:t>și</a:t>
            </a:r>
            <a:r>
              <a:rPr lang="en-GB" dirty="0">
                <a:latin typeface="Times"/>
                <a:ea typeface="Times"/>
                <a:cs typeface="Times"/>
                <a:sym typeface="Times"/>
              </a:rPr>
              <a:t> </a:t>
            </a:r>
            <a:r>
              <a:rPr lang="en-GB" dirty="0" err="1">
                <a:latin typeface="Times"/>
                <a:ea typeface="Times"/>
                <a:cs typeface="Times"/>
                <a:sym typeface="Times"/>
              </a:rPr>
              <a:t>să</a:t>
            </a:r>
            <a:r>
              <a:rPr lang="en-GB" dirty="0">
                <a:latin typeface="Times"/>
                <a:ea typeface="Times"/>
                <a:cs typeface="Times"/>
                <a:sym typeface="Times"/>
              </a:rPr>
              <a:t> </a:t>
            </a:r>
            <a:r>
              <a:rPr lang="en-GB" dirty="0" err="1">
                <a:latin typeface="Times"/>
                <a:ea typeface="Times"/>
                <a:cs typeface="Times"/>
                <a:sym typeface="Times"/>
              </a:rPr>
              <a:t>ofere</a:t>
            </a:r>
            <a:r>
              <a:rPr lang="en-GB" dirty="0">
                <a:latin typeface="Times"/>
                <a:ea typeface="Times"/>
                <a:cs typeface="Times"/>
                <a:sym typeface="Times"/>
              </a:rPr>
              <a:t> feedback </a:t>
            </a:r>
            <a:r>
              <a:rPr lang="en-GB" dirty="0" err="1">
                <a:latin typeface="Times"/>
                <a:ea typeface="Times"/>
                <a:cs typeface="Times"/>
                <a:sym typeface="Times"/>
              </a:rPr>
              <a:t>clientului</a:t>
            </a:r>
            <a:r>
              <a:rPr lang="en-GB" dirty="0">
                <a:latin typeface="Times"/>
                <a:ea typeface="Times"/>
                <a:cs typeface="Times"/>
                <a:sym typeface="Times"/>
              </a:rPr>
              <a:t>. </a:t>
            </a:r>
            <a:endParaRPr dirty="0"/>
          </a:p>
          <a:p>
            <a:pPr marL="0" lvl="0" indent="0" algn="l" rtl="0">
              <a:spcBef>
                <a:spcPts val="0"/>
              </a:spcBef>
              <a:spcAft>
                <a:spcPts val="0"/>
              </a:spcAft>
              <a:buNone/>
            </a:pPr>
            <a:r>
              <a:rPr lang="en-GB" dirty="0" err="1">
                <a:latin typeface="Times"/>
                <a:ea typeface="Times"/>
                <a:cs typeface="Times"/>
                <a:sym typeface="Times"/>
              </a:rPr>
              <a:t>Exemplu</a:t>
            </a:r>
            <a:r>
              <a:rPr lang="en-GB" dirty="0">
                <a:latin typeface="Times"/>
                <a:ea typeface="Times"/>
                <a:cs typeface="Times"/>
                <a:sym typeface="Times"/>
              </a:rPr>
              <a:t>: "</a:t>
            </a:r>
            <a:r>
              <a:rPr lang="en-GB" dirty="0" err="1">
                <a:latin typeface="Times"/>
                <a:ea typeface="Times"/>
                <a:cs typeface="Times"/>
                <a:sym typeface="Times"/>
              </a:rPr>
              <a:t>Spui</a:t>
            </a:r>
            <a:r>
              <a:rPr lang="en-GB" dirty="0">
                <a:latin typeface="Times"/>
                <a:ea typeface="Times"/>
                <a:cs typeface="Times"/>
                <a:sym typeface="Times"/>
              </a:rPr>
              <a:t> </a:t>
            </a:r>
            <a:r>
              <a:rPr lang="en-GB" dirty="0" err="1">
                <a:latin typeface="Times"/>
                <a:ea typeface="Times"/>
                <a:cs typeface="Times"/>
                <a:sym typeface="Times"/>
              </a:rPr>
              <a:t>că</a:t>
            </a:r>
            <a:r>
              <a:rPr lang="en-GB" dirty="0">
                <a:latin typeface="Times"/>
                <a:ea typeface="Times"/>
                <a:cs typeface="Times"/>
                <a:sym typeface="Times"/>
              </a:rPr>
              <a:t> </a:t>
            </a:r>
            <a:r>
              <a:rPr lang="en-GB" dirty="0" err="1">
                <a:latin typeface="Times"/>
                <a:ea typeface="Times"/>
                <a:cs typeface="Times"/>
                <a:sym typeface="Times"/>
              </a:rPr>
              <a:t>te</a:t>
            </a:r>
            <a:r>
              <a:rPr lang="en-GB" dirty="0">
                <a:latin typeface="Times"/>
                <a:ea typeface="Times"/>
                <a:cs typeface="Times"/>
                <a:sym typeface="Times"/>
              </a:rPr>
              <a:t> </a:t>
            </a:r>
            <a:r>
              <a:rPr lang="en-GB" dirty="0" err="1">
                <a:latin typeface="Times"/>
                <a:ea typeface="Times"/>
                <a:cs typeface="Times"/>
                <a:sym typeface="Times"/>
              </a:rPr>
              <a:t>simți</a:t>
            </a:r>
            <a:r>
              <a:rPr lang="en-GB" dirty="0">
                <a:latin typeface="Times"/>
                <a:ea typeface="Times"/>
                <a:cs typeface="Times"/>
                <a:sym typeface="Times"/>
              </a:rPr>
              <a:t> bine, </a:t>
            </a:r>
            <a:r>
              <a:rPr lang="en-GB" dirty="0" err="1">
                <a:latin typeface="Times"/>
                <a:ea typeface="Times"/>
                <a:cs typeface="Times"/>
                <a:sym typeface="Times"/>
              </a:rPr>
              <a:t>dar</a:t>
            </a:r>
            <a:r>
              <a:rPr lang="en-GB" dirty="0">
                <a:latin typeface="Times"/>
                <a:ea typeface="Times"/>
                <a:cs typeface="Times"/>
                <a:sym typeface="Times"/>
              </a:rPr>
              <a:t> am </a:t>
            </a:r>
            <a:r>
              <a:rPr lang="en-GB" dirty="0" err="1">
                <a:latin typeface="Times"/>
                <a:ea typeface="Times"/>
                <a:cs typeface="Times"/>
                <a:sym typeface="Times"/>
              </a:rPr>
              <a:t>observat</a:t>
            </a:r>
            <a:r>
              <a:rPr lang="en-GB" dirty="0">
                <a:latin typeface="Times"/>
                <a:ea typeface="Times"/>
                <a:cs typeface="Times"/>
                <a:sym typeface="Times"/>
              </a:rPr>
              <a:t> </a:t>
            </a:r>
            <a:r>
              <a:rPr lang="en-GB" dirty="0" err="1">
                <a:latin typeface="Times"/>
                <a:ea typeface="Times"/>
                <a:cs typeface="Times"/>
                <a:sym typeface="Times"/>
              </a:rPr>
              <a:t>că</a:t>
            </a:r>
            <a:r>
              <a:rPr lang="en-GB" dirty="0">
                <a:latin typeface="Times"/>
                <a:ea typeface="Times"/>
                <a:cs typeface="Times"/>
                <a:sym typeface="Times"/>
              </a:rPr>
              <a:t> </a:t>
            </a:r>
            <a:r>
              <a:rPr lang="en-GB" dirty="0" err="1">
                <a:latin typeface="Times"/>
                <a:ea typeface="Times"/>
                <a:cs typeface="Times"/>
                <a:sym typeface="Times"/>
              </a:rPr>
              <a:t>corpul</a:t>
            </a:r>
            <a:r>
              <a:rPr lang="en-GB" dirty="0">
                <a:latin typeface="Times"/>
                <a:ea typeface="Times"/>
                <a:cs typeface="Times"/>
                <a:sym typeface="Times"/>
              </a:rPr>
              <a:t> </a:t>
            </a:r>
            <a:r>
              <a:rPr lang="en-GB" dirty="0" err="1">
                <a:latin typeface="Times"/>
                <a:ea typeface="Times"/>
                <a:cs typeface="Times"/>
                <a:sym typeface="Times"/>
              </a:rPr>
              <a:t>tău</a:t>
            </a:r>
            <a:r>
              <a:rPr lang="en-GB" dirty="0">
                <a:latin typeface="Times"/>
                <a:ea typeface="Times"/>
                <a:cs typeface="Times"/>
                <a:sym typeface="Times"/>
              </a:rPr>
              <a:t> </a:t>
            </a:r>
            <a:r>
              <a:rPr lang="en-GB" dirty="0" err="1">
                <a:latin typeface="Times"/>
                <a:ea typeface="Times"/>
                <a:cs typeface="Times"/>
                <a:sym typeface="Times"/>
              </a:rPr>
              <a:t>este</a:t>
            </a:r>
            <a:r>
              <a:rPr lang="en-GB" dirty="0">
                <a:latin typeface="Times"/>
                <a:ea typeface="Times"/>
                <a:cs typeface="Times"/>
                <a:sym typeface="Times"/>
              </a:rPr>
              <a:t> </a:t>
            </a:r>
            <a:r>
              <a:rPr lang="en-GB" dirty="0" err="1">
                <a:latin typeface="Times"/>
                <a:ea typeface="Times"/>
                <a:cs typeface="Times"/>
                <a:sym typeface="Times"/>
              </a:rPr>
              <a:t>încordat</a:t>
            </a:r>
            <a:r>
              <a:rPr lang="en-GB" dirty="0">
                <a:latin typeface="Times"/>
                <a:ea typeface="Times"/>
                <a:cs typeface="Times"/>
                <a:sym typeface="Times"/>
              </a:rPr>
              <a:t> </a:t>
            </a:r>
            <a:r>
              <a:rPr lang="en-GB" dirty="0" err="1">
                <a:latin typeface="Times"/>
                <a:ea typeface="Times"/>
                <a:cs typeface="Times"/>
                <a:sym typeface="Times"/>
              </a:rPr>
              <a:t>și</a:t>
            </a:r>
            <a:r>
              <a:rPr lang="en-GB" dirty="0">
                <a:latin typeface="Times"/>
                <a:ea typeface="Times"/>
                <a:cs typeface="Times"/>
                <a:sym typeface="Times"/>
              </a:rPr>
              <a:t> </a:t>
            </a:r>
            <a:r>
              <a:rPr lang="en-GB" dirty="0" err="1">
                <a:latin typeface="Times"/>
                <a:ea typeface="Times"/>
                <a:cs typeface="Times"/>
                <a:sym typeface="Times"/>
              </a:rPr>
              <a:t>pari</a:t>
            </a:r>
            <a:r>
              <a:rPr lang="en-GB" dirty="0">
                <a:latin typeface="Times"/>
                <a:ea typeface="Times"/>
                <a:cs typeface="Times"/>
                <a:sym typeface="Times"/>
              </a:rPr>
              <a:t> </a:t>
            </a:r>
            <a:r>
              <a:rPr lang="en-GB" dirty="0" err="1">
                <a:latin typeface="Times"/>
                <a:ea typeface="Times"/>
                <a:cs typeface="Times"/>
                <a:sym typeface="Times"/>
              </a:rPr>
              <a:t>trist</a:t>
            </a:r>
            <a:r>
              <a:rPr lang="en-GB" dirty="0">
                <a:latin typeface="Times"/>
                <a:ea typeface="Times"/>
                <a:cs typeface="Times"/>
                <a:sym typeface="Times"/>
              </a:rPr>
              <a:t>. </a:t>
            </a:r>
            <a:r>
              <a:rPr lang="en-GB" dirty="0" err="1">
                <a:latin typeface="Times"/>
                <a:ea typeface="Times"/>
                <a:cs typeface="Times"/>
                <a:sym typeface="Times"/>
              </a:rPr>
              <a:t>Mă</a:t>
            </a:r>
            <a:r>
              <a:rPr lang="en-GB" dirty="0">
                <a:latin typeface="Times"/>
                <a:ea typeface="Times"/>
                <a:cs typeface="Times"/>
                <a:sym typeface="Times"/>
              </a:rPr>
              <a:t> </a:t>
            </a:r>
            <a:r>
              <a:rPr lang="en-GB" dirty="0" err="1">
                <a:latin typeface="Times"/>
                <a:ea typeface="Times"/>
                <a:cs typeface="Times"/>
                <a:sym typeface="Times"/>
              </a:rPr>
              <a:t>întreb</a:t>
            </a:r>
            <a:r>
              <a:rPr lang="en-GB" dirty="0">
                <a:latin typeface="Times"/>
                <a:ea typeface="Times"/>
                <a:cs typeface="Times"/>
                <a:sym typeface="Times"/>
              </a:rPr>
              <a:t>, </a:t>
            </a:r>
            <a:r>
              <a:rPr lang="en-GB" dirty="0" err="1">
                <a:latin typeface="Times"/>
                <a:ea typeface="Times"/>
                <a:cs typeface="Times"/>
                <a:sym typeface="Times"/>
              </a:rPr>
              <a:t>este</a:t>
            </a:r>
            <a:r>
              <a:rPr lang="en-GB" dirty="0">
                <a:latin typeface="Times"/>
                <a:ea typeface="Times"/>
                <a:cs typeface="Times"/>
                <a:sym typeface="Times"/>
              </a:rPr>
              <a:t> </a:t>
            </a:r>
            <a:r>
              <a:rPr lang="en-GB" dirty="0" err="1">
                <a:latin typeface="Times"/>
                <a:ea typeface="Times"/>
                <a:cs typeface="Times"/>
                <a:sym typeface="Times"/>
              </a:rPr>
              <a:t>ceva</a:t>
            </a:r>
            <a:r>
              <a:rPr lang="en-GB" dirty="0">
                <a:latin typeface="Times"/>
                <a:ea typeface="Times"/>
                <a:cs typeface="Times"/>
                <a:sym typeface="Times"/>
              </a:rPr>
              <a:t> care </a:t>
            </a:r>
            <a:r>
              <a:rPr lang="en-GB" dirty="0" err="1">
                <a:latin typeface="Times"/>
                <a:ea typeface="Times"/>
                <a:cs typeface="Times"/>
                <a:sym typeface="Times"/>
              </a:rPr>
              <a:t>te</a:t>
            </a:r>
            <a:r>
              <a:rPr lang="en-GB" dirty="0">
                <a:latin typeface="Times"/>
                <a:ea typeface="Times"/>
                <a:cs typeface="Times"/>
                <a:sym typeface="Times"/>
              </a:rPr>
              <a:t> </a:t>
            </a:r>
            <a:r>
              <a:rPr lang="en-GB" dirty="0" err="1">
                <a:latin typeface="Times"/>
                <a:ea typeface="Times"/>
                <a:cs typeface="Times"/>
                <a:sym typeface="Times"/>
              </a:rPr>
              <a:t>deranjează</a:t>
            </a:r>
            <a:r>
              <a:rPr lang="en-GB" dirty="0">
                <a:latin typeface="Times"/>
                <a:ea typeface="Times"/>
                <a:cs typeface="Times"/>
                <a:sym typeface="Times"/>
              </a:rPr>
              <a:t>?" </a:t>
            </a:r>
            <a:endParaRPr dirty="0"/>
          </a:p>
          <a:p>
            <a:pPr marL="0" lvl="0" indent="0" algn="l" rtl="0">
              <a:spcBef>
                <a:spcPts val="0"/>
              </a:spcBef>
              <a:spcAft>
                <a:spcPts val="0"/>
              </a:spcAft>
              <a:buNone/>
            </a:pPr>
            <a:endParaRPr dirty="0">
              <a:latin typeface="Times"/>
              <a:ea typeface="Times"/>
              <a:cs typeface="Times"/>
              <a:sym typeface="Times"/>
            </a:endParaRPr>
          </a:p>
          <a:p>
            <a:pPr marL="0" lvl="0" indent="0" algn="l" rtl="0">
              <a:spcBef>
                <a:spcPts val="0"/>
              </a:spcBef>
              <a:spcAft>
                <a:spcPts val="0"/>
              </a:spcAft>
              <a:buNone/>
            </a:pPr>
            <a:endParaRPr dirty="0">
              <a:latin typeface="Times"/>
              <a:ea typeface="Times"/>
              <a:cs typeface="Times"/>
              <a:sym typeface="Times"/>
            </a:endParaRPr>
          </a:p>
          <a:p>
            <a:pPr marL="0" lvl="0" indent="0" algn="l" rtl="0">
              <a:spcBef>
                <a:spcPts val="0"/>
              </a:spcBef>
              <a:spcAft>
                <a:spcPts val="0"/>
              </a:spcAft>
              <a:buNone/>
            </a:pPr>
            <a:endParaRPr dirty="0"/>
          </a:p>
        </p:txBody>
      </p:sp>
      <p:sp>
        <p:nvSpPr>
          <p:cNvPr id="834" name="Google Shape;834;p7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3" name="Google Shape;853;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Spațiul personal se referă la distanța fizică pe care oamenii preferă să o păstreze între ei și ceilalți. Distanța adecvată variază în funcție de:</a:t>
            </a:r>
            <a:endParaRPr/>
          </a:p>
          <a:p>
            <a:pPr marL="0" lvl="0" indent="0" algn="l" rtl="0">
              <a:spcBef>
                <a:spcPts val="0"/>
              </a:spcBef>
              <a:spcAft>
                <a:spcPts val="0"/>
              </a:spcAft>
              <a:buNone/>
            </a:pPr>
            <a:endParaRPr/>
          </a:p>
          <a:p>
            <a:pPr marL="0" lvl="0" indent="0" algn="l" rtl="0">
              <a:spcBef>
                <a:spcPts val="0"/>
              </a:spcBef>
              <a:spcAft>
                <a:spcPts val="0"/>
              </a:spcAft>
              <a:buNone/>
            </a:pPr>
            <a:r>
              <a:rPr lang="en-GB"/>
              <a:t>1. Cultura: Unele culturi preferă distanțe mai mici, altele mai mult spațiu</a:t>
            </a:r>
            <a:endParaRPr/>
          </a:p>
          <a:p>
            <a:pPr marL="0" lvl="0" indent="0" algn="l" rtl="0">
              <a:spcBef>
                <a:spcPts val="0"/>
              </a:spcBef>
              <a:spcAft>
                <a:spcPts val="0"/>
              </a:spcAft>
              <a:buNone/>
            </a:pPr>
            <a:r>
              <a:rPr lang="en-GB"/>
              <a:t>2. Relație: Mai aproape pentru relațiile intime, mai departe pentru străini</a:t>
            </a:r>
            <a:endParaRPr/>
          </a:p>
          <a:p>
            <a:pPr marL="0" lvl="0" indent="0" algn="l" rtl="0">
              <a:spcBef>
                <a:spcPts val="0"/>
              </a:spcBef>
              <a:spcAft>
                <a:spcPts val="0"/>
              </a:spcAft>
              <a:buNone/>
            </a:pPr>
            <a:r>
              <a:rPr lang="en-GB"/>
              <a:t>3. Contextul: Cadrele profesionale necesită de obicei mai mult spațiu decât cele sociale</a:t>
            </a:r>
            <a:endParaRPr/>
          </a:p>
          <a:p>
            <a:pPr marL="0" lvl="0" indent="0" algn="l" rtl="0">
              <a:spcBef>
                <a:spcPts val="0"/>
              </a:spcBef>
              <a:spcAft>
                <a:spcPts val="0"/>
              </a:spcAft>
              <a:buNone/>
            </a:pPr>
            <a:r>
              <a:rPr lang="en-GB"/>
              <a:t>4. Preferințe individuale: Unii oameni preferă în mod natural mai mult spațiu personal</a:t>
            </a:r>
            <a:endParaRPr/>
          </a:p>
          <a:p>
            <a:pPr marL="0" lvl="0" indent="0" algn="l" rtl="0">
              <a:spcBef>
                <a:spcPts val="0"/>
              </a:spcBef>
              <a:spcAft>
                <a:spcPts val="0"/>
              </a:spcAft>
              <a:buNone/>
            </a:pPr>
            <a:endParaRPr/>
          </a:p>
          <a:p>
            <a:pPr marL="0" lvl="0" indent="0" algn="l" rtl="0">
              <a:spcBef>
                <a:spcPts val="0"/>
              </a:spcBef>
              <a:spcAft>
                <a:spcPts val="0"/>
              </a:spcAft>
              <a:buNone/>
            </a:pPr>
            <a:r>
              <a:rPr lang="en-GB"/>
              <a:t>Orientări generale pentru cultura nord-americană:</a:t>
            </a:r>
            <a:endParaRPr/>
          </a:p>
          <a:p>
            <a:pPr marL="0" lvl="0" indent="0" algn="l" rtl="0">
              <a:spcBef>
                <a:spcPts val="0"/>
              </a:spcBef>
              <a:spcAft>
                <a:spcPts val="0"/>
              </a:spcAft>
              <a:buNone/>
            </a:pPr>
            <a:r>
              <a:rPr lang="en-GB"/>
              <a:t>- Distanță intimă: 0-18 inch (rude apropiate/parteneri)</a:t>
            </a:r>
            <a:endParaRPr/>
          </a:p>
          <a:p>
            <a:pPr marL="0" lvl="0" indent="0" algn="l" rtl="0">
              <a:spcBef>
                <a:spcPts val="0"/>
              </a:spcBef>
              <a:spcAft>
                <a:spcPts val="0"/>
              </a:spcAft>
              <a:buNone/>
            </a:pPr>
            <a:r>
              <a:rPr lang="en-GB"/>
              <a:t>- Distanța personală: 1,5-4 picioare (prieteni)</a:t>
            </a:r>
            <a:endParaRPr/>
          </a:p>
          <a:p>
            <a:pPr marL="0" lvl="0" indent="0" algn="l" rtl="0">
              <a:spcBef>
                <a:spcPts val="0"/>
              </a:spcBef>
              <a:spcAft>
                <a:spcPts val="0"/>
              </a:spcAft>
              <a:buNone/>
            </a:pPr>
            <a:r>
              <a:rPr lang="en-GB"/>
              <a:t>- Distanță socială: 4-12 picioare (cunoscuți/colegi)</a:t>
            </a:r>
            <a:endParaRPr/>
          </a:p>
          <a:p>
            <a:pPr marL="0" lvl="0" indent="0" algn="l" rtl="0">
              <a:spcBef>
                <a:spcPts val="0"/>
              </a:spcBef>
              <a:spcAft>
                <a:spcPts val="0"/>
              </a:spcAft>
              <a:buNone/>
            </a:pPr>
            <a:r>
              <a:rPr lang="en-GB"/>
              <a:t>- Distanța publicului: 12+ picioare (vorbire în public)</a:t>
            </a:r>
            <a:endParaRPr/>
          </a:p>
          <a:p>
            <a:pPr marL="0" lvl="0" indent="0" algn="l" rtl="0">
              <a:spcBef>
                <a:spcPts val="0"/>
              </a:spcBef>
              <a:spcAft>
                <a:spcPts val="0"/>
              </a:spcAft>
              <a:buNone/>
            </a:pPr>
            <a:endParaRPr/>
          </a:p>
          <a:p>
            <a:pPr marL="0" lvl="0" indent="0" algn="l" rtl="0">
              <a:spcBef>
                <a:spcPts val="0"/>
              </a:spcBef>
              <a:spcAft>
                <a:spcPts val="0"/>
              </a:spcAft>
              <a:buNone/>
            </a:pPr>
            <a:r>
              <a:rPr lang="en-GB"/>
              <a:t>Urmăriți semnele de disconfort, cum ar fi un pas înapoi sau întoarcerea pentru a evalua dacă sunteți prea aproape.</a:t>
            </a:r>
            <a:endParaRPr/>
          </a:p>
        </p:txBody>
      </p:sp>
      <p:sp>
        <p:nvSpPr>
          <p:cNvPr id="854" name="Google Shape;854;p7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0" name="Google Shape;870;p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err="1"/>
              <a:t>Poziționați</a:t>
            </a:r>
            <a:r>
              <a:rPr lang="en-GB" dirty="0"/>
              <a:t> </a:t>
            </a:r>
            <a:r>
              <a:rPr lang="en-GB" dirty="0" err="1"/>
              <a:t>scaunele</a:t>
            </a:r>
            <a:r>
              <a:rPr lang="en-GB" dirty="0"/>
              <a:t> la un </a:t>
            </a:r>
            <a:r>
              <a:rPr lang="en-GB" dirty="0" err="1"/>
              <a:t>unghi</a:t>
            </a:r>
            <a:r>
              <a:rPr lang="en-GB" dirty="0"/>
              <a:t> de 45 de grade, </a:t>
            </a:r>
            <a:r>
              <a:rPr lang="en-GB" dirty="0" err="1"/>
              <a:t>mai</a:t>
            </a:r>
            <a:r>
              <a:rPr lang="en-GB" dirty="0"/>
              <a:t> </a:t>
            </a:r>
            <a:r>
              <a:rPr lang="en-GB" dirty="0" err="1"/>
              <a:t>degrabă</a:t>
            </a:r>
            <a:r>
              <a:rPr lang="en-GB" dirty="0"/>
              <a:t> </a:t>
            </a:r>
            <a:r>
              <a:rPr lang="en-GB" dirty="0" err="1"/>
              <a:t>decât</a:t>
            </a:r>
            <a:r>
              <a:rPr lang="en-GB" dirty="0"/>
              <a:t> direct </a:t>
            </a:r>
            <a:r>
              <a:rPr lang="en-GB" dirty="0" err="1"/>
              <a:t>față</a:t>
            </a:r>
            <a:r>
              <a:rPr lang="en-GB" dirty="0"/>
              <a:t> </a:t>
            </a:r>
            <a:r>
              <a:rPr lang="en-GB" dirty="0" err="1"/>
              <a:t>în</a:t>
            </a:r>
            <a:r>
              <a:rPr lang="en-GB" dirty="0"/>
              <a:t> </a:t>
            </a:r>
            <a:r>
              <a:rPr lang="en-GB" dirty="0" err="1"/>
              <a:t>față</a:t>
            </a:r>
            <a:endParaRPr dirty="0"/>
          </a:p>
          <a:p>
            <a:pPr marL="0" lvl="0" indent="0" algn="l" rtl="0">
              <a:spcBef>
                <a:spcPts val="0"/>
              </a:spcBef>
              <a:spcAft>
                <a:spcPts val="0"/>
              </a:spcAft>
              <a:buNone/>
            </a:pPr>
            <a:r>
              <a:rPr lang="en-GB" dirty="0" err="1"/>
              <a:t>Menținerea</a:t>
            </a:r>
            <a:r>
              <a:rPr lang="en-GB" dirty="0"/>
              <a:t> </a:t>
            </a:r>
            <a:r>
              <a:rPr lang="en-GB" dirty="0" err="1"/>
              <a:t>înălțimii</a:t>
            </a:r>
            <a:r>
              <a:rPr lang="en-GB" dirty="0"/>
              <a:t> </a:t>
            </a:r>
            <a:r>
              <a:rPr lang="en-GB" dirty="0" err="1"/>
              <a:t>egale</a:t>
            </a:r>
            <a:r>
              <a:rPr lang="en-GB" dirty="0"/>
              <a:t> a </a:t>
            </a:r>
            <a:r>
              <a:rPr lang="en-GB" dirty="0" err="1"/>
              <a:t>scaunelor</a:t>
            </a:r>
            <a:r>
              <a:rPr lang="en-GB" dirty="0"/>
              <a:t> (</a:t>
            </a:r>
            <a:r>
              <a:rPr lang="en-GB" dirty="0" err="1"/>
              <a:t>fără</a:t>
            </a:r>
            <a:r>
              <a:rPr lang="en-GB" dirty="0"/>
              <a:t> </a:t>
            </a:r>
            <a:r>
              <a:rPr lang="en-GB" dirty="0" err="1"/>
              <a:t>dezechilibru</a:t>
            </a:r>
            <a:r>
              <a:rPr lang="en-GB" dirty="0"/>
              <a:t> de </a:t>
            </a:r>
            <a:r>
              <a:rPr lang="en-GB" dirty="0" err="1"/>
              <a:t>putere</a:t>
            </a:r>
            <a:r>
              <a:rPr lang="en-GB" dirty="0"/>
              <a:t>)</a:t>
            </a:r>
            <a:endParaRPr dirty="0"/>
          </a:p>
          <a:p>
            <a:pPr marL="0" lvl="0" indent="0" algn="l" rtl="0">
              <a:spcBef>
                <a:spcPts val="0"/>
              </a:spcBef>
              <a:spcAft>
                <a:spcPts val="0"/>
              </a:spcAft>
              <a:buNone/>
            </a:pPr>
            <a:r>
              <a:rPr lang="en-GB" dirty="0" err="1"/>
              <a:t>Păstrați</a:t>
            </a:r>
            <a:r>
              <a:rPr lang="en-GB" dirty="0"/>
              <a:t> o </a:t>
            </a:r>
            <a:r>
              <a:rPr lang="en-GB" dirty="0" err="1"/>
              <a:t>distanță</a:t>
            </a:r>
            <a:r>
              <a:rPr lang="en-GB" dirty="0"/>
              <a:t> de 3-4 </a:t>
            </a:r>
            <a:r>
              <a:rPr lang="en-GB" dirty="0" err="1"/>
              <a:t>picioare</a:t>
            </a:r>
            <a:r>
              <a:rPr lang="en-GB" dirty="0"/>
              <a:t> </a:t>
            </a:r>
            <a:r>
              <a:rPr lang="en-GB" dirty="0" err="1"/>
              <a:t>între</a:t>
            </a:r>
            <a:r>
              <a:rPr lang="en-GB" dirty="0"/>
              <a:t> </a:t>
            </a:r>
            <a:r>
              <a:rPr lang="en-GB" dirty="0" err="1"/>
              <a:t>scaune</a:t>
            </a:r>
            <a:endParaRPr dirty="0"/>
          </a:p>
          <a:p>
            <a:pPr marL="0" lvl="0" indent="0" algn="l" rtl="0">
              <a:spcBef>
                <a:spcPts val="0"/>
              </a:spcBef>
              <a:spcAft>
                <a:spcPts val="0"/>
              </a:spcAft>
              <a:buNone/>
            </a:pPr>
            <a:r>
              <a:rPr lang="en-GB" dirty="0" err="1"/>
              <a:t>Asigurați</a:t>
            </a:r>
            <a:r>
              <a:rPr lang="en-GB" dirty="0"/>
              <a:t> o </a:t>
            </a:r>
            <a:r>
              <a:rPr lang="en-GB" dirty="0" err="1"/>
              <a:t>cale</a:t>
            </a:r>
            <a:r>
              <a:rPr lang="en-GB" dirty="0"/>
              <a:t> </a:t>
            </a:r>
            <a:r>
              <a:rPr lang="en-GB" dirty="0" err="1"/>
              <a:t>liberă</a:t>
            </a:r>
            <a:r>
              <a:rPr lang="en-GB" dirty="0"/>
              <a:t> </a:t>
            </a:r>
            <a:r>
              <a:rPr lang="en-GB" dirty="0" err="1"/>
              <a:t>către</a:t>
            </a:r>
            <a:r>
              <a:rPr lang="en-GB" dirty="0"/>
              <a:t> </a:t>
            </a:r>
            <a:r>
              <a:rPr lang="en-GB" dirty="0" err="1"/>
              <a:t>ușă</a:t>
            </a:r>
            <a:r>
              <a:rPr lang="en-GB" dirty="0"/>
              <a:t> </a:t>
            </a:r>
            <a:r>
              <a:rPr lang="en-GB" dirty="0" err="1"/>
              <a:t>pentru</a:t>
            </a:r>
            <a:r>
              <a:rPr lang="en-GB" dirty="0"/>
              <a:t> </a:t>
            </a:r>
            <a:r>
              <a:rPr lang="en-GB" dirty="0" err="1"/>
              <a:t>confortul</a:t>
            </a:r>
            <a:r>
              <a:rPr lang="en-GB" dirty="0"/>
              <a:t>/</a:t>
            </a:r>
            <a:r>
              <a:rPr lang="en-GB" dirty="0" err="1"/>
              <a:t>siguranța</a:t>
            </a:r>
            <a:r>
              <a:rPr lang="en-GB" dirty="0"/>
              <a:t> </a:t>
            </a:r>
            <a:r>
              <a:rPr lang="en-GB" dirty="0" err="1"/>
              <a:t>clientului</a:t>
            </a:r>
            <a:endParaRPr dirty="0"/>
          </a:p>
          <a:p>
            <a:pPr marL="0" lvl="0" indent="0" algn="l" rtl="0">
              <a:spcBef>
                <a:spcPts val="0"/>
              </a:spcBef>
              <a:spcAft>
                <a:spcPts val="0"/>
              </a:spcAft>
              <a:buNone/>
            </a:pPr>
            <a:r>
              <a:rPr lang="en-GB" dirty="0" err="1"/>
              <a:t>Evitați</a:t>
            </a:r>
            <a:r>
              <a:rPr lang="en-GB" dirty="0"/>
              <a:t> </a:t>
            </a:r>
            <a:r>
              <a:rPr lang="en-GB" dirty="0" err="1"/>
              <a:t>barierele</a:t>
            </a:r>
            <a:r>
              <a:rPr lang="en-GB" dirty="0"/>
              <a:t> </a:t>
            </a:r>
            <a:r>
              <a:rPr lang="en-GB" dirty="0" err="1"/>
              <a:t>fizice</a:t>
            </a:r>
            <a:r>
              <a:rPr lang="en-GB" dirty="0"/>
              <a:t> (cum </a:t>
            </a:r>
            <a:r>
              <a:rPr lang="en-GB" dirty="0" err="1"/>
              <a:t>ar</a:t>
            </a:r>
            <a:r>
              <a:rPr lang="en-GB" dirty="0"/>
              <a:t> fi </a:t>
            </a:r>
            <a:r>
              <a:rPr lang="en-GB" dirty="0" err="1"/>
              <a:t>birourile</a:t>
            </a:r>
            <a:r>
              <a:rPr lang="en-GB" dirty="0"/>
              <a:t>) </a:t>
            </a:r>
            <a:r>
              <a:rPr lang="en-GB" dirty="0" err="1"/>
              <a:t>între</a:t>
            </a:r>
            <a:r>
              <a:rPr lang="en-GB" dirty="0"/>
              <a:t> </a:t>
            </a:r>
            <a:r>
              <a:rPr lang="en-GB" dirty="0" err="1"/>
              <a:t>lucrător</a:t>
            </a:r>
            <a:r>
              <a:rPr lang="en-GB" dirty="0"/>
              <a:t> </a:t>
            </a:r>
            <a:r>
              <a:rPr lang="en-GB" dirty="0" err="1"/>
              <a:t>și</a:t>
            </a:r>
            <a:r>
              <a:rPr lang="en-GB" dirty="0"/>
              <a:t> client</a:t>
            </a:r>
            <a:endParaRPr dirty="0"/>
          </a:p>
          <a:p>
            <a:pPr marL="0" lvl="0" indent="0" algn="l" rtl="0">
              <a:spcBef>
                <a:spcPts val="0"/>
              </a:spcBef>
              <a:spcAft>
                <a:spcPts val="0"/>
              </a:spcAft>
              <a:buNone/>
            </a:pPr>
            <a:r>
              <a:rPr lang="en-GB" dirty="0" err="1"/>
              <a:t>Poziționarea</a:t>
            </a:r>
            <a:r>
              <a:rPr lang="en-GB" dirty="0"/>
              <a:t> </a:t>
            </a:r>
            <a:r>
              <a:rPr lang="en-GB" dirty="0" err="1"/>
              <a:t>scaunului</a:t>
            </a:r>
            <a:r>
              <a:rPr lang="en-GB" dirty="0"/>
              <a:t> </a:t>
            </a:r>
            <a:r>
              <a:rPr lang="en-GB" dirty="0" err="1"/>
              <a:t>clientului</a:t>
            </a:r>
            <a:r>
              <a:rPr lang="en-GB" dirty="0"/>
              <a:t> </a:t>
            </a:r>
            <a:r>
              <a:rPr lang="en-GB" dirty="0" err="1"/>
              <a:t>mai</a:t>
            </a:r>
            <a:r>
              <a:rPr lang="en-GB" dirty="0"/>
              <a:t> </a:t>
            </a:r>
            <a:r>
              <a:rPr lang="en-GB" dirty="0" err="1"/>
              <a:t>aproape</a:t>
            </a:r>
            <a:r>
              <a:rPr lang="en-GB" dirty="0"/>
              <a:t> de </a:t>
            </a:r>
            <a:r>
              <a:rPr lang="en-GB" dirty="0" err="1"/>
              <a:t>ușă</a:t>
            </a:r>
            <a:r>
              <a:rPr lang="en-GB" dirty="0"/>
              <a:t> </a:t>
            </a:r>
            <a:r>
              <a:rPr lang="en-GB" dirty="0" err="1"/>
              <a:t>decât</a:t>
            </a:r>
            <a:r>
              <a:rPr lang="en-GB" dirty="0"/>
              <a:t> </a:t>
            </a:r>
            <a:r>
              <a:rPr lang="en-GB" dirty="0" err="1"/>
              <a:t>scaunul</a:t>
            </a:r>
            <a:r>
              <a:rPr lang="en-GB" dirty="0"/>
              <a:t> </a:t>
            </a:r>
            <a:r>
              <a:rPr lang="en-GB" dirty="0" err="1"/>
              <a:t>asistentului</a:t>
            </a:r>
            <a:r>
              <a:rPr lang="en-GB" dirty="0"/>
              <a:t> social</a:t>
            </a:r>
            <a:endParaRPr dirty="0"/>
          </a:p>
          <a:p>
            <a:pPr marL="0" lvl="0" indent="0" algn="l" rtl="0">
              <a:spcBef>
                <a:spcPts val="0"/>
              </a:spcBef>
              <a:spcAft>
                <a:spcPts val="0"/>
              </a:spcAft>
              <a:buNone/>
            </a:pPr>
            <a:r>
              <a:rPr lang="en-GB" dirty="0" err="1"/>
              <a:t>Utilizați</a:t>
            </a:r>
            <a:r>
              <a:rPr lang="en-GB" dirty="0"/>
              <a:t> </a:t>
            </a:r>
            <a:r>
              <a:rPr lang="en-GB" dirty="0" err="1"/>
              <a:t>scaune</a:t>
            </a:r>
            <a:r>
              <a:rPr lang="en-GB" dirty="0"/>
              <a:t> </a:t>
            </a:r>
            <a:r>
              <a:rPr lang="en-GB" dirty="0" err="1"/>
              <a:t>confortabile</a:t>
            </a:r>
            <a:r>
              <a:rPr lang="en-GB" dirty="0"/>
              <a:t>, stabile, cu un </a:t>
            </a:r>
            <a:r>
              <a:rPr lang="en-GB" dirty="0" err="1"/>
              <a:t>stil</a:t>
            </a:r>
            <a:r>
              <a:rPr lang="en-GB" dirty="0"/>
              <a:t> similar</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871" name="Google Shape;871;p7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1" name="Google Shape;881;p7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69333"/>
              </a:lnSpc>
              <a:spcBef>
                <a:spcPts val="0"/>
              </a:spcBef>
              <a:spcAft>
                <a:spcPts val="0"/>
              </a:spcAft>
              <a:buNone/>
            </a:pPr>
            <a:r>
              <a:rPr lang="en-GB" b="1" dirty="0" err="1">
                <a:latin typeface="Helvetica Neue"/>
                <a:ea typeface="Helvetica Neue"/>
                <a:cs typeface="Helvetica Neue"/>
                <a:sym typeface="Helvetica Neue"/>
              </a:rPr>
              <a:t>Sunete</a:t>
            </a:r>
            <a:r>
              <a:rPr lang="en-GB" b="1" dirty="0">
                <a:latin typeface="Helvetica Neue"/>
                <a:ea typeface="Helvetica Neue"/>
                <a:cs typeface="Helvetica Neue"/>
                <a:sym typeface="Helvetica Neue"/>
              </a:rPr>
              <a:t> de </a:t>
            </a:r>
            <a:r>
              <a:rPr lang="en-GB" b="1" dirty="0" err="1">
                <a:latin typeface="Helvetica Neue"/>
                <a:ea typeface="Helvetica Neue"/>
                <a:cs typeface="Helvetica Neue"/>
                <a:sym typeface="Helvetica Neue"/>
              </a:rPr>
              <a:t>sprijin</a:t>
            </a:r>
            <a:r>
              <a:rPr lang="en-GB" b="1" dirty="0">
                <a:latin typeface="Helvetica Neue"/>
                <a:ea typeface="Helvetica Neue"/>
                <a:cs typeface="Helvetica Neue"/>
                <a:sym typeface="Helvetica Neue"/>
              </a:rPr>
              <a:t> non-</a:t>
            </a:r>
            <a:r>
              <a:rPr lang="en-GB" b="1" dirty="0" err="1">
                <a:latin typeface="Helvetica Neue"/>
                <a:ea typeface="Helvetica Neue"/>
                <a:cs typeface="Helvetica Neue"/>
                <a:sym typeface="Helvetica Neue"/>
              </a:rPr>
              <a:t>verbale</a:t>
            </a:r>
            <a:r>
              <a:rPr lang="en-GB" b="1" dirty="0">
                <a:latin typeface="Helvetica Neue"/>
                <a:ea typeface="Helvetica Neue"/>
                <a:cs typeface="Helvetica Neue"/>
                <a:sym typeface="Helvetica Neue"/>
              </a:rPr>
              <a:t> </a:t>
            </a:r>
            <a:endParaRPr dirty="0">
              <a:latin typeface="Helvetica Neue"/>
              <a:ea typeface="Helvetica Neue"/>
              <a:cs typeface="Helvetica Neue"/>
              <a:sym typeface="Helvetica Neue"/>
            </a:endParaRPr>
          </a:p>
          <a:p>
            <a:pPr marL="0" lvl="0" indent="0" algn="l" rtl="0">
              <a:spcBef>
                <a:spcPts val="375"/>
              </a:spcBef>
              <a:spcAft>
                <a:spcPts val="0"/>
              </a:spcAft>
              <a:buNone/>
            </a:pPr>
            <a:r>
              <a:rPr lang="en-GB" dirty="0" err="1">
                <a:latin typeface="Times"/>
                <a:ea typeface="Times"/>
                <a:cs typeface="Times"/>
                <a:sym typeface="Times"/>
              </a:rPr>
              <a:t>Gemând</a:t>
            </a:r>
            <a:r>
              <a:rPr lang="en-GB" dirty="0">
                <a:latin typeface="Times"/>
                <a:ea typeface="Times"/>
                <a:cs typeface="Times"/>
                <a:sym typeface="Times"/>
              </a:rPr>
              <a:t> </a:t>
            </a:r>
            <a:r>
              <a:rPr lang="en-GB" dirty="0" err="1">
                <a:latin typeface="Times"/>
                <a:ea typeface="Times"/>
                <a:cs typeface="Times"/>
                <a:sym typeface="Times"/>
              </a:rPr>
              <a:t>și</a:t>
            </a:r>
            <a:r>
              <a:rPr lang="en-GB" dirty="0">
                <a:latin typeface="Times"/>
                <a:ea typeface="Times"/>
                <a:cs typeface="Times"/>
                <a:sym typeface="Times"/>
              </a:rPr>
              <a:t> </a:t>
            </a:r>
            <a:r>
              <a:rPr lang="en-GB" dirty="0" err="1">
                <a:latin typeface="Times"/>
                <a:ea typeface="Times"/>
                <a:cs typeface="Times"/>
                <a:sym typeface="Times"/>
              </a:rPr>
              <a:t>suspinând</a:t>
            </a:r>
            <a:r>
              <a:rPr lang="en-GB" dirty="0">
                <a:latin typeface="Times"/>
                <a:ea typeface="Times"/>
                <a:cs typeface="Times"/>
                <a:sym typeface="Times"/>
              </a:rPr>
              <a:t>. </a:t>
            </a:r>
            <a:endParaRPr dirty="0"/>
          </a:p>
          <a:p>
            <a:pPr marL="0" lvl="0" indent="0" algn="l" rtl="0">
              <a:spcBef>
                <a:spcPts val="0"/>
              </a:spcBef>
              <a:spcAft>
                <a:spcPts val="0"/>
              </a:spcAft>
              <a:buNone/>
            </a:pPr>
            <a:r>
              <a:rPr lang="en-GB" dirty="0" err="1">
                <a:latin typeface="Times"/>
                <a:ea typeface="Times"/>
                <a:cs typeface="Times"/>
                <a:sym typeface="Times"/>
              </a:rPr>
              <a:t>Vocalizări</a:t>
            </a:r>
            <a:r>
              <a:rPr lang="en-GB" dirty="0">
                <a:latin typeface="Times"/>
                <a:ea typeface="Times"/>
                <a:cs typeface="Times"/>
                <a:sym typeface="Times"/>
              </a:rPr>
              <a:t> </a:t>
            </a:r>
            <a:r>
              <a:rPr lang="en-GB" dirty="0" err="1">
                <a:latin typeface="Times"/>
                <a:ea typeface="Times"/>
                <a:cs typeface="Times"/>
                <a:sym typeface="Times"/>
              </a:rPr>
              <a:t>precum</a:t>
            </a:r>
            <a:r>
              <a:rPr lang="en-GB" dirty="0">
                <a:latin typeface="Times"/>
                <a:ea typeface="Times"/>
                <a:cs typeface="Times"/>
                <a:sym typeface="Times"/>
              </a:rPr>
              <a:t> "uh-huh", "</a:t>
            </a:r>
            <a:r>
              <a:rPr lang="en-GB" dirty="0" err="1">
                <a:latin typeface="Times"/>
                <a:ea typeface="Times"/>
                <a:cs typeface="Times"/>
                <a:sym typeface="Times"/>
              </a:rPr>
              <a:t>er</a:t>
            </a:r>
            <a:r>
              <a:rPr lang="en-GB" dirty="0">
                <a:latin typeface="Times"/>
                <a:ea typeface="Times"/>
                <a:cs typeface="Times"/>
                <a:sym typeface="Times"/>
              </a:rPr>
              <a:t>", "</a:t>
            </a:r>
            <a:r>
              <a:rPr lang="en-GB" dirty="0" err="1">
                <a:latin typeface="Times"/>
                <a:ea typeface="Times"/>
                <a:cs typeface="Times"/>
                <a:sym typeface="Times"/>
              </a:rPr>
              <a:t>ahh</a:t>
            </a:r>
            <a:r>
              <a:rPr lang="en-GB" dirty="0">
                <a:latin typeface="Times"/>
                <a:ea typeface="Times"/>
                <a:cs typeface="Times"/>
                <a:sym typeface="Times"/>
              </a:rPr>
              <a:t>", "hmm". </a:t>
            </a:r>
            <a:endParaRPr dirty="0"/>
          </a:p>
          <a:p>
            <a:pPr marL="0" lvl="0" indent="0" algn="l" rtl="0">
              <a:spcBef>
                <a:spcPts val="0"/>
              </a:spcBef>
              <a:spcAft>
                <a:spcPts val="0"/>
              </a:spcAft>
              <a:buNone/>
            </a:pPr>
            <a:r>
              <a:rPr lang="en-GB" dirty="0" err="1">
                <a:latin typeface="Times"/>
                <a:ea typeface="Times"/>
                <a:cs typeface="Times"/>
                <a:sym typeface="Times"/>
              </a:rPr>
              <a:t>Încurajarea</a:t>
            </a:r>
            <a:r>
              <a:rPr lang="en-GB" dirty="0">
                <a:latin typeface="Times"/>
                <a:ea typeface="Times"/>
                <a:cs typeface="Times"/>
                <a:sym typeface="Times"/>
              </a:rPr>
              <a:t> </a:t>
            </a:r>
            <a:r>
              <a:rPr lang="en-GB" dirty="0" err="1">
                <a:latin typeface="Times"/>
                <a:ea typeface="Times"/>
                <a:cs typeface="Times"/>
                <a:sym typeface="Times"/>
              </a:rPr>
              <a:t>beneficiarului</a:t>
            </a:r>
            <a:r>
              <a:rPr lang="en-GB" dirty="0">
                <a:latin typeface="Times"/>
                <a:ea typeface="Times"/>
                <a:cs typeface="Times"/>
                <a:sym typeface="Times"/>
              </a:rPr>
              <a:t> </a:t>
            </a:r>
            <a:r>
              <a:rPr lang="en-GB" dirty="0" err="1">
                <a:latin typeface="Times"/>
                <a:ea typeface="Times"/>
                <a:cs typeface="Times"/>
                <a:sym typeface="Times"/>
              </a:rPr>
              <a:t>să</a:t>
            </a:r>
            <a:r>
              <a:rPr lang="en-GB" dirty="0">
                <a:latin typeface="Times"/>
                <a:ea typeface="Times"/>
                <a:cs typeface="Times"/>
                <a:sym typeface="Times"/>
              </a:rPr>
              <a:t> </a:t>
            </a:r>
            <a:r>
              <a:rPr lang="en-GB" dirty="0" err="1">
                <a:latin typeface="Times"/>
                <a:ea typeface="Times"/>
                <a:cs typeface="Times"/>
                <a:sym typeface="Times"/>
              </a:rPr>
              <a:t>vorbească</a:t>
            </a:r>
            <a:r>
              <a:rPr lang="en-GB" dirty="0">
                <a:latin typeface="Times"/>
                <a:ea typeface="Times"/>
                <a:cs typeface="Times"/>
                <a:sym typeface="Times"/>
              </a:rPr>
              <a:t> </a:t>
            </a:r>
            <a:r>
              <a:rPr lang="en-GB" dirty="0" err="1">
                <a:latin typeface="Times"/>
                <a:ea typeface="Times"/>
                <a:cs typeface="Times"/>
                <a:sym typeface="Times"/>
              </a:rPr>
              <a:t>mai</a:t>
            </a:r>
            <a:r>
              <a:rPr lang="en-GB" dirty="0">
                <a:latin typeface="Times"/>
                <a:ea typeface="Times"/>
                <a:cs typeface="Times"/>
                <a:sym typeface="Times"/>
              </a:rPr>
              <a:t> </a:t>
            </a:r>
            <a:r>
              <a:rPr lang="en-GB" dirty="0" err="1">
                <a:latin typeface="Times"/>
                <a:ea typeface="Times"/>
                <a:cs typeface="Times"/>
                <a:sym typeface="Times"/>
              </a:rPr>
              <a:t>mult</a:t>
            </a:r>
            <a:r>
              <a:rPr lang="en-GB" dirty="0">
                <a:latin typeface="Times"/>
                <a:ea typeface="Times"/>
                <a:cs typeface="Times"/>
                <a:sym typeface="Times"/>
              </a:rPr>
              <a:t>. </a:t>
            </a:r>
            <a:endParaRPr dirty="0"/>
          </a:p>
          <a:p>
            <a:pPr marL="0" lvl="0" indent="0" algn="l" rtl="0">
              <a:spcBef>
                <a:spcPts val="0"/>
              </a:spcBef>
              <a:spcAft>
                <a:spcPts val="0"/>
              </a:spcAft>
              <a:buNone/>
            </a:pPr>
            <a:r>
              <a:rPr lang="en-GB" dirty="0" err="1">
                <a:latin typeface="Times"/>
                <a:ea typeface="Times"/>
                <a:cs typeface="Times"/>
                <a:sym typeface="Times"/>
              </a:rPr>
              <a:t>Informarea</a:t>
            </a:r>
            <a:r>
              <a:rPr lang="en-GB" dirty="0">
                <a:latin typeface="Times"/>
                <a:ea typeface="Times"/>
                <a:cs typeface="Times"/>
                <a:sym typeface="Times"/>
              </a:rPr>
              <a:t> </a:t>
            </a:r>
            <a:r>
              <a:rPr lang="en-GB" dirty="0" err="1">
                <a:latin typeface="Times"/>
                <a:ea typeface="Times"/>
                <a:cs typeface="Times"/>
                <a:sym typeface="Times"/>
              </a:rPr>
              <a:t>beneficiarului</a:t>
            </a:r>
            <a:r>
              <a:rPr lang="en-GB" dirty="0">
                <a:latin typeface="Times"/>
                <a:ea typeface="Times"/>
                <a:cs typeface="Times"/>
                <a:sym typeface="Times"/>
              </a:rPr>
              <a:t> </a:t>
            </a:r>
            <a:r>
              <a:rPr lang="en-GB" dirty="0" err="1">
                <a:latin typeface="Times"/>
                <a:ea typeface="Times"/>
                <a:cs typeface="Times"/>
                <a:sym typeface="Times"/>
              </a:rPr>
              <a:t>că</a:t>
            </a:r>
            <a:r>
              <a:rPr lang="en-GB" dirty="0">
                <a:latin typeface="Times"/>
                <a:ea typeface="Times"/>
                <a:cs typeface="Times"/>
                <a:sym typeface="Times"/>
              </a:rPr>
              <a:t> </a:t>
            </a:r>
            <a:r>
              <a:rPr lang="en-GB" dirty="0" err="1">
                <a:latin typeface="Times"/>
                <a:ea typeface="Times"/>
                <a:cs typeface="Times"/>
                <a:sym typeface="Times"/>
              </a:rPr>
              <a:t>asistentul</a:t>
            </a:r>
            <a:r>
              <a:rPr lang="en-GB" dirty="0">
                <a:latin typeface="Times"/>
                <a:ea typeface="Times"/>
                <a:cs typeface="Times"/>
                <a:sym typeface="Times"/>
              </a:rPr>
              <a:t> social </a:t>
            </a:r>
            <a:r>
              <a:rPr lang="en-GB" dirty="0" err="1">
                <a:latin typeface="Times"/>
                <a:ea typeface="Times"/>
                <a:cs typeface="Times"/>
                <a:sym typeface="Times"/>
              </a:rPr>
              <a:t>îl</a:t>
            </a:r>
            <a:r>
              <a:rPr lang="en-GB" dirty="0">
                <a:latin typeface="Times"/>
                <a:ea typeface="Times"/>
                <a:cs typeface="Times"/>
                <a:sym typeface="Times"/>
              </a:rPr>
              <a:t> </a:t>
            </a:r>
            <a:r>
              <a:rPr lang="en-GB" dirty="0" err="1">
                <a:latin typeface="Times"/>
                <a:ea typeface="Times"/>
                <a:cs typeface="Times"/>
                <a:sym typeface="Times"/>
              </a:rPr>
              <a:t>ascultă</a:t>
            </a:r>
            <a:r>
              <a:rPr lang="en-GB" dirty="0">
                <a:latin typeface="Times"/>
                <a:ea typeface="Times"/>
                <a:cs typeface="Times"/>
                <a:sym typeface="Times"/>
              </a:rPr>
              <a:t> </a:t>
            </a:r>
            <a:r>
              <a:rPr lang="en-GB" dirty="0" err="1">
                <a:latin typeface="Times"/>
                <a:ea typeface="Times"/>
                <a:cs typeface="Times"/>
                <a:sym typeface="Times"/>
              </a:rPr>
              <a:t>și</a:t>
            </a:r>
            <a:r>
              <a:rPr lang="en-GB" dirty="0">
                <a:latin typeface="Times"/>
                <a:ea typeface="Times"/>
                <a:cs typeface="Times"/>
                <a:sym typeface="Times"/>
              </a:rPr>
              <a:t> </a:t>
            </a:r>
            <a:r>
              <a:rPr lang="en-GB" dirty="0" err="1">
                <a:latin typeface="Times"/>
                <a:ea typeface="Times"/>
                <a:cs typeface="Times"/>
                <a:sym typeface="Times"/>
              </a:rPr>
              <a:t>îl</a:t>
            </a:r>
            <a:r>
              <a:rPr lang="en-GB" dirty="0">
                <a:latin typeface="Times"/>
                <a:ea typeface="Times"/>
                <a:cs typeface="Times"/>
                <a:sym typeface="Times"/>
              </a:rPr>
              <a:t> </a:t>
            </a:r>
            <a:r>
              <a:rPr lang="en-GB" dirty="0" err="1">
                <a:latin typeface="Times"/>
                <a:ea typeface="Times"/>
                <a:cs typeface="Times"/>
                <a:sym typeface="Times"/>
              </a:rPr>
              <a:t>încurajează</a:t>
            </a:r>
            <a:r>
              <a:rPr lang="en-GB" dirty="0">
                <a:latin typeface="Times"/>
                <a:ea typeface="Times"/>
                <a:cs typeface="Times"/>
                <a:sym typeface="Times"/>
              </a:rPr>
              <a:t> </a:t>
            </a:r>
            <a:r>
              <a:rPr lang="en-GB" dirty="0" err="1">
                <a:latin typeface="Times"/>
                <a:ea typeface="Times"/>
                <a:cs typeface="Times"/>
                <a:sym typeface="Times"/>
              </a:rPr>
              <a:t>să</a:t>
            </a:r>
            <a:r>
              <a:rPr lang="en-GB" dirty="0">
                <a:latin typeface="Times"/>
                <a:ea typeface="Times"/>
                <a:cs typeface="Times"/>
                <a:sym typeface="Times"/>
              </a:rPr>
              <a:t> continue </a:t>
            </a:r>
            <a:r>
              <a:rPr lang="en-GB" dirty="0" err="1">
                <a:latin typeface="Times"/>
                <a:ea typeface="Times"/>
                <a:cs typeface="Times"/>
                <a:sym typeface="Times"/>
              </a:rPr>
              <a:t>povestea</a:t>
            </a:r>
            <a:r>
              <a:rPr lang="en-GB" dirty="0">
                <a:latin typeface="Times"/>
                <a:ea typeface="Times"/>
                <a:cs typeface="Times"/>
                <a:sym typeface="Times"/>
              </a:rPr>
              <a:t>.</a:t>
            </a:r>
            <a:endParaRPr dirty="0"/>
          </a:p>
          <a:p>
            <a:pPr marL="0" lvl="0" indent="0" algn="l" rtl="0">
              <a:spcBef>
                <a:spcPts val="0"/>
              </a:spcBef>
              <a:spcAft>
                <a:spcPts val="0"/>
              </a:spcAft>
              <a:buNone/>
            </a:pPr>
            <a:endParaRPr dirty="0">
              <a:latin typeface="Times"/>
              <a:ea typeface="Times"/>
              <a:cs typeface="Times"/>
              <a:sym typeface="Times"/>
            </a:endParaRPr>
          </a:p>
          <a:p>
            <a:pPr marL="0" lvl="0" indent="0" algn="just" rtl="0">
              <a:lnSpc>
                <a:spcPct val="69333"/>
              </a:lnSpc>
              <a:spcBef>
                <a:spcPts val="0"/>
              </a:spcBef>
              <a:spcAft>
                <a:spcPts val="0"/>
              </a:spcAft>
              <a:buNone/>
            </a:pPr>
            <a:r>
              <a:rPr lang="en-GB" b="1" dirty="0" err="1">
                <a:latin typeface="Helvetica Neue"/>
                <a:ea typeface="Helvetica Neue"/>
                <a:cs typeface="Helvetica Neue"/>
                <a:sym typeface="Helvetica Neue"/>
              </a:rPr>
              <a:t>Pauze</a:t>
            </a:r>
            <a:r>
              <a:rPr lang="en-GB" b="1" dirty="0">
                <a:latin typeface="Helvetica Neue"/>
                <a:ea typeface="Helvetica Neue"/>
                <a:cs typeface="Helvetica Neue"/>
                <a:sym typeface="Helvetica Neue"/>
              </a:rPr>
              <a:t> </a:t>
            </a:r>
            <a:r>
              <a:rPr lang="en-GB" b="1" dirty="0" err="1">
                <a:latin typeface="Helvetica Neue"/>
                <a:ea typeface="Helvetica Neue"/>
                <a:cs typeface="Helvetica Neue"/>
                <a:sym typeface="Helvetica Neue"/>
              </a:rPr>
              <a:t>și</a:t>
            </a:r>
            <a:r>
              <a:rPr lang="en-GB" b="1" dirty="0">
                <a:latin typeface="Helvetica Neue"/>
                <a:ea typeface="Helvetica Neue"/>
                <a:cs typeface="Helvetica Neue"/>
                <a:sym typeface="Helvetica Neue"/>
              </a:rPr>
              <a:t> </a:t>
            </a:r>
            <a:r>
              <a:rPr lang="en-GB" b="1" dirty="0" err="1">
                <a:latin typeface="Helvetica Neue"/>
                <a:ea typeface="Helvetica Neue"/>
                <a:cs typeface="Helvetica Neue"/>
                <a:sym typeface="Helvetica Neue"/>
              </a:rPr>
              <a:t>tăcere</a:t>
            </a:r>
            <a:r>
              <a:rPr lang="en-GB" b="1" dirty="0">
                <a:latin typeface="Helvetica Neue"/>
                <a:ea typeface="Helvetica Neue"/>
                <a:cs typeface="Helvetica Neue"/>
                <a:sym typeface="Helvetica Neue"/>
              </a:rPr>
              <a:t> </a:t>
            </a:r>
            <a:endParaRPr dirty="0">
              <a:latin typeface="Helvetica Neue"/>
              <a:ea typeface="Helvetica Neue"/>
              <a:cs typeface="Helvetica Neue"/>
              <a:sym typeface="Helvetica Neue"/>
            </a:endParaRPr>
          </a:p>
          <a:p>
            <a:pPr marL="0" lvl="0" indent="0" algn="l" rtl="0">
              <a:spcBef>
                <a:spcPts val="375"/>
              </a:spcBef>
              <a:spcAft>
                <a:spcPts val="0"/>
              </a:spcAft>
              <a:buNone/>
            </a:pPr>
            <a:r>
              <a:rPr lang="en-GB" dirty="0">
                <a:latin typeface="Times"/>
                <a:ea typeface="Times"/>
                <a:cs typeface="Times"/>
                <a:sym typeface="Times"/>
              </a:rPr>
              <a:t>Nu </a:t>
            </a:r>
            <a:r>
              <a:rPr lang="en-GB" dirty="0" err="1">
                <a:latin typeface="Times"/>
                <a:ea typeface="Times"/>
                <a:cs typeface="Times"/>
                <a:sym typeface="Times"/>
              </a:rPr>
              <a:t>grăbiți</a:t>
            </a:r>
            <a:r>
              <a:rPr lang="en-GB" dirty="0">
                <a:latin typeface="Times"/>
                <a:ea typeface="Times"/>
                <a:cs typeface="Times"/>
                <a:sym typeface="Times"/>
              </a:rPr>
              <a:t> </a:t>
            </a:r>
            <a:r>
              <a:rPr lang="en-GB" dirty="0" err="1">
                <a:latin typeface="Times"/>
                <a:ea typeface="Times"/>
                <a:cs typeface="Times"/>
                <a:sym typeface="Times"/>
              </a:rPr>
              <a:t>beneficiarul</a:t>
            </a:r>
            <a:r>
              <a:rPr lang="en-GB" dirty="0">
                <a:latin typeface="Times"/>
                <a:ea typeface="Times"/>
                <a:cs typeface="Times"/>
                <a:sym typeface="Times"/>
              </a:rPr>
              <a:t> cu </a:t>
            </a:r>
            <a:r>
              <a:rPr lang="en-GB" dirty="0" err="1">
                <a:latin typeface="Times"/>
                <a:ea typeface="Times"/>
                <a:cs typeface="Times"/>
                <a:sym typeface="Times"/>
              </a:rPr>
              <a:t>răspunsul</a:t>
            </a:r>
            <a:r>
              <a:rPr lang="en-GB" dirty="0">
                <a:latin typeface="Times"/>
                <a:ea typeface="Times"/>
                <a:cs typeface="Times"/>
                <a:sym typeface="Times"/>
              </a:rPr>
              <a:t>; </a:t>
            </a:r>
            <a:r>
              <a:rPr lang="en-GB" dirty="0" err="1">
                <a:latin typeface="Times"/>
                <a:ea typeface="Times"/>
                <a:cs typeface="Times"/>
                <a:sym typeface="Times"/>
              </a:rPr>
              <a:t>este</a:t>
            </a:r>
            <a:r>
              <a:rPr lang="en-GB" dirty="0">
                <a:latin typeface="Times"/>
                <a:ea typeface="Times"/>
                <a:cs typeface="Times"/>
                <a:sym typeface="Times"/>
              </a:rPr>
              <a:t> </a:t>
            </a:r>
            <a:r>
              <a:rPr lang="en-GB" dirty="0" err="1">
                <a:latin typeface="Times"/>
                <a:ea typeface="Times"/>
                <a:cs typeface="Times"/>
                <a:sym typeface="Times"/>
              </a:rPr>
              <a:t>în</a:t>
            </a:r>
            <a:r>
              <a:rPr lang="en-GB" dirty="0">
                <a:latin typeface="Times"/>
                <a:ea typeface="Times"/>
                <a:cs typeface="Times"/>
                <a:sym typeface="Times"/>
              </a:rPr>
              <a:t> </a:t>
            </a:r>
            <a:r>
              <a:rPr lang="en-GB" dirty="0" err="1">
                <a:latin typeface="Times"/>
                <a:ea typeface="Times"/>
                <a:cs typeface="Times"/>
                <a:sym typeface="Times"/>
              </a:rPr>
              <a:t>regulă</a:t>
            </a:r>
            <a:r>
              <a:rPr lang="en-GB" dirty="0">
                <a:latin typeface="Times"/>
                <a:ea typeface="Times"/>
                <a:cs typeface="Times"/>
                <a:sym typeface="Times"/>
              </a:rPr>
              <a:t> </a:t>
            </a:r>
            <a:r>
              <a:rPr lang="en-GB" dirty="0" err="1">
                <a:latin typeface="Times"/>
                <a:ea typeface="Times"/>
                <a:cs typeface="Times"/>
                <a:sym typeface="Times"/>
              </a:rPr>
              <a:t>să</a:t>
            </a:r>
            <a:r>
              <a:rPr lang="en-GB" dirty="0">
                <a:latin typeface="Times"/>
                <a:ea typeface="Times"/>
                <a:cs typeface="Times"/>
                <a:sym typeface="Times"/>
              </a:rPr>
              <a:t> </a:t>
            </a:r>
            <a:r>
              <a:rPr lang="en-GB" dirty="0" err="1">
                <a:latin typeface="Times"/>
                <a:ea typeface="Times"/>
                <a:cs typeface="Times"/>
                <a:sym typeface="Times"/>
              </a:rPr>
              <a:t>stea</a:t>
            </a:r>
            <a:r>
              <a:rPr lang="en-GB" dirty="0">
                <a:latin typeface="Times"/>
                <a:ea typeface="Times"/>
                <a:cs typeface="Times"/>
                <a:sym typeface="Times"/>
              </a:rPr>
              <a:t> </a:t>
            </a:r>
            <a:r>
              <a:rPr lang="en-GB" dirty="0" err="1">
                <a:latin typeface="Times"/>
                <a:ea typeface="Times"/>
                <a:cs typeface="Times"/>
                <a:sym typeface="Times"/>
              </a:rPr>
              <a:t>în</a:t>
            </a:r>
            <a:r>
              <a:rPr lang="en-GB" dirty="0">
                <a:latin typeface="Times"/>
                <a:ea typeface="Times"/>
                <a:cs typeface="Times"/>
                <a:sym typeface="Times"/>
              </a:rPr>
              <a:t> </a:t>
            </a:r>
            <a:r>
              <a:rPr lang="en-GB" dirty="0" err="1">
                <a:latin typeface="Times"/>
                <a:ea typeface="Times"/>
                <a:cs typeface="Times"/>
                <a:sym typeface="Times"/>
              </a:rPr>
              <a:t>tăcere</a:t>
            </a:r>
            <a:r>
              <a:rPr lang="en-GB" dirty="0">
                <a:latin typeface="Times"/>
                <a:ea typeface="Times"/>
                <a:cs typeface="Times"/>
                <a:sym typeface="Times"/>
              </a:rPr>
              <a:t>. Ce </a:t>
            </a:r>
            <a:r>
              <a:rPr lang="en-GB" dirty="0" err="1">
                <a:latin typeface="Times"/>
                <a:ea typeface="Times"/>
                <a:cs typeface="Times"/>
                <a:sym typeface="Times"/>
              </a:rPr>
              <a:t>înseamnă</a:t>
            </a:r>
            <a:r>
              <a:rPr lang="en-GB" dirty="0">
                <a:latin typeface="Times"/>
                <a:ea typeface="Times"/>
                <a:cs typeface="Times"/>
                <a:sym typeface="Times"/>
              </a:rPr>
              <a:t> </a:t>
            </a:r>
            <a:r>
              <a:rPr lang="en-GB" dirty="0" err="1">
                <a:latin typeface="Times"/>
                <a:ea typeface="Times"/>
                <a:cs typeface="Times"/>
                <a:sym typeface="Times"/>
              </a:rPr>
              <a:t>tăcerea</a:t>
            </a:r>
            <a:r>
              <a:rPr lang="en-GB" dirty="0">
                <a:latin typeface="Times"/>
                <a:ea typeface="Times"/>
                <a:cs typeface="Times"/>
                <a:sym typeface="Times"/>
              </a:rPr>
              <a:t> </a:t>
            </a:r>
            <a:r>
              <a:rPr lang="en-GB" dirty="0" err="1">
                <a:latin typeface="Times"/>
                <a:ea typeface="Times"/>
                <a:cs typeface="Times"/>
                <a:sym typeface="Times"/>
              </a:rPr>
              <a:t>pentru</a:t>
            </a:r>
            <a:r>
              <a:rPr lang="en-GB" dirty="0">
                <a:latin typeface="Times"/>
                <a:ea typeface="Times"/>
                <a:cs typeface="Times"/>
                <a:sym typeface="Times"/>
              </a:rPr>
              <a:t> </a:t>
            </a:r>
            <a:r>
              <a:rPr lang="en-GB" dirty="0" err="1">
                <a:latin typeface="Times"/>
                <a:ea typeface="Times"/>
                <a:cs typeface="Times"/>
                <a:sym typeface="Times"/>
              </a:rPr>
              <a:t>beneficiar</a:t>
            </a:r>
            <a:r>
              <a:rPr lang="en-GB" dirty="0">
                <a:latin typeface="Times"/>
                <a:ea typeface="Times"/>
                <a:cs typeface="Times"/>
                <a:sym typeface="Times"/>
              </a:rPr>
              <a:t>? </a:t>
            </a:r>
            <a:endParaRPr dirty="0"/>
          </a:p>
          <a:p>
            <a:pPr marL="0" lvl="0" indent="0" algn="l" rtl="0">
              <a:spcBef>
                <a:spcPts val="0"/>
              </a:spcBef>
              <a:spcAft>
                <a:spcPts val="0"/>
              </a:spcAft>
              <a:buNone/>
            </a:pPr>
            <a:r>
              <a:rPr lang="en-GB" dirty="0" err="1">
                <a:latin typeface="Times"/>
                <a:ea typeface="Times"/>
                <a:cs typeface="Times"/>
                <a:sym typeface="Times"/>
              </a:rPr>
              <a:t>Tăcerea</a:t>
            </a:r>
            <a:r>
              <a:rPr lang="en-GB" dirty="0">
                <a:latin typeface="Times"/>
                <a:ea typeface="Times"/>
                <a:cs typeface="Times"/>
                <a:sym typeface="Times"/>
              </a:rPr>
              <a:t> are </a:t>
            </a:r>
            <a:r>
              <a:rPr lang="en-GB" dirty="0" err="1">
                <a:latin typeface="Times"/>
                <a:ea typeface="Times"/>
                <a:cs typeface="Times"/>
                <a:sym typeface="Times"/>
              </a:rPr>
              <a:t>semnificații</a:t>
            </a:r>
            <a:r>
              <a:rPr lang="en-GB" dirty="0">
                <a:latin typeface="Times"/>
                <a:ea typeface="Times"/>
                <a:cs typeface="Times"/>
                <a:sym typeface="Times"/>
              </a:rPr>
              <a:t> </a:t>
            </a:r>
            <a:r>
              <a:rPr lang="en-GB" dirty="0" err="1">
                <a:latin typeface="Times"/>
                <a:ea typeface="Times"/>
                <a:cs typeface="Times"/>
                <a:sym typeface="Times"/>
              </a:rPr>
              <a:t>diferite</a:t>
            </a:r>
            <a:r>
              <a:rPr lang="en-GB" dirty="0">
                <a:latin typeface="Times"/>
                <a:ea typeface="Times"/>
                <a:cs typeface="Times"/>
                <a:sym typeface="Times"/>
              </a:rPr>
              <a:t> </a:t>
            </a:r>
            <a:r>
              <a:rPr lang="en-GB" dirty="0" err="1">
                <a:latin typeface="Times"/>
                <a:ea typeface="Times"/>
                <a:cs typeface="Times"/>
                <a:sym typeface="Times"/>
              </a:rPr>
              <a:t>pentru</a:t>
            </a:r>
            <a:r>
              <a:rPr lang="en-GB" dirty="0">
                <a:latin typeface="Times"/>
                <a:ea typeface="Times"/>
                <a:cs typeface="Times"/>
                <a:sym typeface="Times"/>
              </a:rPr>
              <a:t> </a:t>
            </a:r>
            <a:r>
              <a:rPr lang="en-GB" dirty="0" err="1">
                <a:latin typeface="Times"/>
                <a:ea typeface="Times"/>
                <a:cs typeface="Times"/>
                <a:sym typeface="Times"/>
              </a:rPr>
              <a:t>oameni</a:t>
            </a:r>
            <a:r>
              <a:rPr lang="en-GB" dirty="0">
                <a:latin typeface="Times"/>
                <a:ea typeface="Times"/>
                <a:cs typeface="Times"/>
                <a:sym typeface="Times"/>
              </a:rPr>
              <a:t> </a:t>
            </a:r>
            <a:r>
              <a:rPr lang="en-GB" dirty="0" err="1">
                <a:latin typeface="Times"/>
                <a:ea typeface="Times"/>
                <a:cs typeface="Times"/>
                <a:sym typeface="Times"/>
              </a:rPr>
              <a:t>diferiți</a:t>
            </a:r>
            <a:r>
              <a:rPr lang="en-GB" dirty="0">
                <a:latin typeface="Times"/>
                <a:ea typeface="Times"/>
                <a:cs typeface="Times"/>
                <a:sym typeface="Times"/>
              </a:rPr>
              <a:t>, </a:t>
            </a:r>
            <a:r>
              <a:rPr lang="en-GB" dirty="0" err="1">
                <a:latin typeface="Times"/>
                <a:ea typeface="Times"/>
                <a:cs typeface="Times"/>
                <a:sym typeface="Times"/>
              </a:rPr>
              <a:t>în</a:t>
            </a:r>
            <a:r>
              <a:rPr lang="en-GB" dirty="0">
                <a:latin typeface="Times"/>
                <a:ea typeface="Times"/>
                <a:cs typeface="Times"/>
                <a:sym typeface="Times"/>
              </a:rPr>
              <a:t> </a:t>
            </a:r>
            <a:r>
              <a:rPr lang="en-GB" dirty="0" err="1">
                <a:latin typeface="Times"/>
                <a:ea typeface="Times"/>
                <a:cs typeface="Times"/>
                <a:sym typeface="Times"/>
              </a:rPr>
              <a:t>funcție</a:t>
            </a:r>
            <a:r>
              <a:rPr lang="en-GB" dirty="0">
                <a:latin typeface="Times"/>
                <a:ea typeface="Times"/>
                <a:cs typeface="Times"/>
                <a:sym typeface="Times"/>
              </a:rPr>
              <a:t> de </a:t>
            </a:r>
            <a:r>
              <a:rPr lang="en-GB" dirty="0" err="1">
                <a:latin typeface="Times"/>
                <a:ea typeface="Times"/>
                <a:cs typeface="Times"/>
                <a:sym typeface="Times"/>
              </a:rPr>
              <a:t>cultură</a:t>
            </a:r>
            <a:r>
              <a:rPr lang="en-GB" dirty="0">
                <a:latin typeface="Times"/>
                <a:ea typeface="Times"/>
                <a:cs typeface="Times"/>
                <a:sym typeface="Times"/>
              </a:rPr>
              <a:t>, </a:t>
            </a:r>
            <a:r>
              <a:rPr lang="en-GB" dirty="0" err="1">
                <a:latin typeface="Times"/>
                <a:ea typeface="Times"/>
                <a:cs typeface="Times"/>
                <a:sym typeface="Times"/>
              </a:rPr>
              <a:t>grup</a:t>
            </a:r>
            <a:r>
              <a:rPr lang="en-GB" dirty="0">
                <a:latin typeface="Times"/>
                <a:ea typeface="Times"/>
                <a:cs typeface="Times"/>
                <a:sym typeface="Times"/>
              </a:rPr>
              <a:t> </a:t>
            </a:r>
            <a:r>
              <a:rPr lang="en-GB" dirty="0" err="1">
                <a:latin typeface="Times"/>
                <a:ea typeface="Times"/>
                <a:cs typeface="Times"/>
                <a:sym typeface="Times"/>
              </a:rPr>
              <a:t>etnic</a:t>
            </a:r>
            <a:r>
              <a:rPr lang="en-GB" dirty="0">
                <a:latin typeface="Times"/>
                <a:ea typeface="Times"/>
                <a:cs typeface="Times"/>
                <a:sym typeface="Times"/>
              </a:rPr>
              <a:t> etc. </a:t>
            </a:r>
            <a:endParaRPr dirty="0"/>
          </a:p>
          <a:p>
            <a:pPr marL="0" lvl="0" indent="0" algn="l" rtl="0">
              <a:spcBef>
                <a:spcPts val="0"/>
              </a:spcBef>
              <a:spcAft>
                <a:spcPts val="0"/>
              </a:spcAft>
              <a:buNone/>
            </a:pPr>
            <a:r>
              <a:rPr lang="en-GB" dirty="0" err="1">
                <a:latin typeface="Times"/>
                <a:ea typeface="Times"/>
                <a:cs typeface="Times"/>
                <a:sym typeface="Times"/>
              </a:rPr>
              <a:t>Posibilitatea</a:t>
            </a:r>
            <a:r>
              <a:rPr lang="en-GB" dirty="0">
                <a:latin typeface="Times"/>
                <a:ea typeface="Times"/>
                <a:cs typeface="Times"/>
                <a:sym typeface="Times"/>
              </a:rPr>
              <a:t> de a </a:t>
            </a:r>
            <a:r>
              <a:rPr lang="en-GB" dirty="0" err="1">
                <a:latin typeface="Times"/>
                <a:ea typeface="Times"/>
                <a:cs typeface="Times"/>
                <a:sym typeface="Times"/>
              </a:rPr>
              <a:t>păstra</a:t>
            </a:r>
            <a:r>
              <a:rPr lang="en-GB" dirty="0">
                <a:latin typeface="Times"/>
                <a:ea typeface="Times"/>
                <a:cs typeface="Times"/>
                <a:sym typeface="Times"/>
              </a:rPr>
              <a:t> </a:t>
            </a:r>
            <a:r>
              <a:rPr lang="en-GB" dirty="0" err="1">
                <a:latin typeface="Times"/>
                <a:ea typeface="Times"/>
                <a:cs typeface="Times"/>
                <a:sym typeface="Times"/>
              </a:rPr>
              <a:t>tăcerea</a:t>
            </a:r>
            <a:r>
              <a:rPr lang="en-GB" dirty="0">
                <a:latin typeface="Times"/>
                <a:ea typeface="Times"/>
                <a:cs typeface="Times"/>
                <a:sym typeface="Times"/>
              </a:rPr>
              <a:t> </a:t>
            </a:r>
            <a:r>
              <a:rPr lang="en-GB" dirty="0" err="1">
                <a:latin typeface="Times"/>
                <a:ea typeface="Times"/>
                <a:cs typeface="Times"/>
                <a:sym typeface="Times"/>
              </a:rPr>
              <a:t>oferă</a:t>
            </a:r>
            <a:r>
              <a:rPr lang="en-GB" dirty="0">
                <a:latin typeface="Times"/>
                <a:ea typeface="Times"/>
                <a:cs typeface="Times"/>
                <a:sym typeface="Times"/>
              </a:rPr>
              <a:t> </a:t>
            </a:r>
            <a:r>
              <a:rPr lang="en-GB" dirty="0" err="1">
                <a:latin typeface="Times"/>
                <a:ea typeface="Times"/>
                <a:cs typeface="Times"/>
                <a:sym typeface="Times"/>
              </a:rPr>
              <a:t>beneficiarului</a:t>
            </a:r>
            <a:r>
              <a:rPr lang="en-GB" dirty="0">
                <a:latin typeface="Times"/>
                <a:ea typeface="Times"/>
                <a:cs typeface="Times"/>
                <a:sym typeface="Times"/>
              </a:rPr>
              <a:t> </a:t>
            </a:r>
            <a:r>
              <a:rPr lang="en-GB" dirty="0" err="1">
                <a:latin typeface="Times"/>
                <a:ea typeface="Times"/>
                <a:cs typeface="Times"/>
                <a:sym typeface="Times"/>
              </a:rPr>
              <a:t>și</a:t>
            </a:r>
            <a:r>
              <a:rPr lang="en-GB" dirty="0">
                <a:latin typeface="Times"/>
                <a:ea typeface="Times"/>
                <a:cs typeface="Times"/>
                <a:sym typeface="Times"/>
              </a:rPr>
              <a:t> </a:t>
            </a:r>
            <a:r>
              <a:rPr lang="en-GB" dirty="0" err="1">
                <a:latin typeface="Times"/>
                <a:ea typeface="Times"/>
                <a:cs typeface="Times"/>
                <a:sym typeface="Times"/>
              </a:rPr>
              <a:t>asistentului</a:t>
            </a:r>
            <a:r>
              <a:rPr lang="en-GB" dirty="0">
                <a:latin typeface="Times"/>
                <a:ea typeface="Times"/>
                <a:cs typeface="Times"/>
                <a:sym typeface="Times"/>
              </a:rPr>
              <a:t> social </a:t>
            </a:r>
            <a:r>
              <a:rPr lang="en-GB" dirty="0" err="1">
                <a:latin typeface="Times"/>
                <a:ea typeface="Times"/>
                <a:cs typeface="Times"/>
                <a:sym typeface="Times"/>
              </a:rPr>
              <a:t>timp</a:t>
            </a:r>
            <a:r>
              <a:rPr lang="en-GB" dirty="0">
                <a:latin typeface="Times"/>
                <a:ea typeface="Times"/>
                <a:cs typeface="Times"/>
                <a:sym typeface="Times"/>
              </a:rPr>
              <a:t> </a:t>
            </a:r>
            <a:r>
              <a:rPr lang="en-GB" dirty="0" err="1">
                <a:latin typeface="Times"/>
                <a:ea typeface="Times"/>
                <a:cs typeface="Times"/>
                <a:sym typeface="Times"/>
              </a:rPr>
              <a:t>pentru</a:t>
            </a:r>
            <a:r>
              <a:rPr lang="en-GB" dirty="0">
                <a:latin typeface="Times"/>
                <a:ea typeface="Times"/>
                <a:cs typeface="Times"/>
                <a:sym typeface="Times"/>
              </a:rPr>
              <a:t> a </a:t>
            </a:r>
            <a:r>
              <a:rPr lang="en-GB" dirty="0" err="1">
                <a:latin typeface="Times"/>
                <a:ea typeface="Times"/>
                <a:cs typeface="Times"/>
                <a:sym typeface="Times"/>
              </a:rPr>
              <a:t>reflecta</a:t>
            </a:r>
            <a:r>
              <a:rPr lang="en-GB" dirty="0">
                <a:latin typeface="Times"/>
                <a:ea typeface="Times"/>
                <a:cs typeface="Times"/>
                <a:sym typeface="Times"/>
              </a:rPr>
              <a:t> </a:t>
            </a:r>
            <a:r>
              <a:rPr lang="en-GB" dirty="0" err="1">
                <a:latin typeface="Times"/>
                <a:ea typeface="Times"/>
                <a:cs typeface="Times"/>
                <a:sym typeface="Times"/>
              </a:rPr>
              <a:t>asupra</a:t>
            </a:r>
            <a:r>
              <a:rPr lang="en-GB" dirty="0">
                <a:latin typeface="Times"/>
                <a:ea typeface="Times"/>
                <a:cs typeface="Times"/>
                <a:sym typeface="Times"/>
              </a:rPr>
              <a:t> </a:t>
            </a:r>
            <a:r>
              <a:rPr lang="en-GB" dirty="0" err="1">
                <a:latin typeface="Times"/>
                <a:ea typeface="Times"/>
                <a:cs typeface="Times"/>
                <a:sym typeface="Times"/>
              </a:rPr>
              <a:t>unei</a:t>
            </a:r>
            <a:r>
              <a:rPr lang="en-GB" dirty="0">
                <a:latin typeface="Times"/>
                <a:ea typeface="Times"/>
                <a:cs typeface="Times"/>
                <a:sym typeface="Times"/>
              </a:rPr>
              <a:t> </a:t>
            </a:r>
            <a:r>
              <a:rPr lang="en-GB" dirty="0" err="1">
                <a:latin typeface="Times"/>
                <a:ea typeface="Times"/>
                <a:cs typeface="Times"/>
                <a:sym typeface="Times"/>
              </a:rPr>
              <a:t>probleme</a:t>
            </a:r>
            <a:r>
              <a:rPr lang="en-GB" dirty="0">
                <a:latin typeface="Times"/>
                <a:ea typeface="Times"/>
                <a:cs typeface="Times"/>
                <a:sym typeface="Times"/>
              </a:rPr>
              <a:t>. </a:t>
            </a:r>
            <a:endParaRPr dirty="0"/>
          </a:p>
          <a:p>
            <a:pPr marL="0" lvl="0" indent="0" algn="l" rtl="0">
              <a:spcBef>
                <a:spcPts val="0"/>
              </a:spcBef>
              <a:spcAft>
                <a:spcPts val="0"/>
              </a:spcAft>
              <a:buNone/>
            </a:pPr>
            <a:endParaRPr dirty="0">
              <a:latin typeface="Times"/>
              <a:ea typeface="Times"/>
              <a:cs typeface="Times"/>
              <a:sym typeface="Times"/>
            </a:endParaRPr>
          </a:p>
          <a:p>
            <a:pPr marL="0" lvl="0" indent="0" algn="just" rtl="0">
              <a:lnSpc>
                <a:spcPct val="69333"/>
              </a:lnSpc>
              <a:spcBef>
                <a:spcPts val="0"/>
              </a:spcBef>
              <a:spcAft>
                <a:spcPts val="0"/>
              </a:spcAft>
              <a:buNone/>
            </a:pPr>
            <a:r>
              <a:rPr lang="en-GB" b="1" dirty="0" err="1">
                <a:latin typeface="Helvetica Neue"/>
                <a:ea typeface="Helvetica Neue"/>
                <a:cs typeface="Helvetica Neue"/>
                <a:sym typeface="Helvetica Neue"/>
              </a:rPr>
              <a:t>Sunetul</a:t>
            </a:r>
            <a:r>
              <a:rPr lang="en-GB" b="1" dirty="0">
                <a:latin typeface="Helvetica Neue"/>
                <a:ea typeface="Helvetica Neue"/>
                <a:cs typeface="Helvetica Neue"/>
                <a:sym typeface="Helvetica Neue"/>
              </a:rPr>
              <a:t>, </a:t>
            </a:r>
            <a:r>
              <a:rPr lang="en-GB" b="1" dirty="0" err="1">
                <a:latin typeface="Helvetica Neue"/>
                <a:ea typeface="Helvetica Neue"/>
                <a:cs typeface="Helvetica Neue"/>
                <a:sym typeface="Helvetica Neue"/>
              </a:rPr>
              <a:t>înălțimea</a:t>
            </a:r>
            <a:r>
              <a:rPr lang="en-GB" b="1" dirty="0">
                <a:latin typeface="Helvetica Neue"/>
                <a:ea typeface="Helvetica Neue"/>
                <a:cs typeface="Helvetica Neue"/>
                <a:sym typeface="Helvetica Neue"/>
              </a:rPr>
              <a:t>, </a:t>
            </a:r>
            <a:r>
              <a:rPr lang="en-GB" b="1" dirty="0" err="1">
                <a:latin typeface="Helvetica Neue"/>
                <a:ea typeface="Helvetica Neue"/>
                <a:cs typeface="Helvetica Neue"/>
                <a:sym typeface="Helvetica Neue"/>
              </a:rPr>
              <a:t>ritmul</a:t>
            </a:r>
            <a:r>
              <a:rPr lang="en-GB" b="1" dirty="0">
                <a:latin typeface="Helvetica Neue"/>
                <a:ea typeface="Helvetica Neue"/>
                <a:cs typeface="Helvetica Neue"/>
                <a:sym typeface="Helvetica Neue"/>
              </a:rPr>
              <a:t> </a:t>
            </a:r>
            <a:r>
              <a:rPr lang="en-GB" b="1" dirty="0" err="1">
                <a:latin typeface="Helvetica Neue"/>
                <a:ea typeface="Helvetica Neue"/>
                <a:cs typeface="Helvetica Neue"/>
                <a:sym typeface="Helvetica Neue"/>
              </a:rPr>
              <a:t>vorbirii</a:t>
            </a:r>
            <a:r>
              <a:rPr lang="en-GB" b="1" dirty="0">
                <a:latin typeface="Helvetica Neue"/>
                <a:ea typeface="Helvetica Neue"/>
                <a:cs typeface="Helvetica Neue"/>
                <a:sym typeface="Helvetica Neue"/>
              </a:rPr>
              <a:t>, </a:t>
            </a:r>
            <a:r>
              <a:rPr lang="en-GB" b="1" dirty="0" err="1">
                <a:latin typeface="Helvetica Neue"/>
                <a:ea typeface="Helvetica Neue"/>
                <a:cs typeface="Helvetica Neue"/>
                <a:sym typeface="Helvetica Neue"/>
              </a:rPr>
              <a:t>articularea</a:t>
            </a:r>
            <a:r>
              <a:rPr lang="en-GB" b="1" dirty="0">
                <a:latin typeface="Helvetica Neue"/>
                <a:ea typeface="Helvetica Neue"/>
                <a:cs typeface="Helvetica Neue"/>
                <a:sym typeface="Helvetica Neue"/>
              </a:rPr>
              <a:t> </a:t>
            </a:r>
            <a:r>
              <a:rPr lang="en-GB" b="1" dirty="0" err="1">
                <a:latin typeface="Helvetica Neue"/>
                <a:ea typeface="Helvetica Neue"/>
                <a:cs typeface="Helvetica Neue"/>
                <a:sym typeface="Helvetica Neue"/>
              </a:rPr>
              <a:t>și</a:t>
            </a:r>
            <a:r>
              <a:rPr lang="en-GB" b="1" dirty="0">
                <a:latin typeface="Helvetica Neue"/>
                <a:ea typeface="Helvetica Neue"/>
                <a:cs typeface="Helvetica Neue"/>
                <a:sym typeface="Helvetica Neue"/>
              </a:rPr>
              <a:t> </a:t>
            </a:r>
            <a:r>
              <a:rPr lang="en-GB" b="1" dirty="0" err="1">
                <a:latin typeface="Helvetica Neue"/>
                <a:ea typeface="Helvetica Neue"/>
                <a:cs typeface="Helvetica Neue"/>
                <a:sym typeface="Helvetica Neue"/>
              </a:rPr>
              <a:t>tonul</a:t>
            </a:r>
            <a:r>
              <a:rPr lang="en-GB" b="1" dirty="0">
                <a:latin typeface="Helvetica Neue"/>
                <a:ea typeface="Helvetica Neue"/>
                <a:cs typeface="Helvetica Neue"/>
                <a:sym typeface="Helvetica Neue"/>
              </a:rPr>
              <a:t> </a:t>
            </a:r>
            <a:endParaRPr dirty="0">
              <a:latin typeface="Helvetica Neue"/>
              <a:ea typeface="Helvetica Neue"/>
              <a:cs typeface="Helvetica Neue"/>
              <a:sym typeface="Helvetica Neue"/>
            </a:endParaRPr>
          </a:p>
          <a:p>
            <a:pPr marL="0" lvl="0" indent="0" algn="l" rtl="0">
              <a:spcBef>
                <a:spcPts val="375"/>
              </a:spcBef>
              <a:spcAft>
                <a:spcPts val="0"/>
              </a:spcAft>
              <a:buNone/>
            </a:pPr>
            <a:r>
              <a:rPr lang="en-GB" dirty="0" err="1">
                <a:latin typeface="Times"/>
                <a:ea typeface="Times"/>
                <a:cs typeface="Times"/>
                <a:sym typeface="Times"/>
              </a:rPr>
              <a:t>Tonul</a:t>
            </a:r>
            <a:r>
              <a:rPr lang="en-GB" dirty="0">
                <a:latin typeface="Times"/>
                <a:ea typeface="Times"/>
                <a:cs typeface="Times"/>
                <a:sym typeface="Times"/>
              </a:rPr>
              <a:t> </a:t>
            </a:r>
            <a:r>
              <a:rPr lang="en-GB" dirty="0" err="1">
                <a:latin typeface="Times"/>
                <a:ea typeface="Times"/>
                <a:cs typeface="Times"/>
                <a:sym typeface="Times"/>
              </a:rPr>
              <a:t>vocii</a:t>
            </a:r>
            <a:r>
              <a:rPr lang="en-GB" dirty="0">
                <a:latin typeface="Times"/>
                <a:ea typeface="Times"/>
                <a:cs typeface="Times"/>
                <a:sym typeface="Times"/>
              </a:rPr>
              <a:t> </a:t>
            </a:r>
            <a:r>
              <a:rPr lang="en-GB" dirty="0" err="1">
                <a:latin typeface="Times"/>
                <a:ea typeface="Times"/>
                <a:cs typeface="Times"/>
                <a:sym typeface="Times"/>
              </a:rPr>
              <a:t>indică</a:t>
            </a:r>
            <a:r>
              <a:rPr lang="en-GB" dirty="0">
                <a:latin typeface="Times"/>
                <a:ea typeface="Times"/>
                <a:cs typeface="Times"/>
                <a:sym typeface="Times"/>
              </a:rPr>
              <a:t> </a:t>
            </a:r>
            <a:r>
              <a:rPr lang="en-GB" dirty="0" err="1">
                <a:latin typeface="Times"/>
                <a:ea typeface="Times"/>
                <a:cs typeface="Times"/>
                <a:sym typeface="Times"/>
              </a:rPr>
              <a:t>sentimente</a:t>
            </a:r>
            <a:r>
              <a:rPr lang="en-GB" dirty="0">
                <a:latin typeface="Times"/>
                <a:ea typeface="Times"/>
                <a:cs typeface="Times"/>
                <a:sym typeface="Times"/>
              </a:rPr>
              <a:t> </a:t>
            </a:r>
            <a:r>
              <a:rPr lang="en-GB" dirty="0" err="1">
                <a:latin typeface="Times"/>
                <a:ea typeface="Times"/>
                <a:cs typeface="Times"/>
                <a:sym typeface="Times"/>
              </a:rPr>
              <a:t>și</a:t>
            </a:r>
            <a:r>
              <a:rPr lang="en-GB" dirty="0">
                <a:latin typeface="Times"/>
                <a:ea typeface="Times"/>
                <a:cs typeface="Times"/>
                <a:sym typeface="Times"/>
              </a:rPr>
              <a:t> </a:t>
            </a:r>
            <a:r>
              <a:rPr lang="en-GB" dirty="0" err="1">
                <a:latin typeface="Times"/>
                <a:ea typeface="Times"/>
                <a:cs typeface="Times"/>
                <a:sym typeface="Times"/>
              </a:rPr>
              <a:t>emoții</a:t>
            </a:r>
            <a:r>
              <a:rPr lang="en-GB" dirty="0">
                <a:latin typeface="Times"/>
                <a:ea typeface="Times"/>
                <a:cs typeface="Times"/>
                <a:sym typeface="Times"/>
              </a:rPr>
              <a:t>. </a:t>
            </a:r>
            <a:endParaRPr dirty="0"/>
          </a:p>
          <a:p>
            <a:pPr marL="0" lvl="0" indent="0" algn="l" rtl="0">
              <a:spcBef>
                <a:spcPts val="0"/>
              </a:spcBef>
              <a:spcAft>
                <a:spcPts val="0"/>
              </a:spcAft>
              <a:buNone/>
            </a:pPr>
            <a:r>
              <a:rPr lang="en-GB" dirty="0">
                <a:latin typeface="Times"/>
                <a:ea typeface="Times"/>
                <a:cs typeface="Times"/>
                <a:sym typeface="Times"/>
              </a:rPr>
              <a:t>O voce </a:t>
            </a:r>
            <a:r>
              <a:rPr lang="en-GB" dirty="0" err="1">
                <a:latin typeface="Times"/>
                <a:ea typeface="Times"/>
                <a:cs typeface="Times"/>
                <a:sym typeface="Times"/>
              </a:rPr>
              <a:t>puternică</a:t>
            </a:r>
            <a:r>
              <a:rPr lang="en-GB" dirty="0">
                <a:latin typeface="Times"/>
                <a:ea typeface="Times"/>
                <a:cs typeface="Times"/>
                <a:sym typeface="Times"/>
              </a:rPr>
              <a:t> </a:t>
            </a:r>
            <a:r>
              <a:rPr lang="en-GB" dirty="0" err="1">
                <a:latin typeface="Times"/>
                <a:ea typeface="Times"/>
                <a:cs typeface="Times"/>
                <a:sym typeface="Times"/>
              </a:rPr>
              <a:t>poate</a:t>
            </a:r>
            <a:r>
              <a:rPr lang="en-GB" dirty="0">
                <a:latin typeface="Times"/>
                <a:ea typeface="Times"/>
                <a:cs typeface="Times"/>
                <a:sym typeface="Times"/>
              </a:rPr>
              <a:t> </a:t>
            </a:r>
            <a:r>
              <a:rPr lang="en-GB" dirty="0" err="1">
                <a:latin typeface="Times"/>
                <a:ea typeface="Times"/>
                <a:cs typeface="Times"/>
                <a:sym typeface="Times"/>
              </a:rPr>
              <a:t>indica</a:t>
            </a:r>
            <a:r>
              <a:rPr lang="en-GB" dirty="0">
                <a:latin typeface="Times"/>
                <a:ea typeface="Times"/>
                <a:cs typeface="Times"/>
                <a:sym typeface="Times"/>
              </a:rPr>
              <a:t> o </a:t>
            </a:r>
            <a:r>
              <a:rPr lang="en-GB" dirty="0" err="1">
                <a:latin typeface="Times"/>
                <a:ea typeface="Times"/>
                <a:cs typeface="Times"/>
                <a:sym typeface="Times"/>
              </a:rPr>
              <a:t>poziție</a:t>
            </a:r>
            <a:r>
              <a:rPr lang="en-GB" dirty="0">
                <a:latin typeface="Times"/>
                <a:ea typeface="Times"/>
                <a:cs typeface="Times"/>
                <a:sym typeface="Times"/>
              </a:rPr>
              <a:t> de </a:t>
            </a:r>
            <a:r>
              <a:rPr lang="en-GB" dirty="0" err="1">
                <a:latin typeface="Times"/>
                <a:ea typeface="Times"/>
                <a:cs typeface="Times"/>
                <a:sym typeface="Times"/>
              </a:rPr>
              <a:t>putere</a:t>
            </a:r>
            <a:r>
              <a:rPr lang="en-GB" dirty="0">
                <a:latin typeface="Times"/>
                <a:ea typeface="Times"/>
                <a:cs typeface="Times"/>
                <a:sym typeface="Times"/>
              </a:rPr>
              <a:t> </a:t>
            </a:r>
            <a:r>
              <a:rPr lang="en-GB" dirty="0" err="1">
                <a:latin typeface="Times"/>
                <a:ea typeface="Times"/>
                <a:cs typeface="Times"/>
                <a:sym typeface="Times"/>
              </a:rPr>
              <a:t>sau</a:t>
            </a:r>
            <a:r>
              <a:rPr lang="en-GB" dirty="0">
                <a:latin typeface="Times"/>
                <a:ea typeface="Times"/>
                <a:cs typeface="Times"/>
                <a:sym typeface="Times"/>
              </a:rPr>
              <a:t> </a:t>
            </a:r>
            <a:r>
              <a:rPr lang="en-GB" dirty="0" err="1">
                <a:latin typeface="Times"/>
                <a:ea typeface="Times"/>
                <a:cs typeface="Times"/>
                <a:sym typeface="Times"/>
              </a:rPr>
              <a:t>agresivitate</a:t>
            </a:r>
            <a:r>
              <a:rPr lang="en-GB" dirty="0">
                <a:latin typeface="Times"/>
                <a:ea typeface="Times"/>
                <a:cs typeface="Times"/>
                <a:sym typeface="Times"/>
              </a:rPr>
              <a:t> </a:t>
            </a:r>
            <a:r>
              <a:rPr lang="en-GB" dirty="0" err="1">
                <a:latin typeface="Times"/>
                <a:ea typeface="Times"/>
                <a:cs typeface="Times"/>
                <a:sym typeface="Times"/>
              </a:rPr>
              <a:t>față</a:t>
            </a:r>
            <a:r>
              <a:rPr lang="en-GB" dirty="0">
                <a:latin typeface="Times"/>
                <a:ea typeface="Times"/>
                <a:cs typeface="Times"/>
                <a:sym typeface="Times"/>
              </a:rPr>
              <a:t> de client. </a:t>
            </a:r>
            <a:endParaRPr dirty="0"/>
          </a:p>
          <a:p>
            <a:pPr marL="0" lvl="0" indent="0" algn="l" rtl="0">
              <a:spcBef>
                <a:spcPts val="0"/>
              </a:spcBef>
              <a:spcAft>
                <a:spcPts val="0"/>
              </a:spcAft>
              <a:buNone/>
            </a:pPr>
            <a:r>
              <a:rPr lang="en-GB" dirty="0">
                <a:latin typeface="Times"/>
                <a:ea typeface="Times"/>
                <a:cs typeface="Times"/>
                <a:sym typeface="Times"/>
              </a:rPr>
              <a:t>O voce </a:t>
            </a:r>
            <a:r>
              <a:rPr lang="en-GB" dirty="0" err="1">
                <a:latin typeface="Times"/>
                <a:ea typeface="Times"/>
                <a:cs typeface="Times"/>
                <a:sym typeface="Times"/>
              </a:rPr>
              <a:t>prea</a:t>
            </a:r>
            <a:r>
              <a:rPr lang="en-GB" dirty="0">
                <a:latin typeface="Times"/>
                <a:ea typeface="Times"/>
                <a:cs typeface="Times"/>
                <a:sym typeface="Times"/>
              </a:rPr>
              <a:t> </a:t>
            </a:r>
            <a:r>
              <a:rPr lang="en-GB" dirty="0" err="1">
                <a:latin typeface="Times"/>
                <a:ea typeface="Times"/>
                <a:cs typeface="Times"/>
                <a:sym typeface="Times"/>
              </a:rPr>
              <a:t>joasă</a:t>
            </a:r>
            <a:r>
              <a:rPr lang="en-GB" dirty="0">
                <a:latin typeface="Times"/>
                <a:ea typeface="Times"/>
                <a:cs typeface="Times"/>
                <a:sym typeface="Times"/>
              </a:rPr>
              <a:t> </a:t>
            </a:r>
            <a:r>
              <a:rPr lang="en-GB" dirty="0" err="1">
                <a:latin typeface="Times"/>
                <a:ea typeface="Times"/>
                <a:cs typeface="Times"/>
                <a:sym typeface="Times"/>
              </a:rPr>
              <a:t>poate</a:t>
            </a:r>
            <a:r>
              <a:rPr lang="en-GB" dirty="0">
                <a:latin typeface="Times"/>
                <a:ea typeface="Times"/>
                <a:cs typeface="Times"/>
                <a:sym typeface="Times"/>
              </a:rPr>
              <a:t> </a:t>
            </a:r>
            <a:r>
              <a:rPr lang="en-GB" dirty="0" err="1">
                <a:latin typeface="Times"/>
                <a:ea typeface="Times"/>
                <a:cs typeface="Times"/>
                <a:sym typeface="Times"/>
              </a:rPr>
              <a:t>indica</a:t>
            </a:r>
            <a:r>
              <a:rPr lang="en-GB" dirty="0">
                <a:latin typeface="Times"/>
                <a:ea typeface="Times"/>
                <a:cs typeface="Times"/>
                <a:sym typeface="Times"/>
              </a:rPr>
              <a:t> </a:t>
            </a:r>
            <a:r>
              <a:rPr lang="en-GB" dirty="0" err="1">
                <a:latin typeface="Times"/>
                <a:ea typeface="Times"/>
                <a:cs typeface="Times"/>
                <a:sym typeface="Times"/>
              </a:rPr>
              <a:t>slăbiciune</a:t>
            </a:r>
            <a:r>
              <a:rPr lang="en-GB" dirty="0">
                <a:latin typeface="Times"/>
                <a:ea typeface="Times"/>
                <a:cs typeface="Times"/>
                <a:sym typeface="Times"/>
              </a:rPr>
              <a:t> </a:t>
            </a:r>
            <a:r>
              <a:rPr lang="en-GB" dirty="0" err="1">
                <a:latin typeface="Times"/>
                <a:ea typeface="Times"/>
                <a:cs typeface="Times"/>
                <a:sym typeface="Times"/>
              </a:rPr>
              <a:t>sau</a:t>
            </a:r>
            <a:r>
              <a:rPr lang="en-GB" dirty="0">
                <a:latin typeface="Times"/>
                <a:ea typeface="Times"/>
                <a:cs typeface="Times"/>
                <a:sym typeface="Times"/>
              </a:rPr>
              <a:t> </a:t>
            </a:r>
            <a:r>
              <a:rPr lang="en-GB" dirty="0" err="1">
                <a:latin typeface="Times"/>
                <a:ea typeface="Times"/>
                <a:cs typeface="Times"/>
                <a:sym typeface="Times"/>
              </a:rPr>
              <a:t>dezinteres</a:t>
            </a:r>
            <a:r>
              <a:rPr lang="en-GB" dirty="0">
                <a:latin typeface="Times"/>
                <a:ea typeface="Times"/>
                <a:cs typeface="Times"/>
                <a:sym typeface="Times"/>
              </a:rPr>
              <a:t> </a:t>
            </a:r>
            <a:r>
              <a:rPr lang="en-GB" dirty="0" err="1">
                <a:latin typeface="Times"/>
                <a:ea typeface="Times"/>
                <a:cs typeface="Times"/>
                <a:sym typeface="Times"/>
              </a:rPr>
              <a:t>față</a:t>
            </a:r>
            <a:r>
              <a:rPr lang="en-GB" dirty="0">
                <a:latin typeface="Times"/>
                <a:ea typeface="Times"/>
                <a:cs typeface="Times"/>
                <a:sym typeface="Times"/>
              </a:rPr>
              <a:t> de </a:t>
            </a:r>
            <a:r>
              <a:rPr lang="en-GB" dirty="0" err="1">
                <a:latin typeface="Times"/>
                <a:ea typeface="Times"/>
                <a:cs typeface="Times"/>
                <a:sym typeface="Times"/>
              </a:rPr>
              <a:t>beneficiar</a:t>
            </a:r>
            <a:r>
              <a:rPr lang="en-GB" dirty="0">
                <a:latin typeface="Times"/>
                <a:ea typeface="Times"/>
                <a:cs typeface="Times"/>
                <a:sym typeface="Times"/>
              </a:rPr>
              <a:t>. </a:t>
            </a:r>
            <a:endParaRPr dirty="0"/>
          </a:p>
          <a:p>
            <a:pPr marL="0" lvl="0" indent="0" algn="l" rtl="0">
              <a:spcBef>
                <a:spcPts val="0"/>
              </a:spcBef>
              <a:spcAft>
                <a:spcPts val="0"/>
              </a:spcAft>
              <a:buNone/>
            </a:pPr>
            <a:r>
              <a:rPr lang="en-GB" dirty="0">
                <a:latin typeface="Times"/>
                <a:ea typeface="Times"/>
                <a:cs typeface="Times"/>
                <a:sym typeface="Times"/>
              </a:rPr>
              <a:t>O voce </a:t>
            </a:r>
            <a:r>
              <a:rPr lang="en-GB" dirty="0" err="1">
                <a:latin typeface="Times"/>
                <a:ea typeface="Times"/>
                <a:cs typeface="Times"/>
                <a:sym typeface="Times"/>
              </a:rPr>
              <a:t>monotonă</a:t>
            </a:r>
            <a:r>
              <a:rPr lang="en-GB" dirty="0">
                <a:latin typeface="Times"/>
                <a:ea typeface="Times"/>
                <a:cs typeface="Times"/>
                <a:sym typeface="Times"/>
              </a:rPr>
              <a:t> </a:t>
            </a:r>
            <a:r>
              <a:rPr lang="en-GB" dirty="0" err="1">
                <a:latin typeface="Times"/>
                <a:ea typeface="Times"/>
                <a:cs typeface="Times"/>
                <a:sym typeface="Times"/>
              </a:rPr>
              <a:t>indică</a:t>
            </a:r>
            <a:r>
              <a:rPr lang="en-GB" dirty="0">
                <a:latin typeface="Times"/>
                <a:ea typeface="Times"/>
                <a:cs typeface="Times"/>
                <a:sym typeface="Times"/>
              </a:rPr>
              <a:t> o </a:t>
            </a:r>
            <a:r>
              <a:rPr lang="en-GB" dirty="0" err="1">
                <a:latin typeface="Times"/>
                <a:ea typeface="Times"/>
                <a:cs typeface="Times"/>
                <a:sym typeface="Times"/>
              </a:rPr>
              <a:t>lipsă</a:t>
            </a:r>
            <a:r>
              <a:rPr lang="en-GB" dirty="0">
                <a:latin typeface="Times"/>
                <a:ea typeface="Times"/>
                <a:cs typeface="Times"/>
                <a:sym typeface="Times"/>
              </a:rPr>
              <a:t> de </a:t>
            </a:r>
            <a:r>
              <a:rPr lang="en-GB" dirty="0" err="1">
                <a:latin typeface="Times"/>
                <a:ea typeface="Times"/>
                <a:cs typeface="Times"/>
                <a:sym typeface="Times"/>
              </a:rPr>
              <a:t>interes</a:t>
            </a:r>
            <a:r>
              <a:rPr lang="en-GB" dirty="0">
                <a:latin typeface="Times"/>
                <a:ea typeface="Times"/>
                <a:cs typeface="Times"/>
                <a:sym typeface="Times"/>
              </a:rPr>
              <a:t> </a:t>
            </a:r>
            <a:r>
              <a:rPr lang="en-GB" dirty="0" err="1">
                <a:latin typeface="Times"/>
                <a:ea typeface="Times"/>
                <a:cs typeface="Times"/>
                <a:sym typeface="Times"/>
              </a:rPr>
              <a:t>sau</a:t>
            </a:r>
            <a:r>
              <a:rPr lang="en-GB" dirty="0">
                <a:latin typeface="Times"/>
                <a:ea typeface="Times"/>
                <a:cs typeface="Times"/>
                <a:sym typeface="Times"/>
              </a:rPr>
              <a:t> </a:t>
            </a:r>
            <a:r>
              <a:rPr lang="en-GB" dirty="0" err="1">
                <a:latin typeface="Times"/>
                <a:ea typeface="Times"/>
                <a:cs typeface="Times"/>
                <a:sym typeface="Times"/>
              </a:rPr>
              <a:t>plictiseală</a:t>
            </a:r>
            <a:r>
              <a:rPr lang="en-GB" dirty="0">
                <a:latin typeface="Times"/>
                <a:ea typeface="Times"/>
                <a:cs typeface="Times"/>
                <a:sym typeface="Times"/>
              </a:rPr>
              <a:t>. </a:t>
            </a:r>
            <a:endParaRPr dirty="0"/>
          </a:p>
          <a:p>
            <a:pPr marL="0" lvl="0" indent="0" algn="l" rtl="0">
              <a:spcBef>
                <a:spcPts val="0"/>
              </a:spcBef>
              <a:spcAft>
                <a:spcPts val="0"/>
              </a:spcAft>
              <a:buNone/>
            </a:pPr>
            <a:r>
              <a:rPr lang="en-GB" dirty="0" err="1">
                <a:latin typeface="Times"/>
                <a:ea typeface="Times"/>
                <a:cs typeface="Times"/>
                <a:sym typeface="Times"/>
              </a:rPr>
              <a:t>Dacă</a:t>
            </a:r>
            <a:r>
              <a:rPr lang="en-GB" dirty="0">
                <a:latin typeface="Times"/>
                <a:ea typeface="Times"/>
                <a:cs typeface="Times"/>
                <a:sym typeface="Times"/>
              </a:rPr>
              <a:t> </a:t>
            </a:r>
            <a:r>
              <a:rPr lang="en-GB" dirty="0" err="1">
                <a:latin typeface="Times"/>
                <a:ea typeface="Times"/>
                <a:cs typeface="Times"/>
                <a:sym typeface="Times"/>
              </a:rPr>
              <a:t>tonul</a:t>
            </a:r>
            <a:r>
              <a:rPr lang="en-GB" dirty="0">
                <a:latin typeface="Times"/>
                <a:ea typeface="Times"/>
                <a:cs typeface="Times"/>
                <a:sym typeface="Times"/>
              </a:rPr>
              <a:t> </a:t>
            </a:r>
            <a:r>
              <a:rPr lang="en-GB" dirty="0" err="1">
                <a:latin typeface="Times"/>
                <a:ea typeface="Times"/>
                <a:cs typeface="Times"/>
                <a:sym typeface="Times"/>
              </a:rPr>
              <a:t>vocii</a:t>
            </a:r>
            <a:r>
              <a:rPr lang="en-GB" dirty="0">
                <a:latin typeface="Times"/>
                <a:ea typeface="Times"/>
                <a:cs typeface="Times"/>
                <a:sym typeface="Times"/>
              </a:rPr>
              <a:t> </a:t>
            </a:r>
            <a:r>
              <a:rPr lang="en-GB" dirty="0" err="1">
                <a:latin typeface="Times"/>
                <a:ea typeface="Times"/>
                <a:cs typeface="Times"/>
                <a:sym typeface="Times"/>
              </a:rPr>
              <a:t>asistentului</a:t>
            </a:r>
            <a:r>
              <a:rPr lang="en-GB" dirty="0">
                <a:latin typeface="Times"/>
                <a:ea typeface="Times"/>
                <a:cs typeface="Times"/>
                <a:sym typeface="Times"/>
              </a:rPr>
              <a:t> social </a:t>
            </a:r>
            <a:r>
              <a:rPr lang="en-GB" dirty="0" err="1">
                <a:latin typeface="Times"/>
                <a:ea typeface="Times"/>
                <a:cs typeface="Times"/>
                <a:sym typeface="Times"/>
              </a:rPr>
              <a:t>este</a:t>
            </a:r>
            <a:r>
              <a:rPr lang="en-GB" dirty="0">
                <a:latin typeface="Times"/>
                <a:ea typeface="Times"/>
                <a:cs typeface="Times"/>
                <a:sym typeface="Times"/>
              </a:rPr>
              <a:t> </a:t>
            </a:r>
            <a:r>
              <a:rPr lang="en-GB" dirty="0" err="1">
                <a:latin typeface="Times"/>
                <a:ea typeface="Times"/>
                <a:cs typeface="Times"/>
                <a:sym typeface="Times"/>
              </a:rPr>
              <a:t>neprietenos</a:t>
            </a:r>
            <a:r>
              <a:rPr lang="en-GB" dirty="0">
                <a:latin typeface="Times"/>
                <a:ea typeface="Times"/>
                <a:cs typeface="Times"/>
                <a:sym typeface="Times"/>
              </a:rPr>
              <a:t> </a:t>
            </a:r>
            <a:r>
              <a:rPr lang="en-GB" dirty="0" err="1">
                <a:latin typeface="Times"/>
                <a:ea typeface="Times"/>
                <a:cs typeface="Times"/>
                <a:sym typeface="Times"/>
              </a:rPr>
              <a:t>sau</a:t>
            </a:r>
            <a:r>
              <a:rPr lang="en-GB" dirty="0">
                <a:latin typeface="Times"/>
                <a:ea typeface="Times"/>
                <a:cs typeface="Times"/>
                <a:sym typeface="Times"/>
              </a:rPr>
              <a:t> </a:t>
            </a:r>
            <a:r>
              <a:rPr lang="en-GB" dirty="0" err="1">
                <a:latin typeface="Times"/>
                <a:ea typeface="Times"/>
                <a:cs typeface="Times"/>
                <a:sym typeface="Times"/>
              </a:rPr>
              <a:t>dur</a:t>
            </a:r>
            <a:r>
              <a:rPr lang="en-GB" dirty="0">
                <a:latin typeface="Times"/>
                <a:ea typeface="Times"/>
                <a:cs typeface="Times"/>
                <a:sym typeface="Times"/>
              </a:rPr>
              <a:t>, </a:t>
            </a:r>
            <a:r>
              <a:rPr lang="en-GB" dirty="0" err="1">
                <a:latin typeface="Times"/>
                <a:ea typeface="Times"/>
                <a:cs typeface="Times"/>
                <a:sym typeface="Times"/>
              </a:rPr>
              <a:t>este</a:t>
            </a:r>
            <a:r>
              <a:rPr lang="en-GB" dirty="0">
                <a:latin typeface="Times"/>
                <a:ea typeface="Times"/>
                <a:cs typeface="Times"/>
                <a:sym typeface="Times"/>
              </a:rPr>
              <a:t> </a:t>
            </a:r>
            <a:r>
              <a:rPr lang="en-GB" dirty="0" err="1">
                <a:latin typeface="Times"/>
                <a:ea typeface="Times"/>
                <a:cs typeface="Times"/>
                <a:sym typeface="Times"/>
              </a:rPr>
              <a:t>dificil</a:t>
            </a:r>
            <a:r>
              <a:rPr lang="en-GB" dirty="0">
                <a:latin typeface="Times"/>
                <a:ea typeface="Times"/>
                <a:cs typeface="Times"/>
                <a:sym typeface="Times"/>
              </a:rPr>
              <a:t> </a:t>
            </a:r>
            <a:r>
              <a:rPr lang="en-GB" dirty="0" err="1">
                <a:latin typeface="Times"/>
                <a:ea typeface="Times"/>
                <a:cs typeface="Times"/>
                <a:sym typeface="Times"/>
              </a:rPr>
              <a:t>să</a:t>
            </a:r>
            <a:r>
              <a:rPr lang="en-GB" dirty="0">
                <a:latin typeface="Times"/>
                <a:ea typeface="Times"/>
                <a:cs typeface="Times"/>
                <a:sym typeface="Times"/>
              </a:rPr>
              <a:t> </a:t>
            </a:r>
            <a:r>
              <a:rPr lang="en-GB" dirty="0" err="1">
                <a:latin typeface="Times"/>
                <a:ea typeface="Times"/>
                <a:cs typeface="Times"/>
                <a:sym typeface="Times"/>
              </a:rPr>
              <a:t>convingi</a:t>
            </a:r>
            <a:r>
              <a:rPr lang="en-GB" dirty="0">
                <a:latin typeface="Times"/>
                <a:ea typeface="Times"/>
                <a:cs typeface="Times"/>
                <a:sym typeface="Times"/>
              </a:rPr>
              <a:t> </a:t>
            </a:r>
            <a:r>
              <a:rPr lang="en-GB" dirty="0" err="1">
                <a:latin typeface="Times"/>
                <a:ea typeface="Times"/>
                <a:cs typeface="Times"/>
                <a:sym typeface="Times"/>
              </a:rPr>
              <a:t>sau</a:t>
            </a:r>
            <a:r>
              <a:rPr lang="en-GB" dirty="0">
                <a:latin typeface="Times"/>
                <a:ea typeface="Times"/>
                <a:cs typeface="Times"/>
                <a:sym typeface="Times"/>
              </a:rPr>
              <a:t> </a:t>
            </a:r>
            <a:r>
              <a:rPr lang="en-GB" dirty="0" err="1">
                <a:latin typeface="Times"/>
                <a:ea typeface="Times"/>
                <a:cs typeface="Times"/>
                <a:sym typeface="Times"/>
              </a:rPr>
              <a:t>să</a:t>
            </a:r>
            <a:r>
              <a:rPr lang="en-GB" dirty="0">
                <a:latin typeface="Times"/>
                <a:ea typeface="Times"/>
                <a:cs typeface="Times"/>
                <a:sym typeface="Times"/>
              </a:rPr>
              <a:t> </a:t>
            </a:r>
            <a:r>
              <a:rPr lang="en-GB" dirty="0" err="1">
                <a:latin typeface="Times"/>
                <a:ea typeface="Times"/>
                <a:cs typeface="Times"/>
                <a:sym typeface="Times"/>
              </a:rPr>
              <a:t>influențezi</a:t>
            </a:r>
            <a:r>
              <a:rPr lang="en-GB" dirty="0">
                <a:latin typeface="Times"/>
                <a:ea typeface="Times"/>
                <a:cs typeface="Times"/>
                <a:sym typeface="Times"/>
              </a:rPr>
              <a:t> </a:t>
            </a:r>
            <a:r>
              <a:rPr lang="en-GB" dirty="0" err="1">
                <a:latin typeface="Times"/>
                <a:ea typeface="Times"/>
                <a:cs typeface="Times"/>
                <a:sym typeface="Times"/>
              </a:rPr>
              <a:t>beneficiarul</a:t>
            </a:r>
            <a:r>
              <a:rPr lang="en-GB" dirty="0">
                <a:latin typeface="Times"/>
                <a:ea typeface="Times"/>
                <a:cs typeface="Times"/>
                <a:sym typeface="Times"/>
              </a:rPr>
              <a:t>. </a:t>
            </a:r>
            <a:endParaRPr dirty="0"/>
          </a:p>
          <a:p>
            <a:pPr marL="0" lvl="0" indent="0" algn="l" rtl="0">
              <a:spcBef>
                <a:spcPts val="0"/>
              </a:spcBef>
              <a:spcAft>
                <a:spcPts val="0"/>
              </a:spcAft>
              <a:buNone/>
            </a:pPr>
            <a:r>
              <a:rPr lang="en-GB" dirty="0" err="1">
                <a:latin typeface="Times"/>
                <a:ea typeface="Times"/>
                <a:cs typeface="Times"/>
                <a:sym typeface="Times"/>
              </a:rPr>
              <a:t>Atunci</a:t>
            </a:r>
            <a:r>
              <a:rPr lang="en-GB" dirty="0">
                <a:latin typeface="Times"/>
                <a:ea typeface="Times"/>
                <a:cs typeface="Times"/>
                <a:sym typeface="Times"/>
              </a:rPr>
              <a:t> </a:t>
            </a:r>
            <a:r>
              <a:rPr lang="en-GB" dirty="0" err="1">
                <a:latin typeface="Times"/>
                <a:ea typeface="Times"/>
                <a:cs typeface="Times"/>
                <a:sym typeface="Times"/>
              </a:rPr>
              <a:t>când</a:t>
            </a:r>
            <a:r>
              <a:rPr lang="en-GB" dirty="0">
                <a:latin typeface="Times"/>
                <a:ea typeface="Times"/>
                <a:cs typeface="Times"/>
                <a:sym typeface="Times"/>
              </a:rPr>
              <a:t> </a:t>
            </a:r>
            <a:r>
              <a:rPr lang="en-GB" dirty="0" err="1">
                <a:latin typeface="Times"/>
                <a:ea typeface="Times"/>
                <a:cs typeface="Times"/>
                <a:sym typeface="Times"/>
              </a:rPr>
              <a:t>viteza</a:t>
            </a:r>
            <a:r>
              <a:rPr lang="en-GB" dirty="0">
                <a:latin typeface="Times"/>
                <a:ea typeface="Times"/>
                <a:cs typeface="Times"/>
                <a:sym typeface="Times"/>
              </a:rPr>
              <a:t> de </a:t>
            </a:r>
            <a:r>
              <a:rPr lang="en-GB" dirty="0" err="1">
                <a:latin typeface="Times"/>
                <a:ea typeface="Times"/>
                <a:cs typeface="Times"/>
                <a:sym typeface="Times"/>
              </a:rPr>
              <a:t>vorbire</a:t>
            </a:r>
            <a:r>
              <a:rPr lang="en-GB" dirty="0">
                <a:latin typeface="Times"/>
                <a:ea typeface="Times"/>
                <a:cs typeface="Times"/>
                <a:sym typeface="Times"/>
              </a:rPr>
              <a:t> a </a:t>
            </a:r>
            <a:r>
              <a:rPr lang="en-GB" dirty="0" err="1">
                <a:latin typeface="Times"/>
                <a:ea typeface="Times"/>
                <a:cs typeface="Times"/>
                <a:sym typeface="Times"/>
              </a:rPr>
              <a:t>unui</a:t>
            </a:r>
            <a:r>
              <a:rPr lang="en-GB" dirty="0">
                <a:latin typeface="Times"/>
                <a:ea typeface="Times"/>
                <a:cs typeface="Times"/>
                <a:sym typeface="Times"/>
              </a:rPr>
              <a:t> </a:t>
            </a:r>
            <a:r>
              <a:rPr lang="en-GB" dirty="0" err="1">
                <a:latin typeface="Times"/>
                <a:ea typeface="Times"/>
                <a:cs typeface="Times"/>
                <a:sym typeface="Times"/>
              </a:rPr>
              <a:t>asistent</a:t>
            </a:r>
            <a:r>
              <a:rPr lang="en-GB" dirty="0">
                <a:latin typeface="Times"/>
                <a:ea typeface="Times"/>
                <a:cs typeface="Times"/>
                <a:sym typeface="Times"/>
              </a:rPr>
              <a:t> social </a:t>
            </a:r>
            <a:r>
              <a:rPr lang="en-GB" dirty="0" err="1">
                <a:latin typeface="Times"/>
                <a:ea typeface="Times"/>
                <a:cs typeface="Times"/>
                <a:sym typeface="Times"/>
              </a:rPr>
              <a:t>este</a:t>
            </a:r>
            <a:r>
              <a:rPr lang="en-GB" dirty="0">
                <a:latin typeface="Times"/>
                <a:ea typeface="Times"/>
                <a:cs typeface="Times"/>
                <a:sym typeface="Times"/>
              </a:rPr>
              <a:t> </a:t>
            </a:r>
            <a:r>
              <a:rPr lang="en-GB" dirty="0" err="1">
                <a:latin typeface="Times"/>
                <a:ea typeface="Times"/>
                <a:cs typeface="Times"/>
                <a:sym typeface="Times"/>
              </a:rPr>
              <a:t>prea</a:t>
            </a:r>
            <a:r>
              <a:rPr lang="en-GB" dirty="0">
                <a:latin typeface="Times"/>
                <a:ea typeface="Times"/>
                <a:cs typeface="Times"/>
                <a:sym typeface="Times"/>
              </a:rPr>
              <a:t> </a:t>
            </a:r>
            <a:r>
              <a:rPr lang="en-GB" dirty="0" err="1">
                <a:latin typeface="Times"/>
                <a:ea typeface="Times"/>
                <a:cs typeface="Times"/>
                <a:sym typeface="Times"/>
              </a:rPr>
              <a:t>mică</a:t>
            </a:r>
            <a:r>
              <a:rPr lang="en-GB" dirty="0">
                <a:latin typeface="Times"/>
                <a:ea typeface="Times"/>
                <a:cs typeface="Times"/>
                <a:sym typeface="Times"/>
              </a:rPr>
              <a:t> </a:t>
            </a:r>
            <a:r>
              <a:rPr lang="en-GB" dirty="0" err="1">
                <a:latin typeface="Times"/>
                <a:ea typeface="Times"/>
                <a:cs typeface="Times"/>
                <a:sym typeface="Times"/>
              </a:rPr>
              <a:t>sau</a:t>
            </a:r>
            <a:r>
              <a:rPr lang="en-GB" dirty="0">
                <a:latin typeface="Times"/>
                <a:ea typeface="Times"/>
                <a:cs typeface="Times"/>
                <a:sym typeface="Times"/>
              </a:rPr>
              <a:t> </a:t>
            </a:r>
            <a:r>
              <a:rPr lang="en-GB" dirty="0" err="1">
                <a:latin typeface="Times"/>
                <a:ea typeface="Times"/>
                <a:cs typeface="Times"/>
                <a:sym typeface="Times"/>
              </a:rPr>
              <a:t>prea</a:t>
            </a:r>
            <a:r>
              <a:rPr lang="en-GB" dirty="0">
                <a:latin typeface="Times"/>
                <a:ea typeface="Times"/>
                <a:cs typeface="Times"/>
                <a:sym typeface="Times"/>
              </a:rPr>
              <a:t> mare, </a:t>
            </a:r>
            <a:r>
              <a:rPr lang="en-GB" dirty="0" err="1">
                <a:latin typeface="Times"/>
                <a:ea typeface="Times"/>
                <a:cs typeface="Times"/>
                <a:sym typeface="Times"/>
              </a:rPr>
              <a:t>beneficiarul</a:t>
            </a:r>
            <a:r>
              <a:rPr lang="en-GB" dirty="0">
                <a:latin typeface="Times"/>
                <a:ea typeface="Times"/>
                <a:cs typeface="Times"/>
                <a:sym typeface="Times"/>
              </a:rPr>
              <a:t> </a:t>
            </a:r>
            <a:r>
              <a:rPr lang="en-GB" dirty="0" err="1">
                <a:latin typeface="Times"/>
                <a:ea typeface="Times"/>
                <a:cs typeface="Times"/>
                <a:sym typeface="Times"/>
              </a:rPr>
              <a:t>poate</a:t>
            </a:r>
            <a:r>
              <a:rPr lang="en-GB" dirty="0">
                <a:latin typeface="Times"/>
                <a:ea typeface="Times"/>
                <a:cs typeface="Times"/>
                <a:sym typeface="Times"/>
              </a:rPr>
              <a:t> </a:t>
            </a:r>
            <a:r>
              <a:rPr lang="en-GB" dirty="0" err="1">
                <a:latin typeface="Times"/>
                <a:ea typeface="Times"/>
                <a:cs typeface="Times"/>
                <a:sym typeface="Times"/>
              </a:rPr>
              <a:t>avea</a:t>
            </a:r>
            <a:r>
              <a:rPr lang="en-GB" dirty="0">
                <a:latin typeface="Times"/>
                <a:ea typeface="Times"/>
                <a:cs typeface="Times"/>
                <a:sym typeface="Times"/>
              </a:rPr>
              <a:t> </a:t>
            </a:r>
            <a:r>
              <a:rPr lang="en-GB" dirty="0" err="1">
                <a:latin typeface="Times"/>
                <a:ea typeface="Times"/>
                <a:cs typeface="Times"/>
                <a:sym typeface="Times"/>
              </a:rPr>
              <a:t>dificultăți</a:t>
            </a:r>
            <a:r>
              <a:rPr lang="en-GB" dirty="0">
                <a:latin typeface="Times"/>
                <a:ea typeface="Times"/>
                <a:cs typeface="Times"/>
                <a:sym typeface="Times"/>
              </a:rPr>
              <a:t> </a:t>
            </a:r>
            <a:r>
              <a:rPr lang="en-GB" dirty="0" err="1">
                <a:latin typeface="Times"/>
                <a:ea typeface="Times"/>
                <a:cs typeface="Times"/>
                <a:sym typeface="Times"/>
              </a:rPr>
              <a:t>în</a:t>
            </a:r>
            <a:r>
              <a:rPr lang="en-GB" dirty="0">
                <a:latin typeface="Times"/>
                <a:ea typeface="Times"/>
                <a:cs typeface="Times"/>
                <a:sym typeface="Times"/>
              </a:rPr>
              <a:t> a </a:t>
            </a:r>
            <a:r>
              <a:rPr lang="en-GB" dirty="0" err="1">
                <a:latin typeface="Times"/>
                <a:ea typeface="Times"/>
                <a:cs typeface="Times"/>
                <a:sym typeface="Times"/>
              </a:rPr>
              <a:t>acorda</a:t>
            </a:r>
            <a:r>
              <a:rPr lang="en-GB" dirty="0">
                <a:latin typeface="Times"/>
                <a:ea typeface="Times"/>
                <a:cs typeface="Times"/>
                <a:sym typeface="Times"/>
              </a:rPr>
              <a:t> </a:t>
            </a:r>
            <a:r>
              <a:rPr lang="en-GB" dirty="0" err="1">
                <a:latin typeface="Times"/>
                <a:ea typeface="Times"/>
                <a:cs typeface="Times"/>
                <a:sym typeface="Times"/>
              </a:rPr>
              <a:t>atenție</a:t>
            </a:r>
            <a:r>
              <a:rPr lang="en-GB" dirty="0">
                <a:latin typeface="Times"/>
                <a:ea typeface="Times"/>
                <a:cs typeface="Times"/>
                <a:sym typeface="Times"/>
              </a:rPr>
              <a:t>. </a:t>
            </a:r>
            <a:endParaRPr dirty="0"/>
          </a:p>
          <a:p>
            <a:pPr marL="0" lvl="0" indent="0" algn="l" rtl="0">
              <a:spcBef>
                <a:spcPts val="0"/>
              </a:spcBef>
              <a:spcAft>
                <a:spcPts val="0"/>
              </a:spcAft>
              <a:buNone/>
            </a:pPr>
            <a:endParaRPr dirty="0">
              <a:latin typeface="Times"/>
              <a:ea typeface="Times"/>
              <a:cs typeface="Times"/>
              <a:sym typeface="Times"/>
            </a:endParaRPr>
          </a:p>
          <a:p>
            <a:pPr marL="0" lvl="0" indent="0" algn="just" rtl="0">
              <a:lnSpc>
                <a:spcPct val="69333"/>
              </a:lnSpc>
              <a:spcBef>
                <a:spcPts val="0"/>
              </a:spcBef>
              <a:spcAft>
                <a:spcPts val="0"/>
              </a:spcAft>
              <a:buNone/>
            </a:pPr>
            <a:r>
              <a:rPr lang="en-GB" b="1" dirty="0" err="1">
                <a:latin typeface="Helvetica Neue"/>
                <a:ea typeface="Helvetica Neue"/>
                <a:cs typeface="Helvetica Neue"/>
                <a:sym typeface="Helvetica Neue"/>
              </a:rPr>
              <a:t>Reguli</a:t>
            </a:r>
            <a:r>
              <a:rPr lang="en-GB" b="1" dirty="0">
                <a:latin typeface="Helvetica Neue"/>
                <a:ea typeface="Helvetica Neue"/>
                <a:cs typeface="Helvetica Neue"/>
                <a:sym typeface="Helvetica Neue"/>
              </a:rPr>
              <a:t> </a:t>
            </a:r>
            <a:r>
              <a:rPr lang="en-GB" b="1" dirty="0" err="1">
                <a:latin typeface="Helvetica Neue"/>
                <a:ea typeface="Helvetica Neue"/>
                <a:cs typeface="Helvetica Neue"/>
                <a:sym typeface="Helvetica Neue"/>
              </a:rPr>
              <a:t>generale</a:t>
            </a:r>
            <a:r>
              <a:rPr lang="en-GB" b="1" dirty="0">
                <a:latin typeface="Helvetica Neue"/>
                <a:ea typeface="Helvetica Neue"/>
                <a:cs typeface="Helvetica Neue"/>
                <a:sym typeface="Helvetica Neue"/>
              </a:rPr>
              <a:t> </a:t>
            </a:r>
            <a:endParaRPr dirty="0">
              <a:latin typeface="Helvetica Neue"/>
              <a:ea typeface="Helvetica Neue"/>
              <a:cs typeface="Helvetica Neue"/>
              <a:sym typeface="Helvetica Neue"/>
            </a:endParaRPr>
          </a:p>
          <a:p>
            <a:pPr marL="0" lvl="0" indent="0" algn="l" rtl="0">
              <a:spcBef>
                <a:spcPts val="375"/>
              </a:spcBef>
              <a:spcAft>
                <a:spcPts val="0"/>
              </a:spcAft>
              <a:buNone/>
            </a:pPr>
            <a:r>
              <a:rPr lang="en-GB" dirty="0" err="1">
                <a:latin typeface="Times"/>
                <a:ea typeface="Times"/>
                <a:cs typeface="Times"/>
                <a:sym typeface="Times"/>
              </a:rPr>
              <a:t>Mențineți</a:t>
            </a:r>
            <a:r>
              <a:rPr lang="en-GB" dirty="0">
                <a:latin typeface="Times"/>
                <a:ea typeface="Times"/>
                <a:cs typeface="Times"/>
                <a:sym typeface="Times"/>
              </a:rPr>
              <a:t> un ton </a:t>
            </a:r>
            <a:r>
              <a:rPr lang="en-GB" dirty="0" err="1">
                <a:latin typeface="Times"/>
                <a:ea typeface="Times"/>
                <a:cs typeface="Times"/>
                <a:sym typeface="Times"/>
              </a:rPr>
              <a:t>clar</a:t>
            </a:r>
            <a:r>
              <a:rPr lang="en-GB" dirty="0">
                <a:latin typeface="Times"/>
                <a:ea typeface="Times"/>
                <a:cs typeface="Times"/>
                <a:sym typeface="Times"/>
              </a:rPr>
              <a:t> care se </a:t>
            </a:r>
            <a:r>
              <a:rPr lang="en-GB" dirty="0" err="1">
                <a:latin typeface="Times"/>
                <a:ea typeface="Times"/>
                <a:cs typeface="Times"/>
                <a:sym typeface="Times"/>
              </a:rPr>
              <a:t>schimbă</a:t>
            </a:r>
            <a:r>
              <a:rPr lang="en-GB" dirty="0">
                <a:latin typeface="Times"/>
                <a:ea typeface="Times"/>
                <a:cs typeface="Times"/>
                <a:sym typeface="Times"/>
              </a:rPr>
              <a:t> </a:t>
            </a:r>
            <a:r>
              <a:rPr lang="en-GB" dirty="0" err="1">
                <a:latin typeface="Times"/>
                <a:ea typeface="Times"/>
                <a:cs typeface="Times"/>
                <a:sym typeface="Times"/>
              </a:rPr>
              <a:t>în</a:t>
            </a:r>
            <a:r>
              <a:rPr lang="en-GB" dirty="0">
                <a:latin typeface="Times"/>
                <a:ea typeface="Times"/>
                <a:cs typeface="Times"/>
                <a:sym typeface="Times"/>
              </a:rPr>
              <a:t> </a:t>
            </a:r>
            <a:r>
              <a:rPr lang="en-GB" dirty="0" err="1">
                <a:latin typeface="Times"/>
                <a:ea typeface="Times"/>
                <a:cs typeface="Times"/>
                <a:sym typeface="Times"/>
              </a:rPr>
              <a:t>funcție</a:t>
            </a:r>
            <a:r>
              <a:rPr lang="en-GB" dirty="0">
                <a:latin typeface="Times"/>
                <a:ea typeface="Times"/>
                <a:cs typeface="Times"/>
                <a:sym typeface="Times"/>
              </a:rPr>
              <a:t> de </a:t>
            </a:r>
            <a:r>
              <a:rPr lang="en-GB" dirty="0" err="1">
                <a:latin typeface="Times"/>
                <a:ea typeface="Times"/>
                <a:cs typeface="Times"/>
                <a:sym typeface="Times"/>
              </a:rPr>
              <a:t>sentimentele</a:t>
            </a:r>
            <a:r>
              <a:rPr lang="en-GB" dirty="0">
                <a:latin typeface="Times"/>
                <a:ea typeface="Times"/>
                <a:cs typeface="Times"/>
                <a:sym typeface="Times"/>
              </a:rPr>
              <a:t> </a:t>
            </a:r>
            <a:r>
              <a:rPr lang="en-GB" dirty="0" err="1">
                <a:latin typeface="Times"/>
                <a:ea typeface="Times"/>
                <a:cs typeface="Times"/>
                <a:sym typeface="Times"/>
              </a:rPr>
              <a:t>și</a:t>
            </a:r>
            <a:r>
              <a:rPr lang="en-GB" dirty="0">
                <a:latin typeface="Times"/>
                <a:ea typeface="Times"/>
                <a:cs typeface="Times"/>
                <a:sym typeface="Times"/>
              </a:rPr>
              <a:t> </a:t>
            </a:r>
            <a:r>
              <a:rPr lang="en-GB" dirty="0" err="1">
                <a:latin typeface="Times"/>
                <a:ea typeface="Times"/>
                <a:cs typeface="Times"/>
                <a:sym typeface="Times"/>
              </a:rPr>
              <a:t>emoțiile</a:t>
            </a:r>
            <a:r>
              <a:rPr lang="en-GB" dirty="0">
                <a:latin typeface="Times"/>
                <a:ea typeface="Times"/>
                <a:cs typeface="Times"/>
                <a:sym typeface="Times"/>
              </a:rPr>
              <a:t> </a:t>
            </a:r>
            <a:r>
              <a:rPr lang="en-GB" dirty="0" err="1">
                <a:latin typeface="Times"/>
                <a:ea typeface="Times"/>
                <a:cs typeface="Times"/>
                <a:sym typeface="Times"/>
              </a:rPr>
              <a:t>exprimate</a:t>
            </a:r>
            <a:r>
              <a:rPr lang="en-GB" dirty="0">
                <a:latin typeface="Times"/>
                <a:ea typeface="Times"/>
                <a:cs typeface="Times"/>
                <a:sym typeface="Times"/>
              </a:rPr>
              <a:t> de </a:t>
            </a:r>
            <a:r>
              <a:rPr lang="en-GB" dirty="0" err="1">
                <a:latin typeface="Times"/>
                <a:ea typeface="Times"/>
                <a:cs typeface="Times"/>
                <a:sym typeface="Times"/>
              </a:rPr>
              <a:t>beneficiar</a:t>
            </a:r>
            <a:r>
              <a:rPr lang="en-GB" dirty="0">
                <a:latin typeface="Times"/>
                <a:ea typeface="Times"/>
                <a:cs typeface="Times"/>
                <a:sym typeface="Times"/>
              </a:rPr>
              <a:t>. </a:t>
            </a:r>
            <a:endParaRPr dirty="0"/>
          </a:p>
          <a:p>
            <a:pPr marL="0" lvl="0" indent="0" algn="l" rtl="0">
              <a:spcBef>
                <a:spcPts val="0"/>
              </a:spcBef>
              <a:spcAft>
                <a:spcPts val="0"/>
              </a:spcAft>
              <a:buNone/>
            </a:pPr>
            <a:r>
              <a:rPr lang="en-GB" dirty="0" err="1">
                <a:latin typeface="Times"/>
                <a:ea typeface="Times"/>
                <a:cs typeface="Times"/>
                <a:sym typeface="Times"/>
              </a:rPr>
              <a:t>Adaptați-vă</a:t>
            </a:r>
            <a:r>
              <a:rPr lang="en-GB" dirty="0">
                <a:latin typeface="Times"/>
                <a:ea typeface="Times"/>
                <a:cs typeface="Times"/>
                <a:sym typeface="Times"/>
              </a:rPr>
              <a:t> la </a:t>
            </a:r>
            <a:r>
              <a:rPr lang="en-GB" dirty="0" err="1">
                <a:latin typeface="Times"/>
                <a:ea typeface="Times"/>
                <a:cs typeface="Times"/>
                <a:sym typeface="Times"/>
              </a:rPr>
              <a:t>viteza</a:t>
            </a:r>
            <a:r>
              <a:rPr lang="en-GB" dirty="0">
                <a:latin typeface="Times"/>
                <a:ea typeface="Times"/>
                <a:cs typeface="Times"/>
                <a:sym typeface="Times"/>
              </a:rPr>
              <a:t> de </a:t>
            </a:r>
            <a:r>
              <a:rPr lang="en-GB" dirty="0" err="1">
                <a:latin typeface="Times"/>
                <a:ea typeface="Times"/>
                <a:cs typeface="Times"/>
                <a:sym typeface="Times"/>
              </a:rPr>
              <a:t>vorbire</a:t>
            </a:r>
            <a:r>
              <a:rPr lang="en-GB" dirty="0">
                <a:latin typeface="Times"/>
                <a:ea typeface="Times"/>
                <a:cs typeface="Times"/>
                <a:sym typeface="Times"/>
              </a:rPr>
              <a:t> a </a:t>
            </a:r>
            <a:r>
              <a:rPr lang="en-GB" dirty="0" err="1">
                <a:latin typeface="Times"/>
                <a:ea typeface="Times"/>
                <a:cs typeface="Times"/>
                <a:sym typeface="Times"/>
              </a:rPr>
              <a:t>beneficiarului</a:t>
            </a:r>
            <a:r>
              <a:rPr lang="en-GB" dirty="0">
                <a:latin typeface="Times"/>
                <a:ea typeface="Times"/>
                <a:cs typeface="Times"/>
                <a:sym typeface="Times"/>
              </a:rPr>
              <a:t> . </a:t>
            </a:r>
            <a:endParaRPr dirty="0"/>
          </a:p>
          <a:p>
            <a:pPr marL="0" lvl="0" indent="0" algn="l" rtl="0">
              <a:spcBef>
                <a:spcPts val="0"/>
              </a:spcBef>
              <a:spcAft>
                <a:spcPts val="0"/>
              </a:spcAft>
              <a:buNone/>
            </a:pPr>
            <a:endParaRPr dirty="0">
              <a:latin typeface="Times"/>
              <a:ea typeface="Times"/>
              <a:cs typeface="Times"/>
              <a:sym typeface="Times"/>
            </a:endParaRPr>
          </a:p>
          <a:p>
            <a:pPr marL="0" lvl="0" indent="0" algn="just" rtl="0">
              <a:lnSpc>
                <a:spcPct val="69333"/>
              </a:lnSpc>
              <a:spcBef>
                <a:spcPts val="0"/>
              </a:spcBef>
              <a:spcAft>
                <a:spcPts val="0"/>
              </a:spcAft>
              <a:buNone/>
            </a:pPr>
            <a:r>
              <a:rPr lang="en-GB" b="1" dirty="0" err="1">
                <a:latin typeface="Helvetica Neue"/>
                <a:ea typeface="Helvetica Neue"/>
                <a:cs typeface="Helvetica Neue"/>
                <a:sym typeface="Helvetica Neue"/>
              </a:rPr>
              <a:t>Vocea</a:t>
            </a:r>
            <a:r>
              <a:rPr lang="en-GB" b="1" dirty="0">
                <a:latin typeface="Helvetica Neue"/>
                <a:ea typeface="Helvetica Neue"/>
                <a:cs typeface="Helvetica Neue"/>
                <a:sym typeface="Helvetica Neue"/>
              </a:rPr>
              <a:t> </a:t>
            </a:r>
            <a:r>
              <a:rPr lang="en-GB" b="1" dirty="0" err="1">
                <a:latin typeface="Helvetica Neue"/>
                <a:ea typeface="Helvetica Neue"/>
                <a:cs typeface="Helvetica Neue"/>
                <a:sym typeface="Helvetica Neue"/>
              </a:rPr>
              <a:t>eficientă</a:t>
            </a:r>
            <a:r>
              <a:rPr lang="en-GB" b="1" dirty="0">
                <a:latin typeface="Helvetica Neue"/>
                <a:ea typeface="Helvetica Neue"/>
                <a:cs typeface="Helvetica Neue"/>
                <a:sym typeface="Helvetica Neue"/>
              </a:rPr>
              <a:t> </a:t>
            </a:r>
            <a:r>
              <a:rPr lang="en-GB" b="1" dirty="0" err="1">
                <a:latin typeface="Helvetica Neue"/>
                <a:ea typeface="Helvetica Neue"/>
                <a:cs typeface="Helvetica Neue"/>
                <a:sym typeface="Helvetica Neue"/>
              </a:rPr>
              <a:t>este</a:t>
            </a:r>
            <a:r>
              <a:rPr lang="en-GB" b="1" dirty="0">
                <a:latin typeface="Helvetica Neue"/>
                <a:ea typeface="Helvetica Neue"/>
                <a:cs typeface="Helvetica Neue"/>
                <a:sym typeface="Helvetica Neue"/>
              </a:rPr>
              <a:t>: </a:t>
            </a:r>
            <a:endParaRPr dirty="0">
              <a:latin typeface="Helvetica Neue"/>
              <a:ea typeface="Helvetica Neue"/>
              <a:cs typeface="Helvetica Neue"/>
              <a:sym typeface="Helvetica Neue"/>
            </a:endParaRPr>
          </a:p>
          <a:p>
            <a:pPr marL="0" lvl="0" indent="0" algn="l" rtl="0">
              <a:spcBef>
                <a:spcPts val="375"/>
              </a:spcBef>
              <a:spcAft>
                <a:spcPts val="0"/>
              </a:spcAft>
              <a:buNone/>
            </a:pPr>
            <a:r>
              <a:rPr lang="en-GB" dirty="0" err="1">
                <a:latin typeface="Times"/>
                <a:ea typeface="Times"/>
                <a:cs typeface="Times"/>
                <a:sym typeface="Times"/>
              </a:rPr>
              <a:t>Prietenos</a:t>
            </a:r>
            <a:r>
              <a:rPr lang="en-GB" dirty="0">
                <a:latin typeface="Times"/>
                <a:ea typeface="Times"/>
                <a:cs typeface="Times"/>
                <a:sym typeface="Times"/>
              </a:rPr>
              <a:t>, </a:t>
            </a:r>
            <a:r>
              <a:rPr lang="en-GB" dirty="0" err="1">
                <a:latin typeface="Times"/>
                <a:ea typeface="Times"/>
                <a:cs typeface="Times"/>
                <a:sym typeface="Times"/>
              </a:rPr>
              <a:t>transmițând</a:t>
            </a:r>
            <a:r>
              <a:rPr lang="en-GB" dirty="0">
                <a:latin typeface="Times"/>
                <a:ea typeface="Times"/>
                <a:cs typeface="Times"/>
                <a:sym typeface="Times"/>
              </a:rPr>
              <a:t> un sentiment de </a:t>
            </a:r>
            <a:r>
              <a:rPr lang="en-GB" dirty="0" err="1">
                <a:latin typeface="Times"/>
                <a:ea typeface="Times"/>
                <a:cs typeface="Times"/>
                <a:sym typeface="Times"/>
              </a:rPr>
              <a:t>căldură</a:t>
            </a:r>
            <a:r>
              <a:rPr lang="en-GB" dirty="0">
                <a:latin typeface="Times"/>
                <a:ea typeface="Times"/>
                <a:cs typeface="Times"/>
                <a:sym typeface="Times"/>
              </a:rPr>
              <a:t>. </a:t>
            </a:r>
            <a:endParaRPr dirty="0"/>
          </a:p>
          <a:p>
            <a:pPr marL="0" lvl="0" indent="0" algn="l" rtl="0">
              <a:spcBef>
                <a:spcPts val="0"/>
              </a:spcBef>
              <a:spcAft>
                <a:spcPts val="0"/>
              </a:spcAft>
              <a:buNone/>
            </a:pPr>
            <a:r>
              <a:rPr lang="en-GB" dirty="0" err="1">
                <a:latin typeface="Times"/>
                <a:ea typeface="Times"/>
                <a:cs typeface="Times"/>
                <a:sym typeface="Times"/>
              </a:rPr>
              <a:t>Naturale</a:t>
            </a:r>
            <a:r>
              <a:rPr lang="en-GB" dirty="0">
                <a:latin typeface="Times"/>
                <a:ea typeface="Times"/>
                <a:cs typeface="Times"/>
                <a:sym typeface="Times"/>
              </a:rPr>
              <a:t>, care </a:t>
            </a:r>
            <a:r>
              <a:rPr lang="en-GB" dirty="0" err="1">
                <a:latin typeface="Times"/>
                <a:ea typeface="Times"/>
                <a:cs typeface="Times"/>
                <a:sym typeface="Times"/>
              </a:rPr>
              <a:t>să</a:t>
            </a:r>
            <a:r>
              <a:rPr lang="en-GB" dirty="0">
                <a:latin typeface="Times"/>
                <a:ea typeface="Times"/>
                <a:cs typeface="Times"/>
                <a:sym typeface="Times"/>
              </a:rPr>
              <a:t> </a:t>
            </a:r>
            <a:r>
              <a:rPr lang="en-GB" dirty="0" err="1">
                <a:latin typeface="Times"/>
                <a:ea typeface="Times"/>
                <a:cs typeface="Times"/>
                <a:sym typeface="Times"/>
              </a:rPr>
              <a:t>reflecte</a:t>
            </a:r>
            <a:r>
              <a:rPr lang="en-GB" dirty="0">
                <a:latin typeface="Times"/>
                <a:ea typeface="Times"/>
                <a:cs typeface="Times"/>
                <a:sym typeface="Times"/>
              </a:rPr>
              <a:t> </a:t>
            </a:r>
            <a:r>
              <a:rPr lang="en-GB" dirty="0" err="1">
                <a:latin typeface="Times"/>
                <a:ea typeface="Times"/>
                <a:cs typeface="Times"/>
                <a:sym typeface="Times"/>
              </a:rPr>
              <a:t>adevărata</a:t>
            </a:r>
            <a:r>
              <a:rPr lang="en-GB" dirty="0">
                <a:latin typeface="Times"/>
                <a:ea typeface="Times"/>
                <a:cs typeface="Times"/>
                <a:sym typeface="Times"/>
              </a:rPr>
              <a:t> </a:t>
            </a:r>
            <a:r>
              <a:rPr lang="en-GB" dirty="0" err="1">
                <a:latin typeface="Times"/>
                <a:ea typeface="Times"/>
                <a:cs typeface="Times"/>
                <a:sym typeface="Times"/>
              </a:rPr>
              <a:t>personalitate</a:t>
            </a:r>
            <a:r>
              <a:rPr lang="en-GB" dirty="0">
                <a:latin typeface="Times"/>
                <a:ea typeface="Times"/>
                <a:cs typeface="Times"/>
                <a:sym typeface="Times"/>
              </a:rPr>
              <a:t> </a:t>
            </a:r>
            <a:r>
              <a:rPr lang="en-GB" dirty="0" err="1">
                <a:latin typeface="Times"/>
                <a:ea typeface="Times"/>
                <a:cs typeface="Times"/>
                <a:sym typeface="Times"/>
              </a:rPr>
              <a:t>și</a:t>
            </a:r>
            <a:r>
              <a:rPr lang="en-GB" dirty="0">
                <a:latin typeface="Times"/>
                <a:ea typeface="Times"/>
                <a:cs typeface="Times"/>
                <a:sym typeface="Times"/>
              </a:rPr>
              <a:t> </a:t>
            </a:r>
            <a:r>
              <a:rPr lang="en-GB" dirty="0" err="1">
                <a:latin typeface="Times"/>
                <a:ea typeface="Times"/>
                <a:cs typeface="Times"/>
                <a:sym typeface="Times"/>
              </a:rPr>
              <a:t>sinceritatea</a:t>
            </a:r>
            <a:r>
              <a:rPr lang="en-GB" dirty="0">
                <a:latin typeface="Times"/>
                <a:ea typeface="Times"/>
                <a:cs typeface="Times"/>
                <a:sym typeface="Times"/>
              </a:rPr>
              <a:t> ta. </a:t>
            </a:r>
            <a:endParaRPr dirty="0"/>
          </a:p>
          <a:p>
            <a:pPr marL="0" lvl="0" indent="0" algn="l" rtl="0">
              <a:spcBef>
                <a:spcPts val="0"/>
              </a:spcBef>
              <a:spcAft>
                <a:spcPts val="0"/>
              </a:spcAft>
              <a:buNone/>
            </a:pPr>
            <a:r>
              <a:rPr lang="en-GB" dirty="0" err="1">
                <a:latin typeface="Times"/>
                <a:ea typeface="Times"/>
                <a:cs typeface="Times"/>
                <a:sym typeface="Times"/>
              </a:rPr>
              <a:t>Dinamic</a:t>
            </a:r>
            <a:r>
              <a:rPr lang="en-GB" dirty="0">
                <a:latin typeface="Times"/>
                <a:ea typeface="Times"/>
                <a:cs typeface="Times"/>
                <a:sym typeface="Times"/>
              </a:rPr>
              <a:t>, </a:t>
            </a:r>
            <a:r>
              <a:rPr lang="en-GB" dirty="0" err="1">
                <a:latin typeface="Times"/>
                <a:ea typeface="Times"/>
                <a:cs typeface="Times"/>
                <a:sym typeface="Times"/>
              </a:rPr>
              <a:t>dă</a:t>
            </a:r>
            <a:r>
              <a:rPr lang="en-GB" dirty="0">
                <a:latin typeface="Times"/>
                <a:ea typeface="Times"/>
                <a:cs typeface="Times"/>
                <a:sym typeface="Times"/>
              </a:rPr>
              <a:t> </a:t>
            </a:r>
            <a:r>
              <a:rPr lang="en-GB" dirty="0" err="1">
                <a:latin typeface="Times"/>
                <a:ea typeface="Times"/>
                <a:cs typeface="Times"/>
                <a:sym typeface="Times"/>
              </a:rPr>
              <a:t>impresia</a:t>
            </a:r>
            <a:r>
              <a:rPr lang="en-GB" dirty="0">
                <a:latin typeface="Times"/>
                <a:ea typeface="Times"/>
                <a:cs typeface="Times"/>
                <a:sym typeface="Times"/>
              </a:rPr>
              <a:t> de </a:t>
            </a:r>
            <a:r>
              <a:rPr lang="en-GB" dirty="0" err="1">
                <a:latin typeface="Times"/>
                <a:ea typeface="Times"/>
                <a:cs typeface="Times"/>
                <a:sym typeface="Times"/>
              </a:rPr>
              <a:t>forță</a:t>
            </a:r>
            <a:r>
              <a:rPr lang="en-GB" dirty="0">
                <a:latin typeface="Times"/>
                <a:ea typeface="Times"/>
                <a:cs typeface="Times"/>
                <a:sym typeface="Times"/>
              </a:rPr>
              <a:t> </a:t>
            </a:r>
            <a:r>
              <a:rPr lang="en-GB" dirty="0" err="1">
                <a:latin typeface="Times"/>
                <a:ea typeface="Times"/>
                <a:cs typeface="Times"/>
                <a:sym typeface="Times"/>
              </a:rPr>
              <a:t>și</a:t>
            </a:r>
            <a:r>
              <a:rPr lang="en-GB" dirty="0">
                <a:latin typeface="Times"/>
                <a:ea typeface="Times"/>
                <a:cs typeface="Times"/>
                <a:sym typeface="Times"/>
              </a:rPr>
              <a:t> </a:t>
            </a:r>
            <a:r>
              <a:rPr lang="en-GB" dirty="0" err="1">
                <a:latin typeface="Times"/>
                <a:ea typeface="Times"/>
                <a:cs typeface="Times"/>
                <a:sym typeface="Times"/>
              </a:rPr>
              <a:t>putere</a:t>
            </a:r>
            <a:r>
              <a:rPr lang="en-GB" dirty="0">
                <a:latin typeface="Times"/>
                <a:ea typeface="Times"/>
                <a:cs typeface="Times"/>
                <a:sym typeface="Times"/>
              </a:rPr>
              <a:t> - </a:t>
            </a:r>
            <a:r>
              <a:rPr lang="en-GB" dirty="0" err="1">
                <a:latin typeface="Times"/>
                <a:ea typeface="Times"/>
                <a:cs typeface="Times"/>
                <a:sym typeface="Times"/>
              </a:rPr>
              <a:t>chiar</a:t>
            </a:r>
            <a:r>
              <a:rPr lang="en-GB" dirty="0">
                <a:latin typeface="Times"/>
                <a:ea typeface="Times"/>
                <a:cs typeface="Times"/>
                <a:sym typeface="Times"/>
              </a:rPr>
              <a:t> </a:t>
            </a:r>
            <a:r>
              <a:rPr lang="en-GB" dirty="0" err="1">
                <a:latin typeface="Times"/>
                <a:ea typeface="Times"/>
                <a:cs typeface="Times"/>
                <a:sym typeface="Times"/>
              </a:rPr>
              <a:t>și</a:t>
            </a:r>
            <a:r>
              <a:rPr lang="en-GB" dirty="0">
                <a:latin typeface="Times"/>
                <a:ea typeface="Times"/>
                <a:cs typeface="Times"/>
                <a:sym typeface="Times"/>
              </a:rPr>
              <a:t> </a:t>
            </a:r>
            <a:r>
              <a:rPr lang="en-GB" dirty="0" err="1">
                <a:latin typeface="Times"/>
                <a:ea typeface="Times"/>
                <a:cs typeface="Times"/>
                <a:sym typeface="Times"/>
              </a:rPr>
              <a:t>atunci</a:t>
            </a:r>
            <a:r>
              <a:rPr lang="en-GB" dirty="0">
                <a:latin typeface="Times"/>
                <a:ea typeface="Times"/>
                <a:cs typeface="Times"/>
                <a:sym typeface="Times"/>
              </a:rPr>
              <a:t> </a:t>
            </a:r>
            <a:r>
              <a:rPr lang="en-GB" dirty="0" err="1">
                <a:latin typeface="Times"/>
                <a:ea typeface="Times"/>
                <a:cs typeface="Times"/>
                <a:sym typeface="Times"/>
              </a:rPr>
              <a:t>când</a:t>
            </a:r>
            <a:r>
              <a:rPr lang="en-GB" dirty="0">
                <a:latin typeface="Times"/>
                <a:ea typeface="Times"/>
                <a:cs typeface="Times"/>
                <a:sym typeface="Times"/>
              </a:rPr>
              <a:t> nu </a:t>
            </a:r>
            <a:r>
              <a:rPr lang="en-GB" dirty="0" err="1">
                <a:latin typeface="Times"/>
                <a:ea typeface="Times"/>
                <a:cs typeface="Times"/>
                <a:sym typeface="Times"/>
              </a:rPr>
              <a:t>este</a:t>
            </a:r>
            <a:r>
              <a:rPr lang="en-GB" dirty="0">
                <a:latin typeface="Times"/>
                <a:ea typeface="Times"/>
                <a:cs typeface="Times"/>
                <a:sym typeface="Times"/>
              </a:rPr>
              <a:t> </a:t>
            </a:r>
            <a:r>
              <a:rPr lang="en-GB" dirty="0" err="1">
                <a:latin typeface="Times"/>
                <a:ea typeface="Times"/>
                <a:cs typeface="Times"/>
                <a:sym typeface="Times"/>
              </a:rPr>
              <a:t>foarte</a:t>
            </a:r>
            <a:r>
              <a:rPr lang="en-GB" dirty="0">
                <a:latin typeface="Times"/>
                <a:ea typeface="Times"/>
                <a:cs typeface="Times"/>
                <a:sym typeface="Times"/>
              </a:rPr>
              <a:t> </a:t>
            </a:r>
            <a:r>
              <a:rPr lang="en-GB" dirty="0" err="1">
                <a:latin typeface="Times"/>
                <a:ea typeface="Times"/>
                <a:cs typeface="Times"/>
                <a:sym typeface="Times"/>
              </a:rPr>
              <a:t>puternic</a:t>
            </a:r>
            <a:r>
              <a:rPr lang="en-GB" dirty="0">
                <a:latin typeface="Times"/>
                <a:ea typeface="Times"/>
                <a:cs typeface="Times"/>
                <a:sym typeface="Times"/>
              </a:rPr>
              <a:t>. </a:t>
            </a:r>
            <a:endParaRPr dirty="0"/>
          </a:p>
          <a:p>
            <a:pPr marL="0" lvl="0" indent="0" algn="l" rtl="0">
              <a:spcBef>
                <a:spcPts val="0"/>
              </a:spcBef>
              <a:spcAft>
                <a:spcPts val="0"/>
              </a:spcAft>
              <a:buNone/>
            </a:pPr>
            <a:r>
              <a:rPr lang="en-GB" dirty="0" err="1">
                <a:latin typeface="Times"/>
                <a:ea typeface="Times"/>
                <a:cs typeface="Times"/>
                <a:sym typeface="Times"/>
              </a:rPr>
              <a:t>Expresiv</a:t>
            </a:r>
            <a:r>
              <a:rPr lang="en-GB" dirty="0">
                <a:latin typeface="Times"/>
                <a:ea typeface="Times"/>
                <a:cs typeface="Times"/>
                <a:sym typeface="Times"/>
              </a:rPr>
              <a:t>, cu </a:t>
            </a:r>
            <a:r>
              <a:rPr lang="en-GB" dirty="0" err="1">
                <a:latin typeface="Times"/>
                <a:ea typeface="Times"/>
                <a:cs typeface="Times"/>
                <a:sym typeface="Times"/>
              </a:rPr>
              <a:t>semnificații</a:t>
            </a:r>
            <a:r>
              <a:rPr lang="en-GB" dirty="0">
                <a:latin typeface="Times"/>
                <a:ea typeface="Times"/>
                <a:cs typeface="Times"/>
                <a:sym typeface="Times"/>
              </a:rPr>
              <a:t> </a:t>
            </a:r>
            <a:r>
              <a:rPr lang="en-GB" dirty="0" err="1">
                <a:latin typeface="Times"/>
                <a:ea typeface="Times"/>
                <a:cs typeface="Times"/>
                <a:sym typeface="Times"/>
              </a:rPr>
              <a:t>nuanțate</a:t>
            </a:r>
            <a:r>
              <a:rPr lang="en-GB" dirty="0">
                <a:latin typeface="Times"/>
                <a:ea typeface="Times"/>
                <a:cs typeface="Times"/>
                <a:sym typeface="Times"/>
              </a:rPr>
              <a:t> - </a:t>
            </a:r>
            <a:r>
              <a:rPr lang="en-GB" dirty="0" err="1">
                <a:latin typeface="Times"/>
                <a:ea typeface="Times"/>
                <a:cs typeface="Times"/>
                <a:sym typeface="Times"/>
              </a:rPr>
              <a:t>niciodată</a:t>
            </a:r>
            <a:r>
              <a:rPr lang="en-GB" dirty="0">
                <a:latin typeface="Times"/>
                <a:ea typeface="Times"/>
                <a:cs typeface="Times"/>
                <a:sym typeface="Times"/>
              </a:rPr>
              <a:t> </a:t>
            </a:r>
            <a:r>
              <a:rPr lang="en-GB" dirty="0" err="1">
                <a:latin typeface="Times"/>
                <a:ea typeface="Times"/>
                <a:cs typeface="Times"/>
                <a:sym typeface="Times"/>
              </a:rPr>
              <a:t>monoton</a:t>
            </a:r>
            <a:r>
              <a:rPr lang="en-GB" dirty="0">
                <a:latin typeface="Times"/>
                <a:ea typeface="Times"/>
                <a:cs typeface="Times"/>
                <a:sym typeface="Times"/>
              </a:rPr>
              <a:t> </a:t>
            </a:r>
            <a:r>
              <a:rPr lang="en-GB" dirty="0" err="1">
                <a:latin typeface="Times"/>
                <a:ea typeface="Times"/>
                <a:cs typeface="Times"/>
                <a:sym typeface="Times"/>
              </a:rPr>
              <a:t>sau</a:t>
            </a:r>
            <a:r>
              <a:rPr lang="en-GB" dirty="0">
                <a:latin typeface="Times"/>
                <a:ea typeface="Times"/>
                <a:cs typeface="Times"/>
                <a:sym typeface="Times"/>
              </a:rPr>
              <a:t> </a:t>
            </a:r>
            <a:r>
              <a:rPr lang="en-GB" dirty="0" err="1">
                <a:latin typeface="Times"/>
                <a:ea typeface="Times"/>
                <a:cs typeface="Times"/>
                <a:sym typeface="Times"/>
              </a:rPr>
              <a:t>lipsit</a:t>
            </a:r>
            <a:r>
              <a:rPr lang="en-GB" dirty="0">
                <a:latin typeface="Times"/>
                <a:ea typeface="Times"/>
                <a:cs typeface="Times"/>
                <a:sym typeface="Times"/>
              </a:rPr>
              <a:t> de </a:t>
            </a:r>
            <a:r>
              <a:rPr lang="en-GB" dirty="0" err="1">
                <a:latin typeface="Times"/>
                <a:ea typeface="Times"/>
                <a:cs typeface="Times"/>
                <a:sym typeface="Times"/>
              </a:rPr>
              <a:t>emoție</a:t>
            </a:r>
            <a:r>
              <a:rPr lang="en-GB" dirty="0">
                <a:latin typeface="Times"/>
                <a:ea typeface="Times"/>
                <a:cs typeface="Times"/>
                <a:sym typeface="Times"/>
              </a:rPr>
              <a:t>. </a:t>
            </a:r>
            <a:endParaRPr dirty="0"/>
          </a:p>
          <a:p>
            <a:pPr marL="0" lvl="0" indent="0" algn="l" rtl="0">
              <a:spcBef>
                <a:spcPts val="0"/>
              </a:spcBef>
              <a:spcAft>
                <a:spcPts val="0"/>
              </a:spcAft>
              <a:buNone/>
            </a:pPr>
            <a:r>
              <a:rPr lang="en-GB" dirty="0" err="1">
                <a:latin typeface="Times"/>
                <a:ea typeface="Times"/>
                <a:cs typeface="Times"/>
                <a:sym typeface="Times"/>
              </a:rPr>
              <a:t>Ușor</a:t>
            </a:r>
            <a:r>
              <a:rPr lang="en-GB" dirty="0">
                <a:latin typeface="Times"/>
                <a:ea typeface="Times"/>
                <a:cs typeface="Times"/>
                <a:sym typeface="Times"/>
              </a:rPr>
              <a:t> de </a:t>
            </a:r>
            <a:r>
              <a:rPr lang="en-GB" dirty="0" err="1">
                <a:latin typeface="Times"/>
                <a:ea typeface="Times"/>
                <a:cs typeface="Times"/>
                <a:sym typeface="Times"/>
              </a:rPr>
              <a:t>auzit</a:t>
            </a:r>
            <a:r>
              <a:rPr lang="en-GB" dirty="0">
                <a:latin typeface="Times"/>
                <a:ea typeface="Times"/>
                <a:cs typeface="Times"/>
                <a:sym typeface="Times"/>
              </a:rPr>
              <a:t> </a:t>
            </a:r>
            <a:r>
              <a:rPr lang="en-GB" dirty="0" err="1">
                <a:latin typeface="Times"/>
                <a:ea typeface="Times"/>
                <a:cs typeface="Times"/>
                <a:sym typeface="Times"/>
              </a:rPr>
              <a:t>și</a:t>
            </a:r>
            <a:r>
              <a:rPr lang="en-GB" dirty="0">
                <a:latin typeface="Times"/>
                <a:ea typeface="Times"/>
                <a:cs typeface="Times"/>
                <a:sym typeface="Times"/>
              </a:rPr>
              <a:t> </a:t>
            </a:r>
            <a:r>
              <a:rPr lang="en-GB" dirty="0" err="1">
                <a:latin typeface="Times"/>
                <a:ea typeface="Times"/>
                <a:cs typeface="Times"/>
                <a:sym typeface="Times"/>
              </a:rPr>
              <a:t>clar</a:t>
            </a:r>
            <a:r>
              <a:rPr lang="en-GB" dirty="0">
                <a:latin typeface="Times"/>
                <a:ea typeface="Times"/>
                <a:cs typeface="Times"/>
                <a:sym typeface="Times"/>
              </a:rPr>
              <a:t> </a:t>
            </a:r>
            <a:r>
              <a:rPr lang="en-GB" dirty="0" err="1">
                <a:latin typeface="Times"/>
                <a:ea typeface="Times"/>
                <a:cs typeface="Times"/>
                <a:sym typeface="Times"/>
              </a:rPr>
              <a:t>articulat</a:t>
            </a:r>
            <a:r>
              <a:rPr lang="en-GB" dirty="0">
                <a:latin typeface="Times"/>
                <a:ea typeface="Times"/>
                <a:cs typeface="Times"/>
                <a:sym typeface="Times"/>
              </a:rPr>
              <a:t>.</a:t>
            </a:r>
            <a:endParaRPr dirty="0"/>
          </a:p>
          <a:p>
            <a:pPr marL="0" lvl="0" indent="0" algn="l" rtl="0">
              <a:spcBef>
                <a:spcPts val="0"/>
              </a:spcBef>
              <a:spcAft>
                <a:spcPts val="0"/>
              </a:spcAft>
              <a:buNone/>
            </a:pPr>
            <a:endParaRPr dirty="0">
              <a:latin typeface="Times"/>
              <a:ea typeface="Times"/>
              <a:cs typeface="Times"/>
              <a:sym typeface="Times"/>
            </a:endParaRPr>
          </a:p>
          <a:p>
            <a:pPr marL="0" lvl="0" indent="0" algn="l" rtl="0">
              <a:spcBef>
                <a:spcPts val="0"/>
              </a:spcBef>
              <a:spcAft>
                <a:spcPts val="0"/>
              </a:spcAft>
              <a:buNone/>
            </a:pPr>
            <a:endParaRPr dirty="0">
              <a:latin typeface="Times"/>
              <a:ea typeface="Times"/>
              <a:cs typeface="Times"/>
              <a:sym typeface="Times"/>
            </a:endParaRPr>
          </a:p>
          <a:p>
            <a:pPr marL="0" lvl="0" indent="0" algn="l" rtl="0">
              <a:spcBef>
                <a:spcPts val="0"/>
              </a:spcBef>
              <a:spcAft>
                <a:spcPts val="0"/>
              </a:spcAft>
              <a:buNone/>
            </a:pPr>
            <a:endParaRPr dirty="0">
              <a:latin typeface="Times"/>
              <a:ea typeface="Times"/>
              <a:cs typeface="Times"/>
              <a:sym typeface="Times"/>
            </a:endParaRPr>
          </a:p>
          <a:p>
            <a:pPr marL="0" lvl="0" indent="0" algn="l" rtl="0">
              <a:spcBef>
                <a:spcPts val="0"/>
              </a:spcBef>
              <a:spcAft>
                <a:spcPts val="0"/>
              </a:spcAft>
              <a:buNone/>
            </a:pPr>
            <a:endParaRPr dirty="0">
              <a:latin typeface="Times"/>
              <a:ea typeface="Times"/>
              <a:cs typeface="Times"/>
              <a:sym typeface="Times"/>
            </a:endParaRPr>
          </a:p>
          <a:p>
            <a:pPr marL="0" lvl="0" indent="0" algn="l" rtl="0">
              <a:spcBef>
                <a:spcPts val="0"/>
              </a:spcBef>
              <a:spcAft>
                <a:spcPts val="0"/>
              </a:spcAft>
              <a:buNone/>
            </a:pPr>
            <a:endParaRPr dirty="0"/>
          </a:p>
        </p:txBody>
      </p:sp>
      <p:sp>
        <p:nvSpPr>
          <p:cNvPr id="882" name="Google Shape;882;p7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3" name="Google Shape;903;p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4" name="Google Shape;904;p7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48</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GB"/>
              <a:t>Permiteți-mi să ofer o prezentare structurată a factorilor cheie care influențează comunicarea:</a:t>
            </a:r>
            <a:endParaRPr/>
          </a:p>
          <a:p>
            <a:pPr marL="0" lvl="0" indent="0" algn="l" rtl="0">
              <a:spcBef>
                <a:spcPts val="0"/>
              </a:spcBef>
              <a:spcAft>
                <a:spcPts val="0"/>
              </a:spcAft>
              <a:buNone/>
            </a:pPr>
            <a:endParaRPr/>
          </a:p>
          <a:p>
            <a:pPr marL="0" lvl="0" indent="0" algn="l" rtl="0">
              <a:spcBef>
                <a:spcPts val="0"/>
              </a:spcBef>
              <a:spcAft>
                <a:spcPts val="0"/>
              </a:spcAft>
              <a:buNone/>
            </a:pPr>
            <a:r>
              <a:rPr lang="en-GB"/>
              <a:t>1. Factori lingvistici:</a:t>
            </a:r>
            <a:endParaRPr/>
          </a:p>
          <a:p>
            <a:pPr marL="0" lvl="0" indent="0" algn="l" rtl="0">
              <a:spcBef>
                <a:spcPts val="0"/>
              </a:spcBef>
              <a:spcAft>
                <a:spcPts val="0"/>
              </a:spcAft>
              <a:buNone/>
            </a:pPr>
            <a:r>
              <a:rPr lang="en-GB"/>
              <a:t>- Abilități lingvistice native vs. non-native</a:t>
            </a:r>
            <a:endParaRPr/>
          </a:p>
          <a:p>
            <a:pPr marL="0" lvl="0" indent="0" algn="l" rtl="0">
              <a:spcBef>
                <a:spcPts val="0"/>
              </a:spcBef>
              <a:spcAft>
                <a:spcPts val="0"/>
              </a:spcAft>
              <a:buNone/>
            </a:pPr>
            <a:r>
              <a:rPr lang="en-GB"/>
              <a:t>- Niveluri de vocabular și fluență</a:t>
            </a:r>
            <a:endParaRPr/>
          </a:p>
          <a:p>
            <a:pPr marL="0" lvl="0" indent="0" algn="l" rtl="0">
              <a:spcBef>
                <a:spcPts val="0"/>
              </a:spcBef>
              <a:spcAft>
                <a:spcPts val="0"/>
              </a:spcAft>
              <a:buNone/>
            </a:pPr>
            <a:r>
              <a:rPr lang="en-GB"/>
              <a:t>- Dialecte și variații regionale</a:t>
            </a:r>
            <a:endParaRPr/>
          </a:p>
          <a:p>
            <a:pPr marL="0" lvl="0" indent="0" algn="l" rtl="0">
              <a:spcBef>
                <a:spcPts val="0"/>
              </a:spcBef>
              <a:spcAft>
                <a:spcPts val="0"/>
              </a:spcAft>
              <a:buNone/>
            </a:pPr>
            <a:r>
              <a:rPr lang="en-GB"/>
              <a:t>- Limbaj tehnic sau specializat</a:t>
            </a:r>
            <a:endParaRPr/>
          </a:p>
          <a:p>
            <a:pPr marL="0" lvl="0" indent="0" algn="l" rtl="0">
              <a:spcBef>
                <a:spcPts val="0"/>
              </a:spcBef>
              <a:spcAft>
                <a:spcPts val="0"/>
              </a:spcAft>
              <a:buNone/>
            </a:pPr>
            <a:r>
              <a:rPr lang="en-GB"/>
              <a:t>- Provocări legate de traducere</a:t>
            </a:r>
            <a:endParaRPr/>
          </a:p>
          <a:p>
            <a:pPr marL="0" lvl="0" indent="0" algn="l" rtl="0">
              <a:spcBef>
                <a:spcPts val="0"/>
              </a:spcBef>
              <a:spcAft>
                <a:spcPts val="0"/>
              </a:spcAft>
              <a:buNone/>
            </a:pPr>
            <a:endParaRPr/>
          </a:p>
          <a:p>
            <a:pPr marL="0" lvl="0" indent="0" algn="l" rtl="0">
              <a:spcBef>
                <a:spcPts val="0"/>
              </a:spcBef>
              <a:spcAft>
                <a:spcPts val="0"/>
              </a:spcAft>
              <a:buNone/>
            </a:pPr>
            <a:r>
              <a:rPr lang="en-GB"/>
              <a:t>2. Elemente culturale:</a:t>
            </a:r>
            <a:endParaRPr/>
          </a:p>
          <a:p>
            <a:pPr marL="0" lvl="0" indent="0" algn="l" rtl="0">
              <a:spcBef>
                <a:spcPts val="0"/>
              </a:spcBef>
              <a:spcAft>
                <a:spcPts val="0"/>
              </a:spcAft>
              <a:buNone/>
            </a:pPr>
            <a:r>
              <a:rPr lang="en-GB"/>
              <a:t>- Norme de comunicare nonverbală (gesturi, contact vizual)</a:t>
            </a:r>
            <a:endParaRPr/>
          </a:p>
          <a:p>
            <a:pPr marL="0" lvl="0" indent="0" algn="l" rtl="0">
              <a:spcBef>
                <a:spcPts val="0"/>
              </a:spcBef>
              <a:spcAft>
                <a:spcPts val="0"/>
              </a:spcAft>
              <a:buNone/>
            </a:pPr>
            <a:r>
              <a:rPr lang="en-GB"/>
              <a:t>- Stiluri de comunicare (directă vs. indirectă)</a:t>
            </a:r>
            <a:endParaRPr/>
          </a:p>
          <a:p>
            <a:pPr marL="0" lvl="0" indent="0" algn="l" rtl="0">
              <a:spcBef>
                <a:spcPts val="0"/>
              </a:spcBef>
              <a:spcAft>
                <a:spcPts val="0"/>
              </a:spcAft>
              <a:buNone/>
            </a:pPr>
            <a:r>
              <a:rPr lang="en-GB"/>
              <a:t>- Valori culturale și tabuuri</a:t>
            </a:r>
            <a:endParaRPr/>
          </a:p>
          <a:p>
            <a:pPr marL="0" lvl="0" indent="0" algn="l" rtl="0">
              <a:spcBef>
                <a:spcPts val="0"/>
              </a:spcBef>
              <a:spcAft>
                <a:spcPts val="0"/>
              </a:spcAft>
              <a:buNone/>
            </a:pPr>
            <a:r>
              <a:rPr lang="en-GB"/>
              <a:t>- Considerații religioase</a:t>
            </a:r>
            <a:endParaRPr/>
          </a:p>
          <a:p>
            <a:pPr marL="0" lvl="0" indent="0" algn="l" rtl="0">
              <a:spcBef>
                <a:spcPts val="0"/>
              </a:spcBef>
              <a:spcAft>
                <a:spcPts val="0"/>
              </a:spcAft>
              <a:buNone/>
            </a:pPr>
            <a:r>
              <a:rPr lang="en-GB"/>
              <a:t>- Etichetă și protocoale sociale</a:t>
            </a:r>
            <a:endParaRPr/>
          </a:p>
          <a:p>
            <a:pPr marL="0" lvl="0" indent="0" algn="l" rtl="0">
              <a:spcBef>
                <a:spcPts val="0"/>
              </a:spcBef>
              <a:spcAft>
                <a:spcPts val="0"/>
              </a:spcAft>
              <a:buNone/>
            </a:pPr>
            <a:endParaRPr/>
          </a:p>
          <a:p>
            <a:pPr marL="0" lvl="0" indent="0" algn="l" rtl="0">
              <a:spcBef>
                <a:spcPts val="0"/>
              </a:spcBef>
              <a:spcAft>
                <a:spcPts val="0"/>
              </a:spcAft>
              <a:buNone/>
            </a:pPr>
            <a:r>
              <a:rPr lang="en-GB"/>
              <a:t>3. Dinamica puterii:</a:t>
            </a:r>
            <a:endParaRPr/>
          </a:p>
          <a:p>
            <a:pPr marL="0" lvl="0" indent="0" algn="l" rtl="0">
              <a:spcBef>
                <a:spcPts val="0"/>
              </a:spcBef>
              <a:spcAft>
                <a:spcPts val="0"/>
              </a:spcAft>
              <a:buNone/>
            </a:pPr>
            <a:r>
              <a:rPr lang="en-GB"/>
              <a:t>- Relații ierarhice (șef-angajat)</a:t>
            </a:r>
            <a:endParaRPr/>
          </a:p>
          <a:p>
            <a:pPr marL="0" lvl="0" indent="0" algn="l" rtl="0">
              <a:spcBef>
                <a:spcPts val="0"/>
              </a:spcBef>
              <a:spcAft>
                <a:spcPts val="0"/>
              </a:spcAft>
              <a:buNone/>
            </a:pPr>
            <a:r>
              <a:rPr lang="en-GB"/>
              <a:t>- Diferențe de statut social</a:t>
            </a:r>
            <a:endParaRPr/>
          </a:p>
          <a:p>
            <a:pPr marL="0" lvl="0" indent="0" algn="l" rtl="0">
              <a:spcBef>
                <a:spcPts val="0"/>
              </a:spcBef>
              <a:spcAft>
                <a:spcPts val="0"/>
              </a:spcAft>
              <a:buNone/>
            </a:pPr>
            <a:r>
              <a:rPr lang="en-GB"/>
              <a:t>- Dinamica de gen</a:t>
            </a:r>
            <a:endParaRPr/>
          </a:p>
          <a:p>
            <a:pPr marL="0" lvl="0" indent="0" algn="l" rtl="0">
              <a:spcBef>
                <a:spcPts val="0"/>
              </a:spcBef>
              <a:spcAft>
                <a:spcPts val="0"/>
              </a:spcAft>
              <a:buNone/>
            </a:pPr>
            <a:r>
              <a:rPr lang="en-GB"/>
              <a:t>- Diferențe de vârstă</a:t>
            </a:r>
            <a:endParaRPr/>
          </a:p>
          <a:p>
            <a:pPr marL="0" lvl="0" indent="0" algn="l" rtl="0">
              <a:spcBef>
                <a:spcPts val="0"/>
              </a:spcBef>
              <a:spcAft>
                <a:spcPts val="0"/>
              </a:spcAft>
              <a:buNone/>
            </a:pPr>
            <a:r>
              <a:rPr lang="en-GB"/>
              <a:t>- Disparități economice</a:t>
            </a:r>
            <a:endParaRPr/>
          </a:p>
          <a:p>
            <a:pPr marL="0" lvl="0" indent="0" algn="l" rtl="0">
              <a:spcBef>
                <a:spcPts val="0"/>
              </a:spcBef>
              <a:spcAft>
                <a:spcPts val="0"/>
              </a:spcAft>
              <a:buNone/>
            </a:pPr>
            <a:r>
              <a:rPr lang="en-GB"/>
              <a:t>- Antecedente educaționale</a:t>
            </a:r>
            <a:endParaRPr/>
          </a:p>
          <a:p>
            <a:pPr marL="0" lvl="0" indent="0" algn="l" rtl="0">
              <a:spcBef>
                <a:spcPts val="0"/>
              </a:spcBef>
              <a:spcAft>
                <a:spcPts val="0"/>
              </a:spcAft>
              <a:buNone/>
            </a:pPr>
            <a:endParaRPr/>
          </a:p>
          <a:p>
            <a:pPr marL="0" lvl="0" indent="0" algn="l" rtl="0">
              <a:spcBef>
                <a:spcPts val="0"/>
              </a:spcBef>
              <a:spcAft>
                <a:spcPts val="0"/>
              </a:spcAft>
              <a:buNone/>
            </a:pPr>
            <a:r>
              <a:rPr lang="en-GB"/>
              <a:t>4. Dizabilități și accesibilitate:</a:t>
            </a:r>
            <a:endParaRPr/>
          </a:p>
          <a:p>
            <a:pPr marL="0" lvl="0" indent="0" algn="l" rtl="0">
              <a:spcBef>
                <a:spcPts val="0"/>
              </a:spcBef>
              <a:spcAft>
                <a:spcPts val="0"/>
              </a:spcAft>
              <a:buNone/>
            </a:pPr>
            <a:r>
              <a:rPr lang="en-GB"/>
              <a:t>- Deficiențe de vorbire</a:t>
            </a:r>
            <a:endParaRPr/>
          </a:p>
          <a:p>
            <a:pPr marL="0" lvl="0" indent="0" algn="l" rtl="0">
              <a:spcBef>
                <a:spcPts val="0"/>
              </a:spcBef>
              <a:spcAft>
                <a:spcPts val="0"/>
              </a:spcAft>
              <a:buNone/>
            </a:pPr>
            <a:r>
              <a:rPr lang="en-GB"/>
              <a:t>- Deficiențe de auz</a:t>
            </a:r>
            <a:endParaRPr/>
          </a:p>
          <a:p>
            <a:pPr marL="0" lvl="0" indent="0" algn="l" rtl="0">
              <a:spcBef>
                <a:spcPts val="0"/>
              </a:spcBef>
              <a:spcAft>
                <a:spcPts val="0"/>
              </a:spcAft>
              <a:buNone/>
            </a:pPr>
            <a:r>
              <a:rPr lang="en-GB"/>
              <a:t>- Deficiențe de vedere</a:t>
            </a:r>
            <a:endParaRPr/>
          </a:p>
          <a:p>
            <a:pPr marL="0" lvl="0" indent="0" algn="l" rtl="0">
              <a:spcBef>
                <a:spcPts val="0"/>
              </a:spcBef>
              <a:spcAft>
                <a:spcPts val="0"/>
              </a:spcAft>
              <a:buNone/>
            </a:pPr>
            <a:r>
              <a:rPr lang="en-GB"/>
              <a:t>- Diferențe cognitive</a:t>
            </a:r>
            <a:endParaRPr/>
          </a:p>
          <a:p>
            <a:pPr marL="0" lvl="0" indent="0" algn="l" rtl="0">
              <a:spcBef>
                <a:spcPts val="0"/>
              </a:spcBef>
              <a:spcAft>
                <a:spcPts val="0"/>
              </a:spcAft>
              <a:buNone/>
            </a:pPr>
            <a:r>
              <a:rPr lang="en-GB"/>
              <a:t>- Nevoi de acces fizic</a:t>
            </a:r>
            <a:endParaRPr/>
          </a:p>
          <a:p>
            <a:pPr marL="0" lvl="0" indent="0" algn="l" rtl="0">
              <a:spcBef>
                <a:spcPts val="0"/>
              </a:spcBef>
              <a:spcAft>
                <a:spcPts val="0"/>
              </a:spcAft>
              <a:buNone/>
            </a:pPr>
            <a:r>
              <a:rPr lang="en-GB"/>
              <a:t>- Diferențe de procesare</a:t>
            </a:r>
            <a:endParaRPr/>
          </a:p>
          <a:p>
            <a:pPr marL="0" lvl="0" indent="0" algn="l" rtl="0">
              <a:spcBef>
                <a:spcPts val="0"/>
              </a:spcBef>
              <a:spcAft>
                <a:spcPts val="0"/>
              </a:spcAft>
              <a:buNone/>
            </a:pPr>
            <a:endParaRPr/>
          </a:p>
          <a:p>
            <a:pPr marL="0" lvl="0" indent="0" algn="l" rtl="0">
              <a:spcBef>
                <a:spcPts val="0"/>
              </a:spcBef>
              <a:spcAft>
                <a:spcPts val="0"/>
              </a:spcAft>
              <a:buNone/>
            </a:pPr>
            <a:r>
              <a:rPr lang="en-GB"/>
              <a:t>5. Factori de mediu:</a:t>
            </a:r>
            <a:endParaRPr/>
          </a:p>
          <a:p>
            <a:pPr marL="0" lvl="0" indent="0" algn="l" rtl="0">
              <a:spcBef>
                <a:spcPts val="0"/>
              </a:spcBef>
              <a:spcAft>
                <a:spcPts val="0"/>
              </a:spcAft>
              <a:buNone/>
            </a:pPr>
            <a:r>
              <a:rPr lang="en-GB"/>
              <a:t>- Cadrul fizic</a:t>
            </a:r>
            <a:endParaRPr/>
          </a:p>
          <a:p>
            <a:pPr marL="0" lvl="0" indent="0" algn="l" rtl="0">
              <a:spcBef>
                <a:spcPts val="0"/>
              </a:spcBef>
              <a:spcAft>
                <a:spcPts val="0"/>
              </a:spcAft>
              <a:buNone/>
            </a:pPr>
            <a:r>
              <a:rPr lang="en-GB"/>
              <a:t>- Niveluri de zgomot</a:t>
            </a:r>
            <a:endParaRPr/>
          </a:p>
          <a:p>
            <a:pPr marL="0" lvl="0" indent="0" algn="l" rtl="0">
              <a:spcBef>
                <a:spcPts val="0"/>
              </a:spcBef>
              <a:spcAft>
                <a:spcPts val="0"/>
              </a:spcAft>
              <a:buNone/>
            </a:pPr>
            <a:r>
              <a:rPr lang="en-GB"/>
              <a:t>- Constrângeri de timp</a:t>
            </a:r>
            <a:endParaRPr/>
          </a:p>
          <a:p>
            <a:pPr marL="0" lvl="0" indent="0" algn="l" rtl="0">
              <a:spcBef>
                <a:spcPts val="0"/>
              </a:spcBef>
              <a:spcAft>
                <a:spcPts val="0"/>
              </a:spcAft>
              <a:buNone/>
            </a:pPr>
            <a:r>
              <a:rPr lang="en-GB"/>
              <a:t>- Tehnologie disponibilă</a:t>
            </a:r>
            <a:endParaRPr/>
          </a:p>
          <a:p>
            <a:pPr marL="0" lvl="0" indent="0" algn="l" rtl="0">
              <a:spcBef>
                <a:spcPts val="0"/>
              </a:spcBef>
              <a:spcAft>
                <a:spcPts val="0"/>
              </a:spcAft>
              <a:buNone/>
            </a:pPr>
            <a:r>
              <a:rPr lang="en-GB"/>
              <a:t>- Considerații privind confidențialitatea</a:t>
            </a:r>
            <a:endParaRPr/>
          </a:p>
          <a:p>
            <a:pPr marL="0" lvl="0" indent="0" algn="l" rtl="0">
              <a:spcBef>
                <a:spcPts val="0"/>
              </a:spcBef>
              <a:spcAft>
                <a:spcPts val="0"/>
              </a:spcAft>
              <a:buNone/>
            </a:pPr>
            <a:endParaRPr/>
          </a:p>
          <a:p>
            <a:pPr marL="0" lvl="0" indent="0" algn="l" rtl="0">
              <a:spcBef>
                <a:spcPts val="0"/>
              </a:spcBef>
              <a:spcAft>
                <a:spcPts val="0"/>
              </a:spcAft>
              <a:buNone/>
            </a:pPr>
            <a:r>
              <a:rPr lang="en-GB"/>
              <a:t>6. Factori personali:</a:t>
            </a:r>
            <a:endParaRPr/>
          </a:p>
          <a:p>
            <a:pPr marL="0" lvl="0" indent="0" algn="l" rtl="0">
              <a:spcBef>
                <a:spcPts val="0"/>
              </a:spcBef>
              <a:spcAft>
                <a:spcPts val="0"/>
              </a:spcAft>
              <a:buNone/>
            </a:pPr>
            <a:r>
              <a:rPr lang="en-GB"/>
              <a:t>- Starea emoțională</a:t>
            </a:r>
            <a:endParaRPr/>
          </a:p>
          <a:p>
            <a:pPr marL="0" lvl="0" indent="0" algn="l" rtl="0">
              <a:spcBef>
                <a:spcPts val="0"/>
              </a:spcBef>
              <a:spcAft>
                <a:spcPts val="0"/>
              </a:spcAft>
              <a:buNone/>
            </a:pPr>
            <a:r>
              <a:rPr lang="en-GB"/>
              <a:t>- Experiențe anterioare</a:t>
            </a:r>
            <a:endParaRPr/>
          </a:p>
          <a:p>
            <a:pPr marL="0" lvl="0" indent="0" algn="l" rtl="0">
              <a:spcBef>
                <a:spcPts val="0"/>
              </a:spcBef>
              <a:spcAft>
                <a:spcPts val="0"/>
              </a:spcAft>
              <a:buNone/>
            </a:pPr>
            <a:r>
              <a:rPr lang="en-GB"/>
              <a:t>- Prejudecăți personale</a:t>
            </a:r>
            <a:endParaRPr/>
          </a:p>
          <a:p>
            <a:pPr marL="0" lvl="0" indent="0" algn="l" rtl="0">
              <a:spcBef>
                <a:spcPts val="0"/>
              </a:spcBef>
              <a:spcAft>
                <a:spcPts val="0"/>
              </a:spcAft>
              <a:buNone/>
            </a:pPr>
            <a:r>
              <a:rPr lang="en-GB"/>
              <a:t>- Nivelurile de stres</a:t>
            </a:r>
            <a:endParaRPr/>
          </a:p>
          <a:p>
            <a:pPr marL="0" lvl="0" indent="0" algn="l" rtl="0">
              <a:spcBef>
                <a:spcPts val="0"/>
              </a:spcBef>
              <a:spcAft>
                <a:spcPts val="0"/>
              </a:spcAft>
              <a:buNone/>
            </a:pPr>
            <a:r>
              <a:rPr lang="en-GB"/>
              <a:t>- Condiții de sănătate</a:t>
            </a:r>
            <a:endParaRPr/>
          </a:p>
          <a:p>
            <a:pPr marL="0" lvl="0" indent="0" algn="l" rtl="0">
              <a:spcBef>
                <a:spcPts val="0"/>
              </a:spcBef>
              <a:spcAft>
                <a:spcPts val="0"/>
              </a:spcAft>
              <a:buNone/>
            </a:pPr>
            <a:endParaRPr/>
          </a:p>
          <a:p>
            <a:pPr marL="0" lvl="0" indent="0" algn="l" rtl="0">
              <a:spcBef>
                <a:spcPts val="0"/>
              </a:spcBef>
              <a:spcAft>
                <a:spcPts val="0"/>
              </a:spcAft>
              <a:buNone/>
            </a:pPr>
            <a:r>
              <a:rPr lang="en-GB"/>
              <a:t>7. Considerații tehnologice:</a:t>
            </a:r>
            <a:endParaRPr/>
          </a:p>
          <a:p>
            <a:pPr marL="0" lvl="0" indent="0" algn="l" rtl="0">
              <a:spcBef>
                <a:spcPts val="0"/>
              </a:spcBef>
              <a:spcAft>
                <a:spcPts val="0"/>
              </a:spcAft>
              <a:buNone/>
            </a:pPr>
            <a:r>
              <a:rPr lang="en-GB"/>
              <a:t>- Accesul la instrumentele de comunicare</a:t>
            </a:r>
            <a:endParaRPr/>
          </a:p>
          <a:p>
            <a:pPr marL="0" lvl="0" indent="0" algn="l" rtl="0">
              <a:spcBef>
                <a:spcPts val="0"/>
              </a:spcBef>
              <a:spcAft>
                <a:spcPts val="0"/>
              </a:spcAft>
              <a:buNone/>
            </a:pPr>
            <a:r>
              <a:rPr lang="en-GB"/>
              <a:t>- Alfabetizare digitală</a:t>
            </a:r>
            <a:endParaRPr/>
          </a:p>
          <a:p>
            <a:pPr marL="0" lvl="0" indent="0" algn="l" rtl="0">
              <a:spcBef>
                <a:spcPts val="0"/>
              </a:spcBef>
              <a:spcAft>
                <a:spcPts val="0"/>
              </a:spcAft>
              <a:buNone/>
            </a:pPr>
            <a:r>
              <a:rPr lang="en-GB"/>
              <a:t>- Conectivitate la internet</a:t>
            </a:r>
            <a:endParaRPr/>
          </a:p>
          <a:p>
            <a:pPr marL="0" lvl="0" indent="0" algn="l" rtl="0">
              <a:spcBef>
                <a:spcPts val="0"/>
              </a:spcBef>
              <a:spcAft>
                <a:spcPts val="0"/>
              </a:spcAft>
              <a:buNone/>
            </a:pPr>
            <a:r>
              <a:rPr lang="en-GB"/>
              <a:t>- Cunoașterea platformei</a:t>
            </a:r>
            <a:endParaRPr/>
          </a:p>
          <a:p>
            <a:pPr marL="0" lvl="0" indent="0" algn="l" rtl="0">
              <a:spcBef>
                <a:spcPts val="0"/>
              </a:spcBef>
              <a:spcAft>
                <a:spcPts val="0"/>
              </a:spcAft>
              <a:buNone/>
            </a:pPr>
            <a:r>
              <a:rPr lang="en-GB"/>
              <a:t>- Bariere tehnice</a:t>
            </a:r>
            <a:endParaRPr/>
          </a:p>
        </p:txBody>
      </p:sp>
      <p:sp>
        <p:nvSpPr>
          <p:cNvPr id="218" name="Google Shape;21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GB"/>
              <a:t>MODIFICĂRI - EDITATE PENTRU CLARIFICARE</a:t>
            </a:r>
            <a:endParaRPr/>
          </a:p>
        </p:txBody>
      </p:sp>
      <p:sp>
        <p:nvSpPr>
          <p:cNvPr id="354" name="Google Shape;35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200" b="0" i="0" u="none" strike="noStrike" cap="none">
                <a:solidFill>
                  <a:schemeClr val="dk1"/>
                </a:solidFill>
                <a:latin typeface="Calibri"/>
                <a:ea typeface="Calibri"/>
                <a:cs typeface="Calibri"/>
                <a:sym typeface="Calibri"/>
              </a:rPr>
              <a:t>(Cummins, Sevel, &amp; Pedrick, 2005)</a:t>
            </a:r>
            <a:endParaRPr sz="1200" b="0" i="0" u="none" strike="noStrike" cap="none">
              <a:solidFill>
                <a:srgbClr val="000000"/>
              </a:solidFill>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a:p>
        </p:txBody>
      </p:sp>
      <p:sp>
        <p:nvSpPr>
          <p:cNvPr id="365" name="Google Shape;36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377" name="Google Shape;37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383" name="Google Shape;38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8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8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8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8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8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9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9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9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9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9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8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8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8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8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8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8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8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8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8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8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8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9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9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9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2"/>
        <p:cNvGrpSpPr/>
        <p:nvPr/>
      </p:nvGrpSpPr>
      <p:grpSpPr>
        <a:xfrm>
          <a:off x="0" y="0"/>
          <a:ext cx="0" cy="0"/>
          <a:chOff x="0" y="0"/>
          <a:chExt cx="0" cy="0"/>
        </a:xfrm>
      </p:grpSpPr>
      <p:sp>
        <p:nvSpPr>
          <p:cNvPr id="53" name="Google Shape;53;p9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9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55" name="Google Shape;55;p9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9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9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9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9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9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9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9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6" name="Google Shape;66;p9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9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9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9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9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95"/>
          <p:cNvSpPr>
            <a:spLocks noGrp="1"/>
          </p:cNvSpPr>
          <p:nvPr>
            <p:ph type="pic" idx="2"/>
          </p:nvPr>
        </p:nvSpPr>
        <p:spPr>
          <a:xfrm>
            <a:off x="5183188" y="987425"/>
            <a:ext cx="6172200" cy="4873625"/>
          </a:xfrm>
          <a:prstGeom prst="rect">
            <a:avLst/>
          </a:prstGeom>
          <a:noFill/>
          <a:ln>
            <a:noFill/>
          </a:ln>
        </p:spPr>
      </p:sp>
      <p:sp>
        <p:nvSpPr>
          <p:cNvPr id="73" name="Google Shape;73;p9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9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9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9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9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9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9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9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9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8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8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8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8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5" r:id="rId5"/>
    <p:sldLayoutId id="2147483656" r:id="rId6"/>
    <p:sldLayoutId id="2147483657" r:id="rId7"/>
    <p:sldLayoutId id="2147483658" r:id="rId8"/>
    <p:sldLayoutId id="2147483659"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www.youtube.com/watch?v=f1Jw0-LExyc"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48.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8"/>
        <p:cNvGrpSpPr/>
        <p:nvPr/>
      </p:nvGrpSpPr>
      <p:grpSpPr>
        <a:xfrm>
          <a:off x="0" y="0"/>
          <a:ext cx="0" cy="0"/>
          <a:chOff x="0" y="0"/>
          <a:chExt cx="0" cy="0"/>
        </a:xfrm>
      </p:grpSpPr>
      <p:sp>
        <p:nvSpPr>
          <p:cNvPr id="139" name="Google Shape;139;p3"/>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0" name="Google Shape;140;p3"/>
          <p:cNvSpPr txBox="1">
            <a:spLocks noGrp="1"/>
          </p:cNvSpPr>
          <p:nvPr>
            <p:ph type="ctrTitle"/>
          </p:nvPr>
        </p:nvSpPr>
        <p:spPr>
          <a:xfrm>
            <a:off x="838200" y="451381"/>
            <a:ext cx="10512552" cy="4413696"/>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en-GB" sz="6600">
                <a:latin typeface="Arial"/>
                <a:ea typeface="Arial"/>
                <a:cs typeface="Arial"/>
                <a:sym typeface="Arial"/>
              </a:rPr>
              <a:t>ABILITĂȚI DE COMUNICARE ȘI COMUNICARE INTERPERSONALĂ ÎN PRACTICA ASISTENȚEI SOCIALE </a:t>
            </a:r>
            <a:endParaRPr sz="6600">
              <a:latin typeface="Arial"/>
              <a:ea typeface="Arial"/>
              <a:cs typeface="Arial"/>
              <a:sym typeface="Arial"/>
            </a:endParaRPr>
          </a:p>
        </p:txBody>
      </p:sp>
      <p:sp>
        <p:nvSpPr>
          <p:cNvPr id="141" name="Google Shape;141;p3"/>
          <p:cNvSpPr txBox="1">
            <a:spLocks noGrp="1"/>
          </p:cNvSpPr>
          <p:nvPr>
            <p:ph type="subTitle" idx="1"/>
          </p:nvPr>
        </p:nvSpPr>
        <p:spPr>
          <a:xfrm>
            <a:off x="838199" y="4983276"/>
            <a:ext cx="10512552" cy="112668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2400"/>
              <a:buNone/>
            </a:pPr>
            <a:endParaRPr dirty="0"/>
          </a:p>
        </p:txBody>
      </p:sp>
      <p:sp>
        <p:nvSpPr>
          <p:cNvPr id="142" name="Google Shape;142;p3"/>
          <p:cNvSpPr/>
          <p:nvPr/>
        </p:nvSpPr>
        <p:spPr>
          <a:xfrm>
            <a:off x="838200" y="4718595"/>
            <a:ext cx="5410200" cy="18288"/>
          </a:xfrm>
          <a:custGeom>
            <a:avLst/>
            <a:gdLst/>
            <a:ahLst/>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21"/>
          <p:cNvSpPr txBox="1"/>
          <p:nvPr/>
        </p:nvSpPr>
        <p:spPr>
          <a:xfrm>
            <a:off x="955040" y="1279366"/>
            <a:ext cx="10152903" cy="833631"/>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200"/>
              <a:buFont typeface="Calibri"/>
              <a:buNone/>
            </a:pPr>
            <a:r>
              <a:rPr lang="en-GB" sz="3200" b="1">
                <a:solidFill>
                  <a:srgbClr val="1CABE3"/>
                </a:solidFill>
                <a:latin typeface="Calibri"/>
                <a:ea typeface="Calibri"/>
                <a:cs typeface="Calibri"/>
                <a:sym typeface="Calibri"/>
              </a:rPr>
              <a:t>Oferirea</a:t>
            </a:r>
            <a:r>
              <a:rPr lang="en-GB" sz="3200" b="1" i="0" u="none" strike="noStrike" cap="none">
                <a:solidFill>
                  <a:srgbClr val="1CABE3"/>
                </a:solidFill>
                <a:latin typeface="Calibri"/>
                <a:ea typeface="Calibri"/>
                <a:cs typeface="Calibri"/>
                <a:sym typeface="Calibri"/>
              </a:rPr>
              <a:t> de sfaturi</a:t>
            </a:r>
            <a:endParaRPr sz="1400" b="0" i="0" u="none" strike="noStrike" cap="none">
              <a:solidFill>
                <a:srgbClr val="000000"/>
              </a:solidFill>
              <a:latin typeface="Arial"/>
              <a:ea typeface="Arial"/>
              <a:cs typeface="Arial"/>
              <a:sym typeface="Arial"/>
            </a:endParaRPr>
          </a:p>
        </p:txBody>
      </p:sp>
      <p:sp>
        <p:nvSpPr>
          <p:cNvPr id="392" name="Google Shape;392;p21"/>
          <p:cNvSpPr txBox="1"/>
          <p:nvPr/>
        </p:nvSpPr>
        <p:spPr>
          <a:xfrm>
            <a:off x="1036325" y="2425694"/>
            <a:ext cx="9898800" cy="3891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rgbClr val="1CABE3"/>
              </a:buClr>
              <a:buSzPts val="2800"/>
              <a:buFont typeface="Arial"/>
              <a:buNone/>
            </a:pPr>
            <a:r>
              <a:rPr lang="en-GB" sz="2400" b="1" i="0" u="none" strike="noStrike" cap="none">
                <a:solidFill>
                  <a:schemeClr val="dk1"/>
                </a:solidFill>
                <a:latin typeface="Calibri"/>
                <a:ea typeface="Calibri"/>
                <a:cs typeface="Calibri"/>
                <a:sym typeface="Calibri"/>
              </a:rPr>
              <a:t>Exemplu:</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rgbClr val="1CABE3"/>
              </a:buClr>
              <a:buSzPts val="2800"/>
              <a:buFont typeface="Arial"/>
              <a:buNone/>
            </a:pPr>
            <a:r>
              <a:rPr lang="en-GB" sz="2400" b="0" i="0" u="none" strike="noStrike" cap="none">
                <a:solidFill>
                  <a:schemeClr val="dk1"/>
                </a:solidFill>
                <a:latin typeface="Calibri"/>
                <a:ea typeface="Calibri"/>
                <a:cs typeface="Calibri"/>
                <a:sym typeface="Calibri"/>
              </a:rPr>
              <a:t>O tânără </a:t>
            </a:r>
            <a:r>
              <a:rPr lang="en-GB" sz="2400">
                <a:solidFill>
                  <a:schemeClr val="dk1"/>
                </a:solidFill>
                <a:latin typeface="Calibri"/>
                <a:ea typeface="Calibri"/>
                <a:cs typeface="Calibri"/>
                <a:sym typeface="Calibri"/>
              </a:rPr>
              <a:t>LGBT beneficiară</a:t>
            </a:r>
            <a:r>
              <a:rPr lang="en-GB" sz="2400" b="0" i="0" u="none" strike="noStrike" cap="none">
                <a:solidFill>
                  <a:schemeClr val="dk1"/>
                </a:solidFill>
                <a:latin typeface="Calibri"/>
                <a:ea typeface="Calibri"/>
                <a:cs typeface="Calibri"/>
                <a:sym typeface="Calibri"/>
              </a:rPr>
              <a:t>  se teme că părinții ei vor afla că este </a:t>
            </a:r>
            <a:r>
              <a:rPr lang="en-GB" sz="2400">
                <a:solidFill>
                  <a:schemeClr val="dk1"/>
                </a:solidFill>
                <a:latin typeface="Calibri"/>
                <a:ea typeface="Calibri"/>
                <a:cs typeface="Calibri"/>
                <a:sym typeface="Calibri"/>
              </a:rPr>
              <a:t>de altă orientare sexuală</a:t>
            </a:r>
            <a:r>
              <a:rPr lang="en-GB" sz="2400" b="0" i="0" u="none" strike="noStrike" cap="none">
                <a:solidFill>
                  <a:schemeClr val="dk1"/>
                </a:solidFill>
                <a:latin typeface="Calibri"/>
                <a:ea typeface="Calibri"/>
                <a:cs typeface="Calibri"/>
                <a:sym typeface="Calibri"/>
              </a:rPr>
              <a:t> și cere sfatul asistentului social.</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1000"/>
              </a:spcBef>
              <a:spcAft>
                <a:spcPts val="0"/>
              </a:spcAft>
              <a:buClr>
                <a:srgbClr val="1CABE3"/>
              </a:buClr>
              <a:buSzPts val="28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1000"/>
              </a:spcBef>
              <a:spcAft>
                <a:spcPts val="0"/>
              </a:spcAft>
              <a:buClr>
                <a:srgbClr val="1CABE3"/>
              </a:buClr>
              <a:buSzPts val="2800"/>
              <a:buFont typeface="Arial"/>
              <a:buChar char="•"/>
            </a:pPr>
            <a:r>
              <a:rPr lang="en-GB" sz="2400" b="1" i="0" u="none" strike="noStrike" cap="none">
                <a:solidFill>
                  <a:schemeClr val="dk1"/>
                </a:solidFill>
                <a:latin typeface="Calibri"/>
                <a:ea typeface="Calibri"/>
                <a:cs typeface="Calibri"/>
                <a:sym typeface="Calibri"/>
              </a:rPr>
              <a:t>Răspuns neproductiv</a:t>
            </a:r>
            <a:r>
              <a:rPr lang="en-GB" sz="2400" b="0" i="0" u="none" strike="noStrike" cap="none">
                <a:solidFill>
                  <a:schemeClr val="dk1"/>
                </a:solidFill>
                <a:latin typeface="Calibri"/>
                <a:ea typeface="Calibri"/>
                <a:cs typeface="Calibri"/>
                <a:sym typeface="Calibri"/>
              </a:rPr>
              <a:t>: </a:t>
            </a:r>
            <a:r>
              <a:rPr lang="en-GB" sz="2400" b="0" i="1" u="none" strike="noStrike" cap="none">
                <a:solidFill>
                  <a:schemeClr val="dk1"/>
                </a:solidFill>
                <a:latin typeface="Calibri"/>
                <a:ea typeface="Calibri"/>
                <a:cs typeface="Calibri"/>
                <a:sym typeface="Calibri"/>
              </a:rPr>
              <a:t>Cred că ar trebui să le spui părinților tăi că ești</a:t>
            </a:r>
            <a:r>
              <a:rPr lang="en-GB" sz="2400" i="1">
                <a:solidFill>
                  <a:schemeClr val="dk1"/>
                </a:solidFill>
                <a:latin typeface="Calibri"/>
                <a:ea typeface="Calibri"/>
                <a:cs typeface="Calibri"/>
                <a:sym typeface="Calibri"/>
              </a:rPr>
              <a:t> de altă orientare sexuală</a:t>
            </a:r>
            <a:r>
              <a:rPr lang="en-GB" sz="2400" b="0" i="1" u="none" strike="noStrike" cap="none">
                <a:solidFill>
                  <a:schemeClr val="dk1"/>
                </a:solidFill>
                <a:latin typeface="Calibri"/>
                <a:ea typeface="Calibri"/>
                <a:cs typeface="Calibri"/>
                <a:sym typeface="Calibri"/>
              </a:rPr>
              <a:t>. Ei vor afla oricum. </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1000"/>
              </a:spcBef>
              <a:spcAft>
                <a:spcPts val="0"/>
              </a:spcAft>
              <a:buClr>
                <a:srgbClr val="1CABE3"/>
              </a:buClr>
              <a:buSzPts val="2800"/>
              <a:buFont typeface="Arial"/>
              <a:buChar char="•"/>
            </a:pPr>
            <a:r>
              <a:rPr lang="en-GB" sz="2400" b="1" i="0" u="none" strike="noStrike" cap="none">
                <a:solidFill>
                  <a:schemeClr val="dk1"/>
                </a:solidFill>
                <a:latin typeface="Calibri"/>
                <a:ea typeface="Calibri"/>
                <a:cs typeface="Calibri"/>
                <a:sym typeface="Calibri"/>
              </a:rPr>
              <a:t>Un răspuns mai bun</a:t>
            </a:r>
            <a:r>
              <a:rPr lang="en-GB" sz="2400" b="0" i="0" u="none" strike="noStrike" cap="none">
                <a:solidFill>
                  <a:schemeClr val="dk1"/>
                </a:solidFill>
                <a:latin typeface="Calibri"/>
                <a:ea typeface="Calibri"/>
                <a:cs typeface="Calibri"/>
                <a:sym typeface="Calibri"/>
              </a:rPr>
              <a:t>: </a:t>
            </a:r>
            <a:r>
              <a:rPr lang="en-GB" sz="2400" b="0" i="1" u="none" strike="noStrike" cap="none">
                <a:solidFill>
                  <a:schemeClr val="dk1"/>
                </a:solidFill>
                <a:latin typeface="Calibri"/>
                <a:ea typeface="Calibri"/>
                <a:cs typeface="Calibri"/>
                <a:sym typeface="Calibri"/>
              </a:rPr>
              <a:t>Care sunt îngrijorările tale legate de faptul că părinții tăi ar afla că ești </a:t>
            </a:r>
            <a:r>
              <a:rPr lang="en-GB" sz="2400" i="1">
                <a:solidFill>
                  <a:schemeClr val="dk1"/>
                </a:solidFill>
                <a:latin typeface="Calibri"/>
                <a:ea typeface="Calibri"/>
                <a:cs typeface="Calibri"/>
                <a:sym typeface="Calibri"/>
              </a:rPr>
              <a:t>de altă orientare sexuală</a:t>
            </a:r>
            <a:r>
              <a:rPr lang="en-GB" sz="2400" b="0" i="1"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22"/>
          <p:cNvSpPr txBox="1"/>
          <p:nvPr/>
        </p:nvSpPr>
        <p:spPr>
          <a:xfrm>
            <a:off x="827958" y="138545"/>
            <a:ext cx="10152903" cy="1283856"/>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200"/>
              <a:buFont typeface="Calibri"/>
              <a:buNone/>
            </a:pPr>
            <a:r>
              <a:rPr lang="en-GB" sz="3200" b="1" i="0" u="none" strike="noStrike" cap="none">
                <a:solidFill>
                  <a:srgbClr val="1CABE3"/>
                </a:solidFill>
                <a:latin typeface="Calibri"/>
                <a:ea typeface="Calibri"/>
                <a:cs typeface="Calibri"/>
                <a:sym typeface="Calibri"/>
              </a:rPr>
              <a:t>Exprimări (afirmații) care judecă</a:t>
            </a:r>
            <a:endParaRPr sz="1400" b="0" i="0" u="none" strike="noStrike" cap="none">
              <a:solidFill>
                <a:srgbClr val="000000"/>
              </a:solidFill>
              <a:latin typeface="Arial"/>
              <a:ea typeface="Arial"/>
              <a:cs typeface="Arial"/>
              <a:sym typeface="Arial"/>
            </a:endParaRPr>
          </a:p>
        </p:txBody>
      </p:sp>
      <p:sp>
        <p:nvSpPr>
          <p:cNvPr id="398" name="Google Shape;398;p22"/>
          <p:cNvSpPr txBox="1"/>
          <p:nvPr/>
        </p:nvSpPr>
        <p:spPr>
          <a:xfrm>
            <a:off x="955040" y="1551709"/>
            <a:ext cx="9898741" cy="4414982"/>
          </a:xfrm>
          <a:prstGeom prst="rect">
            <a:avLst/>
          </a:prstGeom>
          <a:noFill/>
          <a:ln>
            <a:noFill/>
          </a:ln>
        </p:spPr>
        <p:txBody>
          <a:bodyPr spcFirstLastPara="1" wrap="square" lIns="91425" tIns="45700" rIns="91425" bIns="45700" anchor="t" anchorCtr="0">
            <a:noAutofit/>
          </a:bodyPr>
          <a:lstStyle/>
          <a:p>
            <a:pPr marL="104412" marR="0" lvl="0" algn="l" rtl="0">
              <a:lnSpc>
                <a:spcPct val="90000"/>
              </a:lnSpc>
              <a:spcBef>
                <a:spcPts val="1000"/>
              </a:spcBef>
              <a:spcAft>
                <a:spcPts val="0"/>
              </a:spcAft>
              <a:buClr>
                <a:srgbClr val="1CABE3"/>
              </a:buClr>
              <a:buSzPts val="2800"/>
            </a:pPr>
            <a:r>
              <a:rPr lang="en-GB" sz="2400" b="0" i="0" u="none" strike="noStrike" cap="none" dirty="0" err="1">
                <a:solidFill>
                  <a:schemeClr val="dk1"/>
                </a:solidFill>
                <a:latin typeface="Calibri"/>
                <a:ea typeface="Calibri"/>
                <a:cs typeface="Calibri"/>
                <a:sym typeface="Calibri"/>
              </a:rPr>
              <a:t>Afirmații</a:t>
            </a:r>
            <a:r>
              <a:rPr lang="en-GB" sz="2400" b="0" i="0" u="none" strike="noStrike" cap="none" dirty="0">
                <a:solidFill>
                  <a:schemeClr val="dk1"/>
                </a:solidFill>
                <a:latin typeface="Calibri"/>
                <a:ea typeface="Calibri"/>
                <a:cs typeface="Calibri"/>
                <a:sym typeface="Calibri"/>
              </a:rPr>
              <a:t> care </a:t>
            </a:r>
            <a:r>
              <a:rPr lang="en-GB" sz="2400" b="0" i="0" u="none" strike="noStrike" cap="none" dirty="0" err="1">
                <a:solidFill>
                  <a:schemeClr val="dk1"/>
                </a:solidFill>
                <a:latin typeface="Calibri"/>
                <a:ea typeface="Calibri"/>
                <a:cs typeface="Calibri"/>
                <a:sym typeface="Calibri"/>
              </a:rPr>
              <a:t>presupun</a:t>
            </a:r>
            <a:r>
              <a:rPr lang="en-GB" sz="2400" b="0" i="0" u="none" strike="noStrike" cap="none" dirty="0">
                <a:solidFill>
                  <a:schemeClr val="dk1"/>
                </a:solidFill>
                <a:latin typeface="Calibri"/>
                <a:ea typeface="Calibri"/>
                <a:cs typeface="Calibri"/>
                <a:sym typeface="Calibri"/>
              </a:rPr>
              <a:t> </a:t>
            </a:r>
            <a:r>
              <a:rPr lang="en-GB" sz="2400" b="0" i="0" u="none" strike="noStrike" cap="none" dirty="0" err="1">
                <a:solidFill>
                  <a:schemeClr val="dk1"/>
                </a:solidFill>
                <a:latin typeface="Calibri"/>
                <a:ea typeface="Calibri"/>
                <a:cs typeface="Calibri"/>
                <a:sym typeface="Calibri"/>
              </a:rPr>
              <a:t>că</a:t>
            </a:r>
            <a:r>
              <a:rPr lang="en-GB" sz="2400" b="0" i="0" u="none" strike="noStrike" cap="none" dirty="0">
                <a:solidFill>
                  <a:schemeClr val="dk1"/>
                </a:solidFill>
                <a:latin typeface="Calibri"/>
                <a:ea typeface="Calibri"/>
                <a:cs typeface="Calibri"/>
                <a:sym typeface="Calibri"/>
              </a:rPr>
              <a:t> </a:t>
            </a:r>
            <a:r>
              <a:rPr lang="en-GB" sz="2400" b="0" i="0" u="none" strike="noStrike" cap="none" dirty="0" err="1">
                <a:solidFill>
                  <a:schemeClr val="dk1"/>
                </a:solidFill>
                <a:latin typeface="Calibri"/>
                <a:ea typeface="Calibri"/>
                <a:cs typeface="Calibri"/>
                <a:sym typeface="Calibri"/>
              </a:rPr>
              <a:t>ceva</a:t>
            </a:r>
            <a:r>
              <a:rPr lang="en-GB" sz="2400" b="0" i="0" u="none" strike="noStrike" cap="none" dirty="0">
                <a:solidFill>
                  <a:schemeClr val="dk1"/>
                </a:solidFill>
                <a:latin typeface="Calibri"/>
                <a:ea typeface="Calibri"/>
                <a:cs typeface="Calibri"/>
                <a:sym typeface="Calibri"/>
              </a:rPr>
              <a:t> </a:t>
            </a:r>
            <a:r>
              <a:rPr lang="en-GB" sz="2400" b="0" i="0" u="none" strike="noStrike" cap="none" dirty="0" err="1">
                <a:solidFill>
                  <a:schemeClr val="dk1"/>
                </a:solidFill>
                <a:latin typeface="Calibri"/>
                <a:ea typeface="Calibri"/>
                <a:cs typeface="Calibri"/>
                <a:sym typeface="Calibri"/>
              </a:rPr>
              <a:t>este</a:t>
            </a:r>
            <a:r>
              <a:rPr lang="en-GB" sz="2400" b="0" i="0" u="none" strike="noStrike" cap="none" dirty="0">
                <a:solidFill>
                  <a:schemeClr val="dk1"/>
                </a:solidFill>
                <a:latin typeface="Calibri"/>
                <a:ea typeface="Calibri"/>
                <a:cs typeface="Calibri"/>
                <a:sym typeface="Calibri"/>
              </a:rPr>
              <a:t> </a:t>
            </a:r>
            <a:r>
              <a:rPr lang="en-GB" sz="2400" b="0" i="0" u="none" strike="noStrike" cap="none" dirty="0" err="1">
                <a:solidFill>
                  <a:schemeClr val="dk1"/>
                </a:solidFill>
                <a:latin typeface="Calibri"/>
                <a:ea typeface="Calibri"/>
                <a:cs typeface="Calibri"/>
                <a:sym typeface="Calibri"/>
              </a:rPr>
              <a:t>în</a:t>
            </a:r>
            <a:r>
              <a:rPr lang="en-GB" sz="2400" b="0" i="0" u="none" strike="noStrike" cap="none" dirty="0">
                <a:solidFill>
                  <a:schemeClr val="dk1"/>
                </a:solidFill>
                <a:latin typeface="Calibri"/>
                <a:ea typeface="Calibri"/>
                <a:cs typeface="Calibri"/>
                <a:sym typeface="Calibri"/>
              </a:rPr>
              <a:t> </a:t>
            </a:r>
            <a:r>
              <a:rPr lang="en-GB" sz="2400" b="0" i="0" u="none" strike="noStrike" cap="none" dirty="0" err="1">
                <a:solidFill>
                  <a:schemeClr val="dk1"/>
                </a:solidFill>
                <a:latin typeface="Calibri"/>
                <a:ea typeface="Calibri"/>
                <a:cs typeface="Calibri"/>
                <a:sym typeface="Calibri"/>
              </a:rPr>
              <a:t>neregulă</a:t>
            </a:r>
            <a:r>
              <a:rPr lang="en-GB" sz="2400" b="0" i="0" u="none" strike="noStrike" cap="none" dirty="0">
                <a:solidFill>
                  <a:schemeClr val="dk1"/>
                </a:solidFill>
                <a:latin typeface="Calibri"/>
                <a:ea typeface="Calibri"/>
                <a:cs typeface="Calibri"/>
                <a:sym typeface="Calibri"/>
              </a:rPr>
              <a:t> cu </a:t>
            </a:r>
            <a:r>
              <a:rPr lang="en-GB" sz="2400" dirty="0" err="1">
                <a:solidFill>
                  <a:schemeClr val="dk1"/>
                </a:solidFill>
                <a:latin typeface="Calibri"/>
                <a:ea typeface="Calibri"/>
                <a:cs typeface="Calibri"/>
                <a:sym typeface="Calibri"/>
              </a:rPr>
              <a:t>beneficiarul</a:t>
            </a:r>
            <a:r>
              <a:rPr lang="en-GB" sz="2400" b="0" i="0" u="none" strike="noStrike" cap="none" dirty="0">
                <a:solidFill>
                  <a:schemeClr val="dk1"/>
                </a:solidFill>
                <a:latin typeface="Calibri"/>
                <a:ea typeface="Calibri"/>
                <a:cs typeface="Calibri"/>
                <a:sym typeface="Calibri"/>
              </a:rPr>
              <a:t> </a:t>
            </a:r>
            <a:r>
              <a:rPr lang="en-GB" sz="2400" b="0" i="0" u="none" strike="noStrike" cap="none" dirty="0" err="1">
                <a:solidFill>
                  <a:schemeClr val="dk1"/>
                </a:solidFill>
                <a:latin typeface="Calibri"/>
                <a:ea typeface="Calibri"/>
                <a:cs typeface="Calibri"/>
                <a:sym typeface="Calibri"/>
              </a:rPr>
              <a:t>sau</a:t>
            </a:r>
            <a:r>
              <a:rPr lang="en-GB" sz="2400" b="0" i="0" u="none" strike="noStrike" cap="none" dirty="0">
                <a:solidFill>
                  <a:schemeClr val="dk1"/>
                </a:solidFill>
                <a:latin typeface="Calibri"/>
                <a:ea typeface="Calibri"/>
                <a:cs typeface="Calibri"/>
                <a:sym typeface="Calibri"/>
              </a:rPr>
              <a:t> </a:t>
            </a:r>
            <a:r>
              <a:rPr lang="en-GB" sz="2400" b="0" i="0" u="none" strike="noStrike" cap="none" dirty="0" err="1">
                <a:solidFill>
                  <a:schemeClr val="dk1"/>
                </a:solidFill>
                <a:latin typeface="Calibri"/>
                <a:ea typeface="Calibri"/>
                <a:cs typeface="Calibri"/>
                <a:sym typeface="Calibri"/>
              </a:rPr>
              <a:t>că</a:t>
            </a:r>
            <a:r>
              <a:rPr lang="en-GB" sz="2400" b="0" i="0" u="none" strike="noStrike" cap="none" dirty="0">
                <a:solidFill>
                  <a:schemeClr val="dk1"/>
                </a:solidFill>
                <a:latin typeface="Calibri"/>
                <a:ea typeface="Calibri"/>
                <a:cs typeface="Calibri"/>
                <a:sym typeface="Calibri"/>
              </a:rPr>
              <a:t> </a:t>
            </a:r>
            <a:r>
              <a:rPr lang="en-GB" sz="2400" b="0" i="0" u="none" strike="noStrike" cap="none" dirty="0" err="1">
                <a:solidFill>
                  <a:schemeClr val="dk1"/>
                </a:solidFill>
                <a:latin typeface="Calibri"/>
                <a:ea typeface="Calibri"/>
                <a:cs typeface="Calibri"/>
                <a:sym typeface="Calibri"/>
              </a:rPr>
              <a:t>acesta</a:t>
            </a:r>
            <a:r>
              <a:rPr lang="en-GB" sz="2400" b="0" i="0" u="none" strike="noStrike" cap="none" dirty="0">
                <a:solidFill>
                  <a:schemeClr val="dk1"/>
                </a:solidFill>
                <a:latin typeface="Calibri"/>
                <a:ea typeface="Calibri"/>
                <a:cs typeface="Calibri"/>
                <a:sym typeface="Calibri"/>
              </a:rPr>
              <a:t> a </a:t>
            </a:r>
            <a:r>
              <a:rPr lang="en-GB" sz="2400" b="0" i="0" u="none" strike="noStrike" cap="none" dirty="0" err="1">
                <a:solidFill>
                  <a:schemeClr val="dk1"/>
                </a:solidFill>
                <a:latin typeface="Calibri"/>
                <a:ea typeface="Calibri"/>
                <a:cs typeface="Calibri"/>
                <a:sym typeface="Calibri"/>
              </a:rPr>
              <a:t>spus</a:t>
            </a:r>
            <a:r>
              <a:rPr lang="en-GB" sz="2400" b="0" i="0" u="none" strike="noStrike" cap="none" dirty="0">
                <a:solidFill>
                  <a:schemeClr val="dk1"/>
                </a:solidFill>
                <a:latin typeface="Calibri"/>
                <a:ea typeface="Calibri"/>
                <a:cs typeface="Calibri"/>
                <a:sym typeface="Calibri"/>
              </a:rPr>
              <a:t> </a:t>
            </a:r>
            <a:r>
              <a:rPr lang="en-GB" sz="2400" b="0" i="0" u="none" strike="noStrike" cap="none" dirty="0" err="1">
                <a:solidFill>
                  <a:schemeClr val="dk1"/>
                </a:solidFill>
                <a:latin typeface="Calibri"/>
                <a:ea typeface="Calibri"/>
                <a:cs typeface="Calibri"/>
                <a:sym typeface="Calibri"/>
              </a:rPr>
              <a:t>sau</a:t>
            </a:r>
            <a:r>
              <a:rPr lang="en-GB" sz="2400" b="0" i="0" u="none" strike="noStrike" cap="none" dirty="0">
                <a:solidFill>
                  <a:schemeClr val="dk1"/>
                </a:solidFill>
                <a:latin typeface="Calibri"/>
                <a:ea typeface="Calibri"/>
                <a:cs typeface="Calibri"/>
                <a:sym typeface="Calibri"/>
              </a:rPr>
              <a:t> a </a:t>
            </a:r>
            <a:r>
              <a:rPr lang="en-GB" sz="2400" b="0" i="0" u="none" strike="noStrike" cap="none" dirty="0" err="1">
                <a:solidFill>
                  <a:schemeClr val="dk1"/>
                </a:solidFill>
                <a:latin typeface="Calibri"/>
                <a:ea typeface="Calibri"/>
                <a:cs typeface="Calibri"/>
                <a:sym typeface="Calibri"/>
              </a:rPr>
              <a:t>făcut</a:t>
            </a:r>
            <a:r>
              <a:rPr lang="en-GB" sz="2400" b="0" i="0" u="none" strike="noStrike" cap="none" dirty="0">
                <a:solidFill>
                  <a:schemeClr val="dk1"/>
                </a:solidFill>
                <a:latin typeface="Calibri"/>
                <a:ea typeface="Calibri"/>
                <a:cs typeface="Calibri"/>
                <a:sym typeface="Calibri"/>
              </a:rPr>
              <a:t> </a:t>
            </a:r>
            <a:r>
              <a:rPr lang="en-GB" sz="2400" b="0" i="0" u="none" strike="noStrike" cap="none" dirty="0" err="1">
                <a:solidFill>
                  <a:schemeClr val="dk1"/>
                </a:solidFill>
                <a:latin typeface="Calibri"/>
                <a:ea typeface="Calibri"/>
                <a:cs typeface="Calibri"/>
                <a:sym typeface="Calibri"/>
              </a:rPr>
              <a:t>ceva</a:t>
            </a:r>
            <a:r>
              <a:rPr lang="en-GB" sz="2400" b="0" i="0" u="none" strike="noStrike" cap="none" dirty="0">
                <a:solidFill>
                  <a:schemeClr val="dk1"/>
                </a:solidFill>
                <a:latin typeface="Calibri"/>
                <a:ea typeface="Calibri"/>
                <a:cs typeface="Calibri"/>
                <a:sym typeface="Calibri"/>
              </a:rPr>
              <a:t> </a:t>
            </a:r>
            <a:r>
              <a:rPr lang="en-GB" sz="2400" b="0" i="0" u="none" strike="noStrike" cap="none" dirty="0" err="1">
                <a:solidFill>
                  <a:schemeClr val="dk1"/>
                </a:solidFill>
                <a:latin typeface="Calibri"/>
                <a:ea typeface="Calibri"/>
                <a:cs typeface="Calibri"/>
                <a:sym typeface="Calibri"/>
              </a:rPr>
              <a:t>greșit</a:t>
            </a:r>
            <a:r>
              <a:rPr lang="en-GB" sz="2400" b="0" i="0" u="none" strike="noStrike" cap="none" dirty="0">
                <a:solidFill>
                  <a:schemeClr val="dk1"/>
                </a:solidFill>
                <a:latin typeface="Calibri"/>
                <a:ea typeface="Calibri"/>
                <a:cs typeface="Calibri"/>
                <a:sym typeface="Calibri"/>
              </a:rPr>
              <a:t>. </a:t>
            </a:r>
            <a:r>
              <a:rPr lang="en-GB" sz="2400" b="0" i="0" u="none" strike="noStrike" cap="none" dirty="0" err="1">
                <a:solidFill>
                  <a:schemeClr val="dk1"/>
                </a:solidFill>
                <a:latin typeface="Calibri"/>
                <a:ea typeface="Calibri"/>
                <a:cs typeface="Calibri"/>
                <a:sym typeface="Calibri"/>
              </a:rPr>
              <a:t>Uneori</a:t>
            </a:r>
            <a:r>
              <a:rPr lang="en-GB" sz="2400" b="0" i="0" u="none" strike="noStrike" cap="none" dirty="0">
                <a:solidFill>
                  <a:schemeClr val="dk1"/>
                </a:solidFill>
                <a:latin typeface="Calibri"/>
                <a:ea typeface="Calibri"/>
                <a:cs typeface="Calibri"/>
                <a:sym typeface="Calibri"/>
              </a:rPr>
              <a:t>, </a:t>
            </a:r>
            <a:r>
              <a:rPr lang="en-GB" sz="2400" b="0" i="0" u="none" strike="noStrike" cap="none" dirty="0" err="1">
                <a:solidFill>
                  <a:schemeClr val="dk1"/>
                </a:solidFill>
                <a:latin typeface="Calibri"/>
                <a:ea typeface="Calibri"/>
                <a:cs typeface="Calibri"/>
                <a:sym typeface="Calibri"/>
              </a:rPr>
              <a:t>chiar</a:t>
            </a:r>
            <a:r>
              <a:rPr lang="en-GB" sz="2400" b="0" i="0" u="none" strike="noStrike" cap="none" dirty="0">
                <a:solidFill>
                  <a:schemeClr val="dk1"/>
                </a:solidFill>
                <a:latin typeface="Calibri"/>
                <a:ea typeface="Calibri"/>
                <a:cs typeface="Calibri"/>
                <a:sym typeface="Calibri"/>
              </a:rPr>
              <a:t> </a:t>
            </a:r>
            <a:r>
              <a:rPr lang="en-GB" sz="2400" b="0" i="0" u="none" strike="noStrike" cap="none" dirty="0" err="1">
                <a:solidFill>
                  <a:schemeClr val="dk1"/>
                </a:solidFill>
                <a:latin typeface="Calibri"/>
                <a:ea typeface="Calibri"/>
                <a:cs typeface="Calibri"/>
                <a:sym typeface="Calibri"/>
              </a:rPr>
              <a:t>și</a:t>
            </a:r>
            <a:r>
              <a:rPr lang="en-GB" sz="2400" b="0" i="0" u="none" strike="noStrike" cap="none" dirty="0">
                <a:solidFill>
                  <a:schemeClr val="dk1"/>
                </a:solidFill>
                <a:latin typeface="Calibri"/>
                <a:ea typeface="Calibri"/>
                <a:cs typeface="Calibri"/>
                <a:sym typeface="Calibri"/>
              </a:rPr>
              <a:t> </a:t>
            </a:r>
            <a:r>
              <a:rPr lang="en-GB" sz="2400" b="0" i="0" u="none" strike="noStrike" cap="none" dirty="0" err="1">
                <a:solidFill>
                  <a:schemeClr val="dk1"/>
                </a:solidFill>
                <a:latin typeface="Calibri"/>
                <a:ea typeface="Calibri"/>
                <a:cs typeface="Calibri"/>
                <a:sym typeface="Calibri"/>
              </a:rPr>
              <a:t>dezacordul</a:t>
            </a:r>
            <a:r>
              <a:rPr lang="en-GB" sz="2400" b="0" i="0" u="none" strike="noStrike" cap="none" dirty="0">
                <a:solidFill>
                  <a:schemeClr val="dk1"/>
                </a:solidFill>
                <a:latin typeface="Calibri"/>
                <a:ea typeface="Calibri"/>
                <a:cs typeface="Calibri"/>
                <a:sym typeface="Calibri"/>
              </a:rPr>
              <a:t> </a:t>
            </a:r>
            <a:r>
              <a:rPr lang="en-GB" sz="2400" b="0" i="0" u="none" strike="noStrike" cap="none" dirty="0" err="1">
                <a:solidFill>
                  <a:schemeClr val="dk1"/>
                </a:solidFill>
                <a:latin typeface="Calibri"/>
                <a:ea typeface="Calibri"/>
                <a:cs typeface="Calibri"/>
                <a:sym typeface="Calibri"/>
              </a:rPr>
              <a:t>poate</a:t>
            </a:r>
            <a:r>
              <a:rPr lang="en-GB" sz="2400" b="0" i="0" u="none" strike="noStrike" cap="none" dirty="0">
                <a:solidFill>
                  <a:schemeClr val="dk1"/>
                </a:solidFill>
                <a:latin typeface="Calibri"/>
                <a:ea typeface="Calibri"/>
                <a:cs typeface="Calibri"/>
                <a:sym typeface="Calibri"/>
              </a:rPr>
              <a:t> fi </a:t>
            </a:r>
            <a:r>
              <a:rPr lang="en-GB" sz="2400" b="0" i="0" u="none" strike="noStrike" cap="none" dirty="0" err="1">
                <a:solidFill>
                  <a:schemeClr val="dk1"/>
                </a:solidFill>
                <a:latin typeface="Calibri"/>
                <a:ea typeface="Calibri"/>
                <a:cs typeface="Calibri"/>
                <a:sym typeface="Calibri"/>
              </a:rPr>
              <a:t>interpretat</a:t>
            </a:r>
            <a:r>
              <a:rPr lang="en-GB" sz="2400" b="0" i="0" u="none" strike="noStrike" cap="none" dirty="0">
                <a:solidFill>
                  <a:schemeClr val="dk1"/>
                </a:solidFill>
                <a:latin typeface="Calibri"/>
                <a:ea typeface="Calibri"/>
                <a:cs typeface="Calibri"/>
                <a:sym typeface="Calibri"/>
              </a:rPr>
              <a:t> de </a:t>
            </a:r>
            <a:r>
              <a:rPr lang="en-GB" sz="2400" b="0" i="0" u="none" strike="noStrike" cap="none" dirty="0" err="1">
                <a:solidFill>
                  <a:schemeClr val="dk1"/>
                </a:solidFill>
                <a:latin typeface="Calibri"/>
                <a:ea typeface="Calibri"/>
                <a:cs typeface="Calibri"/>
                <a:sym typeface="Calibri"/>
              </a:rPr>
              <a:t>către</a:t>
            </a:r>
            <a:r>
              <a:rPr lang="en-GB" sz="2400" b="0" i="0" u="none" strike="noStrike" cap="none" dirty="0">
                <a:solidFill>
                  <a:schemeClr val="dk1"/>
                </a:solidFill>
                <a:latin typeface="Calibri"/>
                <a:ea typeface="Calibri"/>
                <a:cs typeface="Calibri"/>
                <a:sym typeface="Calibri"/>
              </a:rPr>
              <a:t> </a:t>
            </a:r>
            <a:r>
              <a:rPr lang="en-GB" sz="2400" dirty="0" err="1">
                <a:solidFill>
                  <a:schemeClr val="dk1"/>
                </a:solidFill>
                <a:latin typeface="Calibri"/>
                <a:ea typeface="Calibri"/>
                <a:cs typeface="Calibri"/>
                <a:sym typeface="Calibri"/>
              </a:rPr>
              <a:t>beneficiar</a:t>
            </a:r>
            <a:r>
              <a:rPr lang="en-GB" sz="2400" b="0" i="0" u="none" strike="noStrike" cap="none" dirty="0">
                <a:solidFill>
                  <a:schemeClr val="dk1"/>
                </a:solidFill>
                <a:latin typeface="Calibri"/>
                <a:ea typeface="Calibri"/>
                <a:cs typeface="Calibri"/>
                <a:sym typeface="Calibri"/>
              </a:rPr>
              <a:t> ca o </a:t>
            </a:r>
            <a:r>
              <a:rPr lang="en-GB" sz="2400" b="0" i="0" u="none" strike="noStrike" cap="none" dirty="0" err="1">
                <a:solidFill>
                  <a:schemeClr val="dk1"/>
                </a:solidFill>
                <a:latin typeface="Calibri"/>
                <a:ea typeface="Calibri"/>
                <a:cs typeface="Calibri"/>
                <a:sym typeface="Calibri"/>
              </a:rPr>
              <a:t>critică</a:t>
            </a:r>
            <a:r>
              <a:rPr lang="en-GB" sz="2400" b="0"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104412" marR="0" lvl="0" algn="l" rtl="0">
              <a:lnSpc>
                <a:spcPct val="90000"/>
              </a:lnSpc>
              <a:spcBef>
                <a:spcPts val="1000"/>
              </a:spcBef>
              <a:spcAft>
                <a:spcPts val="0"/>
              </a:spcAft>
              <a:buClr>
                <a:srgbClr val="1CABE3"/>
              </a:buClr>
              <a:buSzPts val="2800"/>
            </a:pPr>
            <a:r>
              <a:rPr lang="en-GB" sz="2400" b="0" i="0" u="none" strike="noStrike" cap="none" dirty="0">
                <a:solidFill>
                  <a:schemeClr val="dk1"/>
                </a:solidFill>
                <a:latin typeface="Calibri"/>
                <a:ea typeface="Calibri"/>
                <a:cs typeface="Calibri"/>
                <a:sym typeface="Calibri"/>
              </a:rPr>
              <a:t>"</a:t>
            </a:r>
            <a:r>
              <a:rPr lang="en-GB" sz="2400" b="0" i="1" u="none" strike="noStrike" cap="none" dirty="0" err="1">
                <a:solidFill>
                  <a:schemeClr val="dk1"/>
                </a:solidFill>
                <a:latin typeface="Calibri"/>
                <a:ea typeface="Calibri"/>
                <a:cs typeface="Calibri"/>
                <a:sym typeface="Calibri"/>
              </a:rPr>
              <a:t>Deci</a:t>
            </a:r>
            <a:r>
              <a:rPr lang="en-GB" sz="2400" b="0" i="1" u="none" strike="noStrike" cap="none" dirty="0">
                <a:solidFill>
                  <a:schemeClr val="dk1"/>
                </a:solidFill>
                <a:latin typeface="Calibri"/>
                <a:ea typeface="Calibri"/>
                <a:cs typeface="Calibri"/>
                <a:sym typeface="Calibri"/>
              </a:rPr>
              <a:t>, </a:t>
            </a:r>
            <a:r>
              <a:rPr lang="en-GB" sz="2400" b="0" i="1" u="none" strike="noStrike" cap="none" dirty="0" err="1">
                <a:solidFill>
                  <a:schemeClr val="dk1"/>
                </a:solidFill>
                <a:latin typeface="Calibri"/>
                <a:ea typeface="Calibri"/>
                <a:cs typeface="Calibri"/>
                <a:sym typeface="Calibri"/>
              </a:rPr>
              <a:t>preferi</a:t>
            </a:r>
            <a:r>
              <a:rPr lang="en-GB" sz="2400" b="0" i="1" u="none" strike="noStrike" cap="none" dirty="0">
                <a:solidFill>
                  <a:schemeClr val="dk1"/>
                </a:solidFill>
                <a:latin typeface="Calibri"/>
                <a:ea typeface="Calibri"/>
                <a:cs typeface="Calibri"/>
                <a:sym typeface="Calibri"/>
              </a:rPr>
              <a:t> </a:t>
            </a:r>
            <a:r>
              <a:rPr lang="en-GB" sz="2400" b="0" i="1" u="none" strike="noStrike" cap="none" dirty="0" err="1">
                <a:solidFill>
                  <a:schemeClr val="dk1"/>
                </a:solidFill>
                <a:latin typeface="Calibri"/>
                <a:ea typeface="Calibri"/>
                <a:cs typeface="Calibri"/>
                <a:sym typeface="Calibri"/>
              </a:rPr>
              <a:t>să</a:t>
            </a:r>
            <a:r>
              <a:rPr lang="en-GB" sz="2400" b="0" i="1" u="none" strike="noStrike" cap="none" dirty="0">
                <a:solidFill>
                  <a:schemeClr val="dk1"/>
                </a:solidFill>
                <a:latin typeface="Calibri"/>
                <a:ea typeface="Calibri"/>
                <a:cs typeface="Calibri"/>
                <a:sym typeface="Calibri"/>
              </a:rPr>
              <a:t> </a:t>
            </a:r>
            <a:r>
              <a:rPr lang="en-GB" sz="2400" b="0" i="1" u="none" strike="noStrike" cap="none" dirty="0" err="1">
                <a:solidFill>
                  <a:schemeClr val="dk1"/>
                </a:solidFill>
                <a:latin typeface="Calibri"/>
                <a:ea typeface="Calibri"/>
                <a:cs typeface="Calibri"/>
                <a:sym typeface="Calibri"/>
              </a:rPr>
              <a:t>te</a:t>
            </a:r>
            <a:r>
              <a:rPr lang="en-GB" sz="2400" b="0" i="1" u="none" strike="noStrike" cap="none" dirty="0">
                <a:solidFill>
                  <a:schemeClr val="dk1"/>
                </a:solidFill>
                <a:latin typeface="Calibri"/>
                <a:ea typeface="Calibri"/>
                <a:cs typeface="Calibri"/>
                <a:sym typeface="Calibri"/>
              </a:rPr>
              <a:t> </a:t>
            </a:r>
            <a:r>
              <a:rPr lang="en-GB" sz="2400" b="0" i="1" u="none" strike="noStrike" cap="none" dirty="0" err="1">
                <a:solidFill>
                  <a:schemeClr val="dk1"/>
                </a:solidFill>
                <a:latin typeface="Calibri"/>
                <a:ea typeface="Calibri"/>
                <a:cs typeface="Calibri"/>
                <a:sym typeface="Calibri"/>
              </a:rPr>
              <a:t>distrezi</a:t>
            </a:r>
            <a:r>
              <a:rPr lang="en-GB" sz="2400" b="0" i="1" u="none" strike="noStrike" cap="none" dirty="0">
                <a:solidFill>
                  <a:schemeClr val="dk1"/>
                </a:solidFill>
                <a:latin typeface="Calibri"/>
                <a:ea typeface="Calibri"/>
                <a:cs typeface="Calibri"/>
                <a:sym typeface="Calibri"/>
              </a:rPr>
              <a:t> </a:t>
            </a:r>
            <a:r>
              <a:rPr lang="en-GB" sz="2400" b="0" i="1" u="none" strike="noStrike" cap="none" dirty="0" err="1">
                <a:solidFill>
                  <a:schemeClr val="dk1"/>
                </a:solidFill>
                <a:latin typeface="Calibri"/>
                <a:ea typeface="Calibri"/>
                <a:cs typeface="Calibri"/>
                <a:sym typeface="Calibri"/>
              </a:rPr>
              <a:t>decât</a:t>
            </a:r>
            <a:r>
              <a:rPr lang="en-GB" sz="2400" b="0" i="1" u="none" strike="noStrike" cap="none" dirty="0">
                <a:solidFill>
                  <a:schemeClr val="dk1"/>
                </a:solidFill>
                <a:latin typeface="Calibri"/>
                <a:ea typeface="Calibri"/>
                <a:cs typeface="Calibri"/>
                <a:sym typeface="Calibri"/>
              </a:rPr>
              <a:t> </a:t>
            </a:r>
            <a:r>
              <a:rPr lang="en-GB" sz="2400" b="0" i="1" u="none" strike="noStrike" cap="none" dirty="0" err="1">
                <a:solidFill>
                  <a:schemeClr val="dk1"/>
                </a:solidFill>
                <a:latin typeface="Calibri"/>
                <a:ea typeface="Calibri"/>
                <a:cs typeface="Calibri"/>
                <a:sym typeface="Calibri"/>
              </a:rPr>
              <a:t>să-ți</a:t>
            </a:r>
            <a:r>
              <a:rPr lang="en-GB" sz="2400" b="0" i="1" u="none" strike="noStrike" cap="none" dirty="0">
                <a:solidFill>
                  <a:schemeClr val="dk1"/>
                </a:solidFill>
                <a:latin typeface="Calibri"/>
                <a:ea typeface="Calibri"/>
                <a:cs typeface="Calibri"/>
                <a:sym typeface="Calibri"/>
              </a:rPr>
              <a:t> </a:t>
            </a:r>
            <a:r>
              <a:rPr lang="en-GB" sz="2400" b="0" i="1" u="none" strike="noStrike" cap="none" dirty="0" err="1">
                <a:solidFill>
                  <a:schemeClr val="dk1"/>
                </a:solidFill>
                <a:latin typeface="Calibri"/>
                <a:ea typeface="Calibri"/>
                <a:cs typeface="Calibri"/>
                <a:sym typeface="Calibri"/>
              </a:rPr>
              <a:t>îndeplinești</a:t>
            </a:r>
            <a:r>
              <a:rPr lang="en-GB" sz="2400" b="0" i="1" u="none" strike="noStrike" cap="none" dirty="0">
                <a:solidFill>
                  <a:schemeClr val="dk1"/>
                </a:solidFill>
                <a:latin typeface="Calibri"/>
                <a:ea typeface="Calibri"/>
                <a:cs typeface="Calibri"/>
                <a:sym typeface="Calibri"/>
              </a:rPr>
              <a:t> </a:t>
            </a:r>
            <a:r>
              <a:rPr lang="en-GB" sz="2400" b="0" i="1" u="none" strike="noStrike" cap="none" dirty="0" err="1">
                <a:solidFill>
                  <a:schemeClr val="dk1"/>
                </a:solidFill>
                <a:latin typeface="Calibri"/>
                <a:ea typeface="Calibri"/>
                <a:cs typeface="Calibri"/>
                <a:sym typeface="Calibri"/>
              </a:rPr>
              <a:t>responsabilitățile</a:t>
            </a:r>
            <a:r>
              <a:rPr lang="en-GB" sz="2400" b="0" i="1" u="none" strike="noStrike" cap="none" dirty="0">
                <a:solidFill>
                  <a:schemeClr val="dk1"/>
                </a:solidFill>
                <a:latin typeface="Calibri"/>
                <a:ea typeface="Calibri"/>
                <a:cs typeface="Calibri"/>
                <a:sym typeface="Calibri"/>
              </a:rPr>
              <a:t> de </a:t>
            </a:r>
            <a:r>
              <a:rPr lang="en-GB" sz="2400" b="0" i="1" u="none" strike="noStrike" cap="none" dirty="0" err="1">
                <a:solidFill>
                  <a:schemeClr val="dk1"/>
                </a:solidFill>
                <a:latin typeface="Calibri"/>
                <a:ea typeface="Calibri"/>
                <a:cs typeface="Calibri"/>
                <a:sym typeface="Calibri"/>
              </a:rPr>
              <a:t>acasă</a:t>
            </a:r>
            <a:r>
              <a:rPr lang="en-GB" sz="2400" b="0" i="1"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363538" marR="0" lvl="0" indent="-188913" algn="l" rtl="0">
              <a:lnSpc>
                <a:spcPct val="90000"/>
              </a:lnSpc>
              <a:spcBef>
                <a:spcPts val="1000"/>
              </a:spcBef>
              <a:spcAft>
                <a:spcPts val="0"/>
              </a:spcAft>
              <a:buClr>
                <a:srgbClr val="1CABE3"/>
              </a:buClr>
              <a:buSzPts val="2800"/>
              <a:buFont typeface="Arial"/>
              <a:buChar char="•"/>
            </a:pPr>
            <a:r>
              <a:rPr lang="en-GB" sz="2400" b="0" i="0" u="none" strike="noStrike" cap="none" dirty="0" err="1">
                <a:solidFill>
                  <a:schemeClr val="dk1"/>
                </a:solidFill>
                <a:latin typeface="Calibri"/>
                <a:ea typeface="Calibri"/>
                <a:cs typeface="Calibri"/>
                <a:sym typeface="Calibri"/>
              </a:rPr>
              <a:t>încalcă</a:t>
            </a:r>
            <a:r>
              <a:rPr lang="en-GB" sz="2400" b="0" i="0" u="none" strike="noStrike" cap="none" dirty="0">
                <a:solidFill>
                  <a:schemeClr val="dk1"/>
                </a:solidFill>
                <a:latin typeface="Calibri"/>
                <a:ea typeface="Calibri"/>
                <a:cs typeface="Calibri"/>
                <a:sym typeface="Calibri"/>
              </a:rPr>
              <a:t> </a:t>
            </a:r>
            <a:r>
              <a:rPr lang="en-GB" sz="2400" b="0" i="0" u="none" strike="noStrike" cap="none" dirty="0" err="1">
                <a:solidFill>
                  <a:schemeClr val="dk1"/>
                </a:solidFill>
                <a:latin typeface="Calibri"/>
                <a:ea typeface="Calibri"/>
                <a:cs typeface="Calibri"/>
                <a:sym typeface="Calibri"/>
              </a:rPr>
              <a:t>codul</a:t>
            </a:r>
            <a:r>
              <a:rPr lang="en-GB" sz="2400" b="0" i="0" u="none" strike="noStrike" cap="none" dirty="0">
                <a:solidFill>
                  <a:schemeClr val="dk1"/>
                </a:solidFill>
                <a:latin typeface="Calibri"/>
                <a:ea typeface="Calibri"/>
                <a:cs typeface="Calibri"/>
                <a:sym typeface="Calibri"/>
              </a:rPr>
              <a:t> de </a:t>
            </a:r>
            <a:r>
              <a:rPr lang="en-GB" sz="2400" b="0" i="0" u="none" strike="noStrike" cap="none" dirty="0" err="1">
                <a:solidFill>
                  <a:schemeClr val="dk1"/>
                </a:solidFill>
                <a:latin typeface="Calibri"/>
                <a:ea typeface="Calibri"/>
                <a:cs typeface="Calibri"/>
                <a:sym typeface="Calibri"/>
              </a:rPr>
              <a:t>etică</a:t>
            </a:r>
            <a:r>
              <a:rPr lang="en-GB" sz="2400" b="0" i="0" u="none" strike="noStrike" cap="none" dirty="0">
                <a:solidFill>
                  <a:schemeClr val="dk1"/>
                </a:solidFill>
                <a:latin typeface="Calibri"/>
                <a:ea typeface="Calibri"/>
                <a:cs typeface="Calibri"/>
                <a:sym typeface="Calibri"/>
              </a:rPr>
              <a:t> al </a:t>
            </a:r>
            <a:r>
              <a:rPr lang="en-GB" sz="2400" b="0" i="0" u="none" strike="noStrike" cap="none" dirty="0" err="1">
                <a:solidFill>
                  <a:schemeClr val="dk1"/>
                </a:solidFill>
                <a:latin typeface="Calibri"/>
                <a:ea typeface="Calibri"/>
                <a:cs typeface="Calibri"/>
                <a:sym typeface="Calibri"/>
              </a:rPr>
              <a:t>asistenței</a:t>
            </a:r>
            <a:r>
              <a:rPr lang="en-GB" sz="2400" b="0" i="0" u="none" strike="noStrike" cap="none" dirty="0">
                <a:solidFill>
                  <a:schemeClr val="dk1"/>
                </a:solidFill>
                <a:latin typeface="Calibri"/>
                <a:ea typeface="Calibri"/>
                <a:cs typeface="Calibri"/>
                <a:sym typeface="Calibri"/>
              </a:rPr>
              <a:t> </a:t>
            </a:r>
            <a:r>
              <a:rPr lang="en-GB" sz="2400" b="0" i="0" u="none" strike="noStrike" cap="none" dirty="0" err="1">
                <a:solidFill>
                  <a:schemeClr val="dk1"/>
                </a:solidFill>
                <a:latin typeface="Calibri"/>
                <a:ea typeface="Calibri"/>
                <a:cs typeface="Calibri"/>
                <a:sym typeface="Calibri"/>
              </a:rPr>
              <a:t>sociale</a:t>
            </a:r>
            <a:r>
              <a:rPr lang="en-GB" sz="2400" b="0" i="0" u="none" strike="noStrike" cap="none" dirty="0">
                <a:solidFill>
                  <a:schemeClr val="dk1"/>
                </a:solidFill>
                <a:latin typeface="Calibri"/>
                <a:ea typeface="Calibri"/>
                <a:cs typeface="Calibri"/>
                <a:sym typeface="Calibri"/>
              </a:rPr>
              <a:t> de a </a:t>
            </a:r>
            <a:r>
              <a:rPr lang="en-GB" sz="2400" b="0" i="0" u="none" strike="noStrike" cap="none" dirty="0" err="1">
                <a:solidFill>
                  <a:schemeClr val="dk1"/>
                </a:solidFill>
                <a:latin typeface="Calibri"/>
                <a:ea typeface="Calibri"/>
                <a:cs typeface="Calibri"/>
                <a:sym typeface="Calibri"/>
              </a:rPr>
              <a:t>asculta</a:t>
            </a:r>
            <a:r>
              <a:rPr lang="en-GB" sz="2400" b="0" i="0" u="none" strike="noStrike" cap="none" dirty="0">
                <a:solidFill>
                  <a:schemeClr val="dk1"/>
                </a:solidFill>
                <a:latin typeface="Calibri"/>
                <a:ea typeface="Calibri"/>
                <a:cs typeface="Calibri"/>
                <a:sym typeface="Calibri"/>
              </a:rPr>
              <a:t> cu </a:t>
            </a:r>
            <a:r>
              <a:rPr lang="en-GB" sz="2400" b="0" i="0" u="none" strike="noStrike" cap="none" dirty="0" err="1">
                <a:solidFill>
                  <a:schemeClr val="dk1"/>
                </a:solidFill>
                <a:latin typeface="Calibri"/>
                <a:ea typeface="Calibri"/>
                <a:cs typeface="Calibri"/>
                <a:sym typeface="Calibri"/>
              </a:rPr>
              <a:t>atitudine</a:t>
            </a:r>
            <a:r>
              <a:rPr lang="en-GB" sz="2400" b="0" i="0" u="none" strike="noStrike" cap="none" dirty="0">
                <a:solidFill>
                  <a:schemeClr val="dk1"/>
                </a:solidFill>
                <a:latin typeface="Calibri"/>
                <a:ea typeface="Calibri"/>
                <a:cs typeface="Calibri"/>
                <a:sym typeface="Calibri"/>
              </a:rPr>
              <a:t> </a:t>
            </a:r>
            <a:r>
              <a:rPr lang="en-GB" sz="2400" b="0" i="0" u="none" strike="noStrike" cap="none" dirty="0" err="1">
                <a:solidFill>
                  <a:schemeClr val="dk1"/>
                </a:solidFill>
                <a:latin typeface="Calibri"/>
                <a:ea typeface="Calibri"/>
                <a:cs typeface="Calibri"/>
                <a:sym typeface="Calibri"/>
              </a:rPr>
              <a:t>profesioni</a:t>
            </a:r>
            <a:r>
              <a:rPr lang="en-GB" sz="2400" dirty="0" err="1">
                <a:solidFill>
                  <a:schemeClr val="dk1"/>
                </a:solidFill>
                <a:latin typeface="Calibri"/>
                <a:ea typeface="Calibri"/>
                <a:cs typeface="Calibri"/>
                <a:sym typeface="Calibri"/>
              </a:rPr>
              <a:t>stă</a:t>
            </a:r>
            <a:r>
              <a:rPr lang="en-GB" sz="2400" dirty="0">
                <a:solidFill>
                  <a:schemeClr val="dk1"/>
                </a:solidFill>
                <a:latin typeface="Calibri"/>
                <a:ea typeface="Calibri"/>
                <a:cs typeface="Calibri"/>
                <a:sym typeface="Calibri"/>
              </a:rPr>
              <a:t> </a:t>
            </a:r>
            <a:r>
              <a:rPr lang="en-GB" sz="2400" b="0" i="0" u="none" strike="noStrike" cap="none" dirty="0">
                <a:solidFill>
                  <a:schemeClr val="dk1"/>
                </a:solidFill>
                <a:latin typeface="Calibri"/>
                <a:ea typeface="Calibri"/>
                <a:cs typeface="Calibri"/>
                <a:sym typeface="Calibri"/>
              </a:rPr>
              <a:t>de </a:t>
            </a:r>
            <a:r>
              <a:rPr lang="en-GB" sz="2400" dirty="0" err="1">
                <a:solidFill>
                  <a:schemeClr val="dk1"/>
                </a:solidFill>
                <a:latin typeface="Calibri"/>
                <a:ea typeface="Calibri"/>
                <a:cs typeface="Calibri"/>
                <a:sym typeface="Calibri"/>
              </a:rPr>
              <a:t>acceptare</a:t>
            </a:r>
            <a:r>
              <a:rPr lang="en-GB" sz="2400" b="0" i="0" u="none" strike="noStrike" cap="none" dirty="0">
                <a:solidFill>
                  <a:schemeClr val="dk1"/>
                </a:solidFill>
                <a:latin typeface="Calibri"/>
                <a:ea typeface="Calibri"/>
                <a:cs typeface="Calibri"/>
                <a:sym typeface="Calibri"/>
              </a:rPr>
              <a:t> </a:t>
            </a:r>
            <a:r>
              <a:rPr lang="en-GB" sz="2400" b="0" i="0" u="none" strike="noStrike" cap="none" dirty="0" err="1">
                <a:solidFill>
                  <a:schemeClr val="dk1"/>
                </a:solidFill>
                <a:latin typeface="Calibri"/>
                <a:ea typeface="Calibri"/>
                <a:cs typeface="Calibri"/>
                <a:sym typeface="Calibri"/>
              </a:rPr>
              <a:t>și</a:t>
            </a:r>
            <a:r>
              <a:rPr lang="en-GB" sz="2400" b="0" i="0" u="none" strike="noStrike" cap="none" dirty="0">
                <a:solidFill>
                  <a:schemeClr val="dk1"/>
                </a:solidFill>
                <a:latin typeface="Calibri"/>
                <a:ea typeface="Calibri"/>
                <a:cs typeface="Calibri"/>
                <a:sym typeface="Calibri"/>
              </a:rPr>
              <a:t> de </a:t>
            </a:r>
            <a:r>
              <a:rPr lang="en-GB" sz="2400" dirty="0">
                <a:solidFill>
                  <a:schemeClr val="dk1"/>
                </a:solidFill>
                <a:latin typeface="Calibri"/>
                <a:ea typeface="Calibri"/>
                <a:cs typeface="Calibri"/>
                <a:sym typeface="Calibri"/>
              </a:rPr>
              <a:t>a nu</a:t>
            </a:r>
            <a:r>
              <a:rPr lang="en-GB" sz="2400" b="0" i="0" u="none" strike="noStrike" cap="none" dirty="0">
                <a:solidFill>
                  <a:schemeClr val="dk1"/>
                </a:solidFill>
                <a:latin typeface="Calibri"/>
                <a:ea typeface="Calibri"/>
                <a:cs typeface="Calibri"/>
                <a:sym typeface="Calibri"/>
              </a:rPr>
              <a:t> </a:t>
            </a:r>
            <a:r>
              <a:rPr lang="en-GB" sz="2400" b="0" i="0" u="none" strike="noStrike" cap="none" dirty="0" err="1">
                <a:solidFill>
                  <a:schemeClr val="dk1"/>
                </a:solidFill>
                <a:latin typeface="Calibri"/>
                <a:ea typeface="Calibri"/>
                <a:cs typeface="Calibri"/>
                <a:sym typeface="Calibri"/>
              </a:rPr>
              <a:t>judeca</a:t>
            </a:r>
            <a:endParaRPr sz="1400" b="0" i="0" u="none" strike="noStrike" cap="none" dirty="0">
              <a:solidFill>
                <a:srgbClr val="000000"/>
              </a:solidFill>
              <a:latin typeface="Arial"/>
              <a:ea typeface="Arial"/>
              <a:cs typeface="Arial"/>
              <a:sym typeface="Arial"/>
            </a:endParaRPr>
          </a:p>
          <a:p>
            <a:pPr marL="363538" marR="0" lvl="0" indent="-188913" algn="l" rtl="0">
              <a:lnSpc>
                <a:spcPct val="90000"/>
              </a:lnSpc>
              <a:spcBef>
                <a:spcPts val="1000"/>
              </a:spcBef>
              <a:spcAft>
                <a:spcPts val="0"/>
              </a:spcAft>
              <a:buClr>
                <a:srgbClr val="1CABE3"/>
              </a:buClr>
              <a:buSzPts val="2800"/>
              <a:buFont typeface="Arial"/>
              <a:buChar char="•"/>
            </a:pPr>
            <a:r>
              <a:rPr lang="en-GB" sz="2400" b="0" i="0" u="none" strike="noStrike" cap="none" dirty="0" err="1">
                <a:solidFill>
                  <a:schemeClr val="dk1"/>
                </a:solidFill>
                <a:latin typeface="Calibri"/>
                <a:ea typeface="Calibri"/>
                <a:cs typeface="Calibri"/>
                <a:sym typeface="Calibri"/>
              </a:rPr>
              <a:t>Poate</a:t>
            </a:r>
            <a:r>
              <a:rPr lang="en-GB" sz="2400" b="0" i="0" u="none" strike="noStrike" cap="none" dirty="0">
                <a:solidFill>
                  <a:schemeClr val="dk1"/>
                </a:solidFill>
                <a:latin typeface="Calibri"/>
                <a:ea typeface="Calibri"/>
                <a:cs typeface="Calibri"/>
                <a:sym typeface="Calibri"/>
              </a:rPr>
              <a:t> face </a:t>
            </a:r>
            <a:r>
              <a:rPr lang="en-GB" sz="2400" dirty="0" err="1">
                <a:solidFill>
                  <a:schemeClr val="dk1"/>
                </a:solidFill>
                <a:latin typeface="Calibri"/>
                <a:ea typeface="Calibri"/>
                <a:cs typeface="Calibri"/>
                <a:sym typeface="Calibri"/>
              </a:rPr>
              <a:t>beneficiarul</a:t>
            </a:r>
            <a:r>
              <a:rPr lang="en-GB" sz="2400" b="0" i="0" u="none" strike="noStrike" cap="none" dirty="0">
                <a:solidFill>
                  <a:schemeClr val="dk1"/>
                </a:solidFill>
                <a:latin typeface="Calibri"/>
                <a:ea typeface="Calibri"/>
                <a:cs typeface="Calibri"/>
                <a:sym typeface="Calibri"/>
              </a:rPr>
              <a:t> </a:t>
            </a:r>
            <a:r>
              <a:rPr lang="en-GB" sz="2400" b="0" i="0" u="none" strike="noStrike" cap="none" dirty="0" err="1">
                <a:solidFill>
                  <a:schemeClr val="dk1"/>
                </a:solidFill>
                <a:latin typeface="Calibri"/>
                <a:ea typeface="Calibri"/>
                <a:cs typeface="Calibri"/>
                <a:sym typeface="Calibri"/>
              </a:rPr>
              <a:t>să</a:t>
            </a:r>
            <a:r>
              <a:rPr lang="en-GB" sz="2400" b="0" i="0" u="none" strike="noStrike" cap="none" dirty="0">
                <a:solidFill>
                  <a:schemeClr val="dk1"/>
                </a:solidFill>
                <a:latin typeface="Calibri"/>
                <a:ea typeface="Calibri"/>
                <a:cs typeface="Calibri"/>
                <a:sym typeface="Calibri"/>
              </a:rPr>
              <a:t> se </a:t>
            </a:r>
            <a:r>
              <a:rPr lang="en-GB" sz="2400" b="0" i="0" u="none" strike="noStrike" cap="none" dirty="0" err="1">
                <a:solidFill>
                  <a:schemeClr val="dk1"/>
                </a:solidFill>
                <a:latin typeface="Calibri"/>
                <a:ea typeface="Calibri"/>
                <a:cs typeface="Calibri"/>
                <a:sym typeface="Calibri"/>
              </a:rPr>
              <a:t>simtă</a:t>
            </a:r>
            <a:r>
              <a:rPr lang="en-GB" sz="2400" b="0" i="0" u="none" strike="noStrike" cap="none" dirty="0">
                <a:solidFill>
                  <a:schemeClr val="dk1"/>
                </a:solidFill>
                <a:latin typeface="Calibri"/>
                <a:ea typeface="Calibri"/>
                <a:cs typeface="Calibri"/>
                <a:sym typeface="Calibri"/>
              </a:rPr>
              <a:t> </a:t>
            </a:r>
            <a:r>
              <a:rPr lang="en-GB" sz="2400" dirty="0" err="1">
                <a:solidFill>
                  <a:schemeClr val="dk1"/>
                </a:solidFill>
                <a:latin typeface="Calibri"/>
                <a:ea typeface="Calibri"/>
                <a:cs typeface="Calibri"/>
                <a:sym typeface="Calibri"/>
              </a:rPr>
              <a:t>vulnerabil</a:t>
            </a:r>
            <a:r>
              <a:rPr lang="en-GB" sz="2400" dirty="0">
                <a:solidFill>
                  <a:schemeClr val="dk1"/>
                </a:solidFill>
                <a:latin typeface="Calibri"/>
                <a:ea typeface="Calibri"/>
                <a:cs typeface="Calibri"/>
                <a:sym typeface="Calibri"/>
              </a:rPr>
              <a:t> </a:t>
            </a:r>
            <a:r>
              <a:rPr lang="en-GB" sz="2400" b="0" i="0" u="none" strike="noStrike" cap="none" dirty="0" err="1">
                <a:solidFill>
                  <a:schemeClr val="dk1"/>
                </a:solidFill>
                <a:latin typeface="Calibri"/>
                <a:ea typeface="Calibri"/>
                <a:cs typeface="Calibri"/>
                <a:sym typeface="Calibri"/>
              </a:rPr>
              <a:t>sau</a:t>
            </a:r>
            <a:r>
              <a:rPr lang="en-GB" sz="2400" b="0" i="0" u="none" strike="noStrike" cap="none" dirty="0">
                <a:solidFill>
                  <a:schemeClr val="dk1"/>
                </a:solidFill>
                <a:latin typeface="Calibri"/>
                <a:ea typeface="Calibri"/>
                <a:cs typeface="Calibri"/>
                <a:sym typeface="Calibri"/>
              </a:rPr>
              <a:t> inferior </a:t>
            </a:r>
            <a:r>
              <a:rPr lang="en-GB" sz="2400" b="0" i="0" u="none" strike="noStrike" cap="none" dirty="0" err="1">
                <a:solidFill>
                  <a:schemeClr val="dk1"/>
                </a:solidFill>
                <a:latin typeface="Calibri"/>
                <a:ea typeface="Calibri"/>
                <a:cs typeface="Calibri"/>
                <a:sym typeface="Calibri"/>
              </a:rPr>
              <a:t>și</a:t>
            </a:r>
            <a:r>
              <a:rPr lang="en-GB" sz="2400" b="0" i="0" u="none" strike="noStrike" cap="none" dirty="0">
                <a:solidFill>
                  <a:schemeClr val="dk1"/>
                </a:solidFill>
                <a:latin typeface="Calibri"/>
                <a:ea typeface="Calibri"/>
                <a:cs typeface="Calibri"/>
                <a:sym typeface="Calibri"/>
              </a:rPr>
              <a:t>, </a:t>
            </a:r>
            <a:r>
              <a:rPr lang="en-GB" sz="2400" b="0" i="0" u="none" strike="noStrike" cap="none" dirty="0" err="1">
                <a:solidFill>
                  <a:schemeClr val="dk1"/>
                </a:solidFill>
                <a:latin typeface="Calibri"/>
                <a:ea typeface="Calibri"/>
                <a:cs typeface="Calibri"/>
                <a:sym typeface="Calibri"/>
              </a:rPr>
              <a:t>în</a:t>
            </a:r>
            <a:r>
              <a:rPr lang="en-GB" sz="2400" b="0" i="0" u="none" strike="noStrike" cap="none" dirty="0">
                <a:solidFill>
                  <a:schemeClr val="dk1"/>
                </a:solidFill>
                <a:latin typeface="Calibri"/>
                <a:ea typeface="Calibri"/>
                <a:cs typeface="Calibri"/>
                <a:sym typeface="Calibri"/>
              </a:rPr>
              <a:t> </a:t>
            </a:r>
            <a:r>
              <a:rPr lang="en-GB" sz="2400" b="0" i="0" u="none" strike="noStrike" cap="none" dirty="0" err="1">
                <a:solidFill>
                  <a:schemeClr val="dk1"/>
                </a:solidFill>
                <a:latin typeface="Calibri"/>
                <a:ea typeface="Calibri"/>
                <a:cs typeface="Calibri"/>
                <a:sym typeface="Calibri"/>
              </a:rPr>
              <a:t>consecință</a:t>
            </a:r>
            <a:r>
              <a:rPr lang="en-GB" sz="2400" b="0" i="0" u="none" strike="noStrike" cap="none" dirty="0">
                <a:solidFill>
                  <a:schemeClr val="dk1"/>
                </a:solidFill>
                <a:latin typeface="Calibri"/>
                <a:ea typeface="Calibri"/>
                <a:cs typeface="Calibri"/>
                <a:sym typeface="Calibri"/>
              </a:rPr>
              <a:t>, </a:t>
            </a:r>
            <a:r>
              <a:rPr lang="en-GB" sz="2400" b="0" i="0" u="none" strike="noStrike" cap="none" dirty="0" err="1">
                <a:solidFill>
                  <a:schemeClr val="dk1"/>
                </a:solidFill>
                <a:latin typeface="Calibri"/>
                <a:ea typeface="Calibri"/>
                <a:cs typeface="Calibri"/>
                <a:sym typeface="Calibri"/>
              </a:rPr>
              <a:t>defensiv</a:t>
            </a:r>
            <a:r>
              <a:rPr lang="en-GB" sz="2400" b="0"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23"/>
          <p:cNvSpPr txBox="1"/>
          <p:nvPr/>
        </p:nvSpPr>
        <p:spPr>
          <a:xfrm>
            <a:off x="1019548" y="1246249"/>
            <a:ext cx="10152903" cy="833631"/>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200"/>
              <a:buFont typeface="Calibri"/>
              <a:buNone/>
            </a:pPr>
            <a:r>
              <a:rPr lang="en-GB" sz="3200" b="1" i="0" u="none" strike="noStrike" cap="none">
                <a:solidFill>
                  <a:srgbClr val="1CABE3"/>
                </a:solidFill>
                <a:latin typeface="Calibri"/>
                <a:ea typeface="Calibri"/>
                <a:cs typeface="Calibri"/>
                <a:sym typeface="Calibri"/>
              </a:rPr>
              <a:t>Declarații care judecă </a:t>
            </a:r>
            <a:endParaRPr sz="1400" b="0" i="0" u="none" strike="noStrike" cap="none">
              <a:solidFill>
                <a:srgbClr val="000000"/>
              </a:solidFill>
              <a:latin typeface="Arial"/>
              <a:ea typeface="Arial"/>
              <a:cs typeface="Arial"/>
              <a:sym typeface="Arial"/>
            </a:endParaRPr>
          </a:p>
        </p:txBody>
      </p:sp>
      <p:sp>
        <p:nvSpPr>
          <p:cNvPr id="404" name="Google Shape;404;p23"/>
          <p:cNvSpPr txBox="1"/>
          <p:nvPr/>
        </p:nvSpPr>
        <p:spPr>
          <a:xfrm>
            <a:off x="1036320" y="2181297"/>
            <a:ext cx="9898741" cy="263137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rgbClr val="1CABE3"/>
              </a:buClr>
              <a:buSzPts val="2800"/>
              <a:buFont typeface="Arial"/>
              <a:buNone/>
            </a:pPr>
            <a:r>
              <a:rPr lang="en-GB" sz="2400" b="1" i="0" u="none" strike="noStrike" cap="none">
                <a:solidFill>
                  <a:schemeClr val="dk1"/>
                </a:solidFill>
                <a:latin typeface="Calibri"/>
                <a:ea typeface="Calibri"/>
                <a:cs typeface="Calibri"/>
                <a:sym typeface="Calibri"/>
              </a:rPr>
              <a:t>Exemplu:</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1000"/>
              </a:spcBef>
              <a:spcAft>
                <a:spcPts val="0"/>
              </a:spcAft>
              <a:buClr>
                <a:srgbClr val="1CABE3"/>
              </a:buClr>
              <a:buSzPts val="28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1000"/>
              </a:spcBef>
              <a:spcAft>
                <a:spcPts val="0"/>
              </a:spcAft>
              <a:buClr>
                <a:srgbClr val="1CABE3"/>
              </a:buClr>
              <a:buSzPts val="2800"/>
              <a:buFont typeface="Arial"/>
              <a:buChar char="•"/>
            </a:pPr>
            <a:r>
              <a:rPr lang="en-GB" sz="2400" b="1" i="0" u="sng" strike="noStrike" cap="none">
                <a:solidFill>
                  <a:schemeClr val="dk1"/>
                </a:solidFill>
                <a:latin typeface="Calibri"/>
                <a:ea typeface="Calibri"/>
                <a:cs typeface="Calibri"/>
                <a:sym typeface="Calibri"/>
              </a:rPr>
              <a:t>Răspuns judecător (critic): </a:t>
            </a:r>
            <a:r>
              <a:rPr lang="en-GB" sz="2400" b="0" i="1" u="none" strike="noStrike" cap="none">
                <a:solidFill>
                  <a:schemeClr val="dk1"/>
                </a:solidFill>
                <a:latin typeface="Calibri"/>
                <a:ea typeface="Calibri"/>
                <a:cs typeface="Calibri"/>
                <a:sym typeface="Calibri"/>
              </a:rPr>
              <a:t>Nu sunt sigur că înțelegeți întreaga problemă aici. Nu vei rezolva nimic lăsându-ți copiii și plecând. Oricum, ce fel de părinte ești?</a:t>
            </a:r>
            <a:endParaRPr sz="1400" b="0" i="0" u="none" strike="noStrike" cap="none">
              <a:solidFill>
                <a:srgbClr val="000000"/>
              </a:solidFill>
              <a:latin typeface="Arial"/>
              <a:ea typeface="Arial"/>
              <a:cs typeface="Arial"/>
              <a:sym typeface="Arial"/>
            </a:endParaRPr>
          </a:p>
          <a:p>
            <a:pPr marL="342900" marR="0" lvl="0" indent="-165100" algn="l" rtl="0">
              <a:lnSpc>
                <a:spcPct val="90000"/>
              </a:lnSpc>
              <a:spcBef>
                <a:spcPts val="1000"/>
              </a:spcBef>
              <a:spcAft>
                <a:spcPts val="0"/>
              </a:spcAft>
              <a:buClr>
                <a:srgbClr val="1CABE3"/>
              </a:buClr>
              <a:buSzPts val="28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1000"/>
              </a:spcBef>
              <a:spcAft>
                <a:spcPts val="0"/>
              </a:spcAft>
              <a:buClr>
                <a:srgbClr val="1CABE3"/>
              </a:buClr>
              <a:buSzPts val="2800"/>
              <a:buFont typeface="Arial"/>
              <a:buChar char="•"/>
            </a:pPr>
            <a:r>
              <a:rPr lang="en-GB" sz="2400" b="1" i="0" u="sng" strike="noStrike" cap="none">
                <a:solidFill>
                  <a:schemeClr val="dk1"/>
                </a:solidFill>
                <a:latin typeface="Calibri"/>
                <a:ea typeface="Calibri"/>
                <a:cs typeface="Calibri"/>
                <a:sym typeface="Calibri"/>
              </a:rPr>
              <a:t>Răspuns care nu judecă: </a:t>
            </a:r>
            <a:r>
              <a:rPr lang="en-GB" sz="2400" b="0" i="1" u="none" strike="noStrike" cap="none">
                <a:solidFill>
                  <a:schemeClr val="dk1"/>
                </a:solidFill>
                <a:latin typeface="Calibri"/>
                <a:ea typeface="Calibri"/>
                <a:cs typeface="Calibri"/>
                <a:sym typeface="Calibri"/>
              </a:rPr>
              <a:t>Se întâmplă multe lucruri pentru dvs. în acest moment. Îmi fac griji pentru tine și pentru copiii tăi. Vă rog, nu faceți nimic până când nu avem ocazia să rezolvăm problema.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grpSp>
        <p:nvGrpSpPr>
          <p:cNvPr id="409" name="Google Shape;409;p24"/>
          <p:cNvGrpSpPr/>
          <p:nvPr/>
        </p:nvGrpSpPr>
        <p:grpSpPr>
          <a:xfrm>
            <a:off x="0" y="0"/>
            <a:ext cx="12192000" cy="6858000"/>
            <a:chOff x="0" y="0"/>
            <a:chExt cx="12192000" cy="6858000"/>
          </a:xfrm>
        </p:grpSpPr>
        <p:grpSp>
          <p:nvGrpSpPr>
            <p:cNvPr id="410" name="Google Shape;410;p24"/>
            <p:cNvGrpSpPr/>
            <p:nvPr/>
          </p:nvGrpSpPr>
          <p:grpSpPr>
            <a:xfrm>
              <a:off x="0" y="0"/>
              <a:ext cx="12192000" cy="792480"/>
              <a:chOff x="0" y="0"/>
              <a:chExt cx="12192000" cy="792480"/>
            </a:xfrm>
          </p:grpSpPr>
          <p:sp>
            <p:nvSpPr>
              <p:cNvPr id="411" name="Google Shape;411;p24"/>
              <p:cNvSpPr/>
              <p:nvPr/>
            </p:nvSpPr>
            <p:spPr>
              <a:xfrm>
                <a:off x="0" y="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412" name="Google Shape;412;p24"/>
              <p:cNvCxnSpPr/>
              <p:nvPr/>
            </p:nvCxnSpPr>
            <p:spPr>
              <a:xfrm>
                <a:off x="1036320" y="769330"/>
                <a:ext cx="11155680" cy="0"/>
              </a:xfrm>
              <a:prstGeom prst="straightConnector1">
                <a:avLst/>
              </a:prstGeom>
              <a:noFill/>
              <a:ln w="38100" cap="flat" cmpd="sng">
                <a:solidFill>
                  <a:srgbClr val="1CABE3"/>
                </a:solidFill>
                <a:prstDash val="solid"/>
                <a:miter lim="800000"/>
                <a:headEnd type="none" w="sm" len="sm"/>
                <a:tailEnd type="none" w="sm" len="sm"/>
              </a:ln>
            </p:spPr>
          </p:cxnSp>
        </p:grpSp>
        <p:sp>
          <p:nvSpPr>
            <p:cNvPr id="413" name="Google Shape;413;p24"/>
            <p:cNvSpPr/>
            <p:nvPr/>
          </p:nvSpPr>
          <p:spPr>
            <a:xfrm>
              <a:off x="11059886" y="606552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414" name="Google Shape;414;p24"/>
          <p:cNvSpPr txBox="1"/>
          <p:nvPr/>
        </p:nvSpPr>
        <p:spPr>
          <a:xfrm>
            <a:off x="955040" y="1279366"/>
            <a:ext cx="10152903" cy="833631"/>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200"/>
              <a:buFont typeface="Calibri"/>
              <a:buNone/>
            </a:pPr>
            <a:r>
              <a:rPr lang="en-GB" sz="3200" b="1" i="0" u="none" strike="noStrike" cap="none">
                <a:solidFill>
                  <a:srgbClr val="1CABE3"/>
                </a:solidFill>
                <a:latin typeface="Calibri"/>
                <a:ea typeface="Calibri"/>
                <a:cs typeface="Calibri"/>
                <a:sym typeface="Calibri"/>
              </a:rPr>
              <a:t>Întreruperea </a:t>
            </a:r>
            <a:r>
              <a:rPr lang="en-GB" sz="3200" b="1">
                <a:solidFill>
                  <a:srgbClr val="1CABE3"/>
                </a:solidFill>
                <a:latin typeface="Calibri"/>
                <a:ea typeface="Calibri"/>
                <a:cs typeface="Calibri"/>
                <a:sym typeface="Calibri"/>
              </a:rPr>
              <a:t>beneficiarilor </a:t>
            </a:r>
            <a:endParaRPr sz="1400" b="0" i="0" u="none" strike="noStrike" cap="none">
              <a:solidFill>
                <a:srgbClr val="000000"/>
              </a:solidFill>
              <a:latin typeface="Arial"/>
              <a:ea typeface="Arial"/>
              <a:cs typeface="Arial"/>
              <a:sym typeface="Arial"/>
            </a:endParaRPr>
          </a:p>
        </p:txBody>
      </p:sp>
      <p:sp>
        <p:nvSpPr>
          <p:cNvPr id="415" name="Google Shape;415;p24"/>
          <p:cNvSpPr txBox="1"/>
          <p:nvPr/>
        </p:nvSpPr>
        <p:spPr>
          <a:xfrm>
            <a:off x="955040" y="2322604"/>
            <a:ext cx="9898741" cy="2631378"/>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1000"/>
              </a:spcBef>
              <a:spcAft>
                <a:spcPts val="0"/>
              </a:spcAft>
              <a:buClr>
                <a:srgbClr val="1CABE3"/>
              </a:buClr>
              <a:buSzPts val="2800"/>
              <a:buFont typeface="Courier New"/>
              <a:buChar char="o"/>
            </a:pPr>
            <a:r>
              <a:rPr lang="en-GB" sz="2400" b="0" i="0" u="none" strike="noStrike" cap="none">
                <a:solidFill>
                  <a:schemeClr val="dk1"/>
                </a:solidFill>
                <a:latin typeface="Calibri"/>
                <a:ea typeface="Calibri"/>
                <a:cs typeface="Calibri"/>
                <a:sym typeface="Calibri"/>
              </a:rPr>
              <a:t>Întreruperea frecventă cu un comentariu sau o întrebare.</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1000"/>
              </a:spcBef>
              <a:spcAft>
                <a:spcPts val="0"/>
              </a:spcAft>
              <a:buClr>
                <a:srgbClr val="1CABE3"/>
              </a:buClr>
              <a:buSzPts val="2800"/>
              <a:buFont typeface="Courier New"/>
              <a:buChar char="o"/>
            </a:pPr>
            <a:r>
              <a:rPr lang="en-GB" sz="2400" b="0" i="0" u="none" strike="noStrike" cap="none">
                <a:solidFill>
                  <a:schemeClr val="dk1"/>
                </a:solidFill>
                <a:latin typeface="Calibri"/>
                <a:ea typeface="Calibri"/>
                <a:cs typeface="Calibri"/>
                <a:sym typeface="Calibri"/>
              </a:rPr>
              <a:t>Prea multe întreruperi pot face </a:t>
            </a:r>
            <a:r>
              <a:rPr lang="en-GB" sz="2400">
                <a:solidFill>
                  <a:schemeClr val="dk1"/>
                </a:solidFill>
                <a:latin typeface="Calibri"/>
                <a:ea typeface="Calibri"/>
                <a:cs typeface="Calibri"/>
                <a:sym typeface="Calibri"/>
              </a:rPr>
              <a:t>beneficiarul</a:t>
            </a:r>
            <a:r>
              <a:rPr lang="en-GB" sz="2400" b="0" i="0" u="none" strike="noStrike" cap="none">
                <a:solidFill>
                  <a:schemeClr val="dk1"/>
                </a:solidFill>
                <a:latin typeface="Calibri"/>
                <a:ea typeface="Calibri"/>
                <a:cs typeface="Calibri"/>
                <a:sym typeface="Calibri"/>
              </a:rPr>
              <a:t> să simtă că asistentul social nu îl ascultă sau că nu îi pasă de problemele </a:t>
            </a:r>
            <a:r>
              <a:rPr lang="en-GB" sz="2400">
                <a:solidFill>
                  <a:schemeClr val="dk1"/>
                </a:solidFill>
                <a:latin typeface="Calibri"/>
                <a:ea typeface="Calibri"/>
                <a:cs typeface="Calibri"/>
                <a:sym typeface="Calibri"/>
              </a:rPr>
              <a:t>beneficiarului</a:t>
            </a:r>
            <a:r>
              <a:rPr lang="en-GB" sz="24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1000"/>
              </a:spcBef>
              <a:spcAft>
                <a:spcPts val="0"/>
              </a:spcAft>
              <a:buClr>
                <a:srgbClr val="1CABE3"/>
              </a:buClr>
              <a:buSzPts val="2800"/>
              <a:buFont typeface="Courier New"/>
              <a:buChar char="o"/>
            </a:pPr>
            <a:r>
              <a:rPr lang="en-GB" sz="2400" b="0" i="0" u="none" strike="noStrike" cap="none">
                <a:solidFill>
                  <a:schemeClr val="dk1"/>
                </a:solidFill>
                <a:latin typeface="Calibri"/>
                <a:ea typeface="Calibri"/>
                <a:cs typeface="Calibri"/>
                <a:sym typeface="Calibri"/>
              </a:rPr>
              <a:t>Asistentul social trebuie să acorde </a:t>
            </a:r>
            <a:r>
              <a:rPr lang="en-GB" sz="2400">
                <a:solidFill>
                  <a:schemeClr val="dk1"/>
                </a:solidFill>
                <a:latin typeface="Calibri"/>
                <a:ea typeface="Calibri"/>
                <a:cs typeface="Calibri"/>
                <a:sym typeface="Calibri"/>
              </a:rPr>
              <a:t>beneficiarului</a:t>
            </a:r>
            <a:r>
              <a:rPr lang="en-GB" sz="2400" b="0" i="0" u="none" strike="noStrike" cap="none">
                <a:solidFill>
                  <a:schemeClr val="dk1"/>
                </a:solidFill>
                <a:latin typeface="Calibri"/>
                <a:ea typeface="Calibri"/>
                <a:cs typeface="Calibri"/>
                <a:sym typeface="Calibri"/>
              </a:rPr>
              <a:t> timp și spațiu pentru a gândi. Prin schimbarea subiectului, asistentul social preia controlul asupra ședinței.</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1000"/>
              </a:spcBef>
              <a:spcAft>
                <a:spcPts val="0"/>
              </a:spcAft>
              <a:buClr>
                <a:srgbClr val="1CABE3"/>
              </a:buClr>
              <a:buSzPts val="2800"/>
              <a:buFont typeface="Courier New"/>
              <a:buChar char="o"/>
            </a:pPr>
            <a:r>
              <a:rPr lang="en-GB" sz="2400" b="0" i="0" u="none" strike="noStrike" cap="none">
                <a:solidFill>
                  <a:schemeClr val="dk1"/>
                </a:solidFill>
                <a:latin typeface="Calibri"/>
                <a:ea typeface="Calibri"/>
                <a:cs typeface="Calibri"/>
                <a:sym typeface="Calibri"/>
              </a:rPr>
              <a:t>Schimbarea bruscă a subiectului și trecerea de la un subiect la altul pot fi, de asemenea, derutant și frustrant.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grpSp>
        <p:nvGrpSpPr>
          <p:cNvPr id="420" name="Google Shape;420;p25"/>
          <p:cNvGrpSpPr/>
          <p:nvPr/>
        </p:nvGrpSpPr>
        <p:grpSpPr>
          <a:xfrm>
            <a:off x="0" y="0"/>
            <a:ext cx="12192000" cy="6858000"/>
            <a:chOff x="0" y="0"/>
            <a:chExt cx="12192000" cy="6858000"/>
          </a:xfrm>
        </p:grpSpPr>
        <p:grpSp>
          <p:nvGrpSpPr>
            <p:cNvPr id="421" name="Google Shape;421;p25"/>
            <p:cNvGrpSpPr/>
            <p:nvPr/>
          </p:nvGrpSpPr>
          <p:grpSpPr>
            <a:xfrm>
              <a:off x="0" y="0"/>
              <a:ext cx="12192000" cy="792480"/>
              <a:chOff x="0" y="0"/>
              <a:chExt cx="12192000" cy="792480"/>
            </a:xfrm>
          </p:grpSpPr>
          <p:sp>
            <p:nvSpPr>
              <p:cNvPr id="422" name="Google Shape;422;p25"/>
              <p:cNvSpPr/>
              <p:nvPr/>
            </p:nvSpPr>
            <p:spPr>
              <a:xfrm>
                <a:off x="0" y="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423" name="Google Shape;423;p25"/>
              <p:cNvCxnSpPr/>
              <p:nvPr/>
            </p:nvCxnSpPr>
            <p:spPr>
              <a:xfrm>
                <a:off x="1036320" y="769330"/>
                <a:ext cx="11155680" cy="0"/>
              </a:xfrm>
              <a:prstGeom prst="straightConnector1">
                <a:avLst/>
              </a:prstGeom>
              <a:noFill/>
              <a:ln w="38100" cap="flat" cmpd="sng">
                <a:solidFill>
                  <a:srgbClr val="1CABE3"/>
                </a:solidFill>
                <a:prstDash val="solid"/>
                <a:miter lim="800000"/>
                <a:headEnd type="none" w="sm" len="sm"/>
                <a:tailEnd type="none" w="sm" len="sm"/>
              </a:ln>
            </p:spPr>
          </p:cxnSp>
        </p:grpSp>
        <p:sp>
          <p:nvSpPr>
            <p:cNvPr id="424" name="Google Shape;424;p25"/>
            <p:cNvSpPr/>
            <p:nvPr/>
          </p:nvSpPr>
          <p:spPr>
            <a:xfrm>
              <a:off x="11059886" y="606552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425" name="Google Shape;425;p25"/>
          <p:cNvSpPr txBox="1"/>
          <p:nvPr/>
        </p:nvSpPr>
        <p:spPr>
          <a:xfrm>
            <a:off x="955040" y="1279366"/>
            <a:ext cx="10152903" cy="833631"/>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200"/>
              <a:buFont typeface="Calibri"/>
              <a:buNone/>
            </a:pPr>
            <a:r>
              <a:rPr lang="en-GB" sz="3200" b="1" i="0" u="none" strike="noStrike" cap="none">
                <a:solidFill>
                  <a:srgbClr val="1CABE3"/>
                </a:solidFill>
                <a:latin typeface="Calibri"/>
                <a:ea typeface="Calibri"/>
                <a:cs typeface="Calibri"/>
                <a:sym typeface="Calibri"/>
              </a:rPr>
              <a:t>Oferirea de asigurări false</a:t>
            </a:r>
            <a:endParaRPr sz="1400" b="0" i="0" u="none" strike="noStrike" cap="none">
              <a:solidFill>
                <a:srgbClr val="000000"/>
              </a:solidFill>
              <a:latin typeface="Arial"/>
              <a:ea typeface="Arial"/>
              <a:cs typeface="Arial"/>
              <a:sym typeface="Arial"/>
            </a:endParaRPr>
          </a:p>
        </p:txBody>
      </p:sp>
      <p:sp>
        <p:nvSpPr>
          <p:cNvPr id="426" name="Google Shape;426;p25"/>
          <p:cNvSpPr txBox="1"/>
          <p:nvPr/>
        </p:nvSpPr>
        <p:spPr>
          <a:xfrm>
            <a:off x="1021800" y="2181302"/>
            <a:ext cx="9898800" cy="4429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1000"/>
              </a:spcBef>
              <a:spcAft>
                <a:spcPts val="0"/>
              </a:spcAft>
              <a:buClr>
                <a:srgbClr val="1CABE3"/>
              </a:buClr>
              <a:buSzPts val="2800"/>
              <a:buFont typeface="Courier New"/>
              <a:buChar char="o"/>
            </a:pPr>
            <a:r>
              <a:rPr lang="en-GB" sz="2400" b="0" i="0" u="none" strike="noStrike" cap="none">
                <a:solidFill>
                  <a:schemeClr val="dk1"/>
                </a:solidFill>
                <a:latin typeface="Calibri"/>
                <a:ea typeface="Calibri"/>
                <a:cs typeface="Calibri"/>
                <a:sym typeface="Calibri"/>
              </a:rPr>
              <a:t>Asigurarea poate perturba dezvoltarea comunicării, în special atunci când </a:t>
            </a:r>
            <a:r>
              <a:rPr lang="en-GB" sz="2400">
                <a:solidFill>
                  <a:schemeClr val="dk1"/>
                </a:solidFill>
                <a:latin typeface="Calibri"/>
                <a:ea typeface="Calibri"/>
                <a:cs typeface="Calibri"/>
                <a:sym typeface="Calibri"/>
              </a:rPr>
              <a:t>beneficiarul</a:t>
            </a:r>
            <a:r>
              <a:rPr lang="en-GB" sz="2400" b="0" i="0" u="none" strike="noStrike" cap="none">
                <a:solidFill>
                  <a:schemeClr val="dk1"/>
                </a:solidFill>
                <a:latin typeface="Calibri"/>
                <a:ea typeface="Calibri"/>
                <a:cs typeface="Calibri"/>
                <a:sym typeface="Calibri"/>
              </a:rPr>
              <a:t> își percepe problema în mod realist.</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1000"/>
              </a:spcBef>
              <a:spcAft>
                <a:spcPts val="0"/>
              </a:spcAft>
              <a:buClr>
                <a:srgbClr val="1CABE3"/>
              </a:buClr>
              <a:buSzPts val="2800"/>
              <a:buFont typeface="Courier New"/>
              <a:buChar char="o"/>
            </a:pPr>
            <a:r>
              <a:rPr lang="en-GB" sz="2400" b="0" i="0" u="none" strike="noStrike" cap="none">
                <a:solidFill>
                  <a:schemeClr val="dk1"/>
                </a:solidFill>
                <a:latin typeface="Calibri"/>
                <a:ea typeface="Calibri"/>
                <a:cs typeface="Calibri"/>
                <a:sym typeface="Calibri"/>
              </a:rPr>
              <a:t>Este imperativ să fiți realist și onest.</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1000"/>
              </a:spcBef>
              <a:spcAft>
                <a:spcPts val="0"/>
              </a:spcAft>
              <a:buClr>
                <a:srgbClr val="1CABE3"/>
              </a:buClr>
              <a:buSzPts val="2800"/>
              <a:buFont typeface="Courier New"/>
              <a:buChar char="o"/>
            </a:pPr>
            <a:r>
              <a:rPr lang="en-GB" sz="2400" b="0" i="0" u="none" strike="noStrike" cap="none">
                <a:solidFill>
                  <a:schemeClr val="dk1"/>
                </a:solidFill>
                <a:latin typeface="Calibri"/>
                <a:ea typeface="Calibri"/>
                <a:cs typeface="Calibri"/>
                <a:sym typeface="Calibri"/>
              </a:rPr>
              <a:t>Atunci când un asistent social oferă asigurări false, problema </a:t>
            </a:r>
            <a:r>
              <a:rPr lang="en-GB" sz="2400">
                <a:solidFill>
                  <a:schemeClr val="dk1"/>
                </a:solidFill>
                <a:latin typeface="Calibri"/>
                <a:ea typeface="Calibri"/>
                <a:cs typeface="Calibri"/>
                <a:sym typeface="Calibri"/>
              </a:rPr>
              <a:t>beneficiarului</a:t>
            </a:r>
            <a:r>
              <a:rPr lang="en-GB" sz="2400" b="0" i="0" u="none" strike="noStrike" cap="none">
                <a:solidFill>
                  <a:schemeClr val="dk1"/>
                </a:solidFill>
                <a:latin typeface="Calibri"/>
                <a:ea typeface="Calibri"/>
                <a:cs typeface="Calibri"/>
                <a:sym typeface="Calibri"/>
              </a:rPr>
              <a:t> este </a:t>
            </a:r>
            <a:r>
              <a:rPr lang="en-GB" sz="2400">
                <a:solidFill>
                  <a:schemeClr val="dk1"/>
                </a:solidFill>
                <a:latin typeface="Calibri"/>
                <a:ea typeface="Calibri"/>
                <a:cs typeface="Calibri"/>
                <a:sym typeface="Calibri"/>
              </a:rPr>
              <a:t>minimizată</a:t>
            </a:r>
            <a:r>
              <a:rPr lang="en-GB" sz="24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1000"/>
              </a:spcBef>
              <a:spcAft>
                <a:spcPts val="0"/>
              </a:spcAft>
              <a:buClr>
                <a:srgbClr val="1CABE3"/>
              </a:buClr>
              <a:buSzPts val="2800"/>
              <a:buFont typeface="Courier New"/>
              <a:buChar char="o"/>
            </a:pPr>
            <a:r>
              <a:rPr lang="en-GB" sz="2400" b="0" i="0" u="none" strike="noStrike" cap="none">
                <a:solidFill>
                  <a:schemeClr val="dk1"/>
                </a:solidFill>
                <a:latin typeface="Calibri"/>
                <a:ea typeface="Calibri"/>
                <a:cs typeface="Calibri"/>
                <a:sym typeface="Calibri"/>
              </a:rPr>
              <a:t>Oferirea unei asigurări false poate trece cu vederea neputința, lipsa de speranță și disperarea </a:t>
            </a:r>
            <a:r>
              <a:rPr lang="en-GB" sz="2400">
                <a:solidFill>
                  <a:schemeClr val="dk1"/>
                </a:solidFill>
                <a:latin typeface="Calibri"/>
                <a:ea typeface="Calibri"/>
                <a:cs typeface="Calibri"/>
                <a:sym typeface="Calibri"/>
              </a:rPr>
              <a:t>beneficiarului</a:t>
            </a:r>
            <a:r>
              <a:rPr lang="en-GB" sz="24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342900" marR="0" lvl="0" indent="-342900" algn="just" rtl="0">
              <a:lnSpc>
                <a:spcPct val="90000"/>
              </a:lnSpc>
              <a:spcBef>
                <a:spcPts val="1000"/>
              </a:spcBef>
              <a:spcAft>
                <a:spcPts val="0"/>
              </a:spcAft>
              <a:buClr>
                <a:srgbClr val="1CABE3"/>
              </a:buClr>
              <a:buSzPts val="2800"/>
              <a:buFont typeface="Courier New"/>
              <a:buChar char="o"/>
            </a:pPr>
            <a:r>
              <a:rPr lang="en-GB" sz="2400" b="0" i="0" u="none" strike="noStrike" cap="none">
                <a:solidFill>
                  <a:schemeClr val="dk1"/>
                </a:solidFill>
                <a:latin typeface="Calibri"/>
                <a:ea typeface="Calibri"/>
                <a:cs typeface="Calibri"/>
                <a:sym typeface="Calibri"/>
              </a:rPr>
              <a:t>Acest lucru poate ajuta asistentul social să se simtă mai bine, dar nu și pe </a:t>
            </a:r>
            <a:r>
              <a:rPr lang="en-GB" sz="2400">
                <a:solidFill>
                  <a:schemeClr val="dk1"/>
                </a:solidFill>
                <a:latin typeface="Calibri"/>
                <a:ea typeface="Calibri"/>
                <a:cs typeface="Calibri"/>
                <a:sym typeface="Calibri"/>
              </a:rPr>
              <a:t>beneficiar</a:t>
            </a:r>
            <a:r>
              <a:rPr lang="en-GB" sz="24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342900" marR="0" lvl="0" indent="-342900" algn="just" rtl="0">
              <a:lnSpc>
                <a:spcPct val="90000"/>
              </a:lnSpc>
              <a:spcBef>
                <a:spcPts val="1000"/>
              </a:spcBef>
              <a:spcAft>
                <a:spcPts val="0"/>
              </a:spcAft>
              <a:buClr>
                <a:srgbClr val="1CABE3"/>
              </a:buClr>
              <a:buSzPts val="2800"/>
              <a:buFont typeface="Courier New"/>
              <a:buChar char="o"/>
            </a:pPr>
            <a:r>
              <a:rPr lang="en-GB" sz="2400">
                <a:solidFill>
                  <a:schemeClr val="dk1"/>
                </a:solidFill>
                <a:latin typeface="Calibri"/>
                <a:ea typeface="Calibri"/>
                <a:cs typeface="Calibri"/>
                <a:sym typeface="Calibri"/>
              </a:rPr>
              <a:t>Beneficiarii</a:t>
            </a:r>
            <a:r>
              <a:rPr lang="en-GB" sz="2400" b="0" i="0" u="none" strike="noStrike" cap="none">
                <a:solidFill>
                  <a:schemeClr val="dk1"/>
                </a:solidFill>
                <a:latin typeface="Calibri"/>
                <a:ea typeface="Calibri"/>
                <a:cs typeface="Calibri"/>
                <a:sym typeface="Calibri"/>
              </a:rPr>
              <a:t> pot detecta lipsa de sinceritate.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grpSp>
        <p:nvGrpSpPr>
          <p:cNvPr id="431" name="Google Shape;431;p26"/>
          <p:cNvGrpSpPr/>
          <p:nvPr/>
        </p:nvGrpSpPr>
        <p:grpSpPr>
          <a:xfrm>
            <a:off x="0" y="0"/>
            <a:ext cx="12192000" cy="6858000"/>
            <a:chOff x="0" y="0"/>
            <a:chExt cx="12192000" cy="6858000"/>
          </a:xfrm>
        </p:grpSpPr>
        <p:grpSp>
          <p:nvGrpSpPr>
            <p:cNvPr id="432" name="Google Shape;432;p26"/>
            <p:cNvGrpSpPr/>
            <p:nvPr/>
          </p:nvGrpSpPr>
          <p:grpSpPr>
            <a:xfrm>
              <a:off x="0" y="0"/>
              <a:ext cx="12192000" cy="792480"/>
              <a:chOff x="0" y="0"/>
              <a:chExt cx="12192000" cy="792480"/>
            </a:xfrm>
          </p:grpSpPr>
          <p:sp>
            <p:nvSpPr>
              <p:cNvPr id="433" name="Google Shape;433;p26"/>
              <p:cNvSpPr/>
              <p:nvPr/>
            </p:nvSpPr>
            <p:spPr>
              <a:xfrm>
                <a:off x="0" y="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434" name="Google Shape;434;p26"/>
              <p:cNvCxnSpPr/>
              <p:nvPr/>
            </p:nvCxnSpPr>
            <p:spPr>
              <a:xfrm>
                <a:off x="1036320" y="769330"/>
                <a:ext cx="11155680" cy="0"/>
              </a:xfrm>
              <a:prstGeom prst="straightConnector1">
                <a:avLst/>
              </a:prstGeom>
              <a:noFill/>
              <a:ln w="38100" cap="flat" cmpd="sng">
                <a:solidFill>
                  <a:srgbClr val="1CABE3"/>
                </a:solidFill>
                <a:prstDash val="solid"/>
                <a:miter lim="800000"/>
                <a:headEnd type="none" w="sm" len="sm"/>
                <a:tailEnd type="none" w="sm" len="sm"/>
              </a:ln>
            </p:spPr>
          </p:cxnSp>
        </p:grpSp>
        <p:sp>
          <p:nvSpPr>
            <p:cNvPr id="435" name="Google Shape;435;p26"/>
            <p:cNvSpPr/>
            <p:nvPr/>
          </p:nvSpPr>
          <p:spPr>
            <a:xfrm>
              <a:off x="11059886" y="606552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436" name="Google Shape;436;p26"/>
          <p:cNvSpPr txBox="1"/>
          <p:nvPr/>
        </p:nvSpPr>
        <p:spPr>
          <a:xfrm>
            <a:off x="955040" y="1279366"/>
            <a:ext cx="10152903" cy="833631"/>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200"/>
              <a:buFont typeface="Calibri"/>
              <a:buNone/>
            </a:pPr>
            <a:r>
              <a:rPr lang="en-GB" sz="3200" b="1" i="0" u="none" strike="noStrike" cap="none">
                <a:solidFill>
                  <a:srgbClr val="1CABE3"/>
                </a:solidFill>
                <a:latin typeface="Calibri"/>
                <a:ea typeface="Calibri"/>
                <a:cs typeface="Calibri"/>
                <a:sym typeface="Calibri"/>
              </a:rPr>
              <a:t>Oferirea de asigurări false</a:t>
            </a:r>
            <a:endParaRPr sz="1400" b="0" i="0" u="none" strike="noStrike" cap="none">
              <a:solidFill>
                <a:srgbClr val="000000"/>
              </a:solidFill>
              <a:latin typeface="Arial"/>
              <a:ea typeface="Arial"/>
              <a:cs typeface="Arial"/>
              <a:sym typeface="Arial"/>
            </a:endParaRPr>
          </a:p>
        </p:txBody>
      </p:sp>
      <p:sp>
        <p:nvSpPr>
          <p:cNvPr id="437" name="Google Shape;437;p26"/>
          <p:cNvSpPr txBox="1"/>
          <p:nvPr/>
        </p:nvSpPr>
        <p:spPr>
          <a:xfrm>
            <a:off x="1036320" y="2181297"/>
            <a:ext cx="9898741" cy="263137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rgbClr val="1CABE3"/>
              </a:buClr>
              <a:buSzPts val="2800"/>
              <a:buFont typeface="Arial"/>
              <a:buNone/>
            </a:pPr>
            <a:r>
              <a:rPr lang="en-GB" sz="2400" b="1" i="0" u="none" strike="noStrike" cap="none">
                <a:solidFill>
                  <a:schemeClr val="dk1"/>
                </a:solidFill>
                <a:latin typeface="Calibri"/>
                <a:ea typeface="Calibri"/>
                <a:cs typeface="Calibri"/>
                <a:sym typeface="Calibri"/>
              </a:rPr>
              <a:t>Exemplu:</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1000"/>
              </a:spcBef>
              <a:spcAft>
                <a:spcPts val="0"/>
              </a:spcAft>
              <a:buClr>
                <a:srgbClr val="1CABE3"/>
              </a:buClr>
              <a:buSzPts val="28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1000"/>
              </a:spcBef>
              <a:spcAft>
                <a:spcPts val="0"/>
              </a:spcAft>
              <a:buClr>
                <a:srgbClr val="1CABE3"/>
              </a:buClr>
              <a:buSzPts val="2800"/>
              <a:buFont typeface="Arial"/>
              <a:buChar char="•"/>
            </a:pPr>
            <a:r>
              <a:rPr lang="en-GB" sz="2400" b="1" i="0" u="sng" strike="noStrike" cap="none">
                <a:solidFill>
                  <a:schemeClr val="dk1"/>
                </a:solidFill>
                <a:latin typeface="Calibri"/>
                <a:ea typeface="Calibri"/>
                <a:cs typeface="Calibri"/>
                <a:sym typeface="Calibri"/>
              </a:rPr>
              <a:t>Răspuns neproductiv</a:t>
            </a:r>
            <a:r>
              <a:rPr lang="en-GB" sz="2400" b="0" i="1" u="none" strike="noStrike" cap="none">
                <a:solidFill>
                  <a:schemeClr val="dk1"/>
                </a:solidFill>
                <a:latin typeface="Calibri"/>
                <a:ea typeface="Calibri"/>
                <a:cs typeface="Calibri"/>
                <a:sym typeface="Calibri"/>
              </a:rPr>
              <a:t>: Sunt sigur că vei fi bine. Dr. X vă va vindeca. </a:t>
            </a:r>
            <a:r>
              <a:rPr lang="en-GB" sz="2400" b="1" i="0" u="sng"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342900" marR="0" lvl="0" indent="-165100" algn="l" rtl="0">
              <a:lnSpc>
                <a:spcPct val="90000"/>
              </a:lnSpc>
              <a:spcBef>
                <a:spcPts val="1000"/>
              </a:spcBef>
              <a:spcAft>
                <a:spcPts val="0"/>
              </a:spcAft>
              <a:buClr>
                <a:srgbClr val="1CABE3"/>
              </a:buClr>
              <a:buSzPts val="2800"/>
              <a:buFont typeface="Arial"/>
              <a:buNone/>
            </a:pPr>
            <a:endParaRPr sz="2400" b="1" i="0" u="sng" strike="noStrike" cap="none">
              <a:solidFill>
                <a:schemeClr val="dk1"/>
              </a:solidFill>
              <a:latin typeface="Calibri"/>
              <a:ea typeface="Calibri"/>
              <a:cs typeface="Calibri"/>
              <a:sym typeface="Calibri"/>
            </a:endParaRPr>
          </a:p>
          <a:p>
            <a:pPr marL="342900" marR="0" lvl="0" indent="-342900" algn="l" rtl="0">
              <a:lnSpc>
                <a:spcPct val="90000"/>
              </a:lnSpc>
              <a:spcBef>
                <a:spcPts val="1000"/>
              </a:spcBef>
              <a:spcAft>
                <a:spcPts val="0"/>
              </a:spcAft>
              <a:buClr>
                <a:srgbClr val="1CABE3"/>
              </a:buClr>
              <a:buSzPts val="2800"/>
              <a:buFont typeface="Arial"/>
              <a:buChar char="•"/>
            </a:pPr>
            <a:r>
              <a:rPr lang="en-GB" sz="2400" b="1" i="0" u="sng" strike="noStrike" cap="none">
                <a:solidFill>
                  <a:schemeClr val="dk1"/>
                </a:solidFill>
                <a:latin typeface="Calibri"/>
                <a:ea typeface="Calibri"/>
                <a:cs typeface="Calibri"/>
                <a:sym typeface="Calibri"/>
              </a:rPr>
              <a:t>Un răspuns mai bun</a:t>
            </a:r>
            <a:r>
              <a:rPr lang="en-GB" sz="2400" b="0" i="1" u="none" strike="noStrike" cap="none">
                <a:solidFill>
                  <a:schemeClr val="dk1"/>
                </a:solidFill>
                <a:latin typeface="Calibri"/>
                <a:ea typeface="Calibri"/>
                <a:cs typeface="Calibri"/>
                <a:sym typeface="Calibri"/>
              </a:rPr>
              <a:t>: Este greu de știut ce ne rezervă viitorul. Dar Dr. X este foarte capabil și știe multe despre acest tip de boală.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grpSp>
        <p:nvGrpSpPr>
          <p:cNvPr id="442" name="Google Shape;442;p27"/>
          <p:cNvGrpSpPr/>
          <p:nvPr/>
        </p:nvGrpSpPr>
        <p:grpSpPr>
          <a:xfrm>
            <a:off x="0" y="0"/>
            <a:ext cx="12192000" cy="6858000"/>
            <a:chOff x="0" y="0"/>
            <a:chExt cx="12192000" cy="6858000"/>
          </a:xfrm>
        </p:grpSpPr>
        <p:grpSp>
          <p:nvGrpSpPr>
            <p:cNvPr id="443" name="Google Shape;443;p27"/>
            <p:cNvGrpSpPr/>
            <p:nvPr/>
          </p:nvGrpSpPr>
          <p:grpSpPr>
            <a:xfrm>
              <a:off x="0" y="0"/>
              <a:ext cx="12192000" cy="792480"/>
              <a:chOff x="0" y="0"/>
              <a:chExt cx="12192000" cy="792480"/>
            </a:xfrm>
          </p:grpSpPr>
          <p:sp>
            <p:nvSpPr>
              <p:cNvPr id="444" name="Google Shape;444;p27"/>
              <p:cNvSpPr/>
              <p:nvPr/>
            </p:nvSpPr>
            <p:spPr>
              <a:xfrm>
                <a:off x="0" y="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445" name="Google Shape;445;p27"/>
              <p:cNvCxnSpPr/>
              <p:nvPr/>
            </p:nvCxnSpPr>
            <p:spPr>
              <a:xfrm>
                <a:off x="1036320" y="769330"/>
                <a:ext cx="11155680" cy="0"/>
              </a:xfrm>
              <a:prstGeom prst="straightConnector1">
                <a:avLst/>
              </a:prstGeom>
              <a:noFill/>
              <a:ln w="38100" cap="flat" cmpd="sng">
                <a:solidFill>
                  <a:srgbClr val="1CABE3"/>
                </a:solidFill>
                <a:prstDash val="solid"/>
                <a:miter lim="800000"/>
                <a:headEnd type="none" w="sm" len="sm"/>
                <a:tailEnd type="none" w="sm" len="sm"/>
              </a:ln>
            </p:spPr>
          </p:cxnSp>
        </p:grpSp>
        <p:sp>
          <p:nvSpPr>
            <p:cNvPr id="446" name="Google Shape;446;p27"/>
            <p:cNvSpPr/>
            <p:nvPr/>
          </p:nvSpPr>
          <p:spPr>
            <a:xfrm>
              <a:off x="11059886" y="606552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447" name="Google Shape;447;p27"/>
          <p:cNvSpPr txBox="1"/>
          <p:nvPr/>
        </p:nvSpPr>
        <p:spPr>
          <a:xfrm>
            <a:off x="955040" y="1279366"/>
            <a:ext cx="10152903" cy="833631"/>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200"/>
              <a:buFont typeface="Calibri"/>
              <a:buNone/>
            </a:pPr>
            <a:r>
              <a:rPr lang="en-GB" sz="3200" b="1" i="0" u="none" strike="noStrike" cap="none">
                <a:solidFill>
                  <a:srgbClr val="1CABE3"/>
                </a:solidFill>
                <a:latin typeface="Calibri"/>
                <a:ea typeface="Calibri"/>
                <a:cs typeface="Calibri"/>
                <a:sym typeface="Calibri"/>
              </a:rPr>
              <a:t>Copleșirea </a:t>
            </a:r>
            <a:r>
              <a:rPr lang="en-GB" sz="3200" b="1">
                <a:solidFill>
                  <a:srgbClr val="1CABE3"/>
                </a:solidFill>
                <a:latin typeface="Calibri"/>
                <a:ea typeface="Calibri"/>
                <a:cs typeface="Calibri"/>
                <a:sym typeface="Calibri"/>
              </a:rPr>
              <a:t>beneficiarului</a:t>
            </a:r>
            <a:r>
              <a:rPr lang="en-GB" sz="3200" b="1" i="0" u="none" strike="noStrike" cap="none">
                <a:solidFill>
                  <a:srgbClr val="1CABE3"/>
                </a:solidFill>
                <a:latin typeface="Calibri"/>
                <a:ea typeface="Calibri"/>
                <a:cs typeface="Calibri"/>
                <a:sym typeface="Calibri"/>
              </a:rPr>
              <a:t> cu prea multe informații </a:t>
            </a:r>
            <a:endParaRPr sz="1400" b="0" i="0" u="none" strike="noStrike" cap="none">
              <a:solidFill>
                <a:srgbClr val="000000"/>
              </a:solidFill>
              <a:latin typeface="Arial"/>
              <a:ea typeface="Arial"/>
              <a:cs typeface="Arial"/>
              <a:sym typeface="Arial"/>
            </a:endParaRPr>
          </a:p>
        </p:txBody>
      </p:sp>
      <p:sp>
        <p:nvSpPr>
          <p:cNvPr id="448" name="Google Shape;448;p27"/>
          <p:cNvSpPr txBox="1"/>
          <p:nvPr/>
        </p:nvSpPr>
        <p:spPr>
          <a:xfrm>
            <a:off x="1082120" y="2888661"/>
            <a:ext cx="9898741" cy="2631378"/>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1000"/>
              </a:spcBef>
              <a:spcAft>
                <a:spcPts val="0"/>
              </a:spcAft>
              <a:buClr>
                <a:srgbClr val="1CABE3"/>
              </a:buClr>
              <a:buSzPts val="2800"/>
              <a:buFont typeface="Arial"/>
              <a:buChar char="•"/>
            </a:pPr>
            <a:r>
              <a:rPr lang="en-GB" sz="2400" b="0" i="0" u="none" strike="noStrike" cap="none">
                <a:solidFill>
                  <a:schemeClr val="dk1"/>
                </a:solidFill>
                <a:latin typeface="Calibri"/>
                <a:ea typeface="Calibri"/>
                <a:cs typeface="Calibri"/>
                <a:sym typeface="Calibri"/>
              </a:rPr>
              <a:t>Este dificil pentru </a:t>
            </a:r>
            <a:r>
              <a:rPr lang="en-GB" sz="2400">
                <a:solidFill>
                  <a:schemeClr val="dk1"/>
                </a:solidFill>
                <a:latin typeface="Calibri"/>
                <a:ea typeface="Calibri"/>
                <a:cs typeface="Calibri"/>
                <a:sym typeface="Calibri"/>
              </a:rPr>
              <a:t>beneficiar</a:t>
            </a:r>
            <a:r>
              <a:rPr lang="en-GB" sz="2400" b="0" i="0" u="none" strike="noStrike" cap="none">
                <a:solidFill>
                  <a:schemeClr val="dk1"/>
                </a:solidFill>
                <a:latin typeface="Calibri"/>
                <a:ea typeface="Calibri"/>
                <a:cs typeface="Calibri"/>
                <a:sym typeface="Calibri"/>
              </a:rPr>
              <a:t> să identifice ce parte a informației este importantă. </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1000"/>
              </a:spcBef>
              <a:spcAft>
                <a:spcPts val="0"/>
              </a:spcAft>
              <a:buClr>
                <a:srgbClr val="1CABE3"/>
              </a:buClr>
              <a:buSzPts val="2800"/>
              <a:buFont typeface="Arial"/>
              <a:buChar char="•"/>
            </a:pPr>
            <a:r>
              <a:rPr lang="en-GB" sz="2400" b="0" i="0" u="none" strike="noStrike" cap="none">
                <a:solidFill>
                  <a:schemeClr val="dk1"/>
                </a:solidFill>
                <a:latin typeface="Calibri"/>
                <a:ea typeface="Calibri"/>
                <a:cs typeface="Calibri"/>
                <a:sym typeface="Calibri"/>
              </a:rPr>
              <a:t>Este dificil pentru </a:t>
            </a:r>
            <a:r>
              <a:rPr lang="en-GB" sz="2400">
                <a:solidFill>
                  <a:schemeClr val="dk1"/>
                </a:solidFill>
                <a:latin typeface="Calibri"/>
                <a:ea typeface="Calibri"/>
                <a:cs typeface="Calibri"/>
                <a:sym typeface="Calibri"/>
              </a:rPr>
              <a:t>beneficiar</a:t>
            </a:r>
            <a:r>
              <a:rPr lang="en-GB" sz="2400" b="0" i="0" u="none" strike="noStrike" cap="none">
                <a:solidFill>
                  <a:schemeClr val="dk1"/>
                </a:solidFill>
                <a:latin typeface="Calibri"/>
                <a:ea typeface="Calibri"/>
                <a:cs typeface="Calibri"/>
                <a:sym typeface="Calibri"/>
              </a:rPr>
              <a:t> să proceseze mai multe informații; </a:t>
            </a:r>
            <a:r>
              <a:rPr lang="en-GB" sz="2400">
                <a:solidFill>
                  <a:schemeClr val="dk1"/>
                </a:solidFill>
                <a:latin typeface="Calibri"/>
                <a:ea typeface="Calibri"/>
                <a:cs typeface="Calibri"/>
                <a:sym typeface="Calibri"/>
              </a:rPr>
              <a:t>beneficiarul</a:t>
            </a:r>
            <a:r>
              <a:rPr lang="en-GB" sz="2400" b="0" i="0" u="none" strike="noStrike" cap="none">
                <a:solidFill>
                  <a:schemeClr val="dk1"/>
                </a:solidFill>
                <a:latin typeface="Calibri"/>
                <a:ea typeface="Calibri"/>
                <a:cs typeface="Calibri"/>
                <a:sym typeface="Calibri"/>
              </a:rPr>
              <a:t> poate deveni confuz cu privire la toate opțiunile.</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1000"/>
              </a:spcBef>
              <a:spcAft>
                <a:spcPts val="0"/>
              </a:spcAft>
              <a:buClr>
                <a:srgbClr val="1CABE3"/>
              </a:buClr>
              <a:buSzPts val="2800"/>
              <a:buFont typeface="Arial"/>
              <a:buChar char="•"/>
            </a:pPr>
            <a:r>
              <a:rPr lang="en-GB" sz="2400" b="0" i="0" u="none" strike="noStrike" cap="none">
                <a:solidFill>
                  <a:schemeClr val="dk1"/>
                </a:solidFill>
                <a:latin typeface="Calibri"/>
                <a:ea typeface="Calibri"/>
                <a:cs typeface="Calibri"/>
                <a:sym typeface="Calibri"/>
              </a:rPr>
              <a:t>Asistenții sociali trebuie să ofere informații în părți și în funcție de priorități (ce este cel mai important pentru </a:t>
            </a:r>
            <a:r>
              <a:rPr lang="en-GB" sz="2400">
                <a:solidFill>
                  <a:schemeClr val="dk1"/>
                </a:solidFill>
                <a:latin typeface="Calibri"/>
                <a:ea typeface="Calibri"/>
                <a:cs typeface="Calibri"/>
                <a:sym typeface="Calibri"/>
              </a:rPr>
              <a:t>beneficiar</a:t>
            </a:r>
            <a:r>
              <a:rPr lang="en-GB" sz="24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grpSp>
        <p:nvGrpSpPr>
          <p:cNvPr id="453" name="Google Shape;453;p28"/>
          <p:cNvGrpSpPr/>
          <p:nvPr/>
        </p:nvGrpSpPr>
        <p:grpSpPr>
          <a:xfrm>
            <a:off x="0" y="0"/>
            <a:ext cx="12192000" cy="6858000"/>
            <a:chOff x="0" y="0"/>
            <a:chExt cx="12192000" cy="6858000"/>
          </a:xfrm>
        </p:grpSpPr>
        <p:grpSp>
          <p:nvGrpSpPr>
            <p:cNvPr id="454" name="Google Shape;454;p28"/>
            <p:cNvGrpSpPr/>
            <p:nvPr/>
          </p:nvGrpSpPr>
          <p:grpSpPr>
            <a:xfrm>
              <a:off x="0" y="0"/>
              <a:ext cx="12192000" cy="792480"/>
              <a:chOff x="0" y="0"/>
              <a:chExt cx="12192000" cy="792480"/>
            </a:xfrm>
          </p:grpSpPr>
          <p:sp>
            <p:nvSpPr>
              <p:cNvPr id="455" name="Google Shape;455;p28"/>
              <p:cNvSpPr/>
              <p:nvPr/>
            </p:nvSpPr>
            <p:spPr>
              <a:xfrm>
                <a:off x="0" y="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456" name="Google Shape;456;p28"/>
              <p:cNvCxnSpPr/>
              <p:nvPr/>
            </p:nvCxnSpPr>
            <p:spPr>
              <a:xfrm>
                <a:off x="1036320" y="769330"/>
                <a:ext cx="11155680" cy="0"/>
              </a:xfrm>
              <a:prstGeom prst="straightConnector1">
                <a:avLst/>
              </a:prstGeom>
              <a:noFill/>
              <a:ln w="38100" cap="flat" cmpd="sng">
                <a:solidFill>
                  <a:srgbClr val="1CABE3"/>
                </a:solidFill>
                <a:prstDash val="solid"/>
                <a:miter lim="800000"/>
                <a:headEnd type="none" w="sm" len="sm"/>
                <a:tailEnd type="none" w="sm" len="sm"/>
              </a:ln>
            </p:spPr>
          </p:cxnSp>
        </p:grpSp>
        <p:sp>
          <p:nvSpPr>
            <p:cNvPr id="457" name="Google Shape;457;p28"/>
            <p:cNvSpPr/>
            <p:nvPr/>
          </p:nvSpPr>
          <p:spPr>
            <a:xfrm>
              <a:off x="11059886" y="606552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458" name="Google Shape;458;p28"/>
          <p:cNvSpPr txBox="1"/>
          <p:nvPr/>
        </p:nvSpPr>
        <p:spPr>
          <a:xfrm>
            <a:off x="955040" y="1279366"/>
            <a:ext cx="10152903" cy="833631"/>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200"/>
              <a:buFont typeface="Calibri"/>
              <a:buNone/>
            </a:pPr>
            <a:r>
              <a:rPr lang="en-GB" sz="3200" b="1" i="0" u="none" strike="noStrike" cap="none">
                <a:solidFill>
                  <a:srgbClr val="1CABE3"/>
                </a:solidFill>
                <a:latin typeface="Calibri"/>
                <a:ea typeface="Calibri"/>
                <a:cs typeface="Calibri"/>
                <a:sym typeface="Calibri"/>
              </a:rPr>
              <a:t>Rezolvarea prematură a problemei</a:t>
            </a:r>
            <a:endParaRPr sz="1400" b="0" i="0" u="none" strike="noStrike" cap="none">
              <a:solidFill>
                <a:srgbClr val="000000"/>
              </a:solidFill>
              <a:latin typeface="Arial"/>
              <a:ea typeface="Arial"/>
              <a:cs typeface="Arial"/>
              <a:sym typeface="Arial"/>
            </a:endParaRPr>
          </a:p>
        </p:txBody>
      </p:sp>
      <p:sp>
        <p:nvSpPr>
          <p:cNvPr id="459" name="Google Shape;459;p28"/>
          <p:cNvSpPr txBox="1"/>
          <p:nvPr/>
        </p:nvSpPr>
        <p:spPr>
          <a:xfrm>
            <a:off x="1132114" y="2531600"/>
            <a:ext cx="9898741" cy="2631378"/>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90000"/>
              </a:lnSpc>
              <a:spcBef>
                <a:spcPts val="1000"/>
              </a:spcBef>
              <a:spcAft>
                <a:spcPts val="0"/>
              </a:spcAft>
              <a:buClr>
                <a:srgbClr val="1CABE3"/>
              </a:buClr>
              <a:buSzPts val="2800"/>
              <a:buFont typeface="Arial"/>
              <a:buChar char="•"/>
            </a:pPr>
            <a:r>
              <a:rPr lang="en-GB" sz="2400" b="0" i="0" u="none" strike="noStrike" cap="none">
                <a:solidFill>
                  <a:schemeClr val="dk1"/>
                </a:solidFill>
                <a:latin typeface="Calibri"/>
                <a:ea typeface="Calibri"/>
                <a:cs typeface="Calibri"/>
                <a:sym typeface="Calibri"/>
              </a:rPr>
              <a:t>Oferirea de sugestii sau propunerea de soluții prea devreme în proces (pe baza unei înțelegeri incomplete sau inexacte a persoanei-problemă-situație).</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1000"/>
              </a:spcBef>
              <a:spcAft>
                <a:spcPts val="0"/>
              </a:spcAft>
              <a:buClr>
                <a:srgbClr val="1CABE3"/>
              </a:buClr>
              <a:buSzPts val="2800"/>
              <a:buFont typeface="Arial"/>
              <a:buChar char="•"/>
            </a:pPr>
            <a:r>
              <a:rPr lang="en-GB" sz="2400" b="0" i="0" u="none" strike="noStrike" cap="none">
                <a:solidFill>
                  <a:schemeClr val="dk1"/>
                </a:solidFill>
                <a:latin typeface="Calibri"/>
                <a:ea typeface="Calibri"/>
                <a:cs typeface="Calibri"/>
                <a:sym typeface="Calibri"/>
              </a:rPr>
              <a:t>Asistentul social nu trebuie să rezolve problema în locul </a:t>
            </a:r>
            <a:r>
              <a:rPr lang="en-GB" sz="2400">
                <a:solidFill>
                  <a:schemeClr val="dk1"/>
                </a:solidFill>
                <a:latin typeface="Calibri"/>
                <a:ea typeface="Calibri"/>
                <a:cs typeface="Calibri"/>
                <a:sym typeface="Calibri"/>
              </a:rPr>
              <a:t>beneficiarului</a:t>
            </a:r>
            <a:r>
              <a:rPr lang="en-GB" sz="2400" b="0" i="0" u="none" strike="noStrike" cap="none">
                <a:solidFill>
                  <a:schemeClr val="dk1"/>
                </a:solidFill>
                <a:latin typeface="Calibri"/>
                <a:ea typeface="Calibri"/>
                <a:cs typeface="Calibri"/>
                <a:sym typeface="Calibri"/>
              </a:rPr>
              <a:t>, ci să îl ajute pe </a:t>
            </a:r>
            <a:r>
              <a:rPr lang="en-GB" sz="2400">
                <a:solidFill>
                  <a:schemeClr val="dk1"/>
                </a:solidFill>
                <a:latin typeface="Calibri"/>
                <a:ea typeface="Calibri"/>
                <a:cs typeface="Calibri"/>
                <a:sym typeface="Calibri"/>
              </a:rPr>
              <a:t>beneficiar</a:t>
            </a:r>
            <a:r>
              <a:rPr lang="en-GB" sz="2400" b="0" i="0" u="none" strike="noStrike" cap="none">
                <a:solidFill>
                  <a:schemeClr val="dk1"/>
                </a:solidFill>
                <a:latin typeface="Calibri"/>
                <a:ea typeface="Calibri"/>
                <a:cs typeface="Calibri"/>
                <a:sym typeface="Calibri"/>
              </a:rPr>
              <a:t> să înțeleagă problema și să găsească propria soluție.</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1000"/>
              </a:spcBef>
              <a:spcAft>
                <a:spcPts val="0"/>
              </a:spcAft>
              <a:buClr>
                <a:srgbClr val="1CABE3"/>
              </a:buClr>
              <a:buSzPts val="2800"/>
              <a:buFont typeface="Arial"/>
              <a:buChar char="•"/>
            </a:pPr>
            <a:r>
              <a:rPr lang="en-GB" sz="2400" b="0" i="0" u="none" strike="noStrike" cap="none">
                <a:solidFill>
                  <a:schemeClr val="dk1"/>
                </a:solidFill>
                <a:latin typeface="Calibri"/>
                <a:ea typeface="Calibri"/>
                <a:cs typeface="Calibri"/>
                <a:sym typeface="Calibri"/>
              </a:rPr>
              <a:t>Identificarea prematură a problemei poate trece cu vederea problema-cheie subiacentă care poate să nu fie evidentă; rezolvarea prematură a problemei poate determina asistentul social să piardă elemente esențiale de informații.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29"/>
          <p:cNvSpPr txBox="1"/>
          <p:nvPr/>
        </p:nvSpPr>
        <p:spPr>
          <a:xfrm>
            <a:off x="955040" y="1279366"/>
            <a:ext cx="10152903" cy="833631"/>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200"/>
              <a:buFont typeface="Calibri"/>
              <a:buNone/>
            </a:pPr>
            <a:r>
              <a:rPr lang="en-GB" sz="3200" b="1" i="0" u="none" strike="noStrike" cap="none">
                <a:solidFill>
                  <a:srgbClr val="1CABE3"/>
                </a:solidFill>
                <a:latin typeface="Calibri"/>
                <a:ea typeface="Calibri"/>
                <a:cs typeface="Calibri"/>
                <a:sym typeface="Calibri"/>
              </a:rPr>
              <a:t>Confruntare prematură</a:t>
            </a:r>
            <a:endParaRPr sz="1400" b="0" i="0" u="none" strike="noStrike" cap="none">
              <a:solidFill>
                <a:srgbClr val="000000"/>
              </a:solidFill>
              <a:latin typeface="Arial"/>
              <a:ea typeface="Arial"/>
              <a:cs typeface="Arial"/>
              <a:sym typeface="Arial"/>
            </a:endParaRPr>
          </a:p>
        </p:txBody>
      </p:sp>
      <p:sp>
        <p:nvSpPr>
          <p:cNvPr id="465" name="Google Shape;465;p29"/>
          <p:cNvSpPr txBox="1"/>
          <p:nvPr/>
        </p:nvSpPr>
        <p:spPr>
          <a:xfrm>
            <a:off x="955040" y="2531600"/>
            <a:ext cx="9898741" cy="2631378"/>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1000"/>
              </a:spcBef>
              <a:spcAft>
                <a:spcPts val="0"/>
              </a:spcAft>
              <a:buClr>
                <a:srgbClr val="1CABE3"/>
              </a:buClr>
              <a:buSzPts val="2800"/>
              <a:buFont typeface="Arial"/>
              <a:buChar char="•"/>
            </a:pPr>
            <a:r>
              <a:rPr lang="en-GB" sz="2400" b="0" i="0" u="none" strike="noStrike" cap="none">
                <a:solidFill>
                  <a:schemeClr val="dk1"/>
                </a:solidFill>
                <a:latin typeface="Calibri"/>
                <a:ea typeface="Calibri"/>
                <a:cs typeface="Calibri"/>
                <a:sym typeface="Calibri"/>
              </a:rPr>
              <a:t>Confruntarea sau provocarea unei persoane înainte de a stabili o relație solidă și o bază de înțelegere corectă.</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1000"/>
              </a:spcBef>
              <a:spcAft>
                <a:spcPts val="0"/>
              </a:spcAft>
              <a:buClr>
                <a:srgbClr val="1CABE3"/>
              </a:buClr>
              <a:buSzPts val="2800"/>
              <a:buFont typeface="Arial"/>
              <a:buChar char="•"/>
            </a:pPr>
            <a:r>
              <a:rPr lang="en-GB" sz="2400" b="0" i="0" u="none" strike="noStrike" cap="none">
                <a:solidFill>
                  <a:schemeClr val="dk1"/>
                </a:solidFill>
                <a:latin typeface="Calibri"/>
                <a:ea typeface="Calibri"/>
                <a:cs typeface="Calibri"/>
                <a:sym typeface="Calibri"/>
              </a:rPr>
              <a:t>Confruntarea ar trebui utilizată numai atunci când se stabilește o relație bună cu </a:t>
            </a:r>
            <a:r>
              <a:rPr lang="en-GB" sz="2400">
                <a:solidFill>
                  <a:schemeClr val="dk1"/>
                </a:solidFill>
                <a:latin typeface="Calibri"/>
                <a:ea typeface="Calibri"/>
                <a:cs typeface="Calibri"/>
                <a:sym typeface="Calibri"/>
              </a:rPr>
              <a:t>beneficiarul</a:t>
            </a:r>
            <a:r>
              <a:rPr lang="en-GB" sz="24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1000"/>
              </a:spcBef>
              <a:spcAft>
                <a:spcPts val="0"/>
              </a:spcAft>
              <a:buClr>
                <a:srgbClr val="1CABE3"/>
              </a:buClr>
              <a:buSzPts val="2800"/>
              <a:buFont typeface="Arial"/>
              <a:buChar char="•"/>
            </a:pPr>
            <a:r>
              <a:rPr lang="en-GB" sz="2400" b="0" i="0" u="none" strike="noStrike" cap="none">
                <a:solidFill>
                  <a:schemeClr val="dk1"/>
                </a:solidFill>
                <a:latin typeface="Calibri"/>
                <a:ea typeface="Calibri"/>
                <a:cs typeface="Calibri"/>
                <a:sym typeface="Calibri"/>
              </a:rPr>
              <a:t>Confruntarea </a:t>
            </a:r>
            <a:r>
              <a:rPr lang="en-GB" sz="2400">
                <a:solidFill>
                  <a:schemeClr val="dk1"/>
                </a:solidFill>
                <a:latin typeface="Calibri"/>
                <a:ea typeface="Calibri"/>
                <a:cs typeface="Calibri"/>
                <a:sym typeface="Calibri"/>
              </a:rPr>
              <a:t>beneficiarului</a:t>
            </a:r>
            <a:r>
              <a:rPr lang="en-GB" sz="2400" b="0" i="0" u="none" strike="noStrike" cap="none">
                <a:solidFill>
                  <a:schemeClr val="dk1"/>
                </a:solidFill>
                <a:latin typeface="Calibri"/>
                <a:ea typeface="Calibri"/>
                <a:cs typeface="Calibri"/>
                <a:sym typeface="Calibri"/>
              </a:rPr>
              <a:t> prea devreme îl poate face să se simtă atacat și să devină defensiv și vulnerabil.</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grpSp>
        <p:nvGrpSpPr>
          <p:cNvPr id="470" name="Google Shape;470;p30"/>
          <p:cNvGrpSpPr/>
          <p:nvPr/>
        </p:nvGrpSpPr>
        <p:grpSpPr>
          <a:xfrm>
            <a:off x="0" y="0"/>
            <a:ext cx="12192000" cy="6858000"/>
            <a:chOff x="0" y="0"/>
            <a:chExt cx="12192000" cy="6858000"/>
          </a:xfrm>
        </p:grpSpPr>
        <p:grpSp>
          <p:nvGrpSpPr>
            <p:cNvPr id="471" name="Google Shape;471;p30"/>
            <p:cNvGrpSpPr/>
            <p:nvPr/>
          </p:nvGrpSpPr>
          <p:grpSpPr>
            <a:xfrm>
              <a:off x="0" y="0"/>
              <a:ext cx="12192000" cy="792480"/>
              <a:chOff x="0" y="0"/>
              <a:chExt cx="12192000" cy="792480"/>
            </a:xfrm>
          </p:grpSpPr>
          <p:sp>
            <p:nvSpPr>
              <p:cNvPr id="472" name="Google Shape;472;p30"/>
              <p:cNvSpPr/>
              <p:nvPr/>
            </p:nvSpPr>
            <p:spPr>
              <a:xfrm>
                <a:off x="0" y="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473" name="Google Shape;473;p30"/>
              <p:cNvCxnSpPr/>
              <p:nvPr/>
            </p:nvCxnSpPr>
            <p:spPr>
              <a:xfrm>
                <a:off x="1036320" y="769330"/>
                <a:ext cx="11155680" cy="0"/>
              </a:xfrm>
              <a:prstGeom prst="straightConnector1">
                <a:avLst/>
              </a:prstGeom>
              <a:noFill/>
              <a:ln w="38100" cap="flat" cmpd="sng">
                <a:solidFill>
                  <a:srgbClr val="1CABE3"/>
                </a:solidFill>
                <a:prstDash val="solid"/>
                <a:miter lim="800000"/>
                <a:headEnd type="none" w="sm" len="sm"/>
                <a:tailEnd type="none" w="sm" len="sm"/>
              </a:ln>
            </p:spPr>
          </p:cxnSp>
        </p:grpSp>
        <p:sp>
          <p:nvSpPr>
            <p:cNvPr id="474" name="Google Shape;474;p30"/>
            <p:cNvSpPr/>
            <p:nvPr/>
          </p:nvSpPr>
          <p:spPr>
            <a:xfrm>
              <a:off x="11059886" y="606552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475" name="Google Shape;475;p30"/>
          <p:cNvSpPr txBox="1"/>
          <p:nvPr/>
        </p:nvSpPr>
        <p:spPr>
          <a:xfrm>
            <a:off x="955040" y="1279366"/>
            <a:ext cx="10152903" cy="833631"/>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200"/>
              <a:buFont typeface="Calibri"/>
              <a:buNone/>
            </a:pPr>
            <a:r>
              <a:rPr lang="en-GB" sz="3200" b="1" i="0" u="none" strike="noStrike" cap="none">
                <a:solidFill>
                  <a:srgbClr val="1CABE3"/>
                </a:solidFill>
                <a:latin typeface="Calibri"/>
                <a:ea typeface="Calibri"/>
                <a:cs typeface="Calibri"/>
                <a:sym typeface="Calibri"/>
              </a:rPr>
              <a:t>Confruntare prematură</a:t>
            </a:r>
            <a:endParaRPr sz="1400" b="0" i="0" u="none" strike="noStrike" cap="none">
              <a:solidFill>
                <a:srgbClr val="000000"/>
              </a:solidFill>
              <a:latin typeface="Arial"/>
              <a:ea typeface="Arial"/>
              <a:cs typeface="Arial"/>
              <a:sym typeface="Arial"/>
            </a:endParaRPr>
          </a:p>
        </p:txBody>
      </p:sp>
      <p:sp>
        <p:nvSpPr>
          <p:cNvPr id="476" name="Google Shape;476;p30"/>
          <p:cNvSpPr txBox="1"/>
          <p:nvPr/>
        </p:nvSpPr>
        <p:spPr>
          <a:xfrm>
            <a:off x="1036320" y="2181297"/>
            <a:ext cx="9898741" cy="263137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rgbClr val="1CABE3"/>
              </a:buClr>
              <a:buSzPts val="2800"/>
              <a:buFont typeface="Arial"/>
              <a:buNone/>
            </a:pPr>
            <a:r>
              <a:rPr lang="en-GB" sz="2400" b="1" i="0" u="none" strike="noStrike" cap="none">
                <a:solidFill>
                  <a:schemeClr val="dk1"/>
                </a:solidFill>
                <a:latin typeface="Calibri"/>
                <a:ea typeface="Calibri"/>
                <a:cs typeface="Calibri"/>
                <a:sym typeface="Calibri"/>
              </a:rPr>
              <a:t>Exemplu:</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1000"/>
              </a:spcBef>
              <a:spcAft>
                <a:spcPts val="0"/>
              </a:spcAft>
              <a:buClr>
                <a:srgbClr val="1CABE3"/>
              </a:buClr>
              <a:buSzPts val="28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1000"/>
              </a:spcBef>
              <a:spcAft>
                <a:spcPts val="0"/>
              </a:spcAft>
              <a:buClr>
                <a:srgbClr val="1CABE3"/>
              </a:buClr>
              <a:buSzPts val="2800"/>
              <a:buFont typeface="Arial"/>
              <a:buChar char="•"/>
            </a:pPr>
            <a:r>
              <a:rPr lang="en-GB" sz="2400" b="1" i="0" u="none" strike="noStrike" cap="none">
                <a:solidFill>
                  <a:schemeClr val="dk1"/>
                </a:solidFill>
                <a:latin typeface="Calibri"/>
                <a:ea typeface="Calibri"/>
                <a:cs typeface="Calibri"/>
                <a:sym typeface="Calibri"/>
              </a:rPr>
              <a:t>Răspuns neproductiv</a:t>
            </a:r>
            <a:r>
              <a:rPr lang="en-GB" sz="2400" b="0" i="1" u="none" strike="noStrike" cap="none">
                <a:solidFill>
                  <a:schemeClr val="dk1"/>
                </a:solidFill>
                <a:latin typeface="Calibri"/>
                <a:ea typeface="Calibri"/>
                <a:cs typeface="Calibri"/>
                <a:sym typeface="Calibri"/>
              </a:rPr>
              <a:t>: Ai idee cât de greu va fi să găsești o grădiniță pentru un copil cu nevoi speciale? Nu puteți avea grijă de el; aveți nevoie de ajutor acum. </a:t>
            </a:r>
            <a:endParaRPr sz="1400" b="0" i="0" u="none" strike="noStrike" cap="none">
              <a:solidFill>
                <a:srgbClr val="000000"/>
              </a:solidFill>
              <a:latin typeface="Arial"/>
              <a:ea typeface="Arial"/>
              <a:cs typeface="Arial"/>
              <a:sym typeface="Arial"/>
            </a:endParaRPr>
          </a:p>
          <a:p>
            <a:pPr marL="342900" marR="0" lvl="0" indent="-165100" algn="l" rtl="0">
              <a:lnSpc>
                <a:spcPct val="90000"/>
              </a:lnSpc>
              <a:spcBef>
                <a:spcPts val="1000"/>
              </a:spcBef>
              <a:spcAft>
                <a:spcPts val="0"/>
              </a:spcAft>
              <a:buClr>
                <a:srgbClr val="1CABE3"/>
              </a:buClr>
              <a:buSzPts val="2800"/>
              <a:buFont typeface="Arial"/>
              <a:buNone/>
            </a:pPr>
            <a:endParaRPr sz="2400" b="1" i="0" u="sng" strike="noStrike" cap="none">
              <a:solidFill>
                <a:schemeClr val="dk1"/>
              </a:solidFill>
              <a:latin typeface="Calibri"/>
              <a:ea typeface="Calibri"/>
              <a:cs typeface="Calibri"/>
              <a:sym typeface="Calibri"/>
            </a:endParaRPr>
          </a:p>
          <a:p>
            <a:pPr marL="342900" marR="0" lvl="0" indent="-342900" algn="l" rtl="0">
              <a:lnSpc>
                <a:spcPct val="90000"/>
              </a:lnSpc>
              <a:spcBef>
                <a:spcPts val="1000"/>
              </a:spcBef>
              <a:spcAft>
                <a:spcPts val="0"/>
              </a:spcAft>
              <a:buClr>
                <a:srgbClr val="1CABE3"/>
              </a:buClr>
              <a:buSzPts val="2800"/>
              <a:buFont typeface="Arial"/>
              <a:buChar char="•"/>
            </a:pPr>
            <a:r>
              <a:rPr lang="en-GB" sz="2400" b="1" i="0" u="none" strike="noStrike" cap="none">
                <a:solidFill>
                  <a:schemeClr val="dk1"/>
                </a:solidFill>
                <a:latin typeface="Calibri"/>
                <a:ea typeface="Calibri"/>
                <a:cs typeface="Calibri"/>
                <a:sym typeface="Calibri"/>
              </a:rPr>
              <a:t>Un răspuns mai bun: </a:t>
            </a:r>
            <a:r>
              <a:rPr lang="en-GB" sz="2400" b="0" i="1" u="none" strike="noStrike" cap="none">
                <a:solidFill>
                  <a:schemeClr val="dk1"/>
                </a:solidFill>
                <a:latin typeface="Calibri"/>
                <a:ea typeface="Calibri"/>
                <a:cs typeface="Calibri"/>
                <a:sym typeface="Calibri"/>
              </a:rPr>
              <a:t>Plasarea copilului la grădiniță este o decizie foarte greu de luat. Și încercarea de a avea grijă de el singură poate fi epuizantă.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p:cNvGrpSpPr/>
        <p:nvPr/>
      </p:nvGrpSpPr>
      <p:grpSpPr>
        <a:xfrm>
          <a:off x="0" y="0"/>
          <a:ext cx="0" cy="0"/>
          <a:chOff x="0" y="0"/>
          <a:chExt cx="0" cy="0"/>
        </a:xfrm>
      </p:grpSpPr>
      <p:sp>
        <p:nvSpPr>
          <p:cNvPr id="165" name="Google Shape;165;p5"/>
          <p:cNvSpPr txBox="1">
            <a:spLocks noGrp="1"/>
          </p:cNvSpPr>
          <p:nvPr>
            <p:ph type="title"/>
          </p:nvPr>
        </p:nvSpPr>
        <p:spPr>
          <a:xfrm>
            <a:off x="838199" y="1320126"/>
            <a:ext cx="3806729" cy="307235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000"/>
              <a:buFont typeface="Play"/>
              <a:buNone/>
            </a:pPr>
            <a:r>
              <a:rPr lang="en-GB" sz="4000">
                <a:solidFill>
                  <a:schemeClr val="dk1"/>
                </a:solidFill>
                <a:latin typeface="Play"/>
                <a:ea typeface="Play"/>
                <a:cs typeface="Play"/>
                <a:sym typeface="Play"/>
              </a:rPr>
              <a:t>Exercițiu de trei minute</a:t>
            </a:r>
            <a:endParaRPr/>
          </a:p>
        </p:txBody>
      </p:sp>
      <p:sp>
        <p:nvSpPr>
          <p:cNvPr id="166" name="Google Shape;166;p5"/>
          <p:cNvSpPr txBox="1">
            <a:spLocks noGrp="1"/>
          </p:cNvSpPr>
          <p:nvPr>
            <p:ph type="body" idx="1"/>
          </p:nvPr>
        </p:nvSpPr>
        <p:spPr>
          <a:xfrm>
            <a:off x="838201" y="4515901"/>
            <a:ext cx="3806727" cy="1407511"/>
          </a:xfrm>
          <a:prstGeom prst="rect">
            <a:avLst/>
          </a:prstGeom>
          <a:noFill/>
          <a:ln>
            <a:noFill/>
          </a:ln>
        </p:spPr>
        <p:txBody>
          <a:bodyPr spcFirstLastPara="1" wrap="square" lIns="91425" tIns="45700" rIns="91425" bIns="45700" anchor="ctr" anchorCtr="0">
            <a:normAutofit fontScale="92500"/>
          </a:bodyPr>
          <a:lstStyle/>
          <a:p>
            <a:pPr marL="0" lvl="0" indent="0" algn="l" rtl="0">
              <a:lnSpc>
                <a:spcPct val="90000"/>
              </a:lnSpc>
              <a:spcBef>
                <a:spcPts val="0"/>
              </a:spcBef>
              <a:spcAft>
                <a:spcPts val="0"/>
              </a:spcAft>
              <a:buClr>
                <a:schemeClr val="dk1"/>
              </a:buClr>
              <a:buSzPct val="100000"/>
              <a:buNone/>
            </a:pPr>
            <a:r>
              <a:rPr lang="en-GB">
                <a:solidFill>
                  <a:schemeClr val="dk1"/>
                </a:solidFill>
                <a:latin typeface="Arial"/>
                <a:ea typeface="Arial"/>
                <a:cs typeface="Arial"/>
                <a:sym typeface="Arial"/>
              </a:rPr>
              <a:t>În perechi, împreună cu vecinul vostru, conveniți: "Ce este comunicarea?"</a:t>
            </a:r>
            <a:endParaRPr/>
          </a:p>
        </p:txBody>
      </p:sp>
      <p:pic>
        <p:nvPicPr>
          <p:cNvPr id="167" name="Google Shape;167;p5"/>
          <p:cNvPicPr preferRelativeResize="0"/>
          <p:nvPr/>
        </p:nvPicPr>
        <p:blipFill rotWithShape="1">
          <a:blip r:embed="rId3">
            <a:alphaModFix/>
          </a:blip>
          <a:srcRect/>
          <a:stretch/>
        </p:blipFill>
        <p:spPr>
          <a:xfrm>
            <a:off x="5463389" y="1489543"/>
            <a:ext cx="5941497" cy="3737054"/>
          </a:xfrm>
          <a:prstGeom prst="rect">
            <a:avLst/>
          </a:prstGeom>
          <a:noFill/>
          <a:ln>
            <a:noFill/>
          </a:ln>
        </p:spPr>
      </p:pic>
      <p:grpSp>
        <p:nvGrpSpPr>
          <p:cNvPr id="168" name="Google Shape;168;p5"/>
          <p:cNvGrpSpPr/>
          <p:nvPr/>
        </p:nvGrpSpPr>
        <p:grpSpPr>
          <a:xfrm>
            <a:off x="-5025" y="6737718"/>
            <a:ext cx="12207200" cy="123363"/>
            <a:chOff x="-5025" y="6737718"/>
            <a:chExt cx="12207200" cy="123363"/>
          </a:xfrm>
        </p:grpSpPr>
        <p:sp>
          <p:nvSpPr>
            <p:cNvPr id="169" name="Google Shape;169;p5"/>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70" name="Google Shape;170;p5"/>
            <p:cNvSpPr/>
            <p:nvPr/>
          </p:nvSpPr>
          <p:spPr>
            <a:xfrm rot="-5400000">
              <a:off x="9176406" y="3835311"/>
              <a:ext cx="123362" cy="5928176"/>
            </a:xfrm>
            <a:prstGeom prst="rect">
              <a:avLst/>
            </a:prstGeom>
            <a:gradFill>
              <a:gsLst>
                <a:gs pos="0">
                  <a:srgbClr val="A02B93">
                    <a:alpha val="0"/>
                  </a:srgbClr>
                </a:gs>
                <a:gs pos="19000">
                  <a:srgbClr val="A02B93">
                    <a:alpha val="0"/>
                  </a:srgbClr>
                </a:gs>
                <a:gs pos="100000">
                  <a:srgbClr val="D86CCC"/>
                </a:gs>
              </a:gsLst>
              <a:lin ang="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grpSp>
        <p:nvGrpSpPr>
          <p:cNvPr id="481" name="Google Shape;481;p31"/>
          <p:cNvGrpSpPr/>
          <p:nvPr/>
        </p:nvGrpSpPr>
        <p:grpSpPr>
          <a:xfrm>
            <a:off x="0" y="0"/>
            <a:ext cx="12192000" cy="6858000"/>
            <a:chOff x="0" y="0"/>
            <a:chExt cx="12192000" cy="6858000"/>
          </a:xfrm>
        </p:grpSpPr>
        <p:grpSp>
          <p:nvGrpSpPr>
            <p:cNvPr id="482" name="Google Shape;482;p31"/>
            <p:cNvGrpSpPr/>
            <p:nvPr/>
          </p:nvGrpSpPr>
          <p:grpSpPr>
            <a:xfrm>
              <a:off x="0" y="0"/>
              <a:ext cx="12192000" cy="792480"/>
              <a:chOff x="0" y="0"/>
              <a:chExt cx="12192000" cy="792480"/>
            </a:xfrm>
          </p:grpSpPr>
          <p:sp>
            <p:nvSpPr>
              <p:cNvPr id="483" name="Google Shape;483;p31"/>
              <p:cNvSpPr/>
              <p:nvPr/>
            </p:nvSpPr>
            <p:spPr>
              <a:xfrm>
                <a:off x="0" y="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484" name="Google Shape;484;p31"/>
              <p:cNvCxnSpPr/>
              <p:nvPr/>
            </p:nvCxnSpPr>
            <p:spPr>
              <a:xfrm>
                <a:off x="1036320" y="769330"/>
                <a:ext cx="11155680" cy="0"/>
              </a:xfrm>
              <a:prstGeom prst="straightConnector1">
                <a:avLst/>
              </a:prstGeom>
              <a:noFill/>
              <a:ln w="38100" cap="flat" cmpd="sng">
                <a:solidFill>
                  <a:srgbClr val="1CABE3"/>
                </a:solidFill>
                <a:prstDash val="solid"/>
                <a:miter lim="800000"/>
                <a:headEnd type="none" w="sm" len="sm"/>
                <a:tailEnd type="none" w="sm" len="sm"/>
              </a:ln>
            </p:spPr>
          </p:cxnSp>
        </p:grpSp>
        <p:sp>
          <p:nvSpPr>
            <p:cNvPr id="485" name="Google Shape;485;p31"/>
            <p:cNvSpPr/>
            <p:nvPr/>
          </p:nvSpPr>
          <p:spPr>
            <a:xfrm>
              <a:off x="11059886" y="606552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486" name="Google Shape;486;p31"/>
          <p:cNvSpPr txBox="1"/>
          <p:nvPr/>
        </p:nvSpPr>
        <p:spPr>
          <a:xfrm>
            <a:off x="955040" y="1279366"/>
            <a:ext cx="10152903" cy="833631"/>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200"/>
              <a:buFont typeface="Calibri"/>
              <a:buNone/>
            </a:pPr>
            <a:r>
              <a:rPr lang="en-GB" sz="3200" b="1" i="0" u="none" strike="noStrike" cap="none">
                <a:solidFill>
                  <a:srgbClr val="1CABE3"/>
                </a:solidFill>
                <a:latin typeface="Calibri"/>
                <a:ea typeface="Calibri"/>
                <a:cs typeface="Calibri"/>
                <a:sym typeface="Calibri"/>
              </a:rPr>
              <a:t>Utilizarea nepotrivită a umorului</a:t>
            </a:r>
            <a:endParaRPr sz="1400" b="0" i="0" u="none" strike="noStrike" cap="none">
              <a:solidFill>
                <a:srgbClr val="000000"/>
              </a:solidFill>
              <a:latin typeface="Arial"/>
              <a:ea typeface="Arial"/>
              <a:cs typeface="Arial"/>
              <a:sym typeface="Arial"/>
            </a:endParaRPr>
          </a:p>
        </p:txBody>
      </p:sp>
      <p:sp>
        <p:nvSpPr>
          <p:cNvPr id="487" name="Google Shape;487;p31"/>
          <p:cNvSpPr txBox="1"/>
          <p:nvPr/>
        </p:nvSpPr>
        <p:spPr>
          <a:xfrm>
            <a:off x="1132114" y="2531600"/>
            <a:ext cx="9898741" cy="2631378"/>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1000"/>
              </a:spcBef>
              <a:spcAft>
                <a:spcPts val="0"/>
              </a:spcAft>
              <a:buClr>
                <a:srgbClr val="1CABE3"/>
              </a:buClr>
              <a:buSzPts val="2800"/>
              <a:buFont typeface="Arial"/>
              <a:buChar char="•"/>
            </a:pPr>
            <a:r>
              <a:rPr lang="en-GB" sz="2400" b="0" i="0" u="none" strike="noStrike" cap="none">
                <a:solidFill>
                  <a:schemeClr val="dk1"/>
                </a:solidFill>
                <a:latin typeface="Calibri"/>
                <a:ea typeface="Calibri"/>
                <a:cs typeface="Calibri"/>
                <a:sym typeface="Calibri"/>
              </a:rPr>
              <a:t>Chiar dacă, în multe situații, umorul poate avea un efect terapeutic, acesta poate fi dăunător atunci când este folosit necorespunzător.</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1000"/>
              </a:spcBef>
              <a:spcAft>
                <a:spcPts val="0"/>
              </a:spcAft>
              <a:buClr>
                <a:srgbClr val="1CABE3"/>
              </a:buClr>
              <a:buSzPts val="2800"/>
              <a:buFont typeface="Arial"/>
              <a:buChar char="•"/>
            </a:pPr>
            <a:r>
              <a:rPr lang="en-GB" sz="2400" b="0" i="0" u="none" strike="noStrike" cap="none">
                <a:solidFill>
                  <a:schemeClr val="dk1"/>
                </a:solidFill>
                <a:latin typeface="Calibri"/>
                <a:ea typeface="Calibri"/>
                <a:cs typeface="Calibri"/>
                <a:sym typeface="Calibri"/>
              </a:rPr>
              <a:t>Asistenții sociali nu ar trebui să folosească niciodată sarcasmul </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1000"/>
              </a:spcBef>
              <a:spcAft>
                <a:spcPts val="0"/>
              </a:spcAft>
              <a:buClr>
                <a:srgbClr val="1CABE3"/>
              </a:buClr>
              <a:buSzPts val="2800"/>
              <a:buFont typeface="Arial"/>
              <a:buChar char="•"/>
            </a:pPr>
            <a:r>
              <a:rPr lang="en-GB" sz="2400">
                <a:solidFill>
                  <a:schemeClr val="dk1"/>
                </a:solidFill>
                <a:latin typeface="Calibri"/>
                <a:ea typeface="Calibri"/>
                <a:cs typeface="Calibri"/>
                <a:sym typeface="Calibri"/>
              </a:rPr>
              <a:t>Beneficiarul</a:t>
            </a:r>
            <a:r>
              <a:rPr lang="en-GB" sz="2400" b="0" i="0" u="none" strike="noStrike" cap="none">
                <a:solidFill>
                  <a:schemeClr val="dk1"/>
                </a:solidFill>
                <a:latin typeface="Calibri"/>
                <a:ea typeface="Calibri"/>
                <a:cs typeface="Calibri"/>
                <a:sym typeface="Calibri"/>
              </a:rPr>
              <a:t> trebuie să știe că asistentul social ia în serios problemele sale</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1000"/>
              </a:spcBef>
              <a:spcAft>
                <a:spcPts val="0"/>
              </a:spcAft>
              <a:buClr>
                <a:srgbClr val="1CABE3"/>
              </a:buClr>
              <a:buSzPts val="2800"/>
              <a:buFont typeface="Arial"/>
              <a:buChar char="•"/>
            </a:pPr>
            <a:r>
              <a:rPr lang="en-GB" sz="2400" b="0" i="0" u="none" strike="noStrike" cap="none">
                <a:solidFill>
                  <a:schemeClr val="dk1"/>
                </a:solidFill>
                <a:latin typeface="Calibri"/>
                <a:ea typeface="Calibri"/>
                <a:cs typeface="Calibri"/>
                <a:sym typeface="Calibri"/>
              </a:rPr>
              <a:t>Râsul nervos poate fi interpretat greșit ca râzând de </a:t>
            </a:r>
            <a:r>
              <a:rPr lang="en-GB" sz="2400">
                <a:solidFill>
                  <a:schemeClr val="dk1"/>
                </a:solidFill>
                <a:latin typeface="Calibri"/>
                <a:ea typeface="Calibri"/>
                <a:cs typeface="Calibri"/>
                <a:sym typeface="Calibri"/>
              </a:rPr>
              <a:t>beneficiar</a:t>
            </a:r>
            <a:r>
              <a:rPr lang="en-GB" sz="24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32"/>
          <p:cNvSpPr txBox="1"/>
          <p:nvPr/>
        </p:nvSpPr>
        <p:spPr>
          <a:xfrm>
            <a:off x="955040" y="1279366"/>
            <a:ext cx="10152903" cy="833631"/>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200"/>
              <a:buFont typeface="Calibri"/>
              <a:buNone/>
            </a:pPr>
            <a:r>
              <a:rPr lang="en-GB" sz="3200" b="1" i="0" u="none" strike="noStrike" cap="none">
                <a:solidFill>
                  <a:srgbClr val="1CABE3"/>
                </a:solidFill>
                <a:latin typeface="Calibri"/>
                <a:ea typeface="Calibri"/>
                <a:cs typeface="Calibri"/>
                <a:sym typeface="Calibri"/>
              </a:rPr>
              <a:t>Dezvăluirea nepotrivită a propriei persoane</a:t>
            </a:r>
            <a:endParaRPr sz="1400" b="0" i="0" u="none" strike="noStrike" cap="none">
              <a:solidFill>
                <a:srgbClr val="000000"/>
              </a:solidFill>
              <a:latin typeface="Arial"/>
              <a:ea typeface="Arial"/>
              <a:cs typeface="Arial"/>
              <a:sym typeface="Arial"/>
            </a:endParaRPr>
          </a:p>
        </p:txBody>
      </p:sp>
      <p:sp>
        <p:nvSpPr>
          <p:cNvPr id="493" name="Google Shape;493;p32"/>
          <p:cNvSpPr txBox="1"/>
          <p:nvPr/>
        </p:nvSpPr>
        <p:spPr>
          <a:xfrm>
            <a:off x="1132114" y="2531600"/>
            <a:ext cx="9898741" cy="2631378"/>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1000"/>
              </a:spcBef>
              <a:spcAft>
                <a:spcPts val="0"/>
              </a:spcAft>
              <a:buClr>
                <a:srgbClr val="1CABE3"/>
              </a:buClr>
              <a:buSzPts val="2800"/>
              <a:buFont typeface="Arial"/>
              <a:buChar char="•"/>
            </a:pPr>
            <a:r>
              <a:rPr lang="en-GB" sz="2400" b="0" i="0" u="none" strike="noStrike" cap="none">
                <a:solidFill>
                  <a:schemeClr val="dk1"/>
                </a:solidFill>
                <a:latin typeface="Calibri"/>
                <a:ea typeface="Calibri"/>
                <a:cs typeface="Calibri"/>
                <a:sym typeface="Calibri"/>
              </a:rPr>
              <a:t>dezvăluirea prematură a sentimentelor, opiniilor sau experiențelor de viață personale</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1000"/>
              </a:spcBef>
              <a:spcAft>
                <a:spcPts val="0"/>
              </a:spcAft>
              <a:buClr>
                <a:srgbClr val="1CABE3"/>
              </a:buClr>
              <a:buSzPts val="2800"/>
              <a:buFont typeface="Arial"/>
              <a:buChar char="•"/>
            </a:pPr>
            <a:r>
              <a:rPr lang="en-GB" sz="2400" b="0" i="0" u="none" strike="noStrike" cap="none">
                <a:solidFill>
                  <a:schemeClr val="dk1"/>
                </a:solidFill>
                <a:latin typeface="Calibri"/>
                <a:ea typeface="Calibri"/>
                <a:cs typeface="Calibri"/>
                <a:sym typeface="Calibri"/>
              </a:rPr>
              <a:t>Prin împărtășirea prea multor informații personale, </a:t>
            </a:r>
            <a:r>
              <a:rPr lang="en-GB" sz="2400">
                <a:solidFill>
                  <a:schemeClr val="dk1"/>
                </a:solidFill>
                <a:latin typeface="Calibri"/>
                <a:ea typeface="Calibri"/>
                <a:cs typeface="Calibri"/>
                <a:sym typeface="Calibri"/>
              </a:rPr>
              <a:t>beneficiarul</a:t>
            </a:r>
            <a:r>
              <a:rPr lang="en-GB" sz="2400" b="0" i="0" u="none" strike="noStrike" cap="none">
                <a:solidFill>
                  <a:schemeClr val="dk1"/>
                </a:solidFill>
                <a:latin typeface="Calibri"/>
                <a:ea typeface="Calibri"/>
                <a:cs typeface="Calibri"/>
                <a:sym typeface="Calibri"/>
              </a:rPr>
              <a:t> poate presupune că asistentul social este mai degrabă un prieten decât un profesionist </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1000"/>
              </a:spcBef>
              <a:spcAft>
                <a:spcPts val="0"/>
              </a:spcAft>
              <a:buClr>
                <a:srgbClr val="1CABE3"/>
              </a:buClr>
              <a:buSzPts val="2800"/>
              <a:buFont typeface="Arial"/>
              <a:buChar char="•"/>
            </a:pPr>
            <a:r>
              <a:rPr lang="en-GB" sz="2400" b="0" i="0" u="none" strike="noStrike" cap="none">
                <a:solidFill>
                  <a:schemeClr val="dk1"/>
                </a:solidFill>
                <a:latin typeface="Calibri"/>
                <a:ea typeface="Calibri"/>
                <a:cs typeface="Calibri"/>
                <a:sym typeface="Calibri"/>
              </a:rPr>
              <a:t>Furnizarea cu atenție a informațiilor personale generale poate fi benefică pentru client </a:t>
            </a:r>
            <a:r>
              <a:rPr lang="en-GB" sz="2400" b="1" i="0" u="none" strike="noStrike" cap="none">
                <a:solidFill>
                  <a:schemeClr val="dk1"/>
                </a:solidFill>
                <a:latin typeface="Calibri"/>
                <a:ea typeface="Calibri"/>
                <a:cs typeface="Calibri"/>
                <a:sym typeface="Calibri"/>
              </a:rPr>
              <a:t>în unele cazuri</a:t>
            </a:r>
            <a:r>
              <a:rPr lang="en-GB" sz="2400" b="0" i="0" u="none" strike="noStrike" cap="none">
                <a:solidFill>
                  <a:schemeClr val="dk1"/>
                </a:solidFill>
                <a:latin typeface="Calibri"/>
                <a:ea typeface="Calibri"/>
                <a:cs typeface="Calibri"/>
                <a:sym typeface="Calibri"/>
              </a:rPr>
              <a:t>. Cu toate acestea, furnizarea prea multor informații personale poate face clientul să se simtă inconfortabil.</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33"/>
          <p:cNvSpPr txBox="1"/>
          <p:nvPr/>
        </p:nvSpPr>
        <p:spPr>
          <a:xfrm>
            <a:off x="955040" y="1279366"/>
            <a:ext cx="10152903" cy="833631"/>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200"/>
              <a:buFont typeface="Calibri"/>
              <a:buNone/>
            </a:pPr>
            <a:r>
              <a:rPr lang="en-GB" sz="3200" b="1" i="0" u="none" strike="noStrike" cap="none">
                <a:solidFill>
                  <a:srgbClr val="1CABE3"/>
                </a:solidFill>
                <a:latin typeface="Calibri"/>
                <a:ea typeface="Calibri"/>
                <a:cs typeface="Calibri"/>
                <a:sym typeface="Calibri"/>
              </a:rPr>
              <a:t> Cele 12 blocaje ale lui Thomas Gordon</a:t>
            </a:r>
            <a:endParaRPr sz="1400" b="0" i="0" u="none" strike="noStrike" cap="none">
              <a:solidFill>
                <a:srgbClr val="000000"/>
              </a:solidFill>
              <a:latin typeface="Arial"/>
              <a:ea typeface="Arial"/>
              <a:cs typeface="Arial"/>
              <a:sym typeface="Arial"/>
            </a:endParaRPr>
          </a:p>
        </p:txBody>
      </p:sp>
      <p:sp>
        <p:nvSpPr>
          <p:cNvPr id="499" name="Google Shape;499;p33"/>
          <p:cNvSpPr txBox="1"/>
          <p:nvPr/>
        </p:nvSpPr>
        <p:spPr>
          <a:xfrm>
            <a:off x="1407886" y="2113311"/>
            <a:ext cx="9898741" cy="2631378"/>
          </a:xfrm>
          <a:prstGeom prst="rect">
            <a:avLst/>
          </a:prstGeom>
          <a:noFill/>
          <a:ln>
            <a:noFill/>
          </a:ln>
        </p:spPr>
        <p:txBody>
          <a:bodyPr spcFirstLastPara="1" wrap="square" lIns="91425" tIns="45700" rIns="91425" bIns="45700" anchor="t" anchorCtr="0">
            <a:noAutofit/>
          </a:bodyPr>
          <a:lstStyle/>
          <a:p>
            <a:pPr marL="457200" marR="0" lvl="0" indent="-457200" algn="l" rtl="0">
              <a:lnSpc>
                <a:spcPct val="90000"/>
              </a:lnSpc>
              <a:spcBef>
                <a:spcPts val="1000"/>
              </a:spcBef>
              <a:spcAft>
                <a:spcPts val="0"/>
              </a:spcAft>
              <a:buClr>
                <a:srgbClr val="1CABE3"/>
              </a:buClr>
              <a:buSzPts val="2800"/>
              <a:buFont typeface="Calibri"/>
              <a:buAutoNum type="arabicPeriod"/>
            </a:pPr>
            <a:r>
              <a:rPr lang="en-GB" sz="2400" b="0" i="0" u="none" strike="noStrike" cap="none">
                <a:solidFill>
                  <a:schemeClr val="dk1"/>
                </a:solidFill>
                <a:latin typeface="Calibri"/>
                <a:ea typeface="Calibri"/>
                <a:cs typeface="Calibri"/>
                <a:sym typeface="Calibri"/>
              </a:rPr>
              <a:t>A ordona, a dirija, a comanda</a:t>
            </a:r>
            <a:endParaRPr sz="1400" b="0" i="0" u="none" strike="noStrike" cap="none">
              <a:solidFill>
                <a:srgbClr val="000000"/>
              </a:solidFill>
              <a:latin typeface="Arial"/>
              <a:ea typeface="Arial"/>
              <a:cs typeface="Arial"/>
              <a:sym typeface="Arial"/>
            </a:endParaRPr>
          </a:p>
          <a:p>
            <a:pPr marL="457200" marR="0" lvl="0" indent="-457200" algn="l" rtl="0">
              <a:lnSpc>
                <a:spcPct val="90000"/>
              </a:lnSpc>
              <a:spcBef>
                <a:spcPts val="1000"/>
              </a:spcBef>
              <a:spcAft>
                <a:spcPts val="0"/>
              </a:spcAft>
              <a:buClr>
                <a:srgbClr val="1CABE3"/>
              </a:buClr>
              <a:buSzPts val="2800"/>
              <a:buFont typeface="Calibri"/>
              <a:buAutoNum type="arabicPeriod"/>
            </a:pPr>
            <a:r>
              <a:rPr lang="en-GB" sz="2400" b="0" i="0" u="none" strike="noStrike" cap="none">
                <a:solidFill>
                  <a:schemeClr val="dk1"/>
                </a:solidFill>
                <a:latin typeface="Calibri"/>
                <a:ea typeface="Calibri"/>
                <a:cs typeface="Calibri"/>
                <a:sym typeface="Calibri"/>
              </a:rPr>
              <a:t>Avertisment, admonestare</a:t>
            </a:r>
            <a:endParaRPr sz="1400" b="0" i="0" u="none" strike="noStrike" cap="none">
              <a:solidFill>
                <a:srgbClr val="000000"/>
              </a:solidFill>
              <a:latin typeface="Arial"/>
              <a:ea typeface="Arial"/>
              <a:cs typeface="Arial"/>
              <a:sym typeface="Arial"/>
            </a:endParaRPr>
          </a:p>
          <a:p>
            <a:pPr marL="457200" marR="0" lvl="0" indent="-457200" algn="l" rtl="0">
              <a:lnSpc>
                <a:spcPct val="90000"/>
              </a:lnSpc>
              <a:spcBef>
                <a:spcPts val="1000"/>
              </a:spcBef>
              <a:spcAft>
                <a:spcPts val="0"/>
              </a:spcAft>
              <a:buClr>
                <a:srgbClr val="1CABE3"/>
              </a:buClr>
              <a:buSzPts val="2800"/>
              <a:buFont typeface="Calibri"/>
              <a:buAutoNum type="arabicPeriod"/>
            </a:pPr>
            <a:r>
              <a:rPr lang="en-GB" sz="2400" b="0" i="0" u="none" strike="noStrike" cap="none">
                <a:solidFill>
                  <a:schemeClr val="dk1"/>
                </a:solidFill>
                <a:latin typeface="Calibri"/>
                <a:ea typeface="Calibri"/>
                <a:cs typeface="Calibri"/>
                <a:sym typeface="Calibri"/>
              </a:rPr>
              <a:t>Moralizarea, predicarea</a:t>
            </a:r>
            <a:endParaRPr sz="1400" b="0" i="0" u="none" strike="noStrike" cap="none">
              <a:solidFill>
                <a:srgbClr val="000000"/>
              </a:solidFill>
              <a:latin typeface="Arial"/>
              <a:ea typeface="Arial"/>
              <a:cs typeface="Arial"/>
              <a:sym typeface="Arial"/>
            </a:endParaRPr>
          </a:p>
          <a:p>
            <a:pPr marL="457200" marR="0" lvl="0" indent="-457200" algn="l" rtl="0">
              <a:lnSpc>
                <a:spcPct val="90000"/>
              </a:lnSpc>
              <a:spcBef>
                <a:spcPts val="1000"/>
              </a:spcBef>
              <a:spcAft>
                <a:spcPts val="0"/>
              </a:spcAft>
              <a:buClr>
                <a:srgbClr val="1CABE3"/>
              </a:buClr>
              <a:buSzPts val="2800"/>
              <a:buFont typeface="Calibri"/>
              <a:buAutoNum type="arabicPeriod"/>
            </a:pPr>
            <a:r>
              <a:rPr lang="en-GB" sz="2400" b="0" i="0" u="none" strike="noStrike" cap="none">
                <a:solidFill>
                  <a:schemeClr val="dk1"/>
                </a:solidFill>
                <a:latin typeface="Calibri"/>
                <a:ea typeface="Calibri"/>
                <a:cs typeface="Calibri"/>
                <a:sym typeface="Calibri"/>
              </a:rPr>
              <a:t>Înjurături, etichetări</a:t>
            </a:r>
            <a:endParaRPr sz="1400" b="0" i="0" u="none" strike="noStrike" cap="none">
              <a:solidFill>
                <a:srgbClr val="000000"/>
              </a:solidFill>
              <a:latin typeface="Arial"/>
              <a:ea typeface="Arial"/>
              <a:cs typeface="Arial"/>
              <a:sym typeface="Arial"/>
            </a:endParaRPr>
          </a:p>
          <a:p>
            <a:pPr marL="457200" marR="0" lvl="0" indent="-457200" algn="l" rtl="0">
              <a:lnSpc>
                <a:spcPct val="90000"/>
              </a:lnSpc>
              <a:spcBef>
                <a:spcPts val="1000"/>
              </a:spcBef>
              <a:spcAft>
                <a:spcPts val="0"/>
              </a:spcAft>
              <a:buClr>
                <a:srgbClr val="1CABE3"/>
              </a:buClr>
              <a:buSzPts val="2800"/>
              <a:buFont typeface="Calibri"/>
              <a:buAutoNum type="arabicPeriod"/>
            </a:pPr>
            <a:r>
              <a:rPr lang="en-GB" sz="2400" b="0" i="0" u="none" strike="noStrike" cap="none">
                <a:solidFill>
                  <a:schemeClr val="dk1"/>
                </a:solidFill>
                <a:latin typeface="Calibri"/>
                <a:ea typeface="Calibri"/>
                <a:cs typeface="Calibri"/>
                <a:sym typeface="Calibri"/>
              </a:rPr>
              <a:t>Judecarea, blamarea</a:t>
            </a:r>
            <a:endParaRPr sz="1400" b="0" i="0" u="none" strike="noStrike" cap="none">
              <a:solidFill>
                <a:srgbClr val="000000"/>
              </a:solidFill>
              <a:latin typeface="Arial"/>
              <a:ea typeface="Arial"/>
              <a:cs typeface="Arial"/>
              <a:sym typeface="Arial"/>
            </a:endParaRPr>
          </a:p>
          <a:p>
            <a:pPr marL="457200" marR="0" lvl="0" indent="-457200" algn="l" rtl="0">
              <a:lnSpc>
                <a:spcPct val="90000"/>
              </a:lnSpc>
              <a:spcBef>
                <a:spcPts val="1000"/>
              </a:spcBef>
              <a:spcAft>
                <a:spcPts val="0"/>
              </a:spcAft>
              <a:buClr>
                <a:srgbClr val="1CABE3"/>
              </a:buClr>
              <a:buSzPts val="2800"/>
              <a:buFont typeface="Calibri"/>
              <a:buAutoNum type="arabicPeriod"/>
            </a:pPr>
            <a:r>
              <a:rPr lang="en-GB" sz="2400" b="0" i="0" u="none" strike="noStrike" cap="none">
                <a:solidFill>
                  <a:schemeClr val="dk1"/>
                </a:solidFill>
                <a:latin typeface="Calibri"/>
                <a:ea typeface="Calibri"/>
                <a:cs typeface="Calibri"/>
                <a:sym typeface="Calibri"/>
              </a:rPr>
              <a:t>Dezacord, contradicție, predare</a:t>
            </a:r>
            <a:endParaRPr sz="1400" b="0" i="0" u="none" strike="noStrike" cap="none">
              <a:solidFill>
                <a:srgbClr val="000000"/>
              </a:solidFill>
              <a:latin typeface="Arial"/>
              <a:ea typeface="Arial"/>
              <a:cs typeface="Arial"/>
              <a:sym typeface="Arial"/>
            </a:endParaRPr>
          </a:p>
          <a:p>
            <a:pPr marL="457200" marR="0" lvl="0" indent="-457200" algn="l" rtl="0">
              <a:lnSpc>
                <a:spcPct val="90000"/>
              </a:lnSpc>
              <a:spcBef>
                <a:spcPts val="1000"/>
              </a:spcBef>
              <a:spcAft>
                <a:spcPts val="0"/>
              </a:spcAft>
              <a:buClr>
                <a:srgbClr val="1CABE3"/>
              </a:buClr>
              <a:buSzPts val="2800"/>
              <a:buFont typeface="Calibri"/>
              <a:buAutoNum type="arabicPeriod"/>
            </a:pPr>
            <a:r>
              <a:rPr lang="en-GB" sz="2400" b="0" i="0" u="none" strike="noStrike" cap="none">
                <a:solidFill>
                  <a:schemeClr val="dk1"/>
                </a:solidFill>
                <a:latin typeface="Calibri"/>
                <a:ea typeface="Calibri"/>
                <a:cs typeface="Calibri"/>
                <a:sym typeface="Calibri"/>
              </a:rPr>
              <a:t>A fi de acord, a sprijini, a lăuda</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rgbClr val="1CABE3"/>
              </a:buClr>
              <a:buSzPts val="28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rgbClr val="1CABE3"/>
              </a:buClr>
              <a:buSzPts val="2800"/>
              <a:buFont typeface="Arial"/>
              <a:buNone/>
            </a:pPr>
            <a:r>
              <a:rPr lang="en-GB" sz="1800" b="0" i="0" u="none" strike="noStrike" cap="none">
                <a:solidFill>
                  <a:schemeClr val="dk1"/>
                </a:solidFill>
                <a:latin typeface="Calibri"/>
                <a:ea typeface="Calibri"/>
                <a:cs typeface="Calibri"/>
                <a:sym typeface="Calibri"/>
              </a:rPr>
              <a:t>(Gordon, &amp; Edwards, 1997, p. 75).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34"/>
          <p:cNvSpPr txBox="1"/>
          <p:nvPr/>
        </p:nvSpPr>
        <p:spPr>
          <a:xfrm>
            <a:off x="955040" y="1279366"/>
            <a:ext cx="10152900" cy="8337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200"/>
              <a:buFont typeface="Calibri"/>
              <a:buNone/>
            </a:pPr>
            <a:r>
              <a:rPr lang="en-GB" sz="3200" b="1" i="0" u="none" strike="noStrike" cap="none">
                <a:solidFill>
                  <a:srgbClr val="1CABE3"/>
                </a:solidFill>
                <a:latin typeface="Calibri"/>
                <a:ea typeface="Calibri"/>
                <a:cs typeface="Calibri"/>
                <a:sym typeface="Calibri"/>
              </a:rPr>
              <a:t> Cele 12 blocaje ale lui Thomas Gordon</a:t>
            </a:r>
            <a:endParaRPr sz="1400" b="0" i="0" u="none" strike="noStrike" cap="none">
              <a:solidFill>
                <a:srgbClr val="000000"/>
              </a:solidFill>
              <a:latin typeface="Arial"/>
              <a:ea typeface="Arial"/>
              <a:cs typeface="Arial"/>
              <a:sym typeface="Arial"/>
            </a:endParaRPr>
          </a:p>
        </p:txBody>
      </p:sp>
      <p:sp>
        <p:nvSpPr>
          <p:cNvPr id="505" name="Google Shape;505;p34"/>
          <p:cNvSpPr txBox="1"/>
          <p:nvPr/>
        </p:nvSpPr>
        <p:spPr>
          <a:xfrm>
            <a:off x="1407886" y="2113311"/>
            <a:ext cx="9898800" cy="2631300"/>
          </a:xfrm>
          <a:prstGeom prst="rect">
            <a:avLst/>
          </a:prstGeom>
          <a:noFill/>
          <a:ln>
            <a:noFill/>
          </a:ln>
        </p:spPr>
        <p:txBody>
          <a:bodyPr spcFirstLastPara="1" wrap="square" lIns="91425" tIns="45700" rIns="91425" bIns="45700" anchor="t" anchorCtr="0">
            <a:noAutofit/>
          </a:bodyPr>
          <a:lstStyle/>
          <a:p>
            <a:pPr marL="457200" marR="0" lvl="0" indent="0" algn="l" rtl="0">
              <a:lnSpc>
                <a:spcPct val="90000"/>
              </a:lnSpc>
              <a:spcBef>
                <a:spcPts val="10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rgbClr val="000000"/>
              </a:buClr>
              <a:buSzPts val="2400"/>
              <a:buFont typeface="Arial"/>
              <a:buNone/>
            </a:pPr>
            <a:r>
              <a:rPr lang="en-GB" sz="2400" b="0" i="0" u="none" strike="noStrike" cap="none">
                <a:solidFill>
                  <a:srgbClr val="1CABE3"/>
                </a:solidFill>
                <a:latin typeface="Calibri"/>
                <a:ea typeface="Calibri"/>
                <a:cs typeface="Calibri"/>
                <a:sym typeface="Calibri"/>
              </a:rPr>
              <a:t>8. </a:t>
            </a:r>
            <a:r>
              <a:rPr lang="en-GB" sz="2400" b="0" i="0" u="none" strike="noStrike" cap="none">
                <a:solidFill>
                  <a:schemeClr val="dk1"/>
                </a:solidFill>
                <a:latin typeface="Calibri"/>
                <a:ea typeface="Calibri"/>
                <a:cs typeface="Calibri"/>
                <a:sym typeface="Calibri"/>
              </a:rPr>
              <a:t>Analizarea, interpretarea</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rgbClr val="000000"/>
              </a:buClr>
              <a:buSzPts val="2400"/>
              <a:buFont typeface="Arial"/>
              <a:buNone/>
            </a:pPr>
            <a:r>
              <a:rPr lang="en-GB" sz="2400" b="0" i="0" u="none" strike="noStrike" cap="none">
                <a:solidFill>
                  <a:srgbClr val="1CABE3"/>
                </a:solidFill>
                <a:latin typeface="Calibri"/>
                <a:ea typeface="Calibri"/>
                <a:cs typeface="Calibri"/>
                <a:sym typeface="Calibri"/>
              </a:rPr>
              <a:t>9. </a:t>
            </a:r>
            <a:r>
              <a:rPr lang="en-GB" sz="2400" b="0" i="0" u="none" strike="noStrike" cap="none">
                <a:solidFill>
                  <a:schemeClr val="dk1"/>
                </a:solidFill>
                <a:latin typeface="Calibri"/>
                <a:ea typeface="Calibri"/>
                <a:cs typeface="Calibri"/>
                <a:sym typeface="Calibri"/>
              </a:rPr>
              <a:t>A liniști, a susține</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rgbClr val="000000"/>
              </a:buClr>
              <a:buSzPts val="2400"/>
              <a:buFont typeface="Arial"/>
              <a:buNone/>
            </a:pPr>
            <a:r>
              <a:rPr lang="en-GB" sz="2400" b="0" i="0" u="none" strike="noStrike" cap="none">
                <a:solidFill>
                  <a:srgbClr val="1CABE3"/>
                </a:solidFill>
                <a:latin typeface="Calibri"/>
                <a:ea typeface="Calibri"/>
                <a:cs typeface="Calibri"/>
                <a:sym typeface="Calibri"/>
              </a:rPr>
              <a:t>10. </a:t>
            </a:r>
            <a:r>
              <a:rPr lang="en-GB" sz="2400">
                <a:solidFill>
                  <a:schemeClr val="dk1"/>
                </a:solidFill>
                <a:latin typeface="Calibri"/>
                <a:ea typeface="Calibri"/>
                <a:cs typeface="Calibri"/>
                <a:sym typeface="Calibri"/>
              </a:rPr>
              <a:t>Ignorare</a:t>
            </a:r>
            <a:r>
              <a:rPr lang="en-GB" sz="2400" b="0" i="0" u="none" strike="noStrike" cap="none">
                <a:solidFill>
                  <a:schemeClr val="dk1"/>
                </a:solidFill>
                <a:latin typeface="Calibri"/>
                <a:ea typeface="Calibri"/>
                <a:cs typeface="Calibri"/>
                <a:sym typeface="Calibri"/>
              </a:rPr>
              <a:t>, deturnarea, retragerea, întreruperea</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rgbClr val="000000"/>
              </a:buClr>
              <a:buSzPts val="2400"/>
              <a:buFont typeface="Arial"/>
              <a:buNone/>
            </a:pPr>
            <a:r>
              <a:rPr lang="en-GB" sz="2400" b="0" i="0" u="none" strike="noStrike" cap="none">
                <a:solidFill>
                  <a:srgbClr val="1CABE3"/>
                </a:solidFill>
                <a:latin typeface="Calibri"/>
                <a:ea typeface="Calibri"/>
                <a:cs typeface="Calibri"/>
                <a:sym typeface="Calibri"/>
              </a:rPr>
              <a:t>11. </a:t>
            </a:r>
            <a:r>
              <a:rPr lang="en-GB" sz="2400" b="0" i="0" u="none" strike="noStrike" cap="none">
                <a:solidFill>
                  <a:schemeClr val="dk1"/>
                </a:solidFill>
                <a:latin typeface="Calibri"/>
                <a:ea typeface="Calibri"/>
                <a:cs typeface="Calibri"/>
                <a:sym typeface="Calibri"/>
              </a:rPr>
              <a:t>Interogare, sondare</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rgbClr val="000000"/>
              </a:buClr>
              <a:buSzPts val="2400"/>
              <a:buFont typeface="Arial"/>
              <a:buNone/>
            </a:pPr>
            <a:r>
              <a:rPr lang="en-GB" sz="2400" b="0" i="0" u="none" strike="noStrike" cap="none">
                <a:solidFill>
                  <a:srgbClr val="1CABE3"/>
                </a:solidFill>
                <a:latin typeface="Calibri"/>
                <a:ea typeface="Calibri"/>
                <a:cs typeface="Calibri"/>
                <a:sym typeface="Calibri"/>
              </a:rPr>
              <a:t>12. </a:t>
            </a:r>
            <a:r>
              <a:rPr lang="en-GB" sz="2400" b="0" i="0" u="none" strike="noStrike" cap="none">
                <a:solidFill>
                  <a:schemeClr val="dk1"/>
                </a:solidFill>
                <a:latin typeface="Calibri"/>
                <a:ea typeface="Calibri"/>
                <a:cs typeface="Calibri"/>
                <a:sym typeface="Calibri"/>
              </a:rPr>
              <a:t>Consiliere, oferirea de soluții</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rgbClr val="1CABE3"/>
              </a:buClr>
              <a:buSzPts val="28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rgbClr val="1CABE3"/>
              </a:buClr>
              <a:buSzPts val="2800"/>
              <a:buFont typeface="Arial"/>
              <a:buNone/>
            </a:pPr>
            <a:r>
              <a:rPr lang="en-GB" sz="1800" b="0" i="0" u="none" strike="noStrike" cap="none">
                <a:solidFill>
                  <a:schemeClr val="dk1"/>
                </a:solidFill>
                <a:latin typeface="Calibri"/>
                <a:ea typeface="Calibri"/>
                <a:cs typeface="Calibri"/>
                <a:sym typeface="Calibri"/>
              </a:rPr>
              <a:t>(Gordon, &amp; Edwards, 1997, p. 75).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35"/>
          <p:cNvSpPr txBox="1"/>
          <p:nvPr/>
        </p:nvSpPr>
        <p:spPr>
          <a:xfrm>
            <a:off x="955040" y="1279366"/>
            <a:ext cx="10152903" cy="83363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200"/>
              <a:buFont typeface="Calibri"/>
              <a:buNone/>
            </a:pPr>
            <a:r>
              <a:rPr lang="en-GB" sz="3200" b="1" i="0" u="none" strike="noStrike" cap="none">
                <a:solidFill>
                  <a:srgbClr val="1CABE3"/>
                </a:solidFill>
                <a:latin typeface="Calibri"/>
                <a:ea typeface="Calibri"/>
                <a:cs typeface="Calibri"/>
                <a:sym typeface="Calibri"/>
              </a:rPr>
              <a:t>Exemplu de "blocaje în calea ascultării"</a:t>
            </a:r>
            <a:endParaRPr sz="1400" b="0" i="0" u="none" strike="noStrike" cap="none">
              <a:solidFill>
                <a:srgbClr val="000000"/>
              </a:solidFill>
              <a:latin typeface="Arial"/>
              <a:ea typeface="Arial"/>
              <a:cs typeface="Arial"/>
              <a:sym typeface="Arial"/>
            </a:endParaRPr>
          </a:p>
        </p:txBody>
      </p:sp>
      <p:sp>
        <p:nvSpPr>
          <p:cNvPr id="511" name="Google Shape;511;p35"/>
          <p:cNvSpPr txBox="1"/>
          <p:nvPr/>
        </p:nvSpPr>
        <p:spPr>
          <a:xfrm>
            <a:off x="955040" y="2531600"/>
            <a:ext cx="9898741" cy="263137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rgbClr val="1CABE3"/>
              </a:buClr>
              <a:buSzPts val="2800"/>
              <a:buFont typeface="Arial"/>
              <a:buNone/>
            </a:pPr>
            <a:r>
              <a:rPr lang="en-GB" sz="2400" b="0" i="0" u="none" strike="noStrike" cap="none" dirty="0" err="1">
                <a:solidFill>
                  <a:schemeClr val="dk1"/>
                </a:solidFill>
                <a:latin typeface="Calibri"/>
                <a:ea typeface="Calibri"/>
                <a:cs typeface="Calibri"/>
                <a:sym typeface="Calibri"/>
              </a:rPr>
              <a:t>Urmăriți</a:t>
            </a:r>
            <a:r>
              <a:rPr lang="en-GB" sz="2400" b="0" i="0" u="none" strike="noStrike" cap="none" dirty="0">
                <a:solidFill>
                  <a:schemeClr val="dk1"/>
                </a:solidFill>
                <a:latin typeface="Calibri"/>
                <a:ea typeface="Calibri"/>
                <a:cs typeface="Calibri"/>
                <a:sym typeface="Calibri"/>
              </a:rPr>
              <a:t> </a:t>
            </a:r>
            <a:r>
              <a:rPr lang="en-GB" sz="2400" b="0" i="0" u="none" strike="noStrike" cap="none" dirty="0" err="1">
                <a:solidFill>
                  <a:schemeClr val="dk1"/>
                </a:solidFill>
                <a:latin typeface="Calibri"/>
                <a:ea typeface="Calibri"/>
                <a:cs typeface="Calibri"/>
                <a:sym typeface="Calibri"/>
              </a:rPr>
              <a:t>videoclipul</a:t>
            </a:r>
            <a:r>
              <a:rPr lang="en-GB" sz="2400" b="0" i="0" u="none" strike="noStrike" cap="none" dirty="0">
                <a:solidFill>
                  <a:schemeClr val="dk1"/>
                </a:solidFill>
                <a:latin typeface="Calibri"/>
                <a:ea typeface="Calibri"/>
                <a:cs typeface="Calibri"/>
                <a:sym typeface="Calibri"/>
              </a:rPr>
              <a:t> </a:t>
            </a:r>
            <a:r>
              <a:rPr lang="en-GB" sz="2400" b="0" i="0" u="none" strike="noStrike" cap="none" dirty="0" err="1">
                <a:solidFill>
                  <a:schemeClr val="dk1"/>
                </a:solidFill>
                <a:latin typeface="Calibri"/>
                <a:ea typeface="Calibri"/>
                <a:cs typeface="Calibri"/>
                <a:sym typeface="Calibri"/>
              </a:rPr>
              <a:t>și</a:t>
            </a:r>
            <a:r>
              <a:rPr lang="en-GB" sz="2400" b="0" i="0" u="none" strike="noStrike" cap="none" dirty="0">
                <a:solidFill>
                  <a:schemeClr val="dk1"/>
                </a:solidFill>
                <a:latin typeface="Calibri"/>
                <a:ea typeface="Calibri"/>
                <a:cs typeface="Calibri"/>
                <a:sym typeface="Calibri"/>
              </a:rPr>
              <a:t> </a:t>
            </a:r>
            <a:r>
              <a:rPr lang="en-GB" sz="2400" b="0" i="0" u="none" strike="noStrike" cap="none" dirty="0" err="1">
                <a:solidFill>
                  <a:schemeClr val="dk1"/>
                </a:solidFill>
                <a:latin typeface="Calibri"/>
                <a:ea typeface="Calibri"/>
                <a:cs typeface="Calibri"/>
                <a:sym typeface="Calibri"/>
              </a:rPr>
              <a:t>identificați</a:t>
            </a:r>
            <a:r>
              <a:rPr lang="en-GB" sz="2400" b="0" i="0" u="none" strike="noStrike" cap="none" dirty="0">
                <a:solidFill>
                  <a:schemeClr val="dk1"/>
                </a:solidFill>
                <a:latin typeface="Calibri"/>
                <a:ea typeface="Calibri"/>
                <a:cs typeface="Calibri"/>
                <a:sym typeface="Calibri"/>
              </a:rPr>
              <a:t> </a:t>
            </a:r>
            <a:r>
              <a:rPr lang="en-GB" sz="2400" b="0" i="0" u="none" strike="noStrike" cap="none" dirty="0" err="1">
                <a:solidFill>
                  <a:schemeClr val="dk1"/>
                </a:solidFill>
                <a:latin typeface="Calibri"/>
                <a:ea typeface="Calibri"/>
                <a:cs typeface="Calibri"/>
                <a:sym typeface="Calibri"/>
              </a:rPr>
              <a:t>cât</a:t>
            </a:r>
            <a:r>
              <a:rPr lang="en-GB" sz="2400" b="0" i="0" u="none" strike="noStrike" cap="none" dirty="0">
                <a:solidFill>
                  <a:schemeClr val="dk1"/>
                </a:solidFill>
                <a:latin typeface="Calibri"/>
                <a:ea typeface="Calibri"/>
                <a:cs typeface="Calibri"/>
                <a:sym typeface="Calibri"/>
              </a:rPr>
              <a:t> </a:t>
            </a:r>
            <a:r>
              <a:rPr lang="en-GB" sz="2400" b="0" i="0" u="none" strike="noStrike" cap="none" dirty="0" err="1">
                <a:solidFill>
                  <a:schemeClr val="dk1"/>
                </a:solidFill>
                <a:latin typeface="Calibri"/>
                <a:ea typeface="Calibri"/>
                <a:cs typeface="Calibri"/>
                <a:sym typeface="Calibri"/>
              </a:rPr>
              <a:t>mai</a:t>
            </a:r>
            <a:r>
              <a:rPr lang="en-GB" sz="2400" b="0" i="0" u="none" strike="noStrike" cap="none" dirty="0">
                <a:solidFill>
                  <a:schemeClr val="dk1"/>
                </a:solidFill>
                <a:latin typeface="Calibri"/>
                <a:ea typeface="Calibri"/>
                <a:cs typeface="Calibri"/>
                <a:sym typeface="Calibri"/>
              </a:rPr>
              <a:t> </a:t>
            </a:r>
            <a:r>
              <a:rPr lang="en-GB" sz="2400" b="0" i="0" u="none" strike="noStrike" cap="none" dirty="0" err="1">
                <a:solidFill>
                  <a:schemeClr val="dk1"/>
                </a:solidFill>
                <a:latin typeface="Calibri"/>
                <a:ea typeface="Calibri"/>
                <a:cs typeface="Calibri"/>
                <a:sym typeface="Calibri"/>
              </a:rPr>
              <a:t>multe</a:t>
            </a:r>
            <a:r>
              <a:rPr lang="en-GB" sz="2400" b="0" i="0" u="none" strike="noStrike" cap="none" dirty="0">
                <a:solidFill>
                  <a:schemeClr val="dk1"/>
                </a:solidFill>
                <a:latin typeface="Calibri"/>
                <a:ea typeface="Calibri"/>
                <a:cs typeface="Calibri"/>
                <a:sym typeface="Calibri"/>
              </a:rPr>
              <a:t> </a:t>
            </a:r>
            <a:r>
              <a:rPr lang="en-GB" sz="2400" b="0" i="0" u="none" strike="noStrike" cap="none" dirty="0" err="1">
                <a:solidFill>
                  <a:schemeClr val="dk1"/>
                </a:solidFill>
                <a:latin typeface="Calibri"/>
                <a:ea typeface="Calibri"/>
                <a:cs typeface="Calibri"/>
                <a:sym typeface="Calibri"/>
              </a:rPr>
              <a:t>capcane</a:t>
            </a:r>
            <a:r>
              <a:rPr lang="en-GB" sz="2400" b="0" i="0" u="none" strike="noStrike" cap="none" dirty="0">
                <a:solidFill>
                  <a:schemeClr val="dk1"/>
                </a:solidFill>
                <a:latin typeface="Calibri"/>
                <a:ea typeface="Calibri"/>
                <a:cs typeface="Calibri"/>
                <a:sym typeface="Calibri"/>
              </a:rPr>
              <a:t> de </a:t>
            </a:r>
            <a:r>
              <a:rPr lang="en-GB" sz="2400" b="0" i="0" u="none" strike="noStrike" cap="none" dirty="0" err="1">
                <a:solidFill>
                  <a:schemeClr val="dk1"/>
                </a:solidFill>
                <a:latin typeface="Calibri"/>
                <a:ea typeface="Calibri"/>
                <a:cs typeface="Calibri"/>
                <a:sym typeface="Calibri"/>
              </a:rPr>
              <a:t>comunicare</a:t>
            </a:r>
            <a:r>
              <a:rPr lang="en-GB" sz="2400" b="0"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1000"/>
              </a:spcBef>
              <a:spcAft>
                <a:spcPts val="0"/>
              </a:spcAft>
              <a:buClr>
                <a:srgbClr val="1CABE3"/>
              </a:buClr>
              <a:buSzPts val="2800"/>
              <a:buFont typeface="Arial"/>
              <a:buNone/>
            </a:pPr>
            <a:endParaRPr sz="2400" b="0" i="0" u="none" strike="noStrike" cap="none" dirty="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rgbClr val="1CABE3"/>
              </a:buClr>
              <a:buSzPts val="2800"/>
              <a:buFont typeface="Arial"/>
              <a:buNone/>
            </a:pPr>
            <a:endParaRPr sz="2400" b="0" i="0" u="none" strike="noStrike" cap="none" dirty="0">
              <a:solidFill>
                <a:schemeClr val="dk1"/>
              </a:solidFill>
              <a:latin typeface="Calibri"/>
              <a:ea typeface="Calibri"/>
              <a:cs typeface="Calibri"/>
              <a:sym typeface="Calibri"/>
            </a:endParaRPr>
          </a:p>
          <a:p>
            <a:pPr marL="0" marR="0" lvl="0" indent="0" algn="ctr" rtl="0">
              <a:lnSpc>
                <a:spcPct val="90000"/>
              </a:lnSpc>
              <a:spcBef>
                <a:spcPts val="1000"/>
              </a:spcBef>
              <a:spcAft>
                <a:spcPts val="0"/>
              </a:spcAft>
              <a:buClr>
                <a:srgbClr val="1CABE3"/>
              </a:buClr>
              <a:buSzPts val="2800"/>
              <a:buFont typeface="Arial"/>
              <a:buNone/>
            </a:pPr>
            <a:r>
              <a:rPr lang="en-GB" sz="2400" b="0" i="0" u="sng" strike="noStrike" cap="none" dirty="0">
                <a:solidFill>
                  <a:srgbClr val="00B0F0"/>
                </a:solidFill>
                <a:latin typeface="Calibri"/>
                <a:ea typeface="Calibri"/>
                <a:cs typeface="Calibri"/>
                <a:sym typeface="Calibri"/>
              </a:rPr>
              <a:t>https://www.youtube.com/watch?v=zOqs44UDzFY </a:t>
            </a: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1000"/>
              </a:spcBef>
              <a:spcAft>
                <a:spcPts val="0"/>
              </a:spcAft>
              <a:buClr>
                <a:srgbClr val="1CABE3"/>
              </a:buClr>
              <a:buSzPts val="2800"/>
              <a:buFont typeface="Arial"/>
              <a:buNone/>
            </a:pPr>
            <a:endParaRPr sz="2400" b="0" i="0" u="none" strike="noStrike" cap="none" dirty="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rgbClr val="1CABE3"/>
              </a:buClr>
              <a:buSzPts val="2800"/>
              <a:buFont typeface="Arial"/>
              <a:buNone/>
            </a:pPr>
            <a:endParaRPr sz="1600" b="0" i="0" u="none" strike="noStrike" cap="none" dirty="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rgbClr val="1CABE3"/>
              </a:buClr>
              <a:buSzPts val="2800"/>
              <a:buFont typeface="Arial"/>
              <a:buNone/>
            </a:pPr>
            <a:endParaRPr sz="1600" b="0" i="0" u="none" strike="noStrike" cap="none" dirty="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rgbClr val="1CABE3"/>
              </a:buClr>
              <a:buSzPts val="2800"/>
              <a:buFont typeface="Arial"/>
              <a:buNone/>
            </a:pPr>
            <a:endParaRPr sz="1600" b="0" i="0" u="none" strike="noStrike" cap="none" dirty="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rgbClr val="1CABE3"/>
              </a:buClr>
              <a:buSzPts val="2800"/>
              <a:buFont typeface="Arial"/>
              <a:buNone/>
            </a:pPr>
            <a:r>
              <a:rPr lang="en-GB" sz="1600" b="0" i="0" u="none" strike="noStrike" cap="none" dirty="0">
                <a:solidFill>
                  <a:schemeClr val="dk1"/>
                </a:solidFill>
                <a:latin typeface="Calibri"/>
                <a:ea typeface="Calibri"/>
                <a:cs typeface="Calibri"/>
                <a:sym typeface="Calibri"/>
              </a:rPr>
              <a:t>(</a:t>
            </a:r>
            <a:r>
              <a:rPr lang="en-GB" sz="1600" b="0" i="0" u="none" strike="noStrike" cap="none" dirty="0" err="1">
                <a:solidFill>
                  <a:schemeClr val="dk1"/>
                </a:solidFill>
                <a:latin typeface="Calibri"/>
                <a:ea typeface="Calibri"/>
                <a:cs typeface="Calibri"/>
                <a:sym typeface="Calibri"/>
              </a:rPr>
              <a:t>Interviul</a:t>
            </a:r>
            <a:r>
              <a:rPr lang="en-GB" sz="1600" b="0" i="0" u="none" strike="noStrike" cap="none" dirty="0">
                <a:solidFill>
                  <a:schemeClr val="dk1"/>
                </a:solidFill>
                <a:latin typeface="Calibri"/>
                <a:ea typeface="Calibri"/>
                <a:cs typeface="Calibri"/>
                <a:sym typeface="Calibri"/>
              </a:rPr>
              <a:t> </a:t>
            </a:r>
            <a:r>
              <a:rPr lang="en-GB" sz="1600" b="0" i="0" u="none" strike="noStrike" cap="none" dirty="0" err="1">
                <a:solidFill>
                  <a:schemeClr val="dk1"/>
                </a:solidFill>
                <a:latin typeface="Calibri"/>
                <a:ea typeface="Calibri"/>
                <a:cs typeface="Calibri"/>
                <a:sym typeface="Calibri"/>
              </a:rPr>
              <a:t>motivațional</a:t>
            </a:r>
            <a:r>
              <a:rPr lang="en-GB" sz="1600" b="0" i="0" u="none" strike="noStrike" cap="none" dirty="0">
                <a:solidFill>
                  <a:schemeClr val="dk1"/>
                </a:solidFill>
                <a:latin typeface="Calibri"/>
                <a:ea typeface="Calibri"/>
                <a:cs typeface="Calibri"/>
                <a:sym typeface="Calibri"/>
              </a:rPr>
              <a:t> </a:t>
            </a:r>
            <a:r>
              <a:rPr lang="en-GB" sz="1600" b="0" i="0" u="none" strike="noStrike" cap="none" dirty="0" err="1">
                <a:solidFill>
                  <a:schemeClr val="dk1"/>
                </a:solidFill>
                <a:latin typeface="Calibri"/>
                <a:ea typeface="Calibri"/>
                <a:cs typeface="Calibri"/>
                <a:sym typeface="Calibri"/>
              </a:rPr>
              <a:t>pentru</a:t>
            </a:r>
            <a:r>
              <a:rPr lang="en-GB" sz="1600" b="0" i="0" u="none" strike="noStrike" cap="none" dirty="0">
                <a:solidFill>
                  <a:schemeClr val="dk1"/>
                </a:solidFill>
                <a:latin typeface="Calibri"/>
                <a:ea typeface="Calibri"/>
                <a:cs typeface="Calibri"/>
                <a:sym typeface="Calibri"/>
              </a:rPr>
              <a:t> </a:t>
            </a:r>
            <a:r>
              <a:rPr lang="en-GB" sz="1600" b="0" i="0" u="none" strike="noStrike" cap="none" dirty="0" err="1">
                <a:solidFill>
                  <a:schemeClr val="dk1"/>
                </a:solidFill>
                <a:latin typeface="Calibri"/>
                <a:ea typeface="Calibri"/>
                <a:cs typeface="Calibri"/>
                <a:sym typeface="Calibri"/>
              </a:rPr>
              <a:t>schimbare</a:t>
            </a:r>
            <a:r>
              <a:rPr lang="en-GB" sz="1600" b="0" i="0" u="none" strike="noStrike" cap="none" dirty="0">
                <a:solidFill>
                  <a:schemeClr val="dk1"/>
                </a:solidFill>
                <a:latin typeface="Calibri"/>
                <a:ea typeface="Calibri"/>
                <a:cs typeface="Calibri"/>
                <a:sym typeface="Calibri"/>
              </a:rPr>
              <a:t>, 2015)</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23"/>
        <p:cNvGrpSpPr/>
        <p:nvPr/>
      </p:nvGrpSpPr>
      <p:grpSpPr>
        <a:xfrm>
          <a:off x="0" y="0"/>
          <a:ext cx="0" cy="0"/>
          <a:chOff x="0" y="0"/>
          <a:chExt cx="0" cy="0"/>
        </a:xfrm>
      </p:grpSpPr>
      <p:sp>
        <p:nvSpPr>
          <p:cNvPr id="624" name="Google Shape;624;p50"/>
          <p:cNvSpPr/>
          <p:nvPr/>
        </p:nvSpPr>
        <p:spPr>
          <a:xfrm>
            <a:off x="0" y="-3324"/>
            <a:ext cx="12192000" cy="6861324"/>
          </a:xfrm>
          <a:prstGeom prst="rect">
            <a:avLst/>
          </a:prstGeom>
          <a:solidFill>
            <a:srgbClr val="C8CAC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25" name="Google Shape;625;p50"/>
          <p:cNvSpPr/>
          <p:nvPr/>
        </p:nvSpPr>
        <p:spPr>
          <a:xfrm>
            <a:off x="646745" y="640080"/>
            <a:ext cx="10920415" cy="5577818"/>
          </a:xfrm>
          <a:prstGeom prst="roundRect">
            <a:avLst>
              <a:gd name="adj" fmla="val 0"/>
            </a:avLst>
          </a:prstGeom>
          <a:solidFill>
            <a:srgbClr val="FFFFFF"/>
          </a:solidFill>
          <a:ln w="9525" cap="flat" cmpd="sng">
            <a:solidFill>
              <a:srgbClr val="C8CACA"/>
            </a:solidFill>
            <a:prstDash val="solid"/>
            <a:miter lim="800000"/>
            <a:headEnd type="none" w="sm" len="sm"/>
            <a:tailEnd type="none" w="sm" len="sm"/>
          </a:ln>
          <a:effectLst>
            <a:outerShdw blurRad="57150" dist="19050" dir="5400000" algn="t"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26" name="Google Shape;626;p50"/>
          <p:cNvSpPr/>
          <p:nvPr/>
        </p:nvSpPr>
        <p:spPr>
          <a:xfrm>
            <a:off x="968024" y="960109"/>
            <a:ext cx="10277856" cy="493776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27" name="Google Shape;627;p50"/>
          <p:cNvSpPr txBox="1">
            <a:spLocks noGrp="1"/>
          </p:cNvSpPr>
          <p:nvPr>
            <p:ph type="title"/>
          </p:nvPr>
        </p:nvSpPr>
        <p:spPr>
          <a:xfrm>
            <a:off x="1452656" y="1444741"/>
            <a:ext cx="9357865" cy="104190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Play"/>
              <a:buNone/>
            </a:pPr>
            <a:r>
              <a:rPr lang="en-GB" sz="4000"/>
              <a:t>Comunicarea non-verbală </a:t>
            </a:r>
            <a:endParaRPr/>
          </a:p>
        </p:txBody>
      </p:sp>
      <p:sp>
        <p:nvSpPr>
          <p:cNvPr id="628" name="Google Shape;628;p50"/>
          <p:cNvSpPr txBox="1">
            <a:spLocks noGrp="1"/>
          </p:cNvSpPr>
          <p:nvPr>
            <p:ph type="body" idx="1"/>
          </p:nvPr>
        </p:nvSpPr>
        <p:spPr>
          <a:xfrm>
            <a:off x="1452656" y="2701427"/>
            <a:ext cx="4483324" cy="269996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GB" sz="2000"/>
              <a:t>Limbajul corpului</a:t>
            </a:r>
            <a:endParaRPr/>
          </a:p>
          <a:p>
            <a:pPr marL="0" lvl="0" indent="0" algn="l" rtl="0">
              <a:lnSpc>
                <a:spcPct val="90000"/>
              </a:lnSpc>
              <a:spcBef>
                <a:spcPts val="1000"/>
              </a:spcBef>
              <a:spcAft>
                <a:spcPts val="0"/>
              </a:spcAft>
              <a:buClr>
                <a:schemeClr val="dk1"/>
              </a:buClr>
              <a:buSzPts val="2000"/>
              <a:buNone/>
            </a:pPr>
            <a:r>
              <a:rPr lang="en-GB" sz="2000"/>
              <a:t>Expresii faciale</a:t>
            </a:r>
            <a:endParaRPr/>
          </a:p>
          <a:p>
            <a:pPr marL="0" lvl="0" indent="0" algn="l" rtl="0">
              <a:lnSpc>
                <a:spcPct val="90000"/>
              </a:lnSpc>
              <a:spcBef>
                <a:spcPts val="1000"/>
              </a:spcBef>
              <a:spcAft>
                <a:spcPts val="0"/>
              </a:spcAft>
              <a:buClr>
                <a:schemeClr val="dk1"/>
              </a:buClr>
              <a:buSzPts val="2000"/>
              <a:buNone/>
            </a:pPr>
            <a:r>
              <a:rPr lang="en-GB" sz="2000"/>
              <a:t>Contact vizual</a:t>
            </a:r>
            <a:endParaRPr/>
          </a:p>
          <a:p>
            <a:pPr marL="0" lvl="0" indent="0" algn="l" rtl="0">
              <a:lnSpc>
                <a:spcPct val="90000"/>
              </a:lnSpc>
              <a:spcBef>
                <a:spcPts val="1000"/>
              </a:spcBef>
              <a:spcAft>
                <a:spcPts val="0"/>
              </a:spcAft>
              <a:buClr>
                <a:schemeClr val="dk1"/>
              </a:buClr>
              <a:buSzPts val="2000"/>
              <a:buNone/>
            </a:pPr>
            <a:r>
              <a:rPr lang="en-GB" sz="2000"/>
              <a:t>Spațiu personal</a:t>
            </a:r>
            <a:endParaRPr/>
          </a:p>
          <a:p>
            <a:pPr marL="0" lvl="0" indent="0" algn="l" rtl="0">
              <a:lnSpc>
                <a:spcPct val="90000"/>
              </a:lnSpc>
              <a:spcBef>
                <a:spcPts val="1000"/>
              </a:spcBef>
              <a:spcAft>
                <a:spcPts val="0"/>
              </a:spcAft>
              <a:buClr>
                <a:schemeClr val="dk1"/>
              </a:buClr>
              <a:buSzPts val="2000"/>
              <a:buNone/>
            </a:pPr>
            <a:r>
              <a:rPr lang="en-GB" sz="2000"/>
              <a:t>Para limbaj, de exemplu, ton, înălțime, volum</a:t>
            </a:r>
            <a:endParaRPr/>
          </a:p>
        </p:txBody>
      </p:sp>
      <p:sp>
        <p:nvSpPr>
          <p:cNvPr id="629" name="Google Shape;629;p50"/>
          <p:cNvSpPr txBox="1">
            <a:spLocks noGrp="1"/>
          </p:cNvSpPr>
          <p:nvPr>
            <p:ph type="body" idx="2"/>
          </p:nvPr>
        </p:nvSpPr>
        <p:spPr>
          <a:xfrm>
            <a:off x="6256020" y="2701427"/>
            <a:ext cx="4554501" cy="269996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Char char="•"/>
            </a:pPr>
            <a:r>
              <a:rPr lang="en-GB" sz="2000"/>
              <a:t>Factorii sociali și culturali pot influența comunicarea non-verbală a femeilor.</a:t>
            </a:r>
            <a:endParaRPr/>
          </a:p>
          <a:p>
            <a:pPr marL="228600" lvl="0" indent="-228600" algn="l" rtl="0">
              <a:lnSpc>
                <a:spcPct val="90000"/>
              </a:lnSpc>
              <a:spcBef>
                <a:spcPts val="1000"/>
              </a:spcBef>
              <a:spcAft>
                <a:spcPts val="0"/>
              </a:spcAft>
              <a:buClr>
                <a:schemeClr val="dk1"/>
              </a:buClr>
              <a:buSzPts val="2000"/>
              <a:buChar char="•"/>
            </a:pPr>
            <a:r>
              <a:rPr lang="en-GB" sz="2000"/>
              <a:t>Pentru persoanele cu dizabilități, comunicarea nonverbală poate fi afectată de dificultăți de funcționare și de bariere sociale</a:t>
            </a:r>
            <a:endParaRPr sz="2000"/>
          </a:p>
          <a:p>
            <a:pPr marL="228600" lvl="0" indent="-101600" algn="l" rtl="0">
              <a:lnSpc>
                <a:spcPct val="90000"/>
              </a:lnSpc>
              <a:spcBef>
                <a:spcPts val="1000"/>
              </a:spcBef>
              <a:spcAft>
                <a:spcPts val="0"/>
              </a:spcAft>
              <a:buClr>
                <a:schemeClr val="dk1"/>
              </a:buClr>
              <a:buSzPts val="2000"/>
              <a:buNone/>
            </a:pPr>
            <a:endParaRPr sz="20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4"/>
        <p:cNvGrpSpPr/>
        <p:nvPr/>
      </p:nvGrpSpPr>
      <p:grpSpPr>
        <a:xfrm>
          <a:off x="0" y="0"/>
          <a:ext cx="0" cy="0"/>
          <a:chOff x="0" y="0"/>
          <a:chExt cx="0" cy="0"/>
        </a:xfrm>
      </p:grpSpPr>
      <p:sp>
        <p:nvSpPr>
          <p:cNvPr id="635" name="Google Shape;635;p51"/>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36" name="Google Shape;636;p51"/>
          <p:cNvSpPr txBox="1">
            <a:spLocks noGrp="1"/>
          </p:cNvSpPr>
          <p:nvPr>
            <p:ph type="title"/>
          </p:nvPr>
        </p:nvSpPr>
        <p:spPr>
          <a:xfrm>
            <a:off x="640080" y="325369"/>
            <a:ext cx="4368602" cy="195684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000"/>
              <a:buFont typeface="Play"/>
              <a:buNone/>
            </a:pPr>
            <a:r>
              <a:rPr lang="en-GB" sz="3000"/>
              <a:t>Comunicarea non-verbală a femeilor poate fi influențată de factori sociali și culturali</a:t>
            </a:r>
            <a:endParaRPr sz="3000"/>
          </a:p>
        </p:txBody>
      </p:sp>
      <p:sp>
        <p:nvSpPr>
          <p:cNvPr id="637" name="Google Shape;637;p51"/>
          <p:cNvSpPr/>
          <p:nvPr/>
        </p:nvSpPr>
        <p:spPr>
          <a:xfrm>
            <a:off x="640080" y="2586994"/>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38" name="Google Shape;638;p51"/>
          <p:cNvSpPr txBox="1">
            <a:spLocks noGrp="1"/>
          </p:cNvSpPr>
          <p:nvPr>
            <p:ph type="body" idx="1"/>
          </p:nvPr>
        </p:nvSpPr>
        <p:spPr>
          <a:xfrm>
            <a:off x="640080" y="2872899"/>
            <a:ext cx="4243589" cy="332066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200"/>
              <a:buChar char="•"/>
            </a:pPr>
            <a:r>
              <a:rPr lang="en-GB" sz="2200"/>
              <a:t>Limbajul corpului</a:t>
            </a:r>
            <a:endParaRPr/>
          </a:p>
          <a:p>
            <a:pPr marL="228600" lvl="0" indent="-228600" algn="l" rtl="0">
              <a:lnSpc>
                <a:spcPct val="90000"/>
              </a:lnSpc>
              <a:spcBef>
                <a:spcPts val="1000"/>
              </a:spcBef>
              <a:spcAft>
                <a:spcPts val="0"/>
              </a:spcAft>
              <a:buClr>
                <a:schemeClr val="dk1"/>
              </a:buClr>
              <a:buSzPts val="2200"/>
              <a:buChar char="•"/>
            </a:pPr>
            <a:r>
              <a:rPr lang="en-GB" sz="2200"/>
              <a:t>Atingere și spațiu</a:t>
            </a:r>
            <a:endParaRPr/>
          </a:p>
          <a:p>
            <a:pPr marL="228600" lvl="0" indent="-228600" algn="l" rtl="0">
              <a:lnSpc>
                <a:spcPct val="90000"/>
              </a:lnSpc>
              <a:spcBef>
                <a:spcPts val="1000"/>
              </a:spcBef>
              <a:spcAft>
                <a:spcPts val="0"/>
              </a:spcAft>
              <a:buClr>
                <a:schemeClr val="dk1"/>
              </a:buClr>
              <a:buSzPts val="2200"/>
              <a:buChar char="•"/>
            </a:pPr>
            <a:r>
              <a:rPr lang="en-GB" sz="2200"/>
              <a:t>Așteptări sociale</a:t>
            </a:r>
            <a:endParaRPr/>
          </a:p>
          <a:p>
            <a:pPr marL="228600" lvl="0" indent="-228600" algn="l" rtl="0">
              <a:lnSpc>
                <a:spcPct val="90000"/>
              </a:lnSpc>
              <a:spcBef>
                <a:spcPts val="1000"/>
              </a:spcBef>
              <a:spcAft>
                <a:spcPts val="0"/>
              </a:spcAft>
              <a:buClr>
                <a:schemeClr val="dk1"/>
              </a:buClr>
              <a:buSzPts val="2200"/>
              <a:buChar char="•"/>
            </a:pPr>
            <a:r>
              <a:rPr lang="en-GB" sz="2200"/>
              <a:t>Context profesional</a:t>
            </a:r>
            <a:endParaRPr/>
          </a:p>
        </p:txBody>
      </p:sp>
      <p:pic>
        <p:nvPicPr>
          <p:cNvPr id="639" name="Google Shape;639;p51" descr="A group of people sitting on a bench&#10;&#10;Description automatically generated"/>
          <p:cNvPicPr preferRelativeResize="0"/>
          <p:nvPr/>
        </p:nvPicPr>
        <p:blipFill rotWithShape="1">
          <a:blip r:embed="rId3">
            <a:alphaModFix/>
          </a:blip>
          <a:srcRect l="24014" r="12042"/>
          <a:stretch/>
        </p:blipFill>
        <p:spPr>
          <a:xfrm>
            <a:off x="5311702" y="10"/>
            <a:ext cx="6878775" cy="6857990"/>
          </a:xfrm>
          <a:custGeom>
            <a:avLst/>
            <a:gdLst/>
            <a:ahLst/>
            <a:cxnLst/>
            <a:rect l="l" t="t" r="r" b="b"/>
            <a:pathLst>
              <a:path w="6878775" h="6858000" extrusionOk="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sp>
        <p:nvSpPr>
          <p:cNvPr id="640" name="Google Shape;640;p51"/>
          <p:cNvSpPr/>
          <p:nvPr/>
        </p:nvSpPr>
        <p:spPr>
          <a:xfrm>
            <a:off x="5421086" y="5671456"/>
            <a:ext cx="6767866" cy="1186533"/>
          </a:xfrm>
          <a:prstGeom prst="roundRect">
            <a:avLst>
              <a:gd name="adj" fmla="val 16667"/>
            </a:avLst>
          </a:prstGeom>
          <a:solidFill>
            <a:schemeClr val="lt1"/>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5"/>
        <p:cNvGrpSpPr/>
        <p:nvPr/>
      </p:nvGrpSpPr>
      <p:grpSpPr>
        <a:xfrm>
          <a:off x="0" y="0"/>
          <a:ext cx="0" cy="0"/>
          <a:chOff x="0" y="0"/>
          <a:chExt cx="0" cy="0"/>
        </a:xfrm>
      </p:grpSpPr>
      <p:sp>
        <p:nvSpPr>
          <p:cNvPr id="646" name="Google Shape;646;p52"/>
          <p:cNvSpPr/>
          <p:nvPr/>
        </p:nvSpPr>
        <p:spPr>
          <a:xfrm>
            <a:off x="3049"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647" name="Google Shape;647;p52" descr="A young person looking at a pink computer&#10;&#10;Description automatically generated"/>
          <p:cNvPicPr preferRelativeResize="0"/>
          <p:nvPr/>
        </p:nvPicPr>
        <p:blipFill rotWithShape="1">
          <a:blip r:embed="rId3">
            <a:alphaModFix/>
          </a:blip>
          <a:srcRect l="9144" r="11544"/>
          <a:stretch/>
        </p:blipFill>
        <p:spPr>
          <a:xfrm>
            <a:off x="2522356" y="10"/>
            <a:ext cx="9669642" cy="6857990"/>
          </a:xfrm>
          <a:prstGeom prst="rect">
            <a:avLst/>
          </a:prstGeom>
          <a:noFill/>
          <a:ln>
            <a:noFill/>
          </a:ln>
        </p:spPr>
      </p:pic>
      <p:sp>
        <p:nvSpPr>
          <p:cNvPr id="648" name="Google Shape;648;p52"/>
          <p:cNvSpPr/>
          <p:nvPr/>
        </p:nvSpPr>
        <p:spPr>
          <a:xfrm>
            <a:off x="-1" y="0"/>
            <a:ext cx="7390263" cy="6858000"/>
          </a:xfrm>
          <a:prstGeom prst="rect">
            <a:avLst/>
          </a:prstGeom>
          <a:gradFill>
            <a:gsLst>
              <a:gs pos="0">
                <a:srgbClr val="FFFFFF">
                  <a:alpha val="0"/>
                </a:srgbClr>
              </a:gs>
              <a:gs pos="19000">
                <a:srgbClr val="FFFFFF">
                  <a:alpha val="37647"/>
                </a:srgbClr>
              </a:gs>
              <a:gs pos="35000">
                <a:srgbClr val="FFFFFF">
                  <a:alpha val="76862"/>
                </a:srgbClr>
              </a:gs>
              <a:gs pos="4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49" name="Google Shape;649;p52"/>
          <p:cNvSpPr txBox="1">
            <a:spLocks noGrp="1"/>
          </p:cNvSpPr>
          <p:nvPr>
            <p:ph type="title"/>
          </p:nvPr>
        </p:nvSpPr>
        <p:spPr>
          <a:xfrm>
            <a:off x="838200" y="365125"/>
            <a:ext cx="6254262" cy="189991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100"/>
              <a:buFont typeface="Play"/>
              <a:buNone/>
            </a:pPr>
            <a:r>
              <a:rPr lang="en-GB" sz="3100"/>
              <a:t>Persoanele cu dizabilități pot avea nevoie de sprijin suplimentar pentru comunicarea non-verbală</a:t>
            </a:r>
            <a:endParaRPr/>
          </a:p>
        </p:txBody>
      </p:sp>
      <p:sp>
        <p:nvSpPr>
          <p:cNvPr id="650" name="Google Shape;650;p52"/>
          <p:cNvSpPr txBox="1">
            <a:spLocks noGrp="1"/>
          </p:cNvSpPr>
          <p:nvPr>
            <p:ph type="body" idx="1"/>
          </p:nvPr>
        </p:nvSpPr>
        <p:spPr>
          <a:xfrm>
            <a:off x="838200" y="2434201"/>
            <a:ext cx="3822189" cy="3742762"/>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1700"/>
              <a:buChar char="•"/>
            </a:pPr>
            <a:r>
              <a:rPr lang="en-GB" sz="1700"/>
              <a:t>Persoanele care au dificultăți de vedere pot pierde indicii vizuali</a:t>
            </a:r>
            <a:endParaRPr sz="1700"/>
          </a:p>
          <a:p>
            <a:pPr marL="228600" lvl="0" indent="-228600" algn="l" rtl="0">
              <a:lnSpc>
                <a:spcPct val="90000"/>
              </a:lnSpc>
              <a:spcBef>
                <a:spcPts val="1000"/>
              </a:spcBef>
              <a:spcAft>
                <a:spcPts val="0"/>
              </a:spcAft>
              <a:buClr>
                <a:schemeClr val="dk1"/>
              </a:buClr>
              <a:buSzPts val="1700"/>
              <a:buChar char="•"/>
            </a:pPr>
            <a:r>
              <a:rPr lang="en-GB" sz="1700"/>
              <a:t>Persoanele care au dificultăți de auz pot folosi limbajul semnelor</a:t>
            </a:r>
            <a:endParaRPr/>
          </a:p>
          <a:p>
            <a:pPr marL="228600" lvl="0" indent="-228600" algn="l" rtl="0">
              <a:lnSpc>
                <a:spcPct val="90000"/>
              </a:lnSpc>
              <a:spcBef>
                <a:spcPts val="1000"/>
              </a:spcBef>
              <a:spcAft>
                <a:spcPts val="0"/>
              </a:spcAft>
              <a:buClr>
                <a:schemeClr val="dk1"/>
              </a:buClr>
              <a:buSzPts val="1700"/>
              <a:buChar char="•"/>
            </a:pPr>
            <a:r>
              <a:rPr lang="en-GB" sz="1700"/>
              <a:t>Persoanele cu dificultăți de mobilitate pot avea un control limitat asupra expresiilor faciale</a:t>
            </a:r>
            <a:endParaRPr/>
          </a:p>
          <a:p>
            <a:pPr marL="228600" lvl="0" indent="-228600" algn="l" rtl="0">
              <a:lnSpc>
                <a:spcPct val="90000"/>
              </a:lnSpc>
              <a:spcBef>
                <a:spcPts val="1000"/>
              </a:spcBef>
              <a:spcAft>
                <a:spcPts val="0"/>
              </a:spcAft>
              <a:buClr>
                <a:schemeClr val="dk1"/>
              </a:buClr>
              <a:buSzPts val="1700"/>
              <a:buChar char="•"/>
            </a:pPr>
            <a:r>
              <a:rPr lang="en-GB" sz="1700"/>
              <a:t>Persoanele cu dificultăți de funcționare cognitivă pot avea dificultăți în citirea semnalelor sociale</a:t>
            </a:r>
            <a:endParaRPr/>
          </a:p>
          <a:p>
            <a:pPr marL="228600" lvl="0" indent="-228600" algn="l" rtl="0">
              <a:lnSpc>
                <a:spcPct val="90000"/>
              </a:lnSpc>
              <a:spcBef>
                <a:spcPts val="1000"/>
              </a:spcBef>
              <a:spcAft>
                <a:spcPts val="0"/>
              </a:spcAft>
              <a:buClr>
                <a:schemeClr val="dk1"/>
              </a:buClr>
              <a:buSzPts val="1700"/>
              <a:buChar char="•"/>
            </a:pPr>
            <a:r>
              <a:rPr lang="en-GB" sz="1700"/>
              <a:t>Persoanele cu dificultăți de vorbire pot utiliza dispozitive alternative de comunicare</a:t>
            </a:r>
            <a:endParaRPr/>
          </a:p>
          <a:p>
            <a:pPr marL="228600" lvl="0" indent="-120650" algn="l" rtl="0">
              <a:lnSpc>
                <a:spcPct val="90000"/>
              </a:lnSpc>
              <a:spcBef>
                <a:spcPts val="1000"/>
              </a:spcBef>
              <a:spcAft>
                <a:spcPts val="0"/>
              </a:spcAft>
              <a:buClr>
                <a:schemeClr val="dk1"/>
              </a:buClr>
              <a:buSzPts val="1700"/>
              <a:buNone/>
            </a:pPr>
            <a:endParaRPr sz="1700"/>
          </a:p>
          <a:p>
            <a:pPr marL="228600" lvl="0" indent="-120650" algn="l" rtl="0">
              <a:lnSpc>
                <a:spcPct val="90000"/>
              </a:lnSpc>
              <a:spcBef>
                <a:spcPts val="1000"/>
              </a:spcBef>
              <a:spcAft>
                <a:spcPts val="0"/>
              </a:spcAft>
              <a:buClr>
                <a:schemeClr val="dk1"/>
              </a:buClr>
              <a:buSzPts val="1700"/>
              <a:buNone/>
            </a:pPr>
            <a:endParaRPr sz="1700"/>
          </a:p>
          <a:p>
            <a:pPr marL="228600" lvl="0" indent="-120650" algn="l" rtl="0">
              <a:lnSpc>
                <a:spcPct val="90000"/>
              </a:lnSpc>
              <a:spcBef>
                <a:spcPts val="1000"/>
              </a:spcBef>
              <a:spcAft>
                <a:spcPts val="0"/>
              </a:spcAft>
              <a:buClr>
                <a:schemeClr val="dk1"/>
              </a:buClr>
              <a:buSzPts val="1700"/>
              <a:buNone/>
            </a:pPr>
            <a:endParaRPr sz="1700"/>
          </a:p>
          <a:p>
            <a:pPr marL="228600" lvl="0" indent="-120650" algn="l" rtl="0">
              <a:lnSpc>
                <a:spcPct val="90000"/>
              </a:lnSpc>
              <a:spcBef>
                <a:spcPts val="1000"/>
              </a:spcBef>
              <a:spcAft>
                <a:spcPts val="0"/>
              </a:spcAft>
              <a:buClr>
                <a:schemeClr val="dk1"/>
              </a:buClr>
              <a:buSzPts val="1700"/>
              <a:buNone/>
            </a:pPr>
            <a:endParaRPr sz="1700"/>
          </a:p>
          <a:p>
            <a:pPr marL="228600" lvl="0" indent="-120650" algn="l" rtl="0">
              <a:lnSpc>
                <a:spcPct val="90000"/>
              </a:lnSpc>
              <a:spcBef>
                <a:spcPts val="1000"/>
              </a:spcBef>
              <a:spcAft>
                <a:spcPts val="0"/>
              </a:spcAft>
              <a:buClr>
                <a:schemeClr val="dk1"/>
              </a:buClr>
              <a:buSzPts val="1700"/>
              <a:buNone/>
            </a:pPr>
            <a:endParaRPr sz="1700"/>
          </a:p>
          <a:p>
            <a:pPr marL="228600" lvl="0" indent="-120650" algn="l" rtl="0">
              <a:lnSpc>
                <a:spcPct val="90000"/>
              </a:lnSpc>
              <a:spcBef>
                <a:spcPts val="1000"/>
              </a:spcBef>
              <a:spcAft>
                <a:spcPts val="0"/>
              </a:spcAft>
              <a:buClr>
                <a:schemeClr val="dk1"/>
              </a:buClr>
              <a:buSzPts val="1700"/>
              <a:buNone/>
            </a:pPr>
            <a:endParaRPr sz="1700"/>
          </a:p>
          <a:p>
            <a:pPr marL="228600" lvl="0" indent="-120650" algn="l" rtl="0">
              <a:lnSpc>
                <a:spcPct val="90000"/>
              </a:lnSpc>
              <a:spcBef>
                <a:spcPts val="1000"/>
              </a:spcBef>
              <a:spcAft>
                <a:spcPts val="0"/>
              </a:spcAft>
              <a:buClr>
                <a:schemeClr val="dk1"/>
              </a:buClr>
              <a:buSzPts val="1700"/>
              <a:buNone/>
            </a:pPr>
            <a:endParaRPr sz="17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GB"/>
              <a:t>Adevărat sau fals</a:t>
            </a:r>
            <a:endParaRPr/>
          </a:p>
        </p:txBody>
      </p:sp>
      <p:sp>
        <p:nvSpPr>
          <p:cNvPr id="657" name="Google Shape;657;p5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40000" lnSpcReduction="20000"/>
          </a:bodyPr>
          <a:lstStyle/>
          <a:p>
            <a:pPr marL="0" lvl="0" indent="0" algn="just" rtl="0">
              <a:lnSpc>
                <a:spcPct val="100000"/>
              </a:lnSpc>
              <a:spcBef>
                <a:spcPts val="0"/>
              </a:spcBef>
              <a:spcAft>
                <a:spcPts val="0"/>
              </a:spcAft>
              <a:buClr>
                <a:schemeClr val="dk1"/>
              </a:buClr>
              <a:buSzPct val="100000"/>
              <a:buNone/>
            </a:pPr>
            <a:r>
              <a:rPr lang="en-GB" sz="6200" b="1"/>
              <a:t>Afirmația 1: </a:t>
            </a:r>
            <a:r>
              <a:rPr lang="en-GB" sz="6200"/>
              <a:t>Toată comunicarea este verbală, deoarece implică limbajul. </a:t>
            </a:r>
            <a:endParaRPr/>
          </a:p>
          <a:p>
            <a:pPr marL="0" lvl="0" indent="0" algn="just" rtl="0">
              <a:lnSpc>
                <a:spcPct val="100000"/>
              </a:lnSpc>
              <a:spcBef>
                <a:spcPts val="1375"/>
              </a:spcBef>
              <a:spcAft>
                <a:spcPts val="0"/>
              </a:spcAft>
              <a:buClr>
                <a:schemeClr val="dk1"/>
              </a:buClr>
              <a:buSzPct val="100000"/>
              <a:buNone/>
            </a:pPr>
            <a:r>
              <a:rPr lang="en-GB" sz="6200" b="1"/>
              <a:t>Răspuns: Fals. </a:t>
            </a:r>
            <a:r>
              <a:rPr lang="en-GB" sz="6200"/>
              <a:t>Este un mit. O mare parte din comunicare este non-verbală. </a:t>
            </a:r>
            <a:endParaRPr sz="6200" b="1"/>
          </a:p>
          <a:p>
            <a:pPr marL="0" lvl="0" indent="0" algn="just" rtl="0">
              <a:lnSpc>
                <a:spcPct val="100000"/>
              </a:lnSpc>
              <a:spcBef>
                <a:spcPts val="1375"/>
              </a:spcBef>
              <a:spcAft>
                <a:spcPts val="0"/>
              </a:spcAft>
              <a:buClr>
                <a:schemeClr val="dk1"/>
              </a:buClr>
              <a:buSzPct val="100000"/>
              <a:buNone/>
            </a:pPr>
            <a:r>
              <a:rPr lang="en-GB" sz="6200" b="1"/>
              <a:t>Afirmația 2: </a:t>
            </a:r>
            <a:r>
              <a:rPr lang="en-GB" sz="6200"/>
              <a:t>Puteți citi o persoană ca pe o carte din comportamentul său non-verbal. </a:t>
            </a:r>
            <a:endParaRPr/>
          </a:p>
          <a:p>
            <a:pPr marL="0" lvl="0" indent="0" algn="just" rtl="0">
              <a:lnSpc>
                <a:spcPct val="100000"/>
              </a:lnSpc>
              <a:spcBef>
                <a:spcPts val="1375"/>
              </a:spcBef>
              <a:spcAft>
                <a:spcPts val="0"/>
              </a:spcAft>
              <a:buClr>
                <a:schemeClr val="dk1"/>
              </a:buClr>
              <a:buSzPct val="100000"/>
              <a:buNone/>
            </a:pPr>
            <a:r>
              <a:rPr lang="en-GB" sz="6200" b="1"/>
              <a:t>Răspuns: Fals. </a:t>
            </a:r>
            <a:r>
              <a:rPr lang="en-GB" sz="6200"/>
              <a:t>Unii oameni cred că pot, dar tot se pot înșela. </a:t>
            </a:r>
            <a:endParaRPr/>
          </a:p>
          <a:p>
            <a:pPr marL="0" lvl="0" indent="0" algn="just" rtl="0">
              <a:lnSpc>
                <a:spcPct val="100000"/>
              </a:lnSpc>
              <a:spcBef>
                <a:spcPts val="1375"/>
              </a:spcBef>
              <a:spcAft>
                <a:spcPts val="0"/>
              </a:spcAft>
              <a:buClr>
                <a:schemeClr val="dk1"/>
              </a:buClr>
              <a:buSzPct val="100000"/>
              <a:buNone/>
            </a:pPr>
            <a:r>
              <a:rPr lang="en-GB" sz="6200" b="1"/>
              <a:t>Afirmația 3: </a:t>
            </a:r>
            <a:r>
              <a:rPr lang="en-GB" sz="6200"/>
              <a:t>Dacă cineva nu vă privește în ochi atunci când vorbește, nu spune adevărul. </a:t>
            </a:r>
            <a:endParaRPr/>
          </a:p>
          <a:p>
            <a:pPr marL="0" lvl="0" indent="0" algn="just" rtl="0">
              <a:lnSpc>
                <a:spcPct val="100000"/>
              </a:lnSpc>
              <a:spcBef>
                <a:spcPts val="1375"/>
              </a:spcBef>
              <a:spcAft>
                <a:spcPts val="0"/>
              </a:spcAft>
              <a:buClr>
                <a:schemeClr val="dk1"/>
              </a:buClr>
              <a:buSzPct val="100000"/>
              <a:buNone/>
            </a:pPr>
            <a:r>
              <a:rPr lang="en-GB" sz="6200" b="1"/>
              <a:t>Răspuns: Fals. </a:t>
            </a:r>
            <a:r>
              <a:rPr lang="en-GB" sz="6200"/>
              <a:t>Faptul de a nu privi pe cineva în ochi poate avea diferite semnificații și motive și este adesea determinat cultural. </a:t>
            </a:r>
            <a:endParaRPr/>
          </a:p>
          <a:p>
            <a:pPr marL="228600" lvl="0" indent="-157480" algn="l" rtl="0">
              <a:lnSpc>
                <a:spcPct val="90000"/>
              </a:lnSpc>
              <a:spcBef>
                <a:spcPts val="1375"/>
              </a:spcBef>
              <a:spcAft>
                <a:spcPts val="0"/>
              </a:spcAft>
              <a:buClr>
                <a:schemeClr val="dk1"/>
              </a:buClr>
              <a:buSzPct val="1000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5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5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5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5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62"/>
        <p:cNvGrpSpPr/>
        <p:nvPr/>
      </p:nvGrpSpPr>
      <p:grpSpPr>
        <a:xfrm>
          <a:off x="0" y="0"/>
          <a:ext cx="0" cy="0"/>
          <a:chOff x="0" y="0"/>
          <a:chExt cx="0" cy="0"/>
        </a:xfrm>
      </p:grpSpPr>
      <p:sp>
        <p:nvSpPr>
          <p:cNvPr id="663" name="Google Shape;663;p54"/>
          <p:cNvSpPr/>
          <p:nvPr/>
        </p:nvSpPr>
        <p:spPr>
          <a:xfrm>
            <a:off x="3049"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664" name="Google Shape;664;p54" descr="A scuba diver in the water&#10;&#10;Description automatically generated"/>
          <p:cNvPicPr preferRelativeResize="0"/>
          <p:nvPr/>
        </p:nvPicPr>
        <p:blipFill rotWithShape="1">
          <a:blip r:embed="rId3">
            <a:alphaModFix/>
          </a:blip>
          <a:srcRect l="5884" r="-1" b="-1"/>
          <a:stretch/>
        </p:blipFill>
        <p:spPr>
          <a:xfrm>
            <a:off x="2522356" y="10"/>
            <a:ext cx="9669642" cy="6857990"/>
          </a:xfrm>
          <a:prstGeom prst="rect">
            <a:avLst/>
          </a:prstGeom>
          <a:noFill/>
          <a:ln>
            <a:noFill/>
          </a:ln>
        </p:spPr>
      </p:pic>
      <p:sp>
        <p:nvSpPr>
          <p:cNvPr id="665" name="Google Shape;665;p54"/>
          <p:cNvSpPr/>
          <p:nvPr/>
        </p:nvSpPr>
        <p:spPr>
          <a:xfrm>
            <a:off x="-1" y="0"/>
            <a:ext cx="7390263" cy="6858000"/>
          </a:xfrm>
          <a:prstGeom prst="rect">
            <a:avLst/>
          </a:prstGeom>
          <a:gradFill>
            <a:gsLst>
              <a:gs pos="0">
                <a:srgbClr val="FFFFFF">
                  <a:alpha val="0"/>
                </a:srgbClr>
              </a:gs>
              <a:gs pos="19000">
                <a:srgbClr val="FFFFFF">
                  <a:alpha val="37647"/>
                </a:srgbClr>
              </a:gs>
              <a:gs pos="35000">
                <a:srgbClr val="FFFFFF">
                  <a:alpha val="76862"/>
                </a:srgbClr>
              </a:gs>
              <a:gs pos="4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66" name="Google Shape;666;p54"/>
          <p:cNvSpPr txBox="1">
            <a:spLocks noGrp="1"/>
          </p:cNvSpPr>
          <p:nvPr>
            <p:ph type="title"/>
          </p:nvPr>
        </p:nvSpPr>
        <p:spPr>
          <a:xfrm>
            <a:off x="838200" y="365125"/>
            <a:ext cx="3822189" cy="189991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Play"/>
              <a:buNone/>
            </a:pPr>
            <a:r>
              <a:rPr lang="en-GB" sz="4000"/>
              <a:t>Scopul comunicării non-verbale</a:t>
            </a:r>
            <a:endParaRPr sz="4000"/>
          </a:p>
        </p:txBody>
      </p:sp>
      <p:sp>
        <p:nvSpPr>
          <p:cNvPr id="667" name="Google Shape;667;p54"/>
          <p:cNvSpPr txBox="1">
            <a:spLocks noGrp="1"/>
          </p:cNvSpPr>
          <p:nvPr>
            <p:ph type="body" idx="1"/>
          </p:nvPr>
        </p:nvSpPr>
        <p:spPr>
          <a:xfrm>
            <a:off x="838200" y="2434201"/>
            <a:ext cx="3822189" cy="374276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1300"/>
              <a:buChar char="•"/>
            </a:pPr>
            <a:r>
              <a:rPr lang="en-GB" sz="1300"/>
              <a:t>Înlocuiește comunicarea verbală în situații în care este imposibil sau inadecvat să vorbești. </a:t>
            </a:r>
            <a:endParaRPr/>
          </a:p>
          <a:p>
            <a:pPr marL="228600" lvl="0" indent="-228600" algn="l" rtl="0">
              <a:lnSpc>
                <a:spcPct val="90000"/>
              </a:lnSpc>
              <a:spcBef>
                <a:spcPts val="1000"/>
              </a:spcBef>
              <a:spcAft>
                <a:spcPts val="0"/>
              </a:spcAft>
              <a:buClr>
                <a:schemeClr val="dk1"/>
              </a:buClr>
              <a:buSzPts val="1300"/>
              <a:buChar char="•"/>
            </a:pPr>
            <a:r>
              <a:rPr lang="en-GB" sz="1300"/>
              <a:t>Completați comunicarea verbală. </a:t>
            </a:r>
            <a:endParaRPr/>
          </a:p>
          <a:p>
            <a:pPr marL="228600" lvl="0" indent="-228600" algn="l" rtl="0">
              <a:lnSpc>
                <a:spcPct val="90000"/>
              </a:lnSpc>
              <a:spcBef>
                <a:spcPts val="1000"/>
              </a:spcBef>
              <a:spcAft>
                <a:spcPts val="0"/>
              </a:spcAft>
              <a:buClr>
                <a:schemeClr val="dk1"/>
              </a:buClr>
              <a:buSzPts val="1300"/>
              <a:buChar char="•"/>
            </a:pPr>
            <a:r>
              <a:rPr lang="en-GB" sz="1300"/>
              <a:t>Modificați cuvântul vorbit. </a:t>
            </a:r>
            <a:endParaRPr/>
          </a:p>
          <a:p>
            <a:pPr marL="228600" lvl="0" indent="-228600" algn="l" rtl="0">
              <a:lnSpc>
                <a:spcPct val="90000"/>
              </a:lnSpc>
              <a:spcBef>
                <a:spcPts val="1000"/>
              </a:spcBef>
              <a:spcAft>
                <a:spcPts val="0"/>
              </a:spcAft>
              <a:buClr>
                <a:schemeClr val="dk1"/>
              </a:buClr>
              <a:buSzPts val="1300"/>
              <a:buChar char="•"/>
            </a:pPr>
            <a:r>
              <a:rPr lang="en-GB" sz="1300"/>
              <a:t>Contrazice, intenționat sau neintenționat, ceea ce se spune. </a:t>
            </a:r>
            <a:endParaRPr/>
          </a:p>
          <a:p>
            <a:pPr marL="228600" lvl="0" indent="-228600" algn="l" rtl="0">
              <a:lnSpc>
                <a:spcPct val="90000"/>
              </a:lnSpc>
              <a:spcBef>
                <a:spcPts val="1000"/>
              </a:spcBef>
              <a:spcAft>
                <a:spcPts val="0"/>
              </a:spcAft>
              <a:buClr>
                <a:schemeClr val="dk1"/>
              </a:buClr>
              <a:buSzPts val="1300"/>
              <a:buChar char="•"/>
            </a:pPr>
            <a:r>
              <a:rPr lang="en-GB" sz="1300"/>
              <a:t>Susține conversația ajutând la marcarea schimburilor de cuvinte. </a:t>
            </a:r>
            <a:endParaRPr/>
          </a:p>
          <a:p>
            <a:pPr marL="228600" lvl="0" indent="-228600" algn="l" rtl="0">
              <a:lnSpc>
                <a:spcPct val="90000"/>
              </a:lnSpc>
              <a:spcBef>
                <a:spcPts val="1000"/>
              </a:spcBef>
              <a:spcAft>
                <a:spcPts val="0"/>
              </a:spcAft>
              <a:buClr>
                <a:schemeClr val="dk1"/>
              </a:buClr>
              <a:buSzPts val="1300"/>
              <a:buChar char="•"/>
            </a:pPr>
            <a:r>
              <a:rPr lang="en-GB" sz="1300"/>
              <a:t>Exprimă emoții și atitudini interpersonale. </a:t>
            </a:r>
            <a:endParaRPr/>
          </a:p>
          <a:p>
            <a:pPr marL="228600" lvl="0" indent="-228600" algn="l" rtl="0">
              <a:lnSpc>
                <a:spcPct val="90000"/>
              </a:lnSpc>
              <a:spcBef>
                <a:spcPts val="1000"/>
              </a:spcBef>
              <a:spcAft>
                <a:spcPts val="0"/>
              </a:spcAft>
              <a:buClr>
                <a:schemeClr val="dk1"/>
              </a:buClr>
              <a:buSzPts val="1300"/>
              <a:buChar char="•"/>
            </a:pPr>
            <a:r>
              <a:rPr lang="en-GB" sz="1300"/>
              <a:t>Negocierea relațiilor în ceea ce privește, de exemplu, dominanța, controlul și simpatia. </a:t>
            </a:r>
            <a:endParaRPr/>
          </a:p>
          <a:p>
            <a:pPr marL="228600" lvl="0" indent="-228600" algn="l" rtl="0">
              <a:lnSpc>
                <a:spcPct val="90000"/>
              </a:lnSpc>
              <a:spcBef>
                <a:spcPts val="1000"/>
              </a:spcBef>
              <a:spcAft>
                <a:spcPts val="0"/>
              </a:spcAft>
              <a:buClr>
                <a:schemeClr val="dk1"/>
              </a:buClr>
              <a:buSzPts val="1300"/>
              <a:buChar char="•"/>
            </a:pPr>
            <a:r>
              <a:rPr lang="en-GB" sz="1300"/>
              <a:t>Transmiterea unei identități personale și sociale prin aspectul fizic. </a:t>
            </a:r>
            <a:endParaRPr/>
          </a:p>
          <a:p>
            <a:pPr marL="228600" lvl="0" indent="-146050" algn="l" rtl="0">
              <a:lnSpc>
                <a:spcPct val="90000"/>
              </a:lnSpc>
              <a:spcBef>
                <a:spcPts val="1000"/>
              </a:spcBef>
              <a:spcAft>
                <a:spcPts val="0"/>
              </a:spcAft>
              <a:buClr>
                <a:schemeClr val="dk1"/>
              </a:buClr>
              <a:buSzPts val="1300"/>
              <a:buNone/>
            </a:pPr>
            <a:endParaRPr sz="13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
        <p:nvSpPr>
          <p:cNvPr id="176" name="Google Shape;176;p6"/>
          <p:cNvSpPr/>
          <p:nvPr/>
        </p:nvSpPr>
        <p:spPr>
          <a:xfrm>
            <a:off x="3049"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77" name="Google Shape;177;p6"/>
          <p:cNvPicPr preferRelativeResize="0">
            <a:picLocks noGrp="1"/>
          </p:cNvPicPr>
          <p:nvPr>
            <p:ph type="body" idx="2"/>
          </p:nvPr>
        </p:nvPicPr>
        <p:blipFill rotWithShape="1">
          <a:blip r:embed="rId3">
            <a:alphaModFix/>
          </a:blip>
          <a:srcRect l="6024" r="3" b="4"/>
          <a:stretch/>
        </p:blipFill>
        <p:spPr>
          <a:xfrm>
            <a:off x="2522356" y="10"/>
            <a:ext cx="9669642" cy="6857990"/>
          </a:xfrm>
          <a:prstGeom prst="rect">
            <a:avLst/>
          </a:prstGeom>
          <a:noFill/>
          <a:ln>
            <a:noFill/>
          </a:ln>
        </p:spPr>
      </p:pic>
      <p:sp>
        <p:nvSpPr>
          <p:cNvPr id="178" name="Google Shape;178;p6"/>
          <p:cNvSpPr/>
          <p:nvPr/>
        </p:nvSpPr>
        <p:spPr>
          <a:xfrm>
            <a:off x="-1" y="0"/>
            <a:ext cx="7390263" cy="6858000"/>
          </a:xfrm>
          <a:prstGeom prst="rect">
            <a:avLst/>
          </a:prstGeom>
          <a:gradFill>
            <a:gsLst>
              <a:gs pos="0">
                <a:srgbClr val="FFFFFF">
                  <a:alpha val="0"/>
                </a:srgbClr>
              </a:gs>
              <a:gs pos="19000">
                <a:srgbClr val="FFFFFF">
                  <a:alpha val="37647"/>
                </a:srgbClr>
              </a:gs>
              <a:gs pos="35000">
                <a:srgbClr val="FFFFFF">
                  <a:alpha val="76862"/>
                </a:srgbClr>
              </a:gs>
              <a:gs pos="4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79" name="Google Shape;179;p6"/>
          <p:cNvSpPr txBox="1">
            <a:spLocks noGrp="1"/>
          </p:cNvSpPr>
          <p:nvPr>
            <p:ph type="title"/>
          </p:nvPr>
        </p:nvSpPr>
        <p:spPr>
          <a:xfrm>
            <a:off x="838200" y="365125"/>
            <a:ext cx="3822189" cy="189991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Play"/>
              <a:buNone/>
            </a:pPr>
            <a:r>
              <a:rPr lang="en-GB" sz="4000"/>
              <a:t>Comunicare</a:t>
            </a:r>
            <a:endParaRPr/>
          </a:p>
        </p:txBody>
      </p:sp>
      <p:sp>
        <p:nvSpPr>
          <p:cNvPr id="180" name="Google Shape;180;p6"/>
          <p:cNvSpPr txBox="1">
            <a:spLocks noGrp="1"/>
          </p:cNvSpPr>
          <p:nvPr>
            <p:ph type="body" idx="1"/>
          </p:nvPr>
        </p:nvSpPr>
        <p:spPr>
          <a:xfrm>
            <a:off x="838200" y="2434201"/>
            <a:ext cx="3822189" cy="374276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1700"/>
              <a:buChar char="•"/>
            </a:pPr>
            <a:r>
              <a:rPr lang="en-GB" sz="1700" u="none" strike="noStrike" cap="none"/>
              <a:t>Comunicarea este procesul prin care oamenii folosesc mesajele pentru a genera semnificații în cadrul și între contexte, culturi, canale și medii.</a:t>
            </a:r>
            <a:endParaRPr/>
          </a:p>
          <a:p>
            <a:pPr marL="228600" lvl="0" indent="-120650" algn="l" rtl="0">
              <a:lnSpc>
                <a:spcPct val="90000"/>
              </a:lnSpc>
              <a:spcBef>
                <a:spcPts val="1000"/>
              </a:spcBef>
              <a:spcAft>
                <a:spcPts val="0"/>
              </a:spcAft>
              <a:buClr>
                <a:schemeClr val="dk1"/>
              </a:buClr>
              <a:buSzPts val="1700"/>
              <a:buNone/>
            </a:pPr>
            <a:endParaRPr sz="1700"/>
          </a:p>
          <a:p>
            <a:pPr marL="228600" lvl="0" indent="-228600" algn="l" rtl="0">
              <a:lnSpc>
                <a:spcPct val="90000"/>
              </a:lnSpc>
              <a:spcBef>
                <a:spcPts val="1000"/>
              </a:spcBef>
              <a:spcAft>
                <a:spcPts val="0"/>
              </a:spcAft>
              <a:buClr>
                <a:schemeClr val="dk1"/>
              </a:buClr>
              <a:buSzPts val="1700"/>
              <a:buChar char="•"/>
            </a:pPr>
            <a:r>
              <a:rPr lang="en-GB" sz="1700"/>
              <a:t>Comunicarea interpersonală este o formă dinamică de comunicare între două (sau mai multe) persoane în care mesajele schimbate influențează în mod semnificativ gândurile, emoțiile, comportamentele și relațiile acestora.</a:t>
            </a:r>
            <a:endParaRPr/>
          </a:p>
          <a:p>
            <a:pPr marL="228600" lvl="0" indent="-120650" algn="l" rtl="0">
              <a:lnSpc>
                <a:spcPct val="90000"/>
              </a:lnSpc>
              <a:spcBef>
                <a:spcPts val="1000"/>
              </a:spcBef>
              <a:spcAft>
                <a:spcPts val="0"/>
              </a:spcAft>
              <a:buClr>
                <a:schemeClr val="dk1"/>
              </a:buClr>
              <a:buSzPts val="1700"/>
              <a:buNone/>
            </a:pPr>
            <a:endParaRPr sz="17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2"/>
        <p:cNvGrpSpPr/>
        <p:nvPr/>
      </p:nvGrpSpPr>
      <p:grpSpPr>
        <a:xfrm>
          <a:off x="0" y="0"/>
          <a:ext cx="0" cy="0"/>
          <a:chOff x="0" y="0"/>
          <a:chExt cx="0" cy="0"/>
        </a:xfrm>
      </p:grpSpPr>
      <p:sp>
        <p:nvSpPr>
          <p:cNvPr id="673" name="Google Shape;673;p55"/>
          <p:cNvSpPr/>
          <p:nvPr/>
        </p:nvSpPr>
        <p:spPr>
          <a:xfrm>
            <a:off x="-1"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74" name="Google Shape;674;p55"/>
          <p:cNvSpPr txBox="1">
            <a:spLocks noGrp="1"/>
          </p:cNvSpPr>
          <p:nvPr>
            <p:ph type="title"/>
          </p:nvPr>
        </p:nvSpPr>
        <p:spPr>
          <a:xfrm>
            <a:off x="838200" y="365125"/>
            <a:ext cx="10515600" cy="13064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Play"/>
              <a:buNone/>
            </a:pPr>
            <a:r>
              <a:rPr lang="en-GB" sz="4000"/>
              <a:t>De ce asistenții sociali trebuie să acorde atenție comunicării non-verbale?</a:t>
            </a:r>
            <a:endParaRPr/>
          </a:p>
        </p:txBody>
      </p:sp>
      <p:sp>
        <p:nvSpPr>
          <p:cNvPr id="675" name="Google Shape;675;p55"/>
          <p:cNvSpPr txBox="1">
            <a:spLocks noGrp="1"/>
          </p:cNvSpPr>
          <p:nvPr>
            <p:ph type="body" idx="1"/>
          </p:nvPr>
        </p:nvSpPr>
        <p:spPr>
          <a:xfrm>
            <a:off x="838200" y="1825625"/>
            <a:ext cx="4152774" cy="4303464"/>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Char char="•"/>
            </a:pPr>
            <a:r>
              <a:rPr lang="en-GB" sz="2000"/>
              <a:t>Evaluare și siguranță</a:t>
            </a:r>
            <a:endParaRPr/>
          </a:p>
          <a:p>
            <a:pPr marL="228600" lvl="0" indent="-228600" algn="l" rtl="0">
              <a:lnSpc>
                <a:spcPct val="90000"/>
              </a:lnSpc>
              <a:spcBef>
                <a:spcPts val="1000"/>
              </a:spcBef>
              <a:spcAft>
                <a:spcPts val="0"/>
              </a:spcAft>
              <a:buClr>
                <a:schemeClr val="dk1"/>
              </a:buClr>
              <a:buSzPts val="2000"/>
              <a:buChar char="•"/>
            </a:pPr>
            <a:r>
              <a:rPr lang="en-GB" sz="2000"/>
              <a:t>Construirea încrederii și a raportului</a:t>
            </a:r>
            <a:endParaRPr/>
          </a:p>
          <a:p>
            <a:pPr marL="228600" lvl="0" indent="-228600" algn="l" rtl="0">
              <a:lnSpc>
                <a:spcPct val="90000"/>
              </a:lnSpc>
              <a:spcBef>
                <a:spcPts val="1000"/>
              </a:spcBef>
              <a:spcAft>
                <a:spcPts val="0"/>
              </a:spcAft>
              <a:buClr>
                <a:schemeClr val="dk1"/>
              </a:buClr>
              <a:buSzPts val="2000"/>
              <a:buChar char="•"/>
            </a:pPr>
            <a:r>
              <a:rPr lang="en-GB" sz="2000"/>
              <a:t>Competența culturală</a:t>
            </a:r>
            <a:endParaRPr/>
          </a:p>
          <a:p>
            <a:pPr marL="228600" lvl="0" indent="-228600" algn="l" rtl="0">
              <a:lnSpc>
                <a:spcPct val="90000"/>
              </a:lnSpc>
              <a:spcBef>
                <a:spcPts val="1000"/>
              </a:spcBef>
              <a:spcAft>
                <a:spcPts val="0"/>
              </a:spcAft>
              <a:buClr>
                <a:schemeClr val="dk1"/>
              </a:buClr>
              <a:buSzPts val="2000"/>
              <a:buChar char="•"/>
            </a:pPr>
            <a:r>
              <a:rPr lang="en-GB" sz="2000"/>
              <a:t>Evaluarea clinică</a:t>
            </a:r>
            <a:endParaRPr/>
          </a:p>
          <a:p>
            <a:pPr marL="228600" lvl="0" indent="-228600" algn="l" rtl="0">
              <a:lnSpc>
                <a:spcPct val="90000"/>
              </a:lnSpc>
              <a:spcBef>
                <a:spcPts val="1000"/>
              </a:spcBef>
              <a:spcAft>
                <a:spcPts val="0"/>
              </a:spcAft>
              <a:buClr>
                <a:schemeClr val="dk1"/>
              </a:buClr>
              <a:buSzPts val="2000"/>
              <a:buChar char="•"/>
            </a:pPr>
            <a:r>
              <a:rPr lang="en-GB" sz="2000"/>
              <a:t>Lucrul cu copiii și familia</a:t>
            </a:r>
            <a:endParaRPr/>
          </a:p>
          <a:p>
            <a:pPr marL="228600" lvl="0" indent="-228600" algn="l" rtl="0">
              <a:lnSpc>
                <a:spcPct val="90000"/>
              </a:lnSpc>
              <a:spcBef>
                <a:spcPts val="1000"/>
              </a:spcBef>
              <a:spcAft>
                <a:spcPts val="0"/>
              </a:spcAft>
              <a:buClr>
                <a:schemeClr val="dk1"/>
              </a:buClr>
              <a:buSzPts val="2000"/>
              <a:buChar char="•"/>
            </a:pPr>
            <a:r>
              <a:rPr lang="en-GB" sz="2000"/>
              <a:t>Susținerea beneficiarilor</a:t>
            </a:r>
            <a:endParaRPr sz="2000"/>
          </a:p>
          <a:p>
            <a:pPr marL="228600" lvl="0" indent="-228600" algn="l" rtl="0">
              <a:lnSpc>
                <a:spcPct val="90000"/>
              </a:lnSpc>
              <a:spcBef>
                <a:spcPts val="1000"/>
              </a:spcBef>
              <a:spcAft>
                <a:spcPts val="0"/>
              </a:spcAft>
              <a:buClr>
                <a:schemeClr val="dk1"/>
              </a:buClr>
              <a:buSzPts val="2000"/>
              <a:buChar char="•"/>
            </a:pPr>
            <a:r>
              <a:rPr lang="en-GB" sz="2000"/>
              <a:t>Practica profesională</a:t>
            </a:r>
            <a:endParaRPr/>
          </a:p>
          <a:p>
            <a:pPr marL="228600" lvl="0" indent="-228600" algn="l" rtl="0">
              <a:lnSpc>
                <a:spcPct val="90000"/>
              </a:lnSpc>
              <a:spcBef>
                <a:spcPts val="1000"/>
              </a:spcBef>
              <a:spcAft>
                <a:spcPts val="0"/>
              </a:spcAft>
              <a:buClr>
                <a:schemeClr val="dk1"/>
              </a:buClr>
              <a:buSzPts val="2000"/>
              <a:buChar char="•"/>
            </a:pPr>
            <a:r>
              <a:rPr lang="en-GB" sz="2000"/>
              <a:t>Intervenția în situații de criză</a:t>
            </a:r>
            <a:endParaRPr/>
          </a:p>
          <a:p>
            <a:pPr marL="228600" lvl="0" indent="-101600" algn="l" rtl="0">
              <a:lnSpc>
                <a:spcPct val="90000"/>
              </a:lnSpc>
              <a:spcBef>
                <a:spcPts val="1000"/>
              </a:spcBef>
              <a:spcAft>
                <a:spcPts val="0"/>
              </a:spcAft>
              <a:buClr>
                <a:schemeClr val="dk1"/>
              </a:buClr>
              <a:buSzPts val="2000"/>
              <a:buNone/>
            </a:pPr>
            <a:endParaRPr sz="2000"/>
          </a:p>
          <a:p>
            <a:pPr marL="228600" lvl="0" indent="-101600" algn="l" rtl="0">
              <a:lnSpc>
                <a:spcPct val="90000"/>
              </a:lnSpc>
              <a:spcBef>
                <a:spcPts val="1000"/>
              </a:spcBef>
              <a:spcAft>
                <a:spcPts val="0"/>
              </a:spcAft>
              <a:buClr>
                <a:schemeClr val="dk1"/>
              </a:buClr>
              <a:buSzPts val="2000"/>
              <a:buNone/>
            </a:pPr>
            <a:endParaRPr sz="2000"/>
          </a:p>
          <a:p>
            <a:pPr marL="228600" lvl="0" indent="-101600" algn="l" rtl="0">
              <a:lnSpc>
                <a:spcPct val="90000"/>
              </a:lnSpc>
              <a:spcBef>
                <a:spcPts val="1000"/>
              </a:spcBef>
              <a:spcAft>
                <a:spcPts val="0"/>
              </a:spcAft>
              <a:buClr>
                <a:schemeClr val="dk1"/>
              </a:buClr>
              <a:buSzPts val="2000"/>
              <a:buNone/>
            </a:pPr>
            <a:endParaRPr sz="2000"/>
          </a:p>
        </p:txBody>
      </p:sp>
      <p:pic>
        <p:nvPicPr>
          <p:cNvPr id="676" name="Google Shape;676;p55" descr="A person talking on the phone while a child looks at the computer&#10;&#10;Description automatically generated"/>
          <p:cNvPicPr preferRelativeResize="0"/>
          <p:nvPr/>
        </p:nvPicPr>
        <p:blipFill rotWithShape="1">
          <a:blip r:embed="rId3">
            <a:alphaModFix/>
          </a:blip>
          <a:srcRect l="14807" r="3040"/>
          <a:stretch/>
        </p:blipFill>
        <p:spPr>
          <a:xfrm>
            <a:off x="5183500" y="1904282"/>
            <a:ext cx="6170299" cy="4224808"/>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GB" dirty="0" err="1"/>
              <a:t>Experimentul</a:t>
            </a:r>
            <a:r>
              <a:rPr lang="en-GB" dirty="0"/>
              <a:t> </a:t>
            </a:r>
            <a:r>
              <a:rPr lang="en-GB" dirty="0" err="1"/>
              <a:t>Tronick's</a:t>
            </a:r>
            <a:r>
              <a:rPr lang="en-GB" dirty="0"/>
              <a:t> still face/</a:t>
            </a:r>
            <a:r>
              <a:rPr lang="en-GB" dirty="0" err="1"/>
              <a:t>Chipul</a:t>
            </a:r>
            <a:r>
              <a:rPr lang="en-GB" dirty="0"/>
              <a:t> </a:t>
            </a:r>
            <a:r>
              <a:rPr lang="en-GB" dirty="0" err="1"/>
              <a:t>nemișcat</a:t>
            </a:r>
            <a:r>
              <a:rPr lang="en-GB" dirty="0"/>
              <a:t> al </a:t>
            </a:r>
            <a:r>
              <a:rPr lang="en-GB" dirty="0" err="1"/>
              <a:t>lui</a:t>
            </a:r>
            <a:r>
              <a:rPr lang="en-GB" dirty="0"/>
              <a:t> </a:t>
            </a:r>
            <a:r>
              <a:rPr lang="en-GB" dirty="0" err="1"/>
              <a:t>Tronick</a:t>
            </a:r>
            <a:endParaRPr dirty="0"/>
          </a:p>
        </p:txBody>
      </p:sp>
      <p:pic>
        <p:nvPicPr>
          <p:cNvPr id="683" name="Google Shape;683;p56"/>
          <p:cNvPicPr preferRelativeResize="0"/>
          <p:nvPr/>
        </p:nvPicPr>
        <p:blipFill rotWithShape="1">
          <a:blip r:embed="rId3">
            <a:alphaModFix/>
          </a:blip>
          <a:srcRect/>
          <a:stretch/>
        </p:blipFill>
        <p:spPr>
          <a:xfrm>
            <a:off x="689919" y="1690688"/>
            <a:ext cx="9934832" cy="4351338"/>
          </a:xfrm>
          <a:prstGeom prst="rect">
            <a:avLst/>
          </a:prstGeom>
          <a:noFill/>
          <a:ln>
            <a:noFill/>
          </a:ln>
        </p:spPr>
      </p:pic>
      <p:sp>
        <p:nvSpPr>
          <p:cNvPr id="2" name="Прямоугольник 1"/>
          <p:cNvSpPr/>
          <p:nvPr/>
        </p:nvSpPr>
        <p:spPr>
          <a:xfrm>
            <a:off x="1198605" y="2199504"/>
            <a:ext cx="6903713" cy="307777"/>
          </a:xfrm>
          <a:prstGeom prst="rect">
            <a:avLst/>
          </a:prstGeom>
        </p:spPr>
        <p:txBody>
          <a:bodyPr wrap="square">
            <a:spAutoFit/>
          </a:bodyPr>
          <a:lstStyle/>
          <a:p>
            <a:r>
              <a:rPr lang="ro-RO" dirty="0">
                <a:hlinkClick r:id="rId4"/>
              </a:rPr>
              <a:t>https://</a:t>
            </a:r>
            <a:r>
              <a:rPr lang="ro-RO" dirty="0" smtClean="0">
                <a:hlinkClick r:id="rId4"/>
              </a:rPr>
              <a:t>www.youtube.com/watch?v=f1Jw0-LExyc</a:t>
            </a:r>
            <a:r>
              <a:rPr lang="ro-RO" dirty="0" smtClean="0"/>
              <a:t> </a:t>
            </a:r>
            <a:endParaRPr lang="ro-RO"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p5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GB"/>
              <a:t>Abilități de comunicare non-verbală</a:t>
            </a:r>
            <a:endParaRPr/>
          </a:p>
        </p:txBody>
      </p:sp>
      <p:grpSp>
        <p:nvGrpSpPr>
          <p:cNvPr id="690" name="Google Shape;690;p57"/>
          <p:cNvGrpSpPr/>
          <p:nvPr/>
        </p:nvGrpSpPr>
        <p:grpSpPr>
          <a:xfrm>
            <a:off x="2751725" y="1282826"/>
            <a:ext cx="5553430" cy="5189987"/>
            <a:chOff x="2383864" y="20060"/>
            <a:chExt cx="5553430" cy="5189987"/>
          </a:xfrm>
        </p:grpSpPr>
        <p:sp>
          <p:nvSpPr>
            <p:cNvPr id="691" name="Google Shape;691;p57"/>
            <p:cNvSpPr/>
            <p:nvPr/>
          </p:nvSpPr>
          <p:spPr>
            <a:xfrm>
              <a:off x="4621396" y="2022940"/>
              <a:ext cx="1378812" cy="1311194"/>
            </a:xfrm>
            <a:prstGeom prst="ellipse">
              <a:avLst/>
            </a:prstGeom>
            <a:solidFill>
              <a:srgbClr val="126082"/>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57"/>
            <p:cNvSpPr txBox="1"/>
            <p:nvPr/>
          </p:nvSpPr>
          <p:spPr>
            <a:xfrm>
              <a:off x="4823318" y="2214960"/>
              <a:ext cx="974968" cy="927154"/>
            </a:xfrm>
            <a:prstGeom prst="rect">
              <a:avLst/>
            </a:prstGeom>
            <a:noFill/>
            <a:ln>
              <a:noFill/>
            </a:ln>
          </p:spPr>
          <p:txBody>
            <a:bodyPr spcFirstLastPara="1" wrap="square" lIns="8250" tIns="8250" rIns="8250" bIns="8250" anchor="ctr" anchorCtr="0">
              <a:noAutofit/>
            </a:bodyPr>
            <a:lstStyle/>
            <a:p>
              <a:pPr marL="0" marR="0" lvl="0" indent="0" algn="ctr" rtl="0">
                <a:lnSpc>
                  <a:spcPct val="90000"/>
                </a:lnSpc>
                <a:spcBef>
                  <a:spcPts val="0"/>
                </a:spcBef>
                <a:spcAft>
                  <a:spcPts val="0"/>
                </a:spcAft>
                <a:buClr>
                  <a:schemeClr val="lt1"/>
                </a:buClr>
                <a:buSzPts val="1300"/>
                <a:buFont typeface="Arial"/>
                <a:buNone/>
              </a:pPr>
              <a:r>
                <a:rPr lang="en-GB" sz="1300">
                  <a:solidFill>
                    <a:schemeClr val="lt1"/>
                  </a:solidFill>
                  <a:latin typeface="Arial"/>
                  <a:ea typeface="Arial"/>
                  <a:cs typeface="Arial"/>
                  <a:sym typeface="Arial"/>
                </a:rPr>
                <a:t>Abilități de comunicare non-verbală</a:t>
              </a:r>
              <a:endParaRPr/>
            </a:p>
          </p:txBody>
        </p:sp>
        <p:sp>
          <p:nvSpPr>
            <p:cNvPr id="693" name="Google Shape;693;p57"/>
            <p:cNvSpPr/>
            <p:nvPr/>
          </p:nvSpPr>
          <p:spPr>
            <a:xfrm rot="-5400000">
              <a:off x="4862515" y="1565006"/>
              <a:ext cx="896573" cy="19293"/>
            </a:xfrm>
            <a:custGeom>
              <a:avLst/>
              <a:gdLst/>
              <a:ahLst/>
              <a:cxnLst/>
              <a:rect l="l" t="t" r="r" b="b"/>
              <a:pathLst>
                <a:path w="120000" h="120000" extrusionOk="0">
                  <a:moveTo>
                    <a:pt x="0" y="59997"/>
                  </a:moveTo>
                  <a:lnTo>
                    <a:pt x="120000" y="59997"/>
                  </a:lnTo>
                </a:path>
              </a:pathLst>
            </a:custGeom>
            <a:noFill/>
            <a:ln w="19050" cap="flat" cmpd="sng">
              <a:solidFill>
                <a:srgbClr val="E9713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57"/>
            <p:cNvSpPr txBox="1"/>
            <p:nvPr/>
          </p:nvSpPr>
          <p:spPr>
            <a:xfrm rot="-5400000">
              <a:off x="5288387" y="1552239"/>
              <a:ext cx="44828" cy="4482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695" name="Google Shape;695;p57"/>
            <p:cNvSpPr/>
            <p:nvPr/>
          </p:nvSpPr>
          <p:spPr>
            <a:xfrm>
              <a:off x="4757648" y="20060"/>
              <a:ext cx="1106306" cy="1106306"/>
            </a:xfrm>
            <a:prstGeom prst="ellipse">
              <a:avLst/>
            </a:prstGeom>
            <a:solidFill>
              <a:srgbClr val="E9713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57"/>
            <p:cNvSpPr txBox="1"/>
            <p:nvPr/>
          </p:nvSpPr>
          <p:spPr>
            <a:xfrm>
              <a:off x="4919663" y="182075"/>
              <a:ext cx="782276" cy="782276"/>
            </a:xfrm>
            <a:prstGeom prst="rect">
              <a:avLst/>
            </a:prstGeom>
            <a:noFill/>
            <a:ln>
              <a:noFill/>
            </a:ln>
          </p:spPr>
          <p:txBody>
            <a:bodyPr spcFirstLastPara="1" wrap="square" lIns="6350" tIns="6350" rIns="6350" bIns="6350" anchor="ctr" anchorCtr="0">
              <a:noAutofit/>
            </a:bodyPr>
            <a:lstStyle/>
            <a:p>
              <a:pPr marL="0" marR="0" lvl="0" indent="0" algn="ctr" rtl="0">
                <a:lnSpc>
                  <a:spcPct val="90000"/>
                </a:lnSpc>
                <a:spcBef>
                  <a:spcPts val="0"/>
                </a:spcBef>
                <a:spcAft>
                  <a:spcPts val="0"/>
                </a:spcAft>
                <a:buClr>
                  <a:schemeClr val="lt1"/>
                </a:buClr>
                <a:buSzPts val="1000"/>
                <a:buFont typeface="Arial"/>
                <a:buNone/>
              </a:pPr>
              <a:r>
                <a:rPr lang="en-GB" sz="1000">
                  <a:solidFill>
                    <a:schemeClr val="lt1"/>
                  </a:solidFill>
                  <a:latin typeface="Arial"/>
                  <a:ea typeface="Arial"/>
                  <a:cs typeface="Arial"/>
                  <a:sym typeface="Arial"/>
                </a:rPr>
                <a:t>Contact vizual</a:t>
              </a:r>
              <a:endParaRPr/>
            </a:p>
          </p:txBody>
        </p:sp>
        <p:sp>
          <p:nvSpPr>
            <p:cNvPr id="697" name="Google Shape;697;p57"/>
            <p:cNvSpPr/>
            <p:nvPr/>
          </p:nvSpPr>
          <p:spPr>
            <a:xfrm rot="-3000000">
              <a:off x="5583048" y="1818151"/>
              <a:ext cx="883217" cy="19293"/>
            </a:xfrm>
            <a:custGeom>
              <a:avLst/>
              <a:gdLst/>
              <a:ahLst/>
              <a:cxnLst/>
              <a:rect l="l" t="t" r="r" b="b"/>
              <a:pathLst>
                <a:path w="120000" h="120000" extrusionOk="0">
                  <a:moveTo>
                    <a:pt x="0" y="59997"/>
                  </a:moveTo>
                  <a:lnTo>
                    <a:pt x="120000" y="59997"/>
                  </a:lnTo>
                </a:path>
              </a:pathLst>
            </a:custGeom>
            <a:noFill/>
            <a:ln w="19050" cap="flat" cmpd="sng">
              <a:solidFill>
                <a:srgbClr val="E9713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57"/>
            <p:cNvSpPr txBox="1"/>
            <p:nvPr/>
          </p:nvSpPr>
          <p:spPr>
            <a:xfrm rot="-3000000">
              <a:off x="6002576" y="1805717"/>
              <a:ext cx="44160" cy="4416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699" name="Google Shape;699;p57"/>
            <p:cNvSpPr/>
            <p:nvPr/>
          </p:nvSpPr>
          <p:spPr>
            <a:xfrm>
              <a:off x="6110924" y="512612"/>
              <a:ext cx="1106306" cy="1106306"/>
            </a:xfrm>
            <a:prstGeom prst="ellipse">
              <a:avLst/>
            </a:prstGeom>
            <a:solidFill>
              <a:srgbClr val="176B22"/>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57"/>
            <p:cNvSpPr txBox="1"/>
            <p:nvPr/>
          </p:nvSpPr>
          <p:spPr>
            <a:xfrm>
              <a:off x="6272939" y="674627"/>
              <a:ext cx="782276" cy="782276"/>
            </a:xfrm>
            <a:prstGeom prst="rect">
              <a:avLst/>
            </a:prstGeom>
            <a:noFill/>
            <a:ln>
              <a:noFill/>
            </a:ln>
          </p:spPr>
          <p:txBody>
            <a:bodyPr spcFirstLastPara="1" wrap="square" lIns="6350" tIns="6350" rIns="6350" bIns="6350" anchor="ctr" anchorCtr="0">
              <a:noAutofit/>
            </a:bodyPr>
            <a:lstStyle/>
            <a:p>
              <a:pPr marL="0" marR="0" lvl="0" indent="0" algn="ctr" rtl="0">
                <a:lnSpc>
                  <a:spcPct val="90000"/>
                </a:lnSpc>
                <a:spcBef>
                  <a:spcPts val="0"/>
                </a:spcBef>
                <a:spcAft>
                  <a:spcPts val="0"/>
                </a:spcAft>
                <a:buClr>
                  <a:schemeClr val="lt1"/>
                </a:buClr>
                <a:buSzPts val="1000"/>
                <a:buFont typeface="Arial"/>
                <a:buNone/>
              </a:pPr>
              <a:r>
                <a:rPr lang="en-GB" sz="1000">
                  <a:solidFill>
                    <a:schemeClr val="lt1"/>
                  </a:solidFill>
                  <a:latin typeface="Arial"/>
                  <a:ea typeface="Arial"/>
                  <a:cs typeface="Arial"/>
                  <a:sym typeface="Arial"/>
                </a:rPr>
                <a:t>Expresia facială</a:t>
              </a:r>
              <a:endParaRPr/>
            </a:p>
          </p:txBody>
        </p:sp>
        <p:sp>
          <p:nvSpPr>
            <p:cNvPr id="701" name="Google Shape;701;p57"/>
            <p:cNvSpPr/>
            <p:nvPr/>
          </p:nvSpPr>
          <p:spPr>
            <a:xfrm rot="-600000">
              <a:off x="5982092" y="2474363"/>
              <a:ext cx="863861" cy="19293"/>
            </a:xfrm>
            <a:custGeom>
              <a:avLst/>
              <a:gdLst/>
              <a:ahLst/>
              <a:cxnLst/>
              <a:rect l="l" t="t" r="r" b="b"/>
              <a:pathLst>
                <a:path w="120000" h="120000" extrusionOk="0">
                  <a:moveTo>
                    <a:pt x="0" y="59997"/>
                  </a:moveTo>
                  <a:lnTo>
                    <a:pt x="120000" y="59997"/>
                  </a:lnTo>
                </a:path>
              </a:pathLst>
            </a:custGeom>
            <a:noFill/>
            <a:ln w="19050" cap="flat" cmpd="sng">
              <a:solidFill>
                <a:srgbClr val="E9713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57"/>
            <p:cNvSpPr txBox="1"/>
            <p:nvPr/>
          </p:nvSpPr>
          <p:spPr>
            <a:xfrm rot="-600000">
              <a:off x="6392426" y="2462413"/>
              <a:ext cx="43193" cy="43193"/>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703" name="Google Shape;703;p57"/>
            <p:cNvSpPr/>
            <p:nvPr/>
          </p:nvSpPr>
          <p:spPr>
            <a:xfrm>
              <a:off x="6830988" y="1759798"/>
              <a:ext cx="1106306" cy="1106306"/>
            </a:xfrm>
            <a:prstGeom prst="ellipse">
              <a:avLst/>
            </a:prstGeom>
            <a:solidFill>
              <a:srgbClr val="0C9ED5"/>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57"/>
            <p:cNvSpPr txBox="1"/>
            <p:nvPr/>
          </p:nvSpPr>
          <p:spPr>
            <a:xfrm>
              <a:off x="6993003" y="1921813"/>
              <a:ext cx="782276" cy="782276"/>
            </a:xfrm>
            <a:prstGeom prst="rect">
              <a:avLst/>
            </a:prstGeom>
            <a:noFill/>
            <a:ln>
              <a:noFill/>
            </a:ln>
          </p:spPr>
          <p:txBody>
            <a:bodyPr spcFirstLastPara="1" wrap="square" lIns="6350" tIns="6350" rIns="6350" bIns="6350" anchor="ctr" anchorCtr="0">
              <a:noAutofit/>
            </a:bodyPr>
            <a:lstStyle/>
            <a:p>
              <a:pPr marL="0" marR="0" lvl="0" indent="0" algn="ctr" rtl="0">
                <a:lnSpc>
                  <a:spcPct val="90000"/>
                </a:lnSpc>
                <a:spcBef>
                  <a:spcPts val="0"/>
                </a:spcBef>
                <a:spcAft>
                  <a:spcPts val="0"/>
                </a:spcAft>
                <a:buClr>
                  <a:schemeClr val="lt1"/>
                </a:buClr>
                <a:buSzPts val="1000"/>
                <a:buFont typeface="Arial"/>
                <a:buNone/>
              </a:pPr>
              <a:r>
                <a:rPr lang="en-GB" sz="1000">
                  <a:solidFill>
                    <a:schemeClr val="lt1"/>
                  </a:solidFill>
                  <a:latin typeface="Arial"/>
                  <a:ea typeface="Arial"/>
                  <a:cs typeface="Arial"/>
                  <a:sym typeface="Arial"/>
                </a:rPr>
                <a:t>Mișcarea capului</a:t>
              </a:r>
              <a:endParaRPr/>
            </a:p>
          </p:txBody>
        </p:sp>
        <p:sp>
          <p:nvSpPr>
            <p:cNvPr id="705" name="Google Shape;705;p57"/>
            <p:cNvSpPr/>
            <p:nvPr/>
          </p:nvSpPr>
          <p:spPr>
            <a:xfrm rot="1800000">
              <a:off x="5841709" y="3227049"/>
              <a:ext cx="871704" cy="19293"/>
            </a:xfrm>
            <a:custGeom>
              <a:avLst/>
              <a:gdLst/>
              <a:ahLst/>
              <a:cxnLst/>
              <a:rect l="l" t="t" r="r" b="b"/>
              <a:pathLst>
                <a:path w="120000" h="120000" extrusionOk="0">
                  <a:moveTo>
                    <a:pt x="0" y="59997"/>
                  </a:moveTo>
                  <a:lnTo>
                    <a:pt x="120000" y="59997"/>
                  </a:lnTo>
                </a:path>
              </a:pathLst>
            </a:custGeom>
            <a:noFill/>
            <a:ln w="19050" cap="flat" cmpd="sng">
              <a:solidFill>
                <a:srgbClr val="E9713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57"/>
            <p:cNvSpPr txBox="1"/>
            <p:nvPr/>
          </p:nvSpPr>
          <p:spPr>
            <a:xfrm rot="1800000">
              <a:off x="6255769" y="3214904"/>
              <a:ext cx="43585" cy="4358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707" name="Google Shape;707;p57"/>
            <p:cNvSpPr/>
            <p:nvPr/>
          </p:nvSpPr>
          <p:spPr>
            <a:xfrm>
              <a:off x="6580912" y="3178046"/>
              <a:ext cx="1106306" cy="1106306"/>
            </a:xfrm>
            <a:prstGeom prst="ellipse">
              <a:avLst/>
            </a:prstGeom>
            <a:solidFill>
              <a:srgbClr val="A0289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57"/>
            <p:cNvSpPr txBox="1"/>
            <p:nvPr/>
          </p:nvSpPr>
          <p:spPr>
            <a:xfrm>
              <a:off x="6742927" y="3340061"/>
              <a:ext cx="782276" cy="782276"/>
            </a:xfrm>
            <a:prstGeom prst="rect">
              <a:avLst/>
            </a:prstGeom>
            <a:noFill/>
            <a:ln>
              <a:noFill/>
            </a:ln>
          </p:spPr>
          <p:txBody>
            <a:bodyPr spcFirstLastPara="1" wrap="square" lIns="6350" tIns="6350" rIns="6350" bIns="6350" anchor="ctr" anchorCtr="0">
              <a:noAutofit/>
            </a:bodyPr>
            <a:lstStyle/>
            <a:p>
              <a:pPr marL="0" marR="0" lvl="0" indent="0" algn="ctr" rtl="0">
                <a:lnSpc>
                  <a:spcPct val="90000"/>
                </a:lnSpc>
                <a:spcBef>
                  <a:spcPts val="0"/>
                </a:spcBef>
                <a:spcAft>
                  <a:spcPts val="0"/>
                </a:spcAft>
                <a:buClr>
                  <a:schemeClr val="lt1"/>
                </a:buClr>
                <a:buSzPts val="1000"/>
                <a:buFont typeface="Arial"/>
                <a:buNone/>
              </a:pPr>
              <a:r>
                <a:rPr lang="en-GB" sz="1000">
                  <a:solidFill>
                    <a:schemeClr val="lt1"/>
                  </a:solidFill>
                  <a:latin typeface="Arial"/>
                  <a:ea typeface="Arial"/>
                  <a:cs typeface="Arial"/>
                  <a:sym typeface="Arial"/>
                </a:rPr>
                <a:t>Postura</a:t>
              </a:r>
              <a:endParaRPr/>
            </a:p>
          </p:txBody>
        </p:sp>
        <p:sp>
          <p:nvSpPr>
            <p:cNvPr id="709" name="Google Shape;709;p57"/>
            <p:cNvSpPr/>
            <p:nvPr/>
          </p:nvSpPr>
          <p:spPr>
            <a:xfrm rot="4200000">
              <a:off x="5242548" y="3707940"/>
              <a:ext cx="892873" cy="19293"/>
            </a:xfrm>
            <a:custGeom>
              <a:avLst/>
              <a:gdLst/>
              <a:ahLst/>
              <a:cxnLst/>
              <a:rect l="l" t="t" r="r" b="b"/>
              <a:pathLst>
                <a:path w="120000" h="120000" extrusionOk="0">
                  <a:moveTo>
                    <a:pt x="0" y="59997"/>
                  </a:moveTo>
                  <a:lnTo>
                    <a:pt x="120000" y="59997"/>
                  </a:lnTo>
                </a:path>
              </a:pathLst>
            </a:custGeom>
            <a:noFill/>
            <a:ln w="19050" cap="flat" cmpd="sng">
              <a:solidFill>
                <a:srgbClr val="E9713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57"/>
            <p:cNvSpPr txBox="1"/>
            <p:nvPr/>
          </p:nvSpPr>
          <p:spPr>
            <a:xfrm rot="4200000">
              <a:off x="5666663" y="3695265"/>
              <a:ext cx="44643" cy="44643"/>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711" name="Google Shape;711;p57"/>
            <p:cNvSpPr/>
            <p:nvPr/>
          </p:nvSpPr>
          <p:spPr>
            <a:xfrm>
              <a:off x="5477711" y="4103741"/>
              <a:ext cx="1106306" cy="1106306"/>
            </a:xfrm>
            <a:prstGeom prst="ellipse">
              <a:avLst/>
            </a:prstGeom>
            <a:solidFill>
              <a:srgbClr val="4EA62C"/>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57"/>
            <p:cNvSpPr txBox="1"/>
            <p:nvPr/>
          </p:nvSpPr>
          <p:spPr>
            <a:xfrm>
              <a:off x="5639726" y="4265756"/>
              <a:ext cx="782276" cy="782276"/>
            </a:xfrm>
            <a:prstGeom prst="rect">
              <a:avLst/>
            </a:prstGeom>
            <a:noFill/>
            <a:ln>
              <a:noFill/>
            </a:ln>
          </p:spPr>
          <p:txBody>
            <a:bodyPr spcFirstLastPara="1" wrap="square" lIns="6350" tIns="6350" rIns="6350" bIns="6350" anchor="ctr" anchorCtr="0">
              <a:noAutofit/>
            </a:bodyPr>
            <a:lstStyle/>
            <a:p>
              <a:pPr marL="0" marR="0" lvl="0" indent="0" algn="ctr" rtl="0">
                <a:lnSpc>
                  <a:spcPct val="90000"/>
                </a:lnSpc>
                <a:spcBef>
                  <a:spcPts val="0"/>
                </a:spcBef>
                <a:spcAft>
                  <a:spcPts val="0"/>
                </a:spcAft>
                <a:buClr>
                  <a:schemeClr val="lt1"/>
                </a:buClr>
                <a:buSzPts val="1000"/>
                <a:buFont typeface="Arial"/>
                <a:buNone/>
              </a:pPr>
              <a:r>
                <a:rPr lang="en-GB" sz="1000">
                  <a:solidFill>
                    <a:schemeClr val="lt1"/>
                  </a:solidFill>
                  <a:latin typeface="Arial"/>
                  <a:ea typeface="Arial"/>
                  <a:cs typeface="Arial"/>
                  <a:sym typeface="Arial"/>
                </a:rPr>
                <a:t>Gestul</a:t>
              </a:r>
              <a:endParaRPr/>
            </a:p>
          </p:txBody>
        </p:sp>
        <p:sp>
          <p:nvSpPr>
            <p:cNvPr id="713" name="Google Shape;713;p57"/>
            <p:cNvSpPr/>
            <p:nvPr/>
          </p:nvSpPr>
          <p:spPr>
            <a:xfrm rot="6600000">
              <a:off x="4486182" y="3707940"/>
              <a:ext cx="892873" cy="19293"/>
            </a:xfrm>
            <a:custGeom>
              <a:avLst/>
              <a:gdLst/>
              <a:ahLst/>
              <a:cxnLst/>
              <a:rect l="l" t="t" r="r" b="b"/>
              <a:pathLst>
                <a:path w="120000" h="120000" extrusionOk="0">
                  <a:moveTo>
                    <a:pt x="0" y="59997"/>
                  </a:moveTo>
                  <a:lnTo>
                    <a:pt x="120000" y="59997"/>
                  </a:lnTo>
                </a:path>
              </a:pathLst>
            </a:custGeom>
            <a:noFill/>
            <a:ln w="19050" cap="flat" cmpd="sng">
              <a:solidFill>
                <a:srgbClr val="E9713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57"/>
            <p:cNvSpPr txBox="1"/>
            <p:nvPr/>
          </p:nvSpPr>
          <p:spPr>
            <a:xfrm rot="-4200000">
              <a:off x="4910297" y="3695265"/>
              <a:ext cx="44643" cy="44643"/>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715" name="Google Shape;715;p57"/>
            <p:cNvSpPr/>
            <p:nvPr/>
          </p:nvSpPr>
          <p:spPr>
            <a:xfrm>
              <a:off x="4037585" y="4103741"/>
              <a:ext cx="1106306" cy="1106306"/>
            </a:xfrm>
            <a:prstGeom prst="ellipse">
              <a:avLst/>
            </a:prstGeom>
            <a:solidFill>
              <a:srgbClr val="E9713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57"/>
            <p:cNvSpPr txBox="1"/>
            <p:nvPr/>
          </p:nvSpPr>
          <p:spPr>
            <a:xfrm>
              <a:off x="4199600" y="4265756"/>
              <a:ext cx="782276" cy="782276"/>
            </a:xfrm>
            <a:prstGeom prst="rect">
              <a:avLst/>
            </a:prstGeom>
            <a:noFill/>
            <a:ln>
              <a:noFill/>
            </a:ln>
          </p:spPr>
          <p:txBody>
            <a:bodyPr spcFirstLastPara="1" wrap="square" lIns="6350" tIns="6350" rIns="6350" bIns="6350" anchor="ctr" anchorCtr="0">
              <a:noAutofit/>
            </a:bodyPr>
            <a:lstStyle/>
            <a:p>
              <a:pPr marL="0" marR="0" lvl="0" indent="0" algn="ctr" rtl="0">
                <a:lnSpc>
                  <a:spcPct val="90000"/>
                </a:lnSpc>
                <a:spcBef>
                  <a:spcPts val="0"/>
                </a:spcBef>
                <a:spcAft>
                  <a:spcPts val="0"/>
                </a:spcAft>
                <a:buClr>
                  <a:schemeClr val="lt1"/>
                </a:buClr>
                <a:buSzPts val="1000"/>
                <a:buFont typeface="Arial"/>
                <a:buNone/>
              </a:pPr>
              <a:r>
                <a:rPr lang="en-GB" sz="1000">
                  <a:solidFill>
                    <a:schemeClr val="lt1"/>
                  </a:solidFill>
                  <a:latin typeface="Arial"/>
                  <a:ea typeface="Arial"/>
                  <a:cs typeface="Arial"/>
                  <a:sym typeface="Arial"/>
                </a:rPr>
                <a:t>Aspect</a:t>
              </a:r>
              <a:endParaRPr/>
            </a:p>
          </p:txBody>
        </p:sp>
        <p:sp>
          <p:nvSpPr>
            <p:cNvPr id="717" name="Google Shape;717;p57"/>
            <p:cNvSpPr/>
            <p:nvPr/>
          </p:nvSpPr>
          <p:spPr>
            <a:xfrm rot="9000000">
              <a:off x="3908189" y="3227049"/>
              <a:ext cx="871704" cy="19293"/>
            </a:xfrm>
            <a:custGeom>
              <a:avLst/>
              <a:gdLst/>
              <a:ahLst/>
              <a:cxnLst/>
              <a:rect l="l" t="t" r="r" b="b"/>
              <a:pathLst>
                <a:path w="120000" h="120000" extrusionOk="0">
                  <a:moveTo>
                    <a:pt x="0" y="59997"/>
                  </a:moveTo>
                  <a:lnTo>
                    <a:pt x="120000" y="59997"/>
                  </a:lnTo>
                </a:path>
              </a:pathLst>
            </a:custGeom>
            <a:noFill/>
            <a:ln w="19050" cap="flat" cmpd="sng">
              <a:solidFill>
                <a:srgbClr val="E9713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57"/>
            <p:cNvSpPr txBox="1"/>
            <p:nvPr/>
          </p:nvSpPr>
          <p:spPr>
            <a:xfrm rot="-1800000">
              <a:off x="4322249" y="3214904"/>
              <a:ext cx="43585" cy="4358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719" name="Google Shape;719;p57"/>
            <p:cNvSpPr/>
            <p:nvPr/>
          </p:nvSpPr>
          <p:spPr>
            <a:xfrm>
              <a:off x="2934384" y="3178046"/>
              <a:ext cx="1106306" cy="1106306"/>
            </a:xfrm>
            <a:prstGeom prst="ellipse">
              <a:avLst/>
            </a:prstGeom>
            <a:solidFill>
              <a:srgbClr val="176B22"/>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57"/>
            <p:cNvSpPr txBox="1"/>
            <p:nvPr/>
          </p:nvSpPr>
          <p:spPr>
            <a:xfrm>
              <a:off x="3096399" y="3340061"/>
              <a:ext cx="782276" cy="782276"/>
            </a:xfrm>
            <a:prstGeom prst="rect">
              <a:avLst/>
            </a:prstGeom>
            <a:noFill/>
            <a:ln>
              <a:noFill/>
            </a:ln>
          </p:spPr>
          <p:txBody>
            <a:bodyPr spcFirstLastPara="1" wrap="square" lIns="6350" tIns="6350" rIns="6350" bIns="6350" anchor="ctr" anchorCtr="0">
              <a:noAutofit/>
            </a:bodyPr>
            <a:lstStyle/>
            <a:p>
              <a:pPr marL="0" marR="0" lvl="0" indent="0" algn="ctr" rtl="0">
                <a:lnSpc>
                  <a:spcPct val="90000"/>
                </a:lnSpc>
                <a:spcBef>
                  <a:spcPts val="0"/>
                </a:spcBef>
                <a:spcAft>
                  <a:spcPts val="0"/>
                </a:spcAft>
                <a:buClr>
                  <a:schemeClr val="lt1"/>
                </a:buClr>
                <a:buSzPts val="1000"/>
                <a:buFont typeface="Arial"/>
                <a:buNone/>
              </a:pPr>
              <a:r>
                <a:rPr lang="en-GB" sz="1000">
                  <a:solidFill>
                    <a:schemeClr val="lt1"/>
                  </a:solidFill>
                  <a:latin typeface="Arial"/>
                  <a:ea typeface="Arial"/>
                  <a:cs typeface="Arial"/>
                  <a:sym typeface="Arial"/>
                </a:rPr>
                <a:t>Distanță, locuri</a:t>
              </a:r>
              <a:endParaRPr/>
            </a:p>
          </p:txBody>
        </p:sp>
        <p:sp>
          <p:nvSpPr>
            <p:cNvPr id="721" name="Google Shape;721;p57"/>
            <p:cNvSpPr/>
            <p:nvPr/>
          </p:nvSpPr>
          <p:spPr>
            <a:xfrm rot="-10200000">
              <a:off x="4063066" y="2499508"/>
              <a:ext cx="574245" cy="19293"/>
            </a:xfrm>
            <a:custGeom>
              <a:avLst/>
              <a:gdLst/>
              <a:ahLst/>
              <a:cxnLst/>
              <a:rect l="l" t="t" r="r" b="b"/>
              <a:pathLst>
                <a:path w="120000" h="120000" extrusionOk="0">
                  <a:moveTo>
                    <a:pt x="0" y="59997"/>
                  </a:moveTo>
                  <a:lnTo>
                    <a:pt x="120000" y="59997"/>
                  </a:lnTo>
                </a:path>
              </a:pathLst>
            </a:custGeom>
            <a:noFill/>
            <a:ln w="19050" cap="flat" cmpd="sng">
              <a:solidFill>
                <a:srgbClr val="E9713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57"/>
            <p:cNvSpPr txBox="1"/>
            <p:nvPr/>
          </p:nvSpPr>
          <p:spPr>
            <a:xfrm rot="600000">
              <a:off x="4335833" y="2494799"/>
              <a:ext cx="28712" cy="2871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723" name="Google Shape;723;p57"/>
            <p:cNvSpPr/>
            <p:nvPr/>
          </p:nvSpPr>
          <p:spPr>
            <a:xfrm>
              <a:off x="2383864" y="1686682"/>
              <a:ext cx="1707197" cy="1252538"/>
            </a:xfrm>
            <a:prstGeom prst="ellipse">
              <a:avLst/>
            </a:prstGeom>
            <a:solidFill>
              <a:srgbClr val="0C9ED5"/>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57"/>
            <p:cNvSpPr txBox="1"/>
            <p:nvPr/>
          </p:nvSpPr>
          <p:spPr>
            <a:xfrm>
              <a:off x="2633877" y="1870112"/>
              <a:ext cx="1207171" cy="885678"/>
            </a:xfrm>
            <a:prstGeom prst="rect">
              <a:avLst/>
            </a:prstGeom>
            <a:noFill/>
            <a:ln>
              <a:noFill/>
            </a:ln>
          </p:spPr>
          <p:txBody>
            <a:bodyPr spcFirstLastPara="1" wrap="square" lIns="6350" tIns="6350" rIns="6350" bIns="6350" anchor="ctr" anchorCtr="0">
              <a:noAutofit/>
            </a:bodyPr>
            <a:lstStyle/>
            <a:p>
              <a:pPr marL="0" marR="0" lvl="0" indent="0" algn="ctr" rtl="0">
                <a:lnSpc>
                  <a:spcPct val="90000"/>
                </a:lnSpc>
                <a:spcBef>
                  <a:spcPts val="0"/>
                </a:spcBef>
                <a:spcAft>
                  <a:spcPts val="0"/>
                </a:spcAft>
                <a:buClr>
                  <a:schemeClr val="lt1"/>
                </a:buClr>
                <a:buSzPts val="1000"/>
                <a:buFont typeface="Arial"/>
                <a:buNone/>
              </a:pPr>
              <a:r>
                <a:rPr lang="en-GB" sz="1000">
                  <a:solidFill>
                    <a:schemeClr val="lt1"/>
                  </a:solidFill>
                  <a:latin typeface="Arial"/>
                  <a:ea typeface="Arial"/>
                  <a:cs typeface="Arial"/>
                  <a:sym typeface="Arial"/>
                </a:rPr>
                <a:t>Sunete de susținere</a:t>
              </a:r>
              <a:endParaRPr/>
            </a:p>
          </p:txBody>
        </p:sp>
        <p:sp>
          <p:nvSpPr>
            <p:cNvPr id="725" name="Google Shape;725;p57"/>
            <p:cNvSpPr/>
            <p:nvPr/>
          </p:nvSpPr>
          <p:spPr>
            <a:xfrm rot="-7800000">
              <a:off x="4155337" y="1818151"/>
              <a:ext cx="883217" cy="19293"/>
            </a:xfrm>
            <a:custGeom>
              <a:avLst/>
              <a:gdLst/>
              <a:ahLst/>
              <a:cxnLst/>
              <a:rect l="l" t="t" r="r" b="b"/>
              <a:pathLst>
                <a:path w="120000" h="120000" extrusionOk="0">
                  <a:moveTo>
                    <a:pt x="0" y="59997"/>
                  </a:moveTo>
                  <a:lnTo>
                    <a:pt x="120000" y="59997"/>
                  </a:lnTo>
                </a:path>
              </a:pathLst>
            </a:custGeom>
            <a:noFill/>
            <a:ln w="19050" cap="flat" cmpd="sng">
              <a:solidFill>
                <a:srgbClr val="E9713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57"/>
            <p:cNvSpPr txBox="1"/>
            <p:nvPr/>
          </p:nvSpPr>
          <p:spPr>
            <a:xfrm rot="3000000">
              <a:off x="4574866" y="1805717"/>
              <a:ext cx="44160" cy="4416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727" name="Google Shape;727;p57"/>
            <p:cNvSpPr/>
            <p:nvPr/>
          </p:nvSpPr>
          <p:spPr>
            <a:xfrm>
              <a:off x="3404372" y="512612"/>
              <a:ext cx="1106306" cy="1106306"/>
            </a:xfrm>
            <a:prstGeom prst="ellipse">
              <a:avLst/>
            </a:prstGeom>
            <a:solidFill>
              <a:srgbClr val="A0289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57"/>
            <p:cNvSpPr txBox="1"/>
            <p:nvPr/>
          </p:nvSpPr>
          <p:spPr>
            <a:xfrm>
              <a:off x="3566387" y="674627"/>
              <a:ext cx="782276" cy="782276"/>
            </a:xfrm>
            <a:prstGeom prst="rect">
              <a:avLst/>
            </a:prstGeom>
            <a:noFill/>
            <a:ln>
              <a:noFill/>
            </a:ln>
          </p:spPr>
          <p:txBody>
            <a:bodyPr spcFirstLastPara="1" wrap="square" lIns="6350" tIns="6350" rIns="6350" bIns="6350" anchor="ctr" anchorCtr="0">
              <a:noAutofit/>
            </a:bodyPr>
            <a:lstStyle/>
            <a:p>
              <a:pPr marL="0" marR="0" lvl="0" indent="0" algn="ctr" rtl="0">
                <a:lnSpc>
                  <a:spcPct val="90000"/>
                </a:lnSpc>
                <a:spcBef>
                  <a:spcPts val="0"/>
                </a:spcBef>
                <a:spcAft>
                  <a:spcPts val="0"/>
                </a:spcAft>
                <a:buClr>
                  <a:schemeClr val="lt1"/>
                </a:buClr>
                <a:buSzPts val="1000"/>
                <a:buFont typeface="Arial"/>
                <a:buNone/>
              </a:pPr>
              <a:r>
                <a:rPr lang="en-GB" sz="1000">
                  <a:solidFill>
                    <a:schemeClr val="lt1"/>
                  </a:solidFill>
                  <a:latin typeface="Arial"/>
                  <a:ea typeface="Arial"/>
                  <a:cs typeface="Arial"/>
                  <a:sym typeface="Arial"/>
                </a:rPr>
                <a:t>Vocea, intensitatea sonoră, înălțimea tonului</a:t>
              </a:r>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33"/>
        <p:cNvGrpSpPr/>
        <p:nvPr/>
      </p:nvGrpSpPr>
      <p:grpSpPr>
        <a:xfrm>
          <a:off x="0" y="0"/>
          <a:ext cx="0" cy="0"/>
          <a:chOff x="0" y="0"/>
          <a:chExt cx="0" cy="0"/>
        </a:xfrm>
      </p:grpSpPr>
      <p:sp>
        <p:nvSpPr>
          <p:cNvPr id="734" name="Google Shape;734;p58"/>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35" name="Google Shape;735;p58"/>
          <p:cNvSpPr/>
          <p:nvPr/>
        </p:nvSpPr>
        <p:spPr>
          <a:xfrm>
            <a:off x="0" y="-1"/>
            <a:ext cx="11766176" cy="2061837"/>
          </a:xfrm>
          <a:custGeom>
            <a:avLst/>
            <a:gdLst/>
            <a:ahLst/>
            <a:cxnLst/>
            <a:rect l="l" t="t" r="r" b="b"/>
            <a:pathLst>
              <a:path w="10768629" h="1978172" extrusionOk="0">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36" name="Google Shape;736;p58"/>
          <p:cNvSpPr txBox="1">
            <a:spLocks noGrp="1"/>
          </p:cNvSpPr>
          <p:nvPr>
            <p:ph type="title"/>
          </p:nvPr>
        </p:nvSpPr>
        <p:spPr>
          <a:xfrm>
            <a:off x="1137034" y="609597"/>
            <a:ext cx="9392421" cy="133084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GB"/>
              <a:t>Contact vizual</a:t>
            </a:r>
            <a:endParaRPr/>
          </a:p>
        </p:txBody>
      </p:sp>
      <p:sp>
        <p:nvSpPr>
          <p:cNvPr id="737" name="Google Shape;737;p58"/>
          <p:cNvSpPr txBox="1">
            <a:spLocks noGrp="1"/>
          </p:cNvSpPr>
          <p:nvPr>
            <p:ph type="body" idx="1"/>
          </p:nvPr>
        </p:nvSpPr>
        <p:spPr>
          <a:xfrm>
            <a:off x="1137034" y="2198362"/>
            <a:ext cx="4958966" cy="3917773"/>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1700"/>
              <a:buChar char="•"/>
            </a:pPr>
            <a:r>
              <a:rPr lang="en-GB" sz="1700">
                <a:latin typeface="Arial"/>
                <a:ea typeface="Arial"/>
                <a:cs typeface="Arial"/>
                <a:sym typeface="Arial"/>
              </a:rPr>
              <a:t>Priviți beneficiarul în timp ce vă vorbește sau în timp ce vorbiți cu el - aceasta arată că sunteți interesat și deschis. </a:t>
            </a:r>
            <a:endParaRPr/>
          </a:p>
          <a:p>
            <a:pPr marL="228600" lvl="0" indent="-228600" algn="l" rtl="0">
              <a:lnSpc>
                <a:spcPct val="90000"/>
              </a:lnSpc>
              <a:spcBef>
                <a:spcPts val="1000"/>
              </a:spcBef>
              <a:spcAft>
                <a:spcPts val="0"/>
              </a:spcAft>
              <a:buClr>
                <a:schemeClr val="dk1"/>
              </a:buClr>
              <a:buSzPts val="1700"/>
              <a:buChar char="•"/>
            </a:pPr>
            <a:r>
              <a:rPr lang="en-GB" sz="1700">
                <a:latin typeface="Arial"/>
                <a:ea typeface="Arial"/>
                <a:cs typeface="Arial"/>
                <a:sym typeface="Arial"/>
              </a:rPr>
              <a:t>Mențineți contactul vizual prin priviri spontane care exprimă interes și dorința de a asculta și de a răspunde. </a:t>
            </a:r>
            <a:endParaRPr/>
          </a:p>
          <a:p>
            <a:pPr marL="228600" lvl="0" indent="-228600" algn="l" rtl="0">
              <a:lnSpc>
                <a:spcPct val="90000"/>
              </a:lnSpc>
              <a:spcBef>
                <a:spcPts val="1000"/>
              </a:spcBef>
              <a:spcAft>
                <a:spcPts val="0"/>
              </a:spcAft>
              <a:buClr>
                <a:schemeClr val="dk1"/>
              </a:buClr>
              <a:buSzPts val="1700"/>
              <a:buChar char="•"/>
            </a:pPr>
            <a:r>
              <a:rPr lang="en-GB" sz="1700">
                <a:latin typeface="Arial"/>
                <a:ea typeface="Arial"/>
                <a:cs typeface="Arial"/>
                <a:sym typeface="Arial"/>
              </a:rPr>
              <a:t>Contactul vizual prea intens (privirea fixă) poate fi intimidant. Prin urmare, privirea în altă parte pentru perioade scurte poate fi mai confortabilă. </a:t>
            </a:r>
            <a:endParaRPr/>
          </a:p>
          <a:p>
            <a:pPr marL="228600" lvl="0" indent="-228600" algn="l" rtl="0">
              <a:lnSpc>
                <a:spcPct val="90000"/>
              </a:lnSpc>
              <a:spcBef>
                <a:spcPts val="1000"/>
              </a:spcBef>
              <a:spcAft>
                <a:spcPts val="0"/>
              </a:spcAft>
              <a:buClr>
                <a:schemeClr val="dk1"/>
              </a:buClr>
              <a:buSzPts val="1700"/>
              <a:buChar char="•"/>
            </a:pPr>
            <a:r>
              <a:rPr lang="en-GB" sz="1700">
                <a:latin typeface="Arial"/>
                <a:ea typeface="Arial"/>
                <a:cs typeface="Arial"/>
                <a:sym typeface="Arial"/>
              </a:rPr>
              <a:t>Priviți beneficiarul în totalitate, nu doar fața sau ochii. Acest lucru oferă beneficiarului un sentiment de interes, fără o intensitate inconfortabilă. </a:t>
            </a:r>
            <a:endParaRPr/>
          </a:p>
          <a:p>
            <a:pPr marL="228600" lvl="0" indent="-228600" algn="l" rtl="0">
              <a:lnSpc>
                <a:spcPct val="90000"/>
              </a:lnSpc>
              <a:spcBef>
                <a:spcPts val="1000"/>
              </a:spcBef>
              <a:spcAft>
                <a:spcPts val="0"/>
              </a:spcAft>
              <a:buClr>
                <a:schemeClr val="dk1"/>
              </a:buClr>
              <a:buSzPts val="1700"/>
              <a:buChar char="•"/>
            </a:pPr>
            <a:r>
              <a:rPr lang="en-GB" sz="1700">
                <a:latin typeface="Arial"/>
                <a:ea typeface="Arial"/>
                <a:cs typeface="Arial"/>
                <a:sym typeface="Arial"/>
              </a:rPr>
              <a:t>Rețineți că, în unele culturi, menținerea contactului vizual poate fi ofensatoare. </a:t>
            </a:r>
            <a:endParaRPr/>
          </a:p>
          <a:p>
            <a:pPr marL="228600" lvl="0" indent="-120650" algn="l" rtl="0">
              <a:lnSpc>
                <a:spcPct val="90000"/>
              </a:lnSpc>
              <a:spcBef>
                <a:spcPts val="1000"/>
              </a:spcBef>
              <a:spcAft>
                <a:spcPts val="0"/>
              </a:spcAft>
              <a:buClr>
                <a:schemeClr val="dk1"/>
              </a:buClr>
              <a:buSzPts val="1700"/>
              <a:buNone/>
            </a:pPr>
            <a:endParaRPr sz="1700"/>
          </a:p>
        </p:txBody>
      </p:sp>
      <p:pic>
        <p:nvPicPr>
          <p:cNvPr id="738" name="Google Shape;738;p58" descr="Men sitting at a table talking to each other&#10;&#10;Description automatically generated"/>
          <p:cNvPicPr preferRelativeResize="0"/>
          <p:nvPr/>
        </p:nvPicPr>
        <p:blipFill rotWithShape="1">
          <a:blip r:embed="rId3">
            <a:alphaModFix/>
          </a:blip>
          <a:srcRect/>
          <a:stretch/>
        </p:blipFill>
        <p:spPr>
          <a:xfrm>
            <a:off x="6719367" y="2464708"/>
            <a:ext cx="4788505" cy="3196327"/>
          </a:xfrm>
          <a:prstGeom prst="rect">
            <a:avLst/>
          </a:prstGeom>
          <a:noFill/>
          <a:ln>
            <a:noFill/>
          </a:ln>
        </p:spPr>
      </p:pic>
      <p:sp>
        <p:nvSpPr>
          <p:cNvPr id="739" name="Google Shape;739;p58"/>
          <p:cNvSpPr/>
          <p:nvPr/>
        </p:nvSpPr>
        <p:spPr>
          <a:xfrm rot="10800000">
            <a:off x="5381624" y="6209414"/>
            <a:ext cx="6810375" cy="648586"/>
          </a:xfrm>
          <a:custGeom>
            <a:avLst/>
            <a:gdLst/>
            <a:ahLst/>
            <a:cxnLst/>
            <a:rect l="l" t="t" r="r" b="b"/>
            <a:pathLst>
              <a:path w="10753706" h="1027260" extrusionOk="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44"/>
        <p:cNvGrpSpPr/>
        <p:nvPr/>
      </p:nvGrpSpPr>
      <p:grpSpPr>
        <a:xfrm>
          <a:off x="0" y="0"/>
          <a:ext cx="0" cy="0"/>
          <a:chOff x="0" y="0"/>
          <a:chExt cx="0" cy="0"/>
        </a:xfrm>
      </p:grpSpPr>
      <p:sp>
        <p:nvSpPr>
          <p:cNvPr id="745" name="Google Shape;745;p59"/>
          <p:cNvSpPr/>
          <p:nvPr/>
        </p:nvSpPr>
        <p:spPr>
          <a:xfrm>
            <a:off x="0" y="0"/>
            <a:ext cx="4059050" cy="6858000"/>
          </a:xfrm>
          <a:prstGeom prst="rect">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46" name="Google Shape;746;p59"/>
          <p:cNvSpPr txBox="1">
            <a:spLocks noGrp="1"/>
          </p:cNvSpPr>
          <p:nvPr>
            <p:ph type="title"/>
          </p:nvPr>
        </p:nvSpPr>
        <p:spPr>
          <a:xfrm>
            <a:off x="838200" y="1412488"/>
            <a:ext cx="2899189" cy="436384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FFFF"/>
              </a:buClr>
              <a:buSzPts val="4000"/>
              <a:buFont typeface="Play"/>
              <a:buNone/>
            </a:pPr>
            <a:r>
              <a:rPr lang="en-GB" sz="4000">
                <a:solidFill>
                  <a:srgbClr val="FFFFFF"/>
                </a:solidFill>
              </a:rPr>
              <a:t>Expresia facială</a:t>
            </a:r>
            <a:endParaRPr/>
          </a:p>
        </p:txBody>
      </p:sp>
      <p:sp>
        <p:nvSpPr>
          <p:cNvPr id="747" name="Google Shape;747;p59"/>
          <p:cNvSpPr txBox="1">
            <a:spLocks noGrp="1"/>
          </p:cNvSpPr>
          <p:nvPr>
            <p:ph type="body" idx="1"/>
          </p:nvPr>
        </p:nvSpPr>
        <p:spPr>
          <a:xfrm>
            <a:off x="4380855" y="363415"/>
            <a:ext cx="3427283" cy="541291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800"/>
              <a:buNone/>
            </a:pPr>
            <a:r>
              <a:rPr lang="en-GB" sz="1800"/>
              <a:t>Expresiile faciale transmit diverse mesaje și emoții. </a:t>
            </a:r>
            <a:endParaRPr/>
          </a:p>
          <a:p>
            <a:pPr marL="0" lvl="0" indent="0" algn="l" rtl="0">
              <a:lnSpc>
                <a:spcPct val="90000"/>
              </a:lnSpc>
              <a:spcBef>
                <a:spcPts val="1000"/>
              </a:spcBef>
              <a:spcAft>
                <a:spcPts val="0"/>
              </a:spcAft>
              <a:buClr>
                <a:schemeClr val="dk1"/>
              </a:buClr>
              <a:buSzPts val="1800"/>
              <a:buNone/>
            </a:pPr>
            <a:r>
              <a:rPr lang="en-GB" sz="1800"/>
              <a:t>Un asistent social răspunde emoțiilor beneficiarului - acționând ca o "oglindă" care reflectă sentimentele acestuia.</a:t>
            </a:r>
            <a:endParaRPr/>
          </a:p>
          <a:p>
            <a:pPr marL="0" lvl="0" indent="0" algn="l" rtl="0">
              <a:lnSpc>
                <a:spcPct val="90000"/>
              </a:lnSpc>
              <a:spcBef>
                <a:spcPts val="1000"/>
              </a:spcBef>
              <a:spcAft>
                <a:spcPts val="0"/>
              </a:spcAft>
              <a:buClr>
                <a:schemeClr val="dk1"/>
              </a:buClr>
              <a:buSzPts val="1800"/>
              <a:buNone/>
            </a:pPr>
            <a:r>
              <a:rPr lang="en-GB" sz="1800"/>
              <a:t>Beneficiarii își pot ascunde adevăratele sentimente în spatele unei "măști". </a:t>
            </a:r>
            <a:endParaRPr/>
          </a:p>
          <a:p>
            <a:pPr marL="0" lvl="0" indent="0" algn="l" rtl="0">
              <a:lnSpc>
                <a:spcPct val="90000"/>
              </a:lnSpc>
              <a:spcBef>
                <a:spcPts val="1000"/>
              </a:spcBef>
              <a:spcAft>
                <a:spcPts val="0"/>
              </a:spcAft>
              <a:buClr>
                <a:schemeClr val="dk1"/>
              </a:buClr>
              <a:buSzPts val="1800"/>
              <a:buNone/>
            </a:pPr>
            <a:r>
              <a:rPr lang="en-GB" sz="1800"/>
              <a:t>Poate exista o discrepanță între semnalele verbale și cele non-verbale.</a:t>
            </a:r>
            <a:endParaRPr/>
          </a:p>
          <a:p>
            <a:pPr marL="0" lvl="0" indent="0" algn="l" rtl="0">
              <a:lnSpc>
                <a:spcPct val="90000"/>
              </a:lnSpc>
              <a:spcBef>
                <a:spcPts val="1000"/>
              </a:spcBef>
              <a:spcAft>
                <a:spcPts val="0"/>
              </a:spcAft>
              <a:buClr>
                <a:schemeClr val="dk1"/>
              </a:buClr>
              <a:buSzPts val="1800"/>
              <a:buNone/>
            </a:pPr>
            <a:r>
              <a:rPr lang="en-GB" sz="1800"/>
              <a:t>Asistenții sociali trebuie să fie capabili să facă distincția între semnalele verbale și cele non-verbale. </a:t>
            </a:r>
            <a:endParaRPr sz="1800"/>
          </a:p>
        </p:txBody>
      </p:sp>
      <p:cxnSp>
        <p:nvCxnSpPr>
          <p:cNvPr id="748" name="Google Shape;748;p59"/>
          <p:cNvCxnSpPr/>
          <p:nvPr/>
        </p:nvCxnSpPr>
        <p:spPr>
          <a:xfrm>
            <a:off x="8129871" y="1412488"/>
            <a:ext cx="0" cy="3657600"/>
          </a:xfrm>
          <a:prstGeom prst="straightConnector1">
            <a:avLst/>
          </a:prstGeom>
          <a:noFill/>
          <a:ln w="12700" cap="flat" cmpd="sng">
            <a:solidFill>
              <a:srgbClr val="7F7F7F"/>
            </a:solidFill>
            <a:prstDash val="solid"/>
            <a:miter lim="800000"/>
            <a:headEnd type="none" w="sm" len="sm"/>
            <a:tailEnd type="none" w="sm" len="sm"/>
          </a:ln>
        </p:spPr>
      </p:cxnSp>
      <p:sp>
        <p:nvSpPr>
          <p:cNvPr id="749" name="Google Shape;749;p59"/>
          <p:cNvSpPr txBox="1">
            <a:spLocks noGrp="1"/>
          </p:cNvSpPr>
          <p:nvPr>
            <p:ph type="body" idx="2"/>
          </p:nvPr>
        </p:nvSpPr>
        <p:spPr>
          <a:xfrm>
            <a:off x="8451604" y="1412489"/>
            <a:ext cx="3197701" cy="436384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GB" sz="1800"/>
              <a:t>1. Fericire / bucurie</a:t>
            </a:r>
            <a:endParaRPr/>
          </a:p>
          <a:p>
            <a:pPr marL="0" lvl="0" indent="0" algn="l" rtl="0">
              <a:lnSpc>
                <a:spcPct val="90000"/>
              </a:lnSpc>
              <a:spcBef>
                <a:spcPts val="1000"/>
              </a:spcBef>
              <a:spcAft>
                <a:spcPts val="0"/>
              </a:spcAft>
              <a:buClr>
                <a:schemeClr val="dk1"/>
              </a:buClr>
              <a:buSzPts val="1800"/>
              <a:buNone/>
            </a:pPr>
            <a:r>
              <a:rPr lang="en-GB" sz="1800"/>
              <a:t>2. Tristețea</a:t>
            </a:r>
            <a:endParaRPr/>
          </a:p>
          <a:p>
            <a:pPr marL="0" lvl="0" indent="0" algn="l" rtl="0">
              <a:lnSpc>
                <a:spcPct val="90000"/>
              </a:lnSpc>
              <a:spcBef>
                <a:spcPts val="1000"/>
              </a:spcBef>
              <a:spcAft>
                <a:spcPts val="0"/>
              </a:spcAft>
              <a:buClr>
                <a:schemeClr val="dk1"/>
              </a:buClr>
              <a:buSzPts val="1800"/>
              <a:buNone/>
            </a:pPr>
            <a:r>
              <a:rPr lang="en-GB" sz="1800"/>
              <a:t>3. Frica</a:t>
            </a:r>
            <a:endParaRPr/>
          </a:p>
          <a:p>
            <a:pPr marL="0" lvl="0" indent="0" algn="l" rtl="0">
              <a:lnSpc>
                <a:spcPct val="90000"/>
              </a:lnSpc>
              <a:spcBef>
                <a:spcPts val="1000"/>
              </a:spcBef>
              <a:spcAft>
                <a:spcPts val="0"/>
              </a:spcAft>
              <a:buClr>
                <a:schemeClr val="dk1"/>
              </a:buClr>
              <a:buSzPts val="1800"/>
              <a:buNone/>
            </a:pPr>
            <a:r>
              <a:rPr lang="en-GB" sz="1800"/>
              <a:t>4. Furie</a:t>
            </a:r>
            <a:endParaRPr/>
          </a:p>
          <a:p>
            <a:pPr marL="0" lvl="0" indent="0" algn="l" rtl="0">
              <a:lnSpc>
                <a:spcPct val="90000"/>
              </a:lnSpc>
              <a:spcBef>
                <a:spcPts val="1000"/>
              </a:spcBef>
              <a:spcAft>
                <a:spcPts val="0"/>
              </a:spcAft>
              <a:buClr>
                <a:schemeClr val="dk1"/>
              </a:buClr>
              <a:buSzPts val="1800"/>
              <a:buNone/>
            </a:pPr>
            <a:r>
              <a:rPr lang="en-GB" sz="1800"/>
              <a:t>5. Surpriză</a:t>
            </a:r>
            <a:endParaRPr/>
          </a:p>
          <a:p>
            <a:pPr marL="0" lvl="0" indent="0" algn="l" rtl="0">
              <a:lnSpc>
                <a:spcPct val="90000"/>
              </a:lnSpc>
              <a:spcBef>
                <a:spcPts val="1000"/>
              </a:spcBef>
              <a:spcAft>
                <a:spcPts val="0"/>
              </a:spcAft>
              <a:buClr>
                <a:schemeClr val="dk1"/>
              </a:buClr>
              <a:buSzPts val="1800"/>
              <a:buNone/>
            </a:pPr>
            <a:r>
              <a:rPr lang="en-GB" sz="1800"/>
              <a:t>6. Dezgust</a:t>
            </a:r>
            <a:endParaRPr/>
          </a:p>
          <a:p>
            <a:pPr marL="0" lvl="0" indent="0" algn="l" rtl="0">
              <a:lnSpc>
                <a:spcPct val="90000"/>
              </a:lnSpc>
              <a:spcBef>
                <a:spcPts val="1000"/>
              </a:spcBef>
              <a:spcAft>
                <a:spcPts val="0"/>
              </a:spcAft>
              <a:buClr>
                <a:schemeClr val="dk1"/>
              </a:buClr>
              <a:buSzPts val="2000"/>
              <a:buNone/>
            </a:pPr>
            <a:endParaRPr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4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4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4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4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54"/>
        <p:cNvGrpSpPr/>
        <p:nvPr/>
      </p:nvGrpSpPr>
      <p:grpSpPr>
        <a:xfrm>
          <a:off x="0" y="0"/>
          <a:ext cx="0" cy="0"/>
          <a:chOff x="0" y="0"/>
          <a:chExt cx="0" cy="0"/>
        </a:xfrm>
      </p:grpSpPr>
      <p:sp>
        <p:nvSpPr>
          <p:cNvPr id="755" name="Google Shape;755;p60"/>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756" name="Google Shape;756;p60" descr="A person with his mouth open and fists in front of him&#10;&#10;Description automatically generated"/>
          <p:cNvPicPr preferRelativeResize="0"/>
          <p:nvPr/>
        </p:nvPicPr>
        <p:blipFill rotWithShape="1">
          <a:blip r:embed="rId3">
            <a:alphaModFix/>
          </a:blip>
          <a:srcRect t="4143" b="14935"/>
          <a:stretch/>
        </p:blipFill>
        <p:spPr>
          <a:xfrm>
            <a:off x="20" y="1282"/>
            <a:ext cx="12191980" cy="6856718"/>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61"/>
        <p:cNvGrpSpPr/>
        <p:nvPr/>
      </p:nvGrpSpPr>
      <p:grpSpPr>
        <a:xfrm>
          <a:off x="0" y="0"/>
          <a:ext cx="0" cy="0"/>
          <a:chOff x="0" y="0"/>
          <a:chExt cx="0" cy="0"/>
        </a:xfrm>
      </p:grpSpPr>
      <p:sp>
        <p:nvSpPr>
          <p:cNvPr id="762" name="Google Shape;762;p61"/>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763" name="Google Shape;763;p61" descr="A person making a face&#10;&#10;Description automatically generated"/>
          <p:cNvPicPr preferRelativeResize="0"/>
          <p:nvPr/>
        </p:nvPicPr>
        <p:blipFill rotWithShape="1">
          <a:blip r:embed="rId3">
            <a:alphaModFix/>
          </a:blip>
          <a:srcRect t="8" b="15737"/>
          <a:stretch/>
        </p:blipFill>
        <p:spPr>
          <a:xfrm>
            <a:off x="20" y="1282"/>
            <a:ext cx="12191980" cy="6856718"/>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68"/>
        <p:cNvGrpSpPr/>
        <p:nvPr/>
      </p:nvGrpSpPr>
      <p:grpSpPr>
        <a:xfrm>
          <a:off x="0" y="0"/>
          <a:ext cx="0" cy="0"/>
          <a:chOff x="0" y="0"/>
          <a:chExt cx="0" cy="0"/>
        </a:xfrm>
      </p:grpSpPr>
      <p:sp>
        <p:nvSpPr>
          <p:cNvPr id="769" name="Google Shape;769;p62"/>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770" name="Google Shape;770;p62" descr="A person laughing on the road&#10;&#10;Description automatically generated"/>
          <p:cNvPicPr preferRelativeResize="0"/>
          <p:nvPr/>
        </p:nvPicPr>
        <p:blipFill rotWithShape="1">
          <a:blip r:embed="rId3">
            <a:alphaModFix/>
          </a:blip>
          <a:srcRect b="13478"/>
          <a:stretch/>
        </p:blipFill>
        <p:spPr>
          <a:xfrm>
            <a:off x="20" y="1282"/>
            <a:ext cx="12191980" cy="6856718"/>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75"/>
        <p:cNvGrpSpPr/>
        <p:nvPr/>
      </p:nvGrpSpPr>
      <p:grpSpPr>
        <a:xfrm>
          <a:off x="0" y="0"/>
          <a:ext cx="0" cy="0"/>
          <a:chOff x="0" y="0"/>
          <a:chExt cx="0" cy="0"/>
        </a:xfrm>
      </p:grpSpPr>
      <p:sp>
        <p:nvSpPr>
          <p:cNvPr id="776" name="Google Shape;776;p63"/>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777" name="Google Shape;777;p63" descr="A person looking out a window&#10;&#10;Description automatically generated"/>
          <p:cNvPicPr preferRelativeResize="0"/>
          <p:nvPr/>
        </p:nvPicPr>
        <p:blipFill rotWithShape="1">
          <a:blip r:embed="rId3">
            <a:alphaModFix/>
          </a:blip>
          <a:srcRect t="1128" b="14618"/>
          <a:stretch/>
        </p:blipFill>
        <p:spPr>
          <a:xfrm>
            <a:off x="20" y="1282"/>
            <a:ext cx="12191980" cy="6856718"/>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82"/>
        <p:cNvGrpSpPr/>
        <p:nvPr/>
      </p:nvGrpSpPr>
      <p:grpSpPr>
        <a:xfrm>
          <a:off x="0" y="0"/>
          <a:ext cx="0" cy="0"/>
          <a:chOff x="0" y="0"/>
          <a:chExt cx="0" cy="0"/>
        </a:xfrm>
      </p:grpSpPr>
      <p:sp>
        <p:nvSpPr>
          <p:cNvPr id="783" name="Google Shape;783;p64"/>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784" name="Google Shape;784;p64" descr="A person in a white shirt and tie holding his hands up&#10;&#10;Description automatically generated"/>
          <p:cNvPicPr preferRelativeResize="0"/>
          <p:nvPr/>
        </p:nvPicPr>
        <p:blipFill rotWithShape="1">
          <a:blip r:embed="rId3">
            <a:alphaModFix/>
          </a:blip>
          <a:srcRect t="1581" b="19762"/>
          <a:stretch/>
        </p:blipFill>
        <p:spPr>
          <a:xfrm>
            <a:off x="20" y="1282"/>
            <a:ext cx="12191980" cy="685671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5"/>
        <p:cNvGrpSpPr/>
        <p:nvPr/>
      </p:nvGrpSpPr>
      <p:grpSpPr>
        <a:xfrm>
          <a:off x="0" y="0"/>
          <a:ext cx="0" cy="0"/>
          <a:chOff x="0" y="0"/>
          <a:chExt cx="0" cy="0"/>
        </a:xfrm>
      </p:grpSpPr>
      <p:sp>
        <p:nvSpPr>
          <p:cNvPr id="186" name="Google Shape;186;p7"/>
          <p:cNvSpPr/>
          <p:nvPr/>
        </p:nvSpPr>
        <p:spPr>
          <a:xfrm>
            <a:off x="3048" y="0"/>
            <a:ext cx="12188952"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87" name="Google Shape;187;p7"/>
          <p:cNvSpPr/>
          <p:nvPr/>
        </p:nvSpPr>
        <p:spPr>
          <a:xfrm>
            <a:off x="0" y="0"/>
            <a:ext cx="12188952" cy="6858000"/>
          </a:xfrm>
          <a:prstGeom prst="rect">
            <a:avLst/>
          </a:prstGeom>
          <a:solidFill>
            <a:schemeClr val="dk1">
              <a:alpha val="5294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nvGrpSpPr>
          <p:cNvPr id="188" name="Google Shape;188;p7"/>
          <p:cNvGrpSpPr/>
          <p:nvPr/>
        </p:nvGrpSpPr>
        <p:grpSpPr>
          <a:xfrm>
            <a:off x="1" y="2075420"/>
            <a:ext cx="12396066" cy="4440643"/>
            <a:chOff x="1" y="2075420"/>
            <a:chExt cx="12396066" cy="4440643"/>
          </a:xfrm>
        </p:grpSpPr>
        <p:sp>
          <p:nvSpPr>
            <p:cNvPr id="189" name="Google Shape;189;p7"/>
            <p:cNvSpPr/>
            <p:nvPr/>
          </p:nvSpPr>
          <p:spPr>
            <a:xfrm rot="4500000">
              <a:off x="7942191" y="2507571"/>
              <a:ext cx="3563871" cy="3563871"/>
            </a:xfrm>
            <a:prstGeom prst="ellipse">
              <a:avLst/>
            </a:prstGeom>
            <a:noFill/>
            <a:ln w="31750" cap="flat" cmpd="sng">
              <a:solidFill>
                <a:srgbClr val="2A7AD0">
                  <a:alpha val="9803"/>
                </a:srgbClr>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90" name="Google Shape;190;p7"/>
            <p:cNvSpPr/>
            <p:nvPr/>
          </p:nvSpPr>
          <p:spPr>
            <a:xfrm rot="-5400000">
              <a:off x="10435065" y="4048931"/>
              <a:ext cx="1381607" cy="1381607"/>
            </a:xfrm>
            <a:prstGeom prst="ellipse">
              <a:avLst/>
            </a:prstGeom>
            <a:noFill/>
            <a:ln w="31750" cap="flat" cmpd="sng">
              <a:solidFill>
                <a:srgbClr val="2A7AD0">
                  <a:alpha val="20000"/>
                </a:srgbClr>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91" name="Google Shape;191;p7"/>
            <p:cNvSpPr/>
            <p:nvPr/>
          </p:nvSpPr>
          <p:spPr>
            <a:xfrm rot="-5400000">
              <a:off x="1" y="2075420"/>
              <a:ext cx="3144364" cy="3144364"/>
            </a:xfrm>
            <a:prstGeom prst="ellipse">
              <a:avLst/>
            </a:prstGeom>
            <a:gradFill>
              <a:gsLst>
                <a:gs pos="0">
                  <a:srgbClr val="0A1D30">
                    <a:alpha val="20000"/>
                  </a:srgbClr>
                </a:gs>
                <a:gs pos="100000">
                  <a:srgbClr val="061320">
                    <a:alpha val="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92" name="Google Shape;192;p7"/>
            <p:cNvSpPr/>
            <p:nvPr/>
          </p:nvSpPr>
          <p:spPr>
            <a:xfrm rot="-9000000">
              <a:off x="10150845" y="4270841"/>
              <a:ext cx="1897885" cy="1897885"/>
            </a:xfrm>
            <a:prstGeom prst="ellipse">
              <a:avLst/>
            </a:prstGeom>
            <a:gradFill>
              <a:gsLst>
                <a:gs pos="0">
                  <a:srgbClr val="0A1D30">
                    <a:alpha val="9803"/>
                  </a:srgbClr>
                </a:gs>
                <a:gs pos="100000">
                  <a:srgbClr val="0A1D30">
                    <a:alpha val="20000"/>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93" name="Google Shape;193;p7"/>
            <p:cNvSpPr/>
            <p:nvPr/>
          </p:nvSpPr>
          <p:spPr>
            <a:xfrm rot="4500000">
              <a:off x="2046780" y="3040492"/>
              <a:ext cx="2579322" cy="2579322"/>
            </a:xfrm>
            <a:prstGeom prst="ellipse">
              <a:avLst/>
            </a:prstGeom>
            <a:noFill/>
            <a:ln w="31750" cap="flat" cmpd="sng">
              <a:solidFill>
                <a:srgbClr val="2A7AD0">
                  <a:alpha val="20000"/>
                </a:srgbClr>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94" name="Google Shape;194;p7"/>
            <p:cNvSpPr/>
            <p:nvPr/>
          </p:nvSpPr>
          <p:spPr>
            <a:xfrm rot="4500000">
              <a:off x="2224640" y="3193975"/>
              <a:ext cx="2243193" cy="2243193"/>
            </a:xfrm>
            <a:prstGeom prst="ellipse">
              <a:avLst/>
            </a:prstGeom>
            <a:noFill/>
            <a:ln w="31750" cap="flat" cmpd="sng">
              <a:solidFill>
                <a:srgbClr val="2A7AD0">
                  <a:alpha val="9803"/>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sp>
        <p:nvSpPr>
          <p:cNvPr id="195" name="Google Shape;195;p7"/>
          <p:cNvSpPr/>
          <p:nvPr/>
        </p:nvSpPr>
        <p:spPr>
          <a:xfrm rot="-5400000">
            <a:off x="10438146" y="1042605"/>
            <a:ext cx="2796461" cy="711252"/>
          </a:xfrm>
          <a:prstGeom prst="rect">
            <a:avLst/>
          </a:prstGeom>
          <a:gradFill>
            <a:gsLst>
              <a:gs pos="0">
                <a:srgbClr val="6DA5E3">
                  <a:alpha val="0"/>
                </a:srgbClr>
              </a:gs>
              <a:gs pos="100000">
                <a:srgbClr val="0A1D30">
                  <a:alpha val="9803"/>
                </a:srgbClr>
              </a:gs>
            </a:gsLst>
            <a:lin ang="8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nvGrpSpPr>
          <p:cNvPr id="196" name="Google Shape;196;p7"/>
          <p:cNvGrpSpPr/>
          <p:nvPr/>
        </p:nvGrpSpPr>
        <p:grpSpPr>
          <a:xfrm>
            <a:off x="11259539" y="317578"/>
            <a:ext cx="548640" cy="549007"/>
            <a:chOff x="7029447" y="3514725"/>
            <a:chExt cx="1285875" cy="549007"/>
          </a:xfrm>
        </p:grpSpPr>
        <p:cxnSp>
          <p:nvCxnSpPr>
            <p:cNvPr id="197" name="Google Shape;197;p7"/>
            <p:cNvCxnSpPr/>
            <p:nvPr/>
          </p:nvCxnSpPr>
          <p:spPr>
            <a:xfrm>
              <a:off x="7029447" y="3514725"/>
              <a:ext cx="1285875" cy="0"/>
            </a:xfrm>
            <a:prstGeom prst="straightConnector1">
              <a:avLst/>
            </a:prstGeom>
            <a:noFill/>
            <a:ln w="31750" cap="rnd" cmpd="sng">
              <a:solidFill>
                <a:srgbClr val="2A7AD0">
                  <a:alpha val="40000"/>
                </a:srgbClr>
              </a:solidFill>
              <a:prstDash val="dot"/>
              <a:round/>
              <a:headEnd type="none" w="sm" len="sm"/>
              <a:tailEnd type="none" w="sm" len="sm"/>
            </a:ln>
          </p:spPr>
        </p:cxnSp>
        <p:cxnSp>
          <p:nvCxnSpPr>
            <p:cNvPr id="198" name="Google Shape;198;p7"/>
            <p:cNvCxnSpPr/>
            <p:nvPr/>
          </p:nvCxnSpPr>
          <p:spPr>
            <a:xfrm>
              <a:off x="7029447" y="3697727"/>
              <a:ext cx="1285875" cy="0"/>
            </a:xfrm>
            <a:prstGeom prst="straightConnector1">
              <a:avLst/>
            </a:prstGeom>
            <a:noFill/>
            <a:ln w="31750" cap="rnd" cmpd="sng">
              <a:solidFill>
                <a:srgbClr val="2A7AD0">
                  <a:alpha val="40000"/>
                </a:srgbClr>
              </a:solidFill>
              <a:prstDash val="dot"/>
              <a:round/>
              <a:headEnd type="none" w="sm" len="sm"/>
              <a:tailEnd type="none" w="sm" len="sm"/>
            </a:ln>
          </p:spPr>
        </p:cxnSp>
        <p:cxnSp>
          <p:nvCxnSpPr>
            <p:cNvPr id="199" name="Google Shape;199;p7"/>
            <p:cNvCxnSpPr/>
            <p:nvPr/>
          </p:nvCxnSpPr>
          <p:spPr>
            <a:xfrm>
              <a:off x="7029447" y="3880729"/>
              <a:ext cx="1285875" cy="0"/>
            </a:xfrm>
            <a:prstGeom prst="straightConnector1">
              <a:avLst/>
            </a:prstGeom>
            <a:noFill/>
            <a:ln w="31750" cap="rnd" cmpd="sng">
              <a:solidFill>
                <a:srgbClr val="2A7AD0">
                  <a:alpha val="40000"/>
                </a:srgbClr>
              </a:solidFill>
              <a:prstDash val="dot"/>
              <a:round/>
              <a:headEnd type="none" w="sm" len="sm"/>
              <a:tailEnd type="none" w="sm" len="sm"/>
            </a:ln>
          </p:spPr>
        </p:cxnSp>
        <p:cxnSp>
          <p:nvCxnSpPr>
            <p:cNvPr id="200" name="Google Shape;200;p7"/>
            <p:cNvCxnSpPr/>
            <p:nvPr/>
          </p:nvCxnSpPr>
          <p:spPr>
            <a:xfrm>
              <a:off x="7029447" y="4063732"/>
              <a:ext cx="1285875" cy="0"/>
            </a:xfrm>
            <a:prstGeom prst="straightConnector1">
              <a:avLst/>
            </a:prstGeom>
            <a:noFill/>
            <a:ln w="31750" cap="rnd" cmpd="sng">
              <a:solidFill>
                <a:srgbClr val="2A7AD0">
                  <a:alpha val="40000"/>
                </a:srgbClr>
              </a:solidFill>
              <a:prstDash val="dot"/>
              <a:round/>
              <a:headEnd type="none" w="sm" len="sm"/>
              <a:tailEnd type="none" w="sm" len="sm"/>
            </a:ln>
          </p:spPr>
        </p:cxnSp>
      </p:grpSp>
      <p:pic>
        <p:nvPicPr>
          <p:cNvPr id="201" name="Google Shape;201;p7" descr="A person and person talking to each other&#10;&#10;Description automatically generated"/>
          <p:cNvPicPr preferRelativeResize="0">
            <a:picLocks noGrp="1"/>
          </p:cNvPicPr>
          <p:nvPr>
            <p:ph type="body" idx="2"/>
          </p:nvPr>
        </p:nvPicPr>
        <p:blipFill rotWithShape="1">
          <a:blip r:embed="rId3">
            <a:alphaModFix/>
          </a:blip>
          <a:srcRect t="7479" r="1" b="2081"/>
          <a:stretch/>
        </p:blipFill>
        <p:spPr>
          <a:xfrm>
            <a:off x="626590" y="317578"/>
            <a:ext cx="10851111" cy="3508437"/>
          </a:xfrm>
          <a:prstGeom prst="rect">
            <a:avLst/>
          </a:prstGeom>
          <a:noFill/>
          <a:ln>
            <a:noFill/>
          </a:ln>
        </p:spPr>
      </p:pic>
      <p:grpSp>
        <p:nvGrpSpPr>
          <p:cNvPr id="202" name="Google Shape;202;p7"/>
          <p:cNvGrpSpPr/>
          <p:nvPr/>
        </p:nvGrpSpPr>
        <p:grpSpPr>
          <a:xfrm rot="-5400000">
            <a:off x="474192" y="482489"/>
            <a:ext cx="304800" cy="429768"/>
            <a:chOff x="215328" y="-46937"/>
            <a:chExt cx="304800" cy="2773841"/>
          </a:xfrm>
        </p:grpSpPr>
        <p:cxnSp>
          <p:nvCxnSpPr>
            <p:cNvPr id="203" name="Google Shape;203;p7"/>
            <p:cNvCxnSpPr/>
            <p:nvPr/>
          </p:nvCxnSpPr>
          <p:spPr>
            <a:xfrm>
              <a:off x="215328" y="-46937"/>
              <a:ext cx="0" cy="2773841"/>
            </a:xfrm>
            <a:prstGeom prst="straightConnector1">
              <a:avLst/>
            </a:prstGeom>
            <a:noFill/>
            <a:ln w="25400" cap="flat" cmpd="sng">
              <a:solidFill>
                <a:srgbClr val="F1F1F1">
                  <a:alpha val="49803"/>
                </a:srgbClr>
              </a:solidFill>
              <a:prstDash val="dot"/>
              <a:miter lim="800000"/>
              <a:headEnd type="none" w="sm" len="sm"/>
              <a:tailEnd type="none" w="sm" len="sm"/>
            </a:ln>
          </p:spPr>
        </p:cxnSp>
        <p:cxnSp>
          <p:nvCxnSpPr>
            <p:cNvPr id="204" name="Google Shape;204;p7"/>
            <p:cNvCxnSpPr/>
            <p:nvPr/>
          </p:nvCxnSpPr>
          <p:spPr>
            <a:xfrm>
              <a:off x="316928" y="-46937"/>
              <a:ext cx="0" cy="2773841"/>
            </a:xfrm>
            <a:prstGeom prst="straightConnector1">
              <a:avLst/>
            </a:prstGeom>
            <a:noFill/>
            <a:ln w="25400" cap="flat" cmpd="sng">
              <a:solidFill>
                <a:srgbClr val="F1F1F1">
                  <a:alpha val="49803"/>
                </a:srgbClr>
              </a:solidFill>
              <a:prstDash val="dot"/>
              <a:miter lim="800000"/>
              <a:headEnd type="none" w="sm" len="sm"/>
              <a:tailEnd type="none" w="sm" len="sm"/>
            </a:ln>
          </p:spPr>
        </p:cxnSp>
        <p:cxnSp>
          <p:nvCxnSpPr>
            <p:cNvPr id="205" name="Google Shape;205;p7"/>
            <p:cNvCxnSpPr/>
            <p:nvPr/>
          </p:nvCxnSpPr>
          <p:spPr>
            <a:xfrm>
              <a:off x="418528" y="-46937"/>
              <a:ext cx="0" cy="2773841"/>
            </a:xfrm>
            <a:prstGeom prst="straightConnector1">
              <a:avLst/>
            </a:prstGeom>
            <a:noFill/>
            <a:ln w="25400" cap="flat" cmpd="sng">
              <a:solidFill>
                <a:srgbClr val="F1F1F1">
                  <a:alpha val="49803"/>
                </a:srgbClr>
              </a:solidFill>
              <a:prstDash val="dot"/>
              <a:miter lim="800000"/>
              <a:headEnd type="none" w="sm" len="sm"/>
              <a:tailEnd type="none" w="sm" len="sm"/>
            </a:ln>
          </p:spPr>
        </p:cxnSp>
        <p:cxnSp>
          <p:nvCxnSpPr>
            <p:cNvPr id="206" name="Google Shape;206;p7"/>
            <p:cNvCxnSpPr/>
            <p:nvPr/>
          </p:nvCxnSpPr>
          <p:spPr>
            <a:xfrm>
              <a:off x="520128" y="-46937"/>
              <a:ext cx="0" cy="2773841"/>
            </a:xfrm>
            <a:prstGeom prst="straightConnector1">
              <a:avLst/>
            </a:prstGeom>
            <a:noFill/>
            <a:ln w="25400" cap="flat" cmpd="sng">
              <a:solidFill>
                <a:srgbClr val="F1F1F1">
                  <a:alpha val="49803"/>
                </a:srgbClr>
              </a:solidFill>
              <a:prstDash val="dot"/>
              <a:miter lim="800000"/>
              <a:headEnd type="none" w="sm" len="sm"/>
              <a:tailEnd type="none" w="sm" len="sm"/>
            </a:ln>
          </p:spPr>
        </p:cxnSp>
      </p:grpSp>
      <p:sp>
        <p:nvSpPr>
          <p:cNvPr id="207" name="Google Shape;207;p7"/>
          <p:cNvSpPr/>
          <p:nvPr/>
        </p:nvSpPr>
        <p:spPr>
          <a:xfrm rot="10800000">
            <a:off x="-1" y="6140785"/>
            <a:ext cx="6095997" cy="711252"/>
          </a:xfrm>
          <a:prstGeom prst="rect">
            <a:avLst/>
          </a:prstGeom>
          <a:gradFill>
            <a:gsLst>
              <a:gs pos="0">
                <a:srgbClr val="061320">
                  <a:alpha val="9803"/>
                </a:srgbClr>
              </a:gs>
              <a:gs pos="10000">
                <a:srgbClr val="061320">
                  <a:alpha val="9803"/>
                </a:srgbClr>
              </a:gs>
              <a:gs pos="100000">
                <a:srgbClr val="2A7AD0">
                  <a:alpha val="0"/>
                </a:srgbClr>
              </a:gs>
            </a:gsLst>
            <a:lin ang="8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nvGrpSpPr>
          <p:cNvPr id="208" name="Google Shape;208;p7"/>
          <p:cNvGrpSpPr/>
          <p:nvPr/>
        </p:nvGrpSpPr>
        <p:grpSpPr>
          <a:xfrm rot="5400000">
            <a:off x="616345" y="5940560"/>
            <a:ext cx="1285875" cy="549007"/>
            <a:chOff x="7029447" y="3514725"/>
            <a:chExt cx="1285875" cy="549007"/>
          </a:xfrm>
        </p:grpSpPr>
        <p:cxnSp>
          <p:nvCxnSpPr>
            <p:cNvPr id="209" name="Google Shape;209;p7"/>
            <p:cNvCxnSpPr/>
            <p:nvPr/>
          </p:nvCxnSpPr>
          <p:spPr>
            <a:xfrm>
              <a:off x="7029447" y="3514725"/>
              <a:ext cx="1285875" cy="0"/>
            </a:xfrm>
            <a:prstGeom prst="straightConnector1">
              <a:avLst/>
            </a:prstGeom>
            <a:noFill/>
            <a:ln w="31750" cap="rnd" cmpd="sng">
              <a:solidFill>
                <a:srgbClr val="2A7AD0">
                  <a:alpha val="40000"/>
                </a:srgbClr>
              </a:solidFill>
              <a:prstDash val="dot"/>
              <a:round/>
              <a:headEnd type="none" w="sm" len="sm"/>
              <a:tailEnd type="none" w="sm" len="sm"/>
            </a:ln>
          </p:spPr>
        </p:cxnSp>
        <p:cxnSp>
          <p:nvCxnSpPr>
            <p:cNvPr id="210" name="Google Shape;210;p7"/>
            <p:cNvCxnSpPr/>
            <p:nvPr/>
          </p:nvCxnSpPr>
          <p:spPr>
            <a:xfrm>
              <a:off x="7029447" y="3697727"/>
              <a:ext cx="1285875" cy="0"/>
            </a:xfrm>
            <a:prstGeom prst="straightConnector1">
              <a:avLst/>
            </a:prstGeom>
            <a:noFill/>
            <a:ln w="31750" cap="rnd" cmpd="sng">
              <a:solidFill>
                <a:srgbClr val="2A7AD0">
                  <a:alpha val="40000"/>
                </a:srgbClr>
              </a:solidFill>
              <a:prstDash val="dot"/>
              <a:round/>
              <a:headEnd type="none" w="sm" len="sm"/>
              <a:tailEnd type="none" w="sm" len="sm"/>
            </a:ln>
          </p:spPr>
        </p:cxnSp>
        <p:cxnSp>
          <p:nvCxnSpPr>
            <p:cNvPr id="211" name="Google Shape;211;p7"/>
            <p:cNvCxnSpPr/>
            <p:nvPr/>
          </p:nvCxnSpPr>
          <p:spPr>
            <a:xfrm>
              <a:off x="7029447" y="3880729"/>
              <a:ext cx="1285875" cy="0"/>
            </a:xfrm>
            <a:prstGeom prst="straightConnector1">
              <a:avLst/>
            </a:prstGeom>
            <a:noFill/>
            <a:ln w="31750" cap="rnd" cmpd="sng">
              <a:solidFill>
                <a:srgbClr val="2A7AD0">
                  <a:alpha val="40000"/>
                </a:srgbClr>
              </a:solidFill>
              <a:prstDash val="dot"/>
              <a:round/>
              <a:headEnd type="none" w="sm" len="sm"/>
              <a:tailEnd type="none" w="sm" len="sm"/>
            </a:ln>
          </p:spPr>
        </p:cxnSp>
        <p:cxnSp>
          <p:nvCxnSpPr>
            <p:cNvPr id="212" name="Google Shape;212;p7"/>
            <p:cNvCxnSpPr/>
            <p:nvPr/>
          </p:nvCxnSpPr>
          <p:spPr>
            <a:xfrm>
              <a:off x="7029447" y="4063732"/>
              <a:ext cx="1285875" cy="0"/>
            </a:xfrm>
            <a:prstGeom prst="straightConnector1">
              <a:avLst/>
            </a:prstGeom>
            <a:noFill/>
            <a:ln w="31750" cap="rnd" cmpd="sng">
              <a:solidFill>
                <a:srgbClr val="2A7AD0">
                  <a:alpha val="40000"/>
                </a:srgbClr>
              </a:solidFill>
              <a:prstDash val="dot"/>
              <a:round/>
              <a:headEnd type="none" w="sm" len="sm"/>
              <a:tailEnd type="none" w="sm" len="sm"/>
            </a:ln>
          </p:spPr>
        </p:cxnSp>
      </p:grpSp>
      <p:sp>
        <p:nvSpPr>
          <p:cNvPr id="213" name="Google Shape;213;p7"/>
          <p:cNvSpPr txBox="1">
            <a:spLocks noGrp="1"/>
          </p:cNvSpPr>
          <p:nvPr>
            <p:ph type="title"/>
          </p:nvPr>
        </p:nvSpPr>
        <p:spPr>
          <a:xfrm>
            <a:off x="630936" y="4018137"/>
            <a:ext cx="4569060" cy="212958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800"/>
              <a:buFont typeface="Play"/>
              <a:buNone/>
            </a:pPr>
            <a:r>
              <a:rPr lang="en-GB" sz="4800">
                <a:solidFill>
                  <a:schemeClr val="lt1"/>
                </a:solidFill>
              </a:rPr>
              <a:t>Impactul comunicării interpersonale</a:t>
            </a:r>
            <a:endParaRPr/>
          </a:p>
        </p:txBody>
      </p:sp>
      <p:sp>
        <p:nvSpPr>
          <p:cNvPr id="214" name="Google Shape;214;p7"/>
          <p:cNvSpPr txBox="1">
            <a:spLocks noGrp="1"/>
          </p:cNvSpPr>
          <p:nvPr>
            <p:ph type="body" idx="1"/>
          </p:nvPr>
        </p:nvSpPr>
        <p:spPr>
          <a:xfrm>
            <a:off x="5486080" y="4018143"/>
            <a:ext cx="5674105" cy="2129599"/>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lt1"/>
              </a:buClr>
              <a:buSzPct val="100000"/>
              <a:buNone/>
            </a:pPr>
            <a:r>
              <a:rPr lang="en-GB" sz="2000" b="0" i="1" u="none" strike="noStrike" cap="none">
                <a:solidFill>
                  <a:schemeClr val="lt1"/>
                </a:solidFill>
              </a:rPr>
              <a:t>"Prin comunicarea interpersonală cu ceilalți, vă puteți schimba propriile sentimente și gânduri atât despre dumneavoastră, cât și despre ceilalți; puteți modifica opiniile celorlalți despre dumneavoastră; puteți provoca suferință sau fericire; puteți incita la îmbrățișări sau ostilitate și puteți crea, menține sau dizolva relații. Această putere face ca alegerile dvs. de comunicare interpersonală să aibă o importanță critică."</a:t>
            </a:r>
            <a:endParaRPr/>
          </a:p>
          <a:p>
            <a:pPr marL="228600" lvl="0" indent="-122872" algn="l" rtl="0">
              <a:lnSpc>
                <a:spcPct val="90000"/>
              </a:lnSpc>
              <a:spcBef>
                <a:spcPts val="1000"/>
              </a:spcBef>
              <a:spcAft>
                <a:spcPts val="0"/>
              </a:spcAft>
              <a:buClr>
                <a:schemeClr val="dk1"/>
              </a:buClr>
              <a:buSzPct val="100000"/>
              <a:buNone/>
            </a:pPr>
            <a:endParaRPr sz="1800">
              <a:solidFill>
                <a:schemeClr val="lt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89"/>
        <p:cNvGrpSpPr/>
        <p:nvPr/>
      </p:nvGrpSpPr>
      <p:grpSpPr>
        <a:xfrm>
          <a:off x="0" y="0"/>
          <a:ext cx="0" cy="0"/>
          <a:chOff x="0" y="0"/>
          <a:chExt cx="0" cy="0"/>
        </a:xfrm>
      </p:grpSpPr>
      <p:sp>
        <p:nvSpPr>
          <p:cNvPr id="790" name="Google Shape;790;p65"/>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791" name="Google Shape;791;p65"/>
          <p:cNvPicPr preferRelativeResize="0"/>
          <p:nvPr/>
        </p:nvPicPr>
        <p:blipFill rotWithShape="1">
          <a:blip r:embed="rId3">
            <a:alphaModFix/>
          </a:blip>
          <a:srcRect b="15745"/>
          <a:stretch/>
        </p:blipFill>
        <p:spPr>
          <a:xfrm>
            <a:off x="20" y="1282"/>
            <a:ext cx="12191980" cy="6856718"/>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96"/>
        <p:cNvGrpSpPr/>
        <p:nvPr/>
      </p:nvGrpSpPr>
      <p:grpSpPr>
        <a:xfrm>
          <a:off x="0" y="0"/>
          <a:ext cx="0" cy="0"/>
          <a:chOff x="0" y="0"/>
          <a:chExt cx="0" cy="0"/>
        </a:xfrm>
      </p:grpSpPr>
      <p:sp>
        <p:nvSpPr>
          <p:cNvPr id="797" name="Google Shape;797;p66"/>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98" name="Google Shape;798;p6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400"/>
              <a:buFont typeface="Play"/>
              <a:buNone/>
            </a:pPr>
            <a:r>
              <a:rPr lang="en-GB" sz="5400"/>
              <a:t>Mișcarea capului</a:t>
            </a:r>
            <a:endParaRPr/>
          </a:p>
        </p:txBody>
      </p:sp>
      <p:sp>
        <p:nvSpPr>
          <p:cNvPr id="799" name="Google Shape;799;p66"/>
          <p:cNvSpPr/>
          <p:nvPr/>
        </p:nvSpPr>
        <p:spPr>
          <a:xfrm>
            <a:off x="669036" y="1677373"/>
            <a:ext cx="10853928" cy="18288"/>
          </a:xfrm>
          <a:custGeom>
            <a:avLst/>
            <a:gdLst/>
            <a:ahLst/>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00" name="Google Shape;800;p66"/>
          <p:cNvSpPr txBox="1">
            <a:spLocks noGrp="1"/>
          </p:cNvSpPr>
          <p:nvPr>
            <p:ph type="body" idx="1"/>
          </p:nvPr>
        </p:nvSpPr>
        <p:spPr>
          <a:xfrm>
            <a:off x="838200" y="1929384"/>
            <a:ext cx="10515600" cy="425196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200"/>
              <a:buChar char="•"/>
            </a:pPr>
            <a:r>
              <a:rPr lang="en-GB" sz="2200"/>
              <a:t>Mișcările capului pot indica acordul sau dezacordul. </a:t>
            </a:r>
            <a:endParaRPr/>
          </a:p>
          <a:p>
            <a:pPr marL="228600" lvl="0" indent="-228600" algn="l" rtl="0">
              <a:lnSpc>
                <a:spcPct val="90000"/>
              </a:lnSpc>
              <a:spcBef>
                <a:spcPts val="1000"/>
              </a:spcBef>
              <a:spcAft>
                <a:spcPts val="0"/>
              </a:spcAft>
              <a:buClr>
                <a:schemeClr val="dk1"/>
              </a:buClr>
              <a:buSzPts val="2200"/>
              <a:buChar char="•"/>
            </a:pPr>
            <a:r>
              <a:rPr lang="en-GB" sz="2200"/>
              <a:t>O înclinare a capului invită beneficiarul să continue conversația. </a:t>
            </a:r>
            <a:endParaRPr/>
          </a:p>
          <a:p>
            <a:pPr marL="228600" lvl="0" indent="-228600" algn="l" rtl="0">
              <a:lnSpc>
                <a:spcPct val="90000"/>
              </a:lnSpc>
              <a:spcBef>
                <a:spcPts val="1000"/>
              </a:spcBef>
              <a:spcAft>
                <a:spcPts val="0"/>
              </a:spcAft>
              <a:buClr>
                <a:schemeClr val="dk1"/>
              </a:buClr>
              <a:buSzPts val="2200"/>
              <a:buChar char="•"/>
            </a:pPr>
            <a:r>
              <a:rPr lang="en-GB" sz="2200"/>
              <a:t>Înclinarea capului într-o parte poate transmite interesul unui ascultător pentru vorbitor. </a:t>
            </a:r>
            <a:endParaRPr/>
          </a:p>
          <a:p>
            <a:pPr marL="228600" lvl="0" indent="-228600" algn="l" rtl="0">
              <a:lnSpc>
                <a:spcPct val="90000"/>
              </a:lnSpc>
              <a:spcBef>
                <a:spcPts val="1000"/>
              </a:spcBef>
              <a:spcAft>
                <a:spcPts val="0"/>
              </a:spcAft>
              <a:buClr>
                <a:schemeClr val="dk1"/>
              </a:buClr>
              <a:buSzPts val="2200"/>
              <a:buChar char="•"/>
            </a:pPr>
            <a:r>
              <a:rPr lang="en-GB" sz="2200"/>
              <a:t>Mișcările capului pot încuraja un beneficiar să continue să vorbească. </a:t>
            </a:r>
            <a:endParaRPr/>
          </a:p>
          <a:p>
            <a:pPr marL="228600" lvl="0" indent="-228600" algn="l" rtl="0">
              <a:lnSpc>
                <a:spcPct val="90000"/>
              </a:lnSpc>
              <a:spcBef>
                <a:spcPts val="1000"/>
              </a:spcBef>
              <a:spcAft>
                <a:spcPts val="0"/>
              </a:spcAft>
              <a:buClr>
                <a:schemeClr val="dk1"/>
              </a:buClr>
              <a:buSzPts val="2200"/>
              <a:buChar char="•"/>
            </a:pPr>
            <a:r>
              <a:rPr lang="en-GB" sz="2200"/>
              <a:t>Mișcările capului transmit că asistentul social ascultă și încurajează beneficiarul să continue povestea. </a:t>
            </a:r>
            <a:endParaRPr/>
          </a:p>
          <a:p>
            <a:pPr marL="228600" lvl="0" indent="-228600" algn="l" rtl="0">
              <a:lnSpc>
                <a:spcPct val="90000"/>
              </a:lnSpc>
              <a:spcBef>
                <a:spcPts val="1000"/>
              </a:spcBef>
              <a:spcAft>
                <a:spcPts val="0"/>
              </a:spcAft>
              <a:buClr>
                <a:schemeClr val="dk1"/>
              </a:buClr>
              <a:buSzPts val="2200"/>
              <a:buChar char="•"/>
            </a:pPr>
            <a:r>
              <a:rPr lang="en-GB" sz="2200"/>
              <a:t>De la stânga la dreapta, mișcările rapide ale capului indică dezacordul, în timp ce mișcările de sus în jos pot semnala "te ascult" sau "sunt de acord cu tine".  </a:t>
            </a:r>
            <a:endParaRPr/>
          </a:p>
          <a:p>
            <a:pPr marL="228600" lvl="0" indent="-228600" algn="l" rtl="0">
              <a:lnSpc>
                <a:spcPct val="90000"/>
              </a:lnSpc>
              <a:spcBef>
                <a:spcPts val="1000"/>
              </a:spcBef>
              <a:spcAft>
                <a:spcPts val="0"/>
              </a:spcAft>
              <a:buClr>
                <a:schemeClr val="dk1"/>
              </a:buClr>
              <a:buSzPts val="2200"/>
              <a:buChar char="•"/>
            </a:pPr>
            <a:r>
              <a:rPr lang="en-GB" sz="2200"/>
              <a:t>Mișcările capului sunt determinate cultural. </a:t>
            </a:r>
            <a:endParaRPr/>
          </a:p>
          <a:p>
            <a:pPr marL="228600" lvl="0" indent="-88900" algn="l" rtl="0">
              <a:lnSpc>
                <a:spcPct val="90000"/>
              </a:lnSpc>
              <a:spcBef>
                <a:spcPts val="1000"/>
              </a:spcBef>
              <a:spcAft>
                <a:spcPts val="0"/>
              </a:spcAft>
              <a:buClr>
                <a:schemeClr val="dk1"/>
              </a:buClr>
              <a:buSzPts val="2200"/>
              <a:buNone/>
            </a:pPr>
            <a:endParaRPr sz="22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15"/>
        <p:cNvGrpSpPr/>
        <p:nvPr/>
      </p:nvGrpSpPr>
      <p:grpSpPr>
        <a:xfrm>
          <a:off x="0" y="0"/>
          <a:ext cx="0" cy="0"/>
          <a:chOff x="0" y="0"/>
          <a:chExt cx="0" cy="0"/>
        </a:xfrm>
      </p:grpSpPr>
      <p:sp>
        <p:nvSpPr>
          <p:cNvPr id="816" name="Google Shape;816;p68"/>
          <p:cNvSpPr/>
          <p:nvPr/>
        </p:nvSpPr>
        <p:spPr>
          <a:xfrm>
            <a:off x="0" y="0"/>
            <a:ext cx="4059050" cy="6858000"/>
          </a:xfrm>
          <a:prstGeom prst="rect">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17" name="Google Shape;817;p68"/>
          <p:cNvSpPr txBox="1">
            <a:spLocks noGrp="1"/>
          </p:cNvSpPr>
          <p:nvPr>
            <p:ph type="title"/>
          </p:nvPr>
        </p:nvSpPr>
        <p:spPr>
          <a:xfrm>
            <a:off x="838200" y="1412488"/>
            <a:ext cx="2899189" cy="436384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FFFF"/>
              </a:buClr>
              <a:buSzPts val="4000"/>
              <a:buFont typeface="Play"/>
              <a:buNone/>
            </a:pPr>
            <a:r>
              <a:rPr lang="en-GB" sz="4000">
                <a:solidFill>
                  <a:srgbClr val="FFFFFF"/>
                </a:solidFill>
              </a:rPr>
              <a:t>Postura</a:t>
            </a:r>
            <a:endParaRPr/>
          </a:p>
        </p:txBody>
      </p:sp>
      <p:sp>
        <p:nvSpPr>
          <p:cNvPr id="818" name="Google Shape;818;p68"/>
          <p:cNvSpPr txBox="1">
            <a:spLocks noGrp="1"/>
          </p:cNvSpPr>
          <p:nvPr>
            <p:ph type="body" idx="1"/>
          </p:nvPr>
        </p:nvSpPr>
        <p:spPr>
          <a:xfrm>
            <a:off x="4380855" y="1412489"/>
            <a:ext cx="3427283" cy="4363844"/>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Char char="•"/>
            </a:pPr>
            <a:r>
              <a:rPr lang="en-GB" sz="2000"/>
              <a:t>Comunică gradul de intensitate al emoțiilor și/sau statutul și puterea (relaxat sau încordat). </a:t>
            </a:r>
            <a:endParaRPr/>
          </a:p>
          <a:p>
            <a:pPr marL="228600" lvl="0" indent="-228600" algn="l" rtl="0">
              <a:lnSpc>
                <a:spcPct val="90000"/>
              </a:lnSpc>
              <a:spcBef>
                <a:spcPts val="1375"/>
              </a:spcBef>
              <a:spcAft>
                <a:spcPts val="0"/>
              </a:spcAft>
              <a:buClr>
                <a:schemeClr val="dk1"/>
              </a:buClr>
              <a:buSzPts val="2000"/>
              <a:buChar char="•"/>
            </a:pPr>
            <a:r>
              <a:rPr lang="en-GB" sz="2000"/>
              <a:t>A te apleca spre cineva sau a te îndepărta de cineva exprimă gradul tău de interes, atenție sau implicare. </a:t>
            </a:r>
            <a:endParaRPr/>
          </a:p>
          <a:p>
            <a:pPr marL="228600" lvl="0" indent="-228600" algn="l" rtl="0">
              <a:lnSpc>
                <a:spcPct val="90000"/>
              </a:lnSpc>
              <a:spcBef>
                <a:spcPts val="1000"/>
              </a:spcBef>
              <a:spcAft>
                <a:spcPts val="0"/>
              </a:spcAft>
              <a:buClr>
                <a:schemeClr val="dk1"/>
              </a:buClr>
              <a:buSzPts val="2000"/>
              <a:buChar char="•"/>
            </a:pPr>
            <a:r>
              <a:rPr lang="en-GB" sz="2000"/>
              <a:t>Întoarcerea cu spatele transmite o lipsă de interes sau semnalează sfârșitul conversației.</a:t>
            </a:r>
            <a:endParaRPr/>
          </a:p>
          <a:p>
            <a:pPr marL="228600" lvl="0" indent="-10160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chemeClr val="dk1"/>
              </a:buClr>
              <a:buSzPts val="2000"/>
              <a:buNone/>
            </a:pPr>
            <a:endParaRPr sz="2000"/>
          </a:p>
        </p:txBody>
      </p:sp>
      <p:cxnSp>
        <p:nvCxnSpPr>
          <p:cNvPr id="819" name="Google Shape;819;p68"/>
          <p:cNvCxnSpPr/>
          <p:nvPr/>
        </p:nvCxnSpPr>
        <p:spPr>
          <a:xfrm>
            <a:off x="8129871" y="1412488"/>
            <a:ext cx="0" cy="3657600"/>
          </a:xfrm>
          <a:prstGeom prst="straightConnector1">
            <a:avLst/>
          </a:prstGeom>
          <a:noFill/>
          <a:ln w="12700" cap="flat" cmpd="sng">
            <a:solidFill>
              <a:srgbClr val="7F7F7F"/>
            </a:solidFill>
            <a:prstDash val="solid"/>
            <a:miter lim="800000"/>
            <a:headEnd type="none" w="sm" len="sm"/>
            <a:tailEnd type="none" w="sm" len="sm"/>
          </a:ln>
        </p:spPr>
      </p:cxnSp>
      <p:sp>
        <p:nvSpPr>
          <p:cNvPr id="820" name="Google Shape;820;p68"/>
          <p:cNvSpPr txBox="1">
            <a:spLocks noGrp="1"/>
          </p:cNvSpPr>
          <p:nvPr>
            <p:ph type="body" idx="2"/>
          </p:nvPr>
        </p:nvSpPr>
        <p:spPr>
          <a:xfrm>
            <a:off x="8451604" y="1412489"/>
            <a:ext cx="3197701" cy="4363844"/>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1300"/>
              <a:buChar char="•"/>
            </a:pPr>
            <a:r>
              <a:rPr lang="en-GB" sz="1300"/>
              <a:t>Așezați-vă cu corpul în fața celeilalte persoane, dar nu direct vizavi de ea, deoarece acest lucru poate fi perceput ca o confruntare. </a:t>
            </a:r>
            <a:endParaRPr/>
          </a:p>
          <a:p>
            <a:pPr marL="228600" lvl="0" indent="-228600" algn="l" rtl="0">
              <a:lnSpc>
                <a:spcPct val="90000"/>
              </a:lnSpc>
              <a:spcBef>
                <a:spcPts val="1000"/>
              </a:spcBef>
              <a:spcAft>
                <a:spcPts val="0"/>
              </a:spcAft>
              <a:buClr>
                <a:schemeClr val="dk1"/>
              </a:buClr>
              <a:buSzPts val="1300"/>
              <a:buChar char="•"/>
            </a:pPr>
            <a:r>
              <a:rPr lang="en-GB" sz="1300"/>
              <a:t>Mâinile sunt așezate fie în poală, fie încleștate lejer. Le folosiți ocazional pentru a indica ceea ce se comunică verbal. </a:t>
            </a:r>
            <a:endParaRPr/>
          </a:p>
          <a:p>
            <a:pPr marL="228600" lvl="0" indent="-228600" algn="l" rtl="0">
              <a:lnSpc>
                <a:spcPct val="90000"/>
              </a:lnSpc>
              <a:spcBef>
                <a:spcPts val="1000"/>
              </a:spcBef>
              <a:spcAft>
                <a:spcPts val="0"/>
              </a:spcAft>
              <a:buClr>
                <a:schemeClr val="dk1"/>
              </a:buClr>
              <a:buSzPts val="1300"/>
              <a:buChar char="•"/>
            </a:pPr>
            <a:r>
              <a:rPr lang="en-GB" sz="1300"/>
              <a:t>Deschiderea umerilor și a cutiei toracice arată că sunteți deschis la comunicare și interes. </a:t>
            </a:r>
            <a:endParaRPr/>
          </a:p>
          <a:p>
            <a:pPr marL="228600" lvl="0" indent="-228600" algn="l" rtl="0">
              <a:lnSpc>
                <a:spcPct val="90000"/>
              </a:lnSpc>
              <a:spcBef>
                <a:spcPts val="1000"/>
              </a:spcBef>
              <a:spcAft>
                <a:spcPts val="0"/>
              </a:spcAft>
              <a:buClr>
                <a:schemeClr val="dk1"/>
              </a:buClr>
              <a:buSzPts val="1300"/>
              <a:buChar char="•"/>
            </a:pPr>
            <a:r>
              <a:rPr lang="en-GB" sz="1300"/>
              <a:t>Sunteți receptiv la nivelul feței (zâmbiți spontan, dați din cap în semn de acord/înțelegere sau vă încruntați când nu înțelegeți). </a:t>
            </a:r>
            <a:endParaRPr/>
          </a:p>
          <a:p>
            <a:pPr marL="228600" lvl="0" indent="-228600" algn="l" rtl="0">
              <a:lnSpc>
                <a:spcPct val="90000"/>
              </a:lnSpc>
              <a:spcBef>
                <a:spcPts val="1000"/>
              </a:spcBef>
              <a:spcAft>
                <a:spcPts val="0"/>
              </a:spcAft>
              <a:buClr>
                <a:schemeClr val="dk1"/>
              </a:buClr>
              <a:buSzPts val="1300"/>
              <a:buChar char="•"/>
            </a:pPr>
            <a:r>
              <a:rPr lang="en-GB" sz="1300"/>
              <a:t>Un corp drept, dar nu rigid, înclinat ocazional spre client. </a:t>
            </a:r>
            <a:endParaRPr/>
          </a:p>
          <a:p>
            <a:pPr marL="228600" lvl="0" indent="-146050" algn="l" rtl="0">
              <a:lnSpc>
                <a:spcPct val="90000"/>
              </a:lnSpc>
              <a:spcBef>
                <a:spcPts val="1000"/>
              </a:spcBef>
              <a:spcAft>
                <a:spcPts val="0"/>
              </a:spcAft>
              <a:buClr>
                <a:schemeClr val="dk1"/>
              </a:buClr>
              <a:buSzPts val="1300"/>
              <a:buNone/>
            </a:pPr>
            <a:endParaRPr sz="13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2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2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2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5"/>
        <p:cNvGrpSpPr/>
        <p:nvPr/>
      </p:nvGrpSpPr>
      <p:grpSpPr>
        <a:xfrm>
          <a:off x="0" y="0"/>
          <a:ext cx="0" cy="0"/>
          <a:chOff x="0" y="0"/>
          <a:chExt cx="0" cy="0"/>
        </a:xfrm>
      </p:grpSpPr>
      <p:sp>
        <p:nvSpPr>
          <p:cNvPr id="826" name="Google Shape;826;p69"/>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27" name="Google Shape;827;p69"/>
          <p:cNvSpPr txBox="1">
            <a:spLocks noGrp="1"/>
          </p:cNvSpPr>
          <p:nvPr>
            <p:ph type="title"/>
          </p:nvPr>
        </p:nvSpPr>
        <p:spPr>
          <a:xfrm>
            <a:off x="572493" y="238539"/>
            <a:ext cx="11018520" cy="143441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5400"/>
              <a:buFont typeface="Play"/>
              <a:buNone/>
            </a:pPr>
            <a:r>
              <a:rPr lang="en-GB" sz="5400"/>
              <a:t>Gesturi</a:t>
            </a:r>
            <a:endParaRPr/>
          </a:p>
        </p:txBody>
      </p:sp>
      <p:sp>
        <p:nvSpPr>
          <p:cNvPr id="828" name="Google Shape;828;p69"/>
          <p:cNvSpPr/>
          <p:nvPr/>
        </p:nvSpPr>
        <p:spPr>
          <a:xfrm>
            <a:off x="572493" y="1681544"/>
            <a:ext cx="10972800" cy="18288"/>
          </a:xfrm>
          <a:custGeom>
            <a:avLst/>
            <a:gdLst/>
            <a:ahLst/>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4901"/>
            </a:schemeClr>
          </a:solidFill>
          <a:ln w="44450" cap="rnd" cmpd="sng">
            <a:solidFill>
              <a:schemeClr val="accent2">
                <a:alpha val="74901"/>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29" name="Google Shape;829;p69"/>
          <p:cNvSpPr txBox="1">
            <a:spLocks noGrp="1"/>
          </p:cNvSpPr>
          <p:nvPr>
            <p:ph type="body" idx="1"/>
          </p:nvPr>
        </p:nvSpPr>
        <p:spPr>
          <a:xfrm>
            <a:off x="572493" y="2071316"/>
            <a:ext cx="6713552" cy="411917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900"/>
              <a:buChar char="•"/>
            </a:pPr>
            <a:r>
              <a:rPr lang="en-GB" sz="1900"/>
              <a:t>Brațele și picioarele încrucișate comunică o poziție închisă. </a:t>
            </a:r>
            <a:endParaRPr/>
          </a:p>
          <a:p>
            <a:pPr marL="0" lvl="0" indent="0" algn="l" rtl="0">
              <a:lnSpc>
                <a:spcPct val="90000"/>
              </a:lnSpc>
              <a:spcBef>
                <a:spcPts val="1000"/>
              </a:spcBef>
              <a:spcAft>
                <a:spcPts val="0"/>
              </a:spcAft>
              <a:buClr>
                <a:schemeClr val="dk1"/>
              </a:buClr>
              <a:buSzPts val="1900"/>
              <a:buChar char="•"/>
            </a:pPr>
            <a:r>
              <a:rPr lang="en-GB" sz="1900"/>
              <a:t>A arăta cu degetul spre o altă persoană poate comunica acuzații. </a:t>
            </a:r>
            <a:endParaRPr/>
          </a:p>
          <a:p>
            <a:pPr marL="0" lvl="0" indent="0" algn="l" rtl="0">
              <a:lnSpc>
                <a:spcPct val="90000"/>
              </a:lnSpc>
              <a:spcBef>
                <a:spcPts val="1000"/>
              </a:spcBef>
              <a:spcAft>
                <a:spcPts val="0"/>
              </a:spcAft>
              <a:buClr>
                <a:schemeClr val="dk1"/>
              </a:buClr>
              <a:buSzPts val="1900"/>
              <a:buChar char="•"/>
            </a:pPr>
            <a:r>
              <a:rPr lang="en-GB" sz="1900"/>
              <a:t>Mâinile ținute la spate în timp ce vorbiți pot transmite anxietate sau reticență, în timp ce gesturile expresive ale mâinilor transmit încredere, entuziasm și convingere. </a:t>
            </a:r>
            <a:endParaRPr/>
          </a:p>
          <a:p>
            <a:pPr marL="0" lvl="0" indent="0" algn="l" rtl="0">
              <a:lnSpc>
                <a:spcPct val="90000"/>
              </a:lnSpc>
              <a:spcBef>
                <a:spcPts val="1000"/>
              </a:spcBef>
              <a:spcAft>
                <a:spcPts val="0"/>
              </a:spcAft>
              <a:buClr>
                <a:schemeClr val="dk1"/>
              </a:buClr>
              <a:buSzPts val="1900"/>
              <a:buChar char="•"/>
            </a:pPr>
            <a:r>
              <a:rPr lang="en-GB" sz="1900"/>
              <a:t>Gesturile trebuie să fie folosite doar pentru a sublinia ceva spus. </a:t>
            </a:r>
            <a:endParaRPr/>
          </a:p>
          <a:p>
            <a:pPr marL="0" lvl="0" indent="0" algn="l" rtl="0">
              <a:lnSpc>
                <a:spcPct val="90000"/>
              </a:lnSpc>
              <a:spcBef>
                <a:spcPts val="1000"/>
              </a:spcBef>
              <a:spcAft>
                <a:spcPts val="0"/>
              </a:spcAft>
              <a:buClr>
                <a:schemeClr val="dk1"/>
              </a:buClr>
              <a:buSzPts val="1900"/>
              <a:buChar char="•"/>
            </a:pPr>
            <a:r>
              <a:rPr lang="en-GB" sz="1900"/>
              <a:t>Zona confortabilă pentru gesturi - apare sub bărbie până la talie. </a:t>
            </a:r>
            <a:endParaRPr/>
          </a:p>
          <a:p>
            <a:pPr marL="0" lvl="0" indent="0" algn="l" rtl="0">
              <a:lnSpc>
                <a:spcPct val="90000"/>
              </a:lnSpc>
              <a:spcBef>
                <a:spcPts val="1000"/>
              </a:spcBef>
              <a:spcAft>
                <a:spcPts val="0"/>
              </a:spcAft>
              <a:buClr>
                <a:schemeClr val="dk1"/>
              </a:buClr>
              <a:buSzPts val="1900"/>
              <a:buChar char="•"/>
            </a:pPr>
            <a:r>
              <a:rPr lang="en-GB" sz="1900"/>
              <a:t>Gesturile nu sunt universale; semnificațiile lor diferă de la cultură la cultură.</a:t>
            </a:r>
            <a:endParaRPr/>
          </a:p>
          <a:p>
            <a:pPr marL="228600" lvl="0" indent="-107950" algn="l" rtl="0">
              <a:lnSpc>
                <a:spcPct val="90000"/>
              </a:lnSpc>
              <a:spcBef>
                <a:spcPts val="1000"/>
              </a:spcBef>
              <a:spcAft>
                <a:spcPts val="0"/>
              </a:spcAft>
              <a:buClr>
                <a:schemeClr val="dk1"/>
              </a:buClr>
              <a:buSzPts val="1900"/>
              <a:buNone/>
            </a:pPr>
            <a:endParaRPr sz="1900"/>
          </a:p>
        </p:txBody>
      </p:sp>
      <p:pic>
        <p:nvPicPr>
          <p:cNvPr id="830" name="Google Shape;830;p69" descr="A person and person pointing at each other&#10;&#10;Description automatically generated"/>
          <p:cNvPicPr preferRelativeResize="0">
            <a:picLocks noGrp="1"/>
          </p:cNvPicPr>
          <p:nvPr>
            <p:ph type="body" idx="2"/>
          </p:nvPr>
        </p:nvPicPr>
        <p:blipFill rotWithShape="1">
          <a:blip r:embed="rId3">
            <a:alphaModFix/>
          </a:blip>
          <a:srcRect l="13744" r="22040" b="2"/>
          <a:stretch/>
        </p:blipFill>
        <p:spPr>
          <a:xfrm>
            <a:off x="7675658" y="2093976"/>
            <a:ext cx="3941064" cy="4096512"/>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5"/>
        <p:cNvGrpSpPr/>
        <p:nvPr/>
      </p:nvGrpSpPr>
      <p:grpSpPr>
        <a:xfrm>
          <a:off x="0" y="0"/>
          <a:ext cx="0" cy="0"/>
          <a:chOff x="0" y="0"/>
          <a:chExt cx="0" cy="0"/>
        </a:xfrm>
      </p:grpSpPr>
      <p:sp>
        <p:nvSpPr>
          <p:cNvPr id="836" name="Google Shape;836;p70"/>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837" name="Google Shape;837;p70"/>
          <p:cNvGrpSpPr/>
          <p:nvPr/>
        </p:nvGrpSpPr>
        <p:grpSpPr>
          <a:xfrm>
            <a:off x="4" y="1216597"/>
            <a:ext cx="731521" cy="673460"/>
            <a:chOff x="3940602" y="308034"/>
            <a:chExt cx="2116791" cy="3428999"/>
          </a:xfrm>
        </p:grpSpPr>
        <p:sp>
          <p:nvSpPr>
            <p:cNvPr id="838" name="Google Shape;838;p70"/>
            <p:cNvSpPr/>
            <p:nvPr/>
          </p:nvSpPr>
          <p:spPr>
            <a:xfrm>
              <a:off x="3940602" y="308034"/>
              <a:ext cx="566743" cy="34289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39" name="Google Shape;839;p70"/>
            <p:cNvSpPr/>
            <p:nvPr/>
          </p:nvSpPr>
          <p:spPr>
            <a:xfrm>
              <a:off x="4715626" y="308034"/>
              <a:ext cx="566743" cy="34289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40" name="Google Shape;840;p70"/>
            <p:cNvSpPr/>
            <p:nvPr/>
          </p:nvSpPr>
          <p:spPr>
            <a:xfrm>
              <a:off x="5490650" y="308034"/>
              <a:ext cx="566743" cy="34289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841" name="Google Shape;841;p70"/>
          <p:cNvSpPr/>
          <p:nvPr/>
        </p:nvSpPr>
        <p:spPr>
          <a:xfrm>
            <a:off x="640079" y="613954"/>
            <a:ext cx="10907487" cy="1894116"/>
          </a:xfrm>
          <a:prstGeom prst="rect">
            <a:avLst/>
          </a:prstGeom>
          <a:solidFill>
            <a:schemeClr val="lt1"/>
          </a:solidFill>
          <a:ln>
            <a:noFill/>
          </a:ln>
          <a:effectLst>
            <a:outerShdw blurRad="139700" dist="1270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42" name="Google Shape;842;p70"/>
          <p:cNvSpPr txBox="1">
            <a:spLocks noGrp="1"/>
          </p:cNvSpPr>
          <p:nvPr>
            <p:ph type="title"/>
          </p:nvPr>
        </p:nvSpPr>
        <p:spPr>
          <a:xfrm>
            <a:off x="1043631" y="809898"/>
            <a:ext cx="10173010" cy="155448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800"/>
              <a:buFont typeface="Play"/>
              <a:buNone/>
            </a:pPr>
            <a:r>
              <a:rPr lang="en-GB" sz="4800"/>
              <a:t>Comunicarea congruentă și incongruentă</a:t>
            </a:r>
            <a:endParaRPr/>
          </a:p>
        </p:txBody>
      </p:sp>
      <p:cxnSp>
        <p:nvCxnSpPr>
          <p:cNvPr id="843" name="Google Shape;843;p70"/>
          <p:cNvCxnSpPr/>
          <p:nvPr/>
        </p:nvCxnSpPr>
        <p:spPr>
          <a:xfrm rot="10800000">
            <a:off x="838200" y="6485313"/>
            <a:ext cx="10515600" cy="0"/>
          </a:xfrm>
          <a:prstGeom prst="straightConnector1">
            <a:avLst/>
          </a:prstGeom>
          <a:noFill/>
          <a:ln w="57150" cap="flat" cmpd="sng">
            <a:solidFill>
              <a:schemeClr val="accent4"/>
            </a:solidFill>
            <a:prstDash val="solid"/>
            <a:miter lim="800000"/>
            <a:headEnd type="none" w="sm" len="sm"/>
            <a:tailEnd type="none" w="sm" len="sm"/>
          </a:ln>
        </p:spPr>
      </p:cxnSp>
      <p:grpSp>
        <p:nvGrpSpPr>
          <p:cNvPr id="844" name="Google Shape;844;p70"/>
          <p:cNvGrpSpPr/>
          <p:nvPr/>
        </p:nvGrpSpPr>
        <p:grpSpPr>
          <a:xfrm>
            <a:off x="1038893" y="3018131"/>
            <a:ext cx="10109856" cy="3208676"/>
            <a:chOff x="134291" y="612"/>
            <a:chExt cx="10109856" cy="3208676"/>
          </a:xfrm>
        </p:grpSpPr>
        <p:sp>
          <p:nvSpPr>
            <p:cNvPr id="845" name="Google Shape;845;p70"/>
            <p:cNvSpPr/>
            <p:nvPr/>
          </p:nvSpPr>
          <p:spPr>
            <a:xfrm>
              <a:off x="134291" y="612"/>
              <a:ext cx="4332795" cy="2751325"/>
            </a:xfrm>
            <a:prstGeom prst="roundRect">
              <a:avLst>
                <a:gd name="adj" fmla="val 10000"/>
              </a:avLst>
            </a:prstGeom>
            <a:solidFill>
              <a:srgbClr val="0B2741"/>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70"/>
            <p:cNvSpPr/>
            <p:nvPr/>
          </p:nvSpPr>
          <p:spPr>
            <a:xfrm>
              <a:off x="615713" y="457963"/>
              <a:ext cx="4332795" cy="2751325"/>
            </a:xfrm>
            <a:prstGeom prst="roundRect">
              <a:avLst>
                <a:gd name="adj" fmla="val 10000"/>
              </a:avLst>
            </a:prstGeom>
            <a:solidFill>
              <a:schemeClr val="lt2">
                <a:alpha val="89803"/>
              </a:schemeClr>
            </a:solidFill>
            <a:ln w="19050" cap="flat" cmpd="sng">
              <a:solidFill>
                <a:srgbClr val="0B274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70"/>
            <p:cNvSpPr txBox="1"/>
            <p:nvPr/>
          </p:nvSpPr>
          <p:spPr>
            <a:xfrm>
              <a:off x="696297" y="538547"/>
              <a:ext cx="4171627" cy="2590157"/>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400"/>
                <a:buFont typeface="Arial"/>
                <a:buNone/>
              </a:pPr>
              <a:r>
                <a:rPr lang="en-GB" sz="2400">
                  <a:solidFill>
                    <a:schemeClr val="dk1"/>
                  </a:solidFill>
                  <a:latin typeface="Arial"/>
                  <a:ea typeface="Arial"/>
                  <a:cs typeface="Arial"/>
                  <a:sym typeface="Arial"/>
                </a:rPr>
                <a:t>Congruență: O persoană care spune: "Sunt entuziasmată de acest proiect!" în timp ce zâmbește larg, folosește gesturi animate și vorbește cu entuziasm.</a:t>
              </a:r>
              <a:endParaRPr sz="2400">
                <a:solidFill>
                  <a:schemeClr val="dk1"/>
                </a:solidFill>
                <a:latin typeface="Arial"/>
                <a:ea typeface="Arial"/>
                <a:cs typeface="Arial"/>
                <a:sym typeface="Arial"/>
              </a:endParaRPr>
            </a:p>
          </p:txBody>
        </p:sp>
        <p:sp>
          <p:nvSpPr>
            <p:cNvPr id="848" name="Google Shape;848;p70"/>
            <p:cNvSpPr/>
            <p:nvPr/>
          </p:nvSpPr>
          <p:spPr>
            <a:xfrm>
              <a:off x="5429930" y="612"/>
              <a:ext cx="4332795" cy="2751325"/>
            </a:xfrm>
            <a:prstGeom prst="roundRect">
              <a:avLst>
                <a:gd name="adj" fmla="val 10000"/>
              </a:avLst>
            </a:prstGeom>
            <a:solidFill>
              <a:srgbClr val="0B2741"/>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70"/>
            <p:cNvSpPr/>
            <p:nvPr/>
          </p:nvSpPr>
          <p:spPr>
            <a:xfrm>
              <a:off x="5911352" y="457963"/>
              <a:ext cx="4332795" cy="2751325"/>
            </a:xfrm>
            <a:prstGeom prst="roundRect">
              <a:avLst>
                <a:gd name="adj" fmla="val 10000"/>
              </a:avLst>
            </a:prstGeom>
            <a:solidFill>
              <a:schemeClr val="lt2">
                <a:alpha val="89803"/>
              </a:schemeClr>
            </a:solidFill>
            <a:ln w="19050" cap="flat" cmpd="sng">
              <a:solidFill>
                <a:srgbClr val="0B274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70"/>
            <p:cNvSpPr txBox="1"/>
            <p:nvPr/>
          </p:nvSpPr>
          <p:spPr>
            <a:xfrm>
              <a:off x="5991936" y="538547"/>
              <a:ext cx="4171627" cy="2590157"/>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400"/>
                <a:buFont typeface="Arial"/>
                <a:buNone/>
              </a:pPr>
              <a:r>
                <a:rPr lang="en-GB" sz="2400">
                  <a:solidFill>
                    <a:schemeClr val="dk1"/>
                  </a:solidFill>
                  <a:latin typeface="Arial"/>
                  <a:ea typeface="Arial"/>
                  <a:cs typeface="Arial"/>
                  <a:sym typeface="Arial"/>
                </a:rPr>
                <a:t>Incongruență: O persoană care spune "Sunt bine" în timp ce evită contactul vizual, își încrucișează brațele defensiv și vorbește cu o voce stinsă sau tremurândă care sugerează că este supărată.</a:t>
              </a:r>
              <a:endParaRPr sz="2400">
                <a:solidFill>
                  <a:schemeClr val="dk1"/>
                </a:solidFill>
                <a:latin typeface="Arial"/>
                <a:ea typeface="Arial"/>
                <a:cs typeface="Arial"/>
                <a:sym typeface="Arial"/>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56" name="Google Shape;856;p7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GB"/>
              <a:t>Spațiul personal</a:t>
            </a:r>
            <a:endParaRPr/>
          </a:p>
        </p:txBody>
      </p:sp>
      <p:grpSp>
        <p:nvGrpSpPr>
          <p:cNvPr id="857" name="Google Shape;857;p71"/>
          <p:cNvGrpSpPr/>
          <p:nvPr/>
        </p:nvGrpSpPr>
        <p:grpSpPr>
          <a:xfrm>
            <a:off x="838200" y="2323694"/>
            <a:ext cx="5181600" cy="3355200"/>
            <a:chOff x="0" y="498069"/>
            <a:chExt cx="5181600" cy="3355200"/>
          </a:xfrm>
        </p:grpSpPr>
        <p:sp>
          <p:nvSpPr>
            <p:cNvPr id="858" name="Google Shape;858;p71"/>
            <p:cNvSpPr/>
            <p:nvPr/>
          </p:nvSpPr>
          <p:spPr>
            <a:xfrm>
              <a:off x="0" y="498069"/>
              <a:ext cx="5181600" cy="795600"/>
            </a:xfrm>
            <a:prstGeom prst="roundRect">
              <a:avLst>
                <a:gd name="adj" fmla="val 16667"/>
              </a:avLst>
            </a:prstGeom>
            <a:solidFill>
              <a:srgbClr val="4D5EAE"/>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71"/>
            <p:cNvSpPr txBox="1"/>
            <p:nvPr/>
          </p:nvSpPr>
          <p:spPr>
            <a:xfrm>
              <a:off x="38838" y="536907"/>
              <a:ext cx="5103924" cy="717924"/>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chemeClr val="lt1"/>
                </a:buClr>
                <a:buSzPts val="2000"/>
                <a:buFont typeface="Arial"/>
                <a:buNone/>
              </a:pPr>
              <a:r>
                <a:rPr lang="en-GB" sz="2000">
                  <a:solidFill>
                    <a:schemeClr val="lt1"/>
                  </a:solidFill>
                  <a:latin typeface="Arial"/>
                  <a:ea typeface="Arial"/>
                  <a:cs typeface="Arial"/>
                  <a:sym typeface="Arial"/>
                </a:rPr>
                <a:t>1. Cultura: Unele culturi preferă distanțe mai mici, altele mai mult spațiu</a:t>
              </a:r>
              <a:endParaRPr sz="2000">
                <a:solidFill>
                  <a:schemeClr val="lt1"/>
                </a:solidFill>
                <a:latin typeface="Arial"/>
                <a:ea typeface="Arial"/>
                <a:cs typeface="Arial"/>
                <a:sym typeface="Arial"/>
              </a:endParaRPr>
            </a:p>
          </p:txBody>
        </p:sp>
        <p:sp>
          <p:nvSpPr>
            <p:cNvPr id="860" name="Google Shape;860;p71"/>
            <p:cNvSpPr/>
            <p:nvPr/>
          </p:nvSpPr>
          <p:spPr>
            <a:xfrm>
              <a:off x="0" y="1351269"/>
              <a:ext cx="5181600" cy="795600"/>
            </a:xfrm>
            <a:prstGeom prst="roundRect">
              <a:avLst>
                <a:gd name="adj" fmla="val 16667"/>
              </a:avLst>
            </a:prstGeom>
            <a:solidFill>
              <a:srgbClr val="A6A1F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71"/>
            <p:cNvSpPr txBox="1"/>
            <p:nvPr/>
          </p:nvSpPr>
          <p:spPr>
            <a:xfrm>
              <a:off x="38838" y="1390107"/>
              <a:ext cx="5103924" cy="717924"/>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chemeClr val="lt1"/>
                </a:buClr>
                <a:buSzPts val="2000"/>
                <a:buFont typeface="Arial"/>
                <a:buNone/>
              </a:pPr>
              <a:r>
                <a:rPr lang="en-GB" sz="2000">
                  <a:solidFill>
                    <a:schemeClr val="lt1"/>
                  </a:solidFill>
                  <a:latin typeface="Arial"/>
                  <a:ea typeface="Arial"/>
                  <a:cs typeface="Arial"/>
                  <a:sym typeface="Arial"/>
                </a:rPr>
                <a:t>2. Relație: Mai aproape pentru relațiile intime, mai departe pentru străini</a:t>
              </a:r>
              <a:endParaRPr sz="2000">
                <a:solidFill>
                  <a:schemeClr val="lt1"/>
                </a:solidFill>
                <a:latin typeface="Arial"/>
                <a:ea typeface="Arial"/>
                <a:cs typeface="Arial"/>
                <a:sym typeface="Arial"/>
              </a:endParaRPr>
            </a:p>
          </p:txBody>
        </p:sp>
        <p:sp>
          <p:nvSpPr>
            <p:cNvPr id="862" name="Google Shape;862;p71"/>
            <p:cNvSpPr/>
            <p:nvPr/>
          </p:nvSpPr>
          <p:spPr>
            <a:xfrm>
              <a:off x="0" y="2204469"/>
              <a:ext cx="5181600" cy="795600"/>
            </a:xfrm>
            <a:prstGeom prst="roundRect">
              <a:avLst>
                <a:gd name="adj" fmla="val 16667"/>
              </a:avLst>
            </a:prstGeom>
            <a:solidFill>
              <a:srgbClr val="4D5EAE"/>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71"/>
            <p:cNvSpPr txBox="1"/>
            <p:nvPr/>
          </p:nvSpPr>
          <p:spPr>
            <a:xfrm>
              <a:off x="38838" y="2243307"/>
              <a:ext cx="5103924" cy="717924"/>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chemeClr val="lt1"/>
                </a:buClr>
                <a:buSzPts val="2000"/>
                <a:buFont typeface="Arial"/>
                <a:buNone/>
              </a:pPr>
              <a:r>
                <a:rPr lang="en-GB" sz="2000">
                  <a:solidFill>
                    <a:schemeClr val="lt1"/>
                  </a:solidFill>
                  <a:latin typeface="Arial"/>
                  <a:ea typeface="Arial"/>
                  <a:cs typeface="Arial"/>
                  <a:sym typeface="Arial"/>
                </a:rPr>
                <a:t>3. Contextul: Cadrele profesionale necesită de obicei mai mult spațiu decât cele sociale</a:t>
              </a:r>
              <a:endParaRPr sz="2000">
                <a:solidFill>
                  <a:schemeClr val="lt1"/>
                </a:solidFill>
                <a:latin typeface="Arial"/>
                <a:ea typeface="Arial"/>
                <a:cs typeface="Arial"/>
                <a:sym typeface="Arial"/>
              </a:endParaRPr>
            </a:p>
          </p:txBody>
        </p:sp>
        <p:sp>
          <p:nvSpPr>
            <p:cNvPr id="864" name="Google Shape;864;p71"/>
            <p:cNvSpPr/>
            <p:nvPr/>
          </p:nvSpPr>
          <p:spPr>
            <a:xfrm>
              <a:off x="0" y="3057669"/>
              <a:ext cx="5181600" cy="795600"/>
            </a:xfrm>
            <a:prstGeom prst="roundRect">
              <a:avLst>
                <a:gd name="adj" fmla="val 16667"/>
              </a:avLst>
            </a:prstGeom>
            <a:solidFill>
              <a:srgbClr val="A6A1F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71"/>
            <p:cNvSpPr txBox="1"/>
            <p:nvPr/>
          </p:nvSpPr>
          <p:spPr>
            <a:xfrm>
              <a:off x="38838" y="3096507"/>
              <a:ext cx="5103924" cy="717924"/>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chemeClr val="lt1"/>
                </a:buClr>
                <a:buSzPts val="2000"/>
                <a:buFont typeface="Arial"/>
                <a:buNone/>
              </a:pPr>
              <a:r>
                <a:rPr lang="en-GB" sz="2000">
                  <a:solidFill>
                    <a:schemeClr val="lt1"/>
                  </a:solidFill>
                  <a:latin typeface="Arial"/>
                  <a:ea typeface="Arial"/>
                  <a:cs typeface="Arial"/>
                  <a:sym typeface="Arial"/>
                </a:rPr>
                <a:t>4. Preferințe individuale: Unii oameni preferă în mod natural mai mult spațiu personal</a:t>
              </a:r>
              <a:endParaRPr sz="2000">
                <a:solidFill>
                  <a:schemeClr val="lt1"/>
                </a:solidFill>
                <a:latin typeface="Arial"/>
                <a:ea typeface="Arial"/>
                <a:cs typeface="Arial"/>
                <a:sym typeface="Arial"/>
              </a:endParaRPr>
            </a:p>
          </p:txBody>
        </p:sp>
      </p:grpSp>
      <p:sp>
        <p:nvSpPr>
          <p:cNvPr id="866" name="Google Shape;866;p7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pic>
        <p:nvPicPr>
          <p:cNvPr id="867" name="Google Shape;867;p71" descr="A person holding a large yellow marker&#10;&#10;Description automatically generated"/>
          <p:cNvPicPr preferRelativeResize="0"/>
          <p:nvPr/>
        </p:nvPicPr>
        <p:blipFill rotWithShape="1">
          <a:blip r:embed="rId3">
            <a:alphaModFix/>
          </a:blip>
          <a:srcRect/>
          <a:stretch/>
        </p:blipFill>
        <p:spPr>
          <a:xfrm>
            <a:off x="6401223" y="2173687"/>
            <a:ext cx="5181177" cy="3655214"/>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2"/>
        <p:cNvGrpSpPr/>
        <p:nvPr/>
      </p:nvGrpSpPr>
      <p:grpSpPr>
        <a:xfrm>
          <a:off x="0" y="0"/>
          <a:ext cx="0" cy="0"/>
          <a:chOff x="0" y="0"/>
          <a:chExt cx="0" cy="0"/>
        </a:xfrm>
      </p:grpSpPr>
      <p:sp>
        <p:nvSpPr>
          <p:cNvPr id="873" name="Google Shape;873;p72"/>
          <p:cNvSpPr/>
          <p:nvPr/>
        </p:nvSpPr>
        <p:spPr>
          <a:xfrm>
            <a:off x="0" y="0"/>
            <a:ext cx="12192000" cy="734518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74" name="Google Shape;874;p72"/>
          <p:cNvSpPr/>
          <p:nvPr/>
        </p:nvSpPr>
        <p:spPr>
          <a:xfrm>
            <a:off x="0" y="-1"/>
            <a:ext cx="11766176" cy="2061837"/>
          </a:xfrm>
          <a:custGeom>
            <a:avLst/>
            <a:gdLst/>
            <a:ahLst/>
            <a:cxnLst/>
            <a:rect l="l" t="t" r="r" b="b"/>
            <a:pathLst>
              <a:path w="10768629" h="1978172" extrusionOk="0">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75" name="Google Shape;875;p72"/>
          <p:cNvSpPr txBox="1">
            <a:spLocks noGrp="1"/>
          </p:cNvSpPr>
          <p:nvPr>
            <p:ph type="title"/>
          </p:nvPr>
        </p:nvSpPr>
        <p:spPr>
          <a:xfrm>
            <a:off x="1137034" y="609597"/>
            <a:ext cx="9392421" cy="133084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GB"/>
              <a:t>Aranjament confortabil al scaunelor</a:t>
            </a:r>
            <a:endParaRPr/>
          </a:p>
        </p:txBody>
      </p:sp>
      <p:sp>
        <p:nvSpPr>
          <p:cNvPr id="876" name="Google Shape;876;p72"/>
          <p:cNvSpPr txBox="1">
            <a:spLocks noGrp="1"/>
          </p:cNvSpPr>
          <p:nvPr>
            <p:ph type="body" idx="1"/>
          </p:nvPr>
        </p:nvSpPr>
        <p:spPr>
          <a:xfrm>
            <a:off x="1137034" y="2198362"/>
            <a:ext cx="4958966" cy="3917773"/>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1300"/>
              <a:buChar char="•"/>
            </a:pPr>
            <a:r>
              <a:rPr lang="en-GB" sz="1300"/>
              <a:t>Poziționați scaunele la un unghi de 45 de grade, mai degrabă decât direct față în față</a:t>
            </a:r>
            <a:endParaRPr sz="1300"/>
          </a:p>
          <a:p>
            <a:pPr marL="228600" lvl="0" indent="-228600" algn="l" rtl="0">
              <a:lnSpc>
                <a:spcPct val="90000"/>
              </a:lnSpc>
              <a:spcBef>
                <a:spcPts val="1000"/>
              </a:spcBef>
              <a:spcAft>
                <a:spcPts val="0"/>
              </a:spcAft>
              <a:buClr>
                <a:schemeClr val="dk1"/>
              </a:buClr>
              <a:buSzPts val="1300"/>
              <a:buChar char="•"/>
            </a:pPr>
            <a:r>
              <a:rPr lang="en-GB" sz="1300"/>
              <a:t>Menținerea înălțimii egale a scaunelor (fără dezechilibru de putere)</a:t>
            </a:r>
            <a:endParaRPr/>
          </a:p>
          <a:p>
            <a:pPr marL="228600" lvl="0" indent="-228600" algn="l" rtl="0">
              <a:lnSpc>
                <a:spcPct val="90000"/>
              </a:lnSpc>
              <a:spcBef>
                <a:spcPts val="1000"/>
              </a:spcBef>
              <a:spcAft>
                <a:spcPts val="0"/>
              </a:spcAft>
              <a:buClr>
                <a:schemeClr val="dk1"/>
              </a:buClr>
              <a:buSzPts val="1300"/>
              <a:buChar char="•"/>
            </a:pPr>
            <a:r>
              <a:rPr lang="en-GB" sz="1300"/>
              <a:t>Păstrați o distanță de 1 m între scaune</a:t>
            </a:r>
            <a:endParaRPr sz="1300"/>
          </a:p>
          <a:p>
            <a:pPr marL="228600" lvl="0" indent="-228600" algn="l" rtl="0">
              <a:lnSpc>
                <a:spcPct val="90000"/>
              </a:lnSpc>
              <a:spcBef>
                <a:spcPts val="1000"/>
              </a:spcBef>
              <a:spcAft>
                <a:spcPts val="0"/>
              </a:spcAft>
              <a:buClr>
                <a:schemeClr val="dk1"/>
              </a:buClr>
              <a:buSzPts val="1300"/>
              <a:buChar char="•"/>
            </a:pPr>
            <a:r>
              <a:rPr lang="en-GB" sz="1300"/>
              <a:t>Asigurați o cale liberă către ușă pentru confortul și siguranța beneficiarului</a:t>
            </a:r>
            <a:endParaRPr sz="1300"/>
          </a:p>
          <a:p>
            <a:pPr marL="228600" lvl="0" indent="-228600" algn="l" rtl="0">
              <a:lnSpc>
                <a:spcPct val="90000"/>
              </a:lnSpc>
              <a:spcBef>
                <a:spcPts val="1000"/>
              </a:spcBef>
              <a:spcAft>
                <a:spcPts val="0"/>
              </a:spcAft>
              <a:buClr>
                <a:schemeClr val="dk1"/>
              </a:buClr>
              <a:buSzPts val="1300"/>
              <a:buChar char="•"/>
            </a:pPr>
            <a:r>
              <a:rPr lang="en-GB" sz="1300"/>
              <a:t>Evitați barierele fizice (cum ar fi birourile) între lucrător și beneficiar</a:t>
            </a:r>
            <a:endParaRPr sz="1300"/>
          </a:p>
          <a:p>
            <a:pPr marL="228600" lvl="0" indent="-228600" algn="l" rtl="0">
              <a:lnSpc>
                <a:spcPct val="90000"/>
              </a:lnSpc>
              <a:spcBef>
                <a:spcPts val="1000"/>
              </a:spcBef>
              <a:spcAft>
                <a:spcPts val="0"/>
              </a:spcAft>
              <a:buClr>
                <a:schemeClr val="dk1"/>
              </a:buClr>
              <a:buSzPts val="1300"/>
              <a:buChar char="•"/>
            </a:pPr>
            <a:r>
              <a:rPr lang="en-GB" sz="1300"/>
              <a:t>Poziționați scaunul clientului mai aproape de ușă decât scaunul asistentului social</a:t>
            </a:r>
            <a:endParaRPr/>
          </a:p>
          <a:p>
            <a:pPr marL="228600" lvl="0" indent="-228600" algn="l" rtl="0">
              <a:lnSpc>
                <a:spcPct val="90000"/>
              </a:lnSpc>
              <a:spcBef>
                <a:spcPts val="1000"/>
              </a:spcBef>
              <a:spcAft>
                <a:spcPts val="0"/>
              </a:spcAft>
              <a:buClr>
                <a:schemeClr val="dk1"/>
              </a:buClr>
              <a:buSzPts val="1300"/>
              <a:buChar char="•"/>
            </a:pPr>
            <a:r>
              <a:rPr lang="en-GB" sz="1300"/>
              <a:t>Utilizați scaune confortabile, stabile, cu un stil similar</a:t>
            </a:r>
            <a:endParaRPr/>
          </a:p>
          <a:p>
            <a:pPr marL="228600" lvl="0" indent="-228600" algn="l" rtl="0">
              <a:lnSpc>
                <a:spcPct val="90000"/>
              </a:lnSpc>
              <a:spcBef>
                <a:spcPts val="1000"/>
              </a:spcBef>
              <a:spcAft>
                <a:spcPts val="0"/>
              </a:spcAft>
              <a:buClr>
                <a:schemeClr val="dk1"/>
              </a:buClr>
              <a:buSzPts val="1300"/>
              <a:buChar char="•"/>
            </a:pPr>
            <a:r>
              <a:rPr lang="en-GB" sz="1300"/>
              <a:t>Faceți aranjamente speciale pentru copii</a:t>
            </a:r>
            <a:endParaRPr sz="1300"/>
          </a:p>
          <a:p>
            <a:pPr marL="228600" lvl="0" indent="-228600" algn="l" rtl="0">
              <a:lnSpc>
                <a:spcPct val="90000"/>
              </a:lnSpc>
              <a:spcBef>
                <a:spcPts val="1000"/>
              </a:spcBef>
              <a:spcAft>
                <a:spcPts val="0"/>
              </a:spcAft>
              <a:buClr>
                <a:schemeClr val="dk1"/>
              </a:buClr>
              <a:buSzPts val="1300"/>
              <a:buChar char="•"/>
            </a:pPr>
            <a:r>
              <a:rPr lang="en-GB" sz="1300"/>
              <a:t>Aceste aranjamente promovează confortul, siguranța și comunicarea deschisă, menținând în același timp limitele profesionale.</a:t>
            </a:r>
            <a:endParaRPr sz="1300"/>
          </a:p>
          <a:p>
            <a:pPr marL="228600" lvl="0" indent="-146050" algn="l" rtl="0">
              <a:lnSpc>
                <a:spcPct val="90000"/>
              </a:lnSpc>
              <a:spcBef>
                <a:spcPts val="1000"/>
              </a:spcBef>
              <a:spcAft>
                <a:spcPts val="0"/>
              </a:spcAft>
              <a:buClr>
                <a:schemeClr val="dk1"/>
              </a:buClr>
              <a:buSzPts val="1300"/>
              <a:buNone/>
            </a:pPr>
            <a:endParaRPr sz="1300"/>
          </a:p>
        </p:txBody>
      </p:sp>
      <p:pic>
        <p:nvPicPr>
          <p:cNvPr id="877" name="Google Shape;877;p72" descr="Your Guide to Wooden Table Sets for Kids – My Happy Helpers"/>
          <p:cNvPicPr preferRelativeResize="0"/>
          <p:nvPr/>
        </p:nvPicPr>
        <p:blipFill rotWithShape="1">
          <a:blip r:embed="rId3">
            <a:alphaModFix/>
          </a:blip>
          <a:srcRect/>
          <a:stretch/>
        </p:blipFill>
        <p:spPr>
          <a:xfrm>
            <a:off x="6719367" y="2267182"/>
            <a:ext cx="4788505" cy="3591378"/>
          </a:xfrm>
          <a:prstGeom prst="rect">
            <a:avLst/>
          </a:prstGeom>
          <a:noFill/>
          <a:ln>
            <a:noFill/>
          </a:ln>
        </p:spPr>
      </p:pic>
      <p:sp>
        <p:nvSpPr>
          <p:cNvPr id="878" name="Google Shape;878;p72"/>
          <p:cNvSpPr/>
          <p:nvPr/>
        </p:nvSpPr>
        <p:spPr>
          <a:xfrm rot="10800000">
            <a:off x="5381624" y="6209414"/>
            <a:ext cx="6810375" cy="648586"/>
          </a:xfrm>
          <a:custGeom>
            <a:avLst/>
            <a:gdLst/>
            <a:ahLst/>
            <a:cxnLst/>
            <a:rect l="l" t="t" r="r" b="b"/>
            <a:pathLst>
              <a:path w="10753706" h="1027260" extrusionOk="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3"/>
        <p:cNvGrpSpPr/>
        <p:nvPr/>
      </p:nvGrpSpPr>
      <p:grpSpPr>
        <a:xfrm>
          <a:off x="0" y="0"/>
          <a:ext cx="0" cy="0"/>
          <a:chOff x="0" y="0"/>
          <a:chExt cx="0" cy="0"/>
        </a:xfrm>
      </p:grpSpPr>
      <p:sp>
        <p:nvSpPr>
          <p:cNvPr id="884" name="Google Shape;884;p7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85" name="Google Shape;885;p73"/>
          <p:cNvSpPr txBox="1">
            <a:spLocks noGrp="1"/>
          </p:cNvSpPr>
          <p:nvPr>
            <p:ph type="title"/>
          </p:nvPr>
        </p:nvSpPr>
        <p:spPr>
          <a:xfrm>
            <a:off x="1136397" y="502020"/>
            <a:ext cx="5323715" cy="164297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000"/>
              <a:buFont typeface="Play"/>
              <a:buNone/>
            </a:pPr>
            <a:r>
              <a:rPr lang="en-GB" sz="4000">
                <a:solidFill>
                  <a:schemeClr val="dk1"/>
                </a:solidFill>
                <a:latin typeface="Play"/>
                <a:ea typeface="Play"/>
                <a:cs typeface="Play"/>
                <a:sym typeface="Play"/>
              </a:rPr>
              <a:t>Paralingvistică</a:t>
            </a:r>
            <a:endParaRPr/>
          </a:p>
        </p:txBody>
      </p:sp>
      <p:sp>
        <p:nvSpPr>
          <p:cNvPr id="886" name="Google Shape;886;p73"/>
          <p:cNvSpPr txBox="1">
            <a:spLocks noGrp="1"/>
          </p:cNvSpPr>
          <p:nvPr>
            <p:ph type="body" idx="1"/>
          </p:nvPr>
        </p:nvSpPr>
        <p:spPr>
          <a:xfrm>
            <a:off x="1144923" y="2405894"/>
            <a:ext cx="5315189" cy="353508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Char char="•"/>
            </a:pPr>
            <a:r>
              <a:rPr lang="en-GB" sz="2000"/>
              <a:t>Sunete de sprijin non-verbale - vocalize precum "uh-huh", "er", "ahh", "hmm"</a:t>
            </a:r>
            <a:endParaRPr/>
          </a:p>
          <a:p>
            <a:pPr marL="0" lvl="0" indent="12700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chemeClr val="dk1"/>
              </a:buClr>
              <a:buSzPts val="2000"/>
              <a:buChar char="•"/>
            </a:pPr>
            <a:r>
              <a:rPr lang="en-GB" sz="2000"/>
              <a:t>Pauze și tăceri</a:t>
            </a:r>
            <a:endParaRPr/>
          </a:p>
          <a:p>
            <a:pPr marL="0" lvl="0" indent="12700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chemeClr val="dk1"/>
              </a:buClr>
              <a:buSzPts val="2000"/>
              <a:buChar char="•"/>
            </a:pPr>
            <a:r>
              <a:rPr lang="en-GB" sz="2000"/>
              <a:t>Sunetul, înălțimea, ritmul vorbirii, articularea și tonul </a:t>
            </a:r>
            <a:endParaRPr/>
          </a:p>
          <a:p>
            <a:pPr marL="0" lvl="0" indent="127000" algn="l" rtl="0">
              <a:lnSpc>
                <a:spcPct val="90000"/>
              </a:lnSpc>
              <a:spcBef>
                <a:spcPts val="1000"/>
              </a:spcBef>
              <a:spcAft>
                <a:spcPts val="0"/>
              </a:spcAft>
              <a:buClr>
                <a:schemeClr val="dk1"/>
              </a:buClr>
              <a:buSzPts val="2000"/>
              <a:buNone/>
            </a:pPr>
            <a:endParaRPr sz="2000"/>
          </a:p>
          <a:p>
            <a:pPr marL="0" lvl="0" indent="127000" algn="l" rtl="0">
              <a:lnSpc>
                <a:spcPct val="90000"/>
              </a:lnSpc>
              <a:spcBef>
                <a:spcPts val="1000"/>
              </a:spcBef>
              <a:spcAft>
                <a:spcPts val="0"/>
              </a:spcAft>
              <a:buClr>
                <a:schemeClr val="dk1"/>
              </a:buClr>
              <a:buSzPts val="2000"/>
              <a:buNone/>
            </a:pPr>
            <a:endParaRPr sz="2000"/>
          </a:p>
          <a:p>
            <a:pPr marL="0" lvl="0" indent="127000" algn="l" rtl="0">
              <a:lnSpc>
                <a:spcPct val="90000"/>
              </a:lnSpc>
              <a:spcBef>
                <a:spcPts val="1000"/>
              </a:spcBef>
              <a:spcAft>
                <a:spcPts val="0"/>
              </a:spcAft>
              <a:buClr>
                <a:schemeClr val="dk1"/>
              </a:buClr>
              <a:buSzPts val="2000"/>
              <a:buNone/>
            </a:pPr>
            <a:endParaRPr sz="2000"/>
          </a:p>
        </p:txBody>
      </p:sp>
      <p:sp>
        <p:nvSpPr>
          <p:cNvPr id="887" name="Google Shape;887;p73"/>
          <p:cNvSpPr/>
          <p:nvPr/>
        </p:nvSpPr>
        <p:spPr>
          <a:xfrm rot="10800000" flipH="1">
            <a:off x="8123333" y="-5"/>
            <a:ext cx="4092521" cy="6858000"/>
          </a:xfrm>
          <a:prstGeom prst="rect">
            <a:avLst/>
          </a:prstGeom>
          <a:gradFill>
            <a:gsLst>
              <a:gs pos="0">
                <a:srgbClr val="000000">
                  <a:alpha val="93725"/>
                </a:srgbClr>
              </a:gs>
              <a:gs pos="8000">
                <a:srgbClr val="000000">
                  <a:alpha val="93725"/>
                </a:srgbClr>
              </a:gs>
              <a:gs pos="100000">
                <a:schemeClr val="accent1"/>
              </a:gs>
            </a:gsLst>
            <a:lin ang="2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88" name="Google Shape;888;p73"/>
          <p:cNvSpPr/>
          <p:nvPr/>
        </p:nvSpPr>
        <p:spPr>
          <a:xfrm rot="10800000" flipH="1">
            <a:off x="8123333" y="-2"/>
            <a:ext cx="4092521" cy="6400369"/>
          </a:xfrm>
          <a:prstGeom prst="rect">
            <a:avLst/>
          </a:prstGeom>
          <a:gradFill>
            <a:gsLst>
              <a:gs pos="0">
                <a:srgbClr val="0A3041">
                  <a:alpha val="0"/>
                </a:srgbClr>
              </a:gs>
              <a:gs pos="31000">
                <a:srgbClr val="0A3041">
                  <a:alpha val="0"/>
                </a:srgbClr>
              </a:gs>
              <a:gs pos="100000">
                <a:srgbClr val="0A3041">
                  <a:alpha val="25882"/>
                </a:srgbClr>
              </a:gs>
            </a:gsLst>
            <a:lin ang="18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89" name="Google Shape;889;p73"/>
          <p:cNvSpPr/>
          <p:nvPr/>
        </p:nvSpPr>
        <p:spPr>
          <a:xfrm rot="10800000" flipH="1">
            <a:off x="8123333" y="-22"/>
            <a:ext cx="4068667" cy="6400389"/>
          </a:xfrm>
          <a:prstGeom prst="rect">
            <a:avLst/>
          </a:prstGeom>
          <a:gradFill>
            <a:gsLst>
              <a:gs pos="0">
                <a:srgbClr val="156082">
                  <a:alpha val="0"/>
                </a:srgbClr>
              </a:gs>
              <a:gs pos="72000">
                <a:srgbClr val="000000">
                  <a:alpha val="20784"/>
                </a:srgbClr>
              </a:gs>
              <a:gs pos="100000">
                <a:srgbClr val="000000">
                  <a:alpha val="20784"/>
                </a:srgbClr>
              </a:gs>
            </a:gsLst>
            <a:lin ang="3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90" name="Google Shape;890;p73"/>
          <p:cNvSpPr/>
          <p:nvPr/>
        </p:nvSpPr>
        <p:spPr>
          <a:xfrm rot="10800000" flipH="1">
            <a:off x="8123333" y="-10"/>
            <a:ext cx="3611467" cy="6857997"/>
          </a:xfrm>
          <a:prstGeom prst="rect">
            <a:avLst/>
          </a:prstGeom>
          <a:gradFill>
            <a:gsLst>
              <a:gs pos="0">
                <a:srgbClr val="156082">
                  <a:alpha val="0"/>
                </a:srgbClr>
              </a:gs>
              <a:gs pos="93000">
                <a:srgbClr val="000000">
                  <a:alpha val="28627"/>
                </a:srgbClr>
              </a:gs>
              <a:gs pos="100000">
                <a:srgbClr val="000000">
                  <a:alpha val="28627"/>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891" name="Google Shape;891;p73"/>
          <p:cNvPicPr preferRelativeResize="0">
            <a:picLocks noGrp="1"/>
          </p:cNvPicPr>
          <p:nvPr>
            <p:ph type="body" idx="2"/>
          </p:nvPr>
        </p:nvPicPr>
        <p:blipFill rotWithShape="1">
          <a:blip r:embed="rId3">
            <a:alphaModFix/>
          </a:blip>
          <a:srcRect/>
          <a:stretch/>
        </p:blipFill>
        <p:spPr>
          <a:xfrm>
            <a:off x="7075967" y="1875785"/>
            <a:ext cx="4170530" cy="3138323"/>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906" name="Google Shape;906;p7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GB"/>
              <a:t>Abilități de vorbire</a:t>
            </a:r>
            <a:endParaRPr/>
          </a:p>
        </p:txBody>
      </p:sp>
      <p:grpSp>
        <p:nvGrpSpPr>
          <p:cNvPr id="907" name="Google Shape;907;p75"/>
          <p:cNvGrpSpPr/>
          <p:nvPr/>
        </p:nvGrpSpPr>
        <p:grpSpPr>
          <a:xfrm>
            <a:off x="840928" y="2233724"/>
            <a:ext cx="5176143" cy="3535138"/>
            <a:chOff x="2728" y="408099"/>
            <a:chExt cx="5176143" cy="3535138"/>
          </a:xfrm>
        </p:grpSpPr>
        <p:sp>
          <p:nvSpPr>
            <p:cNvPr id="908" name="Google Shape;908;p75"/>
            <p:cNvSpPr/>
            <p:nvPr/>
          </p:nvSpPr>
          <p:spPr>
            <a:xfrm>
              <a:off x="427635" y="408099"/>
              <a:ext cx="695302" cy="695302"/>
            </a:xfrm>
            <a:prstGeom prst="rect">
              <a:avLst/>
            </a:prstGeom>
            <a:blipFill rotWithShape="1">
              <a:blip r:embed="rId3">
                <a:alphaModFix/>
              </a:blip>
              <a:stretch>
                <a:fillRect/>
              </a:stretch>
            </a:blip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75"/>
            <p:cNvSpPr/>
            <p:nvPr/>
          </p:nvSpPr>
          <p:spPr>
            <a:xfrm>
              <a:off x="2728" y="1364482"/>
              <a:ext cx="1545117" cy="61804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75"/>
            <p:cNvSpPr txBox="1"/>
            <p:nvPr/>
          </p:nvSpPr>
          <p:spPr>
            <a:xfrm>
              <a:off x="2728" y="1364482"/>
              <a:ext cx="1545117" cy="618046"/>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800"/>
                <a:buFont typeface="Arial"/>
                <a:buNone/>
              </a:pPr>
              <a:r>
                <a:rPr lang="en-GB" sz="1800">
                  <a:solidFill>
                    <a:schemeClr val="dk1"/>
                  </a:solidFill>
                  <a:latin typeface="Arial"/>
                  <a:ea typeface="Arial"/>
                  <a:cs typeface="Arial"/>
                  <a:sym typeface="Arial"/>
                </a:rPr>
                <a:t>Volum</a:t>
              </a:r>
              <a:endParaRPr sz="1800">
                <a:solidFill>
                  <a:schemeClr val="dk1"/>
                </a:solidFill>
                <a:latin typeface="Arial"/>
                <a:ea typeface="Arial"/>
                <a:cs typeface="Arial"/>
                <a:sym typeface="Arial"/>
              </a:endParaRPr>
            </a:p>
          </p:txBody>
        </p:sp>
        <p:sp>
          <p:nvSpPr>
            <p:cNvPr id="911" name="Google Shape;911;p75"/>
            <p:cNvSpPr/>
            <p:nvPr/>
          </p:nvSpPr>
          <p:spPr>
            <a:xfrm>
              <a:off x="2243148" y="408099"/>
              <a:ext cx="695302" cy="695302"/>
            </a:xfrm>
            <a:prstGeom prst="rect">
              <a:avLst/>
            </a:prstGeom>
            <a:blipFill rotWithShape="1">
              <a:blip r:embed="rId4">
                <a:alphaModFix/>
              </a:blip>
              <a:stretch>
                <a:fillRect/>
              </a:stretch>
            </a:blip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75"/>
            <p:cNvSpPr/>
            <p:nvPr/>
          </p:nvSpPr>
          <p:spPr>
            <a:xfrm>
              <a:off x="1818241" y="1364482"/>
              <a:ext cx="1545117" cy="61804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75"/>
            <p:cNvSpPr txBox="1"/>
            <p:nvPr/>
          </p:nvSpPr>
          <p:spPr>
            <a:xfrm>
              <a:off x="1818241" y="1364482"/>
              <a:ext cx="1545117" cy="618046"/>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800"/>
                <a:buFont typeface="Arial"/>
                <a:buNone/>
              </a:pPr>
              <a:r>
                <a:rPr lang="en-GB" sz="1800">
                  <a:solidFill>
                    <a:schemeClr val="dk1"/>
                  </a:solidFill>
                  <a:latin typeface="Arial"/>
                  <a:ea typeface="Arial"/>
                  <a:cs typeface="Arial"/>
                  <a:sym typeface="Arial"/>
                </a:rPr>
                <a:t>Articulare</a:t>
              </a:r>
              <a:endParaRPr sz="1800">
                <a:solidFill>
                  <a:schemeClr val="dk1"/>
                </a:solidFill>
                <a:latin typeface="Arial"/>
                <a:ea typeface="Arial"/>
                <a:cs typeface="Arial"/>
                <a:sym typeface="Arial"/>
              </a:endParaRPr>
            </a:p>
          </p:txBody>
        </p:sp>
        <p:sp>
          <p:nvSpPr>
            <p:cNvPr id="914" name="Google Shape;914;p75"/>
            <p:cNvSpPr/>
            <p:nvPr/>
          </p:nvSpPr>
          <p:spPr>
            <a:xfrm>
              <a:off x="4058661" y="408099"/>
              <a:ext cx="695302" cy="695302"/>
            </a:xfrm>
            <a:prstGeom prst="rect">
              <a:avLst/>
            </a:prstGeom>
            <a:blipFill rotWithShape="1">
              <a:blip r:embed="rId5">
                <a:alphaModFix/>
              </a:blip>
              <a:stretch>
                <a:fillRect/>
              </a:stretch>
            </a:blip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75"/>
            <p:cNvSpPr/>
            <p:nvPr/>
          </p:nvSpPr>
          <p:spPr>
            <a:xfrm>
              <a:off x="3633754" y="1364482"/>
              <a:ext cx="1545117" cy="61804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75"/>
            <p:cNvSpPr txBox="1"/>
            <p:nvPr/>
          </p:nvSpPr>
          <p:spPr>
            <a:xfrm>
              <a:off x="3633754" y="1364482"/>
              <a:ext cx="1545117" cy="618046"/>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800"/>
                <a:buFont typeface="Arial"/>
                <a:buNone/>
              </a:pPr>
              <a:r>
                <a:rPr lang="en-GB" sz="1800">
                  <a:solidFill>
                    <a:schemeClr val="dk1"/>
                  </a:solidFill>
                  <a:latin typeface="Arial"/>
                  <a:ea typeface="Arial"/>
                  <a:cs typeface="Arial"/>
                  <a:sym typeface="Arial"/>
                </a:rPr>
                <a:t>Pitch</a:t>
              </a:r>
              <a:endParaRPr sz="1800">
                <a:solidFill>
                  <a:schemeClr val="dk1"/>
                </a:solidFill>
                <a:latin typeface="Arial"/>
                <a:ea typeface="Arial"/>
                <a:cs typeface="Arial"/>
                <a:sym typeface="Arial"/>
              </a:endParaRPr>
            </a:p>
          </p:txBody>
        </p:sp>
        <p:sp>
          <p:nvSpPr>
            <p:cNvPr id="917" name="Google Shape;917;p75"/>
            <p:cNvSpPr/>
            <p:nvPr/>
          </p:nvSpPr>
          <p:spPr>
            <a:xfrm>
              <a:off x="1335392" y="2368808"/>
              <a:ext cx="695302" cy="695302"/>
            </a:xfrm>
            <a:prstGeom prst="rect">
              <a:avLst/>
            </a:prstGeom>
            <a:blipFill rotWithShape="1">
              <a:blip r:embed="rId6">
                <a:alphaModFix/>
              </a:blip>
              <a:stretch>
                <a:fillRect/>
              </a:stretch>
            </a:blip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75"/>
            <p:cNvSpPr/>
            <p:nvPr/>
          </p:nvSpPr>
          <p:spPr>
            <a:xfrm>
              <a:off x="910485" y="3325191"/>
              <a:ext cx="1545117" cy="61804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75"/>
            <p:cNvSpPr txBox="1"/>
            <p:nvPr/>
          </p:nvSpPr>
          <p:spPr>
            <a:xfrm>
              <a:off x="910485" y="3325191"/>
              <a:ext cx="1545117" cy="618046"/>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800"/>
                <a:buFont typeface="Arial"/>
                <a:buNone/>
              </a:pPr>
              <a:r>
                <a:rPr lang="en-GB" sz="1800">
                  <a:solidFill>
                    <a:schemeClr val="dk1"/>
                  </a:solidFill>
                  <a:latin typeface="Arial"/>
                  <a:ea typeface="Arial"/>
                  <a:cs typeface="Arial"/>
                  <a:sym typeface="Arial"/>
                </a:rPr>
                <a:t>Subliniere</a:t>
              </a:r>
              <a:endParaRPr sz="1800">
                <a:solidFill>
                  <a:schemeClr val="dk1"/>
                </a:solidFill>
                <a:latin typeface="Arial"/>
                <a:ea typeface="Arial"/>
                <a:cs typeface="Arial"/>
                <a:sym typeface="Arial"/>
              </a:endParaRPr>
            </a:p>
          </p:txBody>
        </p:sp>
        <p:sp>
          <p:nvSpPr>
            <p:cNvPr id="920" name="Google Shape;920;p75"/>
            <p:cNvSpPr/>
            <p:nvPr/>
          </p:nvSpPr>
          <p:spPr>
            <a:xfrm>
              <a:off x="3150904" y="2368808"/>
              <a:ext cx="695302" cy="695302"/>
            </a:xfrm>
            <a:prstGeom prst="rect">
              <a:avLst/>
            </a:prstGeom>
            <a:blipFill rotWithShape="1">
              <a:blip r:embed="rId7">
                <a:alphaModFix/>
              </a:blip>
              <a:stretch>
                <a:fillRect/>
              </a:stretch>
            </a:blip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75"/>
            <p:cNvSpPr/>
            <p:nvPr/>
          </p:nvSpPr>
          <p:spPr>
            <a:xfrm>
              <a:off x="2725997" y="3325191"/>
              <a:ext cx="1545117" cy="61804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75"/>
            <p:cNvSpPr txBox="1"/>
            <p:nvPr/>
          </p:nvSpPr>
          <p:spPr>
            <a:xfrm>
              <a:off x="2725997" y="3325191"/>
              <a:ext cx="1545117" cy="618046"/>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800"/>
                <a:buFont typeface="Arial"/>
                <a:buNone/>
              </a:pPr>
              <a:r>
                <a:rPr lang="en-GB" sz="1800">
                  <a:solidFill>
                    <a:schemeClr val="dk1"/>
                  </a:solidFill>
                  <a:latin typeface="Arial"/>
                  <a:ea typeface="Arial"/>
                  <a:cs typeface="Arial"/>
                  <a:sym typeface="Arial"/>
                </a:rPr>
                <a:t>Managementul timpului</a:t>
              </a:r>
              <a:endParaRPr sz="1800">
                <a:solidFill>
                  <a:schemeClr val="dk1"/>
                </a:solidFill>
                <a:latin typeface="Arial"/>
                <a:ea typeface="Arial"/>
                <a:cs typeface="Arial"/>
                <a:sym typeface="Arial"/>
              </a:endParaRPr>
            </a:p>
          </p:txBody>
        </p:sp>
      </p:grpSp>
      <p:sp>
        <p:nvSpPr>
          <p:cNvPr id="923" name="Google Shape;923;p7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chemeClr val="dk1"/>
              </a:buClr>
              <a:buSzPct val="100000"/>
              <a:buNone/>
            </a:pPr>
            <a:r>
              <a:rPr lang="en-GB"/>
              <a:t>Vocea este o legătură primară între un asistent social și un client. O voce atentă și controlată este un avantaj semnificativ în stabilirea unei conexiuni atunci când interacționați cu alții. </a:t>
            </a: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en-GB"/>
              <a:t>Caracteristicile vocii unui asistent social pot fi cruciale pentru stabilirea unei relații bune cu beneficiarul. </a:t>
            </a:r>
            <a:endParaRPr/>
          </a:p>
          <a:p>
            <a:pPr marL="228600" lvl="0" indent="-64135" algn="l" rtl="0">
              <a:lnSpc>
                <a:spcPct val="90000"/>
              </a:lnSpc>
              <a:spcBef>
                <a:spcPts val="1000"/>
              </a:spcBef>
              <a:spcAft>
                <a:spcPts val="0"/>
              </a:spcAft>
              <a:buClr>
                <a:schemeClr val="dk1"/>
              </a:buClr>
              <a:buSzPct val="1000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GB"/>
              <a:t>Comunicarea poate fi influențată de...</a:t>
            </a:r>
            <a:endParaRPr/>
          </a:p>
        </p:txBody>
      </p:sp>
      <p:sp>
        <p:nvSpPr>
          <p:cNvPr id="221" name="Google Shape;221;p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GB"/>
              <a:t>Limbă</a:t>
            </a:r>
            <a:endParaRPr/>
          </a:p>
          <a:p>
            <a:pPr marL="228600" lvl="0" indent="-228600" algn="l" rtl="0">
              <a:lnSpc>
                <a:spcPct val="90000"/>
              </a:lnSpc>
              <a:spcBef>
                <a:spcPts val="1000"/>
              </a:spcBef>
              <a:spcAft>
                <a:spcPts val="0"/>
              </a:spcAft>
              <a:buClr>
                <a:schemeClr val="dk1"/>
              </a:buClr>
              <a:buSzPts val="2800"/>
              <a:buChar char="•"/>
            </a:pPr>
            <a:r>
              <a:rPr lang="en-GB"/>
              <a:t>Cultură</a:t>
            </a:r>
            <a:endParaRPr/>
          </a:p>
          <a:p>
            <a:pPr marL="228600" lvl="0" indent="-228600" algn="l" rtl="0">
              <a:lnSpc>
                <a:spcPct val="90000"/>
              </a:lnSpc>
              <a:spcBef>
                <a:spcPts val="1000"/>
              </a:spcBef>
              <a:spcAft>
                <a:spcPts val="0"/>
              </a:spcAft>
              <a:buClr>
                <a:schemeClr val="dk1"/>
              </a:buClr>
              <a:buSzPts val="2800"/>
              <a:buChar char="•"/>
            </a:pPr>
            <a:r>
              <a:rPr lang="en-GB"/>
              <a:t>Dinamica puterii - gen, vârstă, statut social etc. </a:t>
            </a:r>
            <a:endParaRPr/>
          </a:p>
          <a:p>
            <a:pPr marL="228600" lvl="0" indent="-228600" algn="l" rtl="0">
              <a:lnSpc>
                <a:spcPct val="90000"/>
              </a:lnSpc>
              <a:spcBef>
                <a:spcPts val="1000"/>
              </a:spcBef>
              <a:spcAft>
                <a:spcPts val="0"/>
              </a:spcAft>
              <a:buClr>
                <a:schemeClr val="dk1"/>
              </a:buClr>
              <a:buSzPts val="2800"/>
              <a:buChar char="•"/>
            </a:pPr>
            <a:r>
              <a:rPr lang="en-GB"/>
              <a:t>Dizabilități și accesibilitate</a:t>
            </a:r>
            <a:endParaRPr/>
          </a:p>
          <a:p>
            <a:pPr marL="228600" lvl="0" indent="-228600" algn="l" rtl="0">
              <a:lnSpc>
                <a:spcPct val="90000"/>
              </a:lnSpc>
              <a:spcBef>
                <a:spcPts val="1000"/>
              </a:spcBef>
              <a:spcAft>
                <a:spcPts val="0"/>
              </a:spcAft>
              <a:buClr>
                <a:schemeClr val="dk1"/>
              </a:buClr>
              <a:buSzPts val="2800"/>
              <a:buChar char="•"/>
            </a:pPr>
            <a:r>
              <a:rPr lang="en-GB"/>
              <a:t>Factori de mediu</a:t>
            </a:r>
            <a:endParaRPr/>
          </a:p>
          <a:p>
            <a:pPr marL="228600" lvl="0" indent="-228600" algn="l" rtl="0">
              <a:lnSpc>
                <a:spcPct val="90000"/>
              </a:lnSpc>
              <a:spcBef>
                <a:spcPts val="1000"/>
              </a:spcBef>
              <a:spcAft>
                <a:spcPts val="0"/>
              </a:spcAft>
              <a:buClr>
                <a:schemeClr val="dk1"/>
              </a:buClr>
              <a:buSzPts val="2800"/>
              <a:buChar char="•"/>
            </a:pPr>
            <a:r>
              <a:rPr lang="en-GB"/>
              <a:t>Factori personali</a:t>
            </a:r>
            <a:endParaRPr/>
          </a:p>
          <a:p>
            <a:pPr marL="228600" lvl="0" indent="-228600" algn="l" rtl="0">
              <a:lnSpc>
                <a:spcPct val="90000"/>
              </a:lnSpc>
              <a:spcBef>
                <a:spcPts val="1000"/>
              </a:spcBef>
              <a:spcAft>
                <a:spcPts val="0"/>
              </a:spcAft>
              <a:buClr>
                <a:schemeClr val="dk1"/>
              </a:buClr>
              <a:buSzPts val="2800"/>
              <a:buChar char="•"/>
            </a:pPr>
            <a:r>
              <a:rPr lang="en-GB"/>
              <a:t>Considerații tehnologice</a:t>
            </a: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pic>
        <p:nvPicPr>
          <p:cNvPr id="222" name="Google Shape;222;p8"/>
          <p:cNvPicPr preferRelativeResize="0"/>
          <p:nvPr/>
        </p:nvPicPr>
        <p:blipFill rotWithShape="1">
          <a:blip r:embed="rId3">
            <a:alphaModFix/>
          </a:blip>
          <a:srcRect/>
          <a:stretch/>
        </p:blipFill>
        <p:spPr>
          <a:xfrm>
            <a:off x="6172200" y="1825625"/>
            <a:ext cx="5181600" cy="435133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grpSp>
        <p:nvGrpSpPr>
          <p:cNvPr id="356" name="Google Shape;356;p17"/>
          <p:cNvGrpSpPr/>
          <p:nvPr/>
        </p:nvGrpSpPr>
        <p:grpSpPr>
          <a:xfrm>
            <a:off x="0" y="0"/>
            <a:ext cx="12192000" cy="6858000"/>
            <a:chOff x="0" y="0"/>
            <a:chExt cx="12192000" cy="6858000"/>
          </a:xfrm>
        </p:grpSpPr>
        <p:grpSp>
          <p:nvGrpSpPr>
            <p:cNvPr id="357" name="Google Shape;357;p17"/>
            <p:cNvGrpSpPr/>
            <p:nvPr/>
          </p:nvGrpSpPr>
          <p:grpSpPr>
            <a:xfrm>
              <a:off x="0" y="0"/>
              <a:ext cx="12192000" cy="792480"/>
              <a:chOff x="0" y="0"/>
              <a:chExt cx="12192000" cy="792480"/>
            </a:xfrm>
          </p:grpSpPr>
          <p:sp>
            <p:nvSpPr>
              <p:cNvPr id="358" name="Google Shape;358;p17"/>
              <p:cNvSpPr/>
              <p:nvPr/>
            </p:nvSpPr>
            <p:spPr>
              <a:xfrm>
                <a:off x="0" y="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359" name="Google Shape;359;p17"/>
              <p:cNvCxnSpPr/>
              <p:nvPr/>
            </p:nvCxnSpPr>
            <p:spPr>
              <a:xfrm>
                <a:off x="1036320" y="769330"/>
                <a:ext cx="11155680" cy="0"/>
              </a:xfrm>
              <a:prstGeom prst="straightConnector1">
                <a:avLst/>
              </a:prstGeom>
              <a:noFill/>
              <a:ln w="38100" cap="flat" cmpd="sng">
                <a:solidFill>
                  <a:srgbClr val="1CABE3"/>
                </a:solidFill>
                <a:prstDash val="solid"/>
                <a:miter lim="800000"/>
                <a:headEnd type="none" w="sm" len="sm"/>
                <a:tailEnd type="none" w="sm" len="sm"/>
              </a:ln>
            </p:spPr>
          </p:cxnSp>
        </p:grpSp>
        <p:sp>
          <p:nvSpPr>
            <p:cNvPr id="360" name="Google Shape;360;p17"/>
            <p:cNvSpPr/>
            <p:nvPr/>
          </p:nvSpPr>
          <p:spPr>
            <a:xfrm>
              <a:off x="11059886" y="606552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361" name="Google Shape;361;p17"/>
          <p:cNvSpPr txBox="1"/>
          <p:nvPr/>
        </p:nvSpPr>
        <p:spPr>
          <a:xfrm>
            <a:off x="955040" y="1279366"/>
            <a:ext cx="10152903" cy="83363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200"/>
              <a:buFont typeface="Calibri"/>
              <a:buNone/>
            </a:pPr>
            <a:r>
              <a:rPr lang="en-GB" sz="3200" b="1" i="0" u="none" strike="noStrike" cap="none">
                <a:solidFill>
                  <a:srgbClr val="1CABE3"/>
                </a:solidFill>
                <a:latin typeface="Calibri"/>
                <a:ea typeface="Calibri"/>
                <a:cs typeface="Calibri"/>
                <a:sym typeface="Calibri"/>
              </a:rPr>
              <a:t>Capcane </a:t>
            </a:r>
            <a:r>
              <a:rPr lang="en-GB" sz="3200" b="1">
                <a:solidFill>
                  <a:srgbClr val="1CABE3"/>
                </a:solidFill>
                <a:latin typeface="Calibri"/>
                <a:ea typeface="Calibri"/>
                <a:cs typeface="Calibri"/>
                <a:sym typeface="Calibri"/>
              </a:rPr>
              <a:t>în</a:t>
            </a:r>
            <a:r>
              <a:rPr lang="en-GB" sz="3200" b="1" i="0" u="none" strike="noStrike" cap="none">
                <a:solidFill>
                  <a:srgbClr val="1CABE3"/>
                </a:solidFill>
                <a:latin typeface="Calibri"/>
                <a:ea typeface="Calibri"/>
                <a:cs typeface="Calibri"/>
                <a:sym typeface="Calibri"/>
              </a:rPr>
              <a:t> comunicare </a:t>
            </a:r>
            <a:r>
              <a:rPr lang="en-GB" sz="3200" b="1">
                <a:solidFill>
                  <a:srgbClr val="1CABE3"/>
                </a:solidFill>
                <a:latin typeface="Calibri"/>
                <a:ea typeface="Calibri"/>
                <a:cs typeface="Calibri"/>
                <a:sym typeface="Calibri"/>
              </a:rPr>
              <a:t>la</a:t>
            </a:r>
            <a:r>
              <a:rPr lang="en-GB" sz="3200" b="1" i="0" u="none" strike="noStrike" cap="none">
                <a:solidFill>
                  <a:srgbClr val="1CABE3"/>
                </a:solidFill>
                <a:latin typeface="Calibri"/>
                <a:ea typeface="Calibri"/>
                <a:cs typeface="Calibri"/>
                <a:sym typeface="Calibri"/>
              </a:rPr>
              <a:t> faza</a:t>
            </a:r>
            <a:r>
              <a:rPr lang="en-GB" sz="3200" b="1">
                <a:solidFill>
                  <a:srgbClr val="1CABE3"/>
                </a:solidFill>
                <a:latin typeface="Calibri"/>
                <a:ea typeface="Calibri"/>
                <a:cs typeface="Calibri"/>
                <a:sym typeface="Calibri"/>
              </a:rPr>
              <a:t> inițială de cunoaștere</a:t>
            </a:r>
            <a:endParaRPr sz="1400" b="0" i="0" u="none" strike="noStrike" cap="none">
              <a:solidFill>
                <a:srgbClr val="000000"/>
              </a:solidFill>
              <a:latin typeface="Arial"/>
              <a:ea typeface="Arial"/>
              <a:cs typeface="Arial"/>
              <a:sym typeface="Arial"/>
            </a:endParaRPr>
          </a:p>
        </p:txBody>
      </p:sp>
      <p:sp>
        <p:nvSpPr>
          <p:cNvPr id="362" name="Google Shape;362;p17"/>
          <p:cNvSpPr txBox="1"/>
          <p:nvPr/>
        </p:nvSpPr>
        <p:spPr>
          <a:xfrm>
            <a:off x="1082120" y="2888661"/>
            <a:ext cx="9898741" cy="263137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rgbClr val="1CABE3"/>
              </a:buClr>
              <a:buSzPts val="2800"/>
              <a:buFont typeface="Arial"/>
              <a:buNone/>
            </a:pPr>
            <a:r>
              <a:rPr lang="en-GB" sz="2400" b="0" i="0" u="none" strike="noStrike" cap="none">
                <a:solidFill>
                  <a:schemeClr val="dk1"/>
                </a:solidFill>
                <a:latin typeface="Calibri"/>
                <a:ea typeface="Calibri"/>
                <a:cs typeface="Calibri"/>
                <a:sym typeface="Calibri"/>
              </a:rPr>
              <a:t>Care sunt unele greșeli comune de comunicare pe care le-ați observat în practica asistenței sociale?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grpSp>
        <p:nvGrpSpPr>
          <p:cNvPr id="367" name="Google Shape;367;p18"/>
          <p:cNvGrpSpPr/>
          <p:nvPr/>
        </p:nvGrpSpPr>
        <p:grpSpPr>
          <a:xfrm>
            <a:off x="0" y="0"/>
            <a:ext cx="12192000" cy="6858000"/>
            <a:chOff x="0" y="0"/>
            <a:chExt cx="12192000" cy="6858000"/>
          </a:xfrm>
        </p:grpSpPr>
        <p:grpSp>
          <p:nvGrpSpPr>
            <p:cNvPr id="368" name="Google Shape;368;p18"/>
            <p:cNvGrpSpPr/>
            <p:nvPr/>
          </p:nvGrpSpPr>
          <p:grpSpPr>
            <a:xfrm>
              <a:off x="0" y="0"/>
              <a:ext cx="12192000" cy="792480"/>
              <a:chOff x="0" y="0"/>
              <a:chExt cx="12192000" cy="792480"/>
            </a:xfrm>
          </p:grpSpPr>
          <p:sp>
            <p:nvSpPr>
              <p:cNvPr id="369" name="Google Shape;369;p18"/>
              <p:cNvSpPr/>
              <p:nvPr/>
            </p:nvSpPr>
            <p:spPr>
              <a:xfrm>
                <a:off x="0" y="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370" name="Google Shape;370;p18"/>
              <p:cNvCxnSpPr/>
              <p:nvPr/>
            </p:nvCxnSpPr>
            <p:spPr>
              <a:xfrm>
                <a:off x="1036320" y="769330"/>
                <a:ext cx="11155680" cy="0"/>
              </a:xfrm>
              <a:prstGeom prst="straightConnector1">
                <a:avLst/>
              </a:prstGeom>
              <a:noFill/>
              <a:ln w="38100" cap="flat" cmpd="sng">
                <a:solidFill>
                  <a:srgbClr val="1CABE3"/>
                </a:solidFill>
                <a:prstDash val="solid"/>
                <a:miter lim="800000"/>
                <a:headEnd type="none" w="sm" len="sm"/>
                <a:tailEnd type="none" w="sm" len="sm"/>
              </a:ln>
            </p:spPr>
          </p:cxnSp>
        </p:grpSp>
        <p:sp>
          <p:nvSpPr>
            <p:cNvPr id="371" name="Google Shape;371;p18"/>
            <p:cNvSpPr/>
            <p:nvPr/>
          </p:nvSpPr>
          <p:spPr>
            <a:xfrm>
              <a:off x="11059886" y="6065520"/>
              <a:ext cx="1132114" cy="792480"/>
            </a:xfrm>
            <a:prstGeom prst="rect">
              <a:avLst/>
            </a:prstGeom>
            <a:solidFill>
              <a:srgbClr val="1CAB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372" name="Google Shape;372;p18"/>
          <p:cNvSpPr txBox="1"/>
          <p:nvPr/>
        </p:nvSpPr>
        <p:spPr>
          <a:xfrm>
            <a:off x="955040" y="1279366"/>
            <a:ext cx="10152903" cy="833631"/>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200"/>
              <a:buFont typeface="Calibri"/>
              <a:buNone/>
            </a:pPr>
            <a:r>
              <a:rPr lang="en-GB" sz="3200" b="1" i="0" u="none" strike="noStrike" cap="none">
                <a:solidFill>
                  <a:srgbClr val="1CABE3"/>
                </a:solidFill>
                <a:latin typeface="Calibri"/>
                <a:ea typeface="Calibri"/>
                <a:cs typeface="Calibri"/>
                <a:sym typeface="Calibri"/>
              </a:rPr>
              <a:t>Capcane comune ale comunicării</a:t>
            </a:r>
            <a:endParaRPr sz="1400" b="0" i="0" u="none" strike="noStrike" cap="none">
              <a:solidFill>
                <a:srgbClr val="000000"/>
              </a:solidFill>
              <a:latin typeface="Arial"/>
              <a:ea typeface="Arial"/>
              <a:cs typeface="Arial"/>
              <a:sym typeface="Arial"/>
            </a:endParaRPr>
          </a:p>
        </p:txBody>
      </p:sp>
      <p:sp>
        <p:nvSpPr>
          <p:cNvPr id="373" name="Google Shape;373;p18"/>
          <p:cNvSpPr txBox="1"/>
          <p:nvPr/>
        </p:nvSpPr>
        <p:spPr>
          <a:xfrm>
            <a:off x="1036320" y="2181296"/>
            <a:ext cx="9898741" cy="4284817"/>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1000"/>
              </a:spcBef>
              <a:spcAft>
                <a:spcPts val="0"/>
              </a:spcAft>
              <a:buClr>
                <a:srgbClr val="1CABE3"/>
              </a:buClr>
              <a:buSzPts val="2340"/>
              <a:buFont typeface="Arial"/>
              <a:buChar char="•"/>
            </a:pPr>
            <a:r>
              <a:rPr lang="en-GB" sz="2000">
                <a:solidFill>
                  <a:schemeClr val="dk1"/>
                </a:solidFill>
                <a:latin typeface="Calibri"/>
                <a:ea typeface="Calibri"/>
                <a:cs typeface="Calibri"/>
                <a:sym typeface="Calibri"/>
              </a:rPr>
              <a:t>Oferirea </a:t>
            </a:r>
            <a:r>
              <a:rPr lang="en-GB" sz="2000" b="0" i="0" u="none" strike="noStrike" cap="none">
                <a:solidFill>
                  <a:schemeClr val="dk1"/>
                </a:solidFill>
                <a:latin typeface="Calibri"/>
                <a:ea typeface="Calibri"/>
                <a:cs typeface="Calibri"/>
                <a:sym typeface="Calibri"/>
              </a:rPr>
              <a:t>de sfaturi</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1000"/>
              </a:spcBef>
              <a:spcAft>
                <a:spcPts val="0"/>
              </a:spcAft>
              <a:buClr>
                <a:srgbClr val="1CABE3"/>
              </a:buClr>
              <a:buSzPts val="2340"/>
              <a:buFont typeface="Arial"/>
              <a:buChar char="•"/>
            </a:pPr>
            <a:r>
              <a:rPr lang="en-GB" sz="2000" b="0" i="0" u="none" strike="noStrike" cap="none">
                <a:solidFill>
                  <a:schemeClr val="dk1"/>
                </a:solidFill>
                <a:latin typeface="Calibri"/>
                <a:ea typeface="Calibri"/>
                <a:cs typeface="Calibri"/>
                <a:sym typeface="Calibri"/>
              </a:rPr>
              <a:t>Expresii depreciative (de judecată)</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1000"/>
              </a:spcBef>
              <a:spcAft>
                <a:spcPts val="0"/>
              </a:spcAft>
              <a:buClr>
                <a:srgbClr val="1CABE3"/>
              </a:buClr>
              <a:buSzPts val="2340"/>
              <a:buFont typeface="Arial"/>
              <a:buChar char="•"/>
            </a:pPr>
            <a:r>
              <a:rPr lang="en-GB" sz="2000" b="0" i="0" u="none" strike="noStrike" cap="none">
                <a:solidFill>
                  <a:schemeClr val="dk1"/>
                </a:solidFill>
                <a:latin typeface="Calibri"/>
                <a:ea typeface="Calibri"/>
                <a:cs typeface="Calibri"/>
                <a:sym typeface="Calibri"/>
              </a:rPr>
              <a:t>Întreruperea </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1000"/>
              </a:spcBef>
              <a:spcAft>
                <a:spcPts val="0"/>
              </a:spcAft>
              <a:buClr>
                <a:srgbClr val="1CABE3"/>
              </a:buClr>
              <a:buSzPts val="2340"/>
              <a:buFont typeface="Arial"/>
              <a:buChar char="•"/>
            </a:pPr>
            <a:r>
              <a:rPr lang="en-GB" sz="2000" b="0" i="0" u="none" strike="noStrike" cap="none">
                <a:solidFill>
                  <a:schemeClr val="dk1"/>
                </a:solidFill>
                <a:latin typeface="Calibri"/>
                <a:ea typeface="Calibri"/>
                <a:cs typeface="Calibri"/>
                <a:sym typeface="Calibri"/>
              </a:rPr>
              <a:t>Oferirea de asigurări false</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1000"/>
              </a:spcBef>
              <a:spcAft>
                <a:spcPts val="0"/>
              </a:spcAft>
              <a:buClr>
                <a:srgbClr val="1CABE3"/>
              </a:buClr>
              <a:buSzPts val="2340"/>
              <a:buFont typeface="Arial"/>
              <a:buChar char="•"/>
            </a:pPr>
            <a:r>
              <a:rPr lang="en-GB" sz="2000" b="0" i="0" u="none" strike="noStrike" cap="none">
                <a:solidFill>
                  <a:schemeClr val="dk1"/>
                </a:solidFill>
                <a:latin typeface="Calibri"/>
                <a:ea typeface="Calibri"/>
                <a:cs typeface="Calibri"/>
                <a:sym typeface="Calibri"/>
              </a:rPr>
              <a:t>Punerea prea multor întrebări</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1000"/>
              </a:spcBef>
              <a:spcAft>
                <a:spcPts val="0"/>
              </a:spcAft>
              <a:buClr>
                <a:srgbClr val="1CABE3"/>
              </a:buClr>
              <a:buSzPts val="2340"/>
              <a:buFont typeface="Arial"/>
              <a:buChar char="•"/>
            </a:pPr>
            <a:r>
              <a:rPr lang="en-GB" sz="2000" b="0" i="0" u="none" strike="noStrike" cap="none">
                <a:solidFill>
                  <a:schemeClr val="dk1"/>
                </a:solidFill>
                <a:latin typeface="Calibri"/>
                <a:ea typeface="Calibri"/>
                <a:cs typeface="Calibri"/>
                <a:sym typeface="Calibri"/>
              </a:rPr>
              <a:t>Copleșirea </a:t>
            </a:r>
            <a:r>
              <a:rPr lang="en-GB" sz="2000">
                <a:solidFill>
                  <a:schemeClr val="dk1"/>
                </a:solidFill>
                <a:latin typeface="Calibri"/>
                <a:ea typeface="Calibri"/>
                <a:cs typeface="Calibri"/>
                <a:sym typeface="Calibri"/>
              </a:rPr>
              <a:t>beneficiarului</a:t>
            </a:r>
            <a:r>
              <a:rPr lang="en-GB" sz="2000" b="0" i="0" u="none" strike="noStrike" cap="none">
                <a:solidFill>
                  <a:schemeClr val="dk1"/>
                </a:solidFill>
                <a:latin typeface="Calibri"/>
                <a:ea typeface="Calibri"/>
                <a:cs typeface="Calibri"/>
                <a:sym typeface="Calibri"/>
              </a:rPr>
              <a:t> cu prea multe informații</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1000"/>
              </a:spcBef>
              <a:spcAft>
                <a:spcPts val="0"/>
              </a:spcAft>
              <a:buClr>
                <a:srgbClr val="1CABE3"/>
              </a:buClr>
              <a:buSzPts val="2340"/>
              <a:buFont typeface="Arial"/>
              <a:buChar char="•"/>
            </a:pPr>
            <a:r>
              <a:rPr lang="en-GB" sz="2000" b="0" i="0" u="none" strike="noStrike" cap="none">
                <a:solidFill>
                  <a:schemeClr val="dk1"/>
                </a:solidFill>
                <a:latin typeface="Calibri"/>
                <a:ea typeface="Calibri"/>
                <a:cs typeface="Calibri"/>
                <a:sym typeface="Calibri"/>
              </a:rPr>
              <a:t>Rezolvarea prematură a problemei</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1000"/>
              </a:spcBef>
              <a:spcAft>
                <a:spcPts val="0"/>
              </a:spcAft>
              <a:buClr>
                <a:srgbClr val="1CABE3"/>
              </a:buClr>
              <a:buSzPts val="2340"/>
              <a:buFont typeface="Arial"/>
              <a:buChar char="•"/>
            </a:pPr>
            <a:r>
              <a:rPr lang="en-GB" sz="2000" b="0" i="0" u="none" strike="noStrike" cap="none">
                <a:solidFill>
                  <a:schemeClr val="dk1"/>
                </a:solidFill>
                <a:latin typeface="Calibri"/>
                <a:ea typeface="Calibri"/>
                <a:cs typeface="Calibri"/>
                <a:sym typeface="Calibri"/>
              </a:rPr>
              <a:t>Confruntare prematură</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1000"/>
              </a:spcBef>
              <a:spcAft>
                <a:spcPts val="0"/>
              </a:spcAft>
              <a:buClr>
                <a:srgbClr val="1CABE3"/>
              </a:buClr>
              <a:buSzPts val="2340"/>
              <a:buFont typeface="Arial"/>
              <a:buChar char="•"/>
            </a:pPr>
            <a:r>
              <a:rPr lang="en-GB" sz="2000" b="0" i="0" u="none" strike="noStrike" cap="none">
                <a:solidFill>
                  <a:schemeClr val="dk1"/>
                </a:solidFill>
                <a:latin typeface="Calibri"/>
                <a:ea typeface="Calibri"/>
                <a:cs typeface="Calibri"/>
                <a:sym typeface="Calibri"/>
              </a:rPr>
              <a:t>Utilizarea nepotrivită a umorului</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1000"/>
              </a:spcBef>
              <a:spcAft>
                <a:spcPts val="0"/>
              </a:spcAft>
              <a:buClr>
                <a:srgbClr val="1CABE3"/>
              </a:buClr>
              <a:buSzPts val="2340"/>
              <a:buFont typeface="Arial"/>
              <a:buChar char="•"/>
            </a:pPr>
            <a:r>
              <a:rPr lang="en-GB" sz="2000" b="0" i="0" u="none" strike="noStrike" cap="none">
                <a:solidFill>
                  <a:schemeClr val="dk1"/>
                </a:solidFill>
                <a:latin typeface="Calibri"/>
                <a:ea typeface="Calibri"/>
                <a:cs typeface="Calibri"/>
                <a:sym typeface="Calibri"/>
              </a:rPr>
              <a:t>Dezvăluirea nepotrivită a propriei persoane</a:t>
            </a:r>
            <a:endParaRPr sz="2000" b="0" i="0" u="none" strike="noStrike" cap="none">
              <a:solidFill>
                <a:schemeClr val="dk1"/>
              </a:solidFill>
              <a:latin typeface="Calibri"/>
              <a:ea typeface="Calibri"/>
              <a:cs typeface="Calibri"/>
              <a:sym typeface="Calibri"/>
            </a:endParaRPr>
          </a:p>
        </p:txBody>
      </p:sp>
      <p:pic>
        <p:nvPicPr>
          <p:cNvPr id="374" name="Google Shape;374;p18"/>
          <p:cNvPicPr preferRelativeResize="0"/>
          <p:nvPr/>
        </p:nvPicPr>
        <p:blipFill rotWithShape="1">
          <a:blip r:embed="rId3">
            <a:alphaModFix/>
          </a:blip>
          <a:srcRect/>
          <a:stretch/>
        </p:blipFill>
        <p:spPr>
          <a:xfrm>
            <a:off x="6695600" y="2450425"/>
            <a:ext cx="4666151" cy="29277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19"/>
          <p:cNvSpPr txBox="1"/>
          <p:nvPr/>
        </p:nvSpPr>
        <p:spPr>
          <a:xfrm>
            <a:off x="955040" y="1279366"/>
            <a:ext cx="10152903" cy="833631"/>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200"/>
              <a:buFont typeface="Calibri"/>
              <a:buNone/>
            </a:pPr>
            <a:r>
              <a:rPr lang="en-GB" sz="3200" b="1">
                <a:solidFill>
                  <a:srgbClr val="1CABE3"/>
                </a:solidFill>
                <a:latin typeface="Calibri"/>
                <a:ea typeface="Calibri"/>
                <a:cs typeface="Calibri"/>
                <a:sym typeface="Calibri"/>
              </a:rPr>
              <a:t>Oferirea</a:t>
            </a:r>
            <a:r>
              <a:rPr lang="en-GB" sz="3200" b="1" i="0" u="none" strike="noStrike" cap="none">
                <a:solidFill>
                  <a:srgbClr val="1CABE3"/>
                </a:solidFill>
                <a:latin typeface="Calibri"/>
                <a:ea typeface="Calibri"/>
                <a:cs typeface="Calibri"/>
                <a:sym typeface="Calibri"/>
              </a:rPr>
              <a:t> de sfaturi</a:t>
            </a:r>
            <a:endParaRPr sz="1400" b="0" i="0" u="none" strike="noStrike" cap="none">
              <a:solidFill>
                <a:srgbClr val="000000"/>
              </a:solidFill>
              <a:latin typeface="Arial"/>
              <a:ea typeface="Arial"/>
              <a:cs typeface="Arial"/>
              <a:sym typeface="Arial"/>
            </a:endParaRPr>
          </a:p>
        </p:txBody>
      </p:sp>
      <p:sp>
        <p:nvSpPr>
          <p:cNvPr id="380" name="Google Shape;380;p19"/>
          <p:cNvSpPr txBox="1"/>
          <p:nvPr/>
        </p:nvSpPr>
        <p:spPr>
          <a:xfrm>
            <a:off x="1036320" y="2599883"/>
            <a:ext cx="9898741" cy="2631378"/>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1000"/>
              </a:spcBef>
              <a:spcAft>
                <a:spcPts val="0"/>
              </a:spcAft>
              <a:buClr>
                <a:srgbClr val="1CABE3"/>
              </a:buClr>
              <a:buSzPts val="2800"/>
              <a:buFont typeface="Arial"/>
              <a:buChar char="•"/>
            </a:pPr>
            <a:r>
              <a:rPr lang="en-GB" sz="2400" b="0" i="0" u="none" strike="noStrike" cap="none">
                <a:solidFill>
                  <a:schemeClr val="dk1"/>
                </a:solidFill>
                <a:latin typeface="Calibri"/>
                <a:ea typeface="Calibri"/>
                <a:cs typeface="Calibri"/>
                <a:sym typeface="Calibri"/>
              </a:rPr>
              <a:t>Consiliere, sugestii sau furnizarea de soluții gata făcute date prematur sau împotriva voinței </a:t>
            </a:r>
            <a:r>
              <a:rPr lang="en-GB" sz="2400">
                <a:solidFill>
                  <a:schemeClr val="dk1"/>
                </a:solidFill>
                <a:latin typeface="Calibri"/>
                <a:ea typeface="Calibri"/>
                <a:cs typeface="Calibri"/>
                <a:sym typeface="Calibri"/>
              </a:rPr>
              <a:t>beneficiarului</a:t>
            </a:r>
            <a:r>
              <a:rPr lang="en-GB" sz="24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1000"/>
              </a:spcBef>
              <a:spcAft>
                <a:spcPts val="0"/>
              </a:spcAft>
              <a:buClr>
                <a:srgbClr val="1CABE3"/>
              </a:buClr>
              <a:buSzPts val="2800"/>
              <a:buFont typeface="Arial"/>
              <a:buChar char="•"/>
            </a:pPr>
            <a:r>
              <a:rPr lang="en-GB" sz="2400" b="0" i="0" u="none" strike="noStrike" cap="none">
                <a:solidFill>
                  <a:schemeClr val="dk1"/>
                </a:solidFill>
                <a:latin typeface="Calibri"/>
                <a:ea typeface="Calibri"/>
                <a:cs typeface="Calibri"/>
                <a:sym typeface="Calibri"/>
              </a:rPr>
              <a:t>De obicei începe cu "</a:t>
            </a:r>
            <a:r>
              <a:rPr lang="en-GB" sz="2400" b="0" i="1" u="none" strike="noStrike" cap="none">
                <a:solidFill>
                  <a:schemeClr val="dk1"/>
                </a:solidFill>
                <a:latin typeface="Calibri"/>
                <a:ea typeface="Calibri"/>
                <a:cs typeface="Calibri"/>
                <a:sym typeface="Calibri"/>
              </a:rPr>
              <a:t>Fă asta sau aia... Cred că ar trebui... De ce nu... Sfatul meu este... Dacă aș fi în locul tău, aș... Nu cred că ar trebui să..."</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1000"/>
              </a:spcBef>
              <a:spcAft>
                <a:spcPts val="0"/>
              </a:spcAft>
              <a:buClr>
                <a:srgbClr val="1CABE3"/>
              </a:buClr>
              <a:buSzPts val="2800"/>
              <a:buFont typeface="Arial"/>
              <a:buChar char="•"/>
            </a:pPr>
            <a:r>
              <a:rPr lang="en-GB" sz="2400">
                <a:solidFill>
                  <a:schemeClr val="dk1"/>
                </a:solidFill>
                <a:latin typeface="Calibri"/>
                <a:ea typeface="Calibri"/>
                <a:cs typeface="Calibri"/>
                <a:sym typeface="Calibri"/>
              </a:rPr>
              <a:t>Beneficiarii</a:t>
            </a:r>
            <a:r>
              <a:rPr lang="en-GB" sz="2400" b="0" i="0" u="none" strike="noStrike" cap="none">
                <a:solidFill>
                  <a:schemeClr val="dk1"/>
                </a:solidFill>
                <a:latin typeface="Calibri"/>
                <a:ea typeface="Calibri"/>
                <a:cs typeface="Calibri"/>
                <a:sym typeface="Calibri"/>
              </a:rPr>
              <a:t> sunt adesea în căutare de sfaturi (Ce credeți că ar trebui să fac?). Este ușor să dai sfaturi.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20"/>
          <p:cNvSpPr txBox="1"/>
          <p:nvPr/>
        </p:nvSpPr>
        <p:spPr>
          <a:xfrm>
            <a:off x="955040" y="1279366"/>
            <a:ext cx="10152903" cy="833631"/>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200"/>
              <a:buFont typeface="Calibri"/>
              <a:buNone/>
            </a:pPr>
            <a:r>
              <a:rPr lang="en-GB" sz="3200" b="1">
                <a:solidFill>
                  <a:srgbClr val="1CABE3"/>
                </a:solidFill>
                <a:latin typeface="Calibri"/>
                <a:ea typeface="Calibri"/>
                <a:cs typeface="Calibri"/>
                <a:sym typeface="Calibri"/>
              </a:rPr>
              <a:t>Oferirea</a:t>
            </a:r>
            <a:r>
              <a:rPr lang="en-GB" sz="3200" b="1" i="0" u="none" strike="noStrike" cap="none">
                <a:solidFill>
                  <a:srgbClr val="1CABE3"/>
                </a:solidFill>
                <a:latin typeface="Calibri"/>
                <a:ea typeface="Calibri"/>
                <a:cs typeface="Calibri"/>
                <a:sym typeface="Calibri"/>
              </a:rPr>
              <a:t> de sfaturi</a:t>
            </a:r>
            <a:endParaRPr sz="1400" b="0" i="0" u="none" strike="noStrike" cap="none">
              <a:solidFill>
                <a:srgbClr val="000000"/>
              </a:solidFill>
              <a:latin typeface="Arial"/>
              <a:ea typeface="Arial"/>
              <a:cs typeface="Arial"/>
              <a:sym typeface="Arial"/>
            </a:endParaRPr>
          </a:p>
        </p:txBody>
      </p:sp>
      <p:sp>
        <p:nvSpPr>
          <p:cNvPr id="386" name="Google Shape;386;p20"/>
          <p:cNvSpPr txBox="1"/>
          <p:nvPr/>
        </p:nvSpPr>
        <p:spPr>
          <a:xfrm>
            <a:off x="1036320" y="2599883"/>
            <a:ext cx="9898741" cy="263137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rgbClr val="1CABE3"/>
              </a:buClr>
              <a:buSzPts val="2800"/>
              <a:buFont typeface="Arial"/>
              <a:buNone/>
            </a:pPr>
            <a:r>
              <a:rPr lang="en-GB" sz="2400" b="0" i="0" u="none" strike="noStrike" cap="none">
                <a:solidFill>
                  <a:schemeClr val="dk1"/>
                </a:solidFill>
                <a:latin typeface="Calibri"/>
                <a:ea typeface="Calibri"/>
                <a:cs typeface="Calibri"/>
                <a:sym typeface="Calibri"/>
              </a:rPr>
              <a:t>Asistentul social ar trebui să evite să spună </a:t>
            </a:r>
            <a:r>
              <a:rPr lang="en-GB" sz="2400">
                <a:solidFill>
                  <a:schemeClr val="dk1"/>
                </a:solidFill>
                <a:latin typeface="Calibri"/>
                <a:ea typeface="Calibri"/>
                <a:cs typeface="Calibri"/>
                <a:sym typeface="Calibri"/>
              </a:rPr>
              <a:t>beneficiarului</a:t>
            </a:r>
            <a:r>
              <a:rPr lang="en-GB" sz="2400" b="0" i="0" u="none" strike="noStrike" cap="none">
                <a:solidFill>
                  <a:schemeClr val="dk1"/>
                </a:solidFill>
                <a:latin typeface="Calibri"/>
                <a:ea typeface="Calibri"/>
                <a:cs typeface="Calibri"/>
                <a:sym typeface="Calibri"/>
              </a:rPr>
              <a:t> cum să rezolve problema și ar trebui să se concentreze pe </a:t>
            </a:r>
            <a:r>
              <a:rPr lang="en-GB" sz="2400" b="1" i="1" u="sng" strike="noStrike" cap="none">
                <a:solidFill>
                  <a:schemeClr val="dk1"/>
                </a:solidFill>
                <a:latin typeface="Calibri"/>
                <a:ea typeface="Calibri"/>
                <a:cs typeface="Calibri"/>
                <a:sym typeface="Calibri"/>
              </a:rPr>
              <a:t>autodeterminarea beneficiarului</a:t>
            </a:r>
            <a:r>
              <a:rPr lang="en-GB" sz="2400" b="0" i="0" u="none" strike="noStrike" cap="none">
                <a:solidFill>
                  <a:schemeClr val="dk1"/>
                </a:solidFill>
                <a:latin typeface="Calibri"/>
                <a:ea typeface="Calibri"/>
                <a:cs typeface="Calibri"/>
                <a:sym typeface="Calibri"/>
              </a:rPr>
              <a:t>. Acest lucru îi va ajuta pe </a:t>
            </a:r>
            <a:r>
              <a:rPr lang="en-GB" sz="2400">
                <a:solidFill>
                  <a:schemeClr val="dk1"/>
                </a:solidFill>
                <a:latin typeface="Calibri"/>
                <a:ea typeface="Calibri"/>
                <a:cs typeface="Calibri"/>
                <a:sym typeface="Calibri"/>
              </a:rPr>
              <a:t>beneficiari</a:t>
            </a:r>
            <a:r>
              <a:rPr lang="en-GB" sz="2400" b="0" i="0" u="none" strike="noStrike" cap="none">
                <a:solidFill>
                  <a:schemeClr val="dk1"/>
                </a:solidFill>
                <a:latin typeface="Calibri"/>
                <a:ea typeface="Calibri"/>
                <a:cs typeface="Calibri"/>
                <a:sym typeface="Calibri"/>
              </a:rPr>
              <a:t> să descopere opțiuni pentru rezolvarea propriei probleme.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rgbClr val="1CABE3"/>
              </a:buClr>
              <a:buSzPts val="28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rgbClr val="1CABE3"/>
              </a:buClr>
              <a:buSzPts val="2800"/>
              <a:buFont typeface="Arial"/>
              <a:buNone/>
            </a:pPr>
            <a:r>
              <a:rPr lang="en-GB" sz="2400" b="0" i="0" u="none" strike="noStrike" cap="none">
                <a:solidFill>
                  <a:schemeClr val="dk1"/>
                </a:solidFill>
                <a:latin typeface="Calibri"/>
                <a:ea typeface="Calibri"/>
                <a:cs typeface="Calibri"/>
                <a:sym typeface="Calibri"/>
              </a:rPr>
              <a:t>Oferirea de soluții </a:t>
            </a:r>
            <a:r>
              <a:rPr lang="en-GB" sz="2400">
                <a:solidFill>
                  <a:schemeClr val="dk1"/>
                </a:solidFill>
                <a:latin typeface="Calibri"/>
                <a:ea typeface="Calibri"/>
                <a:cs typeface="Calibri"/>
                <a:sym typeface="Calibri"/>
              </a:rPr>
              <a:t>beneficiarilor</a:t>
            </a:r>
            <a:r>
              <a:rPr lang="en-GB" sz="2400" b="0" i="0" u="none" strike="noStrike" cap="none">
                <a:solidFill>
                  <a:schemeClr val="dk1"/>
                </a:solidFill>
                <a:latin typeface="Calibri"/>
                <a:ea typeface="Calibri"/>
                <a:cs typeface="Calibri"/>
                <a:sym typeface="Calibri"/>
              </a:rPr>
              <a:t> îi poate face pe aceștia să devină defensivi. </a:t>
            </a:r>
            <a:r>
              <a:rPr lang="en-GB" sz="2400">
                <a:solidFill>
                  <a:schemeClr val="dk1"/>
                </a:solidFill>
                <a:latin typeface="Calibri"/>
                <a:ea typeface="Calibri"/>
                <a:cs typeface="Calibri"/>
                <a:sym typeface="Calibri"/>
              </a:rPr>
              <a:t>Beneficiarii</a:t>
            </a:r>
            <a:r>
              <a:rPr lang="en-GB" sz="2400" b="0" i="0" u="none" strike="noStrike" cap="none">
                <a:solidFill>
                  <a:schemeClr val="dk1"/>
                </a:solidFill>
                <a:latin typeface="Calibri"/>
                <a:ea typeface="Calibri"/>
                <a:cs typeface="Calibri"/>
                <a:sym typeface="Calibri"/>
              </a:rPr>
              <a:t> pot simți că asistentul social nu le înțelege pe deplin problema.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6514</Words>
  <Application>Microsoft Office PowerPoint</Application>
  <PresentationFormat>Широкоэкранный</PresentationFormat>
  <Paragraphs>668</Paragraphs>
  <Slides>48</Slides>
  <Notes>48</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48</vt:i4>
      </vt:variant>
    </vt:vector>
  </HeadingPairs>
  <TitlesOfParts>
    <vt:vector size="55" baseType="lpstr">
      <vt:lpstr>Play</vt:lpstr>
      <vt:lpstr>Times</vt:lpstr>
      <vt:lpstr>Arial</vt:lpstr>
      <vt:lpstr>Helvetica Neue</vt:lpstr>
      <vt:lpstr>Calibri</vt:lpstr>
      <vt:lpstr>Courier New</vt:lpstr>
      <vt:lpstr>Office Theme</vt:lpstr>
      <vt:lpstr>ABILITĂȚI DE COMUNICARE ȘI COMUNICARE INTERPERSONALĂ ÎN PRACTICA ASISTENȚEI SOCIALE </vt:lpstr>
      <vt:lpstr>Exercițiu de trei minute</vt:lpstr>
      <vt:lpstr>Comunicare</vt:lpstr>
      <vt:lpstr>Impactul comunicării interpersonale</vt:lpstr>
      <vt:lpstr>Comunicarea poate fi influențată de...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Comunicarea non-verbală </vt:lpstr>
      <vt:lpstr>Comunicarea non-verbală a femeilor poate fi influențată de factori sociali și culturali</vt:lpstr>
      <vt:lpstr>Persoanele cu dizabilități pot avea nevoie de sprijin suplimentar pentru comunicarea non-verbală</vt:lpstr>
      <vt:lpstr>Adevărat sau fals</vt:lpstr>
      <vt:lpstr>Scopul comunicării non-verbale</vt:lpstr>
      <vt:lpstr>De ce asistenții sociali trebuie să acorde atenție comunicării non-verbale?</vt:lpstr>
      <vt:lpstr>Experimentul Tronick's still face/Chipul nemișcat al lui Tronick</vt:lpstr>
      <vt:lpstr>Abilități de comunicare non-verbală</vt:lpstr>
      <vt:lpstr>Contact vizual</vt:lpstr>
      <vt:lpstr>Expresia facială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Mișcarea capului</vt:lpstr>
      <vt:lpstr>Postura</vt:lpstr>
      <vt:lpstr>Gesturi</vt:lpstr>
      <vt:lpstr>Comunicarea congruentă și incongruentă</vt:lpstr>
      <vt:lpstr>Spațiul personal</vt:lpstr>
      <vt:lpstr>Aranjament confortabil al scaunelor</vt:lpstr>
      <vt:lpstr>Paralingvistică</vt:lpstr>
      <vt:lpstr>Abilități de vorbire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ABILITĂȚI DE COMUNICARE ȘI COMUNICARE INTERPERSONALĂ ÎN PRACTICA ASISTENȚEI SOCIALE </dc:title>
  <dc:creator>Elayn Sammon</dc:creator>
  <cp:lastModifiedBy>Пользователь</cp:lastModifiedBy>
  <cp:revision>3</cp:revision>
  <dcterms:created xsi:type="dcterms:W3CDTF">2024-11-12T11:45:46Z</dcterms:created>
  <dcterms:modified xsi:type="dcterms:W3CDTF">2025-02-05T17:09:46Z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0x01010040E4CEBE53450E42B05FF61CF11F5B2E</vt:lpwstr>
  </property>
  <property fmtid="{D5CDD505-2E9C-101B-9397-08002B2CF9AE}" pid="3" name="TaxKeyword">
    <vt:lpwstr>523;#docId:D34F2CF5428050BCFE6A65FDD5475CC5|9e0c19a6-596f-441b-a37e-b0d94a990b92</vt:lpwstr>
  </property>
  <property fmtid="{D5CDD505-2E9C-101B-9397-08002B2CF9AE}" pid="4" name="MediaServiceImageTags">
    <vt:lpwstr/>
  </property>
</Properties>
</file>