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6"/>
  </p:notesMasterIdLst>
  <p:sldIdLst>
    <p:sldId id="256" r:id="rId2"/>
    <p:sldId id="351" r:id="rId3"/>
    <p:sldId id="350" r:id="rId4"/>
    <p:sldId id="373" r:id="rId5"/>
    <p:sldId id="398" r:id="rId6"/>
    <p:sldId id="395" r:id="rId7"/>
    <p:sldId id="378" r:id="rId8"/>
    <p:sldId id="390" r:id="rId9"/>
    <p:sldId id="385" r:id="rId10"/>
    <p:sldId id="343" r:id="rId11"/>
    <p:sldId id="379" r:id="rId12"/>
    <p:sldId id="381" r:id="rId13"/>
    <p:sldId id="396" r:id="rId14"/>
    <p:sldId id="397" r:id="rId15"/>
    <p:sldId id="394" r:id="rId16"/>
    <p:sldId id="382" r:id="rId17"/>
    <p:sldId id="383" r:id="rId18"/>
    <p:sldId id="372" r:id="rId19"/>
    <p:sldId id="374" r:id="rId20"/>
    <p:sldId id="375" r:id="rId21"/>
    <p:sldId id="355" r:id="rId22"/>
    <p:sldId id="388" r:id="rId23"/>
    <p:sldId id="352" r:id="rId24"/>
    <p:sldId id="393" r:id="rId25"/>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08" d="100"/>
          <a:sy n="108" d="100"/>
        </p:scale>
        <p:origin x="-63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FDA6B3-70E6-4475-90F0-79DEEC7B7738}" type="doc">
      <dgm:prSet loTypeId="urn:microsoft.com/office/officeart/2005/8/layout/radial5" loCatId="cycle" qsTypeId="urn:microsoft.com/office/officeart/2005/8/quickstyle/simple2" qsCatId="simple" csTypeId="urn:microsoft.com/office/officeart/2005/8/colors/colorful1#1" csCatId="colorful" phldr="1"/>
      <dgm:spPr/>
      <dgm:t>
        <a:bodyPr/>
        <a:lstStyle/>
        <a:p>
          <a:endParaRPr lang="ro-RO"/>
        </a:p>
      </dgm:t>
    </dgm:pt>
    <dgm:pt modelId="{BCDB9EBE-88B2-4ADC-AE34-B62703B20B9B}">
      <dgm:prSet phldrT="[Text]" custT="1"/>
      <dgm:spPr/>
      <dgm:t>
        <a:bodyPr/>
        <a:lstStyle/>
        <a:p>
          <a:r>
            <a:rPr lang="ro-RO" sz="2400" b="1" dirty="0" smtClean="0"/>
            <a:t>Deprinderi fundamentale</a:t>
          </a:r>
          <a:r>
            <a:rPr lang="ro-RO" sz="2400" dirty="0" smtClean="0"/>
            <a:t> </a:t>
          </a:r>
          <a:endParaRPr lang="ro-RO" sz="2400" b="1" dirty="0">
            <a:solidFill>
              <a:schemeClr val="tx1"/>
            </a:solidFill>
          </a:endParaRPr>
        </a:p>
      </dgm:t>
    </dgm:pt>
    <dgm:pt modelId="{9D8CDD19-050A-4041-83C4-A40887A74DAD}" type="parTrans" cxnId="{1D473D8C-8CA2-430F-8FC8-E48F86AF8D42}">
      <dgm:prSet/>
      <dgm:spPr/>
      <dgm:t>
        <a:bodyPr/>
        <a:lstStyle/>
        <a:p>
          <a:endParaRPr lang="ro-RO"/>
        </a:p>
      </dgm:t>
    </dgm:pt>
    <dgm:pt modelId="{4C866AB7-31B8-475B-BB29-06F387E7CC53}" type="sibTrans" cxnId="{1D473D8C-8CA2-430F-8FC8-E48F86AF8D42}">
      <dgm:prSet/>
      <dgm:spPr/>
      <dgm:t>
        <a:bodyPr/>
        <a:lstStyle/>
        <a:p>
          <a:endParaRPr lang="ro-RO"/>
        </a:p>
      </dgm:t>
    </dgm:pt>
    <dgm:pt modelId="{5FCD686D-E740-4290-B372-EBD6C0016353}">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o-RO" sz="2800" i="1" dirty="0" smtClean="0"/>
            <a:t>Înţelegerea după auz</a:t>
          </a:r>
          <a:endParaRPr lang="ro-RO" sz="2800" b="1" dirty="0" smtClean="0">
            <a:solidFill>
              <a:schemeClr val="bg1"/>
            </a:solidFill>
          </a:endParaRPr>
        </a:p>
        <a:p>
          <a:pPr defTabSz="1244600">
            <a:lnSpc>
              <a:spcPct val="90000"/>
            </a:lnSpc>
            <a:spcBef>
              <a:spcPct val="0"/>
            </a:spcBef>
            <a:spcAft>
              <a:spcPct val="35000"/>
            </a:spcAft>
          </a:pPr>
          <a:endParaRPr lang="ro-RO" sz="2800" b="1" dirty="0">
            <a:solidFill>
              <a:schemeClr val="bg1"/>
            </a:solidFill>
          </a:endParaRPr>
        </a:p>
      </dgm:t>
    </dgm:pt>
    <dgm:pt modelId="{B8B0C608-04AF-4E3D-A737-80A92C9BC735}" type="parTrans" cxnId="{851F2828-FCCF-4274-9A11-FE715B476131}">
      <dgm:prSet/>
      <dgm:spPr/>
      <dgm:t>
        <a:bodyPr/>
        <a:lstStyle/>
        <a:p>
          <a:endParaRPr lang="ro-RO"/>
        </a:p>
      </dgm:t>
    </dgm:pt>
    <dgm:pt modelId="{B8E13CEE-A720-435F-8A26-6A0CC190D599}" type="sibTrans" cxnId="{851F2828-FCCF-4274-9A11-FE715B476131}">
      <dgm:prSet/>
      <dgm:spPr/>
      <dgm:t>
        <a:bodyPr/>
        <a:lstStyle/>
        <a:p>
          <a:endParaRPr lang="ro-RO"/>
        </a:p>
      </dgm:t>
    </dgm:pt>
    <dgm:pt modelId="{F7382C61-C878-4D70-B74B-841D3A43E3E1}">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ro-RO" sz="2400" i="1" dirty="0" smtClean="0"/>
            <a:t>Lectura</a:t>
          </a:r>
          <a:endParaRPr lang="ro-RO" sz="2400" b="0" i="0" dirty="0" smtClean="0">
            <a:solidFill>
              <a:schemeClr val="tx1"/>
            </a:solidFill>
          </a:endParaRPr>
        </a:p>
        <a:p>
          <a:pPr defTabSz="1066800">
            <a:lnSpc>
              <a:spcPct val="90000"/>
            </a:lnSpc>
            <a:spcBef>
              <a:spcPct val="0"/>
            </a:spcBef>
            <a:spcAft>
              <a:spcPct val="35000"/>
            </a:spcAft>
          </a:pPr>
          <a:endParaRPr lang="ro-RO" sz="2400" b="1" dirty="0">
            <a:solidFill>
              <a:schemeClr val="bg1"/>
            </a:solidFill>
          </a:endParaRPr>
        </a:p>
      </dgm:t>
    </dgm:pt>
    <dgm:pt modelId="{A2FCEB02-8C76-499A-AB86-3ACB56D6E1AA}" type="parTrans" cxnId="{4CF09E77-FAB8-4D8A-B953-1260F2DEA97F}">
      <dgm:prSet/>
      <dgm:spPr/>
      <dgm:t>
        <a:bodyPr/>
        <a:lstStyle/>
        <a:p>
          <a:endParaRPr lang="ro-RO"/>
        </a:p>
      </dgm:t>
    </dgm:pt>
    <dgm:pt modelId="{D1820729-A071-4C9C-B217-28982248B507}" type="sibTrans" cxnId="{4CF09E77-FAB8-4D8A-B953-1260F2DEA97F}">
      <dgm:prSet/>
      <dgm:spPr/>
      <dgm:t>
        <a:bodyPr/>
        <a:lstStyle/>
        <a:p>
          <a:endParaRPr lang="ro-RO"/>
        </a:p>
      </dgm:t>
    </dgm:pt>
    <dgm:pt modelId="{5D7886BC-18C7-4F76-A674-F313AEEF896B}">
      <dgm:prSet phldrT="[Text]" custT="1"/>
      <dgm:spPr/>
      <dgm:t>
        <a:bodyPr/>
        <a:lstStyle/>
        <a:p>
          <a:pPr algn="ctr"/>
          <a:r>
            <a:rPr lang="ro-RO" sz="2400" b="0" i="0" dirty="0" smtClean="0">
              <a:solidFill>
                <a:schemeClr val="tx1"/>
              </a:solidFill>
            </a:rPr>
            <a:t>Scrierea</a:t>
          </a:r>
          <a:endParaRPr lang="ro-RO" sz="2400" b="0" i="0" dirty="0">
            <a:solidFill>
              <a:schemeClr val="tx1"/>
            </a:solidFill>
          </a:endParaRPr>
        </a:p>
      </dgm:t>
    </dgm:pt>
    <dgm:pt modelId="{AA0085C7-822A-4F1C-B33B-4DA52C09677E}" type="parTrans" cxnId="{B175CAC0-1531-4340-BDF5-272381D70503}">
      <dgm:prSet/>
      <dgm:spPr/>
      <dgm:t>
        <a:bodyPr/>
        <a:lstStyle/>
        <a:p>
          <a:endParaRPr lang="ro-RO"/>
        </a:p>
      </dgm:t>
    </dgm:pt>
    <dgm:pt modelId="{4C765C63-397E-424E-A1B4-6DE3856D8EF6}" type="sibTrans" cxnId="{B175CAC0-1531-4340-BDF5-272381D70503}">
      <dgm:prSet/>
      <dgm:spPr/>
      <dgm:t>
        <a:bodyPr/>
        <a:lstStyle/>
        <a:p>
          <a:endParaRPr lang="ro-RO"/>
        </a:p>
      </dgm:t>
    </dgm:pt>
    <dgm:pt modelId="{90BE5C8D-9152-46F8-8688-844536528341}">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o-RO" sz="2400" i="1" dirty="0" smtClean="0"/>
            <a:t>Vorbirea</a:t>
          </a:r>
          <a:endParaRPr lang="ro-RO" sz="2400" b="1" dirty="0" smtClean="0">
            <a:solidFill>
              <a:schemeClr val="tx1"/>
            </a:solidFill>
          </a:endParaRPr>
        </a:p>
      </dgm:t>
    </dgm:pt>
    <dgm:pt modelId="{F8F4E28D-D9FC-4E2C-9B3A-5064A209D128}" type="parTrans" cxnId="{40D294A0-74B0-44A1-BE53-78C572CA8BD6}">
      <dgm:prSet/>
      <dgm:spPr/>
      <dgm:t>
        <a:bodyPr/>
        <a:lstStyle/>
        <a:p>
          <a:endParaRPr lang="ro-RO"/>
        </a:p>
      </dgm:t>
    </dgm:pt>
    <dgm:pt modelId="{F0281C5A-6BF9-45E0-8398-898C1E07FDCD}" type="sibTrans" cxnId="{40D294A0-74B0-44A1-BE53-78C572CA8BD6}">
      <dgm:prSet/>
      <dgm:spPr/>
      <dgm:t>
        <a:bodyPr/>
        <a:lstStyle/>
        <a:p>
          <a:endParaRPr lang="ro-RO"/>
        </a:p>
      </dgm:t>
    </dgm:pt>
    <dgm:pt modelId="{4C59D3BA-D22A-42BF-B09F-2E607B9EA53A}" type="pres">
      <dgm:prSet presAssocID="{41FDA6B3-70E6-4475-90F0-79DEEC7B7738}" presName="Name0" presStyleCnt="0">
        <dgm:presLayoutVars>
          <dgm:chMax val="1"/>
          <dgm:dir/>
          <dgm:animLvl val="ctr"/>
          <dgm:resizeHandles val="exact"/>
        </dgm:presLayoutVars>
      </dgm:prSet>
      <dgm:spPr/>
      <dgm:t>
        <a:bodyPr/>
        <a:lstStyle/>
        <a:p>
          <a:endParaRPr lang="ro-RO"/>
        </a:p>
      </dgm:t>
    </dgm:pt>
    <dgm:pt modelId="{30D5E8C2-063F-4AB2-AC9A-175E72F278C7}" type="pres">
      <dgm:prSet presAssocID="{BCDB9EBE-88B2-4ADC-AE34-B62703B20B9B}" presName="centerShape" presStyleLbl="node0" presStyleIdx="0" presStyleCnt="1" custScaleX="208097" custScaleY="156991"/>
      <dgm:spPr/>
      <dgm:t>
        <a:bodyPr/>
        <a:lstStyle/>
        <a:p>
          <a:endParaRPr lang="ro-RO"/>
        </a:p>
      </dgm:t>
    </dgm:pt>
    <dgm:pt modelId="{43149630-2356-42A5-A705-7DF094AEFEB2}" type="pres">
      <dgm:prSet presAssocID="{B8B0C608-04AF-4E3D-A737-80A92C9BC735}" presName="parTrans" presStyleLbl="sibTrans2D1" presStyleIdx="0" presStyleCnt="4"/>
      <dgm:spPr/>
      <dgm:t>
        <a:bodyPr/>
        <a:lstStyle/>
        <a:p>
          <a:endParaRPr lang="ro-RO"/>
        </a:p>
      </dgm:t>
    </dgm:pt>
    <dgm:pt modelId="{466EF05A-E908-45FB-894D-B03BCD0563F5}" type="pres">
      <dgm:prSet presAssocID="{B8B0C608-04AF-4E3D-A737-80A92C9BC735}" presName="connectorText" presStyleLbl="sibTrans2D1" presStyleIdx="0" presStyleCnt="4"/>
      <dgm:spPr/>
      <dgm:t>
        <a:bodyPr/>
        <a:lstStyle/>
        <a:p>
          <a:endParaRPr lang="ro-RO"/>
        </a:p>
      </dgm:t>
    </dgm:pt>
    <dgm:pt modelId="{23B18E7C-6860-4AEB-935F-F78F9C88F0F1}" type="pres">
      <dgm:prSet presAssocID="{5FCD686D-E740-4290-B372-EBD6C0016353}" presName="node" presStyleLbl="node1" presStyleIdx="0" presStyleCnt="4" custScaleX="328924" custScaleY="109150" custRadScaleRad="93397" custRadScaleInc="13982">
        <dgm:presLayoutVars>
          <dgm:bulletEnabled val="1"/>
        </dgm:presLayoutVars>
      </dgm:prSet>
      <dgm:spPr/>
      <dgm:t>
        <a:bodyPr/>
        <a:lstStyle/>
        <a:p>
          <a:endParaRPr lang="ro-RO"/>
        </a:p>
      </dgm:t>
    </dgm:pt>
    <dgm:pt modelId="{A3A874E9-2978-4BFF-AF5A-9384F4F9D563}" type="pres">
      <dgm:prSet presAssocID="{A2FCEB02-8C76-499A-AB86-3ACB56D6E1AA}" presName="parTrans" presStyleLbl="sibTrans2D1" presStyleIdx="1" presStyleCnt="4"/>
      <dgm:spPr/>
      <dgm:t>
        <a:bodyPr/>
        <a:lstStyle/>
        <a:p>
          <a:endParaRPr lang="ro-RO"/>
        </a:p>
      </dgm:t>
    </dgm:pt>
    <dgm:pt modelId="{C4B4E9E4-2033-41C1-98C4-41E032CB7129}" type="pres">
      <dgm:prSet presAssocID="{A2FCEB02-8C76-499A-AB86-3ACB56D6E1AA}" presName="connectorText" presStyleLbl="sibTrans2D1" presStyleIdx="1" presStyleCnt="4"/>
      <dgm:spPr/>
      <dgm:t>
        <a:bodyPr/>
        <a:lstStyle/>
        <a:p>
          <a:endParaRPr lang="ro-RO"/>
        </a:p>
      </dgm:t>
    </dgm:pt>
    <dgm:pt modelId="{D44461C0-A685-4F2D-AE53-FD0C42A852B8}" type="pres">
      <dgm:prSet presAssocID="{F7382C61-C878-4D70-B74B-841D3A43E3E1}" presName="node" presStyleLbl="node1" presStyleIdx="1" presStyleCnt="4" custScaleX="198613" custScaleY="196128" custRadScaleRad="148504" custRadScaleInc="1521">
        <dgm:presLayoutVars>
          <dgm:bulletEnabled val="1"/>
        </dgm:presLayoutVars>
      </dgm:prSet>
      <dgm:spPr/>
      <dgm:t>
        <a:bodyPr/>
        <a:lstStyle/>
        <a:p>
          <a:endParaRPr lang="ro-RO"/>
        </a:p>
      </dgm:t>
    </dgm:pt>
    <dgm:pt modelId="{F1FBE751-0362-4E89-808A-9514CB71DD36}" type="pres">
      <dgm:prSet presAssocID="{AA0085C7-822A-4F1C-B33B-4DA52C09677E}" presName="parTrans" presStyleLbl="sibTrans2D1" presStyleIdx="2" presStyleCnt="4"/>
      <dgm:spPr/>
      <dgm:t>
        <a:bodyPr/>
        <a:lstStyle/>
        <a:p>
          <a:endParaRPr lang="ro-RO"/>
        </a:p>
      </dgm:t>
    </dgm:pt>
    <dgm:pt modelId="{32EAE03E-1831-4211-A2C6-E2DD63691186}" type="pres">
      <dgm:prSet presAssocID="{AA0085C7-822A-4F1C-B33B-4DA52C09677E}" presName="connectorText" presStyleLbl="sibTrans2D1" presStyleIdx="2" presStyleCnt="4"/>
      <dgm:spPr/>
      <dgm:t>
        <a:bodyPr/>
        <a:lstStyle/>
        <a:p>
          <a:endParaRPr lang="ro-RO"/>
        </a:p>
      </dgm:t>
    </dgm:pt>
    <dgm:pt modelId="{8F1D7E71-00BD-48A3-B62B-EF7E1BD03F3A}" type="pres">
      <dgm:prSet presAssocID="{5D7886BC-18C7-4F76-A674-F313AEEF896B}" presName="node" presStyleLbl="node1" presStyleIdx="2" presStyleCnt="4" custScaleX="308939">
        <dgm:presLayoutVars>
          <dgm:bulletEnabled val="1"/>
        </dgm:presLayoutVars>
      </dgm:prSet>
      <dgm:spPr/>
      <dgm:t>
        <a:bodyPr/>
        <a:lstStyle/>
        <a:p>
          <a:endParaRPr lang="ro-RO"/>
        </a:p>
      </dgm:t>
    </dgm:pt>
    <dgm:pt modelId="{B0DBD99F-F889-49A0-A535-D7D623EC80A0}" type="pres">
      <dgm:prSet presAssocID="{F8F4E28D-D9FC-4E2C-9B3A-5064A209D128}" presName="parTrans" presStyleLbl="sibTrans2D1" presStyleIdx="3" presStyleCnt="4"/>
      <dgm:spPr/>
      <dgm:t>
        <a:bodyPr/>
        <a:lstStyle/>
        <a:p>
          <a:endParaRPr lang="ro-RO"/>
        </a:p>
      </dgm:t>
    </dgm:pt>
    <dgm:pt modelId="{9D49C1D4-6F5A-4EE8-A6AC-913BBF2371CC}" type="pres">
      <dgm:prSet presAssocID="{F8F4E28D-D9FC-4E2C-9B3A-5064A209D128}" presName="connectorText" presStyleLbl="sibTrans2D1" presStyleIdx="3" presStyleCnt="4"/>
      <dgm:spPr/>
      <dgm:t>
        <a:bodyPr/>
        <a:lstStyle/>
        <a:p>
          <a:endParaRPr lang="ro-RO"/>
        </a:p>
      </dgm:t>
    </dgm:pt>
    <dgm:pt modelId="{CA157CFC-ABA9-4FBC-AD1A-5EDBA37FA799}" type="pres">
      <dgm:prSet presAssocID="{90BE5C8D-9152-46F8-8688-844536528341}" presName="node" presStyleLbl="node1" presStyleIdx="3" presStyleCnt="4" custScaleX="208837" custScaleY="194590" custRadScaleRad="142067" custRadScaleInc="-4241">
        <dgm:presLayoutVars>
          <dgm:bulletEnabled val="1"/>
        </dgm:presLayoutVars>
      </dgm:prSet>
      <dgm:spPr/>
      <dgm:t>
        <a:bodyPr/>
        <a:lstStyle/>
        <a:p>
          <a:endParaRPr lang="ro-RO"/>
        </a:p>
      </dgm:t>
    </dgm:pt>
  </dgm:ptLst>
  <dgm:cxnLst>
    <dgm:cxn modelId="{E9833D45-B751-45A6-B7D4-A0635C395365}" type="presOf" srcId="{BCDB9EBE-88B2-4ADC-AE34-B62703B20B9B}" destId="{30D5E8C2-063F-4AB2-AC9A-175E72F278C7}" srcOrd="0" destOrd="0" presId="urn:microsoft.com/office/officeart/2005/8/layout/radial5"/>
    <dgm:cxn modelId="{3F06688E-8F81-40A1-A394-C3410357F5B0}" type="presOf" srcId="{F8F4E28D-D9FC-4E2C-9B3A-5064A209D128}" destId="{9D49C1D4-6F5A-4EE8-A6AC-913BBF2371CC}" srcOrd="1" destOrd="0" presId="urn:microsoft.com/office/officeart/2005/8/layout/radial5"/>
    <dgm:cxn modelId="{6BA965B8-A014-45A0-ADC9-C795D34C2BBC}" type="presOf" srcId="{F7382C61-C878-4D70-B74B-841D3A43E3E1}" destId="{D44461C0-A685-4F2D-AE53-FD0C42A852B8}" srcOrd="0" destOrd="0" presId="urn:microsoft.com/office/officeart/2005/8/layout/radial5"/>
    <dgm:cxn modelId="{40D294A0-74B0-44A1-BE53-78C572CA8BD6}" srcId="{BCDB9EBE-88B2-4ADC-AE34-B62703B20B9B}" destId="{90BE5C8D-9152-46F8-8688-844536528341}" srcOrd="3" destOrd="0" parTransId="{F8F4E28D-D9FC-4E2C-9B3A-5064A209D128}" sibTransId="{F0281C5A-6BF9-45E0-8398-898C1E07FDCD}"/>
    <dgm:cxn modelId="{851F2828-FCCF-4274-9A11-FE715B476131}" srcId="{BCDB9EBE-88B2-4ADC-AE34-B62703B20B9B}" destId="{5FCD686D-E740-4290-B372-EBD6C0016353}" srcOrd="0" destOrd="0" parTransId="{B8B0C608-04AF-4E3D-A737-80A92C9BC735}" sibTransId="{B8E13CEE-A720-435F-8A26-6A0CC190D599}"/>
    <dgm:cxn modelId="{3B20D490-8D2D-4074-84C8-493CECE4C7C4}" type="presOf" srcId="{90BE5C8D-9152-46F8-8688-844536528341}" destId="{CA157CFC-ABA9-4FBC-AD1A-5EDBA37FA799}" srcOrd="0" destOrd="0" presId="urn:microsoft.com/office/officeart/2005/8/layout/radial5"/>
    <dgm:cxn modelId="{EDC91B29-0B75-4443-9104-CC0F0F7B297E}" type="presOf" srcId="{AA0085C7-822A-4F1C-B33B-4DA52C09677E}" destId="{32EAE03E-1831-4211-A2C6-E2DD63691186}" srcOrd="1" destOrd="0" presId="urn:microsoft.com/office/officeart/2005/8/layout/radial5"/>
    <dgm:cxn modelId="{AED5A613-FCAD-43C2-BD3E-E1EAD8099A23}" type="presOf" srcId="{41FDA6B3-70E6-4475-90F0-79DEEC7B7738}" destId="{4C59D3BA-D22A-42BF-B09F-2E607B9EA53A}" srcOrd="0" destOrd="0" presId="urn:microsoft.com/office/officeart/2005/8/layout/radial5"/>
    <dgm:cxn modelId="{815F54EF-C1F6-42C0-8018-4A28FFCAAD36}" type="presOf" srcId="{5FCD686D-E740-4290-B372-EBD6C0016353}" destId="{23B18E7C-6860-4AEB-935F-F78F9C88F0F1}" srcOrd="0" destOrd="0" presId="urn:microsoft.com/office/officeart/2005/8/layout/radial5"/>
    <dgm:cxn modelId="{B175CAC0-1531-4340-BDF5-272381D70503}" srcId="{BCDB9EBE-88B2-4ADC-AE34-B62703B20B9B}" destId="{5D7886BC-18C7-4F76-A674-F313AEEF896B}" srcOrd="2" destOrd="0" parTransId="{AA0085C7-822A-4F1C-B33B-4DA52C09677E}" sibTransId="{4C765C63-397E-424E-A1B4-6DE3856D8EF6}"/>
    <dgm:cxn modelId="{51E67C41-A532-4398-B18A-2629F0854448}" type="presOf" srcId="{B8B0C608-04AF-4E3D-A737-80A92C9BC735}" destId="{466EF05A-E908-45FB-894D-B03BCD0563F5}" srcOrd="1" destOrd="0" presId="urn:microsoft.com/office/officeart/2005/8/layout/radial5"/>
    <dgm:cxn modelId="{4CF09E77-FAB8-4D8A-B953-1260F2DEA97F}" srcId="{BCDB9EBE-88B2-4ADC-AE34-B62703B20B9B}" destId="{F7382C61-C878-4D70-B74B-841D3A43E3E1}" srcOrd="1" destOrd="0" parTransId="{A2FCEB02-8C76-499A-AB86-3ACB56D6E1AA}" sibTransId="{D1820729-A071-4C9C-B217-28982248B507}"/>
    <dgm:cxn modelId="{4B53302E-55CC-4F4B-B473-8758D13B5301}" type="presOf" srcId="{B8B0C608-04AF-4E3D-A737-80A92C9BC735}" destId="{43149630-2356-42A5-A705-7DF094AEFEB2}" srcOrd="0" destOrd="0" presId="urn:microsoft.com/office/officeart/2005/8/layout/radial5"/>
    <dgm:cxn modelId="{3AD8F4E9-C085-470B-A32C-9054D7030956}" type="presOf" srcId="{A2FCEB02-8C76-499A-AB86-3ACB56D6E1AA}" destId="{A3A874E9-2978-4BFF-AF5A-9384F4F9D563}" srcOrd="0" destOrd="0" presId="urn:microsoft.com/office/officeart/2005/8/layout/radial5"/>
    <dgm:cxn modelId="{71CBFBFF-7AD0-422C-8467-1AABC822DC0B}" type="presOf" srcId="{A2FCEB02-8C76-499A-AB86-3ACB56D6E1AA}" destId="{C4B4E9E4-2033-41C1-98C4-41E032CB7129}" srcOrd="1" destOrd="0" presId="urn:microsoft.com/office/officeart/2005/8/layout/radial5"/>
    <dgm:cxn modelId="{21A08063-D45F-44D8-9543-0873C546A356}" type="presOf" srcId="{5D7886BC-18C7-4F76-A674-F313AEEF896B}" destId="{8F1D7E71-00BD-48A3-B62B-EF7E1BD03F3A}" srcOrd="0" destOrd="0" presId="urn:microsoft.com/office/officeart/2005/8/layout/radial5"/>
    <dgm:cxn modelId="{B1FBCAAD-0AFC-4340-8887-09B6D59ADA74}" type="presOf" srcId="{F8F4E28D-D9FC-4E2C-9B3A-5064A209D128}" destId="{B0DBD99F-F889-49A0-A535-D7D623EC80A0}" srcOrd="0" destOrd="0" presId="urn:microsoft.com/office/officeart/2005/8/layout/radial5"/>
    <dgm:cxn modelId="{1D473D8C-8CA2-430F-8FC8-E48F86AF8D42}" srcId="{41FDA6B3-70E6-4475-90F0-79DEEC7B7738}" destId="{BCDB9EBE-88B2-4ADC-AE34-B62703B20B9B}" srcOrd="0" destOrd="0" parTransId="{9D8CDD19-050A-4041-83C4-A40887A74DAD}" sibTransId="{4C866AB7-31B8-475B-BB29-06F387E7CC53}"/>
    <dgm:cxn modelId="{666F0FBF-A837-43C9-B5C7-575E7FA54AB8}" type="presOf" srcId="{AA0085C7-822A-4F1C-B33B-4DA52C09677E}" destId="{F1FBE751-0362-4E89-808A-9514CB71DD36}" srcOrd="0" destOrd="0" presId="urn:microsoft.com/office/officeart/2005/8/layout/radial5"/>
    <dgm:cxn modelId="{B36A3030-6568-430A-98A4-304F5591BCD8}" type="presParOf" srcId="{4C59D3BA-D22A-42BF-B09F-2E607B9EA53A}" destId="{30D5E8C2-063F-4AB2-AC9A-175E72F278C7}" srcOrd="0" destOrd="0" presId="urn:microsoft.com/office/officeart/2005/8/layout/radial5"/>
    <dgm:cxn modelId="{93D58695-7B51-4926-9C93-9240EA42174F}" type="presParOf" srcId="{4C59D3BA-D22A-42BF-B09F-2E607B9EA53A}" destId="{43149630-2356-42A5-A705-7DF094AEFEB2}" srcOrd="1" destOrd="0" presId="urn:microsoft.com/office/officeart/2005/8/layout/radial5"/>
    <dgm:cxn modelId="{6ACF3FB7-FA94-49DC-B71D-EDCA84FF2A51}" type="presParOf" srcId="{43149630-2356-42A5-A705-7DF094AEFEB2}" destId="{466EF05A-E908-45FB-894D-B03BCD0563F5}" srcOrd="0" destOrd="0" presId="urn:microsoft.com/office/officeart/2005/8/layout/radial5"/>
    <dgm:cxn modelId="{3579F89E-812F-4CEE-AA0B-94A890E4536A}" type="presParOf" srcId="{4C59D3BA-D22A-42BF-B09F-2E607B9EA53A}" destId="{23B18E7C-6860-4AEB-935F-F78F9C88F0F1}" srcOrd="2" destOrd="0" presId="urn:microsoft.com/office/officeart/2005/8/layout/radial5"/>
    <dgm:cxn modelId="{22F52EA6-7CD6-45E2-8739-D54D697CFC71}" type="presParOf" srcId="{4C59D3BA-D22A-42BF-B09F-2E607B9EA53A}" destId="{A3A874E9-2978-4BFF-AF5A-9384F4F9D563}" srcOrd="3" destOrd="0" presId="urn:microsoft.com/office/officeart/2005/8/layout/radial5"/>
    <dgm:cxn modelId="{867BEF7C-9480-42D2-B73B-7C76F43B3567}" type="presParOf" srcId="{A3A874E9-2978-4BFF-AF5A-9384F4F9D563}" destId="{C4B4E9E4-2033-41C1-98C4-41E032CB7129}" srcOrd="0" destOrd="0" presId="urn:microsoft.com/office/officeart/2005/8/layout/radial5"/>
    <dgm:cxn modelId="{006607B0-AB2F-4745-A624-3818BC6B5A5D}" type="presParOf" srcId="{4C59D3BA-D22A-42BF-B09F-2E607B9EA53A}" destId="{D44461C0-A685-4F2D-AE53-FD0C42A852B8}" srcOrd="4" destOrd="0" presId="urn:microsoft.com/office/officeart/2005/8/layout/radial5"/>
    <dgm:cxn modelId="{DFCEA1A4-0582-4BFD-BD18-137F1ED031D2}" type="presParOf" srcId="{4C59D3BA-D22A-42BF-B09F-2E607B9EA53A}" destId="{F1FBE751-0362-4E89-808A-9514CB71DD36}" srcOrd="5" destOrd="0" presId="urn:microsoft.com/office/officeart/2005/8/layout/radial5"/>
    <dgm:cxn modelId="{AC38C462-6EF7-487F-A889-EF0163BE0455}" type="presParOf" srcId="{F1FBE751-0362-4E89-808A-9514CB71DD36}" destId="{32EAE03E-1831-4211-A2C6-E2DD63691186}" srcOrd="0" destOrd="0" presId="urn:microsoft.com/office/officeart/2005/8/layout/radial5"/>
    <dgm:cxn modelId="{9579A5E3-5238-4885-A013-E888690E4626}" type="presParOf" srcId="{4C59D3BA-D22A-42BF-B09F-2E607B9EA53A}" destId="{8F1D7E71-00BD-48A3-B62B-EF7E1BD03F3A}" srcOrd="6" destOrd="0" presId="urn:microsoft.com/office/officeart/2005/8/layout/radial5"/>
    <dgm:cxn modelId="{66A356B6-1568-4F1A-86AB-23A5835E585F}" type="presParOf" srcId="{4C59D3BA-D22A-42BF-B09F-2E607B9EA53A}" destId="{B0DBD99F-F889-49A0-A535-D7D623EC80A0}" srcOrd="7" destOrd="0" presId="urn:microsoft.com/office/officeart/2005/8/layout/radial5"/>
    <dgm:cxn modelId="{AFA508B8-253F-4C1B-A6B7-DFF3C611FCC2}" type="presParOf" srcId="{B0DBD99F-F889-49A0-A535-D7D623EC80A0}" destId="{9D49C1D4-6F5A-4EE8-A6AC-913BBF2371CC}" srcOrd="0" destOrd="0" presId="urn:microsoft.com/office/officeart/2005/8/layout/radial5"/>
    <dgm:cxn modelId="{2E34A305-2518-4083-8C92-E8FF07BEAFAE}" type="presParOf" srcId="{4C59D3BA-D22A-42BF-B09F-2E607B9EA53A}" destId="{CA157CFC-ABA9-4FBC-AD1A-5EDBA37FA799}" srcOrd="8"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85C27569-5437-438C-8BD1-578DF7465CD9}"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08A6D10F-CD60-4B7D-92D2-4DFEFC86E7B8}">
      <dgm:prSet phldrT="[Текст]" custT="1"/>
      <dgm:spPr>
        <a:solidFill>
          <a:schemeClr val="accent3">
            <a:lumMod val="60000"/>
            <a:lumOff val="40000"/>
          </a:schemeClr>
        </a:solidFill>
      </dgm:spPr>
      <dgm:t>
        <a:bodyPr/>
        <a:lstStyle/>
        <a:p>
          <a:pPr algn="just"/>
          <a:r>
            <a:rPr lang="ro-RO" sz="2400" dirty="0" smtClean="0">
              <a:solidFill>
                <a:schemeClr val="tx1"/>
              </a:solidFill>
            </a:rPr>
            <a:t>(a) structurează pe  alte  principii  domeniul  disciplinei limba şi literatura română, </a:t>
          </a:r>
          <a:r>
            <a:rPr lang="ro-RO" sz="2400" i="1" dirty="0" smtClean="0">
              <a:solidFill>
                <a:schemeClr val="tx1"/>
              </a:solidFill>
            </a:rPr>
            <a:t>înglobând limba şi literatura</a:t>
          </a:r>
          <a:r>
            <a:rPr lang="ro-RO" sz="2400" dirty="0" smtClean="0">
              <a:solidFill>
                <a:schemeClr val="tx1"/>
              </a:solidFill>
            </a:rPr>
            <a:t>; </a:t>
          </a:r>
          <a:endParaRPr lang="ru-RU" sz="2400" b="1" dirty="0">
            <a:solidFill>
              <a:schemeClr val="tx1"/>
            </a:solidFill>
            <a:latin typeface="+mn-lt"/>
          </a:endParaRPr>
        </a:p>
      </dgm:t>
    </dgm:pt>
    <dgm:pt modelId="{CDE0D8DA-0FFC-4CF4-B272-6FE548323E42}" type="parTrans" cxnId="{FA23B230-D982-4302-8589-8535AA683B55}">
      <dgm:prSet/>
      <dgm:spPr/>
      <dgm:t>
        <a:bodyPr/>
        <a:lstStyle/>
        <a:p>
          <a:endParaRPr lang="ru-RU"/>
        </a:p>
      </dgm:t>
    </dgm:pt>
    <dgm:pt modelId="{5222787D-5E59-427A-A138-D1C49B43E0FE}" type="sibTrans" cxnId="{FA23B230-D982-4302-8589-8535AA683B55}">
      <dgm:prSet/>
      <dgm:spPr/>
      <dgm:t>
        <a:bodyPr/>
        <a:lstStyle/>
        <a:p>
          <a:endParaRPr lang="ru-RU"/>
        </a:p>
      </dgm:t>
    </dgm:pt>
    <dgm:pt modelId="{AB10DF10-08A5-4E84-A912-6D1165BF29AA}">
      <dgm:prSet custT="1"/>
      <dgm:spPr>
        <a:solidFill>
          <a:schemeClr val="accent5">
            <a:lumMod val="40000"/>
            <a:lumOff val="60000"/>
          </a:schemeClr>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o-RO" sz="2400" dirty="0" smtClean="0">
              <a:solidFill>
                <a:schemeClr val="tx1"/>
              </a:solidFill>
            </a:rPr>
            <a:t>(b) </a:t>
          </a:r>
          <a:r>
            <a:rPr lang="ro-RO" sz="2400" i="1" dirty="0" smtClean="0">
              <a:solidFill>
                <a:schemeClr val="tx1"/>
              </a:solidFill>
            </a:rPr>
            <a:t>se   regăseşte şi  în alte discipline ca mijloc al învăţării</a:t>
          </a:r>
          <a:r>
            <a:rPr lang="ro-RO" sz="2400" dirty="0" smtClean="0">
              <a:solidFill>
                <a:schemeClr val="tx1"/>
              </a:solidFill>
            </a:rPr>
            <a:t>; </a:t>
          </a:r>
          <a:endParaRPr lang="ru-RU" sz="2400" b="1" dirty="0" smtClean="0">
            <a:solidFill>
              <a:schemeClr val="tx1"/>
            </a:solidFill>
            <a:latin typeface="+mn-lt"/>
          </a:endParaRPr>
        </a:p>
      </dgm:t>
    </dgm:pt>
    <dgm:pt modelId="{68C3ED3B-8197-4DD5-BF6A-CE4CE6448711}" type="parTrans" cxnId="{6F7D19A6-ACFF-4A04-AFB3-A77960C6550A}">
      <dgm:prSet/>
      <dgm:spPr/>
      <dgm:t>
        <a:bodyPr/>
        <a:lstStyle/>
        <a:p>
          <a:endParaRPr lang="ru-RU"/>
        </a:p>
      </dgm:t>
    </dgm:pt>
    <dgm:pt modelId="{C55CC1D2-E7DB-425E-B1CF-0FAA7D412702}" type="sibTrans" cxnId="{6F7D19A6-ACFF-4A04-AFB3-A77960C6550A}">
      <dgm:prSet/>
      <dgm:spPr/>
      <dgm:t>
        <a:bodyPr/>
        <a:lstStyle/>
        <a:p>
          <a:endParaRPr lang="ru-RU"/>
        </a:p>
      </dgm:t>
    </dgm:pt>
    <dgm:pt modelId="{84BF0431-5C8A-42AE-B1ED-37BC66220A06}">
      <dgm:prSet custT="1"/>
      <dgm:spPr>
        <a:solidFill>
          <a:schemeClr val="accent4">
            <a:lumMod val="40000"/>
            <a:lumOff val="60000"/>
          </a:schemeClr>
        </a:solidFill>
      </dgm:spPr>
      <dgm:t>
        <a:bodyPr/>
        <a:lstStyle/>
        <a:p>
          <a:pPr marL="0" marR="0" indent="0" algn="l" defTabSz="311150" eaLnBrk="1" fontAlgn="auto" latinLnBrk="0" hangingPunct="1">
            <a:lnSpc>
              <a:spcPct val="90000"/>
            </a:lnSpc>
            <a:spcBef>
              <a:spcPct val="0"/>
            </a:spcBef>
            <a:spcAft>
              <a:spcPct val="35000"/>
            </a:spcAft>
            <a:buClrTx/>
            <a:buSzTx/>
            <a:buFontTx/>
            <a:buNone/>
            <a:tabLst/>
            <a:defRPr/>
          </a:pPr>
          <a:r>
            <a:rPr lang="ro-RO" sz="2000" dirty="0" smtClean="0">
              <a:solidFill>
                <a:schemeClr val="tx1"/>
              </a:solidFill>
            </a:rPr>
            <a:t>(c) </a:t>
          </a:r>
          <a:r>
            <a:rPr lang="ro-RO" sz="2000" i="1" dirty="0" smtClean="0">
              <a:solidFill>
                <a:schemeClr val="tx1"/>
              </a:solidFill>
            </a:rPr>
            <a:t>deschide şcoala spre viaţă</a:t>
          </a:r>
          <a:r>
            <a:rPr lang="ro-RO" sz="2000" dirty="0" smtClean="0">
              <a:solidFill>
                <a:schemeClr val="tx1"/>
              </a:solidFill>
            </a:rPr>
            <a:t>, spre realitate, oferindu-le elevilor  competenţe şi  cunoştinţe  pe  care  le  pot  aplica  în  experienţa lor cotidiană prezentă şi viitoare. </a:t>
          </a:r>
          <a:endParaRPr lang="ru-RU" sz="2000" b="1" dirty="0">
            <a:solidFill>
              <a:schemeClr val="tx1"/>
            </a:solidFill>
          </a:endParaRPr>
        </a:p>
      </dgm:t>
    </dgm:pt>
    <dgm:pt modelId="{8469EA32-966E-440F-B440-539EA010AD6C}" type="parTrans" cxnId="{54915AA2-C0B0-4785-96F9-C53AE604D42B}">
      <dgm:prSet/>
      <dgm:spPr/>
      <dgm:t>
        <a:bodyPr/>
        <a:lstStyle/>
        <a:p>
          <a:endParaRPr lang="ru-RU"/>
        </a:p>
      </dgm:t>
    </dgm:pt>
    <dgm:pt modelId="{1D33F68A-D1E1-42B6-8980-5ACDA28B4807}" type="sibTrans" cxnId="{54915AA2-C0B0-4785-96F9-C53AE604D42B}">
      <dgm:prSet/>
      <dgm:spPr/>
      <dgm:t>
        <a:bodyPr/>
        <a:lstStyle/>
        <a:p>
          <a:endParaRPr lang="ru-RU"/>
        </a:p>
      </dgm:t>
    </dgm:pt>
    <dgm:pt modelId="{54997203-59BD-440B-898E-D6ADB04C9E3E}" type="pres">
      <dgm:prSet presAssocID="{85C27569-5437-438C-8BD1-578DF7465CD9}" presName="linearFlow" presStyleCnt="0">
        <dgm:presLayoutVars>
          <dgm:dir/>
          <dgm:resizeHandles val="exact"/>
        </dgm:presLayoutVars>
      </dgm:prSet>
      <dgm:spPr/>
      <dgm:t>
        <a:bodyPr/>
        <a:lstStyle/>
        <a:p>
          <a:endParaRPr lang="ru-RU"/>
        </a:p>
      </dgm:t>
    </dgm:pt>
    <dgm:pt modelId="{7AB7F85E-DBA7-476D-9B20-473D407D4345}" type="pres">
      <dgm:prSet presAssocID="{08A6D10F-CD60-4B7D-92D2-4DFEFC86E7B8}" presName="composite" presStyleCnt="0"/>
      <dgm:spPr/>
    </dgm:pt>
    <dgm:pt modelId="{9BBA7F5F-1440-47F0-8F12-CC40A3FA10A9}" type="pres">
      <dgm:prSet presAssocID="{08A6D10F-CD60-4B7D-92D2-4DFEFC86E7B8}" presName="imgShp" presStyleLbl="fgImgPlace1" presStyleIdx="0" presStyleCnt="3" custLinFactX="-38418" custLinFactNeighborX="-100000" custLinFactNeighborY="21239"/>
      <dgm:spPr>
        <a:solidFill>
          <a:schemeClr val="accent3">
            <a:lumMod val="40000"/>
            <a:lumOff val="60000"/>
          </a:schemeClr>
        </a:solidFill>
        <a:ln>
          <a:solidFill>
            <a:schemeClr val="accent1"/>
          </a:solidFill>
        </a:ln>
      </dgm:spPr>
    </dgm:pt>
    <dgm:pt modelId="{BC3BF8F4-672E-414C-A3D4-4F32838C56AC}" type="pres">
      <dgm:prSet presAssocID="{08A6D10F-CD60-4B7D-92D2-4DFEFC86E7B8}" presName="txShp" presStyleLbl="node1" presStyleIdx="0" presStyleCnt="3" custScaleX="132069" custScaleY="104450" custLinFactNeighborX="6086" custLinFactNeighborY="33457">
        <dgm:presLayoutVars>
          <dgm:bulletEnabled val="1"/>
        </dgm:presLayoutVars>
      </dgm:prSet>
      <dgm:spPr/>
      <dgm:t>
        <a:bodyPr/>
        <a:lstStyle/>
        <a:p>
          <a:endParaRPr lang="ru-RU"/>
        </a:p>
      </dgm:t>
    </dgm:pt>
    <dgm:pt modelId="{CF1FD701-9360-48F6-BEB0-5EE89553C365}" type="pres">
      <dgm:prSet presAssocID="{5222787D-5E59-427A-A138-D1C49B43E0FE}" presName="spacing" presStyleCnt="0"/>
      <dgm:spPr/>
    </dgm:pt>
    <dgm:pt modelId="{88E1B97F-FBED-41AE-AA82-9957F62521F9}" type="pres">
      <dgm:prSet presAssocID="{AB10DF10-08A5-4E84-A912-6D1165BF29AA}" presName="composite" presStyleCnt="0"/>
      <dgm:spPr/>
    </dgm:pt>
    <dgm:pt modelId="{4B9D19F9-4B77-4DC5-9CA6-9E75DA6E1A7A}" type="pres">
      <dgm:prSet presAssocID="{AB10DF10-08A5-4E84-A912-6D1165BF29AA}" presName="imgShp" presStyleLbl="fgImgPlace1" presStyleIdx="1" presStyleCnt="3" custLinFactX="-46612" custLinFactNeighborX="-100000" custLinFactNeighborY="10868"/>
      <dgm:spPr>
        <a:solidFill>
          <a:schemeClr val="accent3">
            <a:lumMod val="60000"/>
            <a:lumOff val="40000"/>
          </a:schemeClr>
        </a:solidFill>
        <a:ln>
          <a:solidFill>
            <a:schemeClr val="accent1">
              <a:lumMod val="75000"/>
            </a:schemeClr>
          </a:solidFill>
        </a:ln>
      </dgm:spPr>
    </dgm:pt>
    <dgm:pt modelId="{7310BB15-5FF7-461B-977F-9E3BE76464A2}" type="pres">
      <dgm:prSet presAssocID="{AB10DF10-08A5-4E84-A912-6D1165BF29AA}" presName="txShp" presStyleLbl="node1" presStyleIdx="1" presStyleCnt="3" custScaleX="129646" custScaleY="121630" custLinFactNeighborX="2587" custLinFactNeighborY="22628">
        <dgm:presLayoutVars>
          <dgm:bulletEnabled val="1"/>
        </dgm:presLayoutVars>
      </dgm:prSet>
      <dgm:spPr/>
      <dgm:t>
        <a:bodyPr/>
        <a:lstStyle/>
        <a:p>
          <a:endParaRPr lang="ru-RU"/>
        </a:p>
      </dgm:t>
    </dgm:pt>
    <dgm:pt modelId="{541D0458-07D4-4347-ADB5-2CC26B79A188}" type="pres">
      <dgm:prSet presAssocID="{C55CC1D2-E7DB-425E-B1CF-0FAA7D412702}" presName="spacing" presStyleCnt="0"/>
      <dgm:spPr/>
    </dgm:pt>
    <dgm:pt modelId="{3021FFC5-CE2E-4781-988B-773453D2FCB8}" type="pres">
      <dgm:prSet presAssocID="{84BF0431-5C8A-42AE-B1ED-37BC66220A06}" presName="composite" presStyleCnt="0"/>
      <dgm:spPr/>
    </dgm:pt>
    <dgm:pt modelId="{A674BDE8-05DF-4B57-B04E-9030DB430621}" type="pres">
      <dgm:prSet presAssocID="{84BF0431-5C8A-42AE-B1ED-37BC66220A06}" presName="imgShp" presStyleLbl="fgImgPlace1" presStyleIdx="2" presStyleCnt="3" custLinFactX="-52626" custLinFactNeighborX="-100000" custLinFactNeighborY="-6221"/>
      <dgm:spPr>
        <a:solidFill>
          <a:schemeClr val="accent3">
            <a:lumMod val="60000"/>
            <a:lumOff val="40000"/>
          </a:schemeClr>
        </a:solidFill>
        <a:ln>
          <a:solidFill>
            <a:schemeClr val="accent1">
              <a:lumMod val="75000"/>
            </a:schemeClr>
          </a:solidFill>
        </a:ln>
      </dgm:spPr>
    </dgm:pt>
    <dgm:pt modelId="{F873C537-BC3E-4A87-9CC2-D8AE48A35CB4}" type="pres">
      <dgm:prSet presAssocID="{84BF0431-5C8A-42AE-B1ED-37BC66220A06}" presName="txShp" presStyleLbl="node1" presStyleIdx="2" presStyleCnt="3" custScaleX="133050" custScaleY="115693" custLinFactNeighborX="149" custLinFactNeighborY="249">
        <dgm:presLayoutVars>
          <dgm:bulletEnabled val="1"/>
        </dgm:presLayoutVars>
      </dgm:prSet>
      <dgm:spPr/>
      <dgm:t>
        <a:bodyPr/>
        <a:lstStyle/>
        <a:p>
          <a:endParaRPr lang="ru-RU"/>
        </a:p>
      </dgm:t>
    </dgm:pt>
  </dgm:ptLst>
  <dgm:cxnLst>
    <dgm:cxn modelId="{54915AA2-C0B0-4785-96F9-C53AE604D42B}" srcId="{85C27569-5437-438C-8BD1-578DF7465CD9}" destId="{84BF0431-5C8A-42AE-B1ED-37BC66220A06}" srcOrd="2" destOrd="0" parTransId="{8469EA32-966E-440F-B440-539EA010AD6C}" sibTransId="{1D33F68A-D1E1-42B6-8980-5ACDA28B4807}"/>
    <dgm:cxn modelId="{00CD24DA-768F-4E9D-B0BF-1B6FA595885E}" type="presOf" srcId="{AB10DF10-08A5-4E84-A912-6D1165BF29AA}" destId="{7310BB15-5FF7-461B-977F-9E3BE76464A2}" srcOrd="0" destOrd="0" presId="urn:microsoft.com/office/officeart/2005/8/layout/vList3"/>
    <dgm:cxn modelId="{FA23B230-D982-4302-8589-8535AA683B55}" srcId="{85C27569-5437-438C-8BD1-578DF7465CD9}" destId="{08A6D10F-CD60-4B7D-92D2-4DFEFC86E7B8}" srcOrd="0" destOrd="0" parTransId="{CDE0D8DA-0FFC-4CF4-B272-6FE548323E42}" sibTransId="{5222787D-5E59-427A-A138-D1C49B43E0FE}"/>
    <dgm:cxn modelId="{C1982C6C-081E-44F7-9B86-5DAFE4DAD41B}" type="presOf" srcId="{84BF0431-5C8A-42AE-B1ED-37BC66220A06}" destId="{F873C537-BC3E-4A87-9CC2-D8AE48A35CB4}" srcOrd="0" destOrd="0" presId="urn:microsoft.com/office/officeart/2005/8/layout/vList3"/>
    <dgm:cxn modelId="{6F7D19A6-ACFF-4A04-AFB3-A77960C6550A}" srcId="{85C27569-5437-438C-8BD1-578DF7465CD9}" destId="{AB10DF10-08A5-4E84-A912-6D1165BF29AA}" srcOrd="1" destOrd="0" parTransId="{68C3ED3B-8197-4DD5-BF6A-CE4CE6448711}" sibTransId="{C55CC1D2-E7DB-425E-B1CF-0FAA7D412702}"/>
    <dgm:cxn modelId="{8284E77B-4F0B-4A38-A20D-20DCE696A515}" type="presOf" srcId="{85C27569-5437-438C-8BD1-578DF7465CD9}" destId="{54997203-59BD-440B-898E-D6ADB04C9E3E}" srcOrd="0" destOrd="0" presId="urn:microsoft.com/office/officeart/2005/8/layout/vList3"/>
    <dgm:cxn modelId="{EAE424D4-1C74-4BDC-9A43-E3F51B2A5A83}" type="presOf" srcId="{08A6D10F-CD60-4B7D-92D2-4DFEFC86E7B8}" destId="{BC3BF8F4-672E-414C-A3D4-4F32838C56AC}" srcOrd="0" destOrd="0" presId="urn:microsoft.com/office/officeart/2005/8/layout/vList3"/>
    <dgm:cxn modelId="{9C9EE8C8-617F-485F-929A-913EAA74ED7E}" type="presParOf" srcId="{54997203-59BD-440B-898E-D6ADB04C9E3E}" destId="{7AB7F85E-DBA7-476D-9B20-473D407D4345}" srcOrd="0" destOrd="0" presId="urn:microsoft.com/office/officeart/2005/8/layout/vList3"/>
    <dgm:cxn modelId="{2F3D60DC-4227-4FFA-9255-FAE3243D0060}" type="presParOf" srcId="{7AB7F85E-DBA7-476D-9B20-473D407D4345}" destId="{9BBA7F5F-1440-47F0-8F12-CC40A3FA10A9}" srcOrd="0" destOrd="0" presId="urn:microsoft.com/office/officeart/2005/8/layout/vList3"/>
    <dgm:cxn modelId="{18463D13-C59A-41BE-8AFD-F2D29CF00773}" type="presParOf" srcId="{7AB7F85E-DBA7-476D-9B20-473D407D4345}" destId="{BC3BF8F4-672E-414C-A3D4-4F32838C56AC}" srcOrd="1" destOrd="0" presId="urn:microsoft.com/office/officeart/2005/8/layout/vList3"/>
    <dgm:cxn modelId="{9344625E-217B-4A8A-9026-5028AC2967F4}" type="presParOf" srcId="{54997203-59BD-440B-898E-D6ADB04C9E3E}" destId="{CF1FD701-9360-48F6-BEB0-5EE89553C365}" srcOrd="1" destOrd="0" presId="urn:microsoft.com/office/officeart/2005/8/layout/vList3"/>
    <dgm:cxn modelId="{93BEBC18-D6C5-4E86-B790-76540DFD1943}" type="presParOf" srcId="{54997203-59BD-440B-898E-D6ADB04C9E3E}" destId="{88E1B97F-FBED-41AE-AA82-9957F62521F9}" srcOrd="2" destOrd="0" presId="urn:microsoft.com/office/officeart/2005/8/layout/vList3"/>
    <dgm:cxn modelId="{9AD3A520-1327-4CE4-AA2A-AC13E9CDB3EB}" type="presParOf" srcId="{88E1B97F-FBED-41AE-AA82-9957F62521F9}" destId="{4B9D19F9-4B77-4DC5-9CA6-9E75DA6E1A7A}" srcOrd="0" destOrd="0" presId="urn:microsoft.com/office/officeart/2005/8/layout/vList3"/>
    <dgm:cxn modelId="{659F18AA-193B-4C51-A7F2-63F758BB29F1}" type="presParOf" srcId="{88E1B97F-FBED-41AE-AA82-9957F62521F9}" destId="{7310BB15-5FF7-461B-977F-9E3BE76464A2}" srcOrd="1" destOrd="0" presId="urn:microsoft.com/office/officeart/2005/8/layout/vList3"/>
    <dgm:cxn modelId="{771C46D4-4D8D-43F2-84AC-4C0CEF7B5BDE}" type="presParOf" srcId="{54997203-59BD-440B-898E-D6ADB04C9E3E}" destId="{541D0458-07D4-4347-ADB5-2CC26B79A188}" srcOrd="3" destOrd="0" presId="urn:microsoft.com/office/officeart/2005/8/layout/vList3"/>
    <dgm:cxn modelId="{E93A2AC5-BFB9-45C8-A487-2A5CE1D979EF}" type="presParOf" srcId="{54997203-59BD-440B-898E-D6ADB04C9E3E}" destId="{3021FFC5-CE2E-4781-988B-773453D2FCB8}" srcOrd="4" destOrd="0" presId="urn:microsoft.com/office/officeart/2005/8/layout/vList3"/>
    <dgm:cxn modelId="{17D64958-1D9C-451E-95FC-DE258BBB7BC1}" type="presParOf" srcId="{3021FFC5-CE2E-4781-988B-773453D2FCB8}" destId="{A674BDE8-05DF-4B57-B04E-9030DB430621}" srcOrd="0" destOrd="0" presId="urn:microsoft.com/office/officeart/2005/8/layout/vList3"/>
    <dgm:cxn modelId="{B689FAAE-62BB-494B-A95D-9FD5D133D986}" type="presParOf" srcId="{3021FFC5-CE2E-4781-988B-773453D2FCB8}" destId="{F873C537-BC3E-4A87-9CC2-D8AE48A35CB4}" srcOrd="1" destOrd="0" presId="urn:microsoft.com/office/officeart/2005/8/layout/vList3"/>
  </dgm:cxnLst>
  <dgm:bg/>
  <dgm:whole/>
</dgm:dataModel>
</file>

<file path=ppt/diagrams/data3.xml><?xml version="1.0" encoding="utf-8"?>
<dgm:dataModel xmlns:dgm="http://schemas.openxmlformats.org/drawingml/2006/diagram" xmlns:a="http://schemas.openxmlformats.org/drawingml/2006/main">
  <dgm:ptLst>
    <dgm:pt modelId="{41FDA6B3-70E6-4475-90F0-79DEEC7B7738}" type="doc">
      <dgm:prSet loTypeId="urn:microsoft.com/office/officeart/2005/8/layout/radial5" loCatId="cycle" qsTypeId="urn:microsoft.com/office/officeart/2005/8/quickstyle/simple2" qsCatId="simple" csTypeId="urn:microsoft.com/office/officeart/2005/8/colors/colorful1#1" csCatId="colorful" phldr="1"/>
      <dgm:spPr/>
      <dgm:t>
        <a:bodyPr/>
        <a:lstStyle/>
        <a:p>
          <a:endParaRPr lang="ro-RO"/>
        </a:p>
      </dgm:t>
    </dgm:pt>
    <dgm:pt modelId="{BCDB9EBE-88B2-4ADC-AE34-B62703B20B9B}">
      <dgm:prSet phldrT="[Text]" custT="1"/>
      <dgm:spPr/>
      <dgm:t>
        <a:bodyPr/>
        <a:lstStyle/>
        <a:p>
          <a:r>
            <a:rPr lang="ro-RO" sz="2400" b="1" dirty="0" smtClean="0"/>
            <a:t>Principiile didacticii comunicării</a:t>
          </a:r>
          <a:endParaRPr lang="ro-RO" sz="2400" b="1" dirty="0">
            <a:solidFill>
              <a:schemeClr val="tx1"/>
            </a:solidFill>
          </a:endParaRPr>
        </a:p>
      </dgm:t>
    </dgm:pt>
    <dgm:pt modelId="{9D8CDD19-050A-4041-83C4-A40887A74DAD}" type="parTrans" cxnId="{1D473D8C-8CA2-430F-8FC8-E48F86AF8D42}">
      <dgm:prSet/>
      <dgm:spPr/>
      <dgm:t>
        <a:bodyPr/>
        <a:lstStyle/>
        <a:p>
          <a:endParaRPr lang="ro-RO"/>
        </a:p>
      </dgm:t>
    </dgm:pt>
    <dgm:pt modelId="{4C866AB7-31B8-475B-BB29-06F387E7CC53}" type="sibTrans" cxnId="{1D473D8C-8CA2-430F-8FC8-E48F86AF8D42}">
      <dgm:prSet/>
      <dgm:spPr/>
      <dgm:t>
        <a:bodyPr/>
        <a:lstStyle/>
        <a:p>
          <a:endParaRPr lang="ro-RO"/>
        </a:p>
      </dgm:t>
    </dgm:pt>
    <dgm:pt modelId="{5FCD686D-E740-4290-B372-EBD6C0016353}">
      <dgm:prSet phldrT="[Text]" custT="1"/>
      <dgm:spPr/>
      <dgm:t>
        <a:bodyPr/>
        <a:lstStyle/>
        <a:p>
          <a:r>
            <a:rPr lang="ro-RO" sz="2000" i="0" dirty="0" smtClean="0">
              <a:solidFill>
                <a:schemeClr val="tx1"/>
              </a:solidFill>
              <a:latin typeface="Times New Roman" pitchFamily="18" charset="0"/>
              <a:cs typeface="Times New Roman" pitchFamily="18" charset="0"/>
            </a:rPr>
            <a:t>Accentuarea rolului interactiv al limbajului, exersarea tuturor funcţiilor limbajului în contexte variate şi semnificante.</a:t>
          </a:r>
          <a:r>
            <a:rPr lang="fr-FR" sz="2000" i="0" dirty="0" smtClean="0">
              <a:solidFill>
                <a:schemeClr val="tx1"/>
              </a:solidFill>
              <a:latin typeface="Times New Roman" pitchFamily="18" charset="0"/>
              <a:cs typeface="Times New Roman" pitchFamily="18" charset="0"/>
            </a:rPr>
            <a:t> </a:t>
          </a:r>
          <a:endParaRPr lang="ro-RO" sz="2000" b="1" i="0" dirty="0">
            <a:solidFill>
              <a:schemeClr val="tx1"/>
            </a:solidFill>
            <a:latin typeface="Times New Roman" pitchFamily="18" charset="0"/>
            <a:cs typeface="Times New Roman" pitchFamily="18" charset="0"/>
          </a:endParaRPr>
        </a:p>
      </dgm:t>
    </dgm:pt>
    <dgm:pt modelId="{B8B0C608-04AF-4E3D-A737-80A92C9BC735}" type="parTrans" cxnId="{851F2828-FCCF-4274-9A11-FE715B476131}">
      <dgm:prSet/>
      <dgm:spPr/>
      <dgm:t>
        <a:bodyPr/>
        <a:lstStyle/>
        <a:p>
          <a:endParaRPr lang="ro-RO"/>
        </a:p>
      </dgm:t>
    </dgm:pt>
    <dgm:pt modelId="{B8E13CEE-A720-435F-8A26-6A0CC190D599}" type="sibTrans" cxnId="{851F2828-FCCF-4274-9A11-FE715B476131}">
      <dgm:prSet/>
      <dgm:spPr/>
      <dgm:t>
        <a:bodyPr/>
        <a:lstStyle/>
        <a:p>
          <a:endParaRPr lang="ro-RO"/>
        </a:p>
      </dgm:t>
    </dgm:pt>
    <dgm:pt modelId="{F7382C61-C878-4D70-B74B-841D3A43E3E1}">
      <dgm:prSet phldrT="[Text]" custT="1"/>
      <dgm:spPr/>
      <dgm:t>
        <a:bodyPr/>
        <a:lstStyle/>
        <a:p>
          <a:r>
            <a:rPr lang="ro-RO" sz="2000" i="0" dirty="0" smtClean="0">
              <a:solidFill>
                <a:schemeClr val="tx1"/>
              </a:solidFill>
              <a:latin typeface="Times New Roman" pitchFamily="18" charset="0"/>
              <a:cs typeface="Times New Roman" pitchFamily="18" charset="0"/>
            </a:rPr>
            <a:t>Configurarea unor </a:t>
          </a:r>
          <a:r>
            <a:rPr lang="ro-RO" sz="2000" b="1" i="0" dirty="0" smtClean="0">
              <a:solidFill>
                <a:schemeClr val="tx1"/>
              </a:solidFill>
              <a:latin typeface="Times New Roman" pitchFamily="18" charset="0"/>
              <a:cs typeface="Times New Roman" pitchFamily="18" charset="0"/>
            </a:rPr>
            <a:t>strategii didactice active</a:t>
          </a:r>
          <a:r>
            <a:rPr lang="ro-RO" sz="2000" i="0" dirty="0" smtClean="0">
              <a:solidFill>
                <a:schemeClr val="tx1"/>
              </a:solidFill>
              <a:latin typeface="Times New Roman" pitchFamily="18" charset="0"/>
              <a:cs typeface="Times New Roman" pitchFamily="18" charset="0"/>
            </a:rPr>
            <a:t>, ce urmăresc utilizarea limbii în context. Se va pune accent pe exersarea diverselor tipuri de discurs şi variatelor tipuri de text.</a:t>
          </a:r>
          <a:endParaRPr lang="ro-RO" sz="2000" b="1" i="0" dirty="0">
            <a:solidFill>
              <a:schemeClr val="tx1"/>
            </a:solidFill>
            <a:latin typeface="Times New Roman" pitchFamily="18" charset="0"/>
            <a:cs typeface="Times New Roman" pitchFamily="18" charset="0"/>
          </a:endParaRPr>
        </a:p>
      </dgm:t>
    </dgm:pt>
    <dgm:pt modelId="{A2FCEB02-8C76-499A-AB86-3ACB56D6E1AA}" type="parTrans" cxnId="{4CF09E77-FAB8-4D8A-B953-1260F2DEA97F}">
      <dgm:prSet/>
      <dgm:spPr/>
      <dgm:t>
        <a:bodyPr/>
        <a:lstStyle/>
        <a:p>
          <a:endParaRPr lang="ro-RO"/>
        </a:p>
      </dgm:t>
    </dgm:pt>
    <dgm:pt modelId="{D1820729-A071-4C9C-B217-28982248B507}" type="sibTrans" cxnId="{4CF09E77-FAB8-4D8A-B953-1260F2DEA97F}">
      <dgm:prSet/>
      <dgm:spPr/>
      <dgm:t>
        <a:bodyPr/>
        <a:lstStyle/>
        <a:p>
          <a:endParaRPr lang="ro-RO"/>
        </a:p>
      </dgm:t>
    </dgm:pt>
    <dgm:pt modelId="{5D7886BC-18C7-4F76-A674-F313AEEF896B}">
      <dgm:prSet phldrT="[Text]" custT="1"/>
      <dgm:spPr/>
      <dgm:t>
        <a:bodyPr/>
        <a:lstStyle/>
        <a:p>
          <a:pPr algn="ctr"/>
          <a:r>
            <a:rPr lang="ro-RO" sz="2000" i="0" dirty="0" smtClean="0">
              <a:solidFill>
                <a:schemeClr val="tx1"/>
              </a:solidFill>
              <a:latin typeface="Times New Roman" pitchFamily="18" charset="0"/>
              <a:cs typeface="Times New Roman" pitchFamily="18" charset="0"/>
            </a:rPr>
            <a:t>Abordarea literaturii ca orizont divers, dinamic şi deschis; abordarea lecturii ca dialog cu textul şi prin text, cu celălalt şi cu sine însuşi.</a:t>
          </a:r>
          <a:endParaRPr lang="ro-RO" sz="2000" b="1" i="0" dirty="0">
            <a:solidFill>
              <a:schemeClr val="tx1"/>
            </a:solidFill>
            <a:latin typeface="Times New Roman" pitchFamily="18" charset="0"/>
            <a:cs typeface="Times New Roman" pitchFamily="18" charset="0"/>
          </a:endParaRPr>
        </a:p>
      </dgm:t>
    </dgm:pt>
    <dgm:pt modelId="{AA0085C7-822A-4F1C-B33B-4DA52C09677E}" type="parTrans" cxnId="{B175CAC0-1531-4340-BDF5-272381D70503}">
      <dgm:prSet/>
      <dgm:spPr/>
      <dgm:t>
        <a:bodyPr/>
        <a:lstStyle/>
        <a:p>
          <a:endParaRPr lang="ro-RO"/>
        </a:p>
      </dgm:t>
    </dgm:pt>
    <dgm:pt modelId="{4C765C63-397E-424E-A1B4-6DE3856D8EF6}" type="sibTrans" cxnId="{B175CAC0-1531-4340-BDF5-272381D70503}">
      <dgm:prSet/>
      <dgm:spPr/>
      <dgm:t>
        <a:bodyPr/>
        <a:lstStyle/>
        <a:p>
          <a:endParaRPr lang="ro-RO"/>
        </a:p>
      </dgm:t>
    </dgm:pt>
    <dgm:pt modelId="{90BE5C8D-9152-46F8-8688-844536528341}">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o-RO" sz="2000" i="0" dirty="0" smtClean="0">
              <a:solidFill>
                <a:schemeClr val="tx1"/>
              </a:solidFill>
              <a:latin typeface="Times New Roman" pitchFamily="18" charset="0"/>
              <a:cs typeface="Times New Roman" pitchFamily="18" charset="0"/>
            </a:rPr>
            <a:t>Structurarea unor parcursuri didactice explicite şi coerente, capabile să </a:t>
          </a:r>
          <a:r>
            <a:rPr lang="ro-RO" sz="2000" b="1" i="0" dirty="0" smtClean="0">
              <a:solidFill>
                <a:schemeClr val="tx1"/>
              </a:solidFill>
              <a:latin typeface="Times New Roman" pitchFamily="18" charset="0"/>
              <a:cs typeface="Times New Roman" pitchFamily="18" charset="0"/>
            </a:rPr>
            <a:t>coreleze domeniile disciplinei </a:t>
          </a:r>
          <a:r>
            <a:rPr lang="ro-RO" sz="2000" i="0" dirty="0" smtClean="0">
              <a:solidFill>
                <a:schemeClr val="tx1"/>
              </a:solidFill>
              <a:latin typeface="Times New Roman" pitchFamily="18" charset="0"/>
              <a:cs typeface="Times New Roman" pitchFamily="18" charset="0"/>
            </a:rPr>
            <a:t>şi, în cadrul lor, activităţile de asimilare a cunoştinţelor cu activităţile aplicative.</a:t>
          </a:r>
          <a:endParaRPr lang="ro-RO" sz="2000" b="1" i="0" dirty="0" smtClean="0">
            <a:solidFill>
              <a:schemeClr val="tx1"/>
            </a:solidFill>
            <a:latin typeface="Times New Roman" pitchFamily="18" charset="0"/>
            <a:cs typeface="Times New Roman" pitchFamily="18" charset="0"/>
          </a:endParaRPr>
        </a:p>
      </dgm:t>
    </dgm:pt>
    <dgm:pt modelId="{F8F4E28D-D9FC-4E2C-9B3A-5064A209D128}" type="parTrans" cxnId="{40D294A0-74B0-44A1-BE53-78C572CA8BD6}">
      <dgm:prSet/>
      <dgm:spPr/>
      <dgm:t>
        <a:bodyPr/>
        <a:lstStyle/>
        <a:p>
          <a:endParaRPr lang="ro-RO"/>
        </a:p>
      </dgm:t>
    </dgm:pt>
    <dgm:pt modelId="{F0281C5A-6BF9-45E0-8398-898C1E07FDCD}" type="sibTrans" cxnId="{40D294A0-74B0-44A1-BE53-78C572CA8BD6}">
      <dgm:prSet/>
      <dgm:spPr/>
      <dgm:t>
        <a:bodyPr/>
        <a:lstStyle/>
        <a:p>
          <a:endParaRPr lang="ro-RO"/>
        </a:p>
      </dgm:t>
    </dgm:pt>
    <dgm:pt modelId="{4C59D3BA-D22A-42BF-B09F-2E607B9EA53A}" type="pres">
      <dgm:prSet presAssocID="{41FDA6B3-70E6-4475-90F0-79DEEC7B7738}" presName="Name0" presStyleCnt="0">
        <dgm:presLayoutVars>
          <dgm:chMax val="1"/>
          <dgm:dir/>
          <dgm:animLvl val="ctr"/>
          <dgm:resizeHandles val="exact"/>
        </dgm:presLayoutVars>
      </dgm:prSet>
      <dgm:spPr/>
      <dgm:t>
        <a:bodyPr/>
        <a:lstStyle/>
        <a:p>
          <a:endParaRPr lang="ro-RO"/>
        </a:p>
      </dgm:t>
    </dgm:pt>
    <dgm:pt modelId="{30D5E8C2-063F-4AB2-AC9A-175E72F278C7}" type="pres">
      <dgm:prSet presAssocID="{BCDB9EBE-88B2-4ADC-AE34-B62703B20B9B}" presName="centerShape" presStyleLbl="node0" presStyleIdx="0" presStyleCnt="1" custScaleX="182941" custScaleY="156991"/>
      <dgm:spPr/>
      <dgm:t>
        <a:bodyPr/>
        <a:lstStyle/>
        <a:p>
          <a:endParaRPr lang="ro-RO"/>
        </a:p>
      </dgm:t>
    </dgm:pt>
    <dgm:pt modelId="{43149630-2356-42A5-A705-7DF094AEFEB2}" type="pres">
      <dgm:prSet presAssocID="{B8B0C608-04AF-4E3D-A737-80A92C9BC735}" presName="parTrans" presStyleLbl="sibTrans2D1" presStyleIdx="0" presStyleCnt="4"/>
      <dgm:spPr/>
      <dgm:t>
        <a:bodyPr/>
        <a:lstStyle/>
        <a:p>
          <a:endParaRPr lang="ro-RO"/>
        </a:p>
      </dgm:t>
    </dgm:pt>
    <dgm:pt modelId="{466EF05A-E908-45FB-894D-B03BCD0563F5}" type="pres">
      <dgm:prSet presAssocID="{B8B0C608-04AF-4E3D-A737-80A92C9BC735}" presName="connectorText" presStyleLbl="sibTrans2D1" presStyleIdx="0" presStyleCnt="4"/>
      <dgm:spPr/>
      <dgm:t>
        <a:bodyPr/>
        <a:lstStyle/>
        <a:p>
          <a:endParaRPr lang="ro-RO"/>
        </a:p>
      </dgm:t>
    </dgm:pt>
    <dgm:pt modelId="{23B18E7C-6860-4AEB-935F-F78F9C88F0F1}" type="pres">
      <dgm:prSet presAssocID="{5FCD686D-E740-4290-B372-EBD6C0016353}" presName="node" presStyleLbl="node1" presStyleIdx="0" presStyleCnt="4" custScaleX="311676" custScaleY="109150" custRadScaleRad="93397" custRadScaleInc="13982">
        <dgm:presLayoutVars>
          <dgm:bulletEnabled val="1"/>
        </dgm:presLayoutVars>
      </dgm:prSet>
      <dgm:spPr/>
      <dgm:t>
        <a:bodyPr/>
        <a:lstStyle/>
        <a:p>
          <a:endParaRPr lang="ro-RO"/>
        </a:p>
      </dgm:t>
    </dgm:pt>
    <dgm:pt modelId="{A3A874E9-2978-4BFF-AF5A-9384F4F9D563}" type="pres">
      <dgm:prSet presAssocID="{A2FCEB02-8C76-499A-AB86-3ACB56D6E1AA}" presName="parTrans" presStyleLbl="sibTrans2D1" presStyleIdx="1" presStyleCnt="4"/>
      <dgm:spPr/>
      <dgm:t>
        <a:bodyPr/>
        <a:lstStyle/>
        <a:p>
          <a:endParaRPr lang="ro-RO"/>
        </a:p>
      </dgm:t>
    </dgm:pt>
    <dgm:pt modelId="{C4B4E9E4-2033-41C1-98C4-41E032CB7129}" type="pres">
      <dgm:prSet presAssocID="{A2FCEB02-8C76-499A-AB86-3ACB56D6E1AA}" presName="connectorText" presStyleLbl="sibTrans2D1" presStyleIdx="1" presStyleCnt="4"/>
      <dgm:spPr/>
      <dgm:t>
        <a:bodyPr/>
        <a:lstStyle/>
        <a:p>
          <a:endParaRPr lang="ro-RO"/>
        </a:p>
      </dgm:t>
    </dgm:pt>
    <dgm:pt modelId="{D44461C0-A685-4F2D-AE53-FD0C42A852B8}" type="pres">
      <dgm:prSet presAssocID="{F7382C61-C878-4D70-B74B-841D3A43E3E1}" presName="node" presStyleLbl="node1" presStyleIdx="1" presStyleCnt="4" custScaleX="205224" custScaleY="169591" custRadScaleRad="163034" custRadScaleInc="1385">
        <dgm:presLayoutVars>
          <dgm:bulletEnabled val="1"/>
        </dgm:presLayoutVars>
      </dgm:prSet>
      <dgm:spPr/>
      <dgm:t>
        <a:bodyPr/>
        <a:lstStyle/>
        <a:p>
          <a:endParaRPr lang="ro-RO"/>
        </a:p>
      </dgm:t>
    </dgm:pt>
    <dgm:pt modelId="{F1FBE751-0362-4E89-808A-9514CB71DD36}" type="pres">
      <dgm:prSet presAssocID="{AA0085C7-822A-4F1C-B33B-4DA52C09677E}" presName="parTrans" presStyleLbl="sibTrans2D1" presStyleIdx="2" presStyleCnt="4"/>
      <dgm:spPr/>
      <dgm:t>
        <a:bodyPr/>
        <a:lstStyle/>
        <a:p>
          <a:endParaRPr lang="ro-RO"/>
        </a:p>
      </dgm:t>
    </dgm:pt>
    <dgm:pt modelId="{32EAE03E-1831-4211-A2C6-E2DD63691186}" type="pres">
      <dgm:prSet presAssocID="{AA0085C7-822A-4F1C-B33B-4DA52C09677E}" presName="connectorText" presStyleLbl="sibTrans2D1" presStyleIdx="2" presStyleCnt="4"/>
      <dgm:spPr/>
      <dgm:t>
        <a:bodyPr/>
        <a:lstStyle/>
        <a:p>
          <a:endParaRPr lang="ro-RO"/>
        </a:p>
      </dgm:t>
    </dgm:pt>
    <dgm:pt modelId="{8F1D7E71-00BD-48A3-B62B-EF7E1BD03F3A}" type="pres">
      <dgm:prSet presAssocID="{5D7886BC-18C7-4F76-A674-F313AEEF896B}" presName="node" presStyleLbl="node1" presStyleIdx="2" presStyleCnt="4" custScaleX="308939">
        <dgm:presLayoutVars>
          <dgm:bulletEnabled val="1"/>
        </dgm:presLayoutVars>
      </dgm:prSet>
      <dgm:spPr/>
      <dgm:t>
        <a:bodyPr/>
        <a:lstStyle/>
        <a:p>
          <a:endParaRPr lang="ro-RO"/>
        </a:p>
      </dgm:t>
    </dgm:pt>
    <dgm:pt modelId="{B0DBD99F-F889-49A0-A535-D7D623EC80A0}" type="pres">
      <dgm:prSet presAssocID="{F8F4E28D-D9FC-4E2C-9B3A-5064A209D128}" presName="parTrans" presStyleLbl="sibTrans2D1" presStyleIdx="3" presStyleCnt="4"/>
      <dgm:spPr/>
      <dgm:t>
        <a:bodyPr/>
        <a:lstStyle/>
        <a:p>
          <a:endParaRPr lang="ro-RO"/>
        </a:p>
      </dgm:t>
    </dgm:pt>
    <dgm:pt modelId="{9D49C1D4-6F5A-4EE8-A6AC-913BBF2371CC}" type="pres">
      <dgm:prSet presAssocID="{F8F4E28D-D9FC-4E2C-9B3A-5064A209D128}" presName="connectorText" presStyleLbl="sibTrans2D1" presStyleIdx="3" presStyleCnt="4"/>
      <dgm:spPr/>
      <dgm:t>
        <a:bodyPr/>
        <a:lstStyle/>
        <a:p>
          <a:endParaRPr lang="ro-RO"/>
        </a:p>
      </dgm:t>
    </dgm:pt>
    <dgm:pt modelId="{CA157CFC-ABA9-4FBC-AD1A-5EDBA37FA799}" type="pres">
      <dgm:prSet presAssocID="{90BE5C8D-9152-46F8-8688-844536528341}" presName="node" presStyleLbl="node1" presStyleIdx="3" presStyleCnt="4" custScaleX="226526" custScaleY="187280" custRadScaleRad="142067" custRadScaleInc="-4241">
        <dgm:presLayoutVars>
          <dgm:bulletEnabled val="1"/>
        </dgm:presLayoutVars>
      </dgm:prSet>
      <dgm:spPr/>
      <dgm:t>
        <a:bodyPr/>
        <a:lstStyle/>
        <a:p>
          <a:endParaRPr lang="ro-RO"/>
        </a:p>
      </dgm:t>
    </dgm:pt>
  </dgm:ptLst>
  <dgm:cxnLst>
    <dgm:cxn modelId="{F26A490D-5F19-4D04-8C3A-6F9F9428920B}" type="presOf" srcId="{F8F4E28D-D9FC-4E2C-9B3A-5064A209D128}" destId="{B0DBD99F-F889-49A0-A535-D7D623EC80A0}" srcOrd="0" destOrd="0" presId="urn:microsoft.com/office/officeart/2005/8/layout/radial5"/>
    <dgm:cxn modelId="{A64701CA-FC39-4ADC-BA0A-14F86AD1945C}" type="presOf" srcId="{90BE5C8D-9152-46F8-8688-844536528341}" destId="{CA157CFC-ABA9-4FBC-AD1A-5EDBA37FA799}" srcOrd="0" destOrd="0" presId="urn:microsoft.com/office/officeart/2005/8/layout/radial5"/>
    <dgm:cxn modelId="{DC25CE49-DFB0-4BFD-A7EA-56B13D1F0A5C}" type="presOf" srcId="{BCDB9EBE-88B2-4ADC-AE34-B62703B20B9B}" destId="{30D5E8C2-063F-4AB2-AC9A-175E72F278C7}" srcOrd="0" destOrd="0" presId="urn:microsoft.com/office/officeart/2005/8/layout/radial5"/>
    <dgm:cxn modelId="{40D294A0-74B0-44A1-BE53-78C572CA8BD6}" srcId="{BCDB9EBE-88B2-4ADC-AE34-B62703B20B9B}" destId="{90BE5C8D-9152-46F8-8688-844536528341}" srcOrd="3" destOrd="0" parTransId="{F8F4E28D-D9FC-4E2C-9B3A-5064A209D128}" sibTransId="{F0281C5A-6BF9-45E0-8398-898C1E07FDCD}"/>
    <dgm:cxn modelId="{2D7CD43C-C307-4888-9E7F-B3C0D41F19BB}" type="presOf" srcId="{5D7886BC-18C7-4F76-A674-F313AEEF896B}" destId="{8F1D7E71-00BD-48A3-B62B-EF7E1BD03F3A}" srcOrd="0" destOrd="0" presId="urn:microsoft.com/office/officeart/2005/8/layout/radial5"/>
    <dgm:cxn modelId="{851F2828-FCCF-4274-9A11-FE715B476131}" srcId="{BCDB9EBE-88B2-4ADC-AE34-B62703B20B9B}" destId="{5FCD686D-E740-4290-B372-EBD6C0016353}" srcOrd="0" destOrd="0" parTransId="{B8B0C608-04AF-4E3D-A737-80A92C9BC735}" sibTransId="{B8E13CEE-A720-435F-8A26-6A0CC190D599}"/>
    <dgm:cxn modelId="{B175CAC0-1531-4340-BDF5-272381D70503}" srcId="{BCDB9EBE-88B2-4ADC-AE34-B62703B20B9B}" destId="{5D7886BC-18C7-4F76-A674-F313AEEF896B}" srcOrd="2" destOrd="0" parTransId="{AA0085C7-822A-4F1C-B33B-4DA52C09677E}" sibTransId="{4C765C63-397E-424E-A1B4-6DE3856D8EF6}"/>
    <dgm:cxn modelId="{47B4D2E0-D993-422F-8ED2-228A645520CB}" type="presOf" srcId="{41FDA6B3-70E6-4475-90F0-79DEEC7B7738}" destId="{4C59D3BA-D22A-42BF-B09F-2E607B9EA53A}" srcOrd="0" destOrd="0" presId="urn:microsoft.com/office/officeart/2005/8/layout/radial5"/>
    <dgm:cxn modelId="{E2F4479C-A6B7-4A70-838B-EB8C1FF85D8D}" type="presOf" srcId="{5FCD686D-E740-4290-B372-EBD6C0016353}" destId="{23B18E7C-6860-4AEB-935F-F78F9C88F0F1}" srcOrd="0" destOrd="0" presId="urn:microsoft.com/office/officeart/2005/8/layout/radial5"/>
    <dgm:cxn modelId="{4CF09E77-FAB8-4D8A-B953-1260F2DEA97F}" srcId="{BCDB9EBE-88B2-4ADC-AE34-B62703B20B9B}" destId="{F7382C61-C878-4D70-B74B-841D3A43E3E1}" srcOrd="1" destOrd="0" parTransId="{A2FCEB02-8C76-499A-AB86-3ACB56D6E1AA}" sibTransId="{D1820729-A071-4C9C-B217-28982248B507}"/>
    <dgm:cxn modelId="{2AC8973F-E9BC-4E32-9993-8BF0E9859848}" type="presOf" srcId="{A2FCEB02-8C76-499A-AB86-3ACB56D6E1AA}" destId="{C4B4E9E4-2033-41C1-98C4-41E032CB7129}" srcOrd="1" destOrd="0" presId="urn:microsoft.com/office/officeart/2005/8/layout/radial5"/>
    <dgm:cxn modelId="{862DDB7F-6FEC-42F8-80CB-ED5185612EE1}" type="presOf" srcId="{A2FCEB02-8C76-499A-AB86-3ACB56D6E1AA}" destId="{A3A874E9-2978-4BFF-AF5A-9384F4F9D563}" srcOrd="0" destOrd="0" presId="urn:microsoft.com/office/officeart/2005/8/layout/radial5"/>
    <dgm:cxn modelId="{2548C515-F7B6-46FA-B834-A9A0BC2B7CFD}" type="presOf" srcId="{AA0085C7-822A-4F1C-B33B-4DA52C09677E}" destId="{32EAE03E-1831-4211-A2C6-E2DD63691186}" srcOrd="1" destOrd="0" presId="urn:microsoft.com/office/officeart/2005/8/layout/radial5"/>
    <dgm:cxn modelId="{55F4F44C-8B5B-4FA7-BB6C-1C28573786D8}" type="presOf" srcId="{F7382C61-C878-4D70-B74B-841D3A43E3E1}" destId="{D44461C0-A685-4F2D-AE53-FD0C42A852B8}" srcOrd="0" destOrd="0" presId="urn:microsoft.com/office/officeart/2005/8/layout/radial5"/>
    <dgm:cxn modelId="{650A26C0-880C-429A-B467-88FCAB02D7E4}" type="presOf" srcId="{AA0085C7-822A-4F1C-B33B-4DA52C09677E}" destId="{F1FBE751-0362-4E89-808A-9514CB71DD36}" srcOrd="0" destOrd="0" presId="urn:microsoft.com/office/officeart/2005/8/layout/radial5"/>
    <dgm:cxn modelId="{1D473D8C-8CA2-430F-8FC8-E48F86AF8D42}" srcId="{41FDA6B3-70E6-4475-90F0-79DEEC7B7738}" destId="{BCDB9EBE-88B2-4ADC-AE34-B62703B20B9B}" srcOrd="0" destOrd="0" parTransId="{9D8CDD19-050A-4041-83C4-A40887A74DAD}" sibTransId="{4C866AB7-31B8-475B-BB29-06F387E7CC53}"/>
    <dgm:cxn modelId="{2ADE376B-6624-4D8E-99A5-0BFAB76638CE}" type="presOf" srcId="{B8B0C608-04AF-4E3D-A737-80A92C9BC735}" destId="{466EF05A-E908-45FB-894D-B03BCD0563F5}" srcOrd="1" destOrd="0" presId="urn:microsoft.com/office/officeart/2005/8/layout/radial5"/>
    <dgm:cxn modelId="{1B3EDAA3-DA17-4D7A-B730-15341218A614}" type="presOf" srcId="{B8B0C608-04AF-4E3D-A737-80A92C9BC735}" destId="{43149630-2356-42A5-A705-7DF094AEFEB2}" srcOrd="0" destOrd="0" presId="urn:microsoft.com/office/officeart/2005/8/layout/radial5"/>
    <dgm:cxn modelId="{78B6A0AC-4F5F-4068-BD7D-7D0B615C7E37}" type="presOf" srcId="{F8F4E28D-D9FC-4E2C-9B3A-5064A209D128}" destId="{9D49C1D4-6F5A-4EE8-A6AC-913BBF2371CC}" srcOrd="1" destOrd="0" presId="urn:microsoft.com/office/officeart/2005/8/layout/radial5"/>
    <dgm:cxn modelId="{055F0BDD-98FD-468E-9310-9165D1052AFA}" type="presParOf" srcId="{4C59D3BA-D22A-42BF-B09F-2E607B9EA53A}" destId="{30D5E8C2-063F-4AB2-AC9A-175E72F278C7}" srcOrd="0" destOrd="0" presId="urn:microsoft.com/office/officeart/2005/8/layout/radial5"/>
    <dgm:cxn modelId="{CDEB5CA1-253F-4330-8308-711C3B45D247}" type="presParOf" srcId="{4C59D3BA-D22A-42BF-B09F-2E607B9EA53A}" destId="{43149630-2356-42A5-A705-7DF094AEFEB2}" srcOrd="1" destOrd="0" presId="urn:microsoft.com/office/officeart/2005/8/layout/radial5"/>
    <dgm:cxn modelId="{045C2FFF-CC39-450B-8C6D-7DC9AF654F3E}" type="presParOf" srcId="{43149630-2356-42A5-A705-7DF094AEFEB2}" destId="{466EF05A-E908-45FB-894D-B03BCD0563F5}" srcOrd="0" destOrd="0" presId="urn:microsoft.com/office/officeart/2005/8/layout/radial5"/>
    <dgm:cxn modelId="{92512CDC-2804-4800-B92E-C2E8A04C6BC6}" type="presParOf" srcId="{4C59D3BA-D22A-42BF-B09F-2E607B9EA53A}" destId="{23B18E7C-6860-4AEB-935F-F78F9C88F0F1}" srcOrd="2" destOrd="0" presId="urn:microsoft.com/office/officeart/2005/8/layout/radial5"/>
    <dgm:cxn modelId="{A0B62DDE-5727-407A-BC9D-7FD0CFF9D8F1}" type="presParOf" srcId="{4C59D3BA-D22A-42BF-B09F-2E607B9EA53A}" destId="{A3A874E9-2978-4BFF-AF5A-9384F4F9D563}" srcOrd="3" destOrd="0" presId="urn:microsoft.com/office/officeart/2005/8/layout/radial5"/>
    <dgm:cxn modelId="{D68C1A1D-6CD1-4AA3-9C8D-C89D9C513244}" type="presParOf" srcId="{A3A874E9-2978-4BFF-AF5A-9384F4F9D563}" destId="{C4B4E9E4-2033-41C1-98C4-41E032CB7129}" srcOrd="0" destOrd="0" presId="urn:microsoft.com/office/officeart/2005/8/layout/radial5"/>
    <dgm:cxn modelId="{A70513EE-1BA6-4DFE-A076-C61353D01E62}" type="presParOf" srcId="{4C59D3BA-D22A-42BF-B09F-2E607B9EA53A}" destId="{D44461C0-A685-4F2D-AE53-FD0C42A852B8}" srcOrd="4" destOrd="0" presId="urn:microsoft.com/office/officeart/2005/8/layout/radial5"/>
    <dgm:cxn modelId="{4D4796DF-A36B-454B-8D3C-F2C8C1F21DB4}" type="presParOf" srcId="{4C59D3BA-D22A-42BF-B09F-2E607B9EA53A}" destId="{F1FBE751-0362-4E89-808A-9514CB71DD36}" srcOrd="5" destOrd="0" presId="urn:microsoft.com/office/officeart/2005/8/layout/radial5"/>
    <dgm:cxn modelId="{9AC5948E-8E70-4956-9BD4-6C988A4C330F}" type="presParOf" srcId="{F1FBE751-0362-4E89-808A-9514CB71DD36}" destId="{32EAE03E-1831-4211-A2C6-E2DD63691186}" srcOrd="0" destOrd="0" presId="urn:microsoft.com/office/officeart/2005/8/layout/radial5"/>
    <dgm:cxn modelId="{E02BA66F-E0FF-4008-9EAC-37AF23312AE1}" type="presParOf" srcId="{4C59D3BA-D22A-42BF-B09F-2E607B9EA53A}" destId="{8F1D7E71-00BD-48A3-B62B-EF7E1BD03F3A}" srcOrd="6" destOrd="0" presId="urn:microsoft.com/office/officeart/2005/8/layout/radial5"/>
    <dgm:cxn modelId="{4530AFAC-0F84-4D7F-92D7-39130F7A972A}" type="presParOf" srcId="{4C59D3BA-D22A-42BF-B09F-2E607B9EA53A}" destId="{B0DBD99F-F889-49A0-A535-D7D623EC80A0}" srcOrd="7" destOrd="0" presId="urn:microsoft.com/office/officeart/2005/8/layout/radial5"/>
    <dgm:cxn modelId="{FE4CCFCE-590C-4414-8948-D9E4E5F9EE6D}" type="presParOf" srcId="{B0DBD99F-F889-49A0-A535-D7D623EC80A0}" destId="{9D49C1D4-6F5A-4EE8-A6AC-913BBF2371CC}" srcOrd="0" destOrd="0" presId="urn:microsoft.com/office/officeart/2005/8/layout/radial5"/>
    <dgm:cxn modelId="{A77FE2BA-B7FC-46D7-A6B0-36766A8FA13B}" type="presParOf" srcId="{4C59D3BA-D22A-42BF-B09F-2E607B9EA53A}" destId="{CA157CFC-ABA9-4FBC-AD1A-5EDBA37FA799}" srcOrd="8"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502BF-BA6E-4D6D-A79C-EA084C2E8A79}" type="datetimeFigureOut">
              <a:rPr lang="ro-RO" smtClean="0"/>
              <a:pPr/>
              <a:t>04.02.2022</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EB6FB0-C0B4-4DCF-A513-DD1B117A8CA2}" type="slidenum">
              <a:rPr lang="ro-RO" smtClean="0"/>
              <a:pPr/>
              <a:t>‹#›</a:t>
            </a:fld>
            <a:endParaRPr lang="ro-RO"/>
          </a:p>
        </p:txBody>
      </p:sp>
    </p:spTree>
    <p:extLst>
      <p:ext uri="{BB962C8B-B14F-4D97-AF65-F5344CB8AC3E}">
        <p14:creationId xmlns:p14="http://schemas.microsoft.com/office/powerpoint/2010/main" xmlns="" val="2575648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C56F3B0E-F88B-4CC3-A4FA-AA5FC9674287}" type="datetimeFigureOut">
              <a:rPr lang="ro-RO" smtClean="0"/>
              <a:pPr/>
              <a:t>04.02.2022</a:t>
            </a:fld>
            <a:endParaRPr lang="ro-RO"/>
          </a:p>
        </p:txBody>
      </p:sp>
      <p:sp>
        <p:nvSpPr>
          <p:cNvPr id="18" name="Нижний колонтитул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ro-RO"/>
          </a:p>
        </p:txBody>
      </p:sp>
      <p:sp>
        <p:nvSpPr>
          <p:cNvPr id="29" name="Номер слайда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D525CC81-09A2-419C-B901-8769042D4D3F}"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5" name="Нижний колонтитул 4"/>
          <p:cNvSpPr>
            <a:spLocks noGrp="1"/>
          </p:cNvSpPr>
          <p:nvPr>
            <p:ph type="ftr" sz="quarter" idx="11"/>
          </p:nvPr>
        </p:nvSpPr>
        <p:spPr/>
        <p:txBody>
          <a:bodyPr/>
          <a:lstStyle>
            <a:extLst/>
          </a:lstStyle>
          <a:p>
            <a:endParaRPr lang="ro-RO"/>
          </a:p>
        </p:txBody>
      </p:sp>
      <p:sp>
        <p:nvSpPr>
          <p:cNvPr id="6" name="Номер слайда 5"/>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37600" y="274976"/>
            <a:ext cx="2032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63"/>
            <a:ext cx="8026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5657088" y="6557946"/>
            <a:ext cx="2669952" cy="226902"/>
          </a:xfrm>
        </p:spPr>
        <p:txBody>
          <a:bodyPr/>
          <a:lstStyle>
            <a:extLst/>
          </a:lstStyle>
          <a:p>
            <a:fld id="{C56F3B0E-F88B-4CC3-A4FA-AA5FC9674287}" type="datetimeFigureOut">
              <a:rPr lang="ro-RO" smtClean="0"/>
              <a:pPr/>
              <a:t>04.02.2022</a:t>
            </a:fld>
            <a:endParaRPr lang="ro-RO"/>
          </a:p>
        </p:txBody>
      </p:sp>
      <p:sp>
        <p:nvSpPr>
          <p:cNvPr id="5" name="Нижний колонтитул 4"/>
          <p:cNvSpPr>
            <a:spLocks noGrp="1"/>
          </p:cNvSpPr>
          <p:nvPr>
            <p:ph type="ftr" sz="quarter" idx="11"/>
          </p:nvPr>
        </p:nvSpPr>
        <p:spPr>
          <a:xfrm>
            <a:off x="609600" y="6556248"/>
            <a:ext cx="4876800" cy="228600"/>
          </a:xfrm>
        </p:spPr>
        <p:txBody>
          <a:bodyPr/>
          <a:lstStyle>
            <a:extLst/>
          </a:lstStyle>
          <a:p>
            <a:endParaRPr lang="ro-RO"/>
          </a:p>
        </p:txBody>
      </p:sp>
      <p:sp>
        <p:nvSpPr>
          <p:cNvPr id="6" name="Номер слайда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D525CC81-09A2-419C-B901-8769042D4D3F}" type="slidenum">
              <a:rPr lang="ro-RO" smtClean="0"/>
              <a:pPr/>
              <a:t>‹#›</a:t>
            </a:fld>
            <a:endParaRPr lang="ro-R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Shape 21"/>
          <p:cNvSpPr txBox="1">
            <a:spLocks noGrp="1"/>
          </p:cNvSpPr>
          <p:nvPr>
            <p:ph type="body" idx="1"/>
          </p:nvPr>
        </p:nvSpPr>
        <p:spPr>
          <a:xfrm>
            <a:off x="415600" y="1645433"/>
            <a:ext cx="11360800" cy="444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Shape 22"/>
          <p:cNvSpPr txBox="1">
            <a:spLocks noGrp="1"/>
          </p:cNvSpPr>
          <p:nvPr>
            <p:ph type="sldNum" idx="12"/>
          </p:nvPr>
        </p:nvSpPr>
        <p:spPr>
          <a:xfrm>
            <a:off x="11330665" y="6251679"/>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5" name="Нижний колонтитул 4"/>
          <p:cNvSpPr>
            <a:spLocks noGrp="1"/>
          </p:cNvSpPr>
          <p:nvPr>
            <p:ph type="ftr" sz="quarter" idx="11"/>
          </p:nvPr>
        </p:nvSpPr>
        <p:spPr/>
        <p:txBody>
          <a:bodyPr/>
          <a:lstStyle>
            <a:extLst/>
          </a:lstStyle>
          <a:p>
            <a:endParaRPr lang="ro-RO"/>
          </a:p>
        </p:txBody>
      </p:sp>
      <p:sp>
        <p:nvSpPr>
          <p:cNvPr id="6" name="Номер слайда 5"/>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2401" y="2821840"/>
            <a:ext cx="8340651"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422401" y="190502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C56F3B0E-F88B-4CC3-A4FA-AA5FC9674287}" type="datetimeFigureOut">
              <a:rPr lang="ro-RO" smtClean="0"/>
              <a:pPr/>
              <a:t>04.02.2022</a:t>
            </a:fld>
            <a:endParaRPr lang="ro-RO"/>
          </a:p>
        </p:txBody>
      </p:sp>
      <p:sp>
        <p:nvSpPr>
          <p:cNvPr id="5" name="Нижний колонтитул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ro-RO"/>
          </a:p>
        </p:txBody>
      </p:sp>
      <p:sp>
        <p:nvSpPr>
          <p:cNvPr id="6" name="Номер слайда 5"/>
          <p:cNvSpPr>
            <a:spLocks noGrp="1"/>
          </p:cNvSpPr>
          <p:nvPr>
            <p:ph type="sldNum" sz="quarter" idx="12"/>
          </p:nvPr>
        </p:nvSpPr>
        <p:spPr>
          <a:xfrm>
            <a:off x="8978603" y="6555112"/>
            <a:ext cx="784448" cy="228600"/>
          </a:xfrm>
        </p:spPr>
        <p:txBody>
          <a:bodyPr/>
          <a:lstStyle>
            <a:extLst/>
          </a:lstStyle>
          <a:p>
            <a:fld id="{D525CC81-09A2-419C-B901-8769042D4D3F}"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20040"/>
            <a:ext cx="9656064"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609600" y="1600206"/>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571744" y="1600206"/>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6" name="Нижний колонтитул 5"/>
          <p:cNvSpPr>
            <a:spLocks noGrp="1"/>
          </p:cNvSpPr>
          <p:nvPr>
            <p:ph type="ftr" sz="quarter" idx="11"/>
          </p:nvPr>
        </p:nvSpPr>
        <p:spPr/>
        <p:txBody>
          <a:bodyPr/>
          <a:lstStyle>
            <a:extLst/>
          </a:lstStyle>
          <a:p>
            <a:endParaRPr lang="ro-RO"/>
          </a:p>
        </p:txBody>
      </p:sp>
      <p:sp>
        <p:nvSpPr>
          <p:cNvPr id="7" name="Номер слайда 6"/>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20040"/>
            <a:ext cx="9656064"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8" name="Нижний колонтитул 7"/>
          <p:cNvSpPr>
            <a:spLocks noGrp="1"/>
          </p:cNvSpPr>
          <p:nvPr>
            <p:ph type="ftr" sz="quarter" idx="11"/>
          </p:nvPr>
        </p:nvSpPr>
        <p:spPr/>
        <p:txBody>
          <a:bodyPr/>
          <a:lstStyle>
            <a:extLst/>
          </a:lstStyle>
          <a:p>
            <a:endParaRPr lang="ro-RO"/>
          </a:p>
        </p:txBody>
      </p:sp>
      <p:sp>
        <p:nvSpPr>
          <p:cNvPr id="9" name="Номер слайда 8"/>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20040"/>
            <a:ext cx="9656064"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4" name="Нижний колонтитул 3"/>
          <p:cNvSpPr>
            <a:spLocks noGrp="1"/>
          </p:cNvSpPr>
          <p:nvPr>
            <p:ph type="ftr" sz="quarter" idx="11"/>
          </p:nvPr>
        </p:nvSpPr>
        <p:spPr/>
        <p:txBody>
          <a:bodyPr/>
          <a:lstStyle>
            <a:extLst/>
          </a:lstStyle>
          <a:p>
            <a:endParaRPr lang="ro-RO"/>
          </a:p>
        </p:txBody>
      </p:sp>
      <p:sp>
        <p:nvSpPr>
          <p:cNvPr id="5" name="Номер слайда 4"/>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C56F3B0E-F88B-4CC3-A4FA-AA5FC9674287}" type="datetimeFigureOut">
              <a:rPr lang="ro-RO" smtClean="0"/>
              <a:pPr/>
              <a:t>04.02.2022</a:t>
            </a:fld>
            <a:endParaRPr lang="ro-RO"/>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o-RO"/>
          </a:p>
        </p:txBody>
      </p:sp>
      <p:sp>
        <p:nvSpPr>
          <p:cNvPr id="4" name="Номер слайда 3"/>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6" name="Нижний колонтитул 5"/>
          <p:cNvSpPr>
            <a:spLocks noGrp="1"/>
          </p:cNvSpPr>
          <p:nvPr>
            <p:ph type="ftr" sz="quarter" idx="11"/>
          </p:nvPr>
        </p:nvSpPr>
        <p:spPr/>
        <p:txBody>
          <a:bodyPr/>
          <a:lstStyle>
            <a:extLst/>
          </a:lstStyle>
          <a:p>
            <a:endParaRPr lang="ro-RO"/>
          </a:p>
        </p:txBody>
      </p:sp>
      <p:sp>
        <p:nvSpPr>
          <p:cNvPr id="7" name="Номер слайда 6"/>
          <p:cNvSpPr>
            <a:spLocks noGrp="1"/>
          </p:cNvSpPr>
          <p:nvPr>
            <p:ph type="sldNum" sz="quarter" idx="12"/>
          </p:nvPr>
        </p:nvSpPr>
        <p:spPr/>
        <p:txBody>
          <a:bodyPr/>
          <a:lstStyle>
            <a:extLst/>
          </a:lstStyle>
          <a:p>
            <a:fld id="{D525CC81-09A2-419C-B901-8769042D4D3F}" type="slidenum">
              <a:rPr lang="ro-RO" smtClean="0"/>
              <a:pPr/>
              <a:t>‹#›</a:t>
            </a:fld>
            <a:endParaRPr lang="ro-R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797299" y="100468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795611" y="99883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C56F3B0E-F88B-4CC3-A4FA-AA5FC9674287}" type="datetimeFigureOut">
              <a:rPr lang="ro-RO" smtClean="0"/>
              <a:pPr/>
              <a:t>04.02.2022</a:t>
            </a:fld>
            <a:endParaRPr lang="ro-RO"/>
          </a:p>
        </p:txBody>
      </p:sp>
      <p:sp>
        <p:nvSpPr>
          <p:cNvPr id="6" name="Нижний колонтитул 5"/>
          <p:cNvSpPr>
            <a:spLocks noGrp="1"/>
          </p:cNvSpPr>
          <p:nvPr>
            <p:ph type="ftr" sz="quarter" idx="11"/>
          </p:nvPr>
        </p:nvSpPr>
        <p:spPr/>
        <p:txBody>
          <a:bodyPr/>
          <a:lstStyle>
            <a:extLst/>
          </a:lstStyle>
          <a:p>
            <a:endParaRPr lang="ro-RO"/>
          </a:p>
        </p:txBody>
      </p:sp>
      <p:sp>
        <p:nvSpPr>
          <p:cNvPr id="7" name="Номер слайда 6"/>
          <p:cNvSpPr>
            <a:spLocks noGrp="1"/>
          </p:cNvSpPr>
          <p:nvPr>
            <p:ph type="sldNum" sz="quarter" idx="12"/>
          </p:nvPr>
        </p:nvSpPr>
        <p:spPr/>
        <p:txBody>
          <a:bodyPr/>
          <a:lstStyle>
            <a:extLst/>
          </a:lstStyle>
          <a:p>
            <a:fld id="{D525CC81-09A2-419C-B901-8769042D4D3F}" type="slidenum">
              <a:rPr lang="ro-RO" smtClean="0"/>
              <a:pPr/>
              <a:t>‹#›</a:t>
            </a:fld>
            <a:endParaRPr lang="ro-RO"/>
          </a:p>
        </p:txBody>
      </p:sp>
      <p:sp>
        <p:nvSpPr>
          <p:cNvPr id="10" name="Рисунок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10871200" y="0"/>
            <a:ext cx="13208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C56F3B0E-F88B-4CC3-A4FA-AA5FC9674287}" type="datetimeFigureOut">
              <a:rPr lang="ro-RO" smtClean="0"/>
              <a:pPr/>
              <a:t>04.02.2022</a:t>
            </a:fld>
            <a:endParaRPr lang="ro-RO"/>
          </a:p>
        </p:txBody>
      </p:sp>
      <p:sp>
        <p:nvSpPr>
          <p:cNvPr id="4" name="Нижний колонтитул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o-RO"/>
          </a:p>
        </p:txBody>
      </p:sp>
      <p:sp>
        <p:nvSpPr>
          <p:cNvPr id="16" name="Номер слайда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525CC81-09A2-419C-B901-8769042D4D3F}"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163" y="414455"/>
            <a:ext cx="10082149" cy="3341399"/>
          </a:xfrm>
        </p:spPr>
        <p:txBody>
          <a:bodyPr>
            <a:normAutofit/>
          </a:bodyPr>
          <a:lstStyle/>
          <a:p>
            <a:r>
              <a:rPr lang="ro-RO" u="sng" dirty="0" smtClean="0"/>
              <a:t>Modelul comunicativ-funcţional</a:t>
            </a:r>
            <a:r>
              <a:rPr lang="ro-RO" dirty="0" smtClean="0"/>
              <a:t> </a:t>
            </a:r>
            <a:endParaRPr lang="ru-RU" b="1" i="1"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xmlns="" val="2312069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45057"/>
            <a:ext cx="10259683" cy="1112807"/>
          </a:xfrm>
        </p:spPr>
        <p:txBody>
          <a:bodyPr>
            <a:normAutofit/>
          </a:bodyPr>
          <a:lstStyle/>
          <a:p>
            <a:pPr algn="ctr"/>
            <a:r>
              <a:rPr lang="ro-RO" sz="2800" dirty="0" smtClean="0"/>
              <a:t>Modelul comunicativ-funcţional și schimbarea de paradigmă</a:t>
            </a:r>
            <a:endParaRPr lang="ru-RU" sz="2800" dirty="0"/>
          </a:p>
        </p:txBody>
      </p:sp>
      <p:sp>
        <p:nvSpPr>
          <p:cNvPr id="3" name="Content Placeholder 2"/>
          <p:cNvSpPr>
            <a:spLocks noGrp="1"/>
          </p:cNvSpPr>
          <p:nvPr>
            <p:ph idx="1"/>
          </p:nvPr>
        </p:nvSpPr>
        <p:spPr>
          <a:xfrm>
            <a:off x="609600" y="1759788"/>
            <a:ext cx="9652000" cy="4695947"/>
          </a:xfrm>
        </p:spPr>
        <p:txBody>
          <a:bodyPr>
            <a:normAutofit lnSpcReduction="10000"/>
          </a:bodyPr>
          <a:lstStyle/>
          <a:p>
            <a:pPr>
              <a:buNone/>
            </a:pPr>
            <a:r>
              <a:rPr lang="ro-RO" b="1" dirty="0" smtClean="0"/>
              <a:t>           Literatura</a:t>
            </a:r>
            <a:r>
              <a:rPr lang="ro-RO" dirty="0" smtClean="0"/>
              <a:t> nu mai este un domeniu static, ci </a:t>
            </a:r>
            <a:r>
              <a:rPr lang="ro-RO" i="1" dirty="0" smtClean="0"/>
              <a:t>dinamic</a:t>
            </a:r>
            <a:r>
              <a:rPr lang="ro-RO" dirty="0" smtClean="0"/>
              <a:t>, presupunând  schimbarea accentului dinspre produs (opera literară) spre proces (lectura operei) şi </a:t>
            </a:r>
            <a:r>
              <a:rPr lang="ro-RO" b="1" i="1" dirty="0" smtClean="0"/>
              <a:t>intrarea receptorului într-un dialog deschis cu textul</a:t>
            </a:r>
            <a:r>
              <a:rPr lang="ro-RO" dirty="0" smtClean="0"/>
              <a:t>, pe care-l interoghează şi căruia îi oferă răspunsuri personale.</a:t>
            </a:r>
          </a:p>
          <a:p>
            <a:r>
              <a:rPr lang="ro-RO" dirty="0" smtClean="0"/>
              <a:t>      Domeniul  </a:t>
            </a:r>
            <a:r>
              <a:rPr lang="ro-RO" b="1" dirty="0" smtClean="0"/>
              <a:t>Limbă</a:t>
            </a:r>
            <a:r>
              <a:rPr lang="ro-RO" dirty="0" smtClean="0"/>
              <a:t>  capătă o  altă dimensiune,  prin  faptul că nu învăţarea regulilor gramaticale este prioritară, ci felul  în care elevii pot aplica cele învăţate în propria comunicare (acest domeniu se numeşte, în programele de gimnaziu, </a:t>
            </a:r>
            <a:r>
              <a:rPr lang="ro-RO" b="1" dirty="0" smtClean="0"/>
              <a:t>„elemente de construcţie a comunicării”</a:t>
            </a:r>
            <a:r>
              <a:rPr lang="ro-RO" dirty="0" smtClean="0"/>
              <a:t>). Este importantă exersarea, cizelarea şi extinderea cunoștințelor lor în contexte de comunicare diverse.</a:t>
            </a:r>
          </a:p>
          <a:p>
            <a:endParaRPr lang="ru-RU" dirty="0" smtClean="0"/>
          </a:p>
          <a:p>
            <a:endParaRPr lang="ru-RU" dirty="0"/>
          </a:p>
        </p:txBody>
      </p:sp>
      <p:sp>
        <p:nvSpPr>
          <p:cNvPr id="4" name="Notched Right Arrow 3"/>
          <p:cNvSpPr/>
          <p:nvPr/>
        </p:nvSpPr>
        <p:spPr>
          <a:xfrm>
            <a:off x="595222" y="1742535"/>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Notched Right Arrow 4"/>
          <p:cNvSpPr/>
          <p:nvPr/>
        </p:nvSpPr>
        <p:spPr>
          <a:xfrm>
            <a:off x="454325" y="3568460"/>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4154956" y="362308"/>
            <a:ext cx="3139413" cy="188056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ro-RO" sz="2000" dirty="0" smtClean="0"/>
              <a:t>Modelul presupune modificarea paradigmei în 3 planuri:</a:t>
            </a:r>
            <a:endParaRPr lang="ro-RO" sz="2000" dirty="0"/>
          </a:p>
        </p:txBody>
      </p:sp>
      <p:sp>
        <p:nvSpPr>
          <p:cNvPr id="4" name="Стрелка вниз 3"/>
          <p:cNvSpPr/>
          <p:nvPr/>
        </p:nvSpPr>
        <p:spPr>
          <a:xfrm>
            <a:off x="2736089" y="1151749"/>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5" name="Стрелка вниз 4"/>
          <p:cNvSpPr/>
          <p:nvPr/>
        </p:nvSpPr>
        <p:spPr>
          <a:xfrm>
            <a:off x="8079958" y="1246604"/>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6" name="Прямоугольник 5"/>
          <p:cNvSpPr/>
          <p:nvPr/>
        </p:nvSpPr>
        <p:spPr>
          <a:xfrm>
            <a:off x="397986" y="2424023"/>
            <a:ext cx="4512501" cy="20185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ro-RO" sz="2400" b="1" u="sng" dirty="0" smtClean="0">
                <a:latin typeface="Times New Roman" pitchFamily="18" charset="0"/>
                <a:cs typeface="Times New Roman" pitchFamily="18" charset="0"/>
              </a:rPr>
              <a:t>În plan pedagogic: </a:t>
            </a:r>
            <a:r>
              <a:rPr lang="ro-RO" sz="2400" dirty="0" smtClean="0">
                <a:latin typeface="Times New Roman" pitchFamily="18" charset="0"/>
                <a:cs typeface="Times New Roman" pitchFamily="18" charset="0"/>
              </a:rPr>
              <a:t>constituirea unui </a:t>
            </a:r>
            <a:r>
              <a:rPr lang="ro-RO" sz="2400" i="1" dirty="0" smtClean="0">
                <a:latin typeface="Times New Roman" pitchFamily="18" charset="0"/>
                <a:cs typeface="Times New Roman" pitchFamily="18" charset="0"/>
              </a:rPr>
              <a:t>cadru de învățare</a:t>
            </a:r>
            <a:r>
              <a:rPr lang="ro-RO" sz="2400" dirty="0" smtClean="0">
                <a:latin typeface="Times New Roman" pitchFamily="18" charset="0"/>
                <a:cs typeface="Times New Roman" pitchFamily="18" charset="0"/>
              </a:rPr>
              <a:t> menit să acorde un spațiu larg </a:t>
            </a:r>
            <a:r>
              <a:rPr lang="ro-RO" sz="2400" i="1" dirty="0" smtClean="0">
                <a:latin typeface="Times New Roman" pitchFamily="18" charset="0"/>
                <a:cs typeface="Times New Roman" pitchFamily="18" charset="0"/>
              </a:rPr>
              <a:t>inițiativei elevului</a:t>
            </a:r>
            <a:r>
              <a:rPr lang="ro-RO"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7" name="Прямоугольник 6"/>
          <p:cNvSpPr/>
          <p:nvPr/>
        </p:nvSpPr>
        <p:spPr>
          <a:xfrm>
            <a:off x="6541547" y="2363638"/>
            <a:ext cx="4416491" cy="19236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ro-RO" sz="2400" b="1" u="sng" dirty="0" smtClean="0">
                <a:solidFill>
                  <a:schemeClr val="tx1"/>
                </a:solidFill>
                <a:latin typeface="Times New Roman" pitchFamily="18" charset="0"/>
                <a:cs typeface="Times New Roman" pitchFamily="18" charset="0"/>
              </a:rPr>
              <a:t>În plan psihologic:</a:t>
            </a:r>
          </a:p>
          <a:p>
            <a:r>
              <a:rPr lang="ro-RO" sz="2400" dirty="0" smtClean="0">
                <a:latin typeface="Times New Roman" pitchFamily="18" charset="0"/>
                <a:cs typeface="Times New Roman" pitchFamily="18" charset="0"/>
              </a:rPr>
              <a:t>instituirea unei </a:t>
            </a:r>
            <a:r>
              <a:rPr lang="ro-RO" sz="2400" i="1" dirty="0" smtClean="0">
                <a:latin typeface="Times New Roman" pitchFamily="18" charset="0"/>
                <a:cs typeface="Times New Roman" pitchFamily="18" charset="0"/>
              </a:rPr>
              <a:t>practici motivate şi funcționale a limbii</a:t>
            </a:r>
            <a:r>
              <a:rPr lang="ro-RO"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8" name="Стрелка вниз 4"/>
          <p:cNvSpPr/>
          <p:nvPr/>
        </p:nvSpPr>
        <p:spPr>
          <a:xfrm>
            <a:off x="5454652" y="3434838"/>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9" name="Прямоугольник 6"/>
          <p:cNvSpPr/>
          <p:nvPr/>
        </p:nvSpPr>
        <p:spPr>
          <a:xfrm>
            <a:off x="3959374" y="4615133"/>
            <a:ext cx="4416491" cy="197545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o-RO" sz="2400" b="1" u="sng" dirty="0" smtClean="0">
                <a:latin typeface="Times New Roman" pitchFamily="18" charset="0"/>
                <a:cs typeface="Times New Roman" pitchFamily="18" charset="0"/>
              </a:rPr>
              <a:t>În plan lingvistic:</a:t>
            </a:r>
            <a:r>
              <a:rPr lang="ro-RO" sz="2400" b="1" dirty="0" smtClean="0">
                <a:latin typeface="Times New Roman" pitchFamily="18" charset="0"/>
                <a:cs typeface="Times New Roman" pitchFamily="18" charset="0"/>
              </a:rPr>
              <a:t> </a:t>
            </a:r>
          </a:p>
          <a:p>
            <a:pPr algn="ctr"/>
            <a:r>
              <a:rPr lang="ro-RO" sz="2400" dirty="0" smtClean="0">
                <a:latin typeface="Times New Roman" pitchFamily="18" charset="0"/>
                <a:cs typeface="Times New Roman" pitchFamily="18" charset="0"/>
              </a:rPr>
              <a:t>abordarea limbajului mai ales din perspectiva aspectelor interactive şi sociale.</a:t>
            </a:r>
            <a:endParaRPr lang="ro-RO"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800" dirty="0" smtClean="0"/>
              <a:t>Cercetările noi în Ştiinţa Limbii (</a:t>
            </a:r>
            <a:r>
              <a:rPr lang="ro-RO" sz="2800" i="1" u="sng" dirty="0" smtClean="0"/>
              <a:t>Pragmatica lingvistică  și </a:t>
            </a:r>
            <a:r>
              <a:rPr lang="ro-RO" sz="2800" i="1" dirty="0" smtClean="0"/>
              <a:t>lingvistica textuală)</a:t>
            </a:r>
            <a:endParaRPr lang="ru-RU" sz="2800" dirty="0"/>
          </a:p>
        </p:txBody>
      </p:sp>
      <p:sp>
        <p:nvSpPr>
          <p:cNvPr id="3" name="Content Placeholder 2"/>
          <p:cNvSpPr>
            <a:spLocks noGrp="1"/>
          </p:cNvSpPr>
          <p:nvPr>
            <p:ph idx="1"/>
          </p:nvPr>
        </p:nvSpPr>
        <p:spPr>
          <a:xfrm>
            <a:off x="609599" y="1609416"/>
            <a:ext cx="10466717" cy="4846320"/>
          </a:xfrm>
        </p:spPr>
        <p:txBody>
          <a:bodyPr>
            <a:normAutofit lnSpcReduction="10000"/>
          </a:bodyPr>
          <a:lstStyle/>
          <a:p>
            <a:r>
              <a:rPr lang="ro-RO" dirty="0" smtClean="0"/>
              <a:t>Două orientări de tip pragmatic au influențat direct structura modelului comunicativ: </a:t>
            </a:r>
            <a:r>
              <a:rPr lang="ro-RO" b="1" u="sng" dirty="0" smtClean="0"/>
              <a:t>lingvistica enunțării și sociolingvistica</a:t>
            </a:r>
            <a:r>
              <a:rPr lang="ro-RO" dirty="0" smtClean="0"/>
              <a:t>.</a:t>
            </a:r>
          </a:p>
          <a:p>
            <a:pPr>
              <a:buNone/>
            </a:pPr>
            <a:r>
              <a:rPr lang="ro-RO" dirty="0" smtClean="0"/>
              <a:t>	În plan didactic aceasta s-a concretizat în:</a:t>
            </a:r>
            <a:endParaRPr lang="ru-RU" dirty="0" smtClean="0"/>
          </a:p>
          <a:p>
            <a:r>
              <a:rPr lang="ro-RO" i="1" dirty="0" smtClean="0"/>
              <a:t>- extinderea studiului limbii dincolo de aria codurilor</a:t>
            </a:r>
            <a:r>
              <a:rPr lang="ro-RO" dirty="0" smtClean="0"/>
              <a:t> spre </a:t>
            </a:r>
            <a:r>
              <a:rPr lang="ro-RO" i="1" dirty="0" smtClean="0"/>
              <a:t>problematica interacțiunii lingvistice</a:t>
            </a:r>
            <a:r>
              <a:rPr lang="ro-RO" dirty="0" smtClean="0"/>
              <a:t>; </a:t>
            </a:r>
            <a:endParaRPr lang="ru-RU" dirty="0" smtClean="0"/>
          </a:p>
          <a:p>
            <a:r>
              <a:rPr lang="ro-RO" dirty="0" smtClean="0"/>
              <a:t>- accentul pus pe utilizarea limbii, realitate determinată de situația de comunicare, de statutul social și cultural al interlocutorilor şi de tipul de relație ce se stabileşte între ei.</a:t>
            </a:r>
          </a:p>
          <a:p>
            <a:r>
              <a:rPr lang="ro-RO" dirty="0" smtClean="0"/>
              <a:t>Aportul </a:t>
            </a:r>
            <a:r>
              <a:rPr lang="ro-RO" b="1" u="sng" dirty="0" smtClean="0"/>
              <a:t>lingvisticii textuale</a:t>
            </a:r>
            <a:r>
              <a:rPr lang="ro-RO" b="1" dirty="0" smtClean="0"/>
              <a:t> </a:t>
            </a:r>
            <a:r>
              <a:rPr lang="ro-RO" dirty="0" smtClean="0"/>
              <a:t>a constat în introducerea în programe a unor aspecte legate de </a:t>
            </a:r>
            <a:r>
              <a:rPr lang="ro-RO" i="1" dirty="0" smtClean="0"/>
              <a:t>macrostructura textelor argumentative </a:t>
            </a:r>
            <a:r>
              <a:rPr lang="ro-RO" i="1" dirty="0" smtClean="0"/>
              <a:t>şi </a:t>
            </a:r>
            <a:r>
              <a:rPr lang="ro-RO" i="1" dirty="0" smtClean="0"/>
              <a:t>în inserția unor concepte necesare analizei discursului</a:t>
            </a:r>
            <a:r>
              <a:rPr lang="ro-RO" dirty="0" smtClean="0"/>
              <a:t> (ex. coerență, coeziune, organizatori textuali etc.).</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311286"/>
            <a:ext cx="11360800" cy="683097"/>
          </a:xfrm>
        </p:spPr>
        <p:txBody>
          <a:bodyPr>
            <a:normAutofit/>
          </a:bodyPr>
          <a:lstStyle/>
          <a:p>
            <a:pPr algn="ctr"/>
            <a:r>
              <a:rPr lang="ro-RO" sz="3200" i="1" dirty="0" smtClean="0"/>
              <a:t>Cercetări în Știința literară. Teoriile receptării</a:t>
            </a:r>
            <a:endParaRPr lang="ru-RU" sz="3200" dirty="0"/>
          </a:p>
        </p:txBody>
      </p:sp>
      <p:sp>
        <p:nvSpPr>
          <p:cNvPr id="3" name="Text Placeholder 2"/>
          <p:cNvSpPr>
            <a:spLocks noGrp="1"/>
          </p:cNvSpPr>
          <p:nvPr>
            <p:ph type="body" idx="1"/>
          </p:nvPr>
        </p:nvSpPr>
        <p:spPr>
          <a:xfrm>
            <a:off x="389107" y="1167320"/>
            <a:ext cx="11387293" cy="4924515"/>
          </a:xfrm>
        </p:spPr>
        <p:txBody>
          <a:bodyPr/>
          <a:lstStyle/>
          <a:p>
            <a:pPr>
              <a:buNone/>
            </a:pPr>
            <a:r>
              <a:rPr lang="ro-RO" dirty="0" smtClean="0"/>
              <a:t>	</a:t>
            </a:r>
            <a:endParaRPr lang="ro-RO" sz="2100" dirty="0" smtClean="0"/>
          </a:p>
          <a:p>
            <a:r>
              <a:rPr lang="ro-RO" sz="2100" b="1" dirty="0" smtClean="0"/>
              <a:t>„</a:t>
            </a:r>
            <a:r>
              <a:rPr lang="ro-RO" sz="4000" b="1" dirty="0" smtClean="0"/>
              <a:t>Estetica receptării” (</a:t>
            </a:r>
            <a:r>
              <a:rPr lang="ro-RO" sz="4000" dirty="0" smtClean="0"/>
              <a:t>H. R. Jauss, W. Iser)</a:t>
            </a:r>
          </a:p>
          <a:p>
            <a:endParaRPr lang="ro-RO" sz="4000" dirty="0" smtClean="0"/>
          </a:p>
          <a:p>
            <a:r>
              <a:rPr lang="ro-RO" sz="4000" b="1" dirty="0" smtClean="0"/>
              <a:t>„Opera deschisă” </a:t>
            </a:r>
            <a:r>
              <a:rPr lang="ro-RO" sz="4000" dirty="0" smtClean="0"/>
              <a:t>și</a:t>
            </a:r>
            <a:r>
              <a:rPr lang="ro-RO" sz="4000" b="1" dirty="0" smtClean="0"/>
              <a:t> „limitele interpretării” </a:t>
            </a:r>
            <a:r>
              <a:rPr lang="ro-RO" sz="4000" dirty="0" smtClean="0"/>
              <a:t>(</a:t>
            </a:r>
            <a:r>
              <a:rPr lang="it-IT" sz="4000" dirty="0" smtClean="0"/>
              <a:t>Umberto Eco</a:t>
            </a:r>
            <a:r>
              <a:rPr lang="ro-RO" sz="4000" dirty="0" smtClean="0"/>
              <a:t>)</a:t>
            </a:r>
          </a:p>
          <a:p>
            <a:endParaRPr lang="ro-RO"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311286"/>
            <a:ext cx="11360800" cy="1260326"/>
          </a:xfrm>
        </p:spPr>
        <p:txBody>
          <a:bodyPr>
            <a:noAutofit/>
          </a:bodyPr>
          <a:lstStyle/>
          <a:p>
            <a:pPr algn="ctr"/>
            <a:r>
              <a:rPr lang="ro-RO" sz="3200" b="1" dirty="0" smtClean="0"/>
              <a:t>Principiile „esteticii receptării” (Jauss, Iser)</a:t>
            </a:r>
            <a:endParaRPr lang="ru-RU" sz="3200" b="1" dirty="0"/>
          </a:p>
        </p:txBody>
      </p:sp>
      <p:sp>
        <p:nvSpPr>
          <p:cNvPr id="3" name="Text Placeholder 2"/>
          <p:cNvSpPr>
            <a:spLocks noGrp="1"/>
          </p:cNvSpPr>
          <p:nvPr>
            <p:ph type="body" idx="1"/>
          </p:nvPr>
        </p:nvSpPr>
        <p:spPr>
          <a:xfrm>
            <a:off x="389107" y="1664898"/>
            <a:ext cx="10126493" cy="4621622"/>
          </a:xfrm>
        </p:spPr>
        <p:style>
          <a:lnRef idx="1">
            <a:schemeClr val="accent4"/>
          </a:lnRef>
          <a:fillRef idx="2">
            <a:schemeClr val="accent4"/>
          </a:fillRef>
          <a:effectRef idx="1">
            <a:schemeClr val="accent4"/>
          </a:effectRef>
          <a:fontRef idx="minor">
            <a:schemeClr val="dk1"/>
          </a:fontRef>
        </p:style>
        <p:txBody>
          <a:bodyPr>
            <a:normAutofit/>
          </a:bodyPr>
          <a:lstStyle/>
          <a:p>
            <a:r>
              <a:rPr lang="ro-RO" sz="2400" dirty="0" smtClean="0">
                <a:latin typeface="Times New Roman" pitchFamily="18" charset="0"/>
                <a:cs typeface="Times New Roman" pitchFamily="18" charset="0"/>
              </a:rPr>
              <a:t>           Promovează primatul lectorului și al lecturii ca „t</a:t>
            </a:r>
            <a:r>
              <a:rPr lang="fr-FR" sz="2400" dirty="0" err="1" smtClean="0">
                <a:latin typeface="Times New Roman" pitchFamily="18" charset="0"/>
                <a:cs typeface="Times New Roman" pitchFamily="18" charset="0"/>
              </a:rPr>
              <a:t>ensiune</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dintre</a:t>
            </a:r>
            <a:r>
              <a:rPr lang="fr-FR" sz="2400" dirty="0" smtClean="0">
                <a:latin typeface="Times New Roman" pitchFamily="18" charset="0"/>
                <a:cs typeface="Times New Roman" pitchFamily="18" charset="0"/>
              </a:rPr>
              <a:t> </a:t>
            </a:r>
            <a:r>
              <a:rPr lang="ro-RO" sz="2400" dirty="0" smtClean="0">
                <a:latin typeface="Times New Roman" pitchFamily="18" charset="0"/>
                <a:cs typeface="Times New Roman" pitchFamily="18" charset="0"/>
              </a:rPr>
              <a:t>text şi cititor”, „negociere a sensului”.</a:t>
            </a:r>
          </a:p>
          <a:p>
            <a:endParaRPr lang="ro-RO" sz="2400" dirty="0" smtClean="0">
              <a:latin typeface="Times New Roman" pitchFamily="18" charset="0"/>
              <a:cs typeface="Times New Roman" pitchFamily="18" charset="0"/>
            </a:endParaRPr>
          </a:p>
          <a:p>
            <a:r>
              <a:rPr lang="ro-RO"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t>
            </a:r>
            <a:r>
              <a:rPr lang="fr-FR" sz="2400" dirty="0" err="1" smtClean="0">
                <a:latin typeface="Times New Roman" pitchFamily="18" charset="0"/>
                <a:cs typeface="Times New Roman" pitchFamily="18" charset="0"/>
              </a:rPr>
              <a:t>În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triada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formată</a:t>
            </a:r>
            <a:r>
              <a:rPr lang="fr-FR" sz="2400" dirty="0" smtClean="0">
                <a:latin typeface="Times New Roman" pitchFamily="18" charset="0"/>
                <a:cs typeface="Times New Roman" pitchFamily="18" charset="0"/>
              </a:rPr>
              <a:t> de </a:t>
            </a:r>
            <a:r>
              <a:rPr lang="fr-FR" sz="2400" dirty="0" err="1" smtClean="0">
                <a:latin typeface="Times New Roman" pitchFamily="18" charset="0"/>
                <a:cs typeface="Times New Roman" pitchFamily="18" charset="0"/>
              </a:rPr>
              <a:t>autor</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operă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şi</a:t>
            </a:r>
            <a:r>
              <a:rPr lang="fr-FR" sz="2400" dirty="0" smtClean="0">
                <a:latin typeface="Times New Roman" pitchFamily="18" charset="0"/>
                <a:cs typeface="Times New Roman" pitchFamily="18" charset="0"/>
              </a:rPr>
              <a:t> public, </a:t>
            </a:r>
            <a:r>
              <a:rPr lang="fr-FR" sz="2400" dirty="0" err="1" smtClean="0">
                <a:latin typeface="Times New Roman" pitchFamily="18" charset="0"/>
                <a:cs typeface="Times New Roman" pitchFamily="18" charset="0"/>
              </a:rPr>
              <a:t>acesta</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din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urmă</a:t>
            </a:r>
            <a:r>
              <a:rPr lang="fr-FR" sz="2400" dirty="0" smtClean="0">
                <a:latin typeface="Times New Roman" pitchFamily="18" charset="0"/>
                <a:cs typeface="Times New Roman" pitchFamily="18" charset="0"/>
              </a:rPr>
              <a:t> nu este </a:t>
            </a:r>
            <a:r>
              <a:rPr lang="fr-FR" sz="2400" dirty="0" err="1" smtClean="0">
                <a:latin typeface="Times New Roman" pitchFamily="18" charset="0"/>
                <a:cs typeface="Times New Roman" pitchFamily="18" charset="0"/>
              </a:rPr>
              <a:t>doar</a:t>
            </a:r>
            <a:r>
              <a:rPr lang="fr-FR" sz="2400" dirty="0" smtClean="0">
                <a:latin typeface="Times New Roman" pitchFamily="18" charset="0"/>
                <a:cs typeface="Times New Roman" pitchFamily="18" charset="0"/>
              </a:rPr>
              <a:t> un </a:t>
            </a:r>
            <a:r>
              <a:rPr lang="fr-FR" sz="2400" dirty="0" err="1" smtClean="0">
                <a:latin typeface="Times New Roman" pitchFamily="18" charset="0"/>
                <a:cs typeface="Times New Roman" pitchFamily="18" charset="0"/>
              </a:rPr>
              <a:t>element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pasiv</a:t>
            </a:r>
            <a:r>
              <a:rPr lang="fr-FR" sz="2400" dirty="0" smtClean="0">
                <a:latin typeface="Times New Roman" pitchFamily="18" charset="0"/>
                <a:cs typeface="Times New Roman" pitchFamily="18" charset="0"/>
              </a:rPr>
              <a:t>,</a:t>
            </a:r>
            <a:r>
              <a:rPr lang="ro-RO"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ce nu face </a:t>
            </a:r>
            <a:r>
              <a:rPr lang="fr-FR" sz="2400" dirty="0" err="1" smtClean="0">
                <a:latin typeface="Times New Roman" pitchFamily="18" charset="0"/>
                <a:cs typeface="Times New Roman" pitchFamily="18" charset="0"/>
              </a:rPr>
              <a:t>decât</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reacţioneze</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în</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lanţ</a:t>
            </a:r>
            <a:r>
              <a:rPr lang="fr-FR" sz="2400" dirty="0" smtClean="0">
                <a:latin typeface="Times New Roman" pitchFamily="18" charset="0"/>
                <a:cs typeface="Times New Roman" pitchFamily="18" charset="0"/>
              </a:rPr>
              <a:t>, ci </a:t>
            </a:r>
            <a:r>
              <a:rPr lang="fr-FR" sz="2400" dirty="0" err="1" smtClean="0">
                <a:latin typeface="Times New Roman" pitchFamily="18" charset="0"/>
                <a:cs typeface="Times New Roman" pitchFamily="18" charset="0"/>
              </a:rPr>
              <a:t>dezvoltă</a:t>
            </a:r>
            <a:r>
              <a:rPr lang="fr-FR" sz="2400" dirty="0" smtClean="0">
                <a:latin typeface="Times New Roman" pitchFamily="18" charset="0"/>
                <a:cs typeface="Times New Roman" pitchFamily="18" charset="0"/>
              </a:rPr>
              <a:t> el </a:t>
            </a:r>
            <a:r>
              <a:rPr lang="fr-FR" sz="2400" dirty="0" err="1" smtClean="0">
                <a:latin typeface="Times New Roman" pitchFamily="18" charset="0"/>
                <a:cs typeface="Times New Roman" pitchFamily="18" charset="0"/>
              </a:rPr>
              <a:t>însuşi</a:t>
            </a:r>
            <a:r>
              <a:rPr lang="fr-FR" sz="2400" dirty="0" smtClean="0">
                <a:latin typeface="Times New Roman" pitchFamily="18" charset="0"/>
                <a:cs typeface="Times New Roman" pitchFamily="18" charset="0"/>
              </a:rPr>
              <a:t> o </a:t>
            </a:r>
            <a:r>
              <a:rPr lang="fr-FR" sz="2400" dirty="0" err="1" smtClean="0">
                <a:latin typeface="Times New Roman" pitchFamily="18" charset="0"/>
                <a:cs typeface="Times New Roman" pitchFamily="18" charset="0"/>
              </a:rPr>
              <a:t>energie</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capabilă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facă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istorie</a:t>
            </a:r>
            <a:r>
              <a:rPr lang="ro-RO" sz="2400" dirty="0" smtClean="0">
                <a:latin typeface="Times New Roman" pitchFamily="18" charset="0"/>
                <a:cs typeface="Times New Roman" pitchFamily="18" charset="0"/>
              </a:rPr>
              <a:t> (Jauss)</a:t>
            </a:r>
            <a:r>
              <a:rPr lang="fr-FR" sz="2400" dirty="0" smtClean="0">
                <a:latin typeface="Times New Roman" pitchFamily="18" charset="0"/>
                <a:cs typeface="Times New Roman" pitchFamily="18" charset="0"/>
              </a:rPr>
              <a:t>. </a:t>
            </a:r>
            <a:endParaRPr lang="ro-RO" sz="2400" dirty="0" smtClean="0">
              <a:latin typeface="Times New Roman" pitchFamily="18" charset="0"/>
              <a:cs typeface="Times New Roman" pitchFamily="18" charset="0"/>
            </a:endParaRPr>
          </a:p>
          <a:p>
            <a:r>
              <a:rPr lang="ro-RO" sz="24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t>
            </a:r>
            <a:r>
              <a:rPr lang="fr-FR" sz="2400" dirty="0" err="1" smtClean="0">
                <a:latin typeface="Times New Roman" pitchFamily="18" charset="0"/>
                <a:cs typeface="Times New Roman" pitchFamily="18" charset="0"/>
              </a:rPr>
              <a:t>Opera</a:t>
            </a:r>
            <a:r>
              <a:rPr lang="fr-FR" sz="2400" dirty="0" smtClean="0">
                <a:latin typeface="Times New Roman" pitchFamily="18" charset="0"/>
                <a:cs typeface="Times New Roman" pitchFamily="18" charset="0"/>
              </a:rPr>
              <a:t> de </a:t>
            </a:r>
            <a:r>
              <a:rPr lang="fr-FR" sz="2400" dirty="0" err="1" smtClean="0">
                <a:latin typeface="Times New Roman" pitchFamily="18" charset="0"/>
                <a:cs typeface="Times New Roman" pitchFamily="18" charset="0"/>
              </a:rPr>
              <a:t>artă</a:t>
            </a:r>
            <a:r>
              <a:rPr lang="fr-FR" sz="2400" dirty="0" smtClean="0">
                <a:latin typeface="Times New Roman" pitchFamily="18" charset="0"/>
                <a:cs typeface="Times New Roman" pitchFamily="18" charset="0"/>
              </a:rPr>
              <a:t> (...) </a:t>
            </a:r>
            <a:r>
              <a:rPr lang="fr-FR" sz="2400" dirty="0" err="1" smtClean="0">
                <a:latin typeface="Times New Roman" pitchFamily="18" charset="0"/>
                <a:cs typeface="Times New Roman" pitchFamily="18" charset="0"/>
              </a:rPr>
              <a:t>reprezintă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doar</a:t>
            </a:r>
            <a:r>
              <a:rPr lang="fr-FR" sz="2400" dirty="0" smtClean="0">
                <a:latin typeface="Times New Roman" pitchFamily="18" charset="0"/>
                <a:cs typeface="Times New Roman" pitchFamily="18" charset="0"/>
              </a:rPr>
              <a:t> un </a:t>
            </a:r>
            <a:r>
              <a:rPr lang="fr-FR" sz="2400" dirty="0" err="1" smtClean="0">
                <a:latin typeface="Times New Roman" pitchFamily="18" charset="0"/>
                <a:cs typeface="Times New Roman" pitchFamily="18" charset="0"/>
              </a:rPr>
              <a:t>fel</a:t>
            </a:r>
            <a:r>
              <a:rPr lang="fr-FR" sz="2400" dirty="0" smtClean="0">
                <a:latin typeface="Times New Roman" pitchFamily="18" charset="0"/>
                <a:cs typeface="Times New Roman" pitchFamily="18" charset="0"/>
              </a:rPr>
              <a:t> de </a:t>
            </a:r>
            <a:r>
              <a:rPr lang="fr-FR" sz="2400" dirty="0" err="1" smtClean="0">
                <a:latin typeface="Times New Roman" pitchFamily="18" charset="0"/>
                <a:cs typeface="Times New Roman" pitchFamily="18" charset="0"/>
              </a:rPr>
              <a:t>armătură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pe</a:t>
            </a:r>
            <a:r>
              <a:rPr lang="fr-FR" sz="2400" dirty="0" smtClean="0">
                <a:latin typeface="Times New Roman" pitchFamily="18" charset="0"/>
                <a:cs typeface="Times New Roman" pitchFamily="18" charset="0"/>
              </a:rPr>
              <a:t> care </a:t>
            </a:r>
            <a:r>
              <a:rPr lang="fr-FR" sz="2400" dirty="0" err="1" smtClean="0">
                <a:latin typeface="Times New Roman" pitchFamily="18" charset="0"/>
                <a:cs typeface="Times New Roman" pitchFamily="18" charset="0"/>
              </a:rPr>
              <a:t>cititorul</a:t>
            </a:r>
            <a:r>
              <a:rPr lang="fr-FR" sz="2400" dirty="0" smtClean="0">
                <a:latin typeface="Times New Roman" pitchFamily="18" charset="0"/>
                <a:cs typeface="Times New Roman" pitchFamily="18" charset="0"/>
              </a:rPr>
              <a:t> o </a:t>
            </a:r>
            <a:r>
              <a:rPr lang="fr-FR" sz="2400" dirty="0" err="1" smtClean="0">
                <a:latin typeface="Times New Roman" pitchFamily="18" charset="0"/>
                <a:cs typeface="Times New Roman" pitchFamily="18" charset="0"/>
              </a:rPr>
              <a:t>completează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sau</a:t>
            </a:r>
            <a:r>
              <a:rPr lang="fr-FR" sz="2400" dirty="0" smtClean="0">
                <a:latin typeface="Times New Roman" pitchFamily="18" charset="0"/>
                <a:cs typeface="Times New Roman" pitchFamily="18" charset="0"/>
              </a:rPr>
              <a:t> o </a:t>
            </a:r>
            <a:r>
              <a:rPr lang="fr-FR" sz="2400" dirty="0" err="1" smtClean="0">
                <a:latin typeface="Times New Roman" pitchFamily="18" charset="0"/>
                <a:cs typeface="Times New Roman" pitchFamily="18" charset="0"/>
              </a:rPr>
              <a:t>împlineşte</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şi</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totodată</a:t>
            </a:r>
            <a:r>
              <a:rPr lang="fr-FR" sz="2400" dirty="0" smtClean="0">
                <a:latin typeface="Times New Roman" pitchFamily="18" charset="0"/>
                <a:cs typeface="Times New Roman" pitchFamily="18" charset="0"/>
              </a:rPr>
              <a:t> de </a:t>
            </a:r>
            <a:r>
              <a:rPr lang="fr-FR" sz="2400" dirty="0" err="1" smtClean="0">
                <a:latin typeface="Times New Roman" pitchFamily="18" charset="0"/>
                <a:cs typeface="Times New Roman" pitchFamily="18" charset="0"/>
              </a:rPr>
              <a:t>nenumărate</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ori</a:t>
            </a:r>
            <a:r>
              <a:rPr lang="fr-FR" sz="2400" dirty="0" smtClean="0">
                <a:latin typeface="Times New Roman" pitchFamily="18" charset="0"/>
                <a:cs typeface="Times New Roman" pitchFamily="18" charset="0"/>
              </a:rPr>
              <a:t> o </a:t>
            </a:r>
            <a:r>
              <a:rPr lang="fr-FR" sz="2400" dirty="0" err="1" smtClean="0">
                <a:latin typeface="Times New Roman" pitchFamily="18" charset="0"/>
                <a:cs typeface="Times New Roman" pitchFamily="18" charset="0"/>
              </a:rPr>
              <a:t>mutilează</a:t>
            </a:r>
            <a:r>
              <a:rPr lang="fr-FR" sz="2400" dirty="0" smtClean="0">
                <a:latin typeface="Times New Roman" pitchFamily="18" charset="0"/>
                <a:cs typeface="Times New Roman" pitchFamily="18" charset="0"/>
              </a:rPr>
              <a:t> </a:t>
            </a:r>
            <a:r>
              <a:rPr lang="fr-FR" sz="2400" dirty="0" err="1" smtClean="0">
                <a:latin typeface="Times New Roman" pitchFamily="18" charset="0"/>
                <a:cs typeface="Times New Roman" pitchFamily="18" charset="0"/>
              </a:rPr>
              <a:t>sau</a:t>
            </a:r>
            <a:r>
              <a:rPr lang="fr-FR" sz="2400" dirty="0" smtClean="0">
                <a:latin typeface="Times New Roman" pitchFamily="18" charset="0"/>
                <a:cs typeface="Times New Roman" pitchFamily="18" charset="0"/>
              </a:rPr>
              <a:t> o </a:t>
            </a:r>
            <a:r>
              <a:rPr lang="fr-FR" sz="2400" dirty="0" err="1" smtClean="0">
                <a:latin typeface="Times New Roman" pitchFamily="18" charset="0"/>
                <a:cs typeface="Times New Roman" pitchFamily="18" charset="0"/>
              </a:rPr>
              <a:t>modifică</a:t>
            </a:r>
            <a:r>
              <a:rPr lang="ro-RO" sz="2400" dirty="0" smtClean="0">
                <a:latin typeface="Times New Roman" pitchFamily="18" charset="0"/>
                <a:cs typeface="Times New Roman" pitchFamily="18" charset="0"/>
              </a:rPr>
              <a:t>” în funcție de „orizontul său de așteptare” (Iser).</a:t>
            </a:r>
          </a:p>
          <a:p>
            <a:r>
              <a:rPr lang="ro-RO" sz="2400" dirty="0" smtClean="0"/>
              <a:t>           </a:t>
            </a:r>
            <a:r>
              <a:rPr lang="fr-FR" sz="2400" dirty="0" err="1" smtClean="0"/>
              <a:t>Opera</a:t>
            </a:r>
            <a:r>
              <a:rPr lang="fr-FR" sz="2400" dirty="0" smtClean="0"/>
              <a:t> de </a:t>
            </a:r>
            <a:r>
              <a:rPr lang="fr-FR" sz="2400" dirty="0" err="1" smtClean="0"/>
              <a:t>artă</a:t>
            </a:r>
            <a:r>
              <a:rPr lang="fr-FR" sz="2400" dirty="0" smtClean="0"/>
              <a:t> </a:t>
            </a:r>
            <a:r>
              <a:rPr lang="fr-FR" sz="2400" dirty="0" err="1" smtClean="0"/>
              <a:t>poate</a:t>
            </a:r>
            <a:r>
              <a:rPr lang="fr-FR" sz="2400" dirty="0" smtClean="0"/>
              <a:t> </a:t>
            </a:r>
            <a:r>
              <a:rPr lang="fr-FR" sz="2400" dirty="0" err="1" smtClean="0"/>
              <a:t>avea</a:t>
            </a:r>
            <a:r>
              <a:rPr lang="fr-FR" sz="2400" dirty="0" smtClean="0"/>
              <a:t> mai </a:t>
            </a:r>
            <a:r>
              <a:rPr lang="fr-FR" sz="2400" dirty="0" err="1" smtClean="0"/>
              <a:t>multe</a:t>
            </a:r>
            <a:r>
              <a:rPr lang="fr-FR" sz="2400" dirty="0" smtClean="0"/>
              <a:t> </a:t>
            </a:r>
            <a:r>
              <a:rPr lang="fr-FR" sz="2400" dirty="0" err="1" smtClean="0"/>
              <a:t>concretizări</a:t>
            </a:r>
            <a:r>
              <a:rPr lang="fr-FR" sz="2400" dirty="0" smtClean="0"/>
              <a:t> care </a:t>
            </a:r>
            <a:r>
              <a:rPr lang="fr-FR" sz="2400" dirty="0" err="1" smtClean="0"/>
              <a:t>corespund</a:t>
            </a:r>
            <a:r>
              <a:rPr lang="fr-FR" sz="2400" dirty="0" smtClean="0"/>
              <a:t> </a:t>
            </a:r>
            <a:r>
              <a:rPr lang="fr-FR" sz="2400" dirty="0" err="1" smtClean="0"/>
              <a:t>fiecărei</a:t>
            </a:r>
            <a:r>
              <a:rPr lang="fr-FR" sz="2400" dirty="0" smtClean="0"/>
              <a:t> </a:t>
            </a:r>
            <a:r>
              <a:rPr lang="fr-FR" sz="2400" dirty="0" err="1" smtClean="0"/>
              <a:t>lecturi</a:t>
            </a:r>
            <a:r>
              <a:rPr lang="fr-FR" sz="2400" dirty="0" smtClean="0"/>
              <a:t> </a:t>
            </a:r>
            <a:r>
              <a:rPr lang="fr-FR" sz="2400" dirty="0" err="1" smtClean="0"/>
              <a:t>în</a:t>
            </a:r>
            <a:r>
              <a:rPr lang="fr-FR" sz="2400" dirty="0" smtClean="0"/>
              <a:t> parte</a:t>
            </a:r>
            <a:r>
              <a:rPr lang="ro-RO" sz="2400" dirty="0" smtClean="0"/>
              <a:t> și fiecărui cititor.</a:t>
            </a:r>
            <a:endParaRPr lang="ro-RO" sz="2400" dirty="0" smtClean="0">
              <a:latin typeface="Times New Roman" pitchFamily="18" charset="0"/>
              <a:cs typeface="Times New Roman" pitchFamily="18" charset="0"/>
            </a:endParaRPr>
          </a:p>
          <a:p>
            <a:endParaRPr lang="ro-RO" sz="1600" dirty="0" smtClean="0"/>
          </a:p>
          <a:p>
            <a:endParaRPr lang="ro-RO" sz="1600" dirty="0" smtClean="0"/>
          </a:p>
          <a:p>
            <a:endParaRPr lang="ro-RO"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311286"/>
            <a:ext cx="11360800" cy="1260326"/>
          </a:xfrm>
        </p:spPr>
        <p:txBody>
          <a:bodyPr>
            <a:noAutofit/>
          </a:bodyPr>
          <a:lstStyle/>
          <a:p>
            <a:pPr algn="ctr"/>
            <a:r>
              <a:rPr lang="ro-RO" sz="3600" b="1" dirty="0" smtClean="0"/>
              <a:t>Principiile „operei deschise” (Umberto Eco)</a:t>
            </a:r>
            <a:endParaRPr lang="ru-RU" sz="3600" b="1" dirty="0"/>
          </a:p>
        </p:txBody>
      </p:sp>
      <p:sp>
        <p:nvSpPr>
          <p:cNvPr id="3" name="Text Placeholder 2"/>
          <p:cNvSpPr>
            <a:spLocks noGrp="1"/>
          </p:cNvSpPr>
          <p:nvPr>
            <p:ph type="body" idx="1"/>
          </p:nvPr>
        </p:nvSpPr>
        <p:spPr>
          <a:xfrm>
            <a:off x="389107" y="1428736"/>
            <a:ext cx="9470885" cy="4857784"/>
          </a:xfrm>
        </p:spPr>
        <p:style>
          <a:lnRef idx="1">
            <a:schemeClr val="accent4"/>
          </a:lnRef>
          <a:fillRef idx="2">
            <a:schemeClr val="accent4"/>
          </a:fillRef>
          <a:effectRef idx="1">
            <a:schemeClr val="accent4"/>
          </a:effectRef>
          <a:fontRef idx="minor">
            <a:schemeClr val="dk1"/>
          </a:fontRef>
        </p:style>
        <p:txBody>
          <a:bodyPr>
            <a:normAutofit/>
          </a:bodyPr>
          <a:lstStyle/>
          <a:p>
            <a:pPr lvl="2">
              <a:buNone/>
            </a:pPr>
            <a:r>
              <a:rPr lang="ro-RO" dirty="0" smtClean="0">
                <a:latin typeface="Times New Roman" pitchFamily="18" charset="0"/>
                <a:cs typeface="Times New Roman" pitchFamily="18" charset="0"/>
              </a:rPr>
              <a:t> </a:t>
            </a:r>
            <a:r>
              <a:rPr lang="ro-RO" sz="2600" dirty="0" smtClean="0">
                <a:latin typeface="Times New Roman" pitchFamily="18" charset="0"/>
                <a:cs typeface="Times New Roman" pitchFamily="18" charset="0"/>
              </a:rPr>
              <a:t>„Opera de artă este un mesaj ambiguu în esență, o pluralitate de semnificații care coexistă în același semnificant”.</a:t>
            </a:r>
          </a:p>
          <a:p>
            <a:pPr>
              <a:buNone/>
            </a:pPr>
            <a:r>
              <a:rPr lang="ro-RO" dirty="0" smtClean="0">
                <a:latin typeface="Times New Roman" pitchFamily="18" charset="0"/>
                <a:cs typeface="Times New Roman" pitchFamily="18" charset="0"/>
              </a:rPr>
              <a:t>	</a:t>
            </a:r>
            <a:endParaRPr lang="ro-RO" i="1" dirty="0" smtClean="0">
              <a:latin typeface="Times New Roman" pitchFamily="18" charset="0"/>
              <a:cs typeface="Times New Roman" pitchFamily="18" charset="0"/>
            </a:endParaRPr>
          </a:p>
          <a:p>
            <a:r>
              <a:rPr lang="ro-RO" dirty="0" smtClean="0">
                <a:latin typeface="Times New Roman" pitchFamily="18" charset="0"/>
                <a:cs typeface="Times New Roman" pitchFamily="18" charset="0"/>
              </a:rPr>
              <a:t>Se impune </a:t>
            </a:r>
            <a:r>
              <a:rPr lang="it-IT" dirty="0" smtClean="0">
                <a:latin typeface="Times New Roman" pitchFamily="18" charset="0"/>
                <a:cs typeface="Times New Roman" pitchFamily="18" charset="0"/>
              </a:rPr>
              <a:t>caracterul de ambiguitate </a:t>
            </a:r>
            <a:r>
              <a:rPr lang="ro-RO" dirty="0" smtClean="0">
                <a:latin typeface="Times New Roman" pitchFamily="18" charset="0"/>
                <a:cs typeface="Times New Roman" pitchFamily="18" charset="0"/>
              </a:rPr>
              <a:t>al operei care se deschide la multiple intrepretări (dar nu și nelimitate): „</a:t>
            </a:r>
            <a:r>
              <a:rPr lang="it-IT" dirty="0" smtClean="0">
                <a:latin typeface="Times New Roman" pitchFamily="18" charset="0"/>
                <a:cs typeface="Times New Roman" pitchFamily="18" charset="0"/>
              </a:rPr>
              <a:t>Experienţa de decodificare devine deschisă, procesuală</a:t>
            </a:r>
            <a:r>
              <a:rPr lang="ro-RO" dirty="0" smtClean="0">
                <a:latin typeface="Times New Roman" pitchFamily="18" charset="0"/>
                <a:cs typeface="Times New Roman" pitchFamily="18" charset="0"/>
              </a:rPr>
              <a:t>”, lectura fiind un proces de „cooperare interpretativă”, „negociere a sensului”. </a:t>
            </a:r>
          </a:p>
          <a:p>
            <a:endParaRPr lang="ro-RO" dirty="0" smtClean="0">
              <a:latin typeface="Times New Roman" pitchFamily="18" charset="0"/>
              <a:cs typeface="Times New Roman" pitchFamily="18" charset="0"/>
            </a:endParaRPr>
          </a:p>
          <a:p>
            <a:r>
              <a:rPr lang="ro-RO" dirty="0" smtClean="0">
                <a:latin typeface="Times New Roman" pitchFamily="18" charset="0"/>
                <a:cs typeface="Times New Roman" pitchFamily="18" charset="0"/>
              </a:rPr>
              <a:t>Totuși limitele interpretării sunt impuse de textul însuși, or, </a:t>
            </a:r>
            <a:r>
              <a:rPr lang="it-IT" i="1" dirty="0" smtClean="0">
                <a:latin typeface="Times New Roman" pitchFamily="18" charset="0"/>
                <a:cs typeface="Times New Roman" pitchFamily="18" charset="0"/>
              </a:rPr>
              <a:t>tot ceea ce orientăm asupra mesajului se află de fapt conţinut în el.</a:t>
            </a:r>
            <a:endParaRPr lang="ro-RO" dirty="0" smtClean="0">
              <a:latin typeface="Times New Roman" pitchFamily="18" charset="0"/>
              <a:cs typeface="Times New Roman" pitchFamily="18" charset="0"/>
            </a:endParaRPr>
          </a:p>
          <a:p>
            <a:pPr>
              <a:buNone/>
            </a:pPr>
            <a:r>
              <a:rPr lang="ro-RO" sz="2600" dirty="0" smtClean="0">
                <a:latin typeface="Times New Roman" pitchFamily="18" charset="0"/>
                <a:cs typeface="Times New Roman" pitchFamily="18" charset="0"/>
              </a:rPr>
              <a:t>       	</a:t>
            </a:r>
            <a:endParaRPr lang="ru-RU" sz="2600" dirty="0" smtClean="0">
              <a:latin typeface="Times New Roman" pitchFamily="18" charset="0"/>
              <a:cs typeface="Times New Roman" pitchFamily="18" charset="0"/>
            </a:endParaRPr>
          </a:p>
          <a:p>
            <a:endParaRPr lang="ro-RO"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dirty="0" smtClean="0"/>
              <a:t>Cercetările de psihologie</a:t>
            </a:r>
            <a:endParaRPr lang="ru-RU" dirty="0"/>
          </a:p>
        </p:txBody>
      </p:sp>
      <p:sp>
        <p:nvSpPr>
          <p:cNvPr id="3" name="Content Placeholder 2"/>
          <p:cNvSpPr>
            <a:spLocks noGrp="1"/>
          </p:cNvSpPr>
          <p:nvPr>
            <p:ph idx="1"/>
          </p:nvPr>
        </p:nvSpPr>
        <p:spPr/>
        <p:txBody>
          <a:bodyPr>
            <a:normAutofit/>
          </a:bodyPr>
          <a:lstStyle/>
          <a:p>
            <a:r>
              <a:rPr lang="ro-RO" dirty="0" smtClean="0"/>
              <a:t>Orientarea psiholingvistică a determinat următoarele: </a:t>
            </a:r>
            <a:endParaRPr lang="ru-RU" dirty="0" smtClean="0"/>
          </a:p>
          <a:p>
            <a:r>
              <a:rPr lang="ro-RO" dirty="0" smtClean="0"/>
              <a:t>-</a:t>
            </a:r>
            <a:r>
              <a:rPr lang="ro-RO" b="1" i="1" dirty="0" smtClean="0"/>
              <a:t>importanța folosirii motivate şi funcționale a limbii</a:t>
            </a:r>
            <a:r>
              <a:rPr lang="ro-RO" dirty="0" smtClean="0"/>
              <a:t>; </a:t>
            </a:r>
            <a:r>
              <a:rPr lang="ro-RO" b="1" i="1" dirty="0" smtClean="0"/>
              <a:t>rolul perspectivelor metacomunicative </a:t>
            </a:r>
            <a:r>
              <a:rPr lang="ro-RO" dirty="0" smtClean="0"/>
              <a:t>în ameliorarea competenței de comunicare. </a:t>
            </a:r>
          </a:p>
          <a:p>
            <a:pPr lvl="2"/>
            <a:r>
              <a:rPr lang="ro-RO" dirty="0" smtClean="0"/>
              <a:t>    </a:t>
            </a:r>
            <a:r>
              <a:rPr lang="ro-RO" sz="2400" dirty="0" smtClean="0"/>
              <a:t>Astfel, procesul educativ presupune:</a:t>
            </a:r>
            <a:endParaRPr lang="ru-RU" sz="2400" dirty="0" smtClean="0"/>
          </a:p>
          <a:p>
            <a:r>
              <a:rPr lang="ro-RO" dirty="0" smtClean="0"/>
              <a:t>a)</a:t>
            </a:r>
            <a:r>
              <a:rPr lang="ro-RO" i="1" dirty="0" smtClean="0"/>
              <a:t>antrenarea elevului în activități de comunicare globale şi semnificante, consonante cu preocupările sale</a:t>
            </a:r>
            <a:r>
              <a:rPr lang="ro-RO" dirty="0" smtClean="0"/>
              <a:t>;</a:t>
            </a:r>
            <a:endParaRPr lang="ru-RU" dirty="0" smtClean="0"/>
          </a:p>
          <a:p>
            <a:r>
              <a:rPr lang="ro-RO" dirty="0" smtClean="0"/>
              <a:t>b) secondarea acestor activități de </a:t>
            </a:r>
            <a:r>
              <a:rPr lang="ro-RO" i="1" dirty="0" smtClean="0"/>
              <a:t>secvențe reflexive ce permit înțelegerea modului în care funcționează limba şi discursul</a:t>
            </a:r>
            <a:r>
              <a:rPr lang="ro-RO" dirty="0" smtClean="0"/>
              <a:t>.</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i="1" dirty="0" smtClean="0"/>
              <a:t>Cercetări în pedagogie</a:t>
            </a:r>
            <a:endParaRPr lang="ru-RU" dirty="0"/>
          </a:p>
        </p:txBody>
      </p:sp>
      <p:sp>
        <p:nvSpPr>
          <p:cNvPr id="3" name="Content Placeholder 2"/>
          <p:cNvSpPr>
            <a:spLocks noGrp="1"/>
          </p:cNvSpPr>
          <p:nvPr>
            <p:ph idx="1"/>
          </p:nvPr>
        </p:nvSpPr>
        <p:spPr>
          <a:xfrm>
            <a:off x="609599" y="1609416"/>
            <a:ext cx="9923253" cy="4846320"/>
          </a:xfrm>
        </p:spPr>
        <p:txBody>
          <a:bodyPr>
            <a:normAutofit/>
          </a:bodyPr>
          <a:lstStyle/>
          <a:p>
            <a:r>
              <a:rPr lang="ro-RO" dirty="0" smtClean="0"/>
              <a:t>Modelului comunicativ presupunea atât </a:t>
            </a:r>
            <a:r>
              <a:rPr lang="ro-RO" i="1" dirty="0" smtClean="0"/>
              <a:t>modificarea perspectivei asupra dezvoltării cogniției şi limbajului</a:t>
            </a:r>
            <a:r>
              <a:rPr lang="ro-RO" dirty="0" smtClean="0"/>
              <a:t>, cât şi o </a:t>
            </a:r>
            <a:r>
              <a:rPr lang="ro-RO" b="1" dirty="0" smtClean="0"/>
              <a:t>nouă orientare metodologică</a:t>
            </a:r>
            <a:r>
              <a:rPr lang="ro-RO" dirty="0" smtClean="0"/>
              <a:t>: </a:t>
            </a:r>
            <a:r>
              <a:rPr lang="ro-RO" i="1" dirty="0" smtClean="0"/>
              <a:t>integrarea şi diversificarea metodei active </a:t>
            </a:r>
            <a:r>
              <a:rPr lang="ro-RO" dirty="0" smtClean="0"/>
              <a:t>în care elevul are statut de agent voluntar activ şi conştient de propria sa educație,fiind erou al unui scenariu didactic ce duce înspre autonomie şi responsabilitate.</a:t>
            </a:r>
            <a:endParaRPr lang="ru-RU" dirty="0" smtClean="0"/>
          </a:p>
          <a:p>
            <a:r>
              <a:rPr lang="ro-RO" b="1" i="1" dirty="0" smtClean="0"/>
              <a:t>Metoda activă </a:t>
            </a:r>
            <a:r>
              <a:rPr lang="ro-RO" dirty="0" smtClean="0"/>
              <a:t>determină </a:t>
            </a:r>
            <a:r>
              <a:rPr lang="ro-RO" b="1" i="1" dirty="0" smtClean="0"/>
              <a:t>învățarea prin cooperare</a:t>
            </a:r>
            <a:r>
              <a:rPr lang="ro-RO" dirty="0" smtClean="0"/>
              <a:t> - principiile </a:t>
            </a:r>
            <a:r>
              <a:rPr lang="ro-RO" b="1" i="1" dirty="0" smtClean="0"/>
              <a:t>muncii în grup</a:t>
            </a:r>
            <a:r>
              <a:rPr lang="ro-RO" dirty="0" smtClean="0"/>
              <a:t> sunt integrate în activitățile de învățare, iar educația prin interacțiune socială poate complini dezvoltarea lingvistică şi cognitivă vizată de metodele axate pe acțiune individuală.</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4154956" y="362308"/>
            <a:ext cx="3139413" cy="1880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000" b="1" dirty="0" smtClean="0"/>
              <a:t>Literatura</a:t>
            </a:r>
            <a:r>
              <a:rPr lang="ro-RO" sz="2000" dirty="0" smtClean="0"/>
              <a:t> </a:t>
            </a:r>
            <a:r>
              <a:rPr lang="ro-RO" sz="2000" dirty="0" smtClean="0">
                <a:latin typeface="Times New Roman" pitchFamily="18" charset="0"/>
                <a:cs typeface="Times New Roman" pitchFamily="18" charset="0"/>
              </a:rPr>
              <a:t>oferă  domeniilor </a:t>
            </a:r>
            <a:r>
              <a:rPr lang="ro-RO" sz="2000" b="1" dirty="0" smtClean="0">
                <a:latin typeface="Times New Roman" pitchFamily="18" charset="0"/>
                <a:cs typeface="Times New Roman" pitchFamily="18" charset="0"/>
              </a:rPr>
              <a:t>limbă</a:t>
            </a:r>
            <a:r>
              <a:rPr lang="ro-RO" sz="2000" dirty="0" smtClean="0">
                <a:latin typeface="Times New Roman" pitchFamily="18" charset="0"/>
                <a:cs typeface="Times New Roman" pitchFamily="18" charset="0"/>
              </a:rPr>
              <a:t> şi </a:t>
            </a:r>
            <a:r>
              <a:rPr lang="ro-RO" sz="2000" b="1" dirty="0" smtClean="0">
                <a:latin typeface="Times New Roman" pitchFamily="18" charset="0"/>
                <a:cs typeface="Times New Roman" pitchFamily="18" charset="0"/>
              </a:rPr>
              <a:t>comunicare</a:t>
            </a:r>
            <a:r>
              <a:rPr lang="ro-RO" sz="2000" dirty="0" smtClean="0">
                <a:latin typeface="Times New Roman" pitchFamily="18" charset="0"/>
                <a:cs typeface="Times New Roman" pitchFamily="18" charset="0"/>
              </a:rPr>
              <a:t> un  material divers:</a:t>
            </a:r>
            <a:endParaRPr lang="ro-RO" sz="2000" dirty="0"/>
          </a:p>
        </p:txBody>
      </p:sp>
      <p:sp>
        <p:nvSpPr>
          <p:cNvPr id="4" name="Стрелка вниз 3"/>
          <p:cNvSpPr/>
          <p:nvPr/>
        </p:nvSpPr>
        <p:spPr>
          <a:xfrm>
            <a:off x="2736089" y="1151749"/>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5" name="Стрелка вниз 4"/>
          <p:cNvSpPr/>
          <p:nvPr/>
        </p:nvSpPr>
        <p:spPr>
          <a:xfrm>
            <a:off x="8079958" y="1220725"/>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6" name="Прямоугольник 5"/>
          <p:cNvSpPr/>
          <p:nvPr/>
        </p:nvSpPr>
        <p:spPr>
          <a:xfrm>
            <a:off x="397986" y="2355011"/>
            <a:ext cx="4512501" cy="208759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o-RO" sz="2400" dirty="0" smtClean="0">
                <a:latin typeface="Times New Roman" pitchFamily="18" charset="0"/>
                <a:cs typeface="Times New Roman" pitchFamily="18" charset="0"/>
              </a:rPr>
              <a:t>Sub </a:t>
            </a:r>
            <a:r>
              <a:rPr lang="ro-RO" sz="2400" b="1" i="1" dirty="0" smtClean="0">
                <a:latin typeface="Times New Roman" pitchFamily="18" charset="0"/>
                <a:cs typeface="Times New Roman" pitchFamily="18" charset="0"/>
              </a:rPr>
              <a:t>aspect textual </a:t>
            </a:r>
            <a:r>
              <a:rPr lang="ro-RO" sz="2400" dirty="0" smtClean="0">
                <a:latin typeface="Times New Roman" pitchFamily="18" charset="0"/>
                <a:cs typeface="Times New Roman" pitchFamily="18" charset="0"/>
              </a:rPr>
              <a:t>(modalităţi de structurare a textului, tipuri textuale diferite: narativ, descriptiv, dialogat, argumentativ, expozitiv);</a:t>
            </a:r>
            <a:endParaRPr lang="ro-RO" sz="2400" dirty="0"/>
          </a:p>
        </p:txBody>
      </p:sp>
      <p:sp>
        <p:nvSpPr>
          <p:cNvPr id="7" name="Прямоугольник 6"/>
          <p:cNvSpPr/>
          <p:nvPr/>
        </p:nvSpPr>
        <p:spPr>
          <a:xfrm>
            <a:off x="6541547" y="2363638"/>
            <a:ext cx="4416491" cy="19236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o-RO" sz="2400" dirty="0" smtClean="0">
                <a:latin typeface="Times New Roman" pitchFamily="18" charset="0"/>
                <a:cs typeface="Times New Roman" pitchFamily="18" charset="0"/>
              </a:rPr>
              <a:t>Sub </a:t>
            </a:r>
            <a:r>
              <a:rPr lang="ro-RO" sz="2400" b="1" i="1" dirty="0" smtClean="0">
                <a:latin typeface="Times New Roman" pitchFamily="18" charset="0"/>
                <a:cs typeface="Times New Roman" pitchFamily="18" charset="0"/>
              </a:rPr>
              <a:t>aspect lingvistic </a:t>
            </a:r>
            <a:r>
              <a:rPr lang="ro-RO" sz="2400" dirty="0" smtClean="0">
                <a:latin typeface="Times New Roman" pitchFamily="18" charset="0"/>
                <a:cs typeface="Times New Roman" pitchFamily="18" charset="0"/>
              </a:rPr>
              <a:t>(moduri de organizare a elementelor de  construcţie  a  comunicării  la  nivelul  propoziţiei şi  al  frazei)</a:t>
            </a:r>
            <a:endParaRPr lang="ro-RO" sz="2400" dirty="0"/>
          </a:p>
        </p:txBody>
      </p:sp>
      <p:sp>
        <p:nvSpPr>
          <p:cNvPr id="8" name="Стрелка вниз 4"/>
          <p:cNvSpPr/>
          <p:nvPr/>
        </p:nvSpPr>
        <p:spPr>
          <a:xfrm>
            <a:off x="5454652" y="3434838"/>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9" name="Прямоугольник 6"/>
          <p:cNvSpPr/>
          <p:nvPr/>
        </p:nvSpPr>
        <p:spPr>
          <a:xfrm>
            <a:off x="3959374" y="4767519"/>
            <a:ext cx="4416491" cy="182306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o-RO" sz="2000" b="1" i="1" dirty="0" smtClean="0">
                <a:latin typeface="Times New Roman" pitchFamily="18" charset="0"/>
                <a:cs typeface="Times New Roman" pitchFamily="18" charset="0"/>
              </a:rPr>
              <a:t>Sub aspect discursiv</a:t>
            </a:r>
            <a:r>
              <a:rPr lang="ro-RO" sz="2000" dirty="0" smtClean="0">
                <a:latin typeface="Times New Roman" pitchFamily="18" charset="0"/>
                <a:cs typeface="Times New Roman" pitchFamily="18" charset="0"/>
              </a:rPr>
              <a:t> sau situational   (adaptarea  discursului unui  emiţător  la  circumstanţele  situaţiei  de  comunicare,  tipuri  diferite de interacţiuni)</a:t>
            </a:r>
            <a:endParaRPr lang="ro-RO"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4154956" y="362308"/>
            <a:ext cx="3139413" cy="21221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ro-RO" sz="2400" dirty="0" smtClean="0">
                <a:latin typeface="Times New Roman" pitchFamily="18" charset="0"/>
                <a:cs typeface="Times New Roman" pitchFamily="18" charset="0"/>
              </a:rPr>
              <a:t>Domeniul </a:t>
            </a:r>
            <a:r>
              <a:rPr lang="ro-RO" sz="2400" b="1" dirty="0" smtClean="0">
                <a:latin typeface="Times New Roman" pitchFamily="18" charset="0"/>
                <a:cs typeface="Times New Roman" pitchFamily="18" charset="0"/>
              </a:rPr>
              <a:t>Limbă</a:t>
            </a:r>
          </a:p>
          <a:p>
            <a:pPr algn="ctr"/>
            <a:r>
              <a:rPr lang="ro-RO" sz="2000" b="1" dirty="0" smtClean="0">
                <a:latin typeface="Times New Roman" pitchFamily="18" charset="0"/>
                <a:cs typeface="Times New Roman" pitchFamily="18" charset="0"/>
              </a:rPr>
              <a:t>oferă:</a:t>
            </a:r>
            <a:endParaRPr lang="ro-RO" sz="2000" dirty="0"/>
          </a:p>
        </p:txBody>
      </p:sp>
      <p:sp>
        <p:nvSpPr>
          <p:cNvPr id="4" name="Стрелка вниз 3"/>
          <p:cNvSpPr/>
          <p:nvPr/>
        </p:nvSpPr>
        <p:spPr>
          <a:xfrm>
            <a:off x="3063892" y="1048233"/>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5" name="Стрелка вниз 4"/>
          <p:cNvSpPr/>
          <p:nvPr/>
        </p:nvSpPr>
        <p:spPr>
          <a:xfrm>
            <a:off x="7993694" y="1117208"/>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6" name="Прямоугольник 5"/>
          <p:cNvSpPr/>
          <p:nvPr/>
        </p:nvSpPr>
        <p:spPr>
          <a:xfrm>
            <a:off x="380734" y="3295291"/>
            <a:ext cx="4512501" cy="269144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o-RO" sz="2400" dirty="0" smtClean="0"/>
              <a:t>Instrumente utile pentru  descifrarea, analiza  şi interpretarea textelor (cunoştinţele lexico-semantice, de  morfosintaxă).  </a:t>
            </a:r>
            <a:endParaRPr lang="ro-RO" sz="2400" dirty="0"/>
          </a:p>
        </p:txBody>
      </p:sp>
      <p:sp>
        <p:nvSpPr>
          <p:cNvPr id="7" name="Прямоугольник 6"/>
          <p:cNvSpPr/>
          <p:nvPr/>
        </p:nvSpPr>
        <p:spPr>
          <a:xfrm>
            <a:off x="6239623" y="3329796"/>
            <a:ext cx="4416491" cy="252754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o-RO" sz="2400" dirty="0" smtClean="0"/>
              <a:t>legile de combinare şi selecţie a elementelor de construcţie a comunicării care-l pot ajuta pe elev să comunice mai bine şi mai eficient.</a:t>
            </a:r>
            <a:endParaRPr lang="ro-RO" sz="2400" dirty="0"/>
          </a:p>
        </p:txBody>
      </p:sp>
      <p:sp>
        <p:nvSpPr>
          <p:cNvPr id="10" name="Скругленный прямоугольник 7"/>
          <p:cNvSpPr/>
          <p:nvPr/>
        </p:nvSpPr>
        <p:spPr>
          <a:xfrm>
            <a:off x="1238660" y="2225615"/>
            <a:ext cx="2784309" cy="1319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dirty="0" smtClean="0"/>
              <a:t>Domeniului literatură</a:t>
            </a:r>
            <a:endParaRPr lang="ru-RU" sz="2400" dirty="0"/>
          </a:p>
        </p:txBody>
      </p:sp>
      <p:sp>
        <p:nvSpPr>
          <p:cNvPr id="11" name="Скругленный прямоугольник 7"/>
          <p:cNvSpPr/>
          <p:nvPr/>
        </p:nvSpPr>
        <p:spPr>
          <a:xfrm>
            <a:off x="7024108" y="2257246"/>
            <a:ext cx="2784309" cy="12335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dirty="0" smtClean="0"/>
              <a:t>Domeniului comunicare</a:t>
            </a:r>
            <a:endParaRPr lang="ru-RU"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8728" y="2511208"/>
            <a:ext cx="611875" cy="433317"/>
          </a:xfrm>
        </p:spPr>
        <p:txBody>
          <a:bodyPr>
            <a:normAutofit fontScale="90000"/>
          </a:bodyPr>
          <a:lstStyle/>
          <a:p>
            <a:endParaRPr lang="ro-RO"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105758137"/>
              </p:ext>
            </p:extLst>
          </p:nvPr>
        </p:nvGraphicFramePr>
        <p:xfrm>
          <a:off x="184524" y="154735"/>
          <a:ext cx="11232913" cy="64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5631468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4154956" y="362308"/>
            <a:ext cx="3139413" cy="212210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ro-RO" sz="2400" dirty="0" smtClean="0">
                <a:latin typeface="Times New Roman" pitchFamily="18" charset="0"/>
                <a:cs typeface="Times New Roman" pitchFamily="18" charset="0"/>
              </a:rPr>
              <a:t>Domeniul </a:t>
            </a:r>
            <a:r>
              <a:rPr lang="ro-RO" sz="2400" b="1" dirty="0" smtClean="0">
                <a:latin typeface="Times New Roman" pitchFamily="18" charset="0"/>
                <a:cs typeface="Times New Roman" pitchFamily="18" charset="0"/>
              </a:rPr>
              <a:t>comunicare</a:t>
            </a:r>
          </a:p>
          <a:p>
            <a:pPr algn="ctr"/>
            <a:endParaRPr lang="ro-RO" sz="2000" dirty="0"/>
          </a:p>
        </p:txBody>
      </p:sp>
      <p:sp>
        <p:nvSpPr>
          <p:cNvPr id="4" name="Стрелка вниз 3"/>
          <p:cNvSpPr/>
          <p:nvPr/>
        </p:nvSpPr>
        <p:spPr>
          <a:xfrm>
            <a:off x="2805100" y="1772852"/>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5" name="Стрелка вниз 4"/>
          <p:cNvSpPr/>
          <p:nvPr/>
        </p:nvSpPr>
        <p:spPr>
          <a:xfrm>
            <a:off x="8373256" y="1997102"/>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6" name="Прямоугольник 5"/>
          <p:cNvSpPr/>
          <p:nvPr/>
        </p:nvSpPr>
        <p:spPr>
          <a:xfrm>
            <a:off x="380734" y="3295291"/>
            <a:ext cx="4512501" cy="269144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lvl="0" defTabSz="311150">
              <a:lnSpc>
                <a:spcPct val="90000"/>
              </a:lnSpc>
              <a:spcBef>
                <a:spcPct val="0"/>
              </a:spcBef>
              <a:spcAft>
                <a:spcPct val="35000"/>
              </a:spcAft>
              <a:defRPr/>
            </a:pPr>
            <a:r>
              <a:rPr lang="ro-RO" sz="2400" b="1" dirty="0" smtClean="0"/>
              <a:t>Limba</a:t>
            </a:r>
            <a:r>
              <a:rPr lang="ro-RO" sz="2400" dirty="0" smtClean="0"/>
              <a:t> este văzută nu  ca  finalitate a însuşirii unor   reguli sistemice, ci tocmai ca aplicare a achiziţiilor din acest domeniu în receptarea sau în producerea mesajelor. </a:t>
            </a:r>
            <a:endParaRPr lang="ru-RU" sz="2400" b="1" dirty="0">
              <a:solidFill>
                <a:schemeClr val="tx1"/>
              </a:solidFill>
            </a:endParaRPr>
          </a:p>
        </p:txBody>
      </p:sp>
      <p:sp>
        <p:nvSpPr>
          <p:cNvPr id="7" name="Прямоугольник 6"/>
          <p:cNvSpPr/>
          <p:nvPr/>
        </p:nvSpPr>
        <p:spPr>
          <a:xfrm>
            <a:off x="6239623" y="3329796"/>
            <a:ext cx="4416491" cy="25275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o-RO" sz="2400" b="1" i="1" dirty="0" smtClean="0"/>
              <a:t>Literatura</a:t>
            </a:r>
            <a:r>
              <a:rPr lang="ro-RO" sz="2400" i="1" dirty="0" smtClean="0"/>
              <a:t> este privită şi ea ca act de comunicare</a:t>
            </a:r>
            <a:r>
              <a:rPr lang="ro-RO" sz="2400" dirty="0" smtClean="0"/>
              <a:t>, bazat pe un pact între autor, operă şi  cititor.</a:t>
            </a:r>
            <a:endParaRPr lang="ro-RO" sz="2400" dirty="0"/>
          </a:p>
        </p:txBody>
      </p:sp>
      <p:sp>
        <p:nvSpPr>
          <p:cNvPr id="11" name="Скругленный прямоугольник 7"/>
          <p:cNvSpPr/>
          <p:nvPr/>
        </p:nvSpPr>
        <p:spPr>
          <a:xfrm>
            <a:off x="4298161" y="2182483"/>
            <a:ext cx="2784309" cy="132559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lvl="0" algn="ctr"/>
            <a:endParaRPr lang="ro-RO" sz="2400" dirty="0" smtClean="0"/>
          </a:p>
          <a:p>
            <a:pPr lvl="0" algn="ctr"/>
            <a:r>
              <a:rPr lang="ro-RO" sz="2400" dirty="0" smtClean="0"/>
              <a:t>le adună şi le subordonează pe celelalte </a:t>
            </a:r>
            <a:endParaRPr lang="ru-RU" sz="2400" dirty="0" smtClean="0"/>
          </a:p>
          <a:p>
            <a:pPr algn="ctr"/>
            <a:endParaRPr lang="ru-RU"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1E923D44-A265-4C35-B3D9-34A1C005FE0F}" type="slidenum">
              <a:rPr lang="en-US" smtClean="0"/>
              <a:pPr/>
              <a:t>21</a:t>
            </a:fld>
            <a:endParaRPr lang="en-US"/>
          </a:p>
        </p:txBody>
      </p:sp>
      <p:sp>
        <p:nvSpPr>
          <p:cNvPr id="3" name="TextBox 2"/>
          <p:cNvSpPr txBox="1"/>
          <p:nvPr/>
        </p:nvSpPr>
        <p:spPr>
          <a:xfrm>
            <a:off x="2002023" y="151480"/>
            <a:ext cx="8530830" cy="107721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o-RO" sz="3200" b="1" dirty="0" smtClean="0"/>
              <a:t>Oferta  comunicării</a:t>
            </a:r>
            <a:r>
              <a:rPr lang="ro-RO" sz="3200" dirty="0" smtClean="0"/>
              <a:t>  poate  fi  analizată  pe  trei paliere distincte:  </a:t>
            </a:r>
            <a:endParaRPr lang="ru-RU" sz="3200" dirty="0"/>
          </a:p>
        </p:txBody>
      </p:sp>
      <p:graphicFrame>
        <p:nvGraphicFramePr>
          <p:cNvPr id="6" name="Схема 5"/>
          <p:cNvGraphicFramePr/>
          <p:nvPr/>
        </p:nvGraphicFramePr>
        <p:xfrm>
          <a:off x="285709" y="1000108"/>
          <a:ext cx="11906291" cy="5857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p:cNvSpPr/>
          <p:nvPr/>
        </p:nvSpPr>
        <p:spPr>
          <a:xfrm>
            <a:off x="4154956" y="362307"/>
            <a:ext cx="3139413" cy="2475783"/>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ro-RO" sz="2400" dirty="0" smtClean="0"/>
              <a:t>Importanța </a:t>
            </a:r>
            <a:r>
              <a:rPr lang="ro-RO" sz="2400" b="1" dirty="0" smtClean="0"/>
              <a:t>modelului comunicativ</a:t>
            </a:r>
            <a:endParaRPr lang="ro-RO" sz="2000" b="1" dirty="0"/>
          </a:p>
        </p:txBody>
      </p:sp>
      <p:sp>
        <p:nvSpPr>
          <p:cNvPr id="4" name="Стрелка вниз 3"/>
          <p:cNvSpPr/>
          <p:nvPr/>
        </p:nvSpPr>
        <p:spPr>
          <a:xfrm>
            <a:off x="2805100" y="1772852"/>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5" name="Стрелка вниз 4"/>
          <p:cNvSpPr/>
          <p:nvPr/>
        </p:nvSpPr>
        <p:spPr>
          <a:xfrm>
            <a:off x="8373256" y="1997102"/>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6" name="Прямоугольник 5"/>
          <p:cNvSpPr/>
          <p:nvPr/>
        </p:nvSpPr>
        <p:spPr>
          <a:xfrm>
            <a:off x="346229" y="3278038"/>
            <a:ext cx="4512501" cy="269144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lvl="0" defTabSz="311150">
              <a:lnSpc>
                <a:spcPct val="90000"/>
              </a:lnSpc>
              <a:spcBef>
                <a:spcPct val="0"/>
              </a:spcBef>
              <a:spcAft>
                <a:spcPct val="35000"/>
              </a:spcAft>
              <a:defRPr/>
            </a:pPr>
            <a:r>
              <a:rPr lang="ro-RO" sz="2400" b="1" dirty="0" smtClean="0"/>
              <a:t>factor de coerenţă </a:t>
            </a:r>
            <a:r>
              <a:rPr lang="ro-RO" sz="2400" dirty="0" smtClean="0"/>
              <a:t>(</a:t>
            </a:r>
            <a:r>
              <a:rPr lang="ro-RO" sz="2400" dirty="0" smtClean="0">
                <a:latin typeface="Times New Roman" pitchFamily="18" charset="0"/>
                <a:cs typeface="Times New Roman" pitchFamily="18" charset="0"/>
              </a:rPr>
              <a:t>prin stabilirea competenţei de comunicare drept finalitate a studiului limbii şi literaturii române).</a:t>
            </a:r>
            <a:endParaRPr lang="ru-RU" sz="2400" b="1" dirty="0">
              <a:solidFill>
                <a:schemeClr val="tx1"/>
              </a:solidFill>
            </a:endParaRPr>
          </a:p>
        </p:txBody>
      </p:sp>
      <p:sp>
        <p:nvSpPr>
          <p:cNvPr id="7" name="Прямоугольник 6"/>
          <p:cNvSpPr/>
          <p:nvPr/>
        </p:nvSpPr>
        <p:spPr>
          <a:xfrm>
            <a:off x="6239623" y="3329796"/>
            <a:ext cx="4416491" cy="25275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o-RO" sz="2400" b="1" dirty="0" smtClean="0"/>
              <a:t>tipar structurant</a:t>
            </a:r>
            <a:endParaRPr lang="ro-RO" sz="2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8728" y="2511208"/>
            <a:ext cx="611875" cy="433317"/>
          </a:xfrm>
        </p:spPr>
        <p:txBody>
          <a:bodyPr>
            <a:normAutofit fontScale="90000"/>
          </a:bodyPr>
          <a:lstStyle/>
          <a:p>
            <a:endParaRPr lang="ro-RO"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105758137"/>
              </p:ext>
            </p:extLst>
          </p:nvPr>
        </p:nvGraphicFramePr>
        <p:xfrm>
          <a:off x="166939" y="445680"/>
          <a:ext cx="11232913" cy="64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5631468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i="1" dirty="0" smtClean="0"/>
              <a:t>concluziI </a:t>
            </a:r>
            <a:endParaRPr lang="ru-RU" i="1" dirty="0"/>
          </a:p>
        </p:txBody>
      </p:sp>
      <p:sp>
        <p:nvSpPr>
          <p:cNvPr id="3" name="Content Placeholder 2"/>
          <p:cNvSpPr>
            <a:spLocks noGrp="1"/>
          </p:cNvSpPr>
          <p:nvPr>
            <p:ph idx="1"/>
          </p:nvPr>
        </p:nvSpPr>
        <p:spPr/>
        <p:txBody>
          <a:bodyPr/>
          <a:lstStyle/>
          <a:p>
            <a:r>
              <a:rPr lang="ro-RO" dirty="0" smtClean="0"/>
              <a:t>Punerea în practică a modelului comunicativ-funcţional şi a principiilor lui este un imperativ al învăţămâtului modern.</a:t>
            </a:r>
          </a:p>
          <a:p>
            <a:r>
              <a:rPr lang="ro-RO" dirty="0" smtClean="0"/>
              <a:t> Spre deosebire de varianta învăţământulu tradiţional, ce separa şcoala de realitate şi învăţătura de rosturile ei concrete, noua abordare încearcă să creeze o zonă de confluenţă a ştiinţei de carte cu viaţa. </a:t>
            </a:r>
          </a:p>
          <a:p>
            <a:r>
              <a:rPr lang="ro-RO" dirty="0" smtClean="0"/>
              <a:t>Se operează astfel o trecere de la şcoala şcoală, ca spaţiu de studiu la şcoala vieţii, spaţiu de valorificare a competenţelor vitale.</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u-RU" dirty="0" smtClean="0"/>
              <a:t/>
            </a:r>
            <a:br>
              <a:rPr lang="ru-RU" dirty="0" smtClean="0"/>
            </a:br>
            <a:r>
              <a:rPr lang="ro-RO" dirty="0" smtClean="0"/>
              <a:t>Finalităţile studiului limbii şi literaturii române </a:t>
            </a:r>
            <a:endParaRPr lang="ru-RU" dirty="0"/>
          </a:p>
        </p:txBody>
      </p:sp>
      <p:sp>
        <p:nvSpPr>
          <p:cNvPr id="3" name="Content Placeholder 2"/>
          <p:cNvSpPr>
            <a:spLocks noGrp="1"/>
          </p:cNvSpPr>
          <p:nvPr>
            <p:ph idx="1"/>
          </p:nvPr>
        </p:nvSpPr>
        <p:spPr>
          <a:xfrm>
            <a:off x="609599" y="1609416"/>
            <a:ext cx="10268309" cy="4846320"/>
          </a:xfrm>
        </p:spPr>
        <p:txBody>
          <a:bodyPr/>
          <a:lstStyle/>
          <a:p>
            <a:pPr>
              <a:buNone/>
            </a:pPr>
            <a:r>
              <a:rPr lang="ro-RO" dirty="0" smtClean="0"/>
              <a:t>           </a:t>
            </a:r>
            <a:r>
              <a:rPr lang="ro-RO" b="1" dirty="0" smtClean="0"/>
              <a:t>Obiective-cadru în programele de gimnaziu</a:t>
            </a:r>
            <a:r>
              <a:rPr lang="ro-RO" dirty="0" smtClean="0"/>
              <a:t>:</a:t>
            </a:r>
          </a:p>
          <a:p>
            <a:pPr>
              <a:buNone/>
            </a:pPr>
            <a:endParaRPr lang="ru-RU" dirty="0" smtClean="0"/>
          </a:p>
          <a:p>
            <a:r>
              <a:rPr lang="ro-RO" dirty="0" smtClean="0"/>
              <a:t>•Dezvoltarea  capacităţii de  receptare  a mesajului oral </a:t>
            </a:r>
            <a:endParaRPr lang="ru-RU" dirty="0" smtClean="0"/>
          </a:p>
          <a:p>
            <a:r>
              <a:rPr lang="ro-RO" dirty="0" smtClean="0"/>
              <a:t>•Dezvoltarea  capacităţii de  receptare  a  mesajului scris </a:t>
            </a:r>
            <a:endParaRPr lang="ru-RU" dirty="0" smtClean="0"/>
          </a:p>
          <a:p>
            <a:r>
              <a:rPr lang="ro-RO" dirty="0" smtClean="0"/>
              <a:t>•Dezvoltarea  capacităţii de exprimare orală</a:t>
            </a:r>
          </a:p>
          <a:p>
            <a:r>
              <a:rPr lang="ro-RO" dirty="0" smtClean="0"/>
              <a:t>Dezvoltarea  capacităţii de exprimare scrisă</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006315" y="136882"/>
            <a:ext cx="9207361" cy="1519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dirty="0" smtClean="0"/>
              <a:t>Domenii specifice ale Limbii și literaturii române</a:t>
            </a:r>
            <a:endParaRPr lang="ru-RU" sz="2800" b="1" dirty="0">
              <a:solidFill>
                <a:srgbClr val="800000"/>
              </a:solidFill>
              <a:latin typeface="Arial Narrow" pitchFamily="34" charset="0"/>
            </a:endParaRPr>
          </a:p>
        </p:txBody>
      </p:sp>
      <p:sp>
        <p:nvSpPr>
          <p:cNvPr id="4" name="Стрелка вниз 3"/>
          <p:cNvSpPr/>
          <p:nvPr/>
        </p:nvSpPr>
        <p:spPr>
          <a:xfrm rot="2925689">
            <a:off x="3171517" y="2402998"/>
            <a:ext cx="523700" cy="1248717"/>
          </a:xfrm>
          <a:prstGeom prst="downArrow">
            <a:avLst>
              <a:gd name="adj1" fmla="val 3558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5522177" y="2220211"/>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rot="19139178">
            <a:off x="8270854" y="2655606"/>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кругленный прямоугольник 6"/>
          <p:cNvSpPr/>
          <p:nvPr/>
        </p:nvSpPr>
        <p:spPr>
          <a:xfrm>
            <a:off x="825159" y="4132053"/>
            <a:ext cx="2694417" cy="17425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dirty="0" smtClean="0"/>
              <a:t>Limbă</a:t>
            </a:r>
            <a:endParaRPr lang="ru-RU" sz="2800" dirty="0"/>
          </a:p>
        </p:txBody>
      </p:sp>
      <p:sp>
        <p:nvSpPr>
          <p:cNvPr id="8" name="Скругленный прямоугольник 7"/>
          <p:cNvSpPr/>
          <p:nvPr/>
        </p:nvSpPr>
        <p:spPr>
          <a:xfrm>
            <a:off x="7553196" y="4304582"/>
            <a:ext cx="2784309" cy="16303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dirty="0" smtClean="0"/>
              <a:t>Literatură</a:t>
            </a:r>
            <a:endParaRPr lang="ru-RU" sz="2400" dirty="0"/>
          </a:p>
        </p:txBody>
      </p:sp>
      <p:sp>
        <p:nvSpPr>
          <p:cNvPr id="9" name="Скругленный прямоугольник 8"/>
          <p:cNvSpPr/>
          <p:nvPr/>
        </p:nvSpPr>
        <p:spPr>
          <a:xfrm>
            <a:off x="4153821" y="3599257"/>
            <a:ext cx="2824949" cy="14644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dirty="0" smtClean="0"/>
              <a:t>Comunicare</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dirty="0" smtClean="0"/>
              <a:t>Modelul clasic al comunicării (Jakobson) </a:t>
            </a:r>
            <a:endParaRPr lang="ru-RU" dirty="0"/>
          </a:p>
        </p:txBody>
      </p:sp>
      <p:sp>
        <p:nvSpPr>
          <p:cNvPr id="3" name="Content Placeholder 2"/>
          <p:cNvSpPr>
            <a:spLocks noGrp="1"/>
          </p:cNvSpPr>
          <p:nvPr>
            <p:ph idx="1"/>
          </p:nvPr>
        </p:nvSpPr>
        <p:spPr/>
        <p:txBody>
          <a:bodyPr lIns="121917" tIns="60958" rIns="121917" bIns="60958">
            <a:normAutofit/>
          </a:bodyPr>
          <a:lstStyle/>
          <a:p>
            <a:pPr algn="ctr"/>
            <a:endParaRPr lang="ro-RO" dirty="0" smtClean="0"/>
          </a:p>
          <a:p>
            <a:pPr algn="ctr"/>
            <a:endParaRPr lang="ro-RO" dirty="0" smtClean="0"/>
          </a:p>
          <a:p>
            <a:pPr algn="ctr">
              <a:buNone/>
            </a:pPr>
            <a:r>
              <a:rPr lang="ro-RO" sz="3600" b="1" dirty="0" smtClean="0"/>
              <a:t>Context</a:t>
            </a:r>
          </a:p>
          <a:p>
            <a:pPr algn="ctr">
              <a:buNone/>
            </a:pPr>
            <a:endParaRPr lang="ro-RO" sz="3600" b="1" dirty="0" smtClean="0"/>
          </a:p>
          <a:p>
            <a:pPr algn="ctr">
              <a:buNone/>
            </a:pPr>
            <a:r>
              <a:rPr lang="ro-RO" sz="3600" b="1" i="1" dirty="0" smtClean="0"/>
              <a:t>Emiță</a:t>
            </a:r>
            <a:r>
              <a:rPr lang="fr-FR" sz="3600" b="1" i="1" dirty="0" err="1" smtClean="0"/>
              <a:t>tor</a:t>
            </a:r>
            <a:r>
              <a:rPr lang="ro-RO" sz="3600" b="1" i="1" dirty="0" smtClean="0"/>
              <a:t>    </a:t>
            </a:r>
            <a:r>
              <a:rPr lang="fr-FR" sz="3600" b="1" i="1" dirty="0" smtClean="0"/>
              <a:t>–</a:t>
            </a:r>
            <a:r>
              <a:rPr lang="ro-RO" sz="3600" b="1" i="1" dirty="0" smtClean="0"/>
              <a:t>    </a:t>
            </a:r>
            <a:r>
              <a:rPr lang="fr-FR" sz="3600" b="1" i="1" dirty="0" smtClean="0"/>
              <a:t> </a:t>
            </a:r>
            <a:r>
              <a:rPr lang="ro-RO" sz="3600" b="1" i="1" dirty="0" smtClean="0"/>
              <a:t>Mesaj      -   </a:t>
            </a:r>
            <a:r>
              <a:rPr lang="fr-FR" sz="3600" b="1" i="1" dirty="0" smtClean="0"/>
              <a:t> </a:t>
            </a:r>
            <a:r>
              <a:rPr lang="ro-RO" sz="3600" b="1" i="1" dirty="0" smtClean="0"/>
              <a:t>  Receptor</a:t>
            </a:r>
          </a:p>
          <a:p>
            <a:pPr algn="ctr">
              <a:buNone/>
            </a:pPr>
            <a:endParaRPr lang="ro-RO" sz="3600" b="1" i="1" dirty="0" smtClean="0"/>
          </a:p>
          <a:p>
            <a:pPr algn="ctr">
              <a:buNone/>
            </a:pPr>
            <a:r>
              <a:rPr lang="ro-RO" sz="3600" b="1" dirty="0" smtClean="0"/>
              <a:t>   Cod</a:t>
            </a:r>
          </a:p>
          <a:p>
            <a:pPr algn="ctr">
              <a:buNone/>
            </a:pPr>
            <a:r>
              <a:rPr lang="ro-RO" sz="3600" b="1" dirty="0" smtClean="0"/>
              <a:t>    Canal</a:t>
            </a:r>
            <a:endParaRPr lang="ru-RU"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Comunicarea literară</a:t>
            </a:r>
            <a:endParaRPr lang="ru-RU" dirty="0"/>
          </a:p>
        </p:txBody>
      </p:sp>
      <p:sp>
        <p:nvSpPr>
          <p:cNvPr id="3" name="Content Placeholder 2"/>
          <p:cNvSpPr>
            <a:spLocks noGrp="1"/>
          </p:cNvSpPr>
          <p:nvPr>
            <p:ph idx="1"/>
          </p:nvPr>
        </p:nvSpPr>
        <p:spPr/>
        <p:txBody>
          <a:bodyPr lIns="121917" tIns="60958" rIns="121917" bIns="60958"/>
          <a:lstStyle/>
          <a:p>
            <a:pPr algn="ctr"/>
            <a:endParaRPr lang="ro-RO" dirty="0" smtClean="0"/>
          </a:p>
          <a:p>
            <a:pPr algn="ctr"/>
            <a:endParaRPr lang="ro-RO" dirty="0" smtClean="0"/>
          </a:p>
          <a:p>
            <a:pPr algn="ctr">
              <a:buNone/>
            </a:pPr>
            <a:r>
              <a:rPr lang="ro-RO" sz="3600" b="1" dirty="0" smtClean="0"/>
              <a:t>Context                  Context</a:t>
            </a:r>
          </a:p>
          <a:p>
            <a:pPr algn="ctr">
              <a:buNone/>
            </a:pPr>
            <a:endParaRPr lang="ro-RO" sz="3600" b="1" dirty="0" smtClean="0"/>
          </a:p>
          <a:p>
            <a:pPr algn="ctr">
              <a:buNone/>
            </a:pPr>
            <a:r>
              <a:rPr lang="fr-FR" sz="3600" b="1" i="1" dirty="0" err="1" smtClean="0"/>
              <a:t>Autor</a:t>
            </a:r>
            <a:r>
              <a:rPr lang="ro-RO" sz="3600" b="1" i="1" dirty="0" smtClean="0"/>
              <a:t>    </a:t>
            </a:r>
            <a:r>
              <a:rPr lang="fr-FR" sz="3600" b="1" i="1" dirty="0" smtClean="0"/>
              <a:t>–</a:t>
            </a:r>
            <a:r>
              <a:rPr lang="ro-RO" sz="3600" b="1" i="1" dirty="0" smtClean="0"/>
              <a:t>    </a:t>
            </a:r>
            <a:r>
              <a:rPr lang="fr-FR" sz="3600" b="1" i="1" dirty="0" smtClean="0"/>
              <a:t> </a:t>
            </a:r>
            <a:r>
              <a:rPr lang="fr-FR" sz="3600" b="1" i="1" dirty="0" err="1" smtClean="0"/>
              <a:t>Operă</a:t>
            </a:r>
            <a:r>
              <a:rPr lang="ro-RO" sz="3600" b="1" i="1" dirty="0" smtClean="0"/>
              <a:t>      Operă </a:t>
            </a:r>
            <a:r>
              <a:rPr lang="fr-FR" sz="3600" b="1" i="1" dirty="0" smtClean="0"/>
              <a:t> </a:t>
            </a:r>
            <a:r>
              <a:rPr lang="ro-RO" sz="3600" b="1" i="1" dirty="0" smtClean="0"/>
              <a:t>       </a:t>
            </a:r>
            <a:r>
              <a:rPr lang="fr-FR" sz="3600" b="1" i="1" dirty="0" smtClean="0"/>
              <a:t>– </a:t>
            </a:r>
            <a:r>
              <a:rPr lang="ro-RO" sz="3600" b="1" i="1" dirty="0" smtClean="0"/>
              <a:t>  </a:t>
            </a:r>
            <a:r>
              <a:rPr lang="fr-FR" sz="3600" b="1" i="1" dirty="0" err="1" smtClean="0"/>
              <a:t>Lector</a:t>
            </a:r>
            <a:endParaRPr lang="ro-RO" sz="3600" b="1" i="1" dirty="0" smtClean="0"/>
          </a:p>
          <a:p>
            <a:pPr algn="ctr">
              <a:buNone/>
            </a:pPr>
            <a:endParaRPr lang="ro-RO" sz="3600" b="1" i="1" dirty="0" smtClean="0"/>
          </a:p>
          <a:p>
            <a:pPr algn="ctr">
              <a:buNone/>
            </a:pPr>
            <a:r>
              <a:rPr lang="ro-RO" sz="3600" b="1" dirty="0" smtClean="0"/>
              <a:t>   Cod  (codificare/decodificare)      </a:t>
            </a:r>
          </a:p>
          <a:p>
            <a:pPr algn="ctr">
              <a:buNone/>
            </a:pPr>
            <a:r>
              <a:rPr lang="ro-RO" sz="3600" b="1" dirty="0" smtClean="0"/>
              <a:t>    Canal</a:t>
            </a:r>
            <a:endParaRPr lang="ru-RU" sz="3600" b="1" dirty="0"/>
          </a:p>
        </p:txBody>
      </p:sp>
      <p:sp>
        <p:nvSpPr>
          <p:cNvPr id="4" name="Right Arrow 3"/>
          <p:cNvSpPr/>
          <p:nvPr/>
        </p:nvSpPr>
        <p:spPr>
          <a:xfrm>
            <a:off x="2184402" y="39769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ru-RU"/>
          </a:p>
        </p:txBody>
      </p:sp>
      <p:sp>
        <p:nvSpPr>
          <p:cNvPr id="5" name="Left-Right Arrow 4"/>
          <p:cNvSpPr/>
          <p:nvPr/>
        </p:nvSpPr>
        <p:spPr>
          <a:xfrm>
            <a:off x="7118546" y="3968234"/>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20040"/>
            <a:ext cx="9931879" cy="1143000"/>
          </a:xfrm>
        </p:spPr>
        <p:txBody>
          <a:bodyPr>
            <a:normAutofit fontScale="90000"/>
          </a:bodyPr>
          <a:lstStyle/>
          <a:p>
            <a:r>
              <a:rPr lang="ro-RO" dirty="0" smtClean="0"/>
              <a:t>Afirmarea Modelului comunicativ-funcțional </a:t>
            </a:r>
            <a:endParaRPr lang="ru-RU" dirty="0"/>
          </a:p>
        </p:txBody>
      </p:sp>
      <p:sp>
        <p:nvSpPr>
          <p:cNvPr id="3" name="Content Placeholder 2"/>
          <p:cNvSpPr>
            <a:spLocks noGrp="1"/>
          </p:cNvSpPr>
          <p:nvPr>
            <p:ph idx="1"/>
          </p:nvPr>
        </p:nvSpPr>
        <p:spPr>
          <a:xfrm>
            <a:off x="609600" y="1768414"/>
            <a:ext cx="9992264" cy="4687321"/>
          </a:xfrm>
        </p:spPr>
        <p:txBody>
          <a:bodyPr>
            <a:normAutofit/>
          </a:bodyPr>
          <a:lstStyle/>
          <a:p>
            <a:r>
              <a:rPr lang="ro-RO" dirty="0" smtClean="0"/>
              <a:t>A fost întemeiat în anii 80 ai sec. XX, de orientările care s-au înscris într-un curent de reînnoire a învățământului traditional, acuzat de rigiditate şi neaderență la realitatea extraşcolară.</a:t>
            </a:r>
            <a:endParaRPr lang="ru-RU" dirty="0" smtClean="0"/>
          </a:p>
          <a:p>
            <a:r>
              <a:rPr lang="ro-RO" dirty="0" smtClean="0"/>
              <a:t>Valoarea modelului comunicativ constă în corelarea unor </a:t>
            </a:r>
            <a:r>
              <a:rPr lang="ro-RO" b="1" dirty="0" smtClean="0"/>
              <a:t>direcții novatoare </a:t>
            </a:r>
            <a:r>
              <a:rPr lang="ro-RO" dirty="0" smtClean="0"/>
              <a:t>din </a:t>
            </a:r>
            <a:r>
              <a:rPr lang="ro-RO" b="1" i="1" dirty="0" smtClean="0"/>
              <a:t>lingvistică</a:t>
            </a:r>
            <a:r>
              <a:rPr lang="ro-RO" b="1" i="1" dirty="0" smtClean="0"/>
              <a:t>, teorie literară, </a:t>
            </a:r>
            <a:r>
              <a:rPr lang="ro-RO" b="1" i="1" dirty="0" smtClean="0"/>
              <a:t>psihologie </a:t>
            </a:r>
            <a:r>
              <a:rPr lang="ro-RO" dirty="0" smtClean="0"/>
              <a:t>şi</a:t>
            </a:r>
            <a:r>
              <a:rPr lang="ro-RO" b="1" i="1" dirty="0" smtClean="0"/>
              <a:t> pedagogie</a:t>
            </a:r>
            <a:r>
              <a:rPr lang="ro-RO" dirty="0" smtClean="0"/>
              <a:t>, capabile să răspundă nevoii de restructurare a învățământului traditional.</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101206" y="136882"/>
            <a:ext cx="9207361" cy="1519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dirty="0" smtClean="0"/>
              <a:t>Corelarea unor </a:t>
            </a:r>
            <a:r>
              <a:rPr lang="ro-RO" sz="2800" b="1" dirty="0" smtClean="0"/>
              <a:t>direcții novatoare în cadrul modelului</a:t>
            </a:r>
            <a:endParaRPr lang="ru-RU" sz="2800" b="1" dirty="0">
              <a:solidFill>
                <a:srgbClr val="800000"/>
              </a:solidFill>
              <a:latin typeface="Arial Narrow" pitchFamily="34" charset="0"/>
            </a:endParaRPr>
          </a:p>
        </p:txBody>
      </p:sp>
      <p:sp>
        <p:nvSpPr>
          <p:cNvPr id="4" name="Стрелка вниз 3"/>
          <p:cNvSpPr/>
          <p:nvPr/>
        </p:nvSpPr>
        <p:spPr>
          <a:xfrm rot="2925689">
            <a:off x="2707321" y="2596302"/>
            <a:ext cx="716617" cy="1248717"/>
          </a:xfrm>
          <a:prstGeom prst="downArrow">
            <a:avLst>
              <a:gd name="adj1" fmla="val 3558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4719920" y="2729170"/>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rot="19139178">
            <a:off x="8808480" y="2446853"/>
            <a:ext cx="646176" cy="120652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кругленный прямоугольник 6"/>
          <p:cNvSpPr/>
          <p:nvPr/>
        </p:nvSpPr>
        <p:spPr>
          <a:xfrm>
            <a:off x="911424" y="3861048"/>
            <a:ext cx="2179307" cy="1340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800" b="1" i="1" dirty="0" smtClean="0"/>
              <a:t>lingvistică</a:t>
            </a:r>
            <a:endParaRPr lang="ru-RU" sz="2800" dirty="0"/>
          </a:p>
        </p:txBody>
      </p:sp>
      <p:sp>
        <p:nvSpPr>
          <p:cNvPr id="8" name="Скругленный прямоугольник 7"/>
          <p:cNvSpPr/>
          <p:nvPr/>
        </p:nvSpPr>
        <p:spPr>
          <a:xfrm>
            <a:off x="3412517" y="3936052"/>
            <a:ext cx="2237785" cy="11794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i="1" dirty="0" smtClean="0"/>
              <a:t>Știința literară</a:t>
            </a:r>
            <a:endParaRPr lang="ru-RU" sz="2400" dirty="0"/>
          </a:p>
        </p:txBody>
      </p:sp>
      <p:sp>
        <p:nvSpPr>
          <p:cNvPr id="9" name="Скругленный прямоугольник 8"/>
          <p:cNvSpPr/>
          <p:nvPr/>
        </p:nvSpPr>
        <p:spPr>
          <a:xfrm>
            <a:off x="6305909" y="3892556"/>
            <a:ext cx="2027209" cy="1266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i="1" dirty="0" smtClean="0"/>
              <a:t>pedagogie</a:t>
            </a:r>
            <a:endParaRPr lang="ru-RU" sz="2400" dirty="0"/>
          </a:p>
        </p:txBody>
      </p:sp>
      <p:sp>
        <p:nvSpPr>
          <p:cNvPr id="10" name="Стрелка вниз 4"/>
          <p:cNvSpPr/>
          <p:nvPr/>
        </p:nvSpPr>
        <p:spPr>
          <a:xfrm>
            <a:off x="7175573" y="2786679"/>
            <a:ext cx="64617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7"/>
          <p:cNvSpPr/>
          <p:nvPr/>
        </p:nvSpPr>
        <p:spPr>
          <a:xfrm>
            <a:off x="8732140" y="3898670"/>
            <a:ext cx="2237785" cy="11794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i="1" dirty="0" smtClean="0"/>
              <a:t>psihologie</a:t>
            </a:r>
            <a:endParaRPr lang="ru-RU"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10190672" cy="1143000"/>
          </a:xfrm>
        </p:spPr>
        <p:txBody>
          <a:bodyPr>
            <a:normAutofit fontScale="90000"/>
          </a:bodyPr>
          <a:lstStyle/>
          <a:p>
            <a:r>
              <a:rPr lang="ru-RU" dirty="0" smtClean="0"/>
              <a:t/>
            </a:r>
            <a:br>
              <a:rPr lang="ru-RU" dirty="0" smtClean="0"/>
            </a:br>
            <a:r>
              <a:rPr lang="ro-RO" dirty="0" smtClean="0"/>
              <a:t>modelului comunicativ-funcțional și competența de comunicare</a:t>
            </a:r>
            <a:endParaRPr lang="ru-RU" dirty="0"/>
          </a:p>
        </p:txBody>
      </p:sp>
      <p:sp>
        <p:nvSpPr>
          <p:cNvPr id="3" name="Content Placeholder 2"/>
          <p:cNvSpPr>
            <a:spLocks noGrp="1"/>
          </p:cNvSpPr>
          <p:nvPr>
            <p:ph idx="1"/>
          </p:nvPr>
        </p:nvSpPr>
        <p:spPr>
          <a:xfrm>
            <a:off x="609600" y="1759788"/>
            <a:ext cx="9897374" cy="4695947"/>
          </a:xfrm>
        </p:spPr>
        <p:txBody>
          <a:bodyPr>
            <a:normAutofit/>
          </a:bodyPr>
          <a:lstStyle/>
          <a:p>
            <a:r>
              <a:rPr lang="ro-RO" sz="2400" dirty="0" smtClean="0"/>
              <a:t>Impune ca finalităţile disciplinei LLR să fie centrate pe comunicare.</a:t>
            </a:r>
          </a:p>
          <a:p>
            <a:pPr>
              <a:buNone/>
            </a:pPr>
            <a:endParaRPr lang="ro-RO" dirty="0" smtClean="0"/>
          </a:p>
          <a:p>
            <a:r>
              <a:rPr lang="ro-RO" dirty="0" smtClean="0"/>
              <a:t>Aceasta este realizată diferit în cele două etape de constituire a paradigmei: </a:t>
            </a:r>
          </a:p>
          <a:p>
            <a:r>
              <a:rPr lang="ro-RO" dirty="0" smtClean="0"/>
              <a:t>1) prima etapă este focalizată asupra formării capacităţilor; </a:t>
            </a:r>
          </a:p>
          <a:p>
            <a:r>
              <a:rPr lang="ro-RO" dirty="0" smtClean="0"/>
              <a:t>2) cea de-a doua integrează capacităţile îi reţeaua conceptuală a competenţei de comunicare.</a:t>
            </a:r>
          </a:p>
          <a:p>
            <a:endParaRPr lang="ro-RO" dirty="0" smtClean="0"/>
          </a:p>
          <a:p>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1965</TotalTime>
  <Words>1207</Words>
  <Application>Microsoft Office PowerPoint</Application>
  <PresentationFormat>Custom</PresentationFormat>
  <Paragraphs>125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Изящная</vt:lpstr>
      <vt:lpstr>Modelul comunicativ-funcţional </vt:lpstr>
      <vt:lpstr>Slide 2</vt:lpstr>
      <vt:lpstr> Finalităţile studiului limbii şi literaturii române </vt:lpstr>
      <vt:lpstr>Slide 4</vt:lpstr>
      <vt:lpstr>Modelul clasic al comunicării (Jakobson) </vt:lpstr>
      <vt:lpstr>Comunicarea literară</vt:lpstr>
      <vt:lpstr>Afirmarea Modelului comunicativ-funcțional </vt:lpstr>
      <vt:lpstr>Slide 8</vt:lpstr>
      <vt:lpstr> modelului comunicativ-funcțional și competența de comunicare</vt:lpstr>
      <vt:lpstr>Modelul comunicativ-funcţional și schimbarea de paradigmă</vt:lpstr>
      <vt:lpstr>Slide 11</vt:lpstr>
      <vt:lpstr>Cercetările noi în Ştiinţa Limbii (Pragmatica lingvistică  și lingvistica textuală)</vt:lpstr>
      <vt:lpstr>Cercetări în Știința literară. Teoriile receptării</vt:lpstr>
      <vt:lpstr>Principiile „esteticii receptării” (Jauss, Iser)</vt:lpstr>
      <vt:lpstr>Principiile „operei deschise” (Umberto Eco)</vt:lpstr>
      <vt:lpstr>Cercetările de psihologie</vt:lpstr>
      <vt:lpstr>Cercetări în pedagogie</vt:lpstr>
      <vt:lpstr>Slide 18</vt:lpstr>
      <vt:lpstr>Slide 19</vt:lpstr>
      <vt:lpstr>Slide 20</vt:lpstr>
      <vt:lpstr>Slide 21</vt:lpstr>
      <vt:lpstr>Slide 22</vt:lpstr>
      <vt:lpstr>Slide 23</vt:lpstr>
      <vt:lpstr>concluziI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Romanticism în opera eminesciană</dc:title>
  <dc:creator>Lucia</dc:creator>
  <cp:lastModifiedBy>Пользователь Windows</cp:lastModifiedBy>
  <cp:revision>223</cp:revision>
  <dcterms:created xsi:type="dcterms:W3CDTF">2017-05-16T19:37:55Z</dcterms:created>
  <dcterms:modified xsi:type="dcterms:W3CDTF">2022-02-04T11:06:17Z</dcterms:modified>
</cp:coreProperties>
</file>