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15B4-66AB-47C6-8C1B-7EF699481C37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18C5-C851-4226-9EE9-13F6CAFE8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967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15B4-66AB-47C6-8C1B-7EF699481C37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18C5-C851-4226-9EE9-13F6CAFE8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29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15B4-66AB-47C6-8C1B-7EF699481C37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18C5-C851-4226-9EE9-13F6CAFE8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93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15B4-66AB-47C6-8C1B-7EF699481C37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18C5-C851-4226-9EE9-13F6CAFE8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648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15B4-66AB-47C6-8C1B-7EF699481C37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18C5-C851-4226-9EE9-13F6CAFE8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096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15B4-66AB-47C6-8C1B-7EF699481C37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18C5-C851-4226-9EE9-13F6CAFE8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544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15B4-66AB-47C6-8C1B-7EF699481C37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18C5-C851-4226-9EE9-13F6CAFE8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304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15B4-66AB-47C6-8C1B-7EF699481C37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18C5-C851-4226-9EE9-13F6CAFE8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37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15B4-66AB-47C6-8C1B-7EF699481C37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18C5-C851-4226-9EE9-13F6CAFE8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013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15B4-66AB-47C6-8C1B-7EF699481C37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18C5-C851-4226-9EE9-13F6CAFE8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3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15B4-66AB-47C6-8C1B-7EF699481C37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18C5-C851-4226-9EE9-13F6CAFE8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71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015B4-66AB-47C6-8C1B-7EF699481C37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F18C5-C851-4226-9EE9-13F6CAFE8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694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614738"/>
            <a:ext cx="12192000" cy="29765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Harta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metodelor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procedeelor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x-none" sz="4000" b="1" dirty="0">
                <a:solidFill>
                  <a:srgbClr val="FF0000"/>
                </a:solidFill>
              </a:rPr>
              <a:t>și tehnicilor</a:t>
            </a:r>
            <a:r>
              <a:rPr lang="x-none" sz="4000" dirty="0">
                <a:solidFill>
                  <a:srgbClr val="FF0000"/>
                </a:solidFill>
              </a:rPr>
              <a:t> </a:t>
            </a:r>
            <a:endParaRPr lang="x-none" sz="4000" dirty="0" smtClean="0">
              <a:solidFill>
                <a:srgbClr val="FF0000"/>
              </a:solidFill>
            </a:endParaRPr>
          </a:p>
          <a:p>
            <a:r>
              <a:rPr lang="x-none" sz="4000" dirty="0" smtClean="0">
                <a:solidFill>
                  <a:schemeClr val="tx1"/>
                </a:solidFill>
              </a:rPr>
              <a:t>utilizate </a:t>
            </a:r>
            <a:r>
              <a:rPr lang="x-none" sz="4000" dirty="0">
                <a:solidFill>
                  <a:schemeClr val="tx1"/>
                </a:solidFill>
              </a:rPr>
              <a:t>la lecția de </a:t>
            </a:r>
            <a:endParaRPr lang="x-none" sz="4000" dirty="0" smtClean="0">
              <a:solidFill>
                <a:schemeClr val="tx1"/>
              </a:solidFill>
            </a:endParaRPr>
          </a:p>
          <a:p>
            <a:r>
              <a:rPr lang="x-none" sz="4000" dirty="0" smtClean="0">
                <a:solidFill>
                  <a:srgbClr val="FF0000"/>
                </a:solidFill>
              </a:rPr>
              <a:t>Limbă </a:t>
            </a:r>
            <a:r>
              <a:rPr lang="x-none" sz="4000" dirty="0">
                <a:solidFill>
                  <a:srgbClr val="FF0000"/>
                </a:solidFill>
              </a:rPr>
              <a:t>și literatură </a:t>
            </a:r>
            <a:r>
              <a:rPr lang="x-none" sz="4000" dirty="0" smtClean="0">
                <a:solidFill>
                  <a:srgbClr val="FF0000"/>
                </a:solidFill>
              </a:rPr>
              <a:t>română</a:t>
            </a:r>
          </a:p>
          <a:p>
            <a:endParaRPr lang="en-US" dirty="0"/>
          </a:p>
        </p:txBody>
      </p:sp>
      <p:pic>
        <p:nvPicPr>
          <p:cNvPr id="1026" name="Picture 2" descr="activities-for-teaching-vocabul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6963" y="0"/>
            <a:ext cx="47339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8873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036366" y="0"/>
            <a:ext cx="72886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36366" y="0"/>
            <a:ext cx="615563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036366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6443" y="139422"/>
            <a:ext cx="5999923" cy="35086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Philips 66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Philips 6-6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asemanatoare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brainstorming-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respectiv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tehnica6-3-5,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deosebeste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acesta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faptul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discutia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limitata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6 minute.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Avantaje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Asigură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abordarea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multor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aspecte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limitat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Facilitează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comunicarea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exprimarea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 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Oferă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posibilitatea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colectarii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deciziilor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care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reprezinta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diverse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tendinte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conturate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ansamblu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-un interval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scurt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Favorizarea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confruntarea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percepțiilor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creativității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munca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5" name="Picture 1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808" y="3648075"/>
            <a:ext cx="447675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258341" y="0"/>
            <a:ext cx="5777948" cy="40626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Dezbaterea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Dezbaterea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schimb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organizat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opinii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prezentarea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situații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cu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alternative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rezolvare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care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generează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ndoială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incertitudine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curiozitate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dorința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descoperire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soluției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soluțiilor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Avantaje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Contribuie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carcater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formtiv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Asigură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spiritului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echipă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lucrul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Sporește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viteza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reacție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direcția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formulării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independente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soluții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7" name="Рисунок 3" descr="media-1439549570154867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81475"/>
            <a:ext cx="53435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3372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6787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036366" y="0"/>
            <a:ext cx="72886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36366" y="0"/>
            <a:ext cx="615563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036366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2f19c8867bbb33e7-1024x6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691" y="688539"/>
            <a:ext cx="12096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Рисунок 5" descr="ele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8" y="4124325"/>
            <a:ext cx="585787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3252" y="23099"/>
            <a:ext cx="6023114" cy="6771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Studiul de caz 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9245" y="1488639"/>
            <a:ext cx="5765800" cy="25853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Studiul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caz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presupune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confruntarea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elevului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o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situație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viața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reală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caz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cu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scopul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observa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nțelege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chiar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soluționa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caz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reflectă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situație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tipică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reprezentativă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semnificativă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anumite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stări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lucruri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Avantaje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Contribuie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capacităţii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intelectuale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Formează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abilitatea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argumentare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analiză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Pregăteşte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subiecţii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decizii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eficiente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444817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5" name="Picture 7" descr="joc_de_r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5675" y="4805363"/>
            <a:ext cx="10763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o-dlc-18-mos-ion-roata-si-unirea---marionete_ver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9585" y="3429000"/>
            <a:ext cx="45910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290573" y="404952"/>
            <a:ext cx="5711687" cy="28315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Joc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Jocul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variantă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jocului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didactic - ca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experienţă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simulată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mijloceşte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punerea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elevilor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situaţii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care nu le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cunoscute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mimând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imitând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reproducând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fictiv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acţiuni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fapte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etc. din care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trag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învăţăminte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manieră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plăcută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atrăgătoare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Avantaje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75" algn="l"/>
              </a:tabLst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Activizează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punct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vedere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cognitiv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afectiv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acțional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punându-i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situația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interacțione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75" algn="l"/>
              </a:tabLst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Sporește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gradul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nțelegere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participare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elevilor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75" algn="l"/>
              </a:tabLst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evidență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corect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incorect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comportare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anumite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situații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471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036366" y="0"/>
            <a:ext cx="72886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36366" y="0"/>
            <a:ext cx="615563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03636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4483" y="212735"/>
            <a:ext cx="5867400" cy="32162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Turul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galeriei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Turul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galeriei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tehnică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nvăţare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colaborare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cadrul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căreia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divizaţi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microgrupuri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lucrează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rezolvarea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controversate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soluţii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posibile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en-US" altLang="en-US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Avantaje</a:t>
            </a:r>
            <a:r>
              <a:rPr kumimoji="0" lang="en-US" altLang="en-US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75" algn="l"/>
              </a:tabLst>
            </a:pP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consolidarea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deprinderii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ascultare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75" algn="l"/>
              </a:tabLst>
            </a:pP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capacităţii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reflective.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75" algn="l"/>
              </a:tabLst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gândirii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critice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75" algn="l"/>
              </a:tabLst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Stimularea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creativităţii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75" algn="l"/>
              </a:tabLst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Cultivarea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respectului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faţă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ceilalţi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toleranţei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75" algn="l"/>
              </a:tabLst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competenţelor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emoţionale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75" algn="l"/>
              </a:tabLst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competenţelor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comunicare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313" name="Picture 1" descr="turul_galeri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3724275"/>
            <a:ext cx="57531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138241" y="212735"/>
            <a:ext cx="5951883" cy="37240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Diagrama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Venn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Diagrama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Venn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presupune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studierea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aspecte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cazuri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comparaţie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necesită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material didactic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cercuri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parţial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suprapuse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Avantaje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stimulează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învăţarea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cooperare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stimulează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realizarea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comparative,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argumentări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aprecieri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facilitat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schimbul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informaţii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dezvoltă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spiritul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echipă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organizarea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preşcolarilor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face individual,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frontal.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315" name="Picture 3" descr="1200px-Venn_diagram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0569" y="4073440"/>
            <a:ext cx="44672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750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036366" y="0"/>
            <a:ext cx="72886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36366" y="0"/>
            <a:ext cx="6155634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036366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2886" y="328295"/>
            <a:ext cx="5963480" cy="37548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Predicţia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baza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termenilor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Predicţia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baza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termenilor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daţi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avans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se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foloseşte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etapa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evocare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lecţiile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receptare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epice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ajutorul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acestei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elevii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solicitaţi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imagineze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povestire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le-o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sugerează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niște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termeni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cheie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ato"/>
                <a:ea typeface="Times New Roman" panose="02020603050405020304" pitchFamily="18" charset="0"/>
                <a:cs typeface="Times New Roman" panose="02020603050405020304" pitchFamily="18" charset="0"/>
              </a:rPr>
              <a:t>Avantaje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75" algn="l"/>
              </a:tabLst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Asigură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dezvoltarea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captării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atenției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elevi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75" algn="l"/>
              </a:tabLst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Oferă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atmosferă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și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energie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pozitivă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în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clasă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75" algn="l"/>
              </a:tabLst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Participă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dezvoltarea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imaginției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și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creativității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337" name="Picture 1" descr="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520" y="4127559"/>
            <a:ext cx="45053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Wonde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8965" y="3189347"/>
            <a:ext cx="8191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unnamed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6940" y="4083169"/>
            <a:ext cx="51816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168886" y="228600"/>
            <a:ext cx="5963480" cy="275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Știu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Vreau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știu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/Am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învățat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Știu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Vreau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știu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/Am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învățat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permite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explorarea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cunostintelor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anterioare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elevilor,oferind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punct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plecare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competenței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en-US" altLang="en-US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Avantaje</a:t>
            </a:r>
            <a:r>
              <a:rPr kumimoji="0" lang="en-US" altLang="en-US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75" algn="l"/>
              </a:tabLst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Permine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elevului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clarifică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ştie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 se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ştie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rămâne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nvăţat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;- 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75" algn="l"/>
              </a:tabLst>
            </a:pP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o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modalitate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nvăţare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interactivă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75" algn="l"/>
              </a:tabLst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Mobilizează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ntregul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colectiv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14375" algn="l"/>
              </a:tabLst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Asigură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interdisciplinaritate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045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036366" y="0"/>
            <a:ext cx="72886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36366" y="0"/>
            <a:ext cx="6155634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036366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036366" cy="42780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x-none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ndiţi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Lucraţi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perechi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Comunicaţi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x-none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ndiţi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Lucraţi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perechi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Comunicaţi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activitate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învăţare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cooperare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combinată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reflecţia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Profesorul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întrebare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posibilităţi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răspuns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elevii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dau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individual,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răspunsuri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scurte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scris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Urmează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secvenţă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cooperare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elevii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grupaţi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câte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consultă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formulează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răspuns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Avantaje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Efectuarea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timp.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Asigură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socializării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elevi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Perimte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cunoașterea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experienților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altor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colegi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lucrând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perechi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361" name="Picture 1" descr="brainstorming-two-people-have-idea-540293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0" y="4010025"/>
            <a:ext cx="458152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Рисунок 6" descr="bancu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8169" y="2878454"/>
            <a:ext cx="19431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inspirac89b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8567" y="3004183"/>
            <a:ext cx="16668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4-45630_download-thinking-face-emoji-free-png-apple-emoj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8157" y="4878704"/>
            <a:ext cx="21526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images 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325" y="4878704"/>
            <a:ext cx="22955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288157" y="-50631"/>
            <a:ext cx="5857461" cy="29854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Sinelg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Sinelg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această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solicită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citirea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atentă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unui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text,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marcând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marginea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semne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specifice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după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cum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urmează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√ -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cunoscută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+ -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- -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contradictorie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diferită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cunoscută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anterior; ? 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neclară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Avantaje</a:t>
            </a:r>
            <a:r>
              <a:rPr kumimoji="0" lang="en-US" altLang="en-US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Asigură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menținerea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implicării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active a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gândirii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elevilor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citirea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unui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text.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Monitorizează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gradul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nțelegere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unui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Stimulează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gradul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memorare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elevului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privind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reținut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textul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lecturat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42291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824865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563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036366" y="0"/>
            <a:ext cx="72886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36366" y="0"/>
            <a:ext cx="615563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036366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70068"/>
            <a:ext cx="6036366" cy="40626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Eseul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cinci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minute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Eseul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cinci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minute -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reflecteze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individual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asupra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continuturilor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parcurse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raporteze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propria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personalitate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Aceasta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modalitate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eficientă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ncheia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ajuta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să-şi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adune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ideile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legate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lecţiei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profesorul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predat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-o.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Avantaje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Oferă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feed-back-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lecţiei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Creează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premisele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proiectării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activităţii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următoarea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ncurajează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exprimarea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personalităţii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Stimulează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nvăţarea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conştientă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385" name="Picture 1" descr="writing-ess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070" y="3819525"/>
            <a:ext cx="561022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Slid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6070" y="3987017"/>
            <a:ext cx="242887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editurafloaredeir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8384" y="3905249"/>
            <a:ext cx="34004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132443" y="160765"/>
            <a:ext cx="6036366" cy="38318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Jurnalul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lectură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instrument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lucru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individual al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elevului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 se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ncurajează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reflecţia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Poate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afara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clasei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organizează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secţiuni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cu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dublă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triplă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intrare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secţiuni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intrări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rubrici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tabele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realizează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caietele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caiete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speciale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lectura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particulară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Avantaje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autocunoașterii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elevului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Asigură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analizei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asupra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unui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text.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143000" y="333375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177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036366" y="0"/>
            <a:ext cx="72886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36366" y="0"/>
            <a:ext cx="615563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036366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2886" y="116463"/>
            <a:ext cx="5963480" cy="37548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cadranelor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cadranelor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utilizează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activităţile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receptare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textelor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literare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bazează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munca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echipă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Fiecare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obicei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patru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propune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modalitate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abordare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textului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suport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cerinţe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Avantaje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Stimulează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atenţia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gândirea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Scoate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evidenţă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propriu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înţelegere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Conduce la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sintetizare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esenţializare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0" lang="fr-F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şurează asimilarea de noi cunoştinţe.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409" name="Picture 1" descr="54182154-brainstorming-creative-team-conce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995" y="3686175"/>
            <a:ext cx="528637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ubul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75871" y="4746179"/>
            <a:ext cx="13239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u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6365" y="4154993"/>
            <a:ext cx="444817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072809" y="116463"/>
            <a:ext cx="6109252" cy="37548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Cubul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Cubul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poate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aplicata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individual, in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perechi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grupuri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abordarea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tratarea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complexa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din perspective multiple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integratoare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situatii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Avantaje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diferențierea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sarcinilor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nvățare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Stimulează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gândirea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logică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Sporeste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eficiența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nvățării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nvață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Familiarizează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elevii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cercetarea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ştiinţifică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Formează abilităţi de comunicare şi cooperare 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127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036366" y="0"/>
            <a:ext cx="72886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36366" y="0"/>
            <a:ext cx="615563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036366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191" y="-56971"/>
            <a:ext cx="6036366" cy="37240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Cvintetul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Metoda cvintetului pune accent pe forţa elevului, contribuind la formarea capacităţii de a rezuma şi sintetiza informaţiile. Cvintetul este o poezie care impune sintetizarea informaţiilor/conţinuturilor dintr-un text în exprimări clare, care descriu sau prezintă reflecţii asupra temei date sau subiectului dat.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Avantaje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17171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Uşurează asimilarea de noi cunoştinţe.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poate folosi la cu succes la orele de recapitulare şi consolidare.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timulează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interesul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elevilor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activitatea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didactică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433" name="Picture 1" descr="5aa20c9dc494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583" y="3667125"/>
            <a:ext cx="50292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132443" y="180201"/>
            <a:ext cx="6059557" cy="25237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Mozaic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mozaic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accent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nvățarea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colaborare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subiectelor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teoretică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aplicabilă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cercetarea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unui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material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amplu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proporții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obiectivele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atitudinale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urmărite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fiind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responsabilității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abililităților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prezentare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Avantaje</a:t>
            </a:r>
            <a:r>
              <a:rPr kumimoji="0" lang="en-US" alt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Stimulează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ncrederea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sine a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elevilor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abilitățile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comunicare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argumentativă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relaționare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gândirii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logice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critice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435" name="Picture 3" descr="images (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5977" y="3098800"/>
            <a:ext cx="534352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6558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036366" y="0"/>
            <a:ext cx="72886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36366" y="0"/>
            <a:ext cx="6155634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036366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six-thinking-ha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4910280"/>
            <a:ext cx="20574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7" name="Picture 1" descr="SixHa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80616"/>
            <a:ext cx="375630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6771" y="646735"/>
            <a:ext cx="5227984" cy="3477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pălăriilor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gânditoare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pălăriilor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gânditoare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mpărțirea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celor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pălării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gânditoare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elevilor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cărora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 se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supune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atenției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cazul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supus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discuției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fiecare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să-și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pregătească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ideile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Pălăria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poate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purtată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individual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atunci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elevul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respectiv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ndeplinește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rolul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mulți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pot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răspunde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sub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aceeași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pălărie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caz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grupului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interpretează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rolul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pălării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gânditoare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cooperează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asigurarea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celei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interpretări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Avantaje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Stimulează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creativitatea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elevilor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gândirea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colectivă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competențelor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inteligenței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logice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lingvistice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interpersonale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activează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comunicarea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capacitatea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decizii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ncurajează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gândirea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constructivă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036366" y="0"/>
            <a:ext cx="6036366" cy="40626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Metoda ciorchinele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Metoda ciorchinele este un organizator grafic prin care se evidenţiază într-o reţea conexiunile dintre ideile despre un subiect . Tehnica încurajează elevii să gândească liber şi deschis, să-şi organizeze cunoştinţele, putând fi folosită atât ca metodă de predare-învăţare cât şi ca metodă de fixare.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Avantaje 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poate aplica individual, în perechi sau în grup.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poate aplica în orice moment al lecţiei.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olicită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gândirea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capacitatea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sinteze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comparaţii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461" name="Picture 5" descr="bg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7715" y="3804341"/>
            <a:ext cx="5305425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1126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036366" y="0"/>
            <a:ext cx="72886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36366" y="0"/>
            <a:ext cx="6155634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</a:rPr>
              <a:t>Bibliografie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selectivă</a:t>
            </a:r>
            <a:endParaRPr lang="en-US" sz="3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chemeClr val="accent1"/>
                </a:solidFill>
              </a:rPr>
              <a:t>Cosovan</a:t>
            </a:r>
            <a:r>
              <a:rPr lang="en-US" sz="2500" b="1" dirty="0">
                <a:solidFill>
                  <a:schemeClr val="accent1"/>
                </a:solidFill>
              </a:rPr>
              <a:t> O., </a:t>
            </a:r>
            <a:r>
              <a:rPr lang="en-US" sz="2500" b="1" dirty="0" err="1">
                <a:solidFill>
                  <a:schemeClr val="accent1"/>
                </a:solidFill>
              </a:rPr>
              <a:t>Cartaleanu</a:t>
            </a:r>
            <a:r>
              <a:rPr lang="en-US" sz="2500" b="1" dirty="0">
                <a:solidFill>
                  <a:schemeClr val="accent1"/>
                </a:solidFill>
              </a:rPr>
              <a:t> T. ,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Formare</a:t>
            </a:r>
            <a:r>
              <a:rPr lang="en-US" sz="2500" dirty="0">
                <a:solidFill>
                  <a:schemeClr val="accent1"/>
                </a:solidFill>
              </a:rPr>
              <a:t> de </a:t>
            </a:r>
            <a:r>
              <a:rPr lang="en-US" sz="2500" dirty="0" err="1">
                <a:solidFill>
                  <a:schemeClr val="accent1"/>
                </a:solidFill>
              </a:rPr>
              <a:t>competențe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prin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strategii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didactice</a:t>
            </a:r>
            <a:r>
              <a:rPr lang="en-US" sz="2500" dirty="0">
                <a:solidFill>
                  <a:schemeClr val="accent1"/>
                </a:solidFill>
              </a:rPr>
              <a:t> interactive. </a:t>
            </a:r>
            <a:r>
              <a:rPr lang="en-US" sz="2500" dirty="0" err="1">
                <a:solidFill>
                  <a:schemeClr val="accent1"/>
                </a:solidFill>
              </a:rPr>
              <a:t>Chișinău</a:t>
            </a:r>
            <a:r>
              <a:rPr lang="en-US" sz="2500" dirty="0">
                <a:solidFill>
                  <a:schemeClr val="accent1"/>
                </a:solidFill>
              </a:rPr>
              <a:t>,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chemeClr val="accent1"/>
                </a:solidFill>
              </a:rPr>
              <a:t>Costanța</a:t>
            </a:r>
            <a:r>
              <a:rPr lang="en-US" sz="2500" b="1" dirty="0">
                <a:solidFill>
                  <a:schemeClr val="accent1"/>
                </a:solidFill>
              </a:rPr>
              <a:t> D.</a:t>
            </a:r>
            <a:r>
              <a:rPr lang="en-US" sz="2500" dirty="0">
                <a:solidFill>
                  <a:schemeClr val="accent1"/>
                </a:solidFill>
              </a:rPr>
              <a:t>,</a:t>
            </a:r>
            <a:r>
              <a:rPr lang="en-US" sz="2500" dirty="0" err="1">
                <a:solidFill>
                  <a:schemeClr val="accent1"/>
                </a:solidFill>
              </a:rPr>
              <a:t>Metode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și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mijloace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moderne</a:t>
            </a:r>
            <a:r>
              <a:rPr lang="en-US" sz="2500" dirty="0">
                <a:solidFill>
                  <a:schemeClr val="accent1"/>
                </a:solidFill>
              </a:rPr>
              <a:t>. </a:t>
            </a:r>
            <a:r>
              <a:rPr lang="en-US" sz="2500" dirty="0" err="1">
                <a:solidFill>
                  <a:schemeClr val="accent1"/>
                </a:solidFill>
              </a:rPr>
              <a:t>Bacău</a:t>
            </a:r>
            <a:r>
              <a:rPr lang="en-US" sz="2500" dirty="0">
                <a:solidFill>
                  <a:schemeClr val="accent1"/>
                </a:solidFill>
              </a:rPr>
              <a:t>,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chemeClr val="accent1"/>
                </a:solidFill>
              </a:rPr>
              <a:t>Corniță</a:t>
            </a:r>
            <a:r>
              <a:rPr lang="en-US" sz="2500" b="1" dirty="0">
                <a:solidFill>
                  <a:schemeClr val="accent1"/>
                </a:solidFill>
              </a:rPr>
              <a:t> G.</a:t>
            </a:r>
            <a:r>
              <a:rPr lang="en-US" sz="2500" dirty="0">
                <a:solidFill>
                  <a:schemeClr val="accent1"/>
                </a:solidFill>
              </a:rPr>
              <a:t>, </a:t>
            </a:r>
            <a:r>
              <a:rPr lang="en-US" sz="2500" dirty="0" err="1">
                <a:solidFill>
                  <a:schemeClr val="accent1"/>
                </a:solidFill>
              </a:rPr>
              <a:t>Metodica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predării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și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învățării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Limba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și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literatura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română</a:t>
            </a:r>
            <a:r>
              <a:rPr lang="en-US" sz="2500" dirty="0">
                <a:solidFill>
                  <a:schemeClr val="accent1"/>
                </a:solidFill>
              </a:rPr>
              <a:t>. </a:t>
            </a:r>
            <a:r>
              <a:rPr lang="en-US" sz="2500" dirty="0" err="1">
                <a:solidFill>
                  <a:schemeClr val="accent1"/>
                </a:solidFill>
              </a:rPr>
              <a:t>Baia</a:t>
            </a:r>
            <a:r>
              <a:rPr lang="en-US" sz="2500" dirty="0">
                <a:solidFill>
                  <a:schemeClr val="accent1"/>
                </a:solidFill>
              </a:rPr>
              <a:t> Mare, 1993.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chemeClr val="accent1"/>
                </a:solidFill>
              </a:rPr>
              <a:t>Diaconu</a:t>
            </a:r>
            <a:r>
              <a:rPr lang="en-US" sz="2500" b="1" dirty="0">
                <a:solidFill>
                  <a:schemeClr val="accent1"/>
                </a:solidFill>
              </a:rPr>
              <a:t> I.</a:t>
            </a:r>
            <a:r>
              <a:rPr lang="en-US" sz="2500" dirty="0">
                <a:solidFill>
                  <a:schemeClr val="accent1"/>
                </a:solidFill>
              </a:rPr>
              <a:t>, </a:t>
            </a:r>
            <a:r>
              <a:rPr lang="en-US" sz="2500" dirty="0" err="1">
                <a:solidFill>
                  <a:schemeClr val="accent1"/>
                </a:solidFill>
              </a:rPr>
              <a:t>Metode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și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mijloace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moderne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utilizate</a:t>
            </a:r>
            <a:r>
              <a:rPr lang="en-US" sz="2500" dirty="0">
                <a:solidFill>
                  <a:schemeClr val="accent1"/>
                </a:solidFill>
              </a:rPr>
              <a:t> de </a:t>
            </a:r>
            <a:r>
              <a:rPr lang="en-US" sz="2500" dirty="0" err="1">
                <a:solidFill>
                  <a:schemeClr val="accent1"/>
                </a:solidFill>
              </a:rPr>
              <a:t>învățători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în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procesul</a:t>
            </a:r>
            <a:r>
              <a:rPr lang="en-US" sz="2500" dirty="0">
                <a:solidFill>
                  <a:schemeClr val="accent1"/>
                </a:solidFill>
              </a:rPr>
              <a:t> de </a:t>
            </a:r>
            <a:r>
              <a:rPr lang="en-US" sz="2500" dirty="0" err="1">
                <a:solidFill>
                  <a:schemeClr val="accent1"/>
                </a:solidFill>
              </a:rPr>
              <a:t>predare</a:t>
            </a:r>
            <a:r>
              <a:rPr lang="en-US" sz="2500" dirty="0">
                <a:solidFill>
                  <a:schemeClr val="accent1"/>
                </a:solidFill>
              </a:rPr>
              <a:t> – </a:t>
            </a:r>
            <a:r>
              <a:rPr lang="en-US" sz="2500" dirty="0" err="1">
                <a:solidFill>
                  <a:schemeClr val="accent1"/>
                </a:solidFill>
              </a:rPr>
              <a:t>învățare</a:t>
            </a:r>
            <a:r>
              <a:rPr lang="en-US" sz="2500" dirty="0">
                <a:solidFill>
                  <a:schemeClr val="accent1"/>
                </a:solidFill>
              </a:rPr>
              <a:t> – </a:t>
            </a:r>
            <a:r>
              <a:rPr lang="en-US" sz="2500" dirty="0" err="1">
                <a:solidFill>
                  <a:schemeClr val="accent1"/>
                </a:solidFill>
              </a:rPr>
              <a:t>evaluare</a:t>
            </a:r>
            <a:r>
              <a:rPr lang="en-US" sz="2500" dirty="0">
                <a:solidFill>
                  <a:schemeClr val="accent1"/>
                </a:solidFill>
              </a:rPr>
              <a:t>. Bacău,2013.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chemeClr val="accent1"/>
                </a:solidFill>
              </a:rPr>
              <a:t>Nastas</a:t>
            </a:r>
            <a:r>
              <a:rPr lang="en-US" sz="2500" b="1" dirty="0">
                <a:solidFill>
                  <a:schemeClr val="accent1"/>
                </a:solidFill>
              </a:rPr>
              <a:t> S., </a:t>
            </a:r>
            <a:r>
              <a:rPr lang="en-US" sz="2500" b="1" dirty="0" err="1">
                <a:solidFill>
                  <a:schemeClr val="accent1"/>
                </a:solidFill>
              </a:rPr>
              <a:t>Pisău</a:t>
            </a:r>
            <a:r>
              <a:rPr lang="en-US" sz="2500" b="1" dirty="0">
                <a:solidFill>
                  <a:schemeClr val="accent1"/>
                </a:solidFill>
              </a:rPr>
              <a:t> A.</a:t>
            </a:r>
            <a:r>
              <a:rPr lang="en-US" sz="2500" dirty="0">
                <a:solidFill>
                  <a:schemeClr val="accent1"/>
                </a:solidFill>
              </a:rPr>
              <a:t>, </a:t>
            </a:r>
            <a:r>
              <a:rPr lang="en-US" sz="2500" dirty="0" err="1">
                <a:solidFill>
                  <a:schemeClr val="accent1"/>
                </a:solidFill>
              </a:rPr>
              <a:t>Ghid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metodologic</a:t>
            </a:r>
            <a:r>
              <a:rPr lang="en-US" sz="2500" dirty="0">
                <a:solidFill>
                  <a:schemeClr val="accent1"/>
                </a:solidFill>
              </a:rPr>
              <a:t>: </a:t>
            </a:r>
            <a:r>
              <a:rPr lang="en-US" sz="2500" dirty="0" err="1">
                <a:solidFill>
                  <a:schemeClr val="accent1"/>
                </a:solidFill>
              </a:rPr>
              <a:t>instrumente</a:t>
            </a:r>
            <a:r>
              <a:rPr lang="en-US" sz="2500" dirty="0">
                <a:solidFill>
                  <a:schemeClr val="accent1"/>
                </a:solidFill>
              </a:rPr>
              <a:t> de </a:t>
            </a:r>
            <a:r>
              <a:rPr lang="en-US" sz="2500" dirty="0" err="1">
                <a:solidFill>
                  <a:schemeClr val="accent1"/>
                </a:solidFill>
              </a:rPr>
              <a:t>implimentare</a:t>
            </a:r>
            <a:r>
              <a:rPr lang="en-US" sz="2500" dirty="0">
                <a:solidFill>
                  <a:schemeClr val="accent1"/>
                </a:solidFill>
              </a:rPr>
              <a:t> a </a:t>
            </a:r>
            <a:r>
              <a:rPr lang="en-US" sz="2500" dirty="0" err="1">
                <a:solidFill>
                  <a:schemeClr val="accent1"/>
                </a:solidFill>
              </a:rPr>
              <a:t>tehnologiilor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în</a:t>
            </a:r>
            <a:r>
              <a:rPr lang="en-US" sz="2500" dirty="0">
                <a:solidFill>
                  <a:schemeClr val="accent1"/>
                </a:solidFill>
              </a:rPr>
              <a:t> </a:t>
            </a:r>
            <a:r>
              <a:rPr lang="en-US" sz="2500" dirty="0" err="1">
                <a:solidFill>
                  <a:schemeClr val="accent1"/>
                </a:solidFill>
              </a:rPr>
              <a:t>învățământul</a:t>
            </a:r>
            <a:r>
              <a:rPr lang="en-US" sz="2500" dirty="0">
                <a:solidFill>
                  <a:schemeClr val="accent1"/>
                </a:solidFill>
              </a:rPr>
              <a:t> general. </a:t>
            </a:r>
            <a:r>
              <a:rPr lang="en-US" sz="2500" dirty="0" err="1">
                <a:solidFill>
                  <a:schemeClr val="accent1"/>
                </a:solidFill>
              </a:rPr>
              <a:t>Chișinău</a:t>
            </a:r>
            <a:r>
              <a:rPr lang="en-US" sz="2500" dirty="0">
                <a:solidFill>
                  <a:schemeClr val="accent1"/>
                </a:solidFill>
              </a:rPr>
              <a:t>, 2018.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u="sng" dirty="0">
                <a:hlinkClick r:id="rId2"/>
              </a:rPr>
              <a:t>http://www.wikipedia.org</a:t>
            </a:r>
            <a:endParaRPr lang="en-US" sz="2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036366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2886" y="0"/>
            <a:ext cx="5963480" cy="36779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Cuvânt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ncheiere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Studierea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limbii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literaturii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române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școală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rolul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prioritar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deține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sistemul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nvățământ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presupune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creștere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capacității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cadrului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didactic la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particularitățile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școlare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actuale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flexibilitatea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modernitatea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 o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sintetizează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fiecare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profesor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trebuie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echivalată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așteptările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societății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necesitatea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eficiența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metodelor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interactive,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stimula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facilita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instruirea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elevilor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cunoștințe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am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propus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fiecare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avantaje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care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credem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realizabile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efectuarea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metodelor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Elevilor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place,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atenți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simt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echilibrați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avantaje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un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stimul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cadrul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didactic,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marcând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conturare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constructivă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rigidă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competențelor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urmează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obțină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81" name="Picture 1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758" y="3393128"/>
            <a:ext cx="52768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6621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038850" y="0"/>
            <a:ext cx="57150" cy="6972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 flipH="1">
            <a:off x="12191999" y="0"/>
            <a:ext cx="45719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038850" cy="69723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dirty="0" err="1" smtClean="0">
                <a:solidFill>
                  <a:srgbClr val="FF0000"/>
                </a:solidFill>
              </a:rPr>
              <a:t>Cuprins</a:t>
            </a:r>
            <a:endParaRPr lang="x-none" sz="10000" dirty="0" smtClean="0">
              <a:solidFill>
                <a:srgbClr val="FF0000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x-none" sz="5000" dirty="0" smtClean="0">
                <a:solidFill>
                  <a:schemeClr val="accent1">
                    <a:lumMod val="75000"/>
                  </a:schemeClr>
                </a:solidFill>
              </a:rPr>
              <a:t>Cuvânt înainte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x-none" sz="5000" dirty="0" smtClean="0">
                <a:solidFill>
                  <a:schemeClr val="accent1">
                    <a:lumMod val="75000"/>
                  </a:schemeClr>
                </a:solidFill>
              </a:rPr>
              <a:t>Noțiuni-cheie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x-none" sz="5000" dirty="0" smtClean="0">
                <a:solidFill>
                  <a:schemeClr val="accent1">
                    <a:lumMod val="75000"/>
                  </a:schemeClr>
                </a:solidFill>
              </a:rPr>
              <a:t>Clasificări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x-none" sz="5000" dirty="0" smtClean="0">
                <a:solidFill>
                  <a:schemeClr val="accent1">
                    <a:lumMod val="75000"/>
                  </a:schemeClr>
                </a:solidFill>
              </a:rPr>
              <a:t>Prezentarea metodelor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x-none" sz="5000" dirty="0" smtClean="0">
                <a:solidFill>
                  <a:schemeClr val="accent1">
                    <a:lumMod val="75000"/>
                  </a:schemeClr>
                </a:solidFill>
              </a:rPr>
              <a:t>Bibliografie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x-none" sz="5000" dirty="0" smtClean="0">
                <a:solidFill>
                  <a:schemeClr val="accent1">
                    <a:lumMod val="75000"/>
                  </a:schemeClr>
                </a:solidFill>
              </a:rPr>
              <a:t>Editura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096000" y="872698"/>
            <a:ext cx="6096000" cy="33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994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036366" y="0"/>
            <a:ext cx="72886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44890" y="0"/>
            <a:ext cx="6137770" cy="7390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7340" y="809626"/>
            <a:ext cx="32575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5" name="Рисунок 4" descr="download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30099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010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509" name="Picture 5" descr="image003-1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4524" y="1266828"/>
            <a:ext cx="6078136" cy="511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0217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064250" y="-76200"/>
            <a:ext cx="63500" cy="695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070600" y="0"/>
            <a:ext cx="61214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6064250" cy="6883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u="sng" dirty="0" err="1">
                <a:solidFill>
                  <a:srgbClr val="FF0000"/>
                </a:solidFill>
              </a:rPr>
              <a:t>Metoda</a:t>
            </a:r>
            <a:r>
              <a:rPr lang="en-US" b="1" i="1" u="sng" dirty="0">
                <a:solidFill>
                  <a:srgbClr val="FF0000"/>
                </a:solidFill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</a:rPr>
              <a:t>didactică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drumul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calea</a:t>
            </a:r>
            <a:r>
              <a:rPr lang="en-US" dirty="0"/>
              <a:t> de </a:t>
            </a:r>
            <a:r>
              <a:rPr lang="en-US" dirty="0" err="1"/>
              <a:t>urmat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activitatea</a:t>
            </a:r>
            <a:r>
              <a:rPr lang="en-US" dirty="0"/>
              <a:t> </a:t>
            </a:r>
            <a:r>
              <a:rPr lang="en-US" dirty="0" err="1"/>
              <a:t>comună</a:t>
            </a:r>
            <a:r>
              <a:rPr lang="en-US" dirty="0"/>
              <a:t> a </a:t>
            </a:r>
            <a:r>
              <a:rPr lang="en-US" dirty="0" err="1"/>
              <a:t>profesorului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elevilor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vederea</a:t>
            </a:r>
            <a:r>
              <a:rPr lang="en-US" dirty="0"/>
              <a:t> </a:t>
            </a:r>
            <a:r>
              <a:rPr lang="en-US" dirty="0" err="1"/>
              <a:t>realizării</a:t>
            </a:r>
            <a:r>
              <a:rPr lang="en-US" dirty="0"/>
              <a:t> </a:t>
            </a:r>
            <a:r>
              <a:rPr lang="en-US" dirty="0" err="1"/>
              <a:t>obiectivelor</a:t>
            </a:r>
            <a:r>
              <a:rPr lang="en-US" dirty="0"/>
              <a:t> </a:t>
            </a:r>
            <a:r>
              <a:rPr lang="en-US" dirty="0" err="1"/>
              <a:t>instruirii</a:t>
            </a:r>
            <a:r>
              <a:rPr lang="en-US" dirty="0"/>
              <a:t>. </a:t>
            </a:r>
          </a:p>
          <a:p>
            <a:r>
              <a:rPr lang="en-US" b="1" i="1" u="sng" dirty="0" err="1">
                <a:solidFill>
                  <a:srgbClr val="FF0000"/>
                </a:solidFill>
              </a:rPr>
              <a:t>Procedeul</a:t>
            </a:r>
            <a:r>
              <a:rPr lang="en-US" b="1" i="1" u="sng" dirty="0">
                <a:solidFill>
                  <a:srgbClr val="FF0000"/>
                </a:solidFill>
              </a:rPr>
              <a:t> didactic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componentă</a:t>
            </a:r>
            <a:r>
              <a:rPr lang="en-US" dirty="0"/>
              <a:t> a </a:t>
            </a:r>
            <a:r>
              <a:rPr lang="en-US" dirty="0" err="1"/>
              <a:t>metodei</a:t>
            </a:r>
            <a:r>
              <a:rPr lang="en-US" dirty="0"/>
              <a:t>, o </a:t>
            </a:r>
            <a:r>
              <a:rPr lang="en-US" dirty="0" err="1"/>
              <a:t>tehnică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limitată</a:t>
            </a:r>
            <a:r>
              <a:rPr lang="en-US" dirty="0"/>
              <a:t> de </a:t>
            </a:r>
            <a:r>
              <a:rPr lang="en-US" dirty="0" err="1"/>
              <a:t>acțiune</a:t>
            </a:r>
            <a:r>
              <a:rPr lang="en-US" dirty="0"/>
              <a:t>, un element de </a:t>
            </a:r>
            <a:r>
              <a:rPr lang="en-US" dirty="0" err="1"/>
              <a:t>sprijin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un mod </a:t>
            </a:r>
            <a:r>
              <a:rPr lang="en-US" dirty="0" err="1"/>
              <a:t>concret</a:t>
            </a:r>
            <a:r>
              <a:rPr lang="en-US" dirty="0"/>
              <a:t> de </a:t>
            </a:r>
            <a:r>
              <a:rPr lang="en-US" dirty="0" err="1"/>
              <a:t>valorificare</a:t>
            </a:r>
            <a:r>
              <a:rPr lang="en-US" dirty="0"/>
              <a:t> a </a:t>
            </a:r>
            <a:r>
              <a:rPr lang="en-US" dirty="0" err="1"/>
              <a:t>metodei</a:t>
            </a:r>
            <a:r>
              <a:rPr lang="en-US" dirty="0"/>
              <a:t>.</a:t>
            </a:r>
          </a:p>
          <a:p>
            <a:r>
              <a:rPr lang="x-none" b="1" i="1" u="sng" dirty="0">
                <a:solidFill>
                  <a:srgbClr val="FF0000"/>
                </a:solidFill>
              </a:rPr>
              <a:t>Tehnica didactică</a:t>
            </a:r>
            <a:r>
              <a:rPr lang="x-none" dirty="0">
                <a:solidFill>
                  <a:srgbClr val="FF0000"/>
                </a:solidFill>
              </a:rPr>
              <a:t> </a:t>
            </a:r>
            <a:r>
              <a:rPr lang="x-none" dirty="0"/>
              <a:t>este un instrument, utilizat pentru a atinge obiectivele propuse în practica educativă.</a:t>
            </a:r>
            <a:endParaRPr lang="en-US" dirty="0"/>
          </a:p>
          <a:p>
            <a:r>
              <a:rPr lang="x-none" b="1" i="1" dirty="0"/>
              <a:t> </a:t>
            </a:r>
            <a:endParaRPr lang="en-US" dirty="0"/>
          </a:p>
          <a:p>
            <a:r>
              <a:rPr lang="x-none" dirty="0"/>
              <a:t> </a:t>
            </a:r>
            <a:endParaRPr lang="en-US" dirty="0"/>
          </a:p>
          <a:p>
            <a:pPr algn="ctr"/>
            <a:r>
              <a:rPr lang="en-US" b="1" i="1" u="sng" dirty="0" err="1">
                <a:solidFill>
                  <a:srgbClr val="FF0000"/>
                </a:solidFill>
              </a:rPr>
              <a:t>Funcțiile</a:t>
            </a:r>
            <a:r>
              <a:rPr lang="en-US" b="1" i="1" u="sng" dirty="0">
                <a:solidFill>
                  <a:srgbClr val="FF0000"/>
                </a:solidFill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</a:rPr>
              <a:t>metodelor</a:t>
            </a:r>
            <a:r>
              <a:rPr lang="en-US" b="1" i="1" u="sng" dirty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0000"/>
                </a:solidFill>
              </a:rPr>
              <a:t>Stimulativă</a:t>
            </a:r>
            <a:r>
              <a:rPr lang="en-US" dirty="0"/>
              <a:t> - de </a:t>
            </a:r>
            <a:r>
              <a:rPr lang="en-US" dirty="0" err="1"/>
              <a:t>dezvoltare</a:t>
            </a:r>
            <a:r>
              <a:rPr lang="en-US" dirty="0"/>
              <a:t> a </a:t>
            </a:r>
            <a:r>
              <a:rPr lang="en-US" dirty="0" err="1"/>
              <a:t>motivației</a:t>
            </a:r>
            <a:r>
              <a:rPr lang="en-US" dirty="0"/>
              <a:t> </a:t>
            </a:r>
            <a:r>
              <a:rPr lang="en-US" dirty="0" err="1"/>
              <a:t>elevilor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studiu</a:t>
            </a:r>
            <a:r>
              <a:rPr lang="en-US" dirty="0"/>
              <a:t>, de </a:t>
            </a:r>
            <a:r>
              <a:rPr lang="en-US" dirty="0" err="1"/>
              <a:t>stimulare</a:t>
            </a:r>
            <a:r>
              <a:rPr lang="en-US" dirty="0"/>
              <a:t> a </a:t>
            </a:r>
            <a:r>
              <a:rPr lang="en-US" dirty="0" err="1"/>
              <a:t>curiozității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interesului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cunoaştere</a:t>
            </a:r>
            <a:r>
              <a:rPr lang="en-US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De </a:t>
            </a:r>
            <a:r>
              <a:rPr lang="en-US" b="1" dirty="0" err="1">
                <a:solidFill>
                  <a:srgbClr val="FF0000"/>
                </a:solidFill>
              </a:rPr>
              <a:t>comunicare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- de </a:t>
            </a:r>
            <a:r>
              <a:rPr lang="en-US" dirty="0" err="1"/>
              <a:t>transmitere</a:t>
            </a:r>
            <a:r>
              <a:rPr lang="en-US" dirty="0"/>
              <a:t> de </a:t>
            </a:r>
            <a:r>
              <a:rPr lang="en-US" dirty="0" err="1"/>
              <a:t>informații</a:t>
            </a:r>
            <a:r>
              <a:rPr lang="en-US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0000"/>
                </a:solidFill>
              </a:rPr>
              <a:t>Ilustrativ-demonstrativă</a:t>
            </a:r>
            <a:r>
              <a:rPr lang="en-US" dirty="0"/>
              <a:t> - de </a:t>
            </a:r>
            <a:r>
              <a:rPr lang="en-US" dirty="0" err="1"/>
              <a:t>formare</a:t>
            </a:r>
            <a:r>
              <a:rPr lang="en-US" dirty="0"/>
              <a:t> la </a:t>
            </a:r>
            <a:r>
              <a:rPr lang="en-US" dirty="0" err="1"/>
              <a:t>elevi</a:t>
            </a:r>
            <a:r>
              <a:rPr lang="en-US" dirty="0"/>
              <a:t> a </a:t>
            </a:r>
            <a:r>
              <a:rPr lang="en-US" dirty="0" err="1"/>
              <a:t>reprezentărilor</a:t>
            </a:r>
            <a:r>
              <a:rPr lang="en-US" dirty="0"/>
              <a:t>, de </a:t>
            </a:r>
            <a:r>
              <a:rPr lang="en-US" dirty="0" err="1"/>
              <a:t>însuşire</a:t>
            </a:r>
            <a:r>
              <a:rPr lang="en-US" dirty="0"/>
              <a:t> de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cunoştințe</a:t>
            </a:r>
            <a:r>
              <a:rPr lang="en-US" dirty="0"/>
              <a:t>, de </a:t>
            </a:r>
            <a:r>
              <a:rPr lang="en-US" dirty="0" err="1"/>
              <a:t>fixare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sistematizare</a:t>
            </a:r>
            <a:r>
              <a:rPr lang="en-US" dirty="0"/>
              <a:t> etc.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0000"/>
                </a:solidFill>
              </a:rPr>
              <a:t>Formativ-educativă</a:t>
            </a:r>
            <a:r>
              <a:rPr lang="en-US" dirty="0"/>
              <a:t> - </a:t>
            </a:r>
            <a:r>
              <a:rPr lang="en-US" dirty="0" err="1"/>
              <a:t>exersare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dezvoltare</a:t>
            </a:r>
            <a:r>
              <a:rPr lang="en-US" dirty="0"/>
              <a:t> a </a:t>
            </a:r>
            <a:r>
              <a:rPr lang="en-US" dirty="0" err="1"/>
              <a:t>operațiilor</a:t>
            </a:r>
            <a:r>
              <a:rPr lang="en-US" dirty="0"/>
              <a:t> </a:t>
            </a:r>
            <a:r>
              <a:rPr lang="en-US" dirty="0" err="1"/>
              <a:t>gândirii</a:t>
            </a:r>
            <a:r>
              <a:rPr lang="en-US" dirty="0"/>
              <a:t>, </a:t>
            </a:r>
            <a:r>
              <a:rPr lang="en-US" dirty="0" err="1"/>
              <a:t>formare</a:t>
            </a:r>
            <a:r>
              <a:rPr lang="en-US" dirty="0"/>
              <a:t> a </a:t>
            </a:r>
            <a:r>
              <a:rPr lang="en-US" dirty="0" err="1"/>
              <a:t>deprinderilor</a:t>
            </a:r>
            <a:r>
              <a:rPr lang="en-US" dirty="0"/>
              <a:t> </a:t>
            </a:r>
            <a:r>
              <a:rPr lang="en-US" dirty="0" err="1"/>
              <a:t>intelectuale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practice.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0000"/>
                </a:solidFill>
              </a:rPr>
              <a:t>Ergonomică</a:t>
            </a:r>
            <a:r>
              <a:rPr lang="en-US" dirty="0"/>
              <a:t> - de </a:t>
            </a:r>
            <a:r>
              <a:rPr lang="en-US" dirty="0" err="1"/>
              <a:t>raționalizare</a:t>
            </a:r>
            <a:r>
              <a:rPr lang="en-US" dirty="0"/>
              <a:t> a </a:t>
            </a:r>
            <a:r>
              <a:rPr lang="en-US" dirty="0" err="1"/>
              <a:t>eforturilor</a:t>
            </a:r>
            <a:r>
              <a:rPr lang="en-US" dirty="0"/>
              <a:t> </a:t>
            </a:r>
            <a:r>
              <a:rPr lang="en-US" dirty="0" err="1"/>
              <a:t>profesorului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elevilor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activitatea</a:t>
            </a:r>
            <a:r>
              <a:rPr lang="en-US" dirty="0"/>
              <a:t> de </a:t>
            </a:r>
            <a:r>
              <a:rPr lang="en-US" dirty="0" err="1"/>
              <a:t>predare-învățare</a:t>
            </a:r>
            <a:r>
              <a:rPr lang="en-US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0000"/>
                </a:solidFill>
              </a:rPr>
              <a:t>Estetică</a:t>
            </a:r>
            <a:r>
              <a:rPr lang="en-US" dirty="0"/>
              <a:t> - de </a:t>
            </a:r>
            <a:r>
              <a:rPr lang="en-US" dirty="0" err="1"/>
              <a:t>cultivare</a:t>
            </a:r>
            <a:r>
              <a:rPr lang="en-US" dirty="0"/>
              <a:t> a </a:t>
            </a:r>
            <a:r>
              <a:rPr lang="en-US" dirty="0" err="1"/>
              <a:t>capacității</a:t>
            </a:r>
            <a:r>
              <a:rPr lang="en-US" dirty="0"/>
              <a:t> de </a:t>
            </a:r>
            <a:r>
              <a:rPr lang="en-US" dirty="0" err="1"/>
              <a:t>receptare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apreciere</a:t>
            </a:r>
            <a:r>
              <a:rPr lang="en-US" dirty="0"/>
              <a:t> a </a:t>
            </a:r>
            <a:r>
              <a:rPr lang="en-US" dirty="0" err="1"/>
              <a:t>frumosului</a:t>
            </a:r>
            <a:r>
              <a:rPr lang="en-US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De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evaluare</a:t>
            </a:r>
            <a:r>
              <a:rPr lang="en-US" dirty="0"/>
              <a:t> - de </a:t>
            </a:r>
            <a:r>
              <a:rPr lang="en-US" dirty="0" err="1"/>
              <a:t>diagnoză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apreciere</a:t>
            </a:r>
            <a:r>
              <a:rPr lang="en-US" dirty="0"/>
              <a:t> a </a:t>
            </a:r>
            <a:r>
              <a:rPr lang="en-US" dirty="0" err="1"/>
              <a:t>progreselor</a:t>
            </a:r>
            <a:r>
              <a:rPr lang="en-US" dirty="0"/>
              <a:t> </a:t>
            </a:r>
            <a:r>
              <a:rPr lang="en-US" dirty="0" err="1"/>
              <a:t>elevilor</a:t>
            </a:r>
            <a:r>
              <a:rPr lang="en-US" dirty="0"/>
              <a:t>.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070600" y="-82057"/>
            <a:ext cx="6096001" cy="8002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Clasificarea</a:t>
            </a:r>
            <a:r>
              <a:rPr kumimoji="0" lang="en-US" altLang="en-US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metodelor</a:t>
            </a:r>
            <a:r>
              <a:rPr kumimoji="0" lang="en-US" altLang="en-US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Clasificarea</a:t>
            </a:r>
            <a:r>
              <a:rPr kumimoji="0" lang="en-US" altLang="en-US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metodelor</a:t>
            </a:r>
            <a:r>
              <a:rPr kumimoji="0" lang="en-US" altLang="en-US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2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după</a:t>
            </a:r>
            <a:r>
              <a:rPr kumimoji="0" lang="en-US" altLang="en-US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criterii</a:t>
            </a:r>
            <a:r>
              <a:rPr kumimoji="0" lang="en-US" altLang="en-US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7929067"/>
              </p:ext>
            </p:extLst>
          </p:nvPr>
        </p:nvGraphicFramePr>
        <p:xfrm>
          <a:off x="6086476" y="543339"/>
          <a:ext cx="6105524" cy="64162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185">
                  <a:extLst>
                    <a:ext uri="{9D8B030D-6E8A-4147-A177-3AD203B41FA5}">
                      <a16:colId xmlns:a16="http://schemas.microsoft.com/office/drawing/2014/main" xmlns="" val="3792077761"/>
                    </a:ext>
                  </a:extLst>
                </a:gridCol>
                <a:gridCol w="1441263">
                  <a:extLst>
                    <a:ext uri="{9D8B030D-6E8A-4147-A177-3AD203B41FA5}">
                      <a16:colId xmlns:a16="http://schemas.microsoft.com/office/drawing/2014/main" xmlns="" val="299809699"/>
                    </a:ext>
                  </a:extLst>
                </a:gridCol>
                <a:gridCol w="1416908">
                  <a:extLst>
                    <a:ext uri="{9D8B030D-6E8A-4147-A177-3AD203B41FA5}">
                      <a16:colId xmlns:a16="http://schemas.microsoft.com/office/drawing/2014/main" xmlns="" val="3814471939"/>
                    </a:ext>
                  </a:extLst>
                </a:gridCol>
                <a:gridCol w="1024716">
                  <a:extLst>
                    <a:ext uri="{9D8B030D-6E8A-4147-A177-3AD203B41FA5}">
                      <a16:colId xmlns:a16="http://schemas.microsoft.com/office/drawing/2014/main" xmlns="" val="1904976911"/>
                    </a:ext>
                  </a:extLst>
                </a:gridCol>
                <a:gridCol w="1232452">
                  <a:extLst>
                    <a:ext uri="{9D8B030D-6E8A-4147-A177-3AD203B41FA5}">
                      <a16:colId xmlns:a16="http://schemas.microsoft.com/office/drawing/2014/main" xmlns="" val="4235953942"/>
                    </a:ext>
                  </a:extLst>
                </a:gridCol>
              </a:tblGrid>
              <a:tr h="1788229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Metode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comunicare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orală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scrisă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explorare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directă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indirectă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Metode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acțiune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reală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stimulată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Metode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dezvoltarea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gândirii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critice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Metode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învățare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cooperare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xmlns="" val="498863309"/>
                  </a:ext>
                </a:extLst>
              </a:tr>
              <a:tr h="462803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15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Expoziția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15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Conversația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15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Discuția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15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Studiul de caz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15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Învățarea prin descoperire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15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Lucrul cu manualul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15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Exercițiul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15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Joc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rol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15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Știu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Vreau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să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știu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/A</a:t>
                      </a:r>
                      <a:r>
                        <a:rPr lang="x-none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x-none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învățat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15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Sinelg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15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Jurnalul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lectură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15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Cubul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15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Cvintetul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15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Predicția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baza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termenilor</a:t>
                      </a:r>
                      <a:endParaRPr lang="x-none" sz="1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15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x-none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Etc.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15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Gândiți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Lucrați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perechi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Comunicați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15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Mozaic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15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Turul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galeriei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15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Linia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valorii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15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Delphi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15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Philips 66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xmlns="" val="3176249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74036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036366" y="0"/>
            <a:ext cx="72886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36364" y="0"/>
            <a:ext cx="615563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03636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1057649"/>
              </p:ext>
            </p:extLst>
          </p:nvPr>
        </p:nvGraphicFramePr>
        <p:xfrm>
          <a:off x="1" y="0"/>
          <a:ext cx="6036366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8575">
                  <a:extLst>
                    <a:ext uri="{9D8B030D-6E8A-4147-A177-3AD203B41FA5}">
                      <a16:colId xmlns:a16="http://schemas.microsoft.com/office/drawing/2014/main" xmlns="" val="4140658705"/>
                    </a:ext>
                  </a:extLst>
                </a:gridCol>
                <a:gridCol w="3027791">
                  <a:extLst>
                    <a:ext uri="{9D8B030D-6E8A-4147-A177-3AD203B41FA5}">
                      <a16:colId xmlns:a16="http://schemas.microsoft.com/office/drawing/2014/main" xmlns="" val="1099119981"/>
                    </a:ext>
                  </a:extLst>
                </a:gridCol>
              </a:tblGrid>
              <a:tr h="690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>
                          <a:effectLst/>
                        </a:rPr>
                        <a:t>Clasice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</a:rPr>
                        <a:t>Moderne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09047680"/>
                  </a:ext>
                </a:extLst>
              </a:tr>
              <a:tr h="61679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x-none" sz="2000" dirty="0">
                          <a:effectLst/>
                        </a:rPr>
                        <a:t>Expoziția,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x-none" sz="2000" dirty="0">
                          <a:effectLst/>
                        </a:rPr>
                        <a:t>Conversația,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x-none" sz="2000" dirty="0">
                          <a:effectLst/>
                        </a:rPr>
                        <a:t>Discuția,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x-none" sz="2000" dirty="0">
                          <a:effectLst/>
                        </a:rPr>
                        <a:t>Lucrul cu manualul,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x-none" sz="2000" smtClean="0">
                          <a:effectLst/>
                        </a:rPr>
                        <a:t>Exercițiul</a:t>
                      </a:r>
                      <a:r>
                        <a:rPr lang="ro-RO" sz="2000" dirty="0" smtClean="0">
                          <a:effectLst/>
                        </a:rPr>
                        <a:t> </a:t>
                      </a:r>
                      <a:r>
                        <a:rPr lang="x-none" sz="2000" smtClean="0">
                          <a:effectLst/>
                        </a:rPr>
                        <a:t>etc</a:t>
                      </a:r>
                      <a:r>
                        <a:rPr lang="x-none" sz="2000" dirty="0">
                          <a:effectLst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x-none" sz="2000" dirty="0">
                          <a:effectLst/>
                        </a:rPr>
                        <a:t>Diagrama Venn,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x-none" sz="2000" dirty="0">
                          <a:effectLst/>
                        </a:rPr>
                        <a:t>Jurnalul de lectură,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x-none" sz="2000" dirty="0">
                          <a:effectLst/>
                        </a:rPr>
                        <a:t>Joc de rol,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x-none" sz="2000" dirty="0">
                          <a:effectLst/>
                        </a:rPr>
                        <a:t>Metoda Caledarului,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x-none" sz="2000" dirty="0">
                          <a:effectLst/>
                        </a:rPr>
                        <a:t>Cvintetul,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x-none" sz="2000" dirty="0">
                          <a:effectLst/>
                        </a:rPr>
                        <a:t>Mozaic,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x-none" sz="2000" dirty="0">
                          <a:effectLst/>
                        </a:rPr>
                        <a:t>Eseul de 5 minte,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x-none" sz="2000" dirty="0">
                          <a:effectLst/>
                        </a:rPr>
                        <a:t>Cubul,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x-none" sz="2000" dirty="0">
                          <a:effectLst/>
                        </a:rPr>
                        <a:t>Dezbaterea,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x-none" sz="2000" dirty="0">
                          <a:effectLst/>
                        </a:rPr>
                        <a:t>Philips 66,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x-none" sz="2000" dirty="0">
                          <a:effectLst/>
                        </a:rPr>
                        <a:t>Turul galeriei,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x-none" sz="2000" dirty="0">
                          <a:effectLst/>
                        </a:rPr>
                        <a:t>Linia valorii,etc.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1574561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8946167"/>
              </p:ext>
            </p:extLst>
          </p:nvPr>
        </p:nvGraphicFramePr>
        <p:xfrm>
          <a:off x="6036366" y="0"/>
          <a:ext cx="6155634" cy="3391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55634">
                  <a:extLst>
                    <a:ext uri="{9D8B030D-6E8A-4147-A177-3AD203B41FA5}">
                      <a16:colId xmlns:a16="http://schemas.microsoft.com/office/drawing/2014/main" xmlns="" val="1438332900"/>
                    </a:ext>
                  </a:extLst>
                </a:gridCol>
              </a:tblGrid>
              <a:tr h="2796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 dirty="0">
                          <a:solidFill>
                            <a:srgbClr val="FF0000"/>
                          </a:solidFill>
                          <a:effectLst/>
                        </a:rPr>
                        <a:t>Caracteristicele metodelor clasice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Stimulează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memorarea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şi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reproducerea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cunoştinţelor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transmise</a:t>
                      </a:r>
                      <a:r>
                        <a:rPr lang="en-US" sz="1800" dirty="0">
                          <a:effectLst/>
                        </a:rPr>
                        <a:t> de </a:t>
                      </a:r>
                      <a:r>
                        <a:rPr lang="en-US" sz="1800" dirty="0" err="1">
                          <a:effectLst/>
                        </a:rPr>
                        <a:t>cadrul</a:t>
                      </a:r>
                      <a:r>
                        <a:rPr lang="en-US" sz="1800" dirty="0">
                          <a:effectLst/>
                        </a:rPr>
                        <a:t> didactic.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Valorifică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competiţia</a:t>
                      </a:r>
                      <a:r>
                        <a:rPr lang="en-US" sz="1800" dirty="0">
                          <a:effectLst/>
                        </a:rPr>
                        <a:t> cu </a:t>
                      </a:r>
                      <a:r>
                        <a:rPr lang="en-US" sz="1800" dirty="0" err="1">
                          <a:effectLst/>
                        </a:rPr>
                        <a:t>scop</a:t>
                      </a:r>
                      <a:r>
                        <a:rPr lang="en-US" sz="1800" dirty="0">
                          <a:effectLst/>
                        </a:rPr>
                        <a:t> de </a:t>
                      </a:r>
                      <a:r>
                        <a:rPr lang="en-US" sz="1800" dirty="0" err="1">
                          <a:effectLst/>
                        </a:rPr>
                        <a:t>ierarhizare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Stimulează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productivitatea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promovează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aspiraţii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mai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înalte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Pregăteşte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elevii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pentru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viaţa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competitivă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US" sz="1800" dirty="0">
                          <a:effectLst/>
                        </a:rPr>
                        <a:t> Se </a:t>
                      </a:r>
                      <a:r>
                        <a:rPr lang="en-US" sz="1800" dirty="0" err="1">
                          <a:effectLst/>
                        </a:rPr>
                        <a:t>pune</a:t>
                      </a:r>
                      <a:r>
                        <a:rPr lang="en-US" sz="1800" dirty="0">
                          <a:effectLst/>
                        </a:rPr>
                        <a:t> accent </a:t>
                      </a:r>
                      <a:r>
                        <a:rPr lang="en-US" sz="1800" dirty="0" err="1">
                          <a:effectLst/>
                        </a:rPr>
                        <a:t>mai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mult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cantitate</a:t>
                      </a:r>
                      <a:r>
                        <a:rPr lang="x-none" sz="1800" dirty="0" smtClean="0">
                          <a:effectLst/>
                        </a:rPr>
                        <a:t>.</a:t>
                      </a:r>
                      <a:endParaRPr lang="x-none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Caracteristicele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metodelor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moderne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61020229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036362" y="3429000"/>
            <a:ext cx="615563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·        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stimulează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implicarea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sarcina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didactică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·        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stimulează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iniţiativa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·        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asigură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bună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punere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cunoştinţelor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priceperilor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deprinderilor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·        asigură un demers interactiv al actului de predare-învăţare-evaluare.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·        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valorifică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stimulează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potenţialul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creativ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originalitatea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·        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acţionează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asupra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gândirii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critice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elevilor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·        elevii devin responsabili în rezolvarea sarcinilor.</a:t>
            </a:r>
            <a:endParaRPr kumimoji="0" lang="fr-F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491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036366" y="0"/>
            <a:ext cx="72886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36366" y="30427"/>
            <a:ext cx="6155634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03636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9089827"/>
              </p:ext>
            </p:extLst>
          </p:nvPr>
        </p:nvGraphicFramePr>
        <p:xfrm>
          <a:off x="0" y="3181443"/>
          <a:ext cx="6037568" cy="3044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087">
                  <a:extLst>
                    <a:ext uri="{9D8B030D-6E8A-4147-A177-3AD203B41FA5}">
                      <a16:colId xmlns:a16="http://schemas.microsoft.com/office/drawing/2014/main" xmlns="" val="1057533804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xmlns="" val="724246108"/>
                    </a:ext>
                  </a:extLst>
                </a:gridCol>
                <a:gridCol w="2975501">
                  <a:extLst>
                    <a:ext uri="{9D8B030D-6E8A-4147-A177-3AD203B41FA5}">
                      <a16:colId xmlns:a16="http://schemas.microsoft.com/office/drawing/2014/main" xmlns="" val="551187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800">
                          <a:effectLst/>
                        </a:rPr>
                        <a:t>Metode clasice</a:t>
                      </a:r>
                      <a:endParaRPr lang="en-US" sz="1100">
                        <a:effectLst/>
                      </a:endParaRPr>
                    </a:p>
                    <a:p>
                      <a:pPr marL="457200" algn="r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</a:rPr>
                        <a:t>Centrate pe profesor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800">
                          <a:effectLst/>
                        </a:rPr>
                        <a:t>Metode moderne</a:t>
                      </a:r>
                      <a:endParaRPr lang="en-US" sz="1100">
                        <a:effectLst/>
                      </a:endParaRPr>
                    </a:p>
                    <a:p>
                      <a:pPr marL="457200" algn="r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100">
                          <a:effectLst/>
                        </a:rPr>
                        <a:t>Centrate pe elev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687231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500">
                          <a:effectLst/>
                        </a:rPr>
                        <a:t>Centrate pe predare, pe transmiterea de cunoştințe.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500">
                          <a:effectLst/>
                        </a:rPr>
                        <a:t>Axate pe învățare, pe explorare, cercetare, acțiune.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8188252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500">
                          <a:effectLst/>
                        </a:rPr>
                        <a:t>Induc pasivism.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500">
                          <a:effectLst/>
                        </a:rPr>
                        <a:t>Activ-participative.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7720469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500">
                          <a:effectLst/>
                        </a:rPr>
                        <a:t>Solicită reproducerea informațiilor.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500">
                          <a:effectLst/>
                        </a:rPr>
                        <a:t>Încurajează gândirea şi creativitatea elevilor.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4716946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500">
                          <a:effectLst/>
                        </a:rPr>
                        <a:t>Caracter aplicativ redus.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500">
                          <a:effectLst/>
                        </a:rPr>
                        <a:t>Caracter aplicativ maxim.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6778479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500">
                          <a:effectLst/>
                        </a:rPr>
                        <a:t>Promovează competiția.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500">
                          <a:effectLst/>
                        </a:rPr>
                        <a:t>Promovează cooperarea.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6741224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500">
                          <a:effectLst/>
                        </a:rPr>
                        <a:t>Conducere rigidă a instruirii.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500" dirty="0" err="1">
                          <a:effectLst/>
                        </a:rPr>
                        <a:t>Relații</a:t>
                      </a:r>
                      <a:r>
                        <a:rPr lang="en-US" sz="1500" dirty="0">
                          <a:effectLst/>
                        </a:rPr>
                        <a:t> de </a:t>
                      </a:r>
                      <a:r>
                        <a:rPr lang="en-US" sz="1500" dirty="0" err="1">
                          <a:effectLst/>
                        </a:rPr>
                        <a:t>conducere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democratice</a:t>
                      </a:r>
                      <a:r>
                        <a:rPr lang="en-US" sz="1500" dirty="0">
                          <a:effectLst/>
                        </a:rPr>
                        <a:t>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4069277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384743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0427"/>
            <a:ext cx="6036366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comparativă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Avantajele</a:t>
            </a:r>
            <a:r>
              <a:rPr kumimoji="0" lang="en-US" altLang="en-US" sz="1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4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nvățării</a:t>
            </a:r>
            <a:r>
              <a:rPr kumimoji="0" lang="en-US" altLang="en-US" sz="1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interactive </a:t>
            </a:r>
            <a:r>
              <a:rPr kumimoji="0" lang="en-US" altLang="en-US" sz="14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kumimoji="0" lang="en-US" altLang="en-US" sz="1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stimularea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efortului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productivității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individului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formarea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capacității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sintetiza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folosi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cunoștințele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dobândite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capacității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elevilor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lucra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echipă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inteligențelor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multiple;</a:t>
            </a:r>
            <a:b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stimulare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dezvoltării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capacității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cognitive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complexe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mpărțirea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sarcinilor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lucru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părți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egale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cadrul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muncii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echipă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reducerea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timpului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soluționare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problemelor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reducerea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minim 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fenomenul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blocaj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emoțional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72808" y="30427"/>
            <a:ext cx="6155634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Expoziția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Expoziția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clasică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transmitere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cunoştinţelor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fără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implicarea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elevilor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Tipurile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expoziției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Explicația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dezvăluie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clarifică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situații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relații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ipoteze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solicită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argumentarea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logică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faptelor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cunoştințelor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Povestirea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expunere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narațiune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cu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caracter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plastic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emoțional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Prelegerea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expunerea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sistematică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unui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volum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mare de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cunoştințe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Avantaje</a:t>
            </a:r>
            <a:r>
              <a:rPr kumimoji="0" lang="en-US" alt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Cadrul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didactic are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posibilitatea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orienta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folosirea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unor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gesturi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procedee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oratorice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chiar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cazul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predării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limbii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române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profesorul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dă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exemplu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elevilor,cum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trebuie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vorbit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corect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eficient,utilzând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tehnici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Elevii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pot fi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motivați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studiul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disciplinei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elemente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ale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personalității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profesorului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6" name="Picture 2" descr="unn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1288" y="3891227"/>
            <a:ext cx="46386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864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036366" y="0"/>
            <a:ext cx="72886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36366" y="0"/>
            <a:ext cx="6155634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036366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0309" y="225386"/>
            <a:ext cx="6036366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Conversația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Conversația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dialog didactic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printr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-o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succesiune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ntrebări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răspunsuri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Tipuri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conversații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introductivă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reactualizare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fixare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verificare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catehetică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euristică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conversațiajoc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etc.;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Tipologia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ntrebărilor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reproductive,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stimulative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aplicative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evaluative,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inversate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returnate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releu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etc.;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Cerințe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precizie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conciziune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corectitudine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gramaticală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ştiințifică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accesibile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nu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solicită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răspuns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monosilabic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nu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includ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răspunsul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aşteptat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Avantaje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Oferă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feed-back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imediat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nvățarea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s-a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atât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profesorului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elevului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Asigură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posibilitatea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profesorului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cât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elevului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a-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expune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opinia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despre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ceva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ncurajează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activitatea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frontală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oferă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posibilitatea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capacitatea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gândire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rapidă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69" name="Picture 1" descr="elevi-profe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0" y="3898900"/>
            <a:ext cx="45148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140175" y="0"/>
            <a:ext cx="5955748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Discuția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Discuţia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schimb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-un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cadru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organizat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atmosfere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deschidere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optimizează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relaţie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favorizează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nvăţarea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respectarea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regulilor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dialog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exersarea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abilităţilor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ascultare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Avantaje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Favorizeză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atmosferă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plăcută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spațiu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Asigură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colaborarea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prietenoasă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elev,dar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elev.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Contribuie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expunerea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fără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complicații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-un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spațiu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public.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1" name="Picture 3" descr="personalitat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8200" y="3898900"/>
            <a:ext cx="42291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7205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036366" y="0"/>
            <a:ext cx="72886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976732" y="0"/>
            <a:ext cx="615563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036366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FF0000"/>
                </a:solidFill>
              </a:rPr>
              <a:t>Exercițiul</a:t>
            </a:r>
            <a:endParaRPr lang="en-US" sz="3000" dirty="0">
              <a:solidFill>
                <a:srgbClr val="FF0000"/>
              </a:solidFill>
            </a:endParaRPr>
          </a:p>
          <a:p>
            <a:r>
              <a:rPr lang="en-US" dirty="0"/>
              <a:t> </a:t>
            </a:r>
          </a:p>
          <a:p>
            <a:r>
              <a:rPr lang="en-US" dirty="0" err="1"/>
              <a:t>Exercițiul</a:t>
            </a:r>
            <a:r>
              <a:rPr lang="en-US" dirty="0"/>
              <a:t>: </a:t>
            </a:r>
            <a:r>
              <a:rPr lang="en-US" dirty="0" err="1"/>
              <a:t>executarea</a:t>
            </a:r>
            <a:r>
              <a:rPr lang="en-US" dirty="0"/>
              <a:t> </a:t>
            </a:r>
            <a:r>
              <a:rPr lang="en-US" dirty="0" err="1"/>
              <a:t>repetată</a:t>
            </a:r>
            <a:r>
              <a:rPr lang="en-US" dirty="0"/>
              <a:t>, </a:t>
            </a:r>
            <a:r>
              <a:rPr lang="en-US" dirty="0" err="1"/>
              <a:t>conştientă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sistematică</a:t>
            </a:r>
            <a:r>
              <a:rPr lang="en-US" dirty="0"/>
              <a:t> a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acțiuni</a:t>
            </a:r>
            <a:r>
              <a:rPr lang="en-US" dirty="0"/>
              <a:t>, </a:t>
            </a:r>
            <a:r>
              <a:rPr lang="en-US" dirty="0" err="1"/>
              <a:t>operații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procedee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scopul</a:t>
            </a:r>
            <a:r>
              <a:rPr lang="en-US" dirty="0"/>
              <a:t> </a:t>
            </a:r>
            <a:r>
              <a:rPr lang="en-US" dirty="0" err="1"/>
              <a:t>formării</a:t>
            </a:r>
            <a:r>
              <a:rPr lang="en-US" dirty="0"/>
              <a:t> </a:t>
            </a:r>
            <a:r>
              <a:rPr lang="en-US" dirty="0" err="1"/>
              <a:t>deprinderilor</a:t>
            </a:r>
            <a:r>
              <a:rPr lang="en-US" dirty="0"/>
              <a:t> practice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intelectuale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a </a:t>
            </a:r>
            <a:r>
              <a:rPr lang="en-US" dirty="0" err="1"/>
              <a:t>îmbunătățirii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performanțe</a:t>
            </a:r>
            <a:r>
              <a:rPr lang="en-US" dirty="0"/>
              <a:t>. </a:t>
            </a:r>
          </a:p>
          <a:p>
            <a:r>
              <a:rPr lang="en-US" dirty="0" err="1"/>
              <a:t>Tipuri</a:t>
            </a:r>
            <a:r>
              <a:rPr lang="en-US" dirty="0"/>
              <a:t>: introductive, </a:t>
            </a:r>
            <a:r>
              <a:rPr lang="en-US" dirty="0" err="1"/>
              <a:t>curente</a:t>
            </a:r>
            <a:r>
              <a:rPr lang="en-US" dirty="0"/>
              <a:t>, de </a:t>
            </a:r>
            <a:r>
              <a:rPr lang="en-US" dirty="0" err="1"/>
              <a:t>consolidare</a:t>
            </a:r>
            <a:r>
              <a:rPr lang="en-US" dirty="0"/>
              <a:t>, de </a:t>
            </a:r>
            <a:r>
              <a:rPr lang="en-US" dirty="0" err="1"/>
              <a:t>verificare</a:t>
            </a:r>
            <a:r>
              <a:rPr lang="en-US" dirty="0"/>
              <a:t>, </a:t>
            </a:r>
            <a:r>
              <a:rPr lang="en-US" dirty="0" err="1"/>
              <a:t>individuale</a:t>
            </a:r>
            <a:r>
              <a:rPr lang="en-US" dirty="0"/>
              <a:t>, de </a:t>
            </a:r>
            <a:r>
              <a:rPr lang="en-US" dirty="0" err="1"/>
              <a:t>grup</a:t>
            </a:r>
            <a:r>
              <a:rPr lang="en-US" dirty="0"/>
              <a:t>, </a:t>
            </a:r>
            <a:r>
              <a:rPr lang="en-US" dirty="0" err="1"/>
              <a:t>dirijate</a:t>
            </a:r>
            <a:r>
              <a:rPr lang="en-US" dirty="0"/>
              <a:t>/ semi-</a:t>
            </a:r>
            <a:r>
              <a:rPr lang="en-US" dirty="0" err="1"/>
              <a:t>dirijate</a:t>
            </a:r>
            <a:r>
              <a:rPr lang="en-US" dirty="0"/>
              <a:t> / creative.</a:t>
            </a:r>
          </a:p>
          <a:p>
            <a:r>
              <a:rPr lang="en-US" b="1" dirty="0" err="1"/>
              <a:t>Avantaje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/>
              <a:t>1. </a:t>
            </a:r>
            <a:r>
              <a:rPr lang="en-US" dirty="0" err="1"/>
              <a:t>Formează</a:t>
            </a:r>
            <a:r>
              <a:rPr lang="en-US" dirty="0"/>
              <a:t> o </a:t>
            </a:r>
            <a:r>
              <a:rPr lang="en-US" dirty="0" err="1"/>
              <a:t>gândire</a:t>
            </a:r>
            <a:r>
              <a:rPr lang="en-US" dirty="0"/>
              <a:t> </a:t>
            </a:r>
            <a:r>
              <a:rPr lang="en-US" dirty="0" err="1"/>
              <a:t>critică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productivă</a:t>
            </a:r>
            <a:r>
              <a:rPr lang="en-US" dirty="0"/>
              <a:t>, de </a:t>
            </a:r>
            <a:r>
              <a:rPr lang="en-US" dirty="0" err="1"/>
              <a:t>exemplu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cuvintelor</a:t>
            </a:r>
            <a:r>
              <a:rPr lang="en-US" dirty="0"/>
              <a:t> </a:t>
            </a:r>
            <a:r>
              <a:rPr lang="en-US" dirty="0" err="1"/>
              <a:t>formate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derivare</a:t>
            </a:r>
            <a:r>
              <a:rPr lang="en-US" dirty="0"/>
              <a:t>.</a:t>
            </a:r>
          </a:p>
          <a:p>
            <a:r>
              <a:rPr lang="en-US" dirty="0"/>
              <a:t>2. </a:t>
            </a:r>
            <a:r>
              <a:rPr lang="en-US" dirty="0" err="1"/>
              <a:t>Activează</a:t>
            </a:r>
            <a:r>
              <a:rPr lang="en-US" dirty="0"/>
              <a:t> </a:t>
            </a:r>
            <a:r>
              <a:rPr lang="en-US" dirty="0" err="1"/>
              <a:t>simțul</a:t>
            </a:r>
            <a:r>
              <a:rPr lang="en-US" dirty="0"/>
              <a:t> critic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autocritic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îi</a:t>
            </a:r>
            <a:r>
              <a:rPr lang="en-US" dirty="0"/>
              <a:t> </a:t>
            </a:r>
            <a:r>
              <a:rPr lang="en-US" dirty="0" err="1"/>
              <a:t>învață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elevi</a:t>
            </a:r>
            <a:r>
              <a:rPr lang="en-US" dirty="0"/>
              <a:t> </a:t>
            </a:r>
            <a:r>
              <a:rPr lang="en-US" dirty="0" err="1"/>
              <a:t>să-și</a:t>
            </a:r>
            <a:r>
              <a:rPr lang="en-US" dirty="0"/>
              <a:t> </a:t>
            </a:r>
            <a:r>
              <a:rPr lang="en-US" dirty="0" err="1"/>
              <a:t>aprecieze</a:t>
            </a:r>
            <a:r>
              <a:rPr lang="en-US" dirty="0"/>
              <a:t> </a:t>
            </a:r>
            <a:r>
              <a:rPr lang="en-US" dirty="0" err="1"/>
              <a:t>singuri</a:t>
            </a:r>
            <a:r>
              <a:rPr lang="en-US" dirty="0"/>
              <a:t> </a:t>
            </a:r>
            <a:r>
              <a:rPr lang="en-US" dirty="0" err="1"/>
              <a:t>rezultatele</a:t>
            </a:r>
            <a:r>
              <a:rPr lang="en-US" dirty="0"/>
              <a:t>.</a:t>
            </a:r>
          </a:p>
          <a:p>
            <a:r>
              <a:rPr lang="en-US" dirty="0"/>
              <a:t>3.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posibilitatea</a:t>
            </a:r>
            <a:r>
              <a:rPr lang="en-US" dirty="0"/>
              <a:t> de a-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depista</a:t>
            </a:r>
            <a:r>
              <a:rPr lang="en-US" dirty="0"/>
              <a:t> </a:t>
            </a:r>
            <a:r>
              <a:rPr lang="en-US" dirty="0" err="1"/>
              <a:t>singuri</a:t>
            </a:r>
            <a:r>
              <a:rPr lang="en-US" dirty="0"/>
              <a:t> </a:t>
            </a:r>
            <a:r>
              <a:rPr lang="en-US" dirty="0" err="1"/>
              <a:t>erorile</a:t>
            </a:r>
            <a:r>
              <a:rPr lang="en-US" dirty="0"/>
              <a:t>.</a:t>
            </a:r>
          </a:p>
          <a:p>
            <a:r>
              <a:rPr lang="en-US" dirty="0"/>
              <a:t>4. Vine ca o </a:t>
            </a:r>
            <a:r>
              <a:rPr lang="en-US" dirty="0" err="1"/>
              <a:t>completare</a:t>
            </a:r>
            <a:r>
              <a:rPr lang="en-US" dirty="0"/>
              <a:t> a </a:t>
            </a:r>
            <a:r>
              <a:rPr lang="en-US" dirty="0" err="1"/>
              <a:t>procesului</a:t>
            </a:r>
            <a:r>
              <a:rPr lang="en-US" dirty="0"/>
              <a:t> de </a:t>
            </a:r>
            <a:r>
              <a:rPr lang="en-US" dirty="0" err="1"/>
              <a:t>învățare</a:t>
            </a:r>
            <a:r>
              <a:rPr lang="en-US" dirty="0"/>
              <a:t>, </a:t>
            </a:r>
            <a:r>
              <a:rPr lang="en-US" dirty="0" err="1"/>
              <a:t>adică</a:t>
            </a:r>
            <a:r>
              <a:rPr lang="en-US" dirty="0"/>
              <a:t> </a:t>
            </a:r>
            <a:r>
              <a:rPr lang="en-US" dirty="0" err="1"/>
              <a:t>pune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practică</a:t>
            </a:r>
            <a:r>
              <a:rPr lang="en-US" dirty="0"/>
              <a:t> </a:t>
            </a:r>
            <a:r>
              <a:rPr lang="en-US" dirty="0" err="1"/>
              <a:t>cunoștințele</a:t>
            </a:r>
            <a:r>
              <a:rPr lang="en-US" dirty="0"/>
              <a:t>.</a:t>
            </a:r>
          </a:p>
        </p:txBody>
      </p:sp>
      <p:pic>
        <p:nvPicPr>
          <p:cNvPr id="6" name="Рисунок 5" descr="C:\Users\Sandu Bors\AppData\Local\Microsoft\Windows\INetCache\Content.Word\83f44ebfdfbadaa1274024a44eee241e1f752b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90499"/>
            <a:ext cx="3153466" cy="171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36366" y="114298"/>
            <a:ext cx="609600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Demostrația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Demonstrația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prezentarea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obiectelor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fenomenelor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substitute ale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unui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suport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material (natural,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figurativ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simbolic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Tipuri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demonstrația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ajutorul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obiectelor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cu substitute (bi -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tridimensionale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simbolice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/ cu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ajutorul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mijloacelor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tehnice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audio-video /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demonstrația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logică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Avantaje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Imprimă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nvățării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deosebită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convingere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intermediul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acesteia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elevul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posibilitatea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să-și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practică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cunoștințele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teoretice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Picture 1" descr="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6284" y="3721100"/>
            <a:ext cx="38290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8761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036366" y="0"/>
            <a:ext cx="72886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36366" y="0"/>
            <a:ext cx="6155634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036366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252" y="0"/>
            <a:ext cx="6023114" cy="37240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Lucrul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manualul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Lucrul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cu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manualul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-“un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ansamblu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acţiuni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care se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urmăreşte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formarea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priceperilor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şi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deprinderilor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necesare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vederea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utilizării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corecte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şi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eficiente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manualelor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şi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altor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cărţi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sursă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informare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Avantaje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Asigură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orientarea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text.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Participă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activ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analiza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citite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Asigură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memorarea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raţională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conţinutului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Facilitează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extragerea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ideilor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principale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7" name="Picture 1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05225"/>
            <a:ext cx="42862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6099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072809" y="0"/>
            <a:ext cx="6119191" cy="53553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Învăţarea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prin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descoperire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Învăţarea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descoperire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numită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şi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„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metoda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experienţei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încercare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presupune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antrenarea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elevilor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individual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grupe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la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descoperirea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redescoperirea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unor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aspecte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ţin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cunoaşterea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înţelegerea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şi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interpretarea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textului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literar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Descoperirea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realizează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încercări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personale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elevii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rezolvă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sarcinile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formulate de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profesor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care le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monitorizează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activitatea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îşi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însuşesc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tehnica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investigaţiei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achiziţii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durabile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Avantaje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Încurajează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elevii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să-și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folosească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cunoștințele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anterioare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intuiția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și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creativitatea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Participă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la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contribuția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activă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pentru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descoperirea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unor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fenomene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și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adevăruri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Copii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nu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memorează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li se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spune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caută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activ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singuri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20" name="Рисунок 2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1275" y="4769524"/>
            <a:ext cx="47244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261937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9567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036366" y="0"/>
            <a:ext cx="72886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36366" y="0"/>
            <a:ext cx="615563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036366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191" y="240943"/>
            <a:ext cx="6036366" cy="30777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Metoda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Delphhi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Metoda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Delphi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metodă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comunicare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structurală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bazată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consultarea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unui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grup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experți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și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realizează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interdisciplinar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iar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temele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propuse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caută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soluţii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pentru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viitor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Avantaje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Valorificarea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interesului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pentru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compeție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Asigură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dezvoltarea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analizei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aprofundate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asupra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unei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probleme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1" name="Picture 1" descr="x1495292461824.jpg.pagesp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49" y="3588167"/>
            <a:ext cx="47434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120847" y="73204"/>
            <a:ext cx="6059557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brainstroming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brainstorming-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ului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asalt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furtună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creier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are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drept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scop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emiterea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unui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număr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cât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mare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soluții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privind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rezolvare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vederea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obținerii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combinarea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soluții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complexe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creative, de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rezolvare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problemei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discuție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Avantaje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Permite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obținerea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rapidă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ideilor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Costuri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necesare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aplicării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metodei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Dezvoltă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abilitatea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lucra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echipă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3" name="Picture 3" descr="brainstorming-810x5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19" y="3797300"/>
            <a:ext cx="440055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8949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2363</Words>
  <Application>Microsoft Office PowerPoint</Application>
  <PresentationFormat>Custom</PresentationFormat>
  <Paragraphs>336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10</cp:revision>
  <dcterms:created xsi:type="dcterms:W3CDTF">2020-05-10T17:12:53Z</dcterms:created>
  <dcterms:modified xsi:type="dcterms:W3CDTF">2020-08-24T17:54:16Z</dcterms:modified>
</cp:coreProperties>
</file>