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98" r:id="rId2"/>
    <p:sldId id="296" r:id="rId3"/>
    <p:sldId id="299" r:id="rId4"/>
    <p:sldId id="300" r:id="rId5"/>
    <p:sldId id="301" r:id="rId6"/>
    <p:sldId id="302" r:id="rId7"/>
    <p:sldId id="303" r:id="rId8"/>
    <p:sldId id="268" r:id="rId9"/>
    <p:sldId id="269" r:id="rId10"/>
    <p:sldId id="281" r:id="rId11"/>
    <p:sldId id="271" r:id="rId12"/>
    <p:sldId id="272" r:id="rId13"/>
    <p:sldId id="283" r:id="rId14"/>
    <p:sldId id="274" r:id="rId15"/>
    <p:sldId id="304" r:id="rId16"/>
    <p:sldId id="297" r:id="rId17"/>
    <p:sldId id="305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1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7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2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9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1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5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1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4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8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9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669" y="4960847"/>
            <a:ext cx="111926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персонала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целенаправленный, организованный, планомерно и систематически осуществляемый процесс овладения знаниями, умениями, навыками и способами общения под руководством опытных преподавателей, наставников, специалистов и руководителей.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 персонала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формирование и поддержание необходимого уровня квалификации персонала с учетом требований Компании и перспектив развития.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38" y="773392"/>
            <a:ext cx="6182249" cy="41174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09609" y="23983"/>
            <a:ext cx="3782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персонала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0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2" y="462129"/>
            <a:ext cx="5416313" cy="4056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43" y="2092536"/>
            <a:ext cx="6265649" cy="46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1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7205" y="0"/>
            <a:ext cx="689041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solidFill>
                  <a:srgbClr val="004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обучения персонала вне рабочего места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628406"/>
              </p:ext>
            </p:extLst>
          </p:nvPr>
        </p:nvGraphicFramePr>
        <p:xfrm>
          <a:off x="510407" y="721423"/>
          <a:ext cx="11007516" cy="5539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688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87" marR="89987" marT="44993" marB="4499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обучения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87" marR="89987" marT="44993" marB="4499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Характерные особенности метода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87" marR="89987" marT="44993" marB="449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01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87" marR="89987" marT="44993" marB="4499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лекций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87" marR="89987" marT="44993" marB="4499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Пассивный метод обучения, используется для изложения теоретических и методических знаний, практического опыта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87" marR="89987" marT="44993" marB="449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574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87" marR="89987" marT="44993" marB="4499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Программированные курсы обучения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87" marR="89987" marT="44993" marB="4499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активный метод обучения, эффективен для получения теоретических знаний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87" marR="89987" marT="44993" marB="449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01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87" marR="89987" marT="44993" marB="4499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Конференции, семинары, беседы «за круглым столом», экскурсии, дискуссии, встречи с руководством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87" marR="89987" marT="44993" marB="4499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 метод обучения, участие в дискуссиях развивает логическое мышление и вырабатывает способы поведения в различных ситуациях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87" marR="89987" marT="44993" marB="449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967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87" marR="89987" marT="44993" marB="4499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обучения руководящих кадров, основанный на самостоятельном решении конкретных задач из производственной практики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87" marR="89987" marT="44993" marB="4499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организационной проблемы, которую должны решить участники (слушатели) группы. Позволяет соединить теоретические знания и практические навыки, предусматривает обработку информации, конструктивно-критическое мышление, развитие творчества в процессах принятия решений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87" marR="89987" marT="44993" marB="449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69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7613"/>
              </p:ext>
            </p:extLst>
          </p:nvPr>
        </p:nvGraphicFramePr>
        <p:xfrm>
          <a:off x="369778" y="552374"/>
          <a:ext cx="11385537" cy="5428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099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5" marR="61675" marT="30838" marB="30838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Деловые игры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5" marR="61675" marT="30838" marB="30838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манере вести себя в различных производственных ситуациях, при ведении переговоров, причем обладатели ролей должны вырабатывать альтернативные точки зрения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5" marR="61675" marT="30838" marB="308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90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5" marR="61675" marT="30838" marB="30838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5" marR="61675" marT="30838" marB="30838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Ежедневное обучение, в ходе которого один инструктирует или тренирует другого относительно основ его деятельности путем интенсивного обучения, демонстрации и практической работы в целях повышения эффективности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(тренировка)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5" marR="61675" marT="30838" marB="308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90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5" marR="61675" marT="30838" marB="30838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Самостоятельное обучение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5" marR="61675" marT="30838" marB="30838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Наиболее простой вид обучения, для которого не требуется ни инструктор, ни специальное помещение, ни определенное время: обучающийся учится там, тогда и так, как ему удобно, но для этого нужна сознательность и желание самого обучающегося усваивать новые знания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5" marR="61675" marT="30838" marB="308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452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5" marR="61675" marT="30838" marB="30838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решения производственно- экономических проблем с помощью моделей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5" marR="61675" marT="30838" marB="30838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процессов, происходящих на конкурирующих предприятиях. Слушатели распределяют между собой роли конкурирующих между собой фиктивных организаций. С помощью исходных данных слушатели должны принять соответствующие решения для нескольких стадий производства продукции или услуг (производство, сбыт, финансирование, кадровые вопросы и т.д.)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5" marR="61675" marT="30838" marB="308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44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2" y="256801"/>
            <a:ext cx="5392196" cy="4038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9" y="1978758"/>
            <a:ext cx="5961185" cy="44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32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221" y="302853"/>
            <a:ext cx="11614639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обучения на рабочем месте и вне его, возможно </a:t>
            </a:r>
            <a:r>
              <a:rPr lang="ru-RU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сочетание того и другого метода. К таким формам обучения относится: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опытное или эмпирическое обучение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обучение путем самостоятельной работы, но в некотором логическом порядке;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демонстрация и практика под руководством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обучающий показывает стажеру, как делать, затем обучающий дает возможность сделать это самому работнику, но под его руководством;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программируемое обучение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книга или машина, которая «ведет» читателя и периодически проверяет его знания постановкой вопросов;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с помощью компьютера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собственно программируемое обучение путем взаимодействия с компьютером, использование сети Интернет;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действием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обучение в ходе выполнения действий, например, участие вместе с другими в разработке проекта или группового задания, или работа «во втором составе» другого подразделения.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0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tatic.tildacdn.com/tild3761-3062-4437-b562-633538653931/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4163"/>
            <a:ext cx="5781256" cy="52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81256" y="318724"/>
            <a:ext cx="6096000" cy="5538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t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потребности в обучении</a:t>
            </a:r>
          </a:p>
          <a:p>
            <a:pPr algn="just" fontAlgn="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определения потребности в обучении и планировании образования целесообразно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результаты оценки труда и персонала, выявляющие проблемы, с которыми сталкиваются работники;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анализировать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технического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обновления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оценивать специфику общих программ подготовки, которую проходят студенты колледжей и университетов, приходящих на работу в организацию;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диагностировать средний уровень подготовленности новых сотрудников.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6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ь систематического профессионального обучения персонал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" y="1652954"/>
            <a:ext cx="7131317" cy="31898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200900" y="878428"/>
            <a:ext cx="48037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M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систематического профессионального обучения </a:t>
            </a:r>
            <a:r>
              <a:rPr lang="ru-M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</a:p>
          <a:p>
            <a:pPr algn="just"/>
            <a:endParaRPr lang="ru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потребностей в обучении составляет основу модели систематического обучения персонала. 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о выявлении несоответствия между профессиональными знаниями и навыками, которыми должен обладать персонал организации для реализации ее целей (в настоящий период и в будущем), и теми знаниями и навыками, которыми он обладает в действительности.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6322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5916"/>
              </p:ext>
            </p:extLst>
          </p:nvPr>
        </p:nvGraphicFramePr>
        <p:xfrm>
          <a:off x="803031" y="278280"/>
          <a:ext cx="10515600" cy="6299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2808">
                  <a:extLst>
                    <a:ext uri="{9D8B030D-6E8A-4147-A177-3AD203B41FA5}">
                      <a16:colId xmlns:a16="http://schemas.microsoft.com/office/drawing/2014/main" val="178488250"/>
                    </a:ext>
                  </a:extLst>
                </a:gridCol>
                <a:gridCol w="4416552">
                  <a:extLst>
                    <a:ext uri="{9D8B030D-6E8A-4147-A177-3AD203B41FA5}">
                      <a16:colId xmlns:a16="http://schemas.microsoft.com/office/drawing/2014/main" val="3949442281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945534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Конкретизация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потребности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обучении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обучения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64879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Специализированные программы обучения (тренинги продаж, переговоров, креативности)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поведенческого тренинга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4269644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командообразования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групповая и межгрупповая деятельность с последующей рефлексией группового процесса.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Деловые и ролевые игры, анализ проблем организации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4130052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межличностной и внутрифирменной коммуникации, формирование навыков преодоления конфликтов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сензитивности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ролевые игры, имитационные деловые игры, стажировки, проектирование корпоративной культуры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3835074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Управленческая подготовка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Лекции, семинары, практические занятия, учебные деловые игры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346039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организационным инновациям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Организационно-мыслительные игры, разработка проектов, анализ ситуаций организации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451469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359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399" y="351692"/>
            <a:ext cx="11273747" cy="597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 и организация обучения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Менеджер по персоналу отвечает за планирование, организацию и контроль процесса обучения.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При планировании годового бюджета на обучение 80% бюджетных средств на обучение персонала выделяется на плановое обучение, 20% — на внеплановое обучение по производственной необходимости.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План и бюджет на обучение сроком на год создается менеджером по персоналу. Совместно с планом бюджет утверждается директором Компании. План и бюджет на обучение на следующий год формируются в конце текущего года (в декабре) и утверждаются в январе следующего.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Для организации 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планового обучения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менеджер по персоналу совместно с руководителями структурных подразделений по итогам ежегодной оценки персонала и задач, стоящих перед подразделениями на планируемый год, разрабатывает программы обучения и программы повышения квалификации в рамках плана обучения на отчетный период.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содержит информацию по: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составу обучающихся сотрудников;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содержанию обучения;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целям и задачам обучения;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периодичности и продолжительности обучения;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стоимости обучения (точной или приблизительной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508" y="0"/>
            <a:ext cx="11416183" cy="3452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u="sng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реализация методов обучения персонала состоит из следующих шагов: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23749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потребности персонала в обучении, уровень профессионального и личностного развития сотрудников, целесообразность обучения тех или иных сотрудников.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23749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систему обучающих мероприятий, включающих контроль за усвоением знаний и формированием навыков, систему поддержки результатов обучения.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23749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Включить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систему обучения в систему стимулирования/мотивирования персонала.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23749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обучающие мероприятия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(лекции, семинары, тренинги, рабочие группы и т.д.), адаптированные к потребностям и особенностям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данной конкретной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компании.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23749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Получить "обратную связь"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результатам обучения.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https://thumb.tildacdn.com/tild3261-3734-4535-b466-336663333361/-/format/webp/image.png"/>
          <p:cNvSpPr>
            <a:spLocks noChangeAspect="1" noChangeArrowheads="1"/>
          </p:cNvSpPr>
          <p:nvPr/>
        </p:nvSpPr>
        <p:spPr bwMode="auto">
          <a:xfrm>
            <a:off x="2939142" y="3179029"/>
            <a:ext cx="6268914" cy="115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4" name="Picture 14" descr="Методы обучения персонала магаз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91" y="3179029"/>
            <a:ext cx="5277330" cy="35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1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61" y="146958"/>
            <a:ext cx="619531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M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производительности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работников профессиональными знаниями и навыками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персонала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текучки кадров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адаптации новых 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</a:p>
          <a:p>
            <a:pPr>
              <a:buFont typeface="Arial" panose="020B0604020202020204" pitchFamily="34" charset="0"/>
              <a:buChar char="•"/>
            </a:pPr>
            <a:endParaRPr lang="ru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tatic.tildacdn.com/tild6334-3864-4938-b131-643362313864/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03" y="1292470"/>
            <a:ext cx="5192366" cy="542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753" y="3295276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Важность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непрерывного образования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подтверждается: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Новыми технологиями и рост производства;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Конкуренция; </a:t>
            </a:r>
          </a:p>
          <a:p>
            <a:pPr marL="342900" lvl="0" indent="-342900" algn="just" fontAlgn="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ыстрые изменения;</a:t>
            </a:r>
          </a:p>
          <a:p>
            <a:pPr marL="342900" lvl="0" indent="-342900" algn="just" fontAlgn="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Эффективностью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экономичностью.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04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77" y="652733"/>
            <a:ext cx="11272492" cy="46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обучения специалистов и руководителей проводится: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плановой (ежегодной) оценки сотрудников;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2 дня после окончания учебы — в целях оценки качества оказанных подрядчиками образовательных услуг (менеджер по персоналу проводит анкетирование сотрудников, проходивших внешнее обучение);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запросу руководителя подразделения менеджер по персоналу проводит оценку полученных при обучении знаний с помощью методов, определенных совместно с руководителем подразделения;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спустя месяц после прохождения сотрудником обучения вышестоящий руководитель оценивает практическую эффективность применения полученных сотрудником знаний в работе.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программы пройденного обучения может быть составлен план дальнейшего развития и закрепления полученных знаний и навыков.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0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atic.tildacdn.com/tild3836-3562-4837-b230-313763666634/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54" y="3174024"/>
            <a:ext cx="4798229" cy="35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670" y="25260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 с точки зрения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формирование персонала управления;</a:t>
            </a:r>
          </a:p>
          <a:p>
            <a:pPr lvl="0" algn="just"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умением определять, понимать и решать проблемы;</a:t>
            </a:r>
          </a:p>
          <a:p>
            <a:pPr lvl="0" algn="just" fontAlgn="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воспроизводство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670" y="331232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непрерывного образования с позиции работника: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на соответствующем уровне и повышение профессиональной квалификации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профессиональных знаний вне сферы профессиональной деятельности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профессиональных знаний о других организациях, влияющих на работу компании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способностей в области планирования и организации труда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3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.tildacdn.com/tild6534-3631-4632-b130-323539396561/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77" y="4285438"/>
            <a:ext cx="4648444" cy="244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814" y="533797"/>
            <a:ext cx="113274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формам планирования и организации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подразделяется на плановое и внеплановое.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осуществляется по программам повышения квалификации (ППК):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 управленческого персонала;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 целевых групп и подразделений Компании;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 отдельных сотрудников;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 кадрового резерва;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обучения новых сотрудников, программы адаптации.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Внеплановое обучение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по производственной необходимости, по заявкам руководителей структурных подразделений Компании и согласно потребностям сотрудников (после утверждения с руководством) и может осуществляться по инициативе непосредственного руководителя и заявки самого сотрудника.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8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tatic.tildacdn.com/tild6561-6466-4430-b861-643237356663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04" y="2037129"/>
            <a:ext cx="5580396" cy="48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708" y="353859"/>
            <a:ext cx="6096000" cy="29146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формам проведения:</a:t>
            </a: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Индивидуальное обучение 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Корпоративное (групповое) обучение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Внешнее обучение 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Внутреннее обучение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243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atic.tildacdn.com/tild6666-6566-4337-a464-326134313738/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62" y="1266093"/>
            <a:ext cx="4380914" cy="54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915" y="997457"/>
            <a:ext cx="7414846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spcBef>
                <a:spcPts val="60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отрыва от производства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spcBef>
                <a:spcPts val="60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отрывом от производства проводится вне рабочего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</a:p>
          <a:p>
            <a:pPr algn="just" fontAlgn="t">
              <a:spcBef>
                <a:spcPts val="600"/>
              </a:spcBef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spcBef>
                <a:spcPts val="600"/>
              </a:spcBef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Различаются также три типа обучения: подготовка, повышение квалификации и переподготовка персонала.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spcBef>
                <a:spcPts val="600"/>
              </a:spcBef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6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tatic.tildacdn.com/tild3930-6661-4836-a636-366333656139/_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011"/>
            <a:ext cx="4797156" cy="48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11616" y="1180185"/>
            <a:ext cx="7051430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spcBef>
                <a:spcPts val="60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Существует три концепции обучения квалифицированного персонала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t">
              <a:spcBef>
                <a:spcPts val="600"/>
              </a:spcBef>
              <a:spcAft>
                <a:spcPts val="0"/>
              </a:spcAft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t">
              <a:spcAft>
                <a:spcPts val="150"/>
              </a:spcAft>
              <a:tabLst>
                <a:tab pos="5715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Концепция специализированного обучения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t">
              <a:spcAft>
                <a:spcPts val="150"/>
              </a:spcAft>
              <a:tabLst>
                <a:tab pos="5715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Концепция многопрофильного обучения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t">
              <a:spcAft>
                <a:spcPts val="150"/>
              </a:spcAft>
              <a:tabLst>
                <a:tab pos="5715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Концепция обучения, ориентированного на личность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7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869582"/>
              </p:ext>
            </p:extLst>
          </p:nvPr>
        </p:nvGraphicFramePr>
        <p:xfrm>
          <a:off x="416860" y="1029862"/>
          <a:ext cx="9063316" cy="5372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7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55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обучения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Характерные особенности метода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71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Направленное приобретение опыта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Систематическое планирование обучения на рабочем месте, основу планирования составляет индивидуальный план профессионального обучения, в котором изложены цели обучения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Производственный инструктаж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информация, введение в специальность, адаптация, ознакомление обучающегося с новой рабочей обстановкой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14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рабочего места (ротация)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знаний и приобретение опыта в результате систематической смены рабочего места. В результате этого за определенный промежуток времени создается представление о многогранности деятельности и производственных задач (специальные программы молодого поколения специалистов)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7895087" y="328667"/>
            <a:ext cx="24688928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обучения персонала на рабочем месте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9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14325"/>
              </p:ext>
            </p:extLst>
          </p:nvPr>
        </p:nvGraphicFramePr>
        <p:xfrm>
          <a:off x="494982" y="0"/>
          <a:ext cx="9063316" cy="5629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7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90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работников в качестве ассистентов, стажеров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и ознакомление работника с проблемами высшего и качественно иного порядка задач при одновременном принятии на себя некоторой доли ответственности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388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Наставничество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 наставника и обучающегося, когда наставник обеспечивает непрерывную, беспристрастную обратную связь и периодически проверяет уровень исполнения работы наставляемых. Применение метода эффективно в тех случаях, когда что-то идет не так или кто-то неправильно что-то делает и возникает необходимость в исправлении такого положения вещей.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практиковаться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75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проектных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группах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Сотрудничество, осуществляемое в учебных целях в проектных группах, создаваемых на предприятии для разработки крупных, ограниченных сроком задач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6" marR="47606" marT="23803" marB="238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0647" y="5763178"/>
            <a:ext cx="11711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M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Shadowing</a:t>
            </a:r>
            <a:r>
              <a:rPr lang="ru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данный метод активно используется в компаниях на Западе. Такой метод интересен тем, что студенты старших курсов могут несколько дней понаблюдать за работой специалиста. Благодаря этому, студент может понять, действительно ли ему нравится данная должность и какие трудности во время работы могут ему встретиться.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28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1595</Words>
  <Application>Microsoft Office PowerPoint</Application>
  <PresentationFormat>Широкоэкранный</PresentationFormat>
  <Paragraphs>165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персонала</dc:title>
  <dc:creator>Eduard Stempovschi</dc:creator>
  <cp:lastModifiedBy>Olga</cp:lastModifiedBy>
  <cp:revision>33</cp:revision>
  <dcterms:created xsi:type="dcterms:W3CDTF">2021-11-07T20:25:44Z</dcterms:created>
  <dcterms:modified xsi:type="dcterms:W3CDTF">2022-11-20T20:35:29Z</dcterms:modified>
</cp:coreProperties>
</file>