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87" r:id="rId5"/>
    <p:sldId id="259" r:id="rId6"/>
    <p:sldId id="260" r:id="rId7"/>
    <p:sldId id="288" r:id="rId8"/>
    <p:sldId id="261" r:id="rId9"/>
    <p:sldId id="276" r:id="rId10"/>
    <p:sldId id="275" r:id="rId11"/>
    <p:sldId id="297" r:id="rId12"/>
    <p:sldId id="298" r:id="rId13"/>
    <p:sldId id="299" r:id="rId14"/>
    <p:sldId id="289" r:id="rId15"/>
    <p:sldId id="290" r:id="rId16"/>
    <p:sldId id="280" r:id="rId17"/>
    <p:sldId id="281" r:id="rId18"/>
    <p:sldId id="295" r:id="rId19"/>
    <p:sldId id="296" r:id="rId20"/>
    <p:sldId id="262" r:id="rId21"/>
    <p:sldId id="277" r:id="rId22"/>
    <p:sldId id="265" r:id="rId23"/>
    <p:sldId id="278" r:id="rId24"/>
    <p:sldId id="264" r:id="rId25"/>
    <p:sldId id="267" r:id="rId26"/>
    <p:sldId id="291" r:id="rId27"/>
    <p:sldId id="266" r:id="rId28"/>
    <p:sldId id="279" r:id="rId29"/>
    <p:sldId id="283" r:id="rId30"/>
    <p:sldId id="294" r:id="rId31"/>
    <p:sldId id="270" r:id="rId32"/>
    <p:sldId id="272" r:id="rId33"/>
    <p:sldId id="292" r:id="rId34"/>
    <p:sldId id="282" r:id="rId35"/>
    <p:sldId id="284" r:id="rId36"/>
    <p:sldId id="285" r:id="rId37"/>
    <p:sldId id="286" r:id="rId38"/>
    <p:sldId id="293" r:id="rId39"/>
    <p:sldId id="274" r:id="rId40"/>
    <p:sldId id="300" r:id="rId41"/>
    <p:sldId id="30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3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D1F6"/>
    <a:srgbClr val="CEE8AE"/>
    <a:srgbClr val="E9F5DB"/>
    <a:srgbClr val="F6BCA8"/>
    <a:srgbClr val="E1F4FF"/>
    <a:srgbClr val="990000"/>
    <a:srgbClr val="993300"/>
    <a:srgbClr val="D5F7FF"/>
    <a:srgbClr val="FDEDE7"/>
    <a:srgbClr val="FDE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B71DF-8BCA-4C94-BE96-3943EF47148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983E2141-9475-46B3-81B6-9EBCD8014631}">
      <dgm:prSet phldrT="[Text]"/>
      <dgm:spPr>
        <a:solidFill>
          <a:srgbClr val="A8D1F6">
            <a:alpha val="49804"/>
          </a:srgbClr>
        </a:solidFill>
      </dgm:spPr>
      <dgm:t>
        <a:bodyPr/>
        <a:lstStyle/>
        <a:p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the text</a:t>
          </a:r>
          <a:endParaRPr lang="en-US" dirty="0"/>
        </a:p>
      </dgm:t>
    </dgm:pt>
    <dgm:pt modelId="{6EFC4990-7062-4EAD-835A-125F51194079}" type="parTrans" cxnId="{86E42057-E006-4A29-AE70-642B4FEBF406}">
      <dgm:prSet/>
      <dgm:spPr/>
      <dgm:t>
        <a:bodyPr/>
        <a:lstStyle/>
        <a:p>
          <a:endParaRPr lang="en-US"/>
        </a:p>
      </dgm:t>
    </dgm:pt>
    <dgm:pt modelId="{1D3B80B6-9732-44C5-A4DB-F57FE49464D4}" type="sibTrans" cxnId="{86E42057-E006-4A29-AE70-642B4FEBF406}">
      <dgm:prSet/>
      <dgm:spPr/>
      <dgm:t>
        <a:bodyPr/>
        <a:lstStyle/>
        <a:p>
          <a:endParaRPr lang="en-US"/>
        </a:p>
      </dgm:t>
    </dgm:pt>
    <dgm:pt modelId="{0EEB6B93-F1E0-4E9D-A9F0-2DC6C59B16A9}">
      <dgm:prSet phldrT="[Text]"/>
      <dgm:spPr>
        <a:solidFill>
          <a:srgbClr val="CEE8AE">
            <a:alpha val="49804"/>
          </a:srgbClr>
        </a:solidFill>
      </dgm:spPr>
      <dgm:t>
        <a:bodyPr/>
        <a:lstStyle/>
        <a:p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the reader</a:t>
          </a:r>
          <a:endParaRPr lang="en-US" dirty="0"/>
        </a:p>
      </dgm:t>
    </dgm:pt>
    <dgm:pt modelId="{B0A1E24E-69D9-4E22-A88F-AFED1D736E76}" type="parTrans" cxnId="{19A845A4-23AA-4DFA-B724-7225958F002A}">
      <dgm:prSet/>
      <dgm:spPr/>
      <dgm:t>
        <a:bodyPr/>
        <a:lstStyle/>
        <a:p>
          <a:endParaRPr lang="en-US"/>
        </a:p>
      </dgm:t>
    </dgm:pt>
    <dgm:pt modelId="{A545DC51-8427-494D-9C42-C78F895B69D4}" type="sibTrans" cxnId="{19A845A4-23AA-4DFA-B724-7225958F002A}">
      <dgm:prSet/>
      <dgm:spPr/>
      <dgm:t>
        <a:bodyPr/>
        <a:lstStyle/>
        <a:p>
          <a:endParaRPr lang="en-US"/>
        </a:p>
      </dgm:t>
    </dgm:pt>
    <dgm:pt modelId="{95263C3B-BC75-4259-9B0C-A7FBD601ED00}" type="pres">
      <dgm:prSet presAssocID="{2BEB71DF-8BCA-4C94-BE96-3943EF47148D}" presName="Name0" presStyleCnt="0">
        <dgm:presLayoutVars>
          <dgm:dir/>
          <dgm:resizeHandles val="exact"/>
        </dgm:presLayoutVars>
      </dgm:prSet>
      <dgm:spPr/>
    </dgm:pt>
    <dgm:pt modelId="{A38910D3-24D4-48A8-AF6E-AF3203809D0B}" type="pres">
      <dgm:prSet presAssocID="{983E2141-9475-46B3-81B6-9EBCD8014631}" presName="Name5" presStyleLbl="vennNode1" presStyleIdx="0" presStyleCnt="2" custAng="0" custLinFactNeighborY="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2F1C7-1886-42DA-AD49-E6DD47DFEDAB}" type="pres">
      <dgm:prSet presAssocID="{1D3B80B6-9732-44C5-A4DB-F57FE49464D4}" presName="space" presStyleCnt="0"/>
      <dgm:spPr/>
    </dgm:pt>
    <dgm:pt modelId="{9A5DB6A4-D41E-4755-9EE7-C6D9A37359E1}" type="pres">
      <dgm:prSet presAssocID="{0EEB6B93-F1E0-4E9D-A9F0-2DC6C59B16A9}" presName="Name5" presStyleLbl="vennNode1" presStyleIdx="1" presStyleCnt="2" custAng="0" custLinFactNeighborY="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E42057-E006-4A29-AE70-642B4FEBF406}" srcId="{2BEB71DF-8BCA-4C94-BE96-3943EF47148D}" destId="{983E2141-9475-46B3-81B6-9EBCD8014631}" srcOrd="0" destOrd="0" parTransId="{6EFC4990-7062-4EAD-835A-125F51194079}" sibTransId="{1D3B80B6-9732-44C5-A4DB-F57FE49464D4}"/>
    <dgm:cxn modelId="{9B2C25D5-A0B3-4B32-9D2A-05F1388D2213}" type="presOf" srcId="{2BEB71DF-8BCA-4C94-BE96-3943EF47148D}" destId="{95263C3B-BC75-4259-9B0C-A7FBD601ED00}" srcOrd="0" destOrd="0" presId="urn:microsoft.com/office/officeart/2005/8/layout/venn3"/>
    <dgm:cxn modelId="{19A845A4-23AA-4DFA-B724-7225958F002A}" srcId="{2BEB71DF-8BCA-4C94-BE96-3943EF47148D}" destId="{0EEB6B93-F1E0-4E9D-A9F0-2DC6C59B16A9}" srcOrd="1" destOrd="0" parTransId="{B0A1E24E-69D9-4E22-A88F-AFED1D736E76}" sibTransId="{A545DC51-8427-494D-9C42-C78F895B69D4}"/>
    <dgm:cxn modelId="{30331A0A-C420-4CA9-BA58-E6C7F93FD764}" type="presOf" srcId="{0EEB6B93-F1E0-4E9D-A9F0-2DC6C59B16A9}" destId="{9A5DB6A4-D41E-4755-9EE7-C6D9A37359E1}" srcOrd="0" destOrd="0" presId="urn:microsoft.com/office/officeart/2005/8/layout/venn3"/>
    <dgm:cxn modelId="{B10BBCB6-48F3-4C96-BF09-7896BBF520A5}" type="presOf" srcId="{983E2141-9475-46B3-81B6-9EBCD8014631}" destId="{A38910D3-24D4-48A8-AF6E-AF3203809D0B}" srcOrd="0" destOrd="0" presId="urn:microsoft.com/office/officeart/2005/8/layout/venn3"/>
    <dgm:cxn modelId="{389F9461-1EF4-4F49-B28B-18889FAB0722}" type="presParOf" srcId="{95263C3B-BC75-4259-9B0C-A7FBD601ED00}" destId="{A38910D3-24D4-48A8-AF6E-AF3203809D0B}" srcOrd="0" destOrd="0" presId="urn:microsoft.com/office/officeart/2005/8/layout/venn3"/>
    <dgm:cxn modelId="{A6FAE0A1-264C-4D04-B37D-0D7276E190C4}" type="presParOf" srcId="{95263C3B-BC75-4259-9B0C-A7FBD601ED00}" destId="{71E2F1C7-1886-42DA-AD49-E6DD47DFEDAB}" srcOrd="1" destOrd="0" presId="urn:microsoft.com/office/officeart/2005/8/layout/venn3"/>
    <dgm:cxn modelId="{F1C786D6-BA9A-4F94-93F3-47CF5C099A25}" type="presParOf" srcId="{95263C3B-BC75-4259-9B0C-A7FBD601ED00}" destId="{9A5DB6A4-D41E-4755-9EE7-C6D9A37359E1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10D3-24D4-48A8-AF6E-AF3203809D0B}">
      <dsp:nvSpPr>
        <dsp:cNvPr id="0" name=""/>
        <dsp:cNvSpPr/>
      </dsp:nvSpPr>
      <dsp:spPr>
        <a:xfrm>
          <a:off x="942959" y="2757"/>
          <a:ext cx="2321859" cy="2321859"/>
        </a:xfrm>
        <a:prstGeom prst="ellipse">
          <a:avLst/>
        </a:prstGeom>
        <a:solidFill>
          <a:srgbClr val="A8D1F6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780" tIns="48260" rIns="12778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the text</a:t>
          </a:r>
          <a:endParaRPr lang="en-US" sz="3800" kern="1200" dirty="0"/>
        </a:p>
      </dsp:txBody>
      <dsp:txXfrm>
        <a:off x="1282987" y="342785"/>
        <a:ext cx="1641803" cy="1641803"/>
      </dsp:txXfrm>
    </dsp:sp>
    <dsp:sp modelId="{9A5DB6A4-D41E-4755-9EE7-C6D9A37359E1}">
      <dsp:nvSpPr>
        <dsp:cNvPr id="0" name=""/>
        <dsp:cNvSpPr/>
      </dsp:nvSpPr>
      <dsp:spPr>
        <a:xfrm>
          <a:off x="2800447" y="2757"/>
          <a:ext cx="2321859" cy="2321859"/>
        </a:xfrm>
        <a:prstGeom prst="ellipse">
          <a:avLst/>
        </a:prstGeom>
        <a:solidFill>
          <a:srgbClr val="CEE8AE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780" tIns="48260" rIns="12778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the reader</a:t>
          </a:r>
          <a:endParaRPr lang="en-US" sz="3800" kern="1200" dirty="0"/>
        </a:p>
      </dsp:txBody>
      <dsp:txXfrm>
        <a:off x="3140475" y="342785"/>
        <a:ext cx="1641803" cy="1641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1CF5-3445-4554-A95E-08E55F42D73B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05F39C8-8138-4270-9C07-5CD912240E0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52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1CF5-3445-4554-A95E-08E55F42D73B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39C8-8138-4270-9C07-5CD912240E0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378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1CF5-3445-4554-A95E-08E55F42D73B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39C8-8138-4270-9C07-5CD912240E0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5124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1CF5-3445-4554-A95E-08E55F42D73B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39C8-8138-4270-9C07-5CD912240E0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3435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201CF5-3445-4554-A95E-08E55F42D73B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o-RO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05F39C8-8138-4270-9C07-5CD912240E0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9417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1CF5-3445-4554-A95E-08E55F42D73B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39C8-8138-4270-9C07-5CD912240E0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513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1CF5-3445-4554-A95E-08E55F42D73B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39C8-8138-4270-9C07-5CD912240E0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8775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201CF5-3445-4554-A95E-08E55F42D73B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39C8-8138-4270-9C07-5CD912240E0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9708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1CF5-3445-4554-A95E-08E55F42D73B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39C8-8138-4270-9C07-5CD912240E0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722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1CF5-3445-4554-A95E-08E55F42D73B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39C8-8138-4270-9C07-5CD912240E0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8516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1CF5-3445-4554-A95E-08E55F42D73B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39C8-8138-4270-9C07-5CD912240E0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126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201CF5-3445-4554-A95E-08E55F42D73B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05F39C8-8138-4270-9C07-5CD912240E0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2621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english.org.uk/professional-development/teachers/managing-resources/articles/interacting-texts-directed-activiti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Teaching Reading</a:t>
            </a:r>
            <a:endParaRPr lang="ro-RO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Oxana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Creanga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69" y="377072"/>
            <a:ext cx="7484883" cy="527902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Reading skills that students should acquire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84" y="1234910"/>
            <a:ext cx="7409468" cy="4986781"/>
          </a:xfrm>
        </p:spPr>
        <p:txBody>
          <a:bodyPr>
            <a:normAutofit/>
          </a:bodyPr>
          <a:lstStyle/>
          <a:p>
            <a:pPr lvl="0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Reading for pleasure –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 slower, closer kind of reading usually of literary texts (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extensive reading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reading at length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often at pleasure and in a leisure way. 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Extensive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reading materials should be appropriate for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sts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’ level,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should be reading texts which they can understand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If </a:t>
            </a: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sts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are struggling to understand every word, they can hardly be reading for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pleasure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26592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023" y="659875"/>
            <a:ext cx="77299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Build regular reading time into your lessons by using graded readers. Try and build up a collection of readers about similar topics with different word levels. Then your students can sometimes discuss the same topics as each other and read together at their own level.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74" y="2470881"/>
            <a:ext cx="7912927" cy="38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92" y="1442302"/>
            <a:ext cx="8107152" cy="39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8" r="1268" b="4944"/>
          <a:stretch/>
        </p:blipFill>
        <p:spPr>
          <a:xfrm>
            <a:off x="146647" y="910267"/>
            <a:ext cx="8808818" cy="48212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7010" y="5877314"/>
            <a:ext cx="615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https://www.helbling.com/int/en/helbling-readers</a:t>
            </a:r>
          </a:p>
        </p:txBody>
      </p:sp>
    </p:spTree>
    <p:extLst>
      <p:ext uri="{BB962C8B-B14F-4D97-AF65-F5344CB8AC3E}">
        <p14:creationId xmlns:p14="http://schemas.microsoft.com/office/powerpoint/2010/main" val="36759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377072"/>
            <a:ext cx="8012783" cy="52790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Reading skills that students should acquire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67" y="1348033"/>
            <a:ext cx="8012784" cy="4779390"/>
          </a:xfrm>
        </p:spPr>
        <p:txBody>
          <a:bodyPr>
            <a:normAutofit/>
          </a:bodyPr>
          <a:lstStyle/>
          <a:p>
            <a:pPr lvl="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Reading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for detailed comprehension (reading for specific information) –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practiced while looking for detailed information or language. 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Students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are expected to concentrate on the minutiae /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mɪˈnu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ː.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ʃi.aɪ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/ (small, precise, or trivial details) of what they are reading 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ntensive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reading -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is more concentrating </a:t>
            </a:r>
            <a:r>
              <a:rPr lang="en-US" sz="22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dedicated 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ot so much to pleasure as </a:t>
            </a:r>
            <a:r>
              <a:rPr lang="en-US" sz="22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to the achievement of a study goal</a:t>
            </a:r>
            <a:r>
              <a:rPr lang="en-US" sz="2200" dirty="0" smtClean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200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4" y="377072"/>
            <a:ext cx="8531257" cy="52790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Reading skills that students should acquire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34" y="1187775"/>
            <a:ext cx="7861955" cy="5350715"/>
          </a:xfrm>
        </p:spPr>
        <p:txBody>
          <a:bodyPr>
            <a:normAutofit/>
          </a:bodyPr>
          <a:lstStyle/>
          <a:p>
            <a:pPr lvl="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Interpreting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 text (critical reading) –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students draw inferences and recognize 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implicit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relationship, which allow them to create meaningful discourse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/>
            <a:r>
              <a:rPr lang="en-US" sz="2200" dirty="0" smtClean="0"/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Making generalizations; 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Making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analogies; 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Making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assumptions; 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Making inferences; 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Understanding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implicit information. 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o-RO" sz="1800" dirty="0"/>
          </a:p>
        </p:txBody>
      </p:sp>
    </p:spTree>
    <p:extLst>
      <p:ext uri="{BB962C8B-B14F-4D97-AF65-F5344CB8AC3E}">
        <p14:creationId xmlns:p14="http://schemas.microsoft.com/office/powerpoint/2010/main" val="4102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367645"/>
            <a:ext cx="7861955" cy="613333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Reading skills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157" y="1168924"/>
            <a:ext cx="7720552" cy="5003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reading skill is taught in close relation with all other skills, it helps introducing and practicing phonetics, vocabulary and grammar, as well as language functions. </a:t>
            </a:r>
          </a:p>
          <a:p>
            <a:pPr marL="0" indent="0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Reading involves a wide range of competences: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linguistic</a:t>
            </a: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competence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discourse</a:t>
            </a: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competence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sociolinguistic</a:t>
            </a: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competence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</a:rPr>
              <a:t>strategic</a:t>
            </a:r>
            <a:r>
              <a:rPr lang="ro-RO" sz="240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competence</a:t>
            </a: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62" y="302874"/>
            <a:ext cx="7814821" cy="744093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Reading Skills</a:t>
            </a:r>
            <a:endParaRPr lang="ro-RO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25" y="971551"/>
            <a:ext cx="8003357" cy="52006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Reading also activates mental structures and develops a series of micro-skills, such as: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discriminating between: orthographic patterns, main idea and specific information, literal and implied meaning, relevant/non-relevant information;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understanding of: layout, use of headings, implied info, attitudes and behavior, causes/effects;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recognition of words at first sight, grammatical classes, communicative functions of the written text;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anticipating or predicting effects, analyzing characters, behavior, attitudes and facts, synthesizing, appreciating, evaluating, linking information with real life. 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58" y="1404596"/>
            <a:ext cx="8484124" cy="800219"/>
          </a:xfrm>
          <a:prstGeom prst="rect">
            <a:avLst/>
          </a:prstGeom>
          <a:solidFill>
            <a:srgbClr val="E7F6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Activate schemata, raise interest</a:t>
            </a:r>
            <a:r>
              <a:rPr lang="ro-RO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ro-RO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 It is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easier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 to understand something when you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know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 what it is about.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622" y="2330390"/>
            <a:ext cx="7913800" cy="677108"/>
          </a:xfrm>
          <a:prstGeom prst="rect">
            <a:avLst/>
          </a:prstGeom>
          <a:solidFill>
            <a:srgbClr val="A7F7AB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Pre-teaching blocking vocabulary.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Choose the words they need to dot he task (1-2 items, 6 too much). Teach vocabulary in a clear context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1658" y="3167404"/>
            <a:ext cx="8484125" cy="1261884"/>
          </a:xfrm>
          <a:prstGeom prst="rect">
            <a:avLst/>
          </a:prstGeom>
          <a:solidFill>
            <a:srgbClr val="FDEDE7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Set</a:t>
            </a:r>
            <a:r>
              <a:rPr lang="ro-RO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 gist task.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(Checking predictions. Choose the correct title. Qs checking overall meaning)</a:t>
            </a:r>
          </a:p>
          <a:p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It is easier to read when you know what you are reading for.</a:t>
            </a:r>
          </a:p>
          <a:p>
            <a:r>
              <a:rPr lang="ro-RO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Don’t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worry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about understanding everything!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622" y="4647416"/>
            <a:ext cx="7621575" cy="954107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Do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gist task!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read. Set a time limit.</a:t>
            </a:r>
          </a:p>
          <a:p>
            <a:r>
              <a:rPr lang="ro-RO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If you read twice at a moderate speed, =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sts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read once quickly.</a:t>
            </a:r>
          </a:p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o-RO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254" y="5660798"/>
            <a:ext cx="5344998" cy="400110"/>
          </a:xfrm>
          <a:prstGeom prst="rect">
            <a:avLst/>
          </a:prstGeom>
          <a:solidFill>
            <a:srgbClr val="E9F5DB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Peer check. Extra-speaking practice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37" y="6155705"/>
            <a:ext cx="7602716" cy="400110"/>
          </a:xfrm>
          <a:prstGeom prst="rect">
            <a:avLst/>
          </a:prstGeom>
          <a:solidFill>
            <a:srgbClr val="8CF49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Feedback.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Elicit answers from the learners, move on to the next task.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58" y="612743"/>
            <a:ext cx="8418136" cy="707886"/>
          </a:xfrm>
          <a:prstGeom prst="rect">
            <a:avLst/>
          </a:prstGeom>
          <a:solidFill>
            <a:srgbClr val="FDEDE7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Choosing text, interesting, within their grasp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(right level).</a:t>
            </a:r>
          </a:p>
          <a:p>
            <a:r>
              <a:rPr lang="ro-RO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Teenagers love the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unexpected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the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extreme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the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absurd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and the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surprising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7909" y="65988"/>
            <a:ext cx="496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Stages</a:t>
            </a:r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0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939" y="895541"/>
            <a:ext cx="7659276" cy="70788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Set a second task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finding specific information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Specific questions. Avoid using in the question the same word they will find in the text.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061" y="1823492"/>
            <a:ext cx="5203596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Learners do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task. Teacher monitors.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061" y="2425946"/>
            <a:ext cx="5450263" cy="400110"/>
          </a:xfrm>
          <a:prstGeom prst="rect">
            <a:avLst/>
          </a:prstGeom>
          <a:solidFill>
            <a:srgbClr val="FDEDE7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Peer check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023" y="2992415"/>
            <a:ext cx="6240544" cy="400110"/>
          </a:xfrm>
          <a:prstGeom prst="rect">
            <a:avLst/>
          </a:prstGeom>
          <a:solidFill>
            <a:srgbClr val="F9F797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Feedback. Nominate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students for answers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7264" y="3629321"/>
            <a:ext cx="7885520" cy="400110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Follow-up questions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Why this is the correct answer? Find in the text!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7264" y="4289197"/>
            <a:ext cx="7598006" cy="723275"/>
          </a:xfrm>
          <a:prstGeom prst="rect">
            <a:avLst/>
          </a:prstGeom>
          <a:solidFill>
            <a:srgbClr val="FDEDE7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Follow-on work. Productive skills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Use the text as a model to write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similar, or the subject of the text to discuss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related.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264" y="5429842"/>
            <a:ext cx="7885520" cy="430887"/>
          </a:xfrm>
          <a:prstGeom prst="rect">
            <a:avLst/>
          </a:prstGeom>
          <a:solidFill>
            <a:srgbClr val="9FFFD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Mine the text for </a:t>
            </a:r>
            <a:r>
              <a:rPr lang="en-US" sz="2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lge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structures, i.e. grammar or vocabulary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7909" y="160258"/>
            <a:ext cx="496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Stages</a:t>
            </a:r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0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20" grpId="0" animBg="1"/>
      <p:bldP spid="21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1" y="192336"/>
            <a:ext cx="8305015" cy="740918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Principles behind teaching reading</a:t>
            </a:r>
            <a:endParaRPr lang="ro-RO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04" y="1027521"/>
            <a:ext cx="8323868" cy="561837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overall purpose in teaching reading is to develop students'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awareness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attitudes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abilities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skills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needed for obtaining information, developing interests, and finally driving pleasure for reading through understanding.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goal of teaching reading is to help students become efficient readers. </a:t>
            </a: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 reading process involves: 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text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reader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interaction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between the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two</a:t>
            </a:r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54189507"/>
              </p:ext>
            </p:extLst>
          </p:nvPr>
        </p:nvGraphicFramePr>
        <p:xfrm>
          <a:off x="1489436" y="4119514"/>
          <a:ext cx="6065266" cy="232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473" y="263952"/>
            <a:ext cx="8069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Top-down reading 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As with listening lessons, many reading lessons move from “big” to “small”, i.e. top-down – from </a:t>
            </a:r>
            <a:r>
              <a:rPr lang="en-US" sz="2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overview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sz="2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details</a:t>
            </a:r>
            <a:r>
              <a:rPr lang="en-US" sz="22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Possible route map for a reading lesson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425389"/>
              </p:ext>
            </p:extLst>
          </p:nvPr>
        </p:nvGraphicFramePr>
        <p:xfrm>
          <a:off x="490195" y="2007908"/>
          <a:ext cx="8210746" cy="375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366">
                  <a:extLst>
                    <a:ext uri="{9D8B030D-6E8A-4147-A177-3AD203B41FA5}">
                      <a16:colId xmlns:a16="http://schemas.microsoft.com/office/drawing/2014/main" val="3815222649"/>
                    </a:ext>
                  </a:extLst>
                </a:gridCol>
                <a:gridCol w="392292">
                  <a:extLst>
                    <a:ext uri="{9D8B030D-6E8A-4147-A177-3AD203B41FA5}">
                      <a16:colId xmlns:a16="http://schemas.microsoft.com/office/drawing/2014/main" val="4056008370"/>
                    </a:ext>
                  </a:extLst>
                </a:gridCol>
                <a:gridCol w="7198088">
                  <a:extLst>
                    <a:ext uri="{9D8B030D-6E8A-4147-A177-3AD203B41FA5}">
                      <a16:colId xmlns:a16="http://schemas.microsoft.com/office/drawing/2014/main" val="2217711519"/>
                    </a:ext>
                  </a:extLst>
                </a:gridCol>
              </a:tblGrid>
              <a:tr h="1875935">
                <a:tc rowSpan="2"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Pre-Text</a:t>
                      </a:r>
                      <a:endParaRPr lang="ro-RO" sz="3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vert="eaVert">
                    <a:solidFill>
                      <a:srgbClr val="FDEE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o-RO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DEE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Introduction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and lead-in, e.g. get the learners interested in the topic, initial discussion of key 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themes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make an explicit link between the topic of the text and students’ own lives and experiences, </a:t>
                      </a:r>
                      <a:r>
                        <a:rPr lang="en-US" sz="2200" b="1" baseline="0" dirty="0" smtClean="0">
                          <a:solidFill>
                            <a:srgbClr val="9933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focus on important language that will come in the text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ro-RO" sz="2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D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24745"/>
                  </a:ext>
                </a:extLst>
              </a:tr>
              <a:tr h="1875935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o-RO" dirty="0"/>
                    </a:p>
                  </a:txBody>
                  <a:tcPr>
                    <a:solidFill>
                      <a:srgbClr val="FDEE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First</a:t>
                      </a:r>
                      <a:r>
                        <a:rPr lang="en-US" sz="2200" baseline="0" noProof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task (pre-reading), e.g. predict from some extracted information (illustration, key word, headlines), read questions about the text, </a:t>
                      </a:r>
                      <a:r>
                        <a:rPr lang="en-US" sz="2200" baseline="0" noProof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sts</a:t>
                      </a:r>
                      <a:r>
                        <a:rPr lang="en-US" sz="2200" baseline="0" noProof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compose their own questions.</a:t>
                      </a:r>
                      <a:endParaRPr lang="en-US" sz="220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D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2828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472" y="6033155"/>
            <a:ext cx="793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https://pixabay.com/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o-RO" b="1" dirty="0">
                <a:latin typeface="Cambria" panose="02040503050406030204" pitchFamily="18" charset="0"/>
                <a:ea typeface="Cambria" panose="02040503050406030204" pitchFamily="18" charset="0"/>
              </a:rPr>
              <a:t>https://unsplash.com/images</a:t>
            </a:r>
          </a:p>
        </p:txBody>
      </p:sp>
    </p:spTree>
    <p:extLst>
      <p:ext uri="{BB962C8B-B14F-4D97-AF65-F5344CB8AC3E}">
        <p14:creationId xmlns:p14="http://schemas.microsoft.com/office/powerpoint/2010/main" val="150707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421"/>
          <a:stretch/>
        </p:blipFill>
        <p:spPr>
          <a:xfrm>
            <a:off x="234561" y="1989055"/>
            <a:ext cx="8535508" cy="2337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1247" y="999242"/>
            <a:ext cx="3779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latin typeface="Cambria" panose="02040503050406030204" pitchFamily="18" charset="0"/>
                <a:ea typeface="Cambria" panose="02040503050406030204" pitchFamily="18" charset="0"/>
              </a:rPr>
              <a:t>KWL</a:t>
            </a:r>
            <a:r>
              <a:rPr lang="ro-RO" sz="2800" b="1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9603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97" y="338714"/>
            <a:ext cx="7466030" cy="643777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Pre-text/before reading </a:t>
            </a:r>
            <a:endParaRPr lang="ro-RO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11" y="1150069"/>
            <a:ext cx="8352149" cy="4713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to arouse students’ interest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Students answer questions about the topic (based on fact, opinion, personal experience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Agree or disagree with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statements.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Students predict what they will read (using the title, the first sentence or paragraph, pictures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b="1" dirty="0"/>
          </a:p>
          <a:p>
            <a:pPr marL="0" indent="0">
              <a:buNone/>
            </a:pP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21348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92" y="254524"/>
            <a:ext cx="7154944" cy="669303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Pre-text/before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reading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o-RO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923827"/>
            <a:ext cx="8361575" cy="5392132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­activating </a:t>
            </a:r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relevant schemata </a:t>
            </a:r>
            <a:endParaRPr lang="ro-RO" sz="2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lnSpc>
                <a:spcPct val="80000"/>
              </a:lnSpc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Exploring the theme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individually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lists, clusters of related words and ideas, 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freewriting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in relation to the topic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together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- KWL charts, sets of questions, data, pictures,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realia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audio, video recordings, brainstorm, etc.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Explaining the task 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so that students know what appropriate approach to choose (skimming, scanning, critical reading, etc.); sets the time limits,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whether they can use dictionaries or not, etc.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lnSpc>
                <a:spcPct val="80000"/>
              </a:lnSpc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Presenting relevant background information (facts, setting, events relevant to the content)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lnSpc>
                <a:spcPct val="80000"/>
              </a:lnSpc>
            </a:pPr>
            <a:r>
              <a:rPr lang="en-US" sz="2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Presenting key words, phrases, and structures used in the text (</a:t>
            </a:r>
            <a:r>
              <a:rPr lang="en-US" sz="22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limited number of items, otherwise they will not remember them) in clear linguistic contexts or definitions, </a:t>
            </a:r>
            <a:r>
              <a:rPr lang="en-US" sz="2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etc.</a:t>
            </a:r>
            <a:endParaRPr lang="ro-RO" sz="2200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lnSpc>
                <a:spcPct val="80000"/>
              </a:lnSpc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Explaining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relevant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cultural references made in the text (people, places, events, or included in a glossary for while reading)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27779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517208"/>
              </p:ext>
            </p:extLst>
          </p:nvPr>
        </p:nvGraphicFramePr>
        <p:xfrm>
          <a:off x="395926" y="575035"/>
          <a:ext cx="8446416" cy="5689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205">
                  <a:extLst>
                    <a:ext uri="{9D8B030D-6E8A-4147-A177-3AD203B41FA5}">
                      <a16:colId xmlns:a16="http://schemas.microsoft.com/office/drawing/2014/main" val="4131561587"/>
                    </a:ext>
                  </a:extLst>
                </a:gridCol>
                <a:gridCol w="491291">
                  <a:extLst>
                    <a:ext uri="{9D8B030D-6E8A-4147-A177-3AD203B41FA5}">
                      <a16:colId xmlns:a16="http://schemas.microsoft.com/office/drawing/2014/main" val="2455012225"/>
                    </a:ext>
                  </a:extLst>
                </a:gridCol>
                <a:gridCol w="7085920">
                  <a:extLst>
                    <a:ext uri="{9D8B030D-6E8A-4147-A177-3AD203B41FA5}">
                      <a16:colId xmlns:a16="http://schemas.microsoft.com/office/drawing/2014/main" val="720689359"/>
                    </a:ext>
                  </a:extLst>
                </a:gridCol>
              </a:tblGrid>
              <a:tr h="1346331">
                <a:tc rowSpan="5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Text</a:t>
                      </a:r>
                      <a:endParaRPr lang="ro-RO" sz="3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vert="eaVert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o-RO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Tasks to focus on fast reading for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gist (skimming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), e.g. check text against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predictions made beforehand, </a:t>
                      </a:r>
                      <a:r>
                        <a:rPr lang="en-US" sz="2000" b="0" i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e.g. guess the title from a choice of three options, put events or illustrations in the correct order.</a:t>
                      </a:r>
                      <a:endParaRPr lang="ro-RO" sz="2000" b="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95046"/>
                  </a:ext>
                </a:extLst>
              </a:tr>
              <a:tr h="878512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o-RO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Tasks to focus on fast reading  to locate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specific information (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scanning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).</a:t>
                      </a:r>
                      <a:endParaRPr lang="ro-RO" sz="2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808635"/>
                  </a:ext>
                </a:extLst>
              </a:tr>
              <a:tr h="1659432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o-RO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Tasks to focus </a:t>
                      </a:r>
                      <a:r>
                        <a:rPr lang="en-US" sz="2000" b="1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on meaning </a:t>
                      </a:r>
                      <a:r>
                        <a:rPr lang="en-US" sz="2000" b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(general points), e.g., answer questions about meaning, make use of information in the text to do </a:t>
                      </a:r>
                      <a:r>
                        <a:rPr lang="en-US" sz="2000" b="0" noProof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sth</a:t>
                      </a:r>
                      <a:r>
                        <a:rPr lang="en-US" sz="2000" b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(make a sketch, fill out a form, find out which picture is being described), discuss issues,</a:t>
                      </a:r>
                      <a:r>
                        <a:rPr lang="en-US" sz="2000" b="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summarize arguments, compare viewpoints.</a:t>
                      </a:r>
                      <a:endParaRPr lang="en-US" sz="2000" b="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193769"/>
                  </a:ext>
                </a:extLst>
              </a:tr>
              <a:tr h="743337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ro-RO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Tasks to focus </a:t>
                      </a:r>
                      <a:r>
                        <a:rPr lang="en-US" sz="2000" b="1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on meaning </a:t>
                      </a:r>
                      <a:r>
                        <a:rPr lang="en-US" sz="2000" b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(finer points of detail, </a:t>
                      </a:r>
                      <a:r>
                        <a:rPr lang="en-US" sz="2000" b="1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more intensive </a:t>
                      </a:r>
                      <a:r>
                        <a:rPr lang="en-US" sz="2000" b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comprehensive understanding)</a:t>
                      </a:r>
                      <a:endParaRPr lang="en-US" sz="20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454494"/>
                  </a:ext>
                </a:extLst>
              </a:tr>
              <a:tr h="1061909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ro-RO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Tasks to focus on individual </a:t>
                      </a:r>
                      <a:r>
                        <a:rPr lang="en-US" sz="2000" b="0" noProof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lge</a:t>
                      </a:r>
                      <a:r>
                        <a:rPr lang="en-US" sz="2000" b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items, e.g. </a:t>
                      </a:r>
                      <a:r>
                        <a:rPr lang="en-US" sz="2000" b="1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vocabulary or grammar </a:t>
                      </a:r>
                      <a:r>
                        <a:rPr lang="en-US" sz="2000" b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exercises, use of dictionaries, work out meaning of words from context.</a:t>
                      </a:r>
                      <a:endParaRPr lang="ro-RO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953895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524000" y="30400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539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947" y="216819"/>
            <a:ext cx="6495069" cy="53732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While-reading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o-RO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84" y="989816"/>
            <a:ext cx="7890235" cy="498678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uiding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students through the text, exploring meaning, checking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comprehension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Sustained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silent reading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– if the text is relatively easy, the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should read it through once on their own to pick up the gist.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Silent reading of segments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– for longer texts, with pauses to check comprehension.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Oral reading – students should never be asked to read a text aloud before they have understood it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8000" indent="0"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Checking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comprehension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Answering questions about the text – on gist, details, meaning, implications, interpretation, guessing the meaning of the word from the contexts (have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compare answers).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Note-taking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Translation only for checking comprehension of isolated segments if other procedures have been exhausted. </a:t>
            </a:r>
            <a:endParaRPr lang="ro-RO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947" y="650454"/>
            <a:ext cx="6495069" cy="49019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While-reading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o-RO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71" y="1357459"/>
            <a:ext cx="7447175" cy="4232635"/>
          </a:xfrm>
        </p:spPr>
        <p:txBody>
          <a:bodyPr>
            <a:noAutofit/>
          </a:bodyPr>
          <a:lstStyle/>
          <a:p>
            <a:pPr marL="36000" indent="0"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Facilitating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comprehension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Simplifying – restatement using simple syntax and familiar lexis.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Guiding through difficult segments with questions, hints, suggestion, etc.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Explaining – reordering information or adding further information in order to clarify the meaning (illustrations, diagrams, etc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.)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737718"/>
              </p:ext>
            </p:extLst>
          </p:nvPr>
        </p:nvGraphicFramePr>
        <p:xfrm>
          <a:off x="358218" y="1008667"/>
          <a:ext cx="8408709" cy="3976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45">
                  <a:extLst>
                    <a:ext uri="{9D8B030D-6E8A-4147-A177-3AD203B41FA5}">
                      <a16:colId xmlns:a16="http://schemas.microsoft.com/office/drawing/2014/main" val="1717205352"/>
                    </a:ext>
                  </a:extLst>
                </a:gridCol>
                <a:gridCol w="577698">
                  <a:extLst>
                    <a:ext uri="{9D8B030D-6E8A-4147-A177-3AD203B41FA5}">
                      <a16:colId xmlns:a16="http://schemas.microsoft.com/office/drawing/2014/main" val="2790478379"/>
                    </a:ext>
                  </a:extLst>
                </a:gridCol>
                <a:gridCol w="7115766">
                  <a:extLst>
                    <a:ext uri="{9D8B030D-6E8A-4147-A177-3AD203B41FA5}">
                      <a16:colId xmlns:a16="http://schemas.microsoft.com/office/drawing/2014/main" val="3738468994"/>
                    </a:ext>
                  </a:extLst>
                </a:gridCol>
              </a:tblGrid>
              <a:tr h="1988308">
                <a:tc rowSpan="2"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Post-text</a:t>
                      </a:r>
                      <a:endParaRPr lang="ro-RO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vert="eaVert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Follow-on task, e.g. role-play, debate, writing task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(write a letter in reply), personalization (Have you ever had an experience like this one?)</a:t>
                      </a:r>
                      <a:endParaRPr lang="ro-RO" sz="2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175334"/>
                  </a:ext>
                </a:extLst>
              </a:tr>
              <a:tr h="1988308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Closing, e.g. draw the lesson to a conclusion, tie up loose ends, review what has been studied and what has been learned</a:t>
                      </a:r>
                      <a:endParaRPr lang="ro-RO" sz="2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82938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862520" y="4615951"/>
            <a:ext cx="11530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TextBox 3"/>
          <p:cNvSpPr txBox="1"/>
          <p:nvPr/>
        </p:nvSpPr>
        <p:spPr>
          <a:xfrm>
            <a:off x="367645" y="5448692"/>
            <a:ext cx="83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Follow up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- to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 find out more about something, or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take more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 action connected with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it.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Follow on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- to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 happen or exist as the next part of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something.</a:t>
            </a:r>
            <a:endParaRPr lang="ro-RO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862520" y="4615951"/>
            <a:ext cx="11530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TextBox 3"/>
          <p:cNvSpPr txBox="1"/>
          <p:nvPr/>
        </p:nvSpPr>
        <p:spPr>
          <a:xfrm flipH="1">
            <a:off x="405352" y="329938"/>
            <a:ext cx="82296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After reading </a:t>
            </a:r>
            <a:endParaRPr lang="ro-RO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Summarizing – from memory or from notes,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sts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may need to skim each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paragraph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Comparing several texts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Resequencing scrambled texts (jumbled </a:t>
            </a:r>
            <a:r>
              <a:rPr lang="en-US" sz="2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paragraphs)</a:t>
            </a:r>
            <a:endParaRPr lang="ro-RO" sz="2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Discussions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Transformation (e.g. stories to dialogues, etc.)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Jigsaw reading (while </a:t>
            </a:r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post-reading) -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is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 series of procedures at the while-reading and after-reading stages which is designed to stimulate information exchange.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First, students are divided into groups, each working with a separate text or a separate segment of the text.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After reading the text, answering comprehension check questions and comparing answers, students form new groups, each consisting of one member from the original groups.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They then explain their text to the group.</a:t>
            </a:r>
          </a:p>
        </p:txBody>
      </p:sp>
    </p:spTree>
    <p:extLst>
      <p:ext uri="{BB962C8B-B14F-4D97-AF65-F5344CB8AC3E}">
        <p14:creationId xmlns:p14="http://schemas.microsoft.com/office/powerpoint/2010/main" val="6669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65" y="311086"/>
            <a:ext cx="8502977" cy="624054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Some specific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ideas for reading tasks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Put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these </a:t>
            </a:r>
            <a:r>
              <a:rPr lang="en-US" sz="2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illustrations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of the text in </a:t>
            </a:r>
            <a:r>
              <a:rPr lang="en-US" sz="2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correct order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Put these cut-up paragraphs in the </a:t>
            </a:r>
            <a:r>
              <a:rPr lang="en-US" sz="2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correct order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Find words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 the text that mean the </a:t>
            </a:r>
            <a:r>
              <a:rPr lang="en-US" sz="2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same as the words in this list.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Read the text and </a:t>
            </a:r>
            <a:r>
              <a:rPr lang="en-US" sz="2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find the mistakes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 this illustration (or draw your own).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Read the text and </a:t>
            </a:r>
            <a:r>
              <a:rPr lang="en-US" sz="2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make a list of particular items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e.g.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jobs that need doing, the author's proposals, advantages and disadvantages,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etc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Give a headline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to each section of the article (or </a:t>
            </a:r>
            <a:r>
              <a:rPr lang="en-US" sz="2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match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given headlines with the sections).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Find appropriate places in the text to </a:t>
            </a:r>
            <a:r>
              <a:rPr lang="en-US" sz="2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reinsert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some sentences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that have previously been separated from the text.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Look at the title and the illustrations (but not the text). </a:t>
            </a:r>
            <a:r>
              <a:rPr lang="en-US" sz="2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Predict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which of the </a:t>
            </a:r>
            <a:r>
              <a:rPr lang="en-US" sz="2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following list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of words you will find in the text.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Discuss (or write) the missing </a:t>
            </a:r>
            <a:r>
              <a:rPr lang="en-US" sz="2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last paragraph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of the text.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Discuss interpretations of, reactions to, feelings about the text.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Make notes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under the following headings: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44" y="294953"/>
            <a:ext cx="8408711" cy="80877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psycholinguistic perspective of reading</a:t>
            </a:r>
            <a:endParaRPr lang="ro-RO" sz="2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607" y="1489435"/>
            <a:ext cx="7937369" cy="4826524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Although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reading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has been characterized as “passive” or “receptive”, psychological studies have established that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reading is an active process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related to the process of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problem-solving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Reading involves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cognitive processes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efficient readers develop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predictions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about the content of a passage based on the textual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clues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knowledge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experience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 While reading, the efficient reader rapidly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confirms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or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refutes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these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predictions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 If hypotheses are confirmed, the reader continues with an increasing store of information on the topic. If they are not confirmed, the reader returns and rereads more carefully. 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65" y="377072"/>
            <a:ext cx="8502977" cy="608028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Some specific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ideas for reading tasks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Before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you read this text, make notes about what you already know about the subject.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Act out the dialogue, story, episode, etc.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Put this list of events in the correct order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Think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of an alternative title for the text, and justify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it.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pairs,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students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devise their own comprehension questions, exchange them with other pairs and answer;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List 7/10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key words or phrases in the text that they think are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most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essential for understanding the content;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Say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which they think is the </a:t>
            </a:r>
            <a:r>
              <a:rPr lang="en-US" sz="24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most important sentence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in the text, and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why.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Re-write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text in </a:t>
            </a:r>
            <a:r>
              <a:rPr lang="en-US" sz="24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simple English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for a less proficient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learner.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Re-write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text in a different style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(more formal/more informal);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Re-write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text as a different type of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text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(e.g. an email, an interview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74" y="341758"/>
            <a:ext cx="8502979" cy="68694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Types of written  Authentic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2" y="1225485"/>
            <a:ext cx="4190309" cy="5308665"/>
          </a:xfrm>
          <a:solidFill>
            <a:srgbClr val="E9F5DB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Non-fiction: reports, essays and articles,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dictionaries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encyclopedias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Fiction: novels, short stories, jokes, drama, poetry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Letters: personal, business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Diaries, journals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Announcements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Newspapers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Forms, applications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Questionnaires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Directions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ro-RO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18583" y="1329178"/>
            <a:ext cx="4040956" cy="4847481"/>
          </a:xfrm>
          <a:prstGeom prst="rect">
            <a:avLst/>
          </a:prstGeom>
          <a:solidFill>
            <a:srgbClr val="D5F7FF"/>
          </a:solidFill>
          <a:ln>
            <a:solidFill>
              <a:srgbClr val="FDEDE7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Labels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Signs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Recipes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Maps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Manuals (a book giving instructions, e.g. computer manual)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Menus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Schedules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Advertisements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Invitations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Comic strips, cartoons</a:t>
            </a:r>
          </a:p>
        </p:txBody>
      </p:sp>
    </p:spTree>
    <p:extLst>
      <p:ext uri="{BB962C8B-B14F-4D97-AF65-F5344CB8AC3E}">
        <p14:creationId xmlns:p14="http://schemas.microsoft.com/office/powerpoint/2010/main" val="15755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35" y="258388"/>
            <a:ext cx="7277493" cy="42977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Types of reading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93" y="1263191"/>
            <a:ext cx="8173039" cy="52318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Guided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Oral Reading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– a teaching strategy that assists students in improving their reading fluency, comprehension, and vocabulary.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teacher reads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with the student by modeling fluent reading and then asking the student to read the same passage aloud with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teacher.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teacher provides guidance and feedback to the student as they read to improve their reading skills.</a:t>
            </a:r>
          </a:p>
          <a:p>
            <a:pPr marL="0" indent="0" algn="just"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Oral reading performance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is used as an indicator of students’ overall reading ability. It is used to measure three components of reading - accuracy, rate, and fluency, which have been shown to relate strongly to comprehension. It is generally practiced with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beginners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as it gives students the possibility to hear themselves and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acquire correct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fluent reading skills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 Students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follow the model offered by the teacher, trying to use correct pronunciation, accent, and intonation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948" y="343230"/>
            <a:ext cx="6806153" cy="42977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Types of reading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10" y="1150070"/>
            <a:ext cx="7400042" cy="48642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Choral </a:t>
            </a:r>
            <a:r>
              <a:rPr lang="ro-RO" b="1" dirty="0">
                <a:latin typeface="Cambria" panose="02040503050406030204" pitchFamily="18" charset="0"/>
                <a:ea typeface="Cambria" panose="02040503050406030204" pitchFamily="18" charset="0"/>
              </a:rPr>
              <a:t>Reading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 -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group of students read a passage together, with or without a teacher. It can be done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small groups, or as a whole class. Choral reading is useful for beginners.</a:t>
            </a:r>
          </a:p>
          <a:p>
            <a:pPr marL="0" indent="0" algn="just">
              <a:buNone/>
            </a:pPr>
            <a:r>
              <a:rPr lang="ro-RO" b="1" dirty="0">
                <a:latin typeface="Cambria" panose="02040503050406030204" pitchFamily="18" charset="0"/>
                <a:ea typeface="Cambria" panose="02040503050406030204" pitchFamily="18" charset="0"/>
              </a:rPr>
              <a:t>Independent Reading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refers to reading short texts thoroughly and with clear goals, such as to answer reading comprehension questions or to identify how sentences are linked; the goal of intensive reading is to read a shorter piece of text to gain a deeper understanding of that text, i.e. to completely deconstruct a text, with the goal of absorbing as much meaning from it as possible. This is done by taking a text, and systematically looking up every word, phrase, or collocation that students do not understand. This is an activity that requires great mental effort and focus.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o-RO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86" y="537328"/>
            <a:ext cx="8229601" cy="5634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Shadow reading</a:t>
            </a:r>
          </a:p>
          <a:p>
            <a:pPr lvl="1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Teacher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reads the text aloud and students follow, marking the text for stress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Teacher reads the text a second time and the students mark for linking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Individual chunks that show good examples of linking or problematic pronunciation can then be drilled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Students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practise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these aspects of pronunciation by reading the text to themselves before the teacher reads the text aloud again and they listen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Then the students read the text with the teacher and they have to start and finish at the same time as the teacher, who reads the text at normal speed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This works well after some exposure to the rules of pronunciation - connected speech, stress and intonation.</a:t>
            </a:r>
          </a:p>
          <a:p>
            <a:pPr marL="274320" lvl="1" indent="0">
              <a:buNone/>
            </a:pP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19" y="292231"/>
            <a:ext cx="8361576" cy="61274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Practical Tips for teaching Reading comprehension </a:t>
            </a:r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50" y="1187777"/>
            <a:ext cx="8229601" cy="519416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 aloud while students follow!</a:t>
            </a:r>
          </a:p>
          <a:p>
            <a:pPr marL="0" indent="0" algn="just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When you read the text, you intuitively use appropriate prosody:</a:t>
            </a:r>
          </a:p>
          <a:p>
            <a:pPr lvl="1"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group the words into sense-patterns,</a:t>
            </a:r>
          </a:p>
          <a:p>
            <a:pPr lvl="1"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insert pauses in the right places,</a:t>
            </a:r>
          </a:p>
          <a:p>
            <a:pPr lvl="1"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and add appropriate intonation.</a:t>
            </a:r>
          </a:p>
          <a:p>
            <a:pPr marL="0" indent="0" algn="just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Stop every now and again to explain new words as you feel necessary.</a:t>
            </a:r>
          </a:p>
          <a:p>
            <a:pPr marL="0" indent="0" algn="just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Keep an eye on your students, pick up any expressions of incomprehension and respond as necessary.</a:t>
            </a:r>
          </a:p>
          <a:p>
            <a:pPr marL="0" indent="0" algn="just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Make sure that students are fact following the text! </a:t>
            </a:r>
          </a:p>
          <a:p>
            <a:pPr marL="0" indent="0" algn="just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You need to keep glancing at your students, make sure they are reading, and move to help ones who have lost their place.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13" y="377073"/>
            <a:ext cx="8380430" cy="50904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Practical Tips for teaching Reading comprehension </a:t>
            </a:r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11" y="1055802"/>
            <a:ext cx="7984504" cy="53261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Don't make students read aloud!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If a student is reading aloud a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text they encounter for the first time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his or her attention is necessarily on pronunciation and phrasing, not on comprehension.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Often students who have just read a sentence aloud cannot immediately tell me what it was about, as they had been concentrating on decoding and pronunciation, and had no attention to spare for understanding meanings.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Reading aloud is useful at the early stages of learning, to make sure students are pronouncing letters or letter combinations appropriately. But later we should mostly focus on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silent reading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which allows the full attention of the reader to be directed towards understanding, and is eventually much faster than reading aloud.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However, if it's a text they are already familiar with and understand, reading aloud may be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useful.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87" y="484633"/>
            <a:ext cx="8559538" cy="67486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Practical Tips for teaching Reading comprehension </a:t>
            </a:r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87" y="1329179"/>
            <a:ext cx="8257880" cy="5052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 and re-read!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simple act of re-reading a text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improves comprehension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even without any further instruction or explanation on the part of the teacher.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 case of pre-taught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vocabulary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the re-reading enables students to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re-encounter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items in context and reinforce the learning.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It contributes to reading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fluency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 Students are able on second and third readings to get through the text, with understanding, a lot more successfully and faster than they could at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1575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87" y="484633"/>
            <a:ext cx="8559538" cy="42034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Practical Tips for teaching Reading comprehension </a:t>
            </a:r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35" y="1366887"/>
            <a:ext cx="8135332" cy="50150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Read and re-read</a:t>
            </a:r>
            <a:r>
              <a:rPr lang="en-US" sz="2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Suggestions to avoid boredom while re-reading:</a:t>
            </a: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Give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students time in class to re-read the text silently. They ask you for help if there's anything they still don't understand.</a:t>
            </a:r>
          </a:p>
          <a:p>
            <a:pPr algn="just"/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Give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students some extra, more challenging questions to try to answer as they re-read.</a:t>
            </a:r>
          </a:p>
          <a:p>
            <a:pPr algn="just"/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If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there is an audio recording of the text available, have students listen to it as they re-read.</a:t>
            </a:r>
          </a:p>
          <a:p>
            <a:pPr algn="just"/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Call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out a phrase or sentence, and challenge students to scan through the text to find it.</a:t>
            </a:r>
          </a:p>
          <a:p>
            <a:pPr algn="just"/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Call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out a phrase or sentence in the students' mother tongue and challenge them to find it in English.</a:t>
            </a:r>
          </a:p>
          <a:p>
            <a:pPr algn="just"/>
            <a:r>
              <a:rPr lang="en-US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Give 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different students different bits of the text to prepare either at home or in class. Then have students read the texts aloud. </a:t>
            </a:r>
          </a:p>
        </p:txBody>
      </p:sp>
    </p:spTree>
    <p:extLst>
      <p:ext uri="{BB962C8B-B14F-4D97-AF65-F5344CB8AC3E}">
        <p14:creationId xmlns:p14="http://schemas.microsoft.com/office/powerpoint/2010/main" val="6456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66" y="631596"/>
            <a:ext cx="8012785" cy="55406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References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Ur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Penny U’s 100 Teaching Tips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Cambridge University Press</a:t>
            </a:r>
          </a:p>
          <a:p>
            <a:pPr marL="457200" indent="-457200">
              <a:buFont typeface="+mj-lt"/>
              <a:buAutoNum type="arabicPeriod"/>
            </a:pP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Shadow 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reading | ELT-Training | Jo 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Gakonga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Teaching Teens Reading And Listening Skills | Cambridge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English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Ultimate Guide to Jigsaw Reading | ELT-Training | Jo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Gakonga</a:t>
            </a:r>
            <a:endParaRPr lang="ro-RO" u="sng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https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://www.bigmarker.com/oxford-university-press/Breakout-Room-3-df049b76aa9a0187fd7e508f?dm_i=1Q48,7KLU2,7LEBSR,UTRJO,1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ELT Together - Primary with Nina Lauder: Bringing language to life through literature (bigmarker.com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o-RO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ELT Together 2021: Literature and Extensive Reading (bigmarker.com)</a:t>
            </a:r>
            <a:endParaRPr lang="ro-RO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ELT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Together - Adult with Nick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Cherkas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Teaching with literature and extensive reading for adults (bigmarker.com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www.teachingenglish.org.uk/professional-development/teachers/managing-resources/articles/interacting-texts-directed-activities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https://www.cambridge.org/elt/blog/2022/03/10/five-things-know-about-teaching-your-teens-reading-listening-skills/?u</a:t>
            </a:r>
          </a:p>
        </p:txBody>
      </p:sp>
    </p:spTree>
    <p:extLst>
      <p:ext uri="{BB962C8B-B14F-4D97-AF65-F5344CB8AC3E}">
        <p14:creationId xmlns:p14="http://schemas.microsoft.com/office/powerpoint/2010/main" val="8050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50" y="348794"/>
            <a:ext cx="8568965" cy="81149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 psycholinguistic perspective of reading</a:t>
            </a:r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462" y="1310327"/>
            <a:ext cx="7918515" cy="5005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	Fluent readers simultaneously employ: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Lower level skills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– skills that allow them rapidly and automatically recognize words and grammatical forms, involve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rapid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unconscious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processing.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Higher level skills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– skills allow readers to comprehend and interpret. 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 contemporary approaches to reading,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meaning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is not seen as being fully present in a text;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it is created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through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the interaction of reader and text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65" y="60674"/>
            <a:ext cx="7607430" cy="6662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200" y="1272619"/>
            <a:ext cx="707886" cy="41949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Analyze the  reading sequence.</a:t>
            </a:r>
          </a:p>
          <a:p>
            <a:r>
              <a:rPr lang="en-US" sz="1600" dirty="0" smtClean="0"/>
              <a:t>English</a:t>
            </a:r>
            <a:r>
              <a:rPr lang="en-US" sz="1600" dirty="0"/>
              <a:t>: Level A 2.4: Form 8</a:t>
            </a: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33215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45" y="235672"/>
            <a:ext cx="6934740" cy="2126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78" y="2430588"/>
            <a:ext cx="7032396" cy="42693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236" y="3244334"/>
            <a:ext cx="461665" cy="298056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dirty="0"/>
              <a:t>English: Level A 2.4: Form 8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577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522" y="484633"/>
            <a:ext cx="7277492" cy="759705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Schema theory</a:t>
            </a:r>
            <a:endParaRPr lang="ro-RO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53" y="1244338"/>
            <a:ext cx="8220174" cy="4509573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Schema theory -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emphasizes the role of preexisting knowledge (“reader’s schemata”) in providing the reader with information that is implicit in the text. </a:t>
            </a:r>
          </a:p>
          <a:p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Schemata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pl.)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– information, knowledge, emotions, experience and culture that readers bring to the printed word.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Content schemata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involves knowledge of the world beyond texts, i.e. people, world, culture, universe.</a:t>
            </a:r>
          </a:p>
          <a:p>
            <a:r>
              <a:rPr lang="en-US" sz="2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Formal schemata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 involves knowledge of rhetorical structures and convention.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o-RO" sz="2200" dirty="0"/>
          </a:p>
        </p:txBody>
      </p:sp>
    </p:spTree>
    <p:extLst>
      <p:ext uri="{BB962C8B-B14F-4D97-AF65-F5344CB8AC3E}">
        <p14:creationId xmlns:p14="http://schemas.microsoft.com/office/powerpoint/2010/main" val="35913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852" y="412925"/>
            <a:ext cx="7239785" cy="520332"/>
          </a:xfrm>
        </p:spPr>
        <p:txBody>
          <a:bodyPr>
            <a:noAutofit/>
          </a:bodyPr>
          <a:lstStyle/>
          <a:p>
            <a:r>
              <a:rPr lang="ro-RO" sz="2600" b="1" dirty="0">
                <a:latin typeface="Cambria" panose="02040503050406030204" pitchFamily="18" charset="0"/>
                <a:ea typeface="Cambria" panose="02040503050406030204" pitchFamily="18" charset="0"/>
              </a:rPr>
              <a:t>Bottom-Up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vs. Top-Down </a:t>
            </a:r>
            <a:r>
              <a:rPr lang="ro-RO" sz="2600" b="1" dirty="0">
                <a:latin typeface="Cambria" panose="02040503050406030204" pitchFamily="18" charset="0"/>
                <a:ea typeface="Cambria" panose="02040503050406030204" pitchFamily="18" charset="0"/>
              </a:rPr>
              <a:t>Model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ro-RO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103410"/>
              </p:ext>
            </p:extLst>
          </p:nvPr>
        </p:nvGraphicFramePr>
        <p:xfrm>
          <a:off x="791852" y="1300899"/>
          <a:ext cx="7239785" cy="4864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9785">
                  <a:extLst>
                    <a:ext uri="{9D8B030D-6E8A-4147-A177-3AD203B41FA5}">
                      <a16:colId xmlns:a16="http://schemas.microsoft.com/office/drawing/2014/main" val="653643286"/>
                    </a:ext>
                  </a:extLst>
                </a:gridCol>
              </a:tblGrid>
              <a:tr h="5554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Bottom-up processing</a:t>
                      </a:r>
                      <a:endParaRPr lang="ro-RO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649715"/>
                  </a:ext>
                </a:extLst>
              </a:tr>
              <a:tr h="430879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Text-based</a:t>
                      </a:r>
                      <a:endParaRPr lang="ro-RO" sz="2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Data driven processing</a:t>
                      </a:r>
                      <a:endParaRPr lang="ro-RO" sz="2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reader processes each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letter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that is encountered; these letters or graphemes are matched with the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phoneme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of the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lge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</a:t>
                      </a:r>
                      <a:r>
                        <a:rPr lang="ro-RO" sz="22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ese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phonemes are blended together to form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words;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the derivation of 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meaning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is the end process in which the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lge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is translated from one form of symbolic representation into another.</a:t>
                      </a:r>
                      <a:endParaRPr lang="ro-RO" sz="2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875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0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60" y="299801"/>
            <a:ext cx="8182466" cy="520332"/>
          </a:xfrm>
        </p:spPr>
        <p:txBody>
          <a:bodyPr>
            <a:noAutofit/>
          </a:bodyPr>
          <a:lstStyle/>
          <a:p>
            <a:r>
              <a:rPr lang="ro-RO" sz="2600" b="1" dirty="0">
                <a:latin typeface="Cambria" panose="02040503050406030204" pitchFamily="18" charset="0"/>
                <a:ea typeface="Cambria" panose="02040503050406030204" pitchFamily="18" charset="0"/>
              </a:rPr>
              <a:t>Bottom-Up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vs. Top-Down </a:t>
            </a:r>
            <a:r>
              <a:rPr lang="ro-RO" sz="2600" b="1" dirty="0">
                <a:latin typeface="Cambria" panose="02040503050406030204" pitchFamily="18" charset="0"/>
                <a:ea typeface="Cambria" panose="02040503050406030204" pitchFamily="18" charset="0"/>
              </a:rPr>
              <a:t>Model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ro-RO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048745"/>
              </p:ext>
            </p:extLst>
          </p:nvPr>
        </p:nvGraphicFramePr>
        <p:xfrm>
          <a:off x="810705" y="820133"/>
          <a:ext cx="7729979" cy="5719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9979">
                  <a:extLst>
                    <a:ext uri="{9D8B030D-6E8A-4147-A177-3AD203B41FA5}">
                      <a16:colId xmlns:a16="http://schemas.microsoft.com/office/drawing/2014/main" val="1399856756"/>
                    </a:ext>
                  </a:extLst>
                </a:gridCol>
              </a:tblGrid>
              <a:tr h="461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Top-down processing</a:t>
                      </a:r>
                      <a:endParaRPr lang="ro-RO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649715"/>
                  </a:ext>
                </a:extLst>
              </a:tr>
              <a:tr h="498320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Knowledge-based</a:t>
                      </a:r>
                      <a:endParaRPr lang="ro-RO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Conceptually-driven information processing</a:t>
                      </a:r>
                      <a:endParaRPr lang="ro-RO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reconstruction of meaning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rather than the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decoding of form</a:t>
                      </a:r>
                      <a:endParaRPr lang="ro-RO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It relies on the interaction between the reader and the text. The reader brings to this interaction their knowledge of the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subject,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knowledge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about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how the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lge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works;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motivation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and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interest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towards content of the text.</a:t>
                      </a:r>
                      <a:endParaRPr lang="ro-RO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Rather than decoding each symbol of the text, the reader forms hypotheses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about the text elements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and then samples the text to determine whether these hypotheses were correct or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not: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inferring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cause and effect relationships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anticipating outcomes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inferring the topic of the discourse, 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inferring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sequence between events, 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inferring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missing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details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ro-RO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875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8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157" y="490194"/>
            <a:ext cx="7899662" cy="56561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Reading skills that students should acquire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156" y="1291472"/>
            <a:ext cx="7692273" cy="4864231"/>
          </a:xfrm>
        </p:spPr>
        <p:txBody>
          <a:bodyPr>
            <a:normAutofit/>
          </a:bodyPr>
          <a:lstStyle/>
          <a:p>
            <a:pPr lvl="0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To predict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(content, relationships, etc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and guess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(meaning of the words, grammatical relationship, infer implied meaning)</a:t>
            </a:r>
            <a:r>
              <a:rPr lang="ro-RO" sz="2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To scan the text –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to read the text for particular bits of information they are searching for (</a:t>
            </a:r>
            <a:r>
              <a:rPr lang="en-US" sz="22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name, address, fact, price, number, date,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etc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.).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This skill means that they shouldn’t read every word and line, such an approach would stop them scanning successfully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E.g. of a typical scanning task: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What time does the Birmingham train leave? What does Cathy take with her to the meeting?</a:t>
            </a:r>
            <a:endParaRPr lang="ro-RO" sz="22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o-RO" sz="2200" dirty="0"/>
          </a:p>
        </p:txBody>
      </p:sp>
    </p:spTree>
    <p:extLst>
      <p:ext uri="{BB962C8B-B14F-4D97-AF65-F5344CB8AC3E}">
        <p14:creationId xmlns:p14="http://schemas.microsoft.com/office/powerpoint/2010/main" val="13452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14" y="311085"/>
            <a:ext cx="7729979" cy="59388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Reading skills that students should acquire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4" y="904974"/>
            <a:ext cx="8286161" cy="5680654"/>
          </a:xfrm>
        </p:spPr>
        <p:txBody>
          <a:bodyPr>
            <a:normAutofit/>
          </a:bodyPr>
          <a:lstStyle/>
          <a:p>
            <a:pPr lvl="0"/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To skim the text (reading for general understanding) –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to read quickly to </a:t>
            </a:r>
            <a:r>
              <a:rPr lang="en-US" sz="21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get the gist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of the passage (to discover </a:t>
            </a:r>
            <a:r>
              <a:rPr lang="en-US" sz="21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key topics, main ideas, overall theme, basic structure,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etc</a:t>
            </a:r>
            <a:r>
              <a:rPr lang="ro-RO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). 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 typical skimming task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100" i="1" dirty="0">
                <a:latin typeface="Cambria" panose="02040503050406030204" pitchFamily="18" charset="0"/>
                <a:ea typeface="Cambria" panose="02040503050406030204" pitchFamily="18" charset="0"/>
              </a:rPr>
              <a:t>Is this passage about Jill’s memories of summer or winter? Is this story set in a school or in a restaurant?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The learners attempt to find the answers quickly without reading every word of the passage, by “speed reading” through some portions of the text.</a:t>
            </a:r>
            <a:endParaRPr lang="ro-RO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o-RO" sz="2100" b="1" dirty="0">
                <a:latin typeface="Cambria" panose="02040503050406030204" pitchFamily="18" charset="0"/>
                <a:ea typeface="Cambria" panose="02040503050406030204" pitchFamily="18" charset="0"/>
              </a:rPr>
              <a:t>Skimmimg involves:</a:t>
            </a:r>
          </a:p>
          <a:p>
            <a:pPr lvl="1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Reading the title, the headings and the subheadings;</a:t>
            </a:r>
          </a:p>
          <a:p>
            <a:pPr lvl="1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Reading the introduction or the first paragraph;</a:t>
            </a:r>
          </a:p>
          <a:p>
            <a:pPr lvl="1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Reading the topic sentence of each paragraph;</a:t>
            </a:r>
          </a:p>
          <a:p>
            <a:pPr lvl="1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Looking at pictures, charts, or graphs;</a:t>
            </a:r>
          </a:p>
          <a:p>
            <a:pPr lvl="1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Paying attention to italicized or boldface words or phrases;</a:t>
            </a:r>
          </a:p>
          <a:p>
            <a:pPr lvl="1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Reading the concluding paragraph</a:t>
            </a:r>
            <a:r>
              <a:rPr lang="ro-RO" sz="21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ro-RO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Skimming and scanning are both “top-down” skills</a:t>
            </a:r>
            <a:r>
              <a:rPr lang="en-US" sz="2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922</TotalTime>
  <Words>3697</Words>
  <Application>Microsoft Office PowerPoint</Application>
  <PresentationFormat>On-screen Show (4:3)</PresentationFormat>
  <Paragraphs>274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Cambria</vt:lpstr>
      <vt:lpstr>Rockwell</vt:lpstr>
      <vt:lpstr>Rockwell Condensed</vt:lpstr>
      <vt:lpstr>Symbol</vt:lpstr>
      <vt:lpstr>Times New Roman</vt:lpstr>
      <vt:lpstr>Wingdings</vt:lpstr>
      <vt:lpstr>Wood Type</vt:lpstr>
      <vt:lpstr>Teaching Reading</vt:lpstr>
      <vt:lpstr>Principles behind teaching reading</vt:lpstr>
      <vt:lpstr>The psycholinguistic perspective of reading</vt:lpstr>
      <vt:lpstr>The psycholinguistic perspective of reading</vt:lpstr>
      <vt:lpstr>Schema theory</vt:lpstr>
      <vt:lpstr>Bottom-Up vs. Top-Down Models</vt:lpstr>
      <vt:lpstr>Bottom-Up vs. Top-Down Models</vt:lpstr>
      <vt:lpstr>Reading skills that students should acquire</vt:lpstr>
      <vt:lpstr>Reading skills that students should acquire</vt:lpstr>
      <vt:lpstr>Reading skills that students should acquire</vt:lpstr>
      <vt:lpstr>PowerPoint Presentation</vt:lpstr>
      <vt:lpstr>PowerPoint Presentation</vt:lpstr>
      <vt:lpstr>PowerPoint Presentation</vt:lpstr>
      <vt:lpstr>Reading skills that students should acquire</vt:lpstr>
      <vt:lpstr>Reading skills that students should acquire</vt:lpstr>
      <vt:lpstr>Reading skills </vt:lpstr>
      <vt:lpstr>Reading Skills</vt:lpstr>
      <vt:lpstr>PowerPoint Presentation</vt:lpstr>
      <vt:lpstr>PowerPoint Presentation</vt:lpstr>
      <vt:lpstr>PowerPoint Presentation</vt:lpstr>
      <vt:lpstr>PowerPoint Presentation</vt:lpstr>
      <vt:lpstr>Pre-text/before reading </vt:lpstr>
      <vt:lpstr>Pre-text/before reading  </vt:lpstr>
      <vt:lpstr>PowerPoint Presentation</vt:lpstr>
      <vt:lpstr>While-reading  </vt:lpstr>
      <vt:lpstr>While-reading  </vt:lpstr>
      <vt:lpstr>PowerPoint Presentation</vt:lpstr>
      <vt:lpstr>PowerPoint Presentation</vt:lpstr>
      <vt:lpstr>PowerPoint Presentation</vt:lpstr>
      <vt:lpstr>PowerPoint Presentation</vt:lpstr>
      <vt:lpstr>Types of written  Authentic texts</vt:lpstr>
      <vt:lpstr>Types of reading</vt:lpstr>
      <vt:lpstr>Types of reading</vt:lpstr>
      <vt:lpstr>PowerPoint Presentation</vt:lpstr>
      <vt:lpstr>Practical Tips for teaching Reading comprehension </vt:lpstr>
      <vt:lpstr>Practical Tips for teaching Reading comprehension </vt:lpstr>
      <vt:lpstr>Practical Tips for teaching Reading comprehension </vt:lpstr>
      <vt:lpstr>Practical Tips for teaching Reading comprehension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Reading</dc:title>
  <dc:creator>Asus</dc:creator>
  <cp:lastModifiedBy>Asus</cp:lastModifiedBy>
  <cp:revision>99</cp:revision>
  <dcterms:created xsi:type="dcterms:W3CDTF">2021-10-19T16:37:00Z</dcterms:created>
  <dcterms:modified xsi:type="dcterms:W3CDTF">2023-10-25T06:27:07Z</dcterms:modified>
</cp:coreProperties>
</file>