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10" r:id="rId2"/>
    <p:sldId id="312" r:id="rId3"/>
    <p:sldId id="313" r:id="rId4"/>
    <p:sldId id="314" r:id="rId5"/>
    <p:sldId id="315" r:id="rId6"/>
    <p:sldId id="316" r:id="rId7"/>
    <p:sldId id="317" r:id="rId8"/>
    <p:sldId id="318" r:id="rId9"/>
    <p:sldId id="320" r:id="rId10"/>
    <p:sldId id="331" r:id="rId11"/>
    <p:sldId id="341" r:id="rId12"/>
    <p:sldId id="342" r:id="rId13"/>
    <p:sldId id="386" r:id="rId14"/>
    <p:sldId id="408" r:id="rId15"/>
    <p:sldId id="388" r:id="rId16"/>
    <p:sldId id="389" r:id="rId17"/>
    <p:sldId id="391" r:id="rId18"/>
    <p:sldId id="394" r:id="rId19"/>
    <p:sldId id="395" r:id="rId20"/>
    <p:sldId id="396" r:id="rId21"/>
    <p:sldId id="397" r:id="rId22"/>
    <p:sldId id="399" r:id="rId23"/>
    <p:sldId id="400" r:id="rId24"/>
    <p:sldId id="402" r:id="rId25"/>
    <p:sldId id="403" r:id="rId26"/>
    <p:sldId id="404" r:id="rId27"/>
    <p:sldId id="405" r:id="rId28"/>
    <p:sldId id="406" r:id="rId29"/>
    <p:sldId id="40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67" d="100"/>
          <a:sy n="67" d="100"/>
        </p:scale>
        <p:origin x="31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AA556D-D3F6-4C9B-B756-196D80F7C25C}" type="datetimeFigureOut">
              <a:rPr lang="ru-RU" smtClean="0"/>
              <a:t>21.02.2022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E1C5E7-1ABE-4D86-9825-E0364E9F170C}"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F4189-8D98-4F7A-81A2-2B723B6FEEA7}" type="datetimeFigureOut">
              <a:rPr lang="ru-RU" smtClean="0"/>
              <a:t>21.02.2022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645C3-4119-46DD-9C5A-61A8F6DD866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4EF41D5-DCEE-42A8-8155-354AD999307C}" type="slidenum">
              <a:rPr lang="en-US"/>
              <a:pPr/>
              <a:t>10</a:t>
            </a:fld>
            <a:endParaRPr lang="en-US"/>
          </a:p>
        </p:txBody>
      </p:sp>
      <p:sp>
        <p:nvSpPr>
          <p:cNvPr id="1030146" name="Rectangle 2"/>
          <p:cNvSpPr>
            <a:spLocks noGrp="1" noRot="1" noChangeAspect="1" noChangeArrowheads="1" noTextEdit="1"/>
          </p:cNvSpPr>
          <p:nvPr>
            <p:ph type="sldImg"/>
          </p:nvPr>
        </p:nvSpPr>
        <p:spPr>
          <a:xfrm>
            <a:off x="1143000" y="685800"/>
            <a:ext cx="4572000" cy="3429000"/>
          </a:xfrm>
          <a:ln/>
        </p:spPr>
      </p:sp>
      <p:sp>
        <p:nvSpPr>
          <p:cNvPr id="1030147" name="Rectangle 3"/>
          <p:cNvSpPr>
            <a:spLocks noGrp="1" noChangeArrowheads="1"/>
          </p:cNvSpPr>
          <p:nvPr>
            <p:ph type="body" idx="1"/>
          </p:nvPr>
        </p:nvSpPr>
        <p:spPr>
          <a:xfrm>
            <a:off x="610028" y="4343693"/>
            <a:ext cx="5637944" cy="4113922"/>
          </a:xfrm>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761F7F8-B1DB-4D13-B2A0-DA84DCD7BF28}" type="slidenum">
              <a:rPr lang="ru-RU"/>
              <a:pPr/>
              <a:t>16</a:t>
            </a:fld>
            <a:endParaRPr lang="ru-RU"/>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ru-RU" sz="2200" i="1"/>
              <a:t>Применение такой технологии в условиях недостаточной защиты информационных каналов было оправданным.</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21.02.2022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21.02.2022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
        <p:nvSpPr>
          <p:cNvPr id="2" name="hr" descr="P-Public"/>
          <p:cNvSpPr txBox="1"/>
          <p:nvPr userDrawn="1"/>
        </p:nvSpPr>
        <p:spPr>
          <a:xfrm>
            <a:off x="0" y="0"/>
            <a:ext cx="9144000" cy="246221"/>
          </a:xfrm>
          <a:prstGeom prst="rect">
            <a:avLst/>
          </a:prstGeom>
          <a:noFill/>
        </p:spPr>
        <p:txBody>
          <a:bodyPr vert="horz" rtlCol="0">
            <a:spAutoFit/>
          </a:bodyPr>
          <a:lstStyle/>
          <a:p>
            <a:pPr algn="r"/>
            <a:r>
              <a:rPr lang="en-US" sz="1000" b="1" i="0" u="none" baseline="0">
                <a:solidFill>
                  <a:srgbClr val="000000"/>
                </a:solidFill>
                <a:latin typeface="arial" panose="020B0604020202020204" pitchFamily="34" charset="0"/>
              </a:rPr>
              <a:t>P-Public</a:t>
            </a:r>
            <a:endParaRPr lang="ru-RU" sz="1000" b="1" i="0" u="none" baseline="0">
              <a:solidFill>
                <a:srgbClr val="000000"/>
              </a:solidFill>
              <a:latin typeface="arial" panose="020B0604020202020204" pitchFamily="34" charset="0"/>
            </a:endParaRPr>
          </a:p>
        </p:txBody>
      </p:sp>
      <p:sp>
        <p:nvSpPr>
          <p:cNvPr id="4" name="fc"/>
          <p:cNvSpPr txBox="1"/>
          <p:nvPr userDrawn="1"/>
        </p:nvSpPr>
        <p:spPr>
          <a:xfrm>
            <a:off x="0" y="6520180"/>
            <a:ext cx="9144000" cy="369332"/>
          </a:xfrm>
          <a:prstGeom prst="rect">
            <a:avLst/>
          </a:prstGeom>
          <a:noFill/>
        </p:spPr>
        <p:txBody>
          <a:bodyPr vert="horz" rtlCol="0">
            <a:spAutoFit/>
          </a:bodyPr>
          <a:lstStyle/>
          <a:p>
            <a:endParaRPr lang="ru-RU">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ls-group.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www.europeanpaymentscouncil.org/" TargetMode="External"/><Relationship Id="rId2" Type="http://schemas.openxmlformats.org/officeDocument/2006/relationships/hyperlink" Target="http://www.ecb.int/paym/sepa/about"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lstStyle/>
          <a:p>
            <a:r>
              <a:rPr lang="ru-RU" dirty="0"/>
              <a:t>Риски в Платежной системы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Номер слайда 3"/>
          <p:cNvSpPr>
            <a:spLocks noGrp="1"/>
          </p:cNvSpPr>
          <p:nvPr>
            <p:ph type="sldNum" sz="quarter" idx="10"/>
          </p:nvPr>
        </p:nvSpPr>
        <p:spPr/>
        <p:txBody>
          <a:bodyPr/>
          <a:lstStyle/>
          <a:p>
            <a:fld id="{6F1AB83D-FC43-4663-B59C-9D67CFAF418A}" type="slidenum">
              <a:rPr lang="en-US"/>
              <a:pPr/>
              <a:t>10</a:t>
            </a:fld>
            <a:endParaRPr lang="en-US"/>
          </a:p>
        </p:txBody>
      </p:sp>
      <p:sp>
        <p:nvSpPr>
          <p:cNvPr id="1029122" name="Rectangle 2"/>
          <p:cNvSpPr>
            <a:spLocks noChangeArrowheads="1"/>
          </p:cNvSpPr>
          <p:nvPr/>
        </p:nvSpPr>
        <p:spPr bwMode="auto">
          <a:xfrm>
            <a:off x="457200" y="1724025"/>
            <a:ext cx="8305800" cy="4676775"/>
          </a:xfrm>
          <a:prstGeom prst="rect">
            <a:avLst/>
          </a:prstGeom>
          <a:noFill/>
          <a:ln w="9525">
            <a:noFill/>
            <a:miter lim="800000"/>
            <a:headEnd/>
            <a:tailEnd/>
          </a:ln>
          <a:effectLst/>
        </p:spPr>
        <p:txBody>
          <a:bodyPr lIns="92075" tIns="46038" rIns="92075" bIns="46038"/>
          <a:lstStyle/>
          <a:p>
            <a:pPr marL="342900" indent="-342900" algn="l">
              <a:lnSpc>
                <a:spcPct val="110000"/>
              </a:lnSpc>
              <a:spcBef>
                <a:spcPct val="20000"/>
              </a:spcBef>
              <a:buClr>
                <a:srgbClr val="A60000"/>
              </a:buClr>
              <a:buSzPct val="90000"/>
              <a:buFont typeface="Wingdings" pitchFamily="2" charset="2"/>
              <a:buNone/>
            </a:pPr>
            <a:endParaRPr lang="ru-RU" sz="2000">
              <a:solidFill>
                <a:schemeClr val="tx2"/>
              </a:solidFill>
            </a:endParaRPr>
          </a:p>
        </p:txBody>
      </p:sp>
      <p:grpSp>
        <p:nvGrpSpPr>
          <p:cNvPr id="2" name="Group 3"/>
          <p:cNvGrpSpPr>
            <a:grpSpLocks/>
          </p:cNvGrpSpPr>
          <p:nvPr/>
        </p:nvGrpSpPr>
        <p:grpSpPr bwMode="auto">
          <a:xfrm>
            <a:off x="1295400" y="2514600"/>
            <a:ext cx="6677025" cy="3797300"/>
            <a:chOff x="576" y="1776"/>
            <a:chExt cx="4206" cy="2392"/>
          </a:xfrm>
        </p:grpSpPr>
        <p:sp>
          <p:nvSpPr>
            <p:cNvPr id="1029124" name="Line 4"/>
            <p:cNvSpPr>
              <a:spLocks noChangeShapeType="1"/>
            </p:cNvSpPr>
            <p:nvPr/>
          </p:nvSpPr>
          <p:spPr bwMode="auto">
            <a:xfrm>
              <a:off x="1650" y="1896"/>
              <a:ext cx="1" cy="1968"/>
            </a:xfrm>
            <a:prstGeom prst="line">
              <a:avLst/>
            </a:prstGeom>
            <a:noFill/>
            <a:ln w="28575">
              <a:solidFill>
                <a:schemeClr val="tx1"/>
              </a:solidFill>
              <a:round/>
              <a:headEnd type="arrow" w="sm" len="sm"/>
              <a:tailEnd type="none" w="sm" len="sm"/>
            </a:ln>
            <a:effectLst/>
          </p:spPr>
          <p:txBody>
            <a:bodyPr/>
            <a:lstStyle/>
            <a:p>
              <a:endParaRPr lang="ru-RU"/>
            </a:p>
          </p:txBody>
        </p:sp>
        <p:sp>
          <p:nvSpPr>
            <p:cNvPr id="1029125" name="Line 5"/>
            <p:cNvSpPr>
              <a:spLocks noChangeShapeType="1"/>
            </p:cNvSpPr>
            <p:nvPr/>
          </p:nvSpPr>
          <p:spPr bwMode="auto">
            <a:xfrm>
              <a:off x="1650" y="3864"/>
              <a:ext cx="2544" cy="1"/>
            </a:xfrm>
            <a:prstGeom prst="line">
              <a:avLst/>
            </a:prstGeom>
            <a:noFill/>
            <a:ln w="28575">
              <a:solidFill>
                <a:schemeClr val="tx1"/>
              </a:solidFill>
              <a:round/>
              <a:headEnd type="none" w="sm" len="sm"/>
              <a:tailEnd type="triangle" w="lg" len="med"/>
            </a:ln>
            <a:effectLst/>
          </p:spPr>
          <p:txBody>
            <a:bodyPr/>
            <a:lstStyle/>
            <a:p>
              <a:endParaRPr lang="ru-RU"/>
            </a:p>
          </p:txBody>
        </p:sp>
        <p:sp>
          <p:nvSpPr>
            <p:cNvPr id="1029126" name="Text Box 6"/>
            <p:cNvSpPr txBox="1">
              <a:spLocks noChangeArrowheads="1"/>
            </p:cNvSpPr>
            <p:nvPr/>
          </p:nvSpPr>
          <p:spPr bwMode="auto">
            <a:xfrm>
              <a:off x="1944" y="3918"/>
              <a:ext cx="2238" cy="250"/>
            </a:xfrm>
            <a:prstGeom prst="rect">
              <a:avLst/>
            </a:prstGeom>
            <a:noFill/>
            <a:ln w="12700">
              <a:noFill/>
              <a:miter lim="800000"/>
              <a:headEnd type="none" w="sm" len="sm"/>
              <a:tailEnd type="none" w="sm" len="sm"/>
            </a:ln>
            <a:effectLst/>
          </p:spPr>
          <p:txBody>
            <a:bodyPr>
              <a:spAutoFit/>
            </a:bodyPr>
            <a:lstStyle/>
            <a:p>
              <a:pPr>
                <a:spcBef>
                  <a:spcPct val="50000"/>
                </a:spcBef>
              </a:pPr>
              <a:r>
                <a:rPr kumimoji="0" lang="ru-RU" sz="2000">
                  <a:solidFill>
                    <a:schemeClr val="tx1"/>
                  </a:solidFill>
                </a:rPr>
                <a:t>Издержки </a:t>
              </a:r>
              <a:r>
                <a:rPr kumimoji="0" lang="en-US" sz="2000">
                  <a:solidFill>
                    <a:schemeClr val="tx1"/>
                  </a:solidFill>
                </a:rPr>
                <a:t>(</a:t>
              </a:r>
              <a:r>
                <a:rPr kumimoji="0" lang="ru-RU" sz="2000">
                  <a:solidFill>
                    <a:schemeClr val="tx1"/>
                  </a:solidFill>
                </a:rPr>
                <a:t>ликвидность</a:t>
              </a:r>
              <a:r>
                <a:rPr kumimoji="0" lang="en-US" sz="2000">
                  <a:solidFill>
                    <a:schemeClr val="tx1"/>
                  </a:solidFill>
                </a:rPr>
                <a:t>)</a:t>
              </a:r>
            </a:p>
          </p:txBody>
        </p:sp>
        <p:sp>
          <p:nvSpPr>
            <p:cNvPr id="1029127" name="Text Box 7"/>
            <p:cNvSpPr txBox="1">
              <a:spLocks noChangeArrowheads="1"/>
            </p:cNvSpPr>
            <p:nvPr/>
          </p:nvSpPr>
          <p:spPr bwMode="auto">
            <a:xfrm rot="16200000">
              <a:off x="996" y="2866"/>
              <a:ext cx="750" cy="250"/>
            </a:xfrm>
            <a:prstGeom prst="rect">
              <a:avLst/>
            </a:prstGeom>
            <a:noFill/>
            <a:ln w="12700">
              <a:noFill/>
              <a:miter lim="800000"/>
              <a:headEnd type="none" w="sm" len="sm"/>
              <a:tailEnd type="none" w="sm" len="sm"/>
            </a:ln>
            <a:effectLst/>
          </p:spPr>
          <p:txBody>
            <a:bodyPr>
              <a:spAutoFit/>
            </a:bodyPr>
            <a:lstStyle/>
            <a:p>
              <a:pPr algn="l">
                <a:spcBef>
                  <a:spcPct val="50000"/>
                </a:spcBef>
              </a:pPr>
              <a:r>
                <a:rPr kumimoji="0" lang="ru-RU" sz="2000">
                  <a:solidFill>
                    <a:schemeClr val="tx1"/>
                  </a:solidFill>
                </a:rPr>
                <a:t>Риск</a:t>
              </a:r>
              <a:endParaRPr kumimoji="0" lang="en-US" sz="2000">
                <a:solidFill>
                  <a:schemeClr val="tx1"/>
                </a:solidFill>
              </a:endParaRPr>
            </a:p>
          </p:txBody>
        </p:sp>
        <p:sp>
          <p:nvSpPr>
            <p:cNvPr id="1029128" name="AutoShape 8"/>
            <p:cNvSpPr>
              <a:spLocks noChangeArrowheads="1"/>
            </p:cNvSpPr>
            <p:nvPr/>
          </p:nvSpPr>
          <p:spPr bwMode="auto">
            <a:xfrm>
              <a:off x="576" y="1776"/>
              <a:ext cx="828" cy="420"/>
            </a:xfrm>
            <a:prstGeom prst="wedgeRectCallout">
              <a:avLst>
                <a:gd name="adj1" fmla="val 113287"/>
                <a:gd name="adj2" fmla="val 57144"/>
              </a:avLst>
            </a:prstGeom>
            <a:solidFill>
              <a:schemeClr val="bg1"/>
            </a:solidFill>
            <a:ln w="12700">
              <a:solidFill>
                <a:schemeClr val="tx1"/>
              </a:solidFill>
              <a:miter lim="800000"/>
              <a:headEnd type="none" w="sm" len="sm"/>
              <a:tailEnd type="none" w="sm" len="sm"/>
            </a:ln>
            <a:effectLst/>
          </p:spPr>
          <p:txBody>
            <a:bodyPr/>
            <a:lstStyle/>
            <a:p>
              <a:r>
                <a:rPr kumimoji="0" lang="ru-RU" sz="1600" b="1">
                  <a:solidFill>
                    <a:schemeClr val="tx1"/>
                  </a:solidFill>
                </a:rPr>
                <a:t>Системы</a:t>
              </a:r>
            </a:p>
            <a:p>
              <a:r>
                <a:rPr kumimoji="0" lang="en-US" sz="1600" b="1">
                  <a:solidFill>
                    <a:schemeClr val="tx1"/>
                  </a:solidFill>
                </a:rPr>
                <a:t>DNS</a:t>
              </a:r>
              <a:r>
                <a:rPr kumimoji="0" lang="ru-RU" sz="1600" b="1">
                  <a:solidFill>
                    <a:schemeClr val="tx1"/>
                  </a:solidFill>
                </a:rPr>
                <a:t>*</a:t>
              </a:r>
              <a:r>
                <a:rPr kumimoji="0" lang="ru-RU" sz="2000" b="1">
                  <a:solidFill>
                    <a:schemeClr val="tx1"/>
                  </a:solidFill>
                </a:rPr>
                <a:t> </a:t>
              </a:r>
            </a:p>
            <a:p>
              <a:endParaRPr kumimoji="0" lang="ru-RU" sz="2000" b="1">
                <a:solidFill>
                  <a:schemeClr val="tx1"/>
                </a:solidFill>
              </a:endParaRPr>
            </a:p>
            <a:p>
              <a:r>
                <a:rPr kumimoji="0" lang="ru-RU" sz="1200">
                  <a:solidFill>
                    <a:schemeClr val="tx1"/>
                  </a:solidFill>
                </a:rPr>
                <a:t>*с отложенным нетто-расчетом</a:t>
              </a:r>
              <a:endParaRPr kumimoji="0" lang="en-US" sz="1200">
                <a:solidFill>
                  <a:schemeClr val="tx1"/>
                </a:solidFill>
              </a:endParaRPr>
            </a:p>
          </p:txBody>
        </p:sp>
        <p:sp>
          <p:nvSpPr>
            <p:cNvPr id="1029129" name="AutoShape 9"/>
            <p:cNvSpPr>
              <a:spLocks noChangeArrowheads="1"/>
            </p:cNvSpPr>
            <p:nvPr/>
          </p:nvSpPr>
          <p:spPr bwMode="auto">
            <a:xfrm>
              <a:off x="4062" y="3306"/>
              <a:ext cx="720" cy="480"/>
            </a:xfrm>
            <a:prstGeom prst="wedgeRectCallout">
              <a:avLst>
                <a:gd name="adj1" fmla="val -97361"/>
                <a:gd name="adj2" fmla="val 41042"/>
              </a:avLst>
            </a:prstGeom>
            <a:solidFill>
              <a:schemeClr val="bg1"/>
            </a:solidFill>
            <a:ln w="12700">
              <a:solidFill>
                <a:schemeClr val="tx1"/>
              </a:solidFill>
              <a:miter lim="800000"/>
              <a:headEnd type="none" w="sm" len="sm"/>
              <a:tailEnd type="none" w="sm" len="sm"/>
            </a:ln>
            <a:effectLst/>
          </p:spPr>
          <p:txBody>
            <a:bodyPr lIns="0" tIns="36000" rIns="0" bIns="36000"/>
            <a:lstStyle/>
            <a:p>
              <a:r>
                <a:rPr kumimoji="0" lang="ru-RU" sz="1800" b="1">
                  <a:solidFill>
                    <a:schemeClr val="tx1"/>
                  </a:solidFill>
                </a:rPr>
                <a:t>Чистые </a:t>
              </a:r>
              <a:r>
                <a:rPr kumimoji="0" lang="en-US" sz="1800" b="1">
                  <a:solidFill>
                    <a:schemeClr val="tx1"/>
                  </a:solidFill>
                </a:rPr>
                <a:t>RTGS</a:t>
              </a:r>
              <a:r>
                <a:rPr kumimoji="0" lang="ru-RU" sz="1800" b="1">
                  <a:solidFill>
                    <a:schemeClr val="tx1"/>
                  </a:solidFill>
                </a:rPr>
                <a:t>*</a:t>
              </a:r>
            </a:p>
            <a:p>
              <a:endParaRPr kumimoji="0" lang="ru-RU" sz="1800" b="1">
                <a:solidFill>
                  <a:schemeClr val="tx1"/>
                </a:solidFill>
              </a:endParaRPr>
            </a:p>
            <a:p>
              <a:pPr algn="l"/>
              <a:r>
                <a:rPr kumimoji="0" lang="ru-RU" sz="1800" b="1">
                  <a:solidFill>
                    <a:schemeClr val="tx1"/>
                  </a:solidFill>
                </a:rPr>
                <a:t>*</a:t>
              </a:r>
              <a:r>
                <a:rPr kumimoji="0" lang="ru-RU" sz="1000" b="1">
                  <a:solidFill>
                    <a:schemeClr val="tx1"/>
                  </a:solidFill>
                </a:rPr>
                <a:t>валовые  </a:t>
              </a:r>
            </a:p>
            <a:p>
              <a:pPr algn="l"/>
              <a:r>
                <a:rPr kumimoji="0" lang="ru-RU" sz="1000" b="1">
                  <a:solidFill>
                    <a:schemeClr val="tx1"/>
                  </a:solidFill>
                </a:rPr>
                <a:t>  расчеты в </a:t>
              </a:r>
            </a:p>
            <a:p>
              <a:pPr algn="l"/>
              <a:r>
                <a:rPr kumimoji="0" lang="ru-RU" sz="1000" b="1">
                  <a:solidFill>
                    <a:schemeClr val="tx1"/>
                  </a:solidFill>
                </a:rPr>
                <a:t>  режиме </a:t>
              </a:r>
            </a:p>
            <a:p>
              <a:pPr algn="l"/>
              <a:r>
                <a:rPr kumimoji="0" lang="ru-RU" sz="1000" b="1">
                  <a:solidFill>
                    <a:schemeClr val="tx1"/>
                  </a:solidFill>
                </a:rPr>
                <a:t>  реального </a:t>
              </a:r>
            </a:p>
            <a:p>
              <a:pPr algn="l"/>
              <a:r>
                <a:rPr kumimoji="0" lang="ru-RU" sz="1000" b="1">
                  <a:solidFill>
                    <a:schemeClr val="tx1"/>
                  </a:solidFill>
                </a:rPr>
                <a:t>  времени</a:t>
              </a:r>
              <a:endParaRPr kumimoji="0" lang="en-US" sz="1000" b="1">
                <a:solidFill>
                  <a:schemeClr val="tx1"/>
                </a:solidFill>
              </a:endParaRPr>
            </a:p>
          </p:txBody>
        </p:sp>
        <p:sp>
          <p:nvSpPr>
            <p:cNvPr id="1029130" name="AutoShape 10"/>
            <p:cNvSpPr>
              <a:spLocks noChangeArrowheads="1"/>
            </p:cNvSpPr>
            <p:nvPr/>
          </p:nvSpPr>
          <p:spPr bwMode="auto">
            <a:xfrm rot="2729677">
              <a:off x="2407" y="3105"/>
              <a:ext cx="198" cy="258"/>
            </a:xfrm>
            <a:prstGeom prst="downArrow">
              <a:avLst>
                <a:gd name="adj1" fmla="val 50000"/>
                <a:gd name="adj2" fmla="val 32576"/>
              </a:avLst>
            </a:prstGeom>
            <a:solidFill>
              <a:schemeClr val="bg2"/>
            </a:solidFill>
            <a:ln w="12700">
              <a:solidFill>
                <a:schemeClr val="tx1"/>
              </a:solidFill>
              <a:miter lim="800000"/>
              <a:headEnd type="none" w="sm" len="sm"/>
              <a:tailEnd type="none" w="sm" len="sm"/>
            </a:ln>
            <a:effectLst/>
          </p:spPr>
          <p:txBody>
            <a:bodyPr wrap="none" anchor="ctr"/>
            <a:lstStyle/>
            <a:p>
              <a:endParaRPr lang="ru-RU"/>
            </a:p>
          </p:txBody>
        </p:sp>
        <p:sp>
          <p:nvSpPr>
            <p:cNvPr id="1029131" name="Freeform 11"/>
            <p:cNvSpPr>
              <a:spLocks/>
            </p:cNvSpPr>
            <p:nvPr/>
          </p:nvSpPr>
          <p:spPr bwMode="auto">
            <a:xfrm>
              <a:off x="1776" y="1968"/>
              <a:ext cx="2100" cy="1890"/>
            </a:xfrm>
            <a:custGeom>
              <a:avLst/>
              <a:gdLst/>
              <a:ahLst/>
              <a:cxnLst>
                <a:cxn ang="0">
                  <a:pos x="0" y="0"/>
                </a:cxn>
                <a:cxn ang="0">
                  <a:pos x="834" y="660"/>
                </a:cxn>
                <a:cxn ang="0">
                  <a:pos x="2028" y="1134"/>
                </a:cxn>
              </a:cxnLst>
              <a:rect l="0" t="0" r="r" b="b"/>
              <a:pathLst>
                <a:path w="2028" h="1134">
                  <a:moveTo>
                    <a:pt x="0" y="0"/>
                  </a:moveTo>
                  <a:cubicBezTo>
                    <a:pt x="248" y="235"/>
                    <a:pt x="496" y="471"/>
                    <a:pt x="834" y="660"/>
                  </a:cubicBezTo>
                  <a:cubicBezTo>
                    <a:pt x="1172" y="849"/>
                    <a:pt x="1600" y="991"/>
                    <a:pt x="2028" y="1134"/>
                  </a:cubicBezTo>
                </a:path>
              </a:pathLst>
            </a:custGeom>
            <a:noFill/>
            <a:ln w="28575" cap="flat" cmpd="sng">
              <a:solidFill>
                <a:srgbClr val="B21100"/>
              </a:solidFill>
              <a:prstDash val="solid"/>
              <a:round/>
              <a:headEnd type="none" w="sm" len="sm"/>
              <a:tailEnd type="none" w="sm" len="sm"/>
            </a:ln>
            <a:effectLst/>
          </p:spPr>
          <p:txBody>
            <a:bodyPr/>
            <a:lstStyle/>
            <a:p>
              <a:endParaRPr lang="ru-RU"/>
            </a:p>
          </p:txBody>
        </p:sp>
        <p:sp>
          <p:nvSpPr>
            <p:cNvPr id="1029132" name="Freeform 12"/>
            <p:cNvSpPr>
              <a:spLocks/>
            </p:cNvSpPr>
            <p:nvPr/>
          </p:nvSpPr>
          <p:spPr bwMode="auto">
            <a:xfrm>
              <a:off x="1728" y="1968"/>
              <a:ext cx="2106" cy="1884"/>
            </a:xfrm>
            <a:custGeom>
              <a:avLst/>
              <a:gdLst/>
              <a:ahLst/>
              <a:cxnLst>
                <a:cxn ang="0">
                  <a:pos x="0" y="0"/>
                </a:cxn>
                <a:cxn ang="0">
                  <a:pos x="522" y="834"/>
                </a:cxn>
                <a:cxn ang="0">
                  <a:pos x="2034" y="1122"/>
                </a:cxn>
              </a:cxnLst>
              <a:rect l="0" t="0" r="r" b="b"/>
              <a:pathLst>
                <a:path w="2034" h="1122">
                  <a:moveTo>
                    <a:pt x="0" y="0"/>
                  </a:moveTo>
                  <a:cubicBezTo>
                    <a:pt x="91" y="323"/>
                    <a:pt x="183" y="647"/>
                    <a:pt x="522" y="834"/>
                  </a:cubicBezTo>
                  <a:cubicBezTo>
                    <a:pt x="861" y="1021"/>
                    <a:pt x="1782" y="1074"/>
                    <a:pt x="2034" y="1122"/>
                  </a:cubicBezTo>
                </a:path>
              </a:pathLst>
            </a:custGeom>
            <a:noFill/>
            <a:ln w="28575" cap="flat" cmpd="sng">
              <a:solidFill>
                <a:srgbClr val="B21100"/>
              </a:solidFill>
              <a:prstDash val="solid"/>
              <a:round/>
              <a:headEnd type="none" w="sm" len="sm"/>
              <a:tailEnd type="none" w="sm" len="sm"/>
            </a:ln>
            <a:effectLst/>
          </p:spPr>
          <p:txBody>
            <a:bodyPr/>
            <a:lstStyle/>
            <a:p>
              <a:endParaRPr lang="ru-RU"/>
            </a:p>
          </p:txBody>
        </p:sp>
      </p:grpSp>
      <p:sp>
        <p:nvSpPr>
          <p:cNvPr id="1029133" name="Rectangle 13"/>
          <p:cNvSpPr>
            <a:spLocks noGrp="1" noChangeArrowheads="1"/>
          </p:cNvSpPr>
          <p:nvPr>
            <p:ph type="title"/>
          </p:nvPr>
        </p:nvSpPr>
        <p:spPr>
          <a:xfrm>
            <a:off x="1447800" y="1143000"/>
            <a:ext cx="6934200" cy="466725"/>
          </a:xfrm>
        </p:spPr>
        <p:txBody>
          <a:bodyPr>
            <a:noAutofit/>
          </a:bodyPr>
          <a:lstStyle/>
          <a:p>
            <a:r>
              <a:rPr lang="ru-RU" sz="2800" dirty="0"/>
              <a:t>Поиск оптимального соотношения риска и эффективности в платежной системе</a:t>
            </a:r>
            <a:r>
              <a:rPr lang="en-US" sz="2800" dirty="0"/>
              <a:t>:</a:t>
            </a:r>
            <a:br>
              <a:rPr lang="en-US" sz="2800" dirty="0"/>
            </a:br>
            <a:r>
              <a:rPr lang="ru-RU" sz="2800" dirty="0"/>
              <a:t> упрощенный пример</a:t>
            </a:r>
            <a:endParaRPr lang="en-US" sz="28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Профиль рисков</a:t>
            </a:r>
            <a:endParaRPr lang="ru-RU" dirty="0"/>
          </a:p>
        </p:txBody>
      </p:sp>
      <p:sp>
        <p:nvSpPr>
          <p:cNvPr id="3" name="Содержимое 2"/>
          <p:cNvSpPr>
            <a:spLocks noGrp="1"/>
          </p:cNvSpPr>
          <p:nvPr>
            <p:ph idx="1"/>
          </p:nvPr>
        </p:nvSpPr>
        <p:spPr/>
        <p:txBody>
          <a:bodyPr>
            <a:normAutofit lnSpcReduction="10000"/>
          </a:bodyPr>
          <a:lstStyle/>
          <a:p>
            <a:pPr algn="just"/>
            <a:r>
              <a:rPr lang="ru-RU" dirty="0"/>
              <a:t>Анализ зарубежных источников на предмет определения и использования термина «профиль риска» показывает, что в подавляющем большинстве случаев этот термин используется без дополнительных пояснений. </a:t>
            </a:r>
          </a:p>
          <a:p>
            <a:pPr algn="just"/>
            <a:r>
              <a:rPr lang="ru-RU" dirty="0"/>
              <a:t>в различных источниках прослеживаются основные категории описания рисков: источник (причина) риска, локализация (место проявления) риска, формы реализации риска, оценка уровня риска, оценка последствий реализации риска.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Профиль рисков</a:t>
            </a:r>
            <a:endParaRPr lang="ru-RU" dirty="0"/>
          </a:p>
        </p:txBody>
      </p:sp>
      <p:sp>
        <p:nvSpPr>
          <p:cNvPr id="3" name="Содержимое 2"/>
          <p:cNvSpPr>
            <a:spLocks noGrp="1"/>
          </p:cNvSpPr>
          <p:nvPr>
            <p:ph idx="1"/>
          </p:nvPr>
        </p:nvSpPr>
        <p:spPr/>
        <p:txBody>
          <a:bodyPr>
            <a:normAutofit lnSpcReduction="10000"/>
          </a:bodyPr>
          <a:lstStyle/>
          <a:p>
            <a:pPr algn="just"/>
            <a:r>
              <a:rPr lang="ru-RU" sz="2800" dirty="0"/>
              <a:t>Совокупность профилей отдельных видов рисков образует профиль рисков, определяемый международным стандартом ISO 31000 «Риск менеджмент. Принципы и руководящие указания» как описание любого множества рисков</a:t>
            </a:r>
          </a:p>
          <a:p>
            <a:pPr algn="just"/>
            <a:r>
              <a:rPr lang="ru-RU" sz="2800" dirty="0"/>
              <a:t>Примеры, перечисленные в отдельных категориях профилей рисков, показывают общие ориентиры для описания категорий профиля риска во внутренних документах риск-менеджмента кредитной организации.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solidFill>
                  <a:schemeClr val="folHlink"/>
                </a:solidFill>
                <a:latin typeface="Arial" pitchFamily="34" charset="0"/>
              </a:rPr>
              <a:t>Херштаттский</a:t>
            </a:r>
            <a:r>
              <a:rPr lang="ru-RU" dirty="0">
                <a:solidFill>
                  <a:schemeClr val="folHlink"/>
                </a:solidFill>
                <a:latin typeface="Arial" pitchFamily="34" charset="0"/>
              </a:rPr>
              <a:t> риск.</a:t>
            </a:r>
            <a:br>
              <a:rPr lang="ru-RU" dirty="0">
                <a:solidFill>
                  <a:schemeClr val="folHlink"/>
                </a:solidFill>
                <a:latin typeface="Arial" pitchFamily="34" charset="0"/>
              </a:rPr>
            </a:br>
            <a:endParaRPr lang="ru-RU" dirty="0"/>
          </a:p>
        </p:txBody>
      </p:sp>
      <p:sp>
        <p:nvSpPr>
          <p:cNvPr id="3" name="Содержимое 2"/>
          <p:cNvSpPr>
            <a:spLocks noGrp="1"/>
          </p:cNvSpPr>
          <p:nvPr>
            <p:ph idx="1"/>
          </p:nvPr>
        </p:nvSpPr>
        <p:spPr/>
        <p:txBody>
          <a:bodyPr>
            <a:normAutofit/>
          </a:bodyPr>
          <a:lstStyle/>
          <a:p>
            <a:pPr>
              <a:defRPr/>
            </a:pPr>
            <a:r>
              <a:rPr lang="ru-RU" dirty="0" err="1">
                <a:latin typeface="Times New Roman" pitchFamily="18" charset="0"/>
              </a:rPr>
              <a:t>Bankhaus</a:t>
            </a:r>
            <a:r>
              <a:rPr lang="ru-RU" dirty="0">
                <a:latin typeface="Times New Roman" pitchFamily="18" charset="0"/>
              </a:rPr>
              <a:t> </a:t>
            </a:r>
            <a:r>
              <a:rPr lang="ru-RU" dirty="0" err="1">
                <a:latin typeface="Times New Roman" pitchFamily="18" charset="0"/>
              </a:rPr>
              <a:t>Herstatt</a:t>
            </a:r>
            <a:r>
              <a:rPr lang="ru-RU" dirty="0">
                <a:latin typeface="Times New Roman" pitchFamily="18" charset="0"/>
              </a:rPr>
              <a:t> – средний банк, активный участник операций на валютном рынке. </a:t>
            </a:r>
          </a:p>
          <a:p>
            <a:pPr>
              <a:defRPr/>
            </a:pPr>
            <a:r>
              <a:rPr lang="ru-RU" dirty="0">
                <a:latin typeface="Times New Roman" pitchFamily="18" charset="0"/>
              </a:rPr>
              <a:t>26 июня 1974 года неурегулированные расчеты по валютным сделкам банка составили $200 млн. Лицензия банка отозвана немецким регулятором.</a:t>
            </a:r>
          </a:p>
          <a:p>
            <a:pPr>
              <a:defRPr/>
            </a:pPr>
            <a:r>
              <a:rPr lang="ru-RU" dirty="0">
                <a:latin typeface="Times New Roman" pitchFamily="18" charset="0"/>
              </a:rPr>
              <a:t>Три дня спустя «эффект домино» докатился до США –оборот фондовой биржи Нью-Йорка (</a:t>
            </a:r>
            <a:r>
              <a:rPr lang="ru-RU" dirty="0" err="1">
                <a:latin typeface="Times New Roman" pitchFamily="18" charset="0"/>
              </a:rPr>
              <a:t>New</a:t>
            </a:r>
            <a:r>
              <a:rPr lang="ru-RU" dirty="0">
                <a:latin typeface="Times New Roman" pitchFamily="18" charset="0"/>
              </a:rPr>
              <a:t> </a:t>
            </a:r>
            <a:r>
              <a:rPr lang="ru-RU" dirty="0" err="1">
                <a:latin typeface="Times New Roman" pitchFamily="18" charset="0"/>
              </a:rPr>
              <a:t>York</a:t>
            </a:r>
            <a:r>
              <a:rPr lang="ru-RU" dirty="0">
                <a:latin typeface="Times New Roman" pitchFamily="18" charset="0"/>
              </a:rPr>
              <a:t> </a:t>
            </a:r>
            <a:r>
              <a:rPr lang="ru-RU" dirty="0" err="1">
                <a:latin typeface="Times New Roman" pitchFamily="18" charset="0"/>
              </a:rPr>
              <a:t>Stock</a:t>
            </a:r>
            <a:r>
              <a:rPr lang="ru-RU" dirty="0">
                <a:latin typeface="Times New Roman" pitchFamily="18" charset="0"/>
              </a:rPr>
              <a:t> </a:t>
            </a:r>
            <a:r>
              <a:rPr lang="ru-RU" dirty="0" err="1">
                <a:latin typeface="Times New Roman" pitchFamily="18" charset="0"/>
              </a:rPr>
              <a:t>Exchange</a:t>
            </a:r>
            <a:r>
              <a:rPr lang="ru-RU" dirty="0">
                <a:latin typeface="Times New Roman" pitchFamily="18" charset="0"/>
              </a:rPr>
              <a:t>) упал на 60%. </a:t>
            </a:r>
          </a:p>
          <a:p>
            <a:pPr>
              <a:defRPr/>
            </a:pPr>
            <a:r>
              <a:rPr lang="ru-RU" dirty="0">
                <a:latin typeface="Times New Roman" pitchFamily="18" charset="0"/>
              </a:rPr>
              <a:t>С тех пор рыночный риск, связанный с расчетами на FOREX, получил название </a:t>
            </a:r>
            <a:r>
              <a:rPr lang="ru-RU" dirty="0">
                <a:solidFill>
                  <a:schemeClr val="folHlink"/>
                </a:solidFill>
                <a:latin typeface="Times New Roman" pitchFamily="18" charset="0"/>
              </a:rPr>
              <a:t>«</a:t>
            </a:r>
            <a:r>
              <a:rPr lang="ru-RU" dirty="0" err="1">
                <a:solidFill>
                  <a:schemeClr val="folHlink"/>
                </a:solidFill>
                <a:latin typeface="Times New Roman" pitchFamily="18" charset="0"/>
              </a:rPr>
              <a:t>херштаттский</a:t>
            </a:r>
            <a:r>
              <a:rPr lang="ru-RU" dirty="0">
                <a:solidFill>
                  <a:schemeClr val="folHlink"/>
                </a:solidFill>
                <a:latin typeface="Times New Roman" pitchFamily="18" charset="0"/>
              </a:rPr>
              <a:t> риск»</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6D05B3-030F-4DB9-AE85-3BB3A56C2C69}"/>
              </a:ext>
            </a:extLst>
          </p:cNvPr>
          <p:cNvSpPr>
            <a:spLocks noGrp="1"/>
          </p:cNvSpPr>
          <p:nvPr>
            <p:ph type="title"/>
          </p:nvPr>
        </p:nvSpPr>
        <p:spPr/>
        <p:txBody>
          <a:bodyPr/>
          <a:lstStyle/>
          <a:p>
            <a:endParaRPr lang="ru-MD"/>
          </a:p>
        </p:txBody>
      </p:sp>
      <p:sp>
        <p:nvSpPr>
          <p:cNvPr id="3" name="Объект 2">
            <a:extLst>
              <a:ext uri="{FF2B5EF4-FFF2-40B4-BE49-F238E27FC236}">
                <a16:creationId xmlns:a16="http://schemas.microsoft.com/office/drawing/2014/main" id="{1FB121FA-173D-4619-8DC8-9843FB22721C}"/>
              </a:ext>
            </a:extLst>
          </p:cNvPr>
          <p:cNvSpPr>
            <a:spLocks noGrp="1"/>
          </p:cNvSpPr>
          <p:nvPr>
            <p:ph sz="quarter" idx="1"/>
          </p:nvPr>
        </p:nvSpPr>
        <p:spPr/>
        <p:txBody>
          <a:bodyPr/>
          <a:lstStyle/>
          <a:p>
            <a:endParaRPr lang="ru-MD"/>
          </a:p>
        </p:txBody>
      </p:sp>
    </p:spTree>
    <p:extLst>
      <p:ext uri="{BB962C8B-B14F-4D97-AF65-F5344CB8AC3E}">
        <p14:creationId xmlns:p14="http://schemas.microsoft.com/office/powerpoint/2010/main" val="369722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Трансграничные платежные системы. Система </a:t>
            </a:r>
            <a:r>
              <a:rPr lang="en-US" dirty="0"/>
              <a:t>CLS</a:t>
            </a:r>
            <a:endParaRPr lang="ru-RU" dirty="0"/>
          </a:p>
        </p:txBody>
      </p:sp>
      <p:sp>
        <p:nvSpPr>
          <p:cNvPr id="3" name="Содержимое 2"/>
          <p:cNvSpPr>
            <a:spLocks noGrp="1"/>
          </p:cNvSpPr>
          <p:nvPr>
            <p:ph idx="1"/>
          </p:nvPr>
        </p:nvSpPr>
        <p:spPr/>
        <p:txBody>
          <a:bodyPr>
            <a:normAutofit fontScale="70000" lnSpcReduction="20000"/>
          </a:bodyPr>
          <a:lstStyle/>
          <a:p>
            <a:r>
              <a:rPr lang="ru-RU" dirty="0"/>
              <a:t>В 1997 г. двадцать ведущих дилеров валютного рынка учредили специализированный финансовый институт - </a:t>
            </a:r>
            <a:r>
              <a:rPr lang="ru-RU" dirty="0" err="1"/>
              <a:t>Continuous</a:t>
            </a:r>
            <a:r>
              <a:rPr lang="ru-RU" dirty="0"/>
              <a:t> </a:t>
            </a:r>
            <a:r>
              <a:rPr lang="ru-RU" dirty="0" err="1"/>
              <a:t>Linked</a:t>
            </a:r>
            <a:r>
              <a:rPr lang="ru-RU" dirty="0"/>
              <a:t> </a:t>
            </a:r>
            <a:r>
              <a:rPr lang="ru-RU" dirty="0" err="1"/>
              <a:t>Settlement</a:t>
            </a:r>
            <a:r>
              <a:rPr lang="ru-RU" dirty="0"/>
              <a:t> </a:t>
            </a:r>
            <a:r>
              <a:rPr lang="ru-RU" dirty="0" err="1"/>
              <a:t>Bank</a:t>
            </a:r>
            <a:r>
              <a:rPr lang="ru-RU" dirty="0"/>
              <a:t> (CLS </a:t>
            </a:r>
            <a:r>
              <a:rPr lang="ru-RU" dirty="0" err="1"/>
              <a:t>Bank</a:t>
            </a:r>
            <a:r>
              <a:rPr lang="ru-RU" dirty="0"/>
              <a:t>). Создание CLS </a:t>
            </a:r>
            <a:r>
              <a:rPr lang="ru-RU" dirty="0" err="1"/>
              <a:t>Bank</a:t>
            </a:r>
            <a:r>
              <a:rPr lang="ru-RU" dirty="0"/>
              <a:t> активно поддержали: национальные </a:t>
            </a:r>
            <a:r>
              <a:rPr lang="ru-RU" dirty="0" err="1"/>
              <a:t>центробанки</a:t>
            </a:r>
            <a:r>
              <a:rPr lang="ru-RU" dirty="0"/>
              <a:t>, Европейский центральный банк, Банк международных расчетов. См.: </a:t>
            </a:r>
            <a:r>
              <a:rPr lang="ru-RU" u="sng" dirty="0">
                <a:hlinkClick r:id="rId2"/>
              </a:rPr>
              <a:t>http://www.cls-group.com</a:t>
            </a:r>
            <a:endParaRPr lang="ru-RU" dirty="0"/>
          </a:p>
          <a:p>
            <a:r>
              <a:rPr lang="ru-RU" dirty="0"/>
              <a:t>Расчетная система </a:t>
            </a:r>
            <a:r>
              <a:rPr lang="en-US" dirty="0"/>
              <a:t>CLS</a:t>
            </a:r>
            <a:r>
              <a:rPr lang="ru-RU" dirty="0"/>
              <a:t> представляет рыночный стандарт для расчетов по валютно-обменным операциям, предложена банком </a:t>
            </a:r>
            <a:r>
              <a:rPr lang="en-US" dirty="0"/>
              <a:t>CLS Bank International</a:t>
            </a:r>
            <a:r>
              <a:rPr lang="ru-RU" dirty="0"/>
              <a:t> (или сокращенно «</a:t>
            </a:r>
            <a:r>
              <a:rPr lang="en-US" dirty="0"/>
              <a:t>CLS Bank</a:t>
            </a:r>
            <a:r>
              <a:rPr lang="ru-RU" dirty="0"/>
              <a:t>»), которым владеют операторы международного валютного рынка. Ее доля на этом  сегменте расчетов на рынке составляет примерно 68%.</a:t>
            </a:r>
          </a:p>
          <a:p>
            <a:r>
              <a:rPr lang="ru-RU" dirty="0"/>
              <a:t>Семнадцать валют признаны приемлемыми для системы </a:t>
            </a:r>
            <a:r>
              <a:rPr lang="en-US" dirty="0"/>
              <a:t>CLS Settlement</a:t>
            </a:r>
            <a:r>
              <a:rPr lang="ru-RU" dirty="0"/>
              <a:t> (доллар США, евро, фунт стерлингов, иена, швейцарский франк, канадский доллар, австралийский доллар, сингапурский доллар, доллар  Гонконга, новозеландский доллар, крона Швеции, крона Дании, крона Норвегии, вон Южной Кореи, ранд ЮАР, шекель Израиля и мексиканское песо).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468313" y="260350"/>
            <a:ext cx="8229600" cy="919163"/>
          </a:xfrm>
        </p:spPr>
        <p:txBody>
          <a:bodyPr/>
          <a:lstStyle/>
          <a:p>
            <a:pPr eaLnBrk="1" hangingPunct="1">
              <a:defRPr/>
            </a:pPr>
            <a:r>
              <a:rPr lang="ru-RU" sz="3600"/>
              <a:t> </a:t>
            </a:r>
            <a:r>
              <a:rPr lang="ru-RU" b="1"/>
              <a:t>CLS Bank </a:t>
            </a:r>
          </a:p>
        </p:txBody>
      </p:sp>
      <p:sp>
        <p:nvSpPr>
          <p:cNvPr id="387075" name="Rectangle 3"/>
          <p:cNvSpPr>
            <a:spLocks noGrp="1" noChangeArrowheads="1"/>
          </p:cNvSpPr>
          <p:nvPr>
            <p:ph type="body" idx="1"/>
          </p:nvPr>
        </p:nvSpPr>
        <p:spPr>
          <a:xfrm>
            <a:off x="179388" y="1412875"/>
            <a:ext cx="8785225" cy="5445125"/>
          </a:xfrm>
        </p:spPr>
        <p:txBody>
          <a:bodyPr/>
          <a:lstStyle/>
          <a:p>
            <a:pPr marL="381000" indent="-381000" eaLnBrk="1" hangingPunct="1">
              <a:lnSpc>
                <a:spcPct val="90000"/>
              </a:lnSpc>
              <a:buFont typeface="Wingdings" pitchFamily="2" charset="2"/>
              <a:buNone/>
              <a:defRPr/>
            </a:pPr>
            <a:r>
              <a:rPr lang="ru-RU" sz="200" i="1" dirty="0"/>
              <a:t>	</a:t>
            </a:r>
            <a:endParaRPr lang="ru-RU" sz="600" i="1" dirty="0"/>
          </a:p>
          <a:p>
            <a:pPr marL="381000" indent="-381000" eaLnBrk="1" hangingPunct="1">
              <a:lnSpc>
                <a:spcPct val="90000"/>
              </a:lnSpc>
              <a:buFont typeface="Wingdings" pitchFamily="2" charset="2"/>
              <a:buNone/>
              <a:defRPr/>
            </a:pPr>
            <a:r>
              <a:rPr lang="ru-RU" sz="1200" dirty="0">
                <a:effectLst/>
              </a:rPr>
              <a:t>	</a:t>
            </a:r>
            <a:r>
              <a:rPr lang="ru-RU" sz="2400" dirty="0">
                <a:effectLst/>
              </a:rPr>
              <a:t>CLS – самая крупная частная мультивалютная трансграничная платежная система для переводов по валютным сделкам. </a:t>
            </a:r>
          </a:p>
          <a:p>
            <a:pPr marL="381000" indent="-381000" eaLnBrk="1" hangingPunct="1">
              <a:lnSpc>
                <a:spcPct val="90000"/>
              </a:lnSpc>
              <a:buFont typeface="Wingdings" pitchFamily="2" charset="2"/>
              <a:buNone/>
              <a:defRPr/>
            </a:pPr>
            <a:r>
              <a:rPr lang="ru-RU" sz="2000" dirty="0">
                <a:effectLst/>
              </a:rPr>
              <a:t>	</a:t>
            </a:r>
          </a:p>
          <a:p>
            <a:pPr marL="381000" indent="-381000" eaLnBrk="1" hangingPunct="1">
              <a:lnSpc>
                <a:spcPct val="90000"/>
              </a:lnSpc>
              <a:buFont typeface="Wingdings" pitchFamily="2" charset="2"/>
              <a:buNone/>
              <a:defRPr/>
            </a:pPr>
            <a:r>
              <a:rPr lang="ru-RU" sz="2000" dirty="0">
                <a:effectLst/>
              </a:rPr>
              <a:t>	В холдинговую компанию CLS </a:t>
            </a:r>
            <a:r>
              <a:rPr lang="ru-RU" sz="2000" dirty="0" err="1">
                <a:effectLst/>
              </a:rPr>
              <a:t>Group</a:t>
            </a:r>
            <a:r>
              <a:rPr lang="ru-RU" sz="2000" dirty="0">
                <a:effectLst/>
              </a:rPr>
              <a:t> </a:t>
            </a:r>
            <a:r>
              <a:rPr lang="ru-RU" sz="2000" dirty="0" err="1">
                <a:effectLst/>
              </a:rPr>
              <a:t>Holdings</a:t>
            </a:r>
            <a:r>
              <a:rPr lang="ru-RU" sz="2000" dirty="0">
                <a:effectLst/>
              </a:rPr>
              <a:t> AG (Швейцария) входят:</a:t>
            </a:r>
          </a:p>
          <a:p>
            <a:pPr marL="800100" lvl="1" indent="-342900" eaLnBrk="1" hangingPunct="1">
              <a:lnSpc>
                <a:spcPct val="90000"/>
              </a:lnSpc>
              <a:defRPr/>
            </a:pPr>
            <a:endParaRPr lang="en-US" sz="2000" dirty="0">
              <a:effectLst/>
            </a:endParaRPr>
          </a:p>
          <a:p>
            <a:pPr marL="800100" lvl="1" indent="-342900" eaLnBrk="1" hangingPunct="1">
              <a:lnSpc>
                <a:spcPct val="90000"/>
              </a:lnSpc>
              <a:defRPr/>
            </a:pPr>
            <a:r>
              <a:rPr lang="ru-RU" sz="2000" dirty="0">
                <a:effectLst/>
              </a:rPr>
              <a:t>CLS </a:t>
            </a:r>
            <a:r>
              <a:rPr lang="en-US" sz="2000" dirty="0">
                <a:effectLst/>
              </a:rPr>
              <a:t>UK Intermediate </a:t>
            </a:r>
            <a:r>
              <a:rPr lang="ru-RU" sz="1800" dirty="0" err="1">
                <a:effectLst/>
              </a:rPr>
              <a:t>Holdings</a:t>
            </a:r>
            <a:r>
              <a:rPr lang="ru-RU" sz="2000" dirty="0">
                <a:effectLst/>
              </a:rPr>
              <a:t> </a:t>
            </a:r>
            <a:r>
              <a:rPr lang="en-US" sz="2000" dirty="0">
                <a:effectLst/>
              </a:rPr>
              <a:t>Ltd.</a:t>
            </a:r>
            <a:r>
              <a:rPr lang="ru-RU" sz="2000" dirty="0">
                <a:effectLst/>
              </a:rPr>
              <a:t>(</a:t>
            </a:r>
            <a:r>
              <a:rPr lang="en-US" sz="2000" dirty="0">
                <a:effectLst/>
              </a:rPr>
              <a:t>UK</a:t>
            </a:r>
            <a:r>
              <a:rPr lang="ru-RU" sz="2000" dirty="0">
                <a:effectLst/>
              </a:rPr>
              <a:t>, Лондон) </a:t>
            </a:r>
            <a:endParaRPr lang="en-US" sz="2000" dirty="0">
              <a:effectLst/>
            </a:endParaRPr>
          </a:p>
          <a:p>
            <a:pPr marL="800100" lvl="1" indent="-342900" eaLnBrk="1" hangingPunct="1">
              <a:lnSpc>
                <a:spcPct val="90000"/>
              </a:lnSpc>
              <a:defRPr/>
            </a:pPr>
            <a:r>
              <a:rPr lang="ru-RU" sz="2000" dirty="0">
                <a:effectLst/>
              </a:rPr>
              <a:t>CLS </a:t>
            </a:r>
            <a:r>
              <a:rPr lang="ru-RU" sz="2000" dirty="0" err="1">
                <a:effectLst/>
              </a:rPr>
              <a:t>Bank</a:t>
            </a:r>
            <a:r>
              <a:rPr lang="ru-RU" sz="2000" dirty="0">
                <a:effectLst/>
              </a:rPr>
              <a:t> </a:t>
            </a:r>
            <a:r>
              <a:rPr lang="ru-RU" sz="2000" dirty="0" err="1">
                <a:effectLst/>
              </a:rPr>
              <a:t>International</a:t>
            </a:r>
            <a:r>
              <a:rPr lang="ru-RU" sz="2000" dirty="0">
                <a:effectLst/>
              </a:rPr>
              <a:t> (США, Нью-Йорк) CLS </a:t>
            </a:r>
            <a:r>
              <a:rPr lang="ru-RU" sz="2000" dirty="0" err="1">
                <a:effectLst/>
              </a:rPr>
              <a:t>Bank</a:t>
            </a:r>
            <a:r>
              <a:rPr lang="ru-RU" sz="2000" dirty="0">
                <a:effectLst/>
              </a:rPr>
              <a:t> </a:t>
            </a:r>
            <a:r>
              <a:rPr lang="ru-RU" sz="2000" dirty="0" err="1">
                <a:effectLst/>
              </a:rPr>
              <a:t>International</a:t>
            </a:r>
            <a:r>
              <a:rPr lang="ru-RU" sz="2000" dirty="0">
                <a:effectLst/>
              </a:rPr>
              <a:t> (США, Нью-Йорк)</a:t>
            </a:r>
          </a:p>
          <a:p>
            <a:pPr marL="800100" lvl="1" indent="-342900" eaLnBrk="1" hangingPunct="1">
              <a:lnSpc>
                <a:spcPct val="90000"/>
              </a:lnSpc>
              <a:defRPr/>
            </a:pPr>
            <a:r>
              <a:rPr lang="ru-RU" sz="2000" dirty="0" err="1">
                <a:effectLst/>
              </a:rPr>
              <a:t>Опеационная</a:t>
            </a:r>
            <a:r>
              <a:rPr lang="ru-RU" sz="2000" dirty="0">
                <a:effectLst/>
              </a:rPr>
              <a:t> компания CLS </a:t>
            </a:r>
            <a:r>
              <a:rPr lang="ru-RU" sz="2000" dirty="0" err="1">
                <a:effectLst/>
              </a:rPr>
              <a:t>Services</a:t>
            </a:r>
            <a:r>
              <a:rPr lang="ru-RU" sz="2000" dirty="0">
                <a:effectLst/>
              </a:rPr>
              <a:t> </a:t>
            </a:r>
            <a:r>
              <a:rPr lang="ru-RU" sz="2000" dirty="0" err="1">
                <a:effectLst/>
              </a:rPr>
              <a:t>Ltd</a:t>
            </a:r>
            <a:r>
              <a:rPr lang="ru-RU" sz="2000" dirty="0">
                <a:effectLst/>
              </a:rPr>
              <a:t>. (Великобритания). </a:t>
            </a:r>
          </a:p>
          <a:p>
            <a:pPr marL="381000" indent="-381000" eaLnBrk="1" hangingPunct="1">
              <a:lnSpc>
                <a:spcPct val="90000"/>
              </a:lnSpc>
              <a:buFont typeface="Wingdings" pitchFamily="2" charset="2"/>
              <a:buNone/>
              <a:defRPr/>
            </a:pPr>
            <a:endParaRPr lang="ru-RU" sz="2000" dirty="0">
              <a:solidFill>
                <a:schemeClr val="folHlink"/>
              </a:solidFill>
              <a:effectLst/>
            </a:endParaRPr>
          </a:p>
          <a:p>
            <a:pPr marL="381000" indent="-381000" eaLnBrk="1" hangingPunct="1">
              <a:lnSpc>
                <a:spcPct val="90000"/>
              </a:lnSpc>
              <a:buFont typeface="Wingdings" pitchFamily="2" charset="2"/>
              <a:buNone/>
              <a:defRPr/>
            </a:pPr>
            <a:br>
              <a:rPr lang="ru-RU" sz="2000" dirty="0">
                <a:solidFill>
                  <a:schemeClr val="folHlink"/>
                </a:solidFill>
                <a:effectLst/>
              </a:rPr>
            </a:br>
            <a:endParaRPr lang="ru-RU" sz="2000" dirty="0">
              <a:solidFill>
                <a:schemeClr val="folHlink"/>
              </a:solidFill>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7074"/>
                                        </p:tgtEl>
                                        <p:attrNameLst>
                                          <p:attrName>style.visibility</p:attrName>
                                        </p:attrNameLst>
                                      </p:cBhvr>
                                      <p:to>
                                        <p:strVal val="visible"/>
                                      </p:to>
                                    </p:set>
                                    <p:animEffect transition="in" filter="fade">
                                      <p:cBhvr>
                                        <p:cTn id="7" dur="768" decel="100000"/>
                                        <p:tgtEl>
                                          <p:spTgt spid="387074"/>
                                        </p:tgtEl>
                                      </p:cBhvr>
                                    </p:animEffect>
                                    <p:animScale>
                                      <p:cBhvr>
                                        <p:cTn id="8" dur="768" decel="100000"/>
                                        <p:tgtEl>
                                          <p:spTgt spid="387074"/>
                                        </p:tgtEl>
                                      </p:cBhvr>
                                      <p:from x="10000" y="10000"/>
                                      <p:to x="200000" y="450000"/>
                                    </p:animScale>
                                    <p:animScale>
                                      <p:cBhvr>
                                        <p:cTn id="9" dur="1230" accel="100000" fill="hold">
                                          <p:stCondLst>
                                            <p:cond delay="768"/>
                                          </p:stCondLst>
                                        </p:cTn>
                                        <p:tgtEl>
                                          <p:spTgt spid="387074"/>
                                        </p:tgtEl>
                                      </p:cBhvr>
                                      <p:from x="200000" y="450000"/>
                                      <p:to x="100000" y="100000"/>
                                    </p:animScale>
                                    <p:set>
                                      <p:cBhvr>
                                        <p:cTn id="10" dur="768" fill="hold"/>
                                        <p:tgtEl>
                                          <p:spTgt spid="387074"/>
                                        </p:tgtEl>
                                        <p:attrNameLst>
                                          <p:attrName>ppt_x</p:attrName>
                                        </p:attrNameLst>
                                      </p:cBhvr>
                                      <p:to>
                                        <p:strVal val="(0.5)"/>
                                      </p:to>
                                    </p:set>
                                    <p:anim from="(0.5)" to="(#ppt_x)" calcmode="lin" valueType="num">
                                      <p:cBhvr>
                                        <p:cTn id="11" dur="1230" accel="100000" fill="hold">
                                          <p:stCondLst>
                                            <p:cond delay="768"/>
                                          </p:stCondLst>
                                        </p:cTn>
                                        <p:tgtEl>
                                          <p:spTgt spid="387074"/>
                                        </p:tgtEl>
                                        <p:attrNameLst>
                                          <p:attrName>ppt_x</p:attrName>
                                        </p:attrNameLst>
                                      </p:cBhvr>
                                    </p:anim>
                                    <p:set>
                                      <p:cBhvr>
                                        <p:cTn id="12" dur="768" fill="hold"/>
                                        <p:tgtEl>
                                          <p:spTgt spid="387074"/>
                                        </p:tgtEl>
                                        <p:attrNameLst>
                                          <p:attrName>ppt_y</p:attrName>
                                        </p:attrNameLst>
                                      </p:cBhvr>
                                      <p:to>
                                        <p:strVal val="(#ppt_y+0.4)"/>
                                      </p:to>
                                    </p:set>
                                    <p:anim from="(#ppt_y+0.4)" to="(#ppt_y)" calcmode="lin" valueType="num">
                                      <p:cBhvr>
                                        <p:cTn id="13" dur="1230" accel="100000" fill="hold">
                                          <p:stCondLst>
                                            <p:cond delay="768"/>
                                          </p:stCondLst>
                                        </p:cTn>
                                        <p:tgtEl>
                                          <p:spTgt spid="38707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u-RU" sz="2000" dirty="0"/>
            </a:br>
            <a:br>
              <a:rPr lang="ru-RU" sz="2000" dirty="0"/>
            </a:br>
            <a:r>
              <a:rPr lang="ru-RU" sz="1800" dirty="0"/>
              <a:t>Динамика показателей развития </a:t>
            </a:r>
            <a:r>
              <a:rPr lang="ru-RU" sz="1800" i="1" dirty="0"/>
              <a:t>CLS </a:t>
            </a:r>
            <a:r>
              <a:rPr lang="ru-RU" sz="1800" dirty="0"/>
              <a:t>свидетельствует о перспективности системы</a:t>
            </a:r>
            <a:r>
              <a:rPr lang="ru-RU" sz="3100" dirty="0"/>
              <a:t>. </a:t>
            </a:r>
            <a:br>
              <a:rPr lang="ru-RU" dirty="0"/>
            </a:b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i="1" dirty="0"/>
              <a:t>CLS </a:t>
            </a:r>
            <a:r>
              <a:rPr lang="ru-RU" i="1" dirty="0" err="1"/>
              <a:t>Bank</a:t>
            </a:r>
            <a:r>
              <a:rPr lang="ru-RU" i="1" dirty="0"/>
              <a:t> </a:t>
            </a:r>
            <a:r>
              <a:rPr lang="ru-RU" i="1" dirty="0" err="1"/>
              <a:t>International</a:t>
            </a:r>
            <a:r>
              <a:rPr lang="ru-RU" dirty="0"/>
              <a:t>, осуществляющий расчеты в рамках системы, обрабатывает в среднем по 200 тыс. платежных поручений в день валовой стоимостью свыше 2 трлн. долл. США. Рекордный объем составляет  4,203 трлн. долл. США.</a:t>
            </a:r>
          </a:p>
          <a:p>
            <a:pPr algn="just"/>
            <a:r>
              <a:rPr lang="ru-RU" dirty="0"/>
              <a:t>Через </a:t>
            </a:r>
            <a:r>
              <a:rPr lang="ru-RU" i="1" dirty="0"/>
              <a:t>CLS </a:t>
            </a:r>
            <a:r>
              <a:rPr lang="ru-RU" i="1" dirty="0" err="1"/>
              <a:t>Bank</a:t>
            </a:r>
            <a:r>
              <a:rPr lang="ru-RU" i="1" dirty="0"/>
              <a:t> </a:t>
            </a:r>
            <a:r>
              <a:rPr lang="ru-RU" dirty="0"/>
              <a:t>осуществляют свои расчеты свыше 600 банков, брокеров, фондов и корпораций. </a:t>
            </a:r>
          </a:p>
          <a:p>
            <a:pPr lvl="0" algn="just"/>
            <a:r>
              <a:rPr lang="ru-RU" dirty="0"/>
              <a:t>На долю 17 национальных валют, используемых в системе CLS, приходится 94% ежедневного мирового оборота валют, участвующих в </a:t>
            </a:r>
            <a:r>
              <a:rPr lang="ru-RU" dirty="0" err="1"/>
              <a:t>валютообменных</a:t>
            </a:r>
            <a:r>
              <a:rPr lang="ru-RU" dirty="0"/>
              <a:t> операциях. </a:t>
            </a:r>
          </a:p>
          <a:p>
            <a:pPr lvl="0" algn="just"/>
            <a:r>
              <a:rPr lang="ru-RU" dirty="0"/>
              <a:t>На долю системы CLS приходится 58% мирового объема расчетных операций на рынке FOREX.</a:t>
            </a:r>
          </a:p>
          <a:p>
            <a:pPr lvl="0" algn="just"/>
            <a:r>
              <a:rPr lang="ru-RU" dirty="0"/>
              <a:t>Увеличение числа используемых в системе  CLS национальных валют является ключевым приоритетом Банка международных расчетов (</a:t>
            </a:r>
            <a:r>
              <a:rPr lang="en-US" dirty="0"/>
              <a:t>BIS</a:t>
            </a:r>
            <a:r>
              <a:rPr lang="ru-RU" dirty="0"/>
              <a:t>), т.к. позволяет существенно снизить уровень расчетного риска и предотвратить системные риски на финансовых рынках. </a:t>
            </a:r>
          </a:p>
          <a:p>
            <a:pPr algn="just">
              <a:buNone/>
            </a:pPr>
            <a:r>
              <a:rPr lang="ru-RU" b="1" i="1" dirty="0"/>
              <a:t>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643192" cy="940966"/>
          </a:xfrm>
        </p:spPr>
        <p:txBody>
          <a:bodyPr>
            <a:normAutofit fontScale="90000"/>
          </a:bodyPr>
          <a:lstStyle/>
          <a:p>
            <a:r>
              <a:rPr lang="ru-RU" sz="2200" b="1" dirty="0"/>
              <a:t>Градация платежных систем по уровню значимости</a:t>
            </a:r>
            <a:br>
              <a:rPr lang="ru-RU" b="1" dirty="0"/>
            </a:b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a:t>Решающим атрибутом, который определяет системную значимость платежной системы, является положительный ответ на вопрос о том, может ли данная система порождать или распространять проблему (кризис) ликвидности и платежеспособности в отношениях между членами платежной системы, или на финансовою систему страны в целом или даже всего мира (системный риск). </a:t>
            </a:r>
          </a:p>
          <a:p>
            <a:pPr algn="just"/>
            <a:r>
              <a:rPr lang="ru-RU" dirty="0"/>
              <a:t>Основным фактором при оценке вышеупомянутого атрибута (как отдельных параметров, так совокупности условий) выступает стоимостной объем платежей, которые данная система обрабатывает по отношению к банковскому сектору или финансовой системе страны. </a:t>
            </a:r>
          </a:p>
          <a:p>
            <a:pPr algn="just"/>
            <a:r>
              <a:rPr lang="ru-RU" dirty="0"/>
              <a:t>Еще одним важным атрибутом в установлении системной значимости платежной системы является тип платежей, обрабатываемых системой. В этом контексте все системы, через которые проводятся расчеты на основе неттинга или обеспечиваются расчеты по сделкам на финансовых рынках (денежном рынке, валютном рынке и рынке ценных бумаг), классифицируются как </a:t>
            </a:r>
            <a:r>
              <a:rPr lang="ru-RU" b="1" u="sng" dirty="0"/>
              <a:t>системно значимые</a:t>
            </a:r>
            <a:r>
              <a:rPr lang="ru-RU" b="1"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Градация систем по уровню значимости</a:t>
            </a:r>
            <a:br>
              <a:rPr lang="ru-RU" sz="3200" b="1" dirty="0"/>
            </a:br>
            <a:endParaRPr lang="ru-RU" sz="3200" dirty="0"/>
          </a:p>
        </p:txBody>
      </p:sp>
      <p:sp>
        <p:nvSpPr>
          <p:cNvPr id="3" name="Содержимое 2"/>
          <p:cNvSpPr>
            <a:spLocks noGrp="1"/>
          </p:cNvSpPr>
          <p:nvPr>
            <p:ph idx="1"/>
          </p:nvPr>
        </p:nvSpPr>
        <p:spPr/>
        <p:txBody>
          <a:bodyPr>
            <a:noAutofit/>
          </a:bodyPr>
          <a:lstStyle/>
          <a:p>
            <a:pPr algn="just"/>
            <a:r>
              <a:rPr lang="ru-RU" sz="1800" dirty="0"/>
              <a:t>Платежными системами </a:t>
            </a:r>
            <a:r>
              <a:rPr lang="ru-RU" sz="1800" u="sng" dirty="0"/>
              <a:t>заметного (но не системного) значения</a:t>
            </a:r>
            <a:r>
              <a:rPr lang="ru-RU" sz="1800" dirty="0"/>
              <a:t>, являются те, которые не приводят к системному риску, но, тем не менее, вследствие их широкого распространения оказывают существенное влияние на конкретную экономику.</a:t>
            </a:r>
          </a:p>
          <a:p>
            <a:pPr algn="just"/>
            <a:r>
              <a:rPr lang="ru-RU" sz="1800" dirty="0"/>
              <a:t>Например, обострение проблем в данной системе может подорвать общественное доверие к платежным системам, и к валюте в целом.</a:t>
            </a:r>
          </a:p>
          <a:p>
            <a:pPr algn="just"/>
            <a:r>
              <a:rPr lang="ru-RU" sz="1800" u="sng" dirty="0"/>
              <a:t>Прочими платежными системами</a:t>
            </a:r>
            <a:r>
              <a:rPr lang="ru-RU" sz="1800" dirty="0"/>
              <a:t> считаются те системы, которые оказывают меньшее воздействие на другие финансовые инфраструктуры и экономику в целом, и, следовательно, от них не требуется строгого соответствия стандартам, применяемым к системно значимым и заметно значимым платежным системам. </a:t>
            </a:r>
          </a:p>
          <a:p>
            <a:pPr algn="just"/>
            <a:r>
              <a:rPr lang="ru-RU" sz="1800" dirty="0"/>
              <a:t>Эти системы должны отвечать соответствующим требованиям, адаптированным к таким системам (например, стандарты, установленные на уровне национальных центральных банков).</a:t>
            </a:r>
          </a:p>
          <a:p>
            <a:pPr algn="just"/>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Типы рисков в платежных и расчетных системах</a:t>
            </a:r>
          </a:p>
        </p:txBody>
      </p:sp>
      <p:sp>
        <p:nvSpPr>
          <p:cNvPr id="3" name="Содержимое 2"/>
          <p:cNvSpPr>
            <a:spLocks noGrp="1"/>
          </p:cNvSpPr>
          <p:nvPr>
            <p:ph idx="1"/>
          </p:nvPr>
        </p:nvSpPr>
        <p:spPr/>
        <p:txBody>
          <a:bodyPr/>
          <a:lstStyle/>
          <a:p>
            <a:pPr>
              <a:buClr>
                <a:srgbClr val="990000"/>
              </a:buClr>
              <a:buSzPct val="75000"/>
              <a:buFont typeface="Wingdings" pitchFamily="2" charset="2"/>
              <a:buChar char="Ø"/>
            </a:pPr>
            <a:r>
              <a:rPr lang="ru-RU" dirty="0"/>
              <a:t>риск ликвидности</a:t>
            </a:r>
          </a:p>
          <a:p>
            <a:pPr>
              <a:buClr>
                <a:srgbClr val="990000"/>
              </a:buClr>
              <a:buSzPct val="75000"/>
              <a:buFont typeface="Wingdings" pitchFamily="2" charset="2"/>
              <a:buChar char="Ø"/>
            </a:pPr>
            <a:r>
              <a:rPr lang="ru-RU" dirty="0"/>
              <a:t>кредитный риск</a:t>
            </a:r>
            <a:endParaRPr lang="en-US" dirty="0"/>
          </a:p>
          <a:p>
            <a:pPr>
              <a:buClr>
                <a:srgbClr val="990000"/>
              </a:buClr>
              <a:buSzPct val="75000"/>
              <a:buFont typeface="Wingdings" pitchFamily="2" charset="2"/>
              <a:buChar char="Ø"/>
            </a:pPr>
            <a:r>
              <a:rPr lang="ru-RU" dirty="0"/>
              <a:t>правовой риск</a:t>
            </a:r>
            <a:endParaRPr lang="en-US" dirty="0"/>
          </a:p>
          <a:p>
            <a:pPr>
              <a:buClr>
                <a:srgbClr val="990000"/>
              </a:buClr>
              <a:buSzPct val="75000"/>
              <a:buFont typeface="Wingdings" pitchFamily="2" charset="2"/>
              <a:buChar char="Ø"/>
            </a:pPr>
            <a:r>
              <a:rPr lang="ru-RU" dirty="0"/>
              <a:t>операционный риск</a:t>
            </a:r>
            <a:endParaRPr lang="en-US" dirty="0"/>
          </a:p>
          <a:p>
            <a:pPr>
              <a:buClr>
                <a:srgbClr val="990000"/>
              </a:buClr>
              <a:buSzPct val="75000"/>
              <a:buFont typeface="Wingdings" pitchFamily="2" charset="2"/>
              <a:buChar char="Ø"/>
            </a:pPr>
            <a:r>
              <a:rPr lang="ru-RU" dirty="0"/>
              <a:t>риски в сфере безопасности</a:t>
            </a:r>
            <a:endParaRPr lang="en-US" dirty="0"/>
          </a:p>
          <a:p>
            <a:pPr>
              <a:buClr>
                <a:srgbClr val="990000"/>
              </a:buClr>
              <a:buSzPct val="75000"/>
              <a:buFont typeface="Wingdings" pitchFamily="2" charset="2"/>
              <a:buChar char="Ø"/>
            </a:pPr>
            <a:r>
              <a:rPr lang="ru-RU" dirty="0"/>
              <a:t>системный риск</a:t>
            </a:r>
            <a:endParaRPr lang="en-US"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Розничные системно значимые платежные системы</a:t>
            </a:r>
          </a:p>
        </p:txBody>
      </p:sp>
      <p:sp>
        <p:nvSpPr>
          <p:cNvPr id="4" name="Содержимое 3"/>
          <p:cNvSpPr>
            <a:spLocks noGrp="1"/>
          </p:cNvSpPr>
          <p:nvPr>
            <p:ph sz="half" idx="1"/>
          </p:nvPr>
        </p:nvSpPr>
        <p:spPr/>
        <p:txBody>
          <a:bodyPr>
            <a:noAutofit/>
          </a:bodyPr>
          <a:lstStyle/>
          <a:p>
            <a:r>
              <a:rPr lang="ru-RU" sz="2000" dirty="0"/>
              <a:t>При оценивании системной значимости, например, в странах ЕС, центральные банки принимают во внимание:</a:t>
            </a:r>
          </a:p>
          <a:p>
            <a:pPr lvl="0"/>
            <a:r>
              <a:rPr lang="ru-RU" sz="2000" dirty="0"/>
              <a:t>долю рынка конкретной системы, </a:t>
            </a:r>
          </a:p>
          <a:p>
            <a:pPr lvl="0"/>
            <a:r>
              <a:rPr lang="ru-RU" sz="2000" dirty="0"/>
              <a:t>финансовые риски, присущие данной системе и </a:t>
            </a:r>
          </a:p>
          <a:p>
            <a:pPr lvl="0"/>
            <a:r>
              <a:rPr lang="ru-RU" sz="2000" dirty="0"/>
              <a:t>риск эффекта домино. </a:t>
            </a:r>
          </a:p>
          <a:p>
            <a:endParaRPr lang="ru-RU" sz="2000" dirty="0"/>
          </a:p>
        </p:txBody>
      </p:sp>
      <p:sp>
        <p:nvSpPr>
          <p:cNvPr id="5" name="Содержимое 4"/>
          <p:cNvSpPr>
            <a:spLocks noGrp="1"/>
          </p:cNvSpPr>
          <p:nvPr>
            <p:ph sz="half" idx="2"/>
          </p:nvPr>
        </p:nvSpPr>
        <p:spPr/>
        <p:txBody>
          <a:bodyPr>
            <a:normAutofit fontScale="62500" lnSpcReduction="20000"/>
          </a:bodyPr>
          <a:lstStyle/>
          <a:p>
            <a:r>
              <a:rPr lang="ru-RU" dirty="0"/>
              <a:t>Высокой долей рынка считается уровень 75% и выше объема всех платежей, обрабатываемых через розничные платежные системы. Также обращается внимание на долю СРП в стоимостных объемах платежей. В отношении розничных систем повышенное внимание  в ЕС уделяют СРП, которые обрабатывают свыше 10% платежей или объемы платежей со среднедневным объемом платежей свыше 10 млрд. евро.</a:t>
            </a:r>
          </a:p>
          <a:p>
            <a:r>
              <a:rPr lang="ru-RU" dirty="0"/>
              <a:t> особое внимание в странах ЕС обращается на СРП, в которых возникает повышенная концентрация, когда три-пять участников системы проводят не менее 80% платежей.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a:t>Центральными банками </a:t>
            </a:r>
            <a:r>
              <a:rPr lang="ru-RU" sz="2700" dirty="0" err="1"/>
              <a:t>Евросистемы</a:t>
            </a:r>
            <a:r>
              <a:rPr lang="ru-RU" sz="2700" dirty="0"/>
              <a:t> регулярно проводится классификация розничных платежных систем по степени значимости</a:t>
            </a:r>
            <a:r>
              <a:rPr lang="ru-RU" dirty="0"/>
              <a:t>.</a:t>
            </a:r>
          </a:p>
        </p:txBody>
      </p:sp>
      <p:sp>
        <p:nvSpPr>
          <p:cNvPr id="3" name="Содержимое 2"/>
          <p:cNvSpPr>
            <a:spLocks noGrp="1"/>
          </p:cNvSpPr>
          <p:nvPr>
            <p:ph sz="half" idx="1"/>
          </p:nvPr>
        </p:nvSpPr>
        <p:spPr/>
        <p:txBody>
          <a:bodyPr>
            <a:normAutofit fontScale="62500" lnSpcReduction="20000"/>
          </a:bodyPr>
          <a:lstStyle/>
          <a:p>
            <a:r>
              <a:rPr lang="ru-RU" dirty="0"/>
              <a:t>В июне 2003 г. ЕЦБ принял новый документ (</a:t>
            </a:r>
            <a:r>
              <a:rPr lang="ru-RU" dirty="0" err="1"/>
              <a:t>Oversight</a:t>
            </a:r>
            <a:r>
              <a:rPr lang="ru-RU" dirty="0"/>
              <a:t> </a:t>
            </a:r>
            <a:r>
              <a:rPr lang="ru-RU" dirty="0" err="1"/>
              <a:t>Standards</a:t>
            </a:r>
            <a:r>
              <a:rPr lang="ru-RU" dirty="0"/>
              <a:t> </a:t>
            </a:r>
            <a:r>
              <a:rPr lang="ru-RU" dirty="0" err="1"/>
              <a:t>for</a:t>
            </a:r>
            <a:r>
              <a:rPr lang="ru-RU" dirty="0"/>
              <a:t> </a:t>
            </a:r>
            <a:r>
              <a:rPr lang="ru-RU" dirty="0" err="1"/>
              <a:t>Euro</a:t>
            </a:r>
            <a:r>
              <a:rPr lang="ru-RU" dirty="0"/>
              <a:t> </a:t>
            </a:r>
            <a:r>
              <a:rPr lang="ru-RU" dirty="0" err="1"/>
              <a:t>Retail</a:t>
            </a:r>
            <a:r>
              <a:rPr lang="ru-RU" dirty="0"/>
              <a:t> </a:t>
            </a:r>
            <a:r>
              <a:rPr lang="ru-RU" dirty="0" err="1"/>
              <a:t>Payment</a:t>
            </a:r>
            <a:r>
              <a:rPr lang="ru-RU" dirty="0"/>
              <a:t> </a:t>
            </a:r>
            <a:r>
              <a:rPr lang="ru-RU" dirty="0" err="1"/>
              <a:t>Systems</a:t>
            </a:r>
            <a:r>
              <a:rPr lang="ru-RU" dirty="0"/>
              <a:t>), разрабатывая подход </a:t>
            </a:r>
            <a:r>
              <a:rPr lang="ru-RU" dirty="0" err="1"/>
              <a:t>Евросистемы</a:t>
            </a:r>
            <a:r>
              <a:rPr lang="ru-RU" dirty="0"/>
              <a:t> к наблюдению за системами розничных платежей, который разъясняет методологию, которой придерживается </a:t>
            </a:r>
            <a:r>
              <a:rPr lang="ru-RU" dirty="0" err="1"/>
              <a:t>Евросистема</a:t>
            </a:r>
            <a:r>
              <a:rPr lang="ru-RU" dirty="0"/>
              <a:t> в классификации систем розничных платежей, устанавливает стандарты, применяемые к каждой категории, и дает указания в отношении возможного признания (сертификации) систем розничных платежей  в соответствии с положениями Директивы об окончательности расчетов (</a:t>
            </a:r>
            <a:r>
              <a:rPr lang="ru-RU" dirty="0" err="1"/>
              <a:t>Settlement</a:t>
            </a:r>
            <a:r>
              <a:rPr lang="ru-RU" dirty="0"/>
              <a:t> </a:t>
            </a:r>
            <a:r>
              <a:rPr lang="ru-RU" dirty="0" err="1"/>
              <a:t>Finality</a:t>
            </a:r>
            <a:r>
              <a:rPr lang="ru-RU" dirty="0"/>
              <a:t> </a:t>
            </a:r>
            <a:r>
              <a:rPr lang="ru-RU" dirty="0" err="1"/>
              <a:t>Directive</a:t>
            </a:r>
            <a:r>
              <a:rPr lang="ru-RU" dirty="0"/>
              <a:t>). </a:t>
            </a:r>
          </a:p>
          <a:p>
            <a:endParaRPr lang="ru-RU" dirty="0"/>
          </a:p>
        </p:txBody>
      </p:sp>
      <p:sp>
        <p:nvSpPr>
          <p:cNvPr id="4" name="Содержимое 3"/>
          <p:cNvSpPr>
            <a:spLocks noGrp="1"/>
          </p:cNvSpPr>
          <p:nvPr>
            <p:ph sz="half" idx="2"/>
          </p:nvPr>
        </p:nvSpPr>
        <p:spPr/>
        <p:txBody>
          <a:bodyPr>
            <a:normAutofit fontScale="62500" lnSpcReduction="20000"/>
          </a:bodyPr>
          <a:lstStyle/>
          <a:p>
            <a:r>
              <a:rPr lang="ru-RU" dirty="0"/>
              <a:t>В зоне евро семь розничных систем квалифицированы как имеющие особое значение (англ. - </a:t>
            </a:r>
            <a:r>
              <a:rPr lang="en-US" dirty="0"/>
              <a:t>retail systems of prominent importance</a:t>
            </a:r>
            <a:r>
              <a:rPr lang="ru-RU" dirty="0"/>
              <a:t>): бельгийская система </a:t>
            </a:r>
            <a:r>
              <a:rPr lang="en-US" dirty="0"/>
              <a:t>CEC</a:t>
            </a:r>
            <a:r>
              <a:rPr lang="ru-RU" dirty="0"/>
              <a:t>, греческие </a:t>
            </a:r>
            <a:r>
              <a:rPr lang="en-US" dirty="0"/>
              <a:t>ACO</a:t>
            </a:r>
            <a:r>
              <a:rPr lang="ru-RU" dirty="0"/>
              <a:t> и </a:t>
            </a:r>
            <a:r>
              <a:rPr lang="en-US" dirty="0"/>
              <a:t>DIAS</a:t>
            </a:r>
            <a:r>
              <a:rPr lang="ru-RU" dirty="0"/>
              <a:t>, испанская </a:t>
            </a:r>
            <a:r>
              <a:rPr lang="en-US" dirty="0"/>
              <a:t>SNCE</a:t>
            </a:r>
            <a:r>
              <a:rPr lang="ru-RU" dirty="0"/>
              <a:t>, итальянская </a:t>
            </a:r>
            <a:r>
              <a:rPr lang="en-US" dirty="0"/>
              <a:t>BI</a:t>
            </a:r>
            <a:r>
              <a:rPr lang="ru-RU" dirty="0"/>
              <a:t>-</a:t>
            </a:r>
            <a:r>
              <a:rPr lang="en-US" dirty="0"/>
              <a:t>COMP</a:t>
            </a:r>
            <a:r>
              <a:rPr lang="ru-RU" dirty="0"/>
              <a:t>, португальская </a:t>
            </a:r>
            <a:r>
              <a:rPr lang="en-US" dirty="0"/>
              <a:t>SICOI</a:t>
            </a:r>
            <a:r>
              <a:rPr lang="ru-RU" dirty="0"/>
              <a:t> и </a:t>
            </a:r>
            <a:r>
              <a:rPr lang="en-US" dirty="0"/>
              <a:t>STEP</a:t>
            </a:r>
            <a:r>
              <a:rPr lang="ru-RU" dirty="0"/>
              <a:t> 2 Европейского центрального банка. </a:t>
            </a:r>
          </a:p>
          <a:p>
            <a:r>
              <a:rPr lang="ru-RU" dirty="0"/>
              <a:t>Также две системы были идентифицированы как «прочие розничные системы»: бельгийская </a:t>
            </a:r>
            <a:r>
              <a:rPr lang="en-US" dirty="0"/>
              <a:t>CHB</a:t>
            </a:r>
            <a:r>
              <a:rPr lang="ru-RU" dirty="0"/>
              <a:t> и немецкая </a:t>
            </a:r>
            <a:r>
              <a:rPr lang="en-US" dirty="0"/>
              <a:t>RPS</a:t>
            </a:r>
            <a:r>
              <a:rPr lang="ru-RU" dirty="0"/>
              <a:t>.</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Национальные особенности определения системной значимости</a:t>
            </a:r>
          </a:p>
        </p:txBody>
      </p:sp>
      <p:sp>
        <p:nvSpPr>
          <p:cNvPr id="3" name="Содержимое 2"/>
          <p:cNvSpPr>
            <a:spLocks noGrp="1"/>
          </p:cNvSpPr>
          <p:nvPr>
            <p:ph sz="half" idx="1"/>
          </p:nvPr>
        </p:nvSpPr>
        <p:spPr/>
        <p:txBody>
          <a:bodyPr>
            <a:noAutofit/>
          </a:bodyPr>
          <a:lstStyle/>
          <a:p>
            <a:pPr algn="just"/>
            <a:r>
              <a:rPr lang="ru-RU" sz="2000" dirty="0"/>
              <a:t>В Австралии системой ранга СЗПС является</a:t>
            </a:r>
            <a:r>
              <a:rPr lang="en-US" sz="2000" dirty="0"/>
              <a:t> Reserve Bank Information and Transfer System (RITS). </a:t>
            </a:r>
            <a:r>
              <a:rPr lang="ru-RU" sz="2000" dirty="0"/>
              <a:t>Собственником и оператором этой системы является центральный банк Австралии. В стоимостном измерении эта система обеспечивает около 90% межбанковских расчетов. Она также используется для расчетов по мелким платежам на основе отстроченного взаимозачета (</a:t>
            </a:r>
            <a:r>
              <a:rPr lang="en-US" sz="2000" dirty="0"/>
              <a:t>deferred net basis</a:t>
            </a:r>
            <a:r>
              <a:rPr lang="ru-RU" sz="2000" dirty="0"/>
              <a:t>). </a:t>
            </a:r>
          </a:p>
          <a:p>
            <a:endParaRPr lang="ru-RU" sz="2000" dirty="0"/>
          </a:p>
        </p:txBody>
      </p:sp>
      <p:sp>
        <p:nvSpPr>
          <p:cNvPr id="4" name="Содержимое 3"/>
          <p:cNvSpPr>
            <a:spLocks noGrp="1"/>
          </p:cNvSpPr>
          <p:nvPr>
            <p:ph sz="half" idx="2"/>
          </p:nvPr>
        </p:nvSpPr>
        <p:spPr/>
        <p:txBody>
          <a:bodyPr>
            <a:normAutofit fontScale="70000" lnSpcReduction="20000"/>
          </a:bodyPr>
          <a:lstStyle/>
          <a:p>
            <a:pPr algn="just"/>
            <a:r>
              <a:rPr lang="ru-RU" dirty="0"/>
              <a:t>В США  - CHIPS, </a:t>
            </a:r>
            <a:r>
              <a:rPr lang="ru-RU" dirty="0" err="1"/>
              <a:t>Fedwire</a:t>
            </a:r>
            <a:r>
              <a:rPr lang="ru-RU" dirty="0"/>
              <a:t> и CLS отнесены к системно значимым системам. Федеральный Закон </a:t>
            </a:r>
            <a:r>
              <a:rPr lang="ru-RU" dirty="0" err="1"/>
              <a:t>Додда-Фрэнка</a:t>
            </a:r>
            <a:r>
              <a:rPr lang="ru-RU" dirty="0"/>
              <a:t> устанавливает порядок контроля за системно значимыми инфраструктурами финансового рынка. Системно значимой деятельностью в области платежей считаются операции, осуществляемые одним или более финансовыми учреждениями по обеспечению финансовых трансакций, исключая деятельность, предшествующую заключению сделок и их выполнению. </a:t>
            </a:r>
          </a:p>
          <a:p>
            <a:pPr algn="just"/>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i="1" dirty="0"/>
              <a:t>2.6.Интеграция платежных систем</a:t>
            </a:r>
            <a:endParaRPr lang="ru-RU" dirty="0"/>
          </a:p>
        </p:txBody>
      </p:sp>
      <p:sp>
        <p:nvSpPr>
          <p:cNvPr id="5" name="Содержимое 4"/>
          <p:cNvSpPr>
            <a:spLocks noGrp="1"/>
          </p:cNvSpPr>
          <p:nvPr>
            <p:ph idx="1"/>
          </p:nvPr>
        </p:nvSpPr>
        <p:spPr/>
        <p:txBody>
          <a:bodyPr>
            <a:normAutofit fontScale="92500" lnSpcReduction="20000"/>
          </a:bodyPr>
          <a:lstStyle/>
          <a:p>
            <a:r>
              <a:rPr lang="ru-RU" dirty="0"/>
              <a:t>Интеграция платежных и расчетных систем представляет процесс объединения платежной инфраструктуры на различных уровнях и в различных формах. Цель интеграции заключается в создании надежного и эффективного механизма взаимодействия между различными системами. Тенденции:</a:t>
            </a:r>
          </a:p>
          <a:p>
            <a:r>
              <a:rPr lang="ru-RU" dirty="0"/>
              <a:t>-  объединения розничных сегментов  национальных платежных систем отдельных регионов мира; </a:t>
            </a:r>
          </a:p>
          <a:p>
            <a:r>
              <a:rPr lang="ru-RU" dirty="0"/>
              <a:t>-  интеграция  платежных и расчетных систем отдельной страны;</a:t>
            </a:r>
          </a:p>
          <a:p>
            <a:r>
              <a:rPr lang="ru-RU" dirty="0"/>
              <a:t> -  объединение национальных платежных систем крупных платежей.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a:t>TARGET</a:t>
            </a:r>
            <a:endParaRPr lang="ru-RU" dirty="0"/>
          </a:p>
        </p:txBody>
      </p:sp>
      <p:sp>
        <p:nvSpPr>
          <p:cNvPr id="5" name="Содержимое 4"/>
          <p:cNvSpPr>
            <a:spLocks noGrp="1"/>
          </p:cNvSpPr>
          <p:nvPr>
            <p:ph idx="1"/>
          </p:nvPr>
        </p:nvSpPr>
        <p:spPr/>
        <p:txBody>
          <a:bodyPr>
            <a:normAutofit fontScale="85000" lnSpcReduction="10000"/>
          </a:bodyPr>
          <a:lstStyle/>
          <a:p>
            <a:pPr algn="just"/>
            <a:r>
              <a:rPr lang="ru-RU" dirty="0"/>
              <a:t> </a:t>
            </a:r>
            <a:r>
              <a:rPr lang="en-US" dirty="0"/>
              <a:t>TARGET</a:t>
            </a:r>
            <a:r>
              <a:rPr lang="ru-RU" dirty="0"/>
              <a:t> включала 16 национальных систем валовых расчетов в реальном времени, а также платежный механизм Европейского центрального банка. </a:t>
            </a:r>
          </a:p>
          <a:p>
            <a:pPr algn="just"/>
            <a:r>
              <a:rPr lang="ru-RU" dirty="0"/>
              <a:t>Пять стран – Германия, Франция, Испания и Голландия – в совокупности обеспечивают  85,5% стоимостных оборотов системы. </a:t>
            </a:r>
          </a:p>
          <a:p>
            <a:pPr algn="just"/>
            <a:r>
              <a:rPr lang="ru-RU" dirty="0"/>
              <a:t>Базовая система </a:t>
            </a:r>
            <a:r>
              <a:rPr lang="en-US" dirty="0"/>
              <a:t>TARGET</a:t>
            </a:r>
            <a:r>
              <a:rPr lang="ru-RU" dirty="0"/>
              <a:t> предоставляла доступ  более чем 1 тыс. прямых участников и свыше 48 тыс. непрямых участников – кредитных организаций.</a:t>
            </a:r>
          </a:p>
          <a:p>
            <a:pPr algn="just"/>
            <a:r>
              <a:rPr lang="ru-RU" dirty="0"/>
              <a:t> </a:t>
            </a:r>
            <a:r>
              <a:rPr lang="en-US" dirty="0"/>
              <a:t>TARGET</a:t>
            </a:r>
            <a:r>
              <a:rPr lang="ru-RU" dirty="0"/>
              <a:t> – это система, связующая национальные системы крупных платежей. Коммуникация между национальными системами поддерживается через сеть </a:t>
            </a:r>
            <a:r>
              <a:rPr lang="en-US" dirty="0"/>
              <a:t>SWIFT</a:t>
            </a:r>
            <a:r>
              <a:rPr lang="ru-RU" dirty="0"/>
              <a:t>.</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a:t>TARGET</a:t>
            </a:r>
            <a:r>
              <a:rPr lang="ru-RU" dirty="0"/>
              <a:t>2</a:t>
            </a:r>
          </a:p>
        </p:txBody>
      </p:sp>
      <p:sp>
        <p:nvSpPr>
          <p:cNvPr id="5" name="Содержимое 4"/>
          <p:cNvSpPr>
            <a:spLocks noGrp="1"/>
          </p:cNvSpPr>
          <p:nvPr>
            <p:ph sz="half" idx="1"/>
          </p:nvPr>
        </p:nvSpPr>
        <p:spPr/>
        <p:txBody>
          <a:bodyPr>
            <a:normAutofit fontScale="55000" lnSpcReduction="20000"/>
          </a:bodyPr>
          <a:lstStyle/>
          <a:p>
            <a:endParaRPr lang="ru-RU" dirty="0"/>
          </a:p>
        </p:txBody>
      </p:sp>
      <p:sp>
        <p:nvSpPr>
          <p:cNvPr id="6" name="Содержимое 5"/>
          <p:cNvSpPr>
            <a:spLocks noGrp="1"/>
          </p:cNvSpPr>
          <p:nvPr>
            <p:ph sz="half" idx="2"/>
          </p:nvPr>
        </p:nvSpPr>
        <p:spPr/>
        <p:txBody>
          <a:bodyPr>
            <a:normAutofit fontScale="55000" lnSpcReduction="20000"/>
          </a:bodyPr>
          <a:lstStyle/>
          <a:p>
            <a:r>
              <a:rPr lang="ru-RU" dirty="0"/>
              <a:t>В 2010 г. в системе </a:t>
            </a:r>
            <a:r>
              <a:rPr lang="en-US" dirty="0"/>
              <a:t>TARGET</a:t>
            </a:r>
            <a:r>
              <a:rPr lang="ru-RU" dirty="0"/>
              <a:t>2 насчитывалось 866 прямых участников, 3585 непрямых участников и 12950 корреспондентов. Ежедневно в </a:t>
            </a:r>
            <a:r>
              <a:rPr lang="en-US" dirty="0"/>
              <a:t>TARGET</a:t>
            </a:r>
            <a:r>
              <a:rPr lang="ru-RU" dirty="0"/>
              <a:t>2 обрабатывается в среднем 343380 платежей на сумму 2 299 млрд. евро (средний размер операции составлял 6,7 млн. евро., хотя две трети платежей были стоимостью меньше 50 000 евро, а 11% - свыше 1 млн. евро). Эта система является на сегодня основной в Европе: ее доля в общих крупных платежах в евро составляла 90,5% в стоимостном измерении и 59,9% - в количественном. 99,74% платежей в системе </a:t>
            </a:r>
            <a:r>
              <a:rPr lang="en-US" dirty="0"/>
              <a:t>TARGET</a:t>
            </a:r>
            <a:r>
              <a:rPr lang="ru-RU" dirty="0"/>
              <a:t>2 были обработаны менее чем за 5 минут. </a:t>
            </a:r>
          </a:p>
          <a:p>
            <a:r>
              <a:rPr lang="ru-RU" dirty="0"/>
              <a:t>В 2010 г. через эту систему были проведены расчеты на общую сумму 593 трлн. евро (2,3 </a:t>
            </a:r>
            <a:r>
              <a:rPr lang="ru-RU" dirty="0" err="1"/>
              <a:t>тлрн.евро</a:t>
            </a:r>
            <a:r>
              <a:rPr lang="ru-RU" dirty="0"/>
              <a:t> в день), с количеством операций в год 88,6 млн. или 343 тыс. в день </a:t>
            </a:r>
          </a:p>
          <a:p>
            <a:endParaRPr lang="ru-RU" dirty="0"/>
          </a:p>
        </p:txBody>
      </p:sp>
      <p:pic>
        <p:nvPicPr>
          <p:cNvPr id="8" name="Picture 5"/>
          <p:cNvPicPr>
            <a:picLocks noChangeAspect="1" noChangeArrowheads="1"/>
          </p:cNvPicPr>
          <p:nvPr/>
        </p:nvPicPr>
        <p:blipFill>
          <a:blip r:embed="rId2" cstate="print"/>
          <a:srcRect/>
          <a:stretch>
            <a:fillRect/>
          </a:stretch>
        </p:blipFill>
        <p:spPr bwMode="auto">
          <a:xfrm>
            <a:off x="395536" y="1916832"/>
            <a:ext cx="4098925" cy="3816424"/>
          </a:xfrm>
          <a:prstGeom prst="rect">
            <a:avLst/>
          </a:prstGeom>
          <a:noFill/>
          <a:ln w="9525">
            <a:noFill/>
            <a:miter lim="800000"/>
            <a:headEnd/>
            <a:tailEnd/>
          </a:ln>
          <a:effectLst/>
        </p:spPr>
      </p:pic>
      <p:grpSp>
        <p:nvGrpSpPr>
          <p:cNvPr id="2" name="Group 56"/>
          <p:cNvGrpSpPr>
            <a:grpSpLocks/>
          </p:cNvGrpSpPr>
          <p:nvPr/>
        </p:nvGrpSpPr>
        <p:grpSpPr bwMode="auto">
          <a:xfrm>
            <a:off x="936877" y="2493756"/>
            <a:ext cx="1809750" cy="385884"/>
            <a:chOff x="2960" y="825"/>
            <a:chExt cx="1140" cy="243"/>
          </a:xfrm>
        </p:grpSpPr>
        <p:sp>
          <p:nvSpPr>
            <p:cNvPr id="10" name="Line 11"/>
            <p:cNvSpPr>
              <a:spLocks noChangeShapeType="1"/>
            </p:cNvSpPr>
            <p:nvPr/>
          </p:nvSpPr>
          <p:spPr bwMode="auto">
            <a:xfrm>
              <a:off x="2960" y="876"/>
              <a:ext cx="194" cy="1"/>
            </a:xfrm>
            <a:prstGeom prst="line">
              <a:avLst/>
            </a:prstGeom>
            <a:noFill/>
            <a:ln w="12700">
              <a:solidFill>
                <a:srgbClr val="000080"/>
              </a:solidFill>
              <a:round/>
              <a:headEnd/>
              <a:tailEnd/>
            </a:ln>
          </p:spPr>
          <p:txBody>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1" name="Freeform 12"/>
            <p:cNvSpPr>
              <a:spLocks/>
            </p:cNvSpPr>
            <p:nvPr/>
          </p:nvSpPr>
          <p:spPr bwMode="auto">
            <a:xfrm>
              <a:off x="3032" y="857"/>
              <a:ext cx="43" cy="39"/>
            </a:xfrm>
            <a:custGeom>
              <a:avLst/>
              <a:gdLst/>
              <a:ahLst/>
              <a:cxnLst>
                <a:cxn ang="0">
                  <a:pos x="23" y="0"/>
                </a:cxn>
                <a:cxn ang="0">
                  <a:pos x="46" y="23"/>
                </a:cxn>
                <a:cxn ang="0">
                  <a:pos x="23" y="46"/>
                </a:cxn>
                <a:cxn ang="0">
                  <a:pos x="0" y="23"/>
                </a:cxn>
                <a:cxn ang="0">
                  <a:pos x="23" y="0"/>
                </a:cxn>
              </a:cxnLst>
              <a:rect l="0" t="0" r="r" b="b"/>
              <a:pathLst>
                <a:path w="46" h="46">
                  <a:moveTo>
                    <a:pt x="23" y="0"/>
                  </a:moveTo>
                  <a:lnTo>
                    <a:pt x="46" y="23"/>
                  </a:lnTo>
                  <a:lnTo>
                    <a:pt x="23" y="46"/>
                  </a:lnTo>
                  <a:lnTo>
                    <a:pt x="0" y="23"/>
                  </a:lnTo>
                  <a:lnTo>
                    <a:pt x="23" y="0"/>
                  </a:lnTo>
                  <a:close/>
                </a:path>
              </a:pathLst>
            </a:custGeom>
            <a:solidFill>
              <a:srgbClr val="000080"/>
            </a:solidFill>
            <a:ln w="12700">
              <a:solidFill>
                <a:srgbClr val="000080"/>
              </a:solidFill>
              <a:prstDash val="solid"/>
              <a:round/>
              <a:headEnd/>
              <a:tailEnd/>
            </a:ln>
          </p:spPr>
          <p:txBody>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2" name="Rectangle 13"/>
            <p:cNvSpPr>
              <a:spLocks noChangeArrowheads="1"/>
            </p:cNvSpPr>
            <p:nvPr/>
          </p:nvSpPr>
          <p:spPr bwMode="auto">
            <a:xfrm>
              <a:off x="3175" y="825"/>
              <a:ext cx="925" cy="107"/>
            </a:xfrm>
            <a:prstGeom prst="rect">
              <a:avLst/>
            </a:prstGeom>
            <a:noFill/>
            <a:ln w="9525">
              <a:noFill/>
              <a:miter lim="800000"/>
              <a:headEnd/>
              <a:tailEnd/>
            </a:ln>
          </p:spPr>
          <p:txBody>
            <a:bodyPr wrap="none" lIns="0" tIns="0" rIns="0" bIns="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1100" dirty="0">
                  <a:latin typeface="Gill Sans MT" pitchFamily="34" charset="0"/>
                </a:rPr>
                <a:t>Количество операций</a:t>
              </a:r>
              <a:endParaRPr lang="en-GB" sz="1600" dirty="0">
                <a:latin typeface="Gill Sans MT" pitchFamily="34" charset="0"/>
              </a:endParaRPr>
            </a:p>
          </p:txBody>
        </p:sp>
        <p:sp>
          <p:nvSpPr>
            <p:cNvPr id="13" name="Line 14"/>
            <p:cNvSpPr>
              <a:spLocks noChangeShapeType="1"/>
            </p:cNvSpPr>
            <p:nvPr/>
          </p:nvSpPr>
          <p:spPr bwMode="auto">
            <a:xfrm>
              <a:off x="2960" y="1013"/>
              <a:ext cx="194" cy="1"/>
            </a:xfrm>
            <a:prstGeom prst="line">
              <a:avLst/>
            </a:prstGeom>
            <a:noFill/>
            <a:ln w="12700">
              <a:solidFill>
                <a:srgbClr val="FF00FF"/>
              </a:solidFill>
              <a:round/>
              <a:headEnd/>
              <a:tailEnd/>
            </a:ln>
          </p:spPr>
          <p:txBody>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Rectangle 15"/>
            <p:cNvSpPr>
              <a:spLocks noChangeArrowheads="1"/>
            </p:cNvSpPr>
            <p:nvPr/>
          </p:nvSpPr>
          <p:spPr bwMode="auto">
            <a:xfrm>
              <a:off x="3032" y="996"/>
              <a:ext cx="36" cy="32"/>
            </a:xfrm>
            <a:prstGeom prst="rect">
              <a:avLst/>
            </a:prstGeom>
            <a:solidFill>
              <a:srgbClr val="FF00FF"/>
            </a:solidFill>
            <a:ln w="12700">
              <a:solidFill>
                <a:srgbClr val="FF00FF"/>
              </a:solidFill>
              <a:miter lim="800000"/>
              <a:headEnd/>
              <a:tailEnd/>
            </a:ln>
          </p:spPr>
          <p:txBody>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5" name="Rectangle 16"/>
            <p:cNvSpPr>
              <a:spLocks noChangeArrowheads="1"/>
            </p:cNvSpPr>
            <p:nvPr/>
          </p:nvSpPr>
          <p:spPr bwMode="auto">
            <a:xfrm>
              <a:off x="3175" y="961"/>
              <a:ext cx="520" cy="107"/>
            </a:xfrm>
            <a:prstGeom prst="rect">
              <a:avLst/>
            </a:prstGeom>
            <a:noFill/>
            <a:ln w="9525">
              <a:noFill/>
              <a:miter lim="800000"/>
              <a:headEnd/>
              <a:tailEnd/>
            </a:ln>
          </p:spPr>
          <p:txBody>
            <a:bodyPr wrap="none" lIns="0" tIns="0" rIns="0" bIns="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1100" dirty="0" err="1">
                  <a:latin typeface="Gill Sans MT" pitchFamily="34" charset="0"/>
                </a:rPr>
                <a:t>Стоиомость</a:t>
              </a:r>
              <a:r>
                <a:rPr lang="ru-RU" sz="1100" dirty="0">
                  <a:latin typeface="Gill Sans MT" pitchFamily="34" charset="0"/>
                </a:rPr>
                <a:t> </a:t>
              </a:r>
              <a:endParaRPr lang="en-GB" sz="1600" dirty="0">
                <a:latin typeface="Gill Sans MT" pitchFamily="34" charset="0"/>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a:t>Интеграция систем расчетов по операциям с ценными бумагами </a:t>
            </a:r>
            <a:br>
              <a:rPr lang="ru-RU" sz="2800" dirty="0"/>
            </a:br>
            <a:endParaRPr lang="ru-RU" sz="2800" dirty="0"/>
          </a:p>
        </p:txBody>
      </p:sp>
      <p:sp>
        <p:nvSpPr>
          <p:cNvPr id="3" name="Содержимое 2"/>
          <p:cNvSpPr>
            <a:spLocks noGrp="1"/>
          </p:cNvSpPr>
          <p:nvPr>
            <p:ph sz="half" idx="1"/>
          </p:nvPr>
        </p:nvSpPr>
        <p:spPr/>
        <p:txBody>
          <a:bodyPr>
            <a:noAutofit/>
          </a:bodyPr>
          <a:lstStyle/>
          <a:p>
            <a:pPr algn="just"/>
            <a:r>
              <a:rPr lang="ru-RU" sz="1400" dirty="0"/>
              <a:t>До перехода на интеграцию систем </a:t>
            </a:r>
            <a:r>
              <a:rPr lang="en-US" sz="1400" dirty="0"/>
              <a:t>T</a:t>
            </a:r>
            <a:r>
              <a:rPr lang="ru-RU" sz="1400" dirty="0"/>
              <a:t>2</a:t>
            </a:r>
            <a:r>
              <a:rPr lang="en-US" sz="1400" dirty="0"/>
              <a:t>S</a:t>
            </a:r>
            <a:r>
              <a:rPr lang="ru-RU" sz="1400" dirty="0"/>
              <a:t> и </a:t>
            </a:r>
            <a:r>
              <a:rPr lang="en-US" sz="1400" dirty="0"/>
              <a:t>TARGET</a:t>
            </a:r>
            <a:r>
              <a:rPr lang="ru-RU" sz="1400" dirty="0"/>
              <a:t>2 существовала фрагментация ликвидности участников вследствие множества </a:t>
            </a:r>
            <a:r>
              <a:rPr lang="ru-RU" sz="1400" dirty="0" err="1"/>
              <a:t>суб-счетов</a:t>
            </a:r>
            <a:r>
              <a:rPr lang="ru-RU" sz="1400" dirty="0"/>
              <a:t>, обеспечение залогом лишь в некоторых национальных депозитах ценных бумаг (НДЦБ) с открытием счета СВРРВ в местном центральном банке, обилие процедур расчетов, значительная зависимость в работе между НДЦБ и TARGET2.</a:t>
            </a:r>
          </a:p>
          <a:p>
            <a:pPr algn="just"/>
            <a:r>
              <a:rPr lang="ru-RU" sz="1400" dirty="0"/>
              <a:t>Благодаря интеграции, будет оптимизировано управление ликвидностью в банках (возможность иметь один счет в Депозитарии системы </a:t>
            </a:r>
            <a:r>
              <a:rPr lang="en-US" sz="1400" dirty="0"/>
              <a:t>T</a:t>
            </a:r>
            <a:r>
              <a:rPr lang="ru-RU" sz="1400" dirty="0"/>
              <a:t>2</a:t>
            </a:r>
            <a:r>
              <a:rPr lang="en-US" sz="1400" dirty="0"/>
              <a:t>S</a:t>
            </a:r>
            <a:r>
              <a:rPr lang="ru-RU" sz="1400" dirty="0"/>
              <a:t> для всех НДЦБ, автоматическое обеспечение доступно будет во всех НДЦБ, где находятся приемлемые ценные бумаги. Единый интерфейс для всех НДЦБ будет поддерживаться системой T2S. </a:t>
            </a:r>
          </a:p>
          <a:p>
            <a:endParaRPr lang="ru-RU" sz="1400" dirty="0"/>
          </a:p>
        </p:txBody>
      </p:sp>
      <p:sp>
        <p:nvSpPr>
          <p:cNvPr id="4" name="Содержимое 3"/>
          <p:cNvSpPr>
            <a:spLocks noGrp="1"/>
          </p:cNvSpPr>
          <p:nvPr>
            <p:ph sz="half" idx="2"/>
          </p:nvPr>
        </p:nvSpPr>
        <p:spPr/>
        <p:txBody>
          <a:bodyPr>
            <a:noAutofit/>
          </a:bodyPr>
          <a:lstStyle/>
          <a:p>
            <a:pPr algn="just"/>
            <a:r>
              <a:rPr lang="ru-RU" sz="1800" dirty="0"/>
              <a:t>Самым крупномасштабным примером  такой интеграции  является  создание системы TARGET2-Securities (T2S).  Проект был инициирован летом 2006 года и в настоящее время находится в стадии разработки. Система T2S будет будущей </a:t>
            </a:r>
            <a:r>
              <a:rPr lang="ru-RU" sz="1800" dirty="0" err="1"/>
              <a:t>ИТ-платформой</a:t>
            </a:r>
            <a:r>
              <a:rPr lang="ru-RU" sz="1800" dirty="0"/>
              <a:t> для расчетов практически по всем облигациям и акциям, торговля которыми ведется в Европейском союзе. Его планируют запустить в сентябре 2014 года. T2S пройдет испытания уже в январе 2014  г.</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i="1" dirty="0"/>
              <a:t>Интеграция розничных платежных систем</a:t>
            </a:r>
            <a:br>
              <a:rPr lang="ru-RU" dirty="0"/>
            </a:br>
            <a:endParaRPr lang="ru-RU" dirty="0"/>
          </a:p>
        </p:txBody>
      </p:sp>
      <p:sp>
        <p:nvSpPr>
          <p:cNvPr id="3" name="Содержимое 2"/>
          <p:cNvSpPr>
            <a:spLocks noGrp="1"/>
          </p:cNvSpPr>
          <p:nvPr>
            <p:ph sz="half" idx="1"/>
          </p:nvPr>
        </p:nvSpPr>
        <p:spPr/>
        <p:txBody>
          <a:bodyPr>
            <a:noAutofit/>
          </a:bodyPr>
          <a:lstStyle/>
          <a:p>
            <a:pPr algn="just"/>
            <a:r>
              <a:rPr lang="ru-RU" sz="1800" dirty="0"/>
              <a:t>Инициатива создания </a:t>
            </a:r>
            <a:r>
              <a:rPr lang="ru-RU" sz="1800" u="sng" dirty="0"/>
              <a:t>Единой европейской платежной зоны </a:t>
            </a:r>
            <a:r>
              <a:rPr lang="en-US" sz="1800" u="sng" dirty="0"/>
              <a:t>SEPA</a:t>
            </a:r>
            <a:r>
              <a:rPr lang="ru-RU" sz="1800" dirty="0"/>
              <a:t> (</a:t>
            </a:r>
            <a:r>
              <a:rPr lang="en-US" sz="1800" dirty="0"/>
              <a:t>Single European Payment Area</a:t>
            </a:r>
            <a:r>
              <a:rPr lang="ru-RU" sz="1800" dirty="0"/>
              <a:t>) банковским сообществом стран ЕС является наиболее выдающимся примером таких интеграционных новаций. </a:t>
            </a:r>
            <a:r>
              <a:rPr lang="en-US" sz="1800" dirty="0"/>
              <a:t>SEPA </a:t>
            </a:r>
            <a:r>
              <a:rPr lang="ru-RU" sz="1800" dirty="0"/>
              <a:t>позволяет совершать все электронные платежи между странами еврозоны (кредитными картами, дебетовыми картами, банковскими переводами или прямым </a:t>
            </a:r>
            <a:r>
              <a:rPr lang="ru-RU" sz="1800" dirty="0" err="1"/>
              <a:t>дебетованием</a:t>
            </a:r>
            <a:r>
              <a:rPr lang="ru-RU" sz="1800" dirty="0"/>
              <a:t>) с такой же легкостью, как и платежи внутри страны. См.: </a:t>
            </a:r>
            <a:r>
              <a:rPr lang="ru-RU" sz="1800" u="sng" dirty="0">
                <a:hlinkClick r:id="rId2"/>
              </a:rPr>
              <a:t>http://www.ecb.int/paym/sepa/about</a:t>
            </a:r>
            <a:endParaRPr lang="ru-RU" sz="1800" dirty="0"/>
          </a:p>
          <a:p>
            <a:endParaRPr lang="ru-RU" sz="1800" dirty="0"/>
          </a:p>
        </p:txBody>
      </p:sp>
      <p:sp>
        <p:nvSpPr>
          <p:cNvPr id="4" name="Содержимое 3"/>
          <p:cNvSpPr>
            <a:spLocks noGrp="1"/>
          </p:cNvSpPr>
          <p:nvPr>
            <p:ph sz="half" idx="2"/>
          </p:nvPr>
        </p:nvSpPr>
        <p:spPr/>
        <p:txBody>
          <a:bodyPr>
            <a:normAutofit fontScale="55000" lnSpcReduction="20000"/>
          </a:bodyPr>
          <a:lstStyle/>
          <a:p>
            <a:pPr algn="just"/>
            <a:r>
              <a:rPr lang="ru-RU" dirty="0"/>
              <a:t>Проект </a:t>
            </a:r>
            <a:r>
              <a:rPr lang="en-US" dirty="0"/>
              <a:t>SEPA</a:t>
            </a:r>
            <a:r>
              <a:rPr lang="ru-RU" dirty="0"/>
              <a:t> имеет правовую основу в виде Директивы ЕС о платежных услугах. Банки смогли исполнять первые платежи в системе </a:t>
            </a:r>
            <a:r>
              <a:rPr lang="en-US" dirty="0"/>
              <a:t>SEPA </a:t>
            </a:r>
            <a:r>
              <a:rPr lang="ru-RU" dirty="0"/>
              <a:t>с января 2008 г., а для общего доступа система стала доступной с конца 2010 г. В настоящее время в системе участвует 32 европейские страны (охватывая 458 чел. общей численности населения), свыше 4,4 тыс. банков подписали с </a:t>
            </a:r>
            <a:r>
              <a:rPr lang="en-US" dirty="0"/>
              <a:t>SEPA</a:t>
            </a:r>
            <a:r>
              <a:rPr lang="ru-RU" dirty="0"/>
              <a:t> соглашения о кредитных переводах, более 2,6 тыс. банков – соглашения о схеме прямого дебета, а свыше 2,4 тыс. банков – присоединились к схеме прямого дебетования между предприятиями. Для координации усилий по интеграции розничных платежей был создан саморегулирующий орган – Европейский платежный совет, сейчас в него входят 65 европейских банков, включая ассоциации банков, а также стран, которые не являются членами зоны евро (Исландия, Норвегия и Швейцария). См.: </a:t>
            </a:r>
            <a:r>
              <a:rPr lang="en-US" u="sng" dirty="0">
                <a:hlinkClick r:id="rId3"/>
              </a:rPr>
              <a:t>www</a:t>
            </a:r>
            <a:r>
              <a:rPr lang="ru-RU" u="sng" dirty="0">
                <a:hlinkClick r:id="rId3"/>
              </a:rPr>
              <a:t>.</a:t>
            </a:r>
            <a:r>
              <a:rPr lang="en-US" u="sng" dirty="0" err="1">
                <a:hlinkClick r:id="rId3"/>
              </a:rPr>
              <a:t>europeanpaymentscouncil</a:t>
            </a:r>
            <a:r>
              <a:rPr lang="ru-RU" u="sng" dirty="0">
                <a:hlinkClick r:id="rId3"/>
              </a:rPr>
              <a:t>.</a:t>
            </a:r>
            <a:r>
              <a:rPr lang="en-US" u="sng" dirty="0">
                <a:hlinkClick r:id="rId3"/>
              </a:rPr>
              <a:t>org</a:t>
            </a:r>
            <a:r>
              <a:rPr lang="ru-RU" dirty="0"/>
              <a:t> </a:t>
            </a:r>
          </a:p>
          <a:p>
            <a:pPr algn="just"/>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Проект </a:t>
            </a:r>
            <a:r>
              <a:rPr lang="en-US" sz="3200" dirty="0"/>
              <a:t>SEPA</a:t>
            </a:r>
            <a:r>
              <a:rPr lang="ru-RU" sz="3200" dirty="0"/>
              <a:t> построен по трем уровням: </a:t>
            </a:r>
            <a:br>
              <a:rPr lang="ru-RU" sz="3200" dirty="0"/>
            </a:br>
            <a:endParaRPr lang="ru-RU" sz="3200" dirty="0"/>
          </a:p>
        </p:txBody>
      </p:sp>
      <p:sp>
        <p:nvSpPr>
          <p:cNvPr id="3" name="Содержимое 2"/>
          <p:cNvSpPr>
            <a:spLocks noGrp="1"/>
          </p:cNvSpPr>
          <p:nvPr>
            <p:ph sz="half" idx="1"/>
          </p:nvPr>
        </p:nvSpPr>
        <p:spPr/>
        <p:txBody>
          <a:bodyPr>
            <a:noAutofit/>
          </a:bodyPr>
          <a:lstStyle/>
          <a:p>
            <a:r>
              <a:rPr lang="ru-RU" sz="1800" dirty="0"/>
              <a:t>Первый уровень состоит из инфраструктур </a:t>
            </a:r>
            <a:r>
              <a:rPr lang="ru-RU" sz="1800" dirty="0" err="1"/>
              <a:t>процессинга</a:t>
            </a:r>
            <a:r>
              <a:rPr lang="ru-RU" sz="1800" dirty="0"/>
              <a:t>, которые предоставляют операционные услуги. Советом установлен порядок, определяющий  роли и процедуры работы инфраструктур, которые предоставляют услуги клиринга и расчетов. Национальные платежные схемы состоят из управления схемой и инфраструктуры </a:t>
            </a:r>
            <a:r>
              <a:rPr lang="ru-RU" sz="1800" dirty="0" err="1"/>
              <a:t>процессинга</a:t>
            </a:r>
            <a:r>
              <a:rPr lang="ru-RU" sz="1800" dirty="0"/>
              <a:t>, обычно в рамках одной компании – например Автоматизированной клиринговой палаты - АСН.</a:t>
            </a:r>
          </a:p>
        </p:txBody>
      </p:sp>
      <p:sp>
        <p:nvSpPr>
          <p:cNvPr id="4" name="Содержимое 3"/>
          <p:cNvSpPr>
            <a:spLocks noGrp="1"/>
          </p:cNvSpPr>
          <p:nvPr>
            <p:ph sz="half" idx="2"/>
          </p:nvPr>
        </p:nvSpPr>
        <p:spPr/>
        <p:txBody>
          <a:bodyPr>
            <a:normAutofit fontScale="62500" lnSpcReduction="20000"/>
          </a:bodyPr>
          <a:lstStyle/>
          <a:p>
            <a:r>
              <a:rPr lang="ru-RU" dirty="0"/>
              <a:t>Второй уровень охватывает общие схемы </a:t>
            </a:r>
            <a:r>
              <a:rPr lang="en-US" dirty="0"/>
              <a:t>SEPA</a:t>
            </a:r>
            <a:r>
              <a:rPr lang="ru-RU" dirty="0"/>
              <a:t> (схемы прямого дебета и схемы кредитового перевода). Эти схемы руководствуются новым набором межбанковских правил и стандартов для совершения платежей в евро.</a:t>
            </a:r>
          </a:p>
          <a:p>
            <a:r>
              <a:rPr lang="ru-RU" dirty="0"/>
              <a:t>Третий уровень включает новые продукты и услуги </a:t>
            </a:r>
            <a:r>
              <a:rPr lang="en-US" dirty="0"/>
              <a:t>SEPA</a:t>
            </a:r>
            <a:r>
              <a:rPr lang="ru-RU" dirty="0"/>
              <a:t>, которые предлагаются клиентам банками и другими учреждениями на основе ключевых (основополагающих) схем. Европейский платежный совет еще не определили единые стандарты для третьего уровня. Поставщики могут разрабатывать новые продукты и услуги для удобства своих клиентов и могут конкурировать между собой.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Мобильные платежи</a:t>
            </a:r>
          </a:p>
        </p:txBody>
      </p:sp>
      <p:sp>
        <p:nvSpPr>
          <p:cNvPr id="3" name="Содержимое 2"/>
          <p:cNvSpPr>
            <a:spLocks noGrp="1"/>
          </p:cNvSpPr>
          <p:nvPr>
            <p:ph sz="half" idx="1"/>
          </p:nvPr>
        </p:nvSpPr>
        <p:spPr/>
        <p:txBody>
          <a:bodyPr>
            <a:noAutofit/>
          </a:bodyPr>
          <a:lstStyle/>
          <a:p>
            <a:pPr algn="just"/>
            <a:r>
              <a:rPr lang="ru-RU" sz="1800" dirty="0"/>
              <a:t>Совет опубликовал после широких консультаций окончательный вариант документа «Указания по внедрению совместимости карт с бесконтактными мобильными платежами в зоне SEPA» в ноябре 2011 года. Эти руководящие принципы опираются на предыдущую работу Совета по совместимости процессов приложений управления жизненным циклом для бесконтактных мобильных платежей. </a:t>
            </a:r>
          </a:p>
        </p:txBody>
      </p:sp>
      <p:sp>
        <p:nvSpPr>
          <p:cNvPr id="4" name="Содержимое 3"/>
          <p:cNvSpPr>
            <a:spLocks noGrp="1"/>
          </p:cNvSpPr>
          <p:nvPr>
            <p:ph sz="half" idx="2"/>
          </p:nvPr>
        </p:nvSpPr>
        <p:spPr/>
        <p:txBody>
          <a:bodyPr>
            <a:noAutofit/>
          </a:bodyPr>
          <a:lstStyle/>
          <a:p>
            <a:pPr algn="just"/>
            <a:r>
              <a:rPr lang="ru-RU" sz="1600" dirty="0"/>
              <a:t>рассматриваются аспекты мобильной бесконтактной платежной операции, технические требования и требования к безопасности. Это будет способствовать быстрому развитию и внедрению решений для мобильных платежей, путем применения открытых стандартов, определения ролей заинтересованных сторон, рекомендации по достижению достаточного уровня безопасности для всей цепочки мобильных платежей с целью установления доверия в этой среде.</a:t>
            </a:r>
          </a:p>
          <a:p>
            <a:pPr algn="just"/>
            <a:r>
              <a:rPr lang="en-US" sz="1600" dirty="0"/>
              <a:t>Mobile Contactless SEPA Card Payments Interoperability Implementation Guidelines'. - </a:t>
            </a:r>
            <a:endParaRPr lang="ru-RU" sz="1600" dirty="0"/>
          </a:p>
          <a:p>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Риск ликвидности</a:t>
            </a:r>
            <a:br>
              <a:rPr lang="en-US" b="1" dirty="0"/>
            </a:br>
            <a:endParaRPr lang="ru-RU" dirty="0"/>
          </a:p>
        </p:txBody>
      </p:sp>
      <p:sp>
        <p:nvSpPr>
          <p:cNvPr id="3" name="Содержимое 2"/>
          <p:cNvSpPr>
            <a:spLocks noGrp="1"/>
          </p:cNvSpPr>
          <p:nvPr>
            <p:ph idx="1"/>
          </p:nvPr>
        </p:nvSpPr>
        <p:spPr/>
        <p:txBody>
          <a:bodyPr>
            <a:normAutofit/>
          </a:bodyPr>
          <a:lstStyle/>
          <a:p>
            <a:endParaRPr kumimoji="0" lang="ru-RU" altLang="ja-JP" sz="2000" dirty="0">
              <a:solidFill>
                <a:schemeClr val="tx2"/>
              </a:solidFill>
            </a:endParaRPr>
          </a:p>
          <a:p>
            <a:pPr algn="just"/>
            <a:r>
              <a:rPr lang="ru-RU" i="1" dirty="0"/>
              <a:t>Риск ликвидности</a:t>
            </a:r>
            <a:r>
              <a:rPr lang="ru-RU" dirty="0"/>
              <a:t> состоит в вероятности оплаты обязательства не в срок, определенный контрактом, а в какой-то неустановленный момент в будущем. Хотя кредитор сделки в конечном счете получит следуемую сумму, однако задержка платежа может отрицательно отразиться на его финансовом положении, привести к использованию дополнительных источников ликвидности и, следовательно, нанести ущерб. </a:t>
            </a:r>
          </a:p>
          <a:p>
            <a:pPr algn="just"/>
            <a:endParaRPr lang="ru-RU" dirty="0">
              <a:solidFill>
                <a:schemeClr val="tx2"/>
              </a:solidFill>
            </a:endParaRPr>
          </a:p>
          <a:p>
            <a:endParaRPr lang="ru-RU" dirty="0">
              <a:solidFill>
                <a:schemeClr val="tx2"/>
              </a:solidFill>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Кредитный риск</a:t>
            </a:r>
            <a:br>
              <a:rPr lang="en-US" b="1" dirty="0"/>
            </a:br>
            <a:endParaRPr lang="ru-RU" dirty="0"/>
          </a:p>
        </p:txBody>
      </p:sp>
      <p:sp>
        <p:nvSpPr>
          <p:cNvPr id="3" name="Содержимое 2"/>
          <p:cNvSpPr>
            <a:spLocks noGrp="1"/>
          </p:cNvSpPr>
          <p:nvPr>
            <p:ph idx="1"/>
          </p:nvPr>
        </p:nvSpPr>
        <p:spPr/>
        <p:txBody>
          <a:bodyPr>
            <a:normAutofit/>
          </a:bodyPr>
          <a:lstStyle/>
          <a:p>
            <a:pPr algn="just"/>
            <a:r>
              <a:rPr lang="ru-RU" sz="2800" i="1" dirty="0"/>
              <a:t>Кредитный риск</a:t>
            </a:r>
            <a:r>
              <a:rPr lang="ru-RU" sz="2800" dirty="0"/>
              <a:t> заключается в том, что денежное обязательство не будет выполнено в полной сумме ни в момент наступления срока платежа, ни в течение всего последующего периода времени. Этот вид риска часто связан с дефолтом одного из участников расчетов и включает риск потери денежной суммы и риск не реализации выгоды из-за невыполнения контракта.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a:t>Расчетный риск</a:t>
            </a:r>
            <a:endParaRPr lang="ru-RU" dirty="0"/>
          </a:p>
        </p:txBody>
      </p:sp>
      <p:sp>
        <p:nvSpPr>
          <p:cNvPr id="3" name="Содержимое 2"/>
          <p:cNvSpPr>
            <a:spLocks noGrp="1"/>
          </p:cNvSpPr>
          <p:nvPr>
            <p:ph idx="1"/>
          </p:nvPr>
        </p:nvSpPr>
        <p:spPr/>
        <p:txBody>
          <a:bodyPr/>
          <a:lstStyle/>
          <a:p>
            <a:r>
              <a:rPr lang="ru-RU" dirty="0"/>
              <a:t>При характеристике платежных систем часто применяется термин </a:t>
            </a:r>
            <a:r>
              <a:rPr lang="ru-RU" i="1" dirty="0"/>
              <a:t>расчетный риск</a:t>
            </a:r>
            <a:r>
              <a:rPr lang="ru-RU" dirty="0"/>
              <a:t> (</a:t>
            </a:r>
            <a:r>
              <a:rPr lang="en-US" dirty="0"/>
              <a:t>settlement risk</a:t>
            </a:r>
            <a:r>
              <a:rPr lang="ru-RU" dirty="0"/>
              <a:t>) как «синтетическое» понятие, объединяющее два указанных выше риска — кредитного и ликвидности.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Источник риска</a:t>
            </a:r>
          </a:p>
        </p:txBody>
      </p:sp>
      <p:sp>
        <p:nvSpPr>
          <p:cNvPr id="3" name="Содержимое 2"/>
          <p:cNvSpPr>
            <a:spLocks noGrp="1"/>
          </p:cNvSpPr>
          <p:nvPr>
            <p:ph idx="1"/>
          </p:nvPr>
        </p:nvSpPr>
        <p:spPr/>
        <p:txBody>
          <a:bodyPr>
            <a:normAutofit fontScale="92500"/>
          </a:bodyPr>
          <a:lstStyle/>
          <a:p>
            <a:pPr algn="just"/>
            <a:r>
              <a:rPr lang="ru-RU" dirty="0"/>
              <a:t>Основным источником финансовых рисков в платежных системах является наличие </a:t>
            </a:r>
            <a:r>
              <a:rPr lang="ru-RU" dirty="0" err="1"/>
              <a:t>временнóго</a:t>
            </a:r>
            <a:r>
              <a:rPr lang="ru-RU" dirty="0"/>
              <a:t> лага между моментом инициирования расчетной операции и моментом окончательного урегулирования расчетов и зачисления денег на счет получателя. </a:t>
            </a:r>
          </a:p>
          <a:p>
            <a:pPr algn="just"/>
            <a:r>
              <a:rPr lang="ru-RU" dirty="0"/>
              <a:t>Риск особенно велик в нетто-системах (системах с отсроченным платежом), где операции, совершаемые участниками расчетов в течение дня, являются «условными», а окончательное урегулирование происходит в конце расчетного периода.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Правовой и операционный риски,</a:t>
            </a:r>
            <a:br>
              <a:rPr lang="ru-RU" dirty="0"/>
            </a:br>
            <a:r>
              <a:rPr lang="ru-RU" dirty="0"/>
              <a:t> риски в сфере безопасности</a:t>
            </a:r>
          </a:p>
        </p:txBody>
      </p:sp>
      <p:sp>
        <p:nvSpPr>
          <p:cNvPr id="3" name="Содержимое 2"/>
          <p:cNvSpPr>
            <a:spLocks noGrp="1"/>
          </p:cNvSpPr>
          <p:nvPr>
            <p:ph idx="1"/>
          </p:nvPr>
        </p:nvSpPr>
        <p:spPr/>
        <p:txBody>
          <a:bodyPr>
            <a:normAutofit fontScale="92500" lnSpcReduction="10000"/>
          </a:bodyPr>
          <a:lstStyle/>
          <a:p>
            <a:pPr algn="just"/>
            <a:r>
              <a:rPr lang="ru-RU" altLang="ja-JP" dirty="0"/>
              <a:t>Правовой риск возникает, если права и обязательства сторон, вовлеченных в платежную операцию, не определены с должной четкостью (что вызывает неуверенность)</a:t>
            </a:r>
          </a:p>
          <a:p>
            <a:pPr algn="just"/>
            <a:endParaRPr lang="ru-RU" altLang="ja-JP" dirty="0"/>
          </a:p>
          <a:p>
            <a:pPr algn="just"/>
            <a:r>
              <a:rPr lang="ru-RU" altLang="ja-JP" dirty="0"/>
              <a:t>Операционный риск </a:t>
            </a:r>
            <a:r>
              <a:rPr lang="ru-RU" altLang="ja-JP" dirty="0">
                <a:cs typeface="Arial" pitchFamily="34" charset="0"/>
              </a:rPr>
              <a:t>– </a:t>
            </a:r>
            <a:r>
              <a:rPr lang="ru-RU" altLang="ja-JP" dirty="0" err="1">
                <a:cs typeface="Arial" pitchFamily="34" charset="0"/>
              </a:rPr>
              <a:t>риск</a:t>
            </a:r>
            <a:r>
              <a:rPr lang="ru-RU" altLang="ja-JP" dirty="0"/>
              <a:t> сбоя системы из-за отказа ИТ или из-за природных/техногенных катастроф и аварий</a:t>
            </a:r>
          </a:p>
          <a:p>
            <a:pPr algn="just"/>
            <a:endParaRPr lang="ru-RU" altLang="ja-JP" dirty="0"/>
          </a:p>
          <a:p>
            <a:pPr algn="just"/>
            <a:r>
              <a:rPr lang="ru-RU" altLang="ja-JP" dirty="0"/>
              <a:t>Риски в сфере безопасности являются результатом мошенничества или иного злоупотребления системой </a:t>
            </a:r>
            <a:endParaRPr lang="en-US"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Системный риск</a:t>
            </a:r>
            <a:br>
              <a:rPr lang="en-US" b="1" dirty="0"/>
            </a:br>
            <a:endParaRPr lang="ru-RU" dirty="0"/>
          </a:p>
        </p:txBody>
      </p:sp>
      <p:sp>
        <p:nvSpPr>
          <p:cNvPr id="3" name="Содержимое 2"/>
          <p:cNvSpPr>
            <a:spLocks noGrp="1"/>
          </p:cNvSpPr>
          <p:nvPr>
            <p:ph idx="1"/>
          </p:nvPr>
        </p:nvSpPr>
        <p:spPr/>
        <p:txBody>
          <a:bodyPr>
            <a:normAutofit fontScale="92500" lnSpcReduction="10000"/>
          </a:bodyPr>
          <a:lstStyle/>
          <a:p>
            <a:pPr algn="just"/>
            <a:r>
              <a:rPr kumimoji="0" lang="ru-RU" altLang="ja-JP" dirty="0"/>
              <a:t>Неспособность одного участника исполнить свои обязательства в должный срок, которая может привести к тому, что и другие участники будут не в состоянии исполнить свои обязательства в должное время (эффект «второго раунда»), а эта неспособность, в свою очередь, приведет к тому, что еще один участник не сможет ответить по своим обязательствам (эффект «третьего раунда») …</a:t>
            </a:r>
            <a:r>
              <a:rPr lang="ru-RU" dirty="0"/>
              <a:t> Оптовые платежные системы, где существует тесная взаимозависимость участников платежного процесса, могут играть роль пускового механизма и каналов распространения неплатежей в финансовой системе.</a:t>
            </a:r>
            <a:r>
              <a:rPr kumimoji="0" lang="ru-RU" altLang="ja-JP" dirty="0">
                <a:solidFill>
                  <a:schemeClr val="tx2"/>
                </a:solidFill>
              </a:rPr>
              <a:t> </a:t>
            </a:r>
            <a:endParaRPr kumimoji="0" lang="en-US" dirty="0">
              <a:solidFill>
                <a:schemeClr val="tx2"/>
              </a:solidFill>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Источники рисков</a:t>
            </a:r>
          </a:p>
        </p:txBody>
      </p:sp>
      <p:sp>
        <p:nvSpPr>
          <p:cNvPr id="3" name="Содержимое 2"/>
          <p:cNvSpPr>
            <a:spLocks noGrp="1"/>
          </p:cNvSpPr>
          <p:nvPr>
            <p:ph idx="1"/>
          </p:nvPr>
        </p:nvSpPr>
        <p:spPr/>
        <p:txBody>
          <a:bodyPr>
            <a:normAutofit fontScale="92500"/>
          </a:bodyPr>
          <a:lstStyle/>
          <a:p>
            <a:pPr algn="just"/>
            <a:r>
              <a:rPr lang="ru-RU" altLang="ja-JP" dirty="0"/>
              <a:t>временной лаг между инициированием сообщения о платеже и окончательным завершением платежа (задержка окончательного расчета)</a:t>
            </a:r>
          </a:p>
          <a:p>
            <a:pPr algn="just"/>
            <a:endParaRPr lang="ru-RU" altLang="ja-JP" dirty="0"/>
          </a:p>
          <a:p>
            <a:pPr algn="just"/>
            <a:r>
              <a:rPr lang="ru-RU" altLang="ja-JP" dirty="0"/>
              <a:t>временной лаг между исполнением двух частей сделки (асинхронное исполнение сделки, например, сделки с иностранной валютой и ценными бумагами)</a:t>
            </a:r>
          </a:p>
          <a:p>
            <a:pPr algn="just"/>
            <a:endParaRPr lang="ru-RU" altLang="ja-JP" dirty="0"/>
          </a:p>
          <a:p>
            <a:pPr algn="just"/>
            <a:r>
              <a:rPr lang="ru-RU" altLang="ja-JP" dirty="0"/>
              <a:t>временной лаг между сделкой, платежом и окончательным расчетом (расчетный цикл) </a:t>
            </a:r>
            <a:endParaRPr lang="en-US" dirty="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3488</TotalTime>
  <Words>2516</Words>
  <Application>Microsoft Office PowerPoint</Application>
  <PresentationFormat>Экран (4:3)</PresentationFormat>
  <Paragraphs>137</Paragraphs>
  <Slides>29</Slides>
  <Notes>2</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29</vt:i4>
      </vt:variant>
    </vt:vector>
  </HeadingPairs>
  <TitlesOfParts>
    <vt:vector size="40" baseType="lpstr">
      <vt:lpstr>Arial</vt:lpstr>
      <vt:lpstr>Arial</vt:lpstr>
      <vt:lpstr>Calibri</vt:lpstr>
      <vt:lpstr>Cambria</vt:lpstr>
      <vt:lpstr>Franklin Gothic Book</vt:lpstr>
      <vt:lpstr>Gill Sans MT</vt:lpstr>
      <vt:lpstr>Perpetua</vt:lpstr>
      <vt:lpstr>Times New Roman</vt:lpstr>
      <vt:lpstr>Wingdings</vt:lpstr>
      <vt:lpstr>Wingdings 2</vt:lpstr>
      <vt:lpstr>Справедливость</vt:lpstr>
      <vt:lpstr>Риски в Платежной системы</vt:lpstr>
      <vt:lpstr>Типы рисков в платежных и расчетных системах</vt:lpstr>
      <vt:lpstr>Риск ликвидности </vt:lpstr>
      <vt:lpstr>Кредитный риск </vt:lpstr>
      <vt:lpstr>Расчетный риск</vt:lpstr>
      <vt:lpstr>Источник риска</vt:lpstr>
      <vt:lpstr>Правовой и операционный риски,  риски в сфере безопасности</vt:lpstr>
      <vt:lpstr>Системный риск </vt:lpstr>
      <vt:lpstr>Источники рисков</vt:lpstr>
      <vt:lpstr>Поиск оптимального соотношения риска и эффективности в платежной системе:  упрощенный пример</vt:lpstr>
      <vt:lpstr>Профиль рисков</vt:lpstr>
      <vt:lpstr>Профиль рисков</vt:lpstr>
      <vt:lpstr>Херштаттский риск. </vt:lpstr>
      <vt:lpstr>Презентация PowerPoint</vt:lpstr>
      <vt:lpstr>Трансграничные платежные системы. Система CLS</vt:lpstr>
      <vt:lpstr> CLS Bank </vt:lpstr>
      <vt:lpstr>  Динамика показателей развития CLS свидетельствует о перспективности системы.  </vt:lpstr>
      <vt:lpstr>Градация платежных систем по уровню значимости </vt:lpstr>
      <vt:lpstr>Градация систем по уровню значимости </vt:lpstr>
      <vt:lpstr>Розничные системно значимые платежные системы</vt:lpstr>
      <vt:lpstr>Центральными банками Евросистемы регулярно проводится классификация розничных платежных систем по степени значимости.</vt:lpstr>
      <vt:lpstr>Национальные особенности определения системной значимости</vt:lpstr>
      <vt:lpstr>2.6.Интеграция платежных систем</vt:lpstr>
      <vt:lpstr>TARGET</vt:lpstr>
      <vt:lpstr>TARGET2</vt:lpstr>
      <vt:lpstr>Интеграция систем расчетов по операциям с ценными бумагами  </vt:lpstr>
      <vt:lpstr>Интеграция розничных платежных систем </vt:lpstr>
      <vt:lpstr>Проект SEPA построен по трем уровням:  </vt:lpstr>
      <vt:lpstr>Мобильные платежи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межбанковские расчеты: формы, инструменты, технологии.</dc:title>
  <dc:creator>Светлана</dc:creator>
  <cp:lastModifiedBy>daniela bumbac</cp:lastModifiedBy>
  <cp:revision>29</cp:revision>
  <dcterms:created xsi:type="dcterms:W3CDTF">2012-09-04T07:06:29Z</dcterms:created>
  <dcterms:modified xsi:type="dcterms:W3CDTF">2022-02-21T13:08:24Z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5cb16c84-26d2-45b1-8773-4546e758e4a0</vt:lpwstr>
  </property>
  <property fmtid="{D5CDD505-2E9C-101B-9397-08002B2CF9AE}" pid="3" name="Clasificare">
    <vt:lpwstr>P</vt:lpwstr>
  </property>
</Properties>
</file>