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sldIdLst>
    <p:sldId id="257" r:id="rId5"/>
    <p:sldId id="258" r:id="rId6"/>
    <p:sldId id="259" r:id="rId7"/>
    <p:sldId id="260" r:id="rId8"/>
    <p:sldId id="261" r:id="rId9"/>
    <p:sldId id="262" r:id="rId10"/>
    <p:sldId id="263" r:id="rId11"/>
    <p:sldId id="264" r:id="rId12"/>
    <p:sldId id="265"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19" autoAdjust="0"/>
  </p:normalViewPr>
  <p:slideViewPr>
    <p:cSldViewPr snapToGrid="0">
      <p:cViewPr varScale="1">
        <p:scale>
          <a:sx n="107" d="100"/>
          <a:sy n="107" d="100"/>
        </p:scale>
        <p:origin x="7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a:lstStyle/>
        <a:p>
          <a:endParaRPr lang="en-US"/>
        </a:p>
      </dgm:t>
    </dgm:pt>
    <dgm:pt modelId="{8DB5D7D5-6A1C-4ABC-8850-759A9D876047}">
      <dgm:prSet custT="1"/>
      <dgm:spPr/>
      <dgm:t>
        <a:bodyPr/>
        <a:lstStyle/>
        <a:p>
          <a:r>
            <a:rPr lang="ro-MD" sz="1400" b="1" dirty="0"/>
            <a:t>Sec. XIX</a:t>
          </a:r>
          <a:endParaRPr lang="en-US" sz="1400" b="1" dirty="0"/>
        </a:p>
      </dgm:t>
    </dgm:pt>
    <dgm:pt modelId="{D8874F40-D7B0-41DE-BB6F-A6014FEAB2D7}" type="parTrans" cxnId="{C5202EE1-10E9-4076-9D55-9E0CF8B152AF}">
      <dgm:prSet/>
      <dgm:spPr/>
      <dgm:t>
        <a:bodyPr/>
        <a:lstStyle/>
        <a:p>
          <a:endParaRPr lang="en-US"/>
        </a:p>
      </dgm:t>
    </dgm:pt>
    <dgm:pt modelId="{BD6E0A2E-99C8-4F5A-971A-CD211D1099FF}" type="sibTrans" cxnId="{C5202EE1-10E9-4076-9D55-9E0CF8B152AF}">
      <dgm:prSet/>
      <dgm:spPr/>
      <dgm:t>
        <a:bodyPr/>
        <a:lstStyle/>
        <a:p>
          <a:endParaRPr lang="en-US"/>
        </a:p>
      </dgm:t>
    </dgm:pt>
    <dgm:pt modelId="{96262926-A67D-4E4E-9515-5EBC67F0B634}">
      <dgm:prSet custT="1"/>
      <dgm:spPr/>
      <dgm:t>
        <a:bodyPr/>
        <a:lstStyle/>
        <a:p>
          <a:r>
            <a:rPr lang="ro-MD" sz="1800" b="1" dirty="0"/>
            <a:t>Conferințele Internaționale în domeniul Sănătății</a:t>
          </a:r>
          <a:endParaRPr lang="en-US" sz="1800" b="1" dirty="0"/>
        </a:p>
      </dgm:t>
    </dgm:pt>
    <dgm:pt modelId="{EC74E552-C501-4B0E-9400-E8B410F53D50}" type="parTrans" cxnId="{8C5B110A-FBC3-4CBF-BED2-413E87D4DAD5}">
      <dgm:prSet/>
      <dgm:spPr/>
      <dgm:t>
        <a:bodyPr/>
        <a:lstStyle/>
        <a:p>
          <a:endParaRPr lang="en-US"/>
        </a:p>
      </dgm:t>
    </dgm:pt>
    <dgm:pt modelId="{1DA7ACEB-F642-43C1-BCB5-F580B9B985B9}" type="sibTrans" cxnId="{8C5B110A-FBC3-4CBF-BED2-413E87D4DAD5}">
      <dgm:prSet/>
      <dgm:spPr/>
      <dgm:t>
        <a:bodyPr/>
        <a:lstStyle/>
        <a:p>
          <a:endParaRPr lang="en-US"/>
        </a:p>
      </dgm:t>
    </dgm:pt>
    <dgm:pt modelId="{C5146535-FD3D-4589-98A3-623B8DA4B8DB}">
      <dgm:prSet custT="1"/>
      <dgm:spPr/>
      <dgm:t>
        <a:bodyPr/>
        <a:lstStyle/>
        <a:p>
          <a:r>
            <a:rPr lang="ro-MD" sz="1400" b="1" dirty="0"/>
            <a:t>1902, 1907 </a:t>
          </a:r>
          <a:endParaRPr lang="en-US" sz="1400" b="1" dirty="0"/>
        </a:p>
      </dgm:t>
    </dgm:pt>
    <dgm:pt modelId="{20848F78-EC70-4162-96CE-CC68006930F0}" type="parTrans" cxnId="{8EBF857E-7408-4941-91E4-293B0F59EEF7}">
      <dgm:prSet/>
      <dgm:spPr/>
      <dgm:t>
        <a:bodyPr/>
        <a:lstStyle/>
        <a:p>
          <a:endParaRPr lang="en-US"/>
        </a:p>
      </dgm:t>
    </dgm:pt>
    <dgm:pt modelId="{7A3CCAF8-AC3A-401E-AEDD-44BBC1AA9C31}" type="sibTrans" cxnId="{8EBF857E-7408-4941-91E4-293B0F59EEF7}">
      <dgm:prSet/>
      <dgm:spPr/>
      <dgm:t>
        <a:bodyPr/>
        <a:lstStyle/>
        <a:p>
          <a:endParaRPr lang="en-US"/>
        </a:p>
      </dgm:t>
    </dgm:pt>
    <dgm:pt modelId="{E80CA270-6C90-4E17-ACEA-46B56AD54DD1}">
      <dgm:prSet custT="1"/>
      <dgm:spPr/>
      <dgm:t>
        <a:bodyPr/>
        <a:lstStyle/>
        <a:p>
          <a:r>
            <a:rPr lang="en-US" sz="1600" b="1" dirty="0" err="1"/>
            <a:t>Biroul</a:t>
          </a:r>
          <a:r>
            <a:rPr lang="en-US" sz="1600" b="1" dirty="0"/>
            <a:t> </a:t>
          </a:r>
          <a:r>
            <a:rPr lang="en-US" sz="1600" b="1" dirty="0" err="1"/>
            <a:t>Sanitar</a:t>
          </a:r>
          <a:r>
            <a:rPr lang="en-US" sz="1600" b="1" dirty="0"/>
            <a:t> Pan-American</a:t>
          </a:r>
          <a:endParaRPr lang="ro-MD" sz="1600" b="1" dirty="0"/>
        </a:p>
        <a:p>
          <a:endParaRPr lang="ro-MD" sz="1600" b="1" dirty="0"/>
        </a:p>
        <a:p>
          <a:r>
            <a:rPr lang="en-US" sz="1600" b="1" dirty="0"/>
            <a:t>Office International </a:t>
          </a:r>
          <a:r>
            <a:rPr lang="en-US" sz="1600" b="1" dirty="0" err="1"/>
            <a:t>d'Hygiène</a:t>
          </a:r>
          <a:r>
            <a:rPr lang="en-US" sz="1600" b="1" dirty="0"/>
            <a:t> </a:t>
          </a:r>
          <a:r>
            <a:rPr lang="en-US" sz="1600" b="1" dirty="0" err="1"/>
            <a:t>Publique</a:t>
          </a:r>
          <a:r>
            <a:rPr lang="en-US" sz="1600" b="1" dirty="0"/>
            <a:t> </a:t>
          </a:r>
        </a:p>
      </dgm:t>
    </dgm:pt>
    <dgm:pt modelId="{7EEC8067-96EF-4BE0-8BE3-BA59ED78A31F}" type="parTrans" cxnId="{2DC28DF8-5C1B-4F53-A4C1-D5B63FB54BAF}">
      <dgm:prSet/>
      <dgm:spPr/>
      <dgm:t>
        <a:bodyPr/>
        <a:lstStyle/>
        <a:p>
          <a:endParaRPr lang="en-US"/>
        </a:p>
      </dgm:t>
    </dgm:pt>
    <dgm:pt modelId="{1AFE46E5-6B07-4894-8ECB-21BD7E7B8AF1}" type="sibTrans" cxnId="{2DC28DF8-5C1B-4F53-A4C1-D5B63FB54BAF}">
      <dgm:prSet/>
      <dgm:spPr/>
      <dgm:t>
        <a:bodyPr/>
        <a:lstStyle/>
        <a:p>
          <a:endParaRPr lang="en-US"/>
        </a:p>
      </dgm:t>
    </dgm:pt>
    <dgm:pt modelId="{09C152DA-7620-4852-8162-A77EC3609F3F}">
      <dgm:prSet custT="1"/>
      <dgm:spPr/>
      <dgm:t>
        <a:bodyPr/>
        <a:lstStyle/>
        <a:p>
          <a:r>
            <a:rPr lang="ro-MD" sz="1400" b="1" dirty="0"/>
            <a:t>1920</a:t>
          </a:r>
          <a:endParaRPr lang="en-US" sz="1400" b="1" dirty="0"/>
        </a:p>
      </dgm:t>
    </dgm:pt>
    <dgm:pt modelId="{9F6D14C0-6C82-4CBD-8D6D-B0E117B6F2ED}" type="parTrans" cxnId="{23ECAC8B-17A4-4883-AA0E-06D66B7E788A}">
      <dgm:prSet/>
      <dgm:spPr/>
      <dgm:t>
        <a:bodyPr/>
        <a:lstStyle/>
        <a:p>
          <a:endParaRPr lang="en-US"/>
        </a:p>
      </dgm:t>
    </dgm:pt>
    <dgm:pt modelId="{0AE8D36D-0F0F-4206-AE39-0A2D73987B68}" type="sibTrans" cxnId="{23ECAC8B-17A4-4883-AA0E-06D66B7E788A}">
      <dgm:prSet/>
      <dgm:spPr/>
      <dgm:t>
        <a:bodyPr/>
        <a:lstStyle/>
        <a:p>
          <a:endParaRPr lang="en-US"/>
        </a:p>
      </dgm:t>
    </dgm:pt>
    <dgm:pt modelId="{6C8937BE-93F8-4DED-8538-1C601DAEBA66}">
      <dgm:prSet custT="1"/>
      <dgm:spPr/>
      <dgm:t>
        <a:bodyPr/>
        <a:lstStyle/>
        <a:p>
          <a:r>
            <a:rPr lang="ro-MD" sz="1800" b="1" dirty="0"/>
            <a:t>Organizația de Sănătate a Societății Națiunilor</a:t>
          </a:r>
          <a:endParaRPr lang="en-US" sz="1800" b="1" dirty="0"/>
        </a:p>
      </dgm:t>
    </dgm:pt>
    <dgm:pt modelId="{77D169C6-D77F-456D-B18B-D7BE016AD87A}" type="parTrans" cxnId="{FAA8D3DD-12E8-457D-9144-B037C5678347}">
      <dgm:prSet/>
      <dgm:spPr/>
      <dgm:t>
        <a:bodyPr/>
        <a:lstStyle/>
        <a:p>
          <a:endParaRPr lang="en-US"/>
        </a:p>
      </dgm:t>
    </dgm:pt>
    <dgm:pt modelId="{A97BE953-FA9D-4BA6-A92C-494DB1F3BA59}" type="sibTrans" cxnId="{FAA8D3DD-12E8-457D-9144-B037C5678347}">
      <dgm:prSet/>
      <dgm:spPr/>
      <dgm:t>
        <a:bodyPr/>
        <a:lstStyle/>
        <a:p>
          <a:endParaRPr lang="en-US"/>
        </a:p>
      </dgm:t>
    </dgm:pt>
    <dgm:pt modelId="{DFBF9151-003E-4EBF-9E7B-C973A94BEAC8}">
      <dgm:prSet custT="1"/>
      <dgm:spPr/>
      <dgm:t>
        <a:bodyPr/>
        <a:lstStyle/>
        <a:p>
          <a:r>
            <a:rPr lang="ro-MD" sz="1400" b="1" dirty="0"/>
            <a:t>1946 Semnarea Constituției OMS (61 state)</a:t>
          </a:r>
          <a:endParaRPr lang="en-US" sz="1400" b="1" dirty="0"/>
        </a:p>
      </dgm:t>
    </dgm:pt>
    <dgm:pt modelId="{AF404DB4-90DF-4B8E-8451-BADDEED3B177}" type="parTrans" cxnId="{82B17A4E-E874-469F-93CE-E837F67BA11C}">
      <dgm:prSet/>
      <dgm:spPr/>
      <dgm:t>
        <a:bodyPr/>
        <a:lstStyle/>
        <a:p>
          <a:endParaRPr lang="en-US"/>
        </a:p>
      </dgm:t>
    </dgm:pt>
    <dgm:pt modelId="{1D4F2F10-069F-4EB8-B57B-F42F5CFFEE94}" type="sibTrans" cxnId="{82B17A4E-E874-469F-93CE-E837F67BA11C}">
      <dgm:prSet/>
      <dgm:spPr/>
      <dgm:t>
        <a:bodyPr/>
        <a:lstStyle/>
        <a:p>
          <a:endParaRPr lang="en-US"/>
        </a:p>
      </dgm:t>
    </dgm:pt>
    <dgm:pt modelId="{901FDEFA-CFDE-41B3-96F4-40C2A52313D0}">
      <dgm:prSet custT="1"/>
      <dgm:spPr/>
      <dgm:t>
        <a:bodyPr/>
        <a:lstStyle/>
        <a:p>
          <a:r>
            <a:rPr lang="ro-MD" sz="1400" b="1" dirty="0"/>
            <a:t>01.09.1948 Intrarea in vigoare a Constituției</a:t>
          </a:r>
          <a:endParaRPr lang="en-US" sz="1400" b="1" dirty="0"/>
        </a:p>
      </dgm:t>
    </dgm:pt>
    <dgm:pt modelId="{63A1F4DC-4F75-4F0E-AC0F-7AB04B08A3BC}" type="parTrans" cxnId="{9DAF8449-01DA-4294-91C0-C1A0B4D03D1D}">
      <dgm:prSet/>
      <dgm:spPr/>
      <dgm:t>
        <a:bodyPr/>
        <a:lstStyle/>
        <a:p>
          <a:endParaRPr lang="en-US"/>
        </a:p>
      </dgm:t>
    </dgm:pt>
    <dgm:pt modelId="{7EC2E6DC-83F2-4F0E-ADFD-16C2ED7AC474}" type="sibTrans" cxnId="{9DAF8449-01DA-4294-91C0-C1A0B4D03D1D}">
      <dgm:prSet/>
      <dgm:spPr/>
      <dgm:t>
        <a:bodyPr/>
        <a:lstStyle/>
        <a:p>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5" custScaleX="114739">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5">
        <dgm:presLayoutVars>
          <dgm:bulletEnabled val="1"/>
        </dgm:presLayoutVars>
      </dgm:prSet>
      <dgm:spPr/>
    </dgm:pt>
    <dgm:pt modelId="{122B38A3-0442-4747-820C-1F37877E2B0E}" type="pres">
      <dgm:prSet presAssocID="{8DB5D7D5-6A1C-4ABC-8850-759A9D876047}" presName="ConnectLine1" presStyleLbl="sibTrans1D1" presStyleIdx="0" presStyleCnt="5"/>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5"/>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5" custScaleX="84410">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5">
        <dgm:presLayoutVars>
          <dgm:bulletEnabled val="1"/>
        </dgm:presLayoutVars>
      </dgm:prSet>
      <dgm:spPr/>
    </dgm:pt>
    <dgm:pt modelId="{DBA410EB-5F61-4F46-92D9-C5B0AA59EE15}" type="pres">
      <dgm:prSet presAssocID="{C5146535-FD3D-4589-98A3-623B8DA4B8DB}" presName="ConnectLine1" presStyleLbl="sibTrans1D1" presStyleIdx="1" presStyleCnt="5"/>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5"/>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5" custScaleX="80059" custLinFactNeighborX="-17340" custLinFactNeighborY="0">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5">
        <dgm:presLayoutVars>
          <dgm:bulletEnabled val="1"/>
        </dgm:presLayoutVars>
      </dgm:prSet>
      <dgm:spPr/>
    </dgm:pt>
    <dgm:pt modelId="{440E9361-37D2-4157-AF38-7B49AD23708B}" type="pres">
      <dgm:prSet presAssocID="{09C152DA-7620-4852-8162-A77EC3609F3F}" presName="ConnectLine1" presStyleLbl="sibTrans1D1" presStyleIdx="2" presStyleCnt="5"/>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5"/>
      <dgm:spPr/>
    </dgm:pt>
    <dgm:pt modelId="{4174F691-D9D3-451C-9893-D177DC3AED58}" type="pres">
      <dgm:prSet presAssocID="{09C152DA-7620-4852-8162-A77EC3609F3F}" presName="EmptyPane1" presStyleCnt="0"/>
      <dgm:spPr/>
    </dgm:pt>
    <dgm:pt modelId="{49EB602C-A3C2-4ABA-A08D-4818015F1CF1}" type="pres">
      <dgm:prSet presAssocID="{0AE8D36D-0F0F-4206-AE39-0A2D73987B68}" presName="spaceBetweenRectangles1" presStyleCnt="0"/>
      <dgm:spPr/>
    </dgm:pt>
    <dgm:pt modelId="{A200463B-02E2-4A49-A786-5DD57681142F}" type="pres">
      <dgm:prSet presAssocID="{DFBF9151-003E-4EBF-9E7B-C973A94BEAC8}" presName="composite1" presStyleCnt="0"/>
      <dgm:spPr/>
    </dgm:pt>
    <dgm:pt modelId="{40EA94FE-62C3-4933-A06C-C7A9B359DED1}" type="pres">
      <dgm:prSet presAssocID="{DFBF9151-003E-4EBF-9E7B-C973A94BEAC8}" presName="parent1" presStyleLbl="alignNode1" presStyleIdx="3" presStyleCnt="5" custScaleX="119637" custLinFactNeighborX="-17340" custLinFactNeighborY="0">
        <dgm:presLayoutVars>
          <dgm:chMax val="1"/>
          <dgm:chPref val="1"/>
          <dgm:bulletEnabled val="1"/>
        </dgm:presLayoutVars>
      </dgm:prSet>
      <dgm:spPr/>
    </dgm:pt>
    <dgm:pt modelId="{CF249D68-6F71-42ED-8F37-8D9B97B3F9FB}" type="pres">
      <dgm:prSet presAssocID="{DFBF9151-003E-4EBF-9E7B-C973A94BEAC8}" presName="Childtext1" presStyleLbl="revTx" presStyleIdx="3" presStyleCnt="5">
        <dgm:presLayoutVars>
          <dgm:bulletEnabled val="1"/>
        </dgm:presLayoutVars>
      </dgm:prSet>
      <dgm:spPr/>
    </dgm:pt>
    <dgm:pt modelId="{89DCA617-5DA7-4A99-B98C-75C9B0C5E31C}" type="pres">
      <dgm:prSet presAssocID="{DFBF9151-003E-4EBF-9E7B-C973A94BEAC8}" presName="ConnectLine1" presStyleLbl="sibTrans1D1" presStyleIdx="3" presStyleCnt="5"/>
      <dgm:spPr>
        <a:noFill/>
        <a:ln w="12700" cap="rnd" cmpd="sng" algn="ctr">
          <a:solidFill>
            <a:schemeClr val="accent1">
              <a:shade val="90000"/>
              <a:hueOff val="446212"/>
              <a:satOff val="-8602"/>
              <a:lumOff val="28124"/>
              <a:alphaOff val="0"/>
            </a:schemeClr>
          </a:solidFill>
          <a:prstDash val="dash"/>
        </a:ln>
        <a:effectLst/>
      </dgm:spPr>
    </dgm:pt>
    <dgm:pt modelId="{E31AD306-8C3C-49DB-9E84-EB7EED7047DA}" type="pres">
      <dgm:prSet presAssocID="{DFBF9151-003E-4EBF-9E7B-C973A94BEAC8}" presName="ConnectLineEnd1" presStyleLbl="lnNode1" presStyleIdx="3" presStyleCnt="5" custAng="8401322" custFlipVert="1" custFlipHor="1" custScaleX="283421" custScaleY="62910"/>
      <dgm:spPr/>
    </dgm:pt>
    <dgm:pt modelId="{06D4A2CF-0848-4E83-B941-CE39F9C85EC3}" type="pres">
      <dgm:prSet presAssocID="{DFBF9151-003E-4EBF-9E7B-C973A94BEAC8}" presName="EmptyPane1" presStyleCnt="0"/>
      <dgm:spPr/>
    </dgm:pt>
    <dgm:pt modelId="{C483C5CB-EB65-4B1B-9052-4D11FEDD859B}" type="pres">
      <dgm:prSet presAssocID="{1D4F2F10-069F-4EB8-B57B-F42F5CFFEE94}" presName="spaceBetweenRectangles1" presStyleCnt="0"/>
      <dgm:spPr/>
    </dgm:pt>
    <dgm:pt modelId="{08DD0771-059B-45D5-BA9B-B2709305C251}" type="pres">
      <dgm:prSet presAssocID="{901FDEFA-CFDE-41B3-96F4-40C2A52313D0}" presName="composite1" presStyleCnt="0"/>
      <dgm:spPr/>
    </dgm:pt>
    <dgm:pt modelId="{95EC6903-350D-42E9-ADAA-2B092C484C8A}" type="pres">
      <dgm:prSet presAssocID="{901FDEFA-CFDE-41B3-96F4-40C2A52313D0}" presName="parent1" presStyleLbl="alignNode1" presStyleIdx="4" presStyleCnt="5" custScaleX="124201" custLinFactNeighborX="-17340" custLinFactNeighborY="0">
        <dgm:presLayoutVars>
          <dgm:chMax val="1"/>
          <dgm:chPref val="1"/>
          <dgm:bulletEnabled val="1"/>
        </dgm:presLayoutVars>
      </dgm:prSet>
      <dgm:spPr/>
    </dgm:pt>
    <dgm:pt modelId="{737FB076-4913-4439-9463-0B8291DBBE49}" type="pres">
      <dgm:prSet presAssocID="{901FDEFA-CFDE-41B3-96F4-40C2A52313D0}" presName="Childtext1" presStyleLbl="revTx" presStyleIdx="4" presStyleCnt="5">
        <dgm:presLayoutVars>
          <dgm:bulletEnabled val="1"/>
        </dgm:presLayoutVars>
      </dgm:prSet>
      <dgm:spPr/>
    </dgm:pt>
    <dgm:pt modelId="{352CC9DA-1343-4261-9A4F-649A84A16AB6}" type="pres">
      <dgm:prSet presAssocID="{901FDEFA-CFDE-41B3-96F4-40C2A52313D0}" presName="ConnectLine1" presStyleLbl="sibTrans1D1" presStyleIdx="4" presStyleCnt="5"/>
      <dgm:spPr>
        <a:noFill/>
        <a:ln w="12700" cap="rnd" cmpd="sng" algn="ctr">
          <a:solidFill>
            <a:schemeClr val="accent1">
              <a:shade val="90000"/>
              <a:hueOff val="446212"/>
              <a:satOff val="-8602"/>
              <a:lumOff val="28124"/>
              <a:alphaOff val="0"/>
            </a:schemeClr>
          </a:solidFill>
          <a:prstDash val="dash"/>
        </a:ln>
        <a:effectLst/>
      </dgm:spPr>
    </dgm:pt>
    <dgm:pt modelId="{772C0A82-44A0-4B17-8BE7-48C747A40398}" type="pres">
      <dgm:prSet presAssocID="{901FDEFA-CFDE-41B3-96F4-40C2A52313D0}" presName="ConnectLineEnd1" presStyleLbl="lnNode1" presStyleIdx="4" presStyleCnt="5"/>
      <dgm:spPr/>
    </dgm:pt>
    <dgm:pt modelId="{BDF2D922-5BAD-4332-894B-957F6578A6BD}" type="pres">
      <dgm:prSet presAssocID="{901FDEFA-CFDE-41B3-96F4-40C2A52313D0}"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9DAF8449-01DA-4294-91C0-C1A0B4D03D1D}" srcId="{6A70FD8F-0050-42E3-8B3A-6ED7CFB9852E}" destId="{901FDEFA-CFDE-41B3-96F4-40C2A52313D0}" srcOrd="4" destOrd="0" parTransId="{63A1F4DC-4F75-4F0E-AC0F-7AB04B08A3BC}" sibTransId="{7EC2E6DC-83F2-4F0E-ADFD-16C2ED7AC474}"/>
    <dgm:cxn modelId="{82B17A4E-E874-469F-93CE-E837F67BA11C}" srcId="{6A70FD8F-0050-42E3-8B3A-6ED7CFB9852E}" destId="{DFBF9151-003E-4EBF-9E7B-C973A94BEAC8}" srcOrd="3" destOrd="0" parTransId="{AF404DB4-90DF-4B8E-8451-BADDEED3B177}" sibTransId="{1D4F2F10-069F-4EB8-B57B-F42F5CFFEE94}"/>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0BA5C559-31AF-4CA9-AFD1-6952C2128FA1}" type="presOf" srcId="{901FDEFA-CFDE-41B3-96F4-40C2A52313D0}" destId="{95EC6903-350D-42E9-ADAA-2B092C484C8A}"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1F4BE4C3-3260-49C6-9DC2-6E0F7785632E}" type="presOf" srcId="{DFBF9151-003E-4EBF-9E7B-C973A94BEAC8}" destId="{40EA94FE-62C3-4933-A06C-C7A9B359DED1}"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 modelId="{9A9873FA-469A-4BAC-9EBA-BAE66A898A86}" type="presParOf" srcId="{AB52B3CC-6563-466D-BFC3-9B6B5AFA0881}" destId="{49EB602C-A3C2-4ABA-A08D-4818015F1CF1}" srcOrd="5" destOrd="0" presId="urn:microsoft.com/office/officeart/2016/7/layout/RoundedRectangleTimeline"/>
    <dgm:cxn modelId="{7CD10742-2573-408B-85B3-31E73588C0D1}" type="presParOf" srcId="{AB52B3CC-6563-466D-BFC3-9B6B5AFA0881}" destId="{A200463B-02E2-4A49-A786-5DD57681142F}" srcOrd="6" destOrd="0" presId="urn:microsoft.com/office/officeart/2016/7/layout/RoundedRectangleTimeline"/>
    <dgm:cxn modelId="{3359BE19-C949-4E8B-BA09-298F4390E36B}" type="presParOf" srcId="{A200463B-02E2-4A49-A786-5DD57681142F}" destId="{40EA94FE-62C3-4933-A06C-C7A9B359DED1}" srcOrd="0" destOrd="0" presId="urn:microsoft.com/office/officeart/2016/7/layout/RoundedRectangleTimeline"/>
    <dgm:cxn modelId="{3BD93686-E26B-4954-9F42-90763F9159A0}" type="presParOf" srcId="{A200463B-02E2-4A49-A786-5DD57681142F}" destId="{CF249D68-6F71-42ED-8F37-8D9B97B3F9FB}" srcOrd="1" destOrd="0" presId="urn:microsoft.com/office/officeart/2016/7/layout/RoundedRectangleTimeline"/>
    <dgm:cxn modelId="{E1471951-5D9D-4D7B-BDF1-B9998A5636AE}" type="presParOf" srcId="{A200463B-02E2-4A49-A786-5DD57681142F}" destId="{89DCA617-5DA7-4A99-B98C-75C9B0C5E31C}" srcOrd="2" destOrd="0" presId="urn:microsoft.com/office/officeart/2016/7/layout/RoundedRectangleTimeline"/>
    <dgm:cxn modelId="{453B02CF-D40F-47EF-9E29-35E4A7638961}" type="presParOf" srcId="{A200463B-02E2-4A49-A786-5DD57681142F}" destId="{E31AD306-8C3C-49DB-9E84-EB7EED7047DA}" srcOrd="3" destOrd="0" presId="urn:microsoft.com/office/officeart/2016/7/layout/RoundedRectangleTimeline"/>
    <dgm:cxn modelId="{8E0F1F70-D618-4C88-A759-B6598A3C6508}" type="presParOf" srcId="{A200463B-02E2-4A49-A786-5DD57681142F}" destId="{06D4A2CF-0848-4E83-B941-CE39F9C85EC3}" srcOrd="4" destOrd="0" presId="urn:microsoft.com/office/officeart/2016/7/layout/RoundedRectangleTimeline"/>
    <dgm:cxn modelId="{8D02E50F-742D-4403-9EFF-C763AF383FDD}" type="presParOf" srcId="{AB52B3CC-6563-466D-BFC3-9B6B5AFA0881}" destId="{C483C5CB-EB65-4B1B-9052-4D11FEDD859B}" srcOrd="7" destOrd="0" presId="urn:microsoft.com/office/officeart/2016/7/layout/RoundedRectangleTimeline"/>
    <dgm:cxn modelId="{CDE80C1A-3C0A-475E-9941-C0170AD0A87A}" type="presParOf" srcId="{AB52B3CC-6563-466D-BFC3-9B6B5AFA0881}" destId="{08DD0771-059B-45D5-BA9B-B2709305C251}" srcOrd="8" destOrd="0" presId="urn:microsoft.com/office/officeart/2016/7/layout/RoundedRectangleTimeline"/>
    <dgm:cxn modelId="{FB8EAAC0-5E0F-4CFA-85F8-88812B641DD7}" type="presParOf" srcId="{08DD0771-059B-45D5-BA9B-B2709305C251}" destId="{95EC6903-350D-42E9-ADAA-2B092C484C8A}" srcOrd="0" destOrd="0" presId="urn:microsoft.com/office/officeart/2016/7/layout/RoundedRectangleTimeline"/>
    <dgm:cxn modelId="{FA912167-A4BE-44C5-A634-1F616035CC1D}" type="presParOf" srcId="{08DD0771-059B-45D5-BA9B-B2709305C251}" destId="{737FB076-4913-4439-9463-0B8291DBBE49}" srcOrd="1" destOrd="0" presId="urn:microsoft.com/office/officeart/2016/7/layout/RoundedRectangleTimeline"/>
    <dgm:cxn modelId="{39BEDAEC-2F7D-48FF-B480-E88E43BFF27C}" type="presParOf" srcId="{08DD0771-059B-45D5-BA9B-B2709305C251}" destId="{352CC9DA-1343-4261-9A4F-649A84A16AB6}" srcOrd="2" destOrd="0" presId="urn:microsoft.com/office/officeart/2016/7/layout/RoundedRectangleTimeline"/>
    <dgm:cxn modelId="{D4074AC2-13CB-40AF-8DB8-F2121CA5E95A}" type="presParOf" srcId="{08DD0771-059B-45D5-BA9B-B2709305C251}" destId="{772C0A82-44A0-4B17-8BE7-48C747A40398}" srcOrd="3" destOrd="0" presId="urn:microsoft.com/office/officeart/2016/7/layout/RoundedRectangleTimeline"/>
    <dgm:cxn modelId="{58635638-D5B4-49DC-9E09-E0DA58930612}" type="presParOf" srcId="{08DD0771-059B-45D5-BA9B-B2709305C251}" destId="{BDF2D922-5BAD-4332-894B-957F6578A6BD}"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C4E89F-5AFC-4E57-98E8-37DC29430ADC}" type="doc">
      <dgm:prSet loTypeId="urn:microsoft.com/office/officeart/2005/8/layout/pyramid2" loCatId="list" qsTypeId="urn:microsoft.com/office/officeart/2005/8/quickstyle/simple1" qsCatId="simple" csTypeId="urn:microsoft.com/office/officeart/2005/8/colors/accent1_2" csCatId="accent1" phldr="1"/>
      <dgm:spPr/>
    </dgm:pt>
    <dgm:pt modelId="{7A51A4EF-DBFB-487C-BA30-2EBB1E00CF01}">
      <dgm:prSet phldrT="[Text]"/>
      <dgm:spPr/>
      <dgm:t>
        <a:bodyPr/>
        <a:lstStyle/>
        <a:p>
          <a:r>
            <a:rPr lang="en-US" dirty="0" err="1"/>
            <a:t>Adunarea</a:t>
          </a:r>
          <a:r>
            <a:rPr lang="en-US" dirty="0"/>
            <a:t> Mondial</a:t>
          </a:r>
          <a:r>
            <a:rPr lang="ro-MD" dirty="0"/>
            <a:t>ă a Sănătății</a:t>
          </a:r>
          <a:endParaRPr lang="en-US" dirty="0"/>
        </a:p>
      </dgm:t>
    </dgm:pt>
    <dgm:pt modelId="{843F388B-AFA4-42D3-BD37-86D561CE0C55}" type="parTrans" cxnId="{99851AFF-02DF-4A02-B740-D6CF8670E025}">
      <dgm:prSet/>
      <dgm:spPr/>
      <dgm:t>
        <a:bodyPr/>
        <a:lstStyle/>
        <a:p>
          <a:endParaRPr lang="en-US"/>
        </a:p>
      </dgm:t>
    </dgm:pt>
    <dgm:pt modelId="{E010DB4D-C9B8-4EB6-9E36-7A2BBB5FF68E}" type="sibTrans" cxnId="{99851AFF-02DF-4A02-B740-D6CF8670E025}">
      <dgm:prSet/>
      <dgm:spPr/>
      <dgm:t>
        <a:bodyPr/>
        <a:lstStyle/>
        <a:p>
          <a:endParaRPr lang="en-US"/>
        </a:p>
      </dgm:t>
    </dgm:pt>
    <dgm:pt modelId="{776207CD-6949-4592-AED6-EDE4AF760AFC}">
      <dgm:prSet phldrT="[Text]"/>
      <dgm:spPr/>
      <dgm:t>
        <a:bodyPr/>
        <a:lstStyle/>
        <a:p>
          <a:r>
            <a:rPr lang="ro-MD" dirty="0"/>
            <a:t>Secretariatul</a:t>
          </a:r>
        </a:p>
      </dgm:t>
    </dgm:pt>
    <dgm:pt modelId="{23B6CE85-932D-4CFB-A4D8-8E90109120D5}" type="parTrans" cxnId="{3C2E8513-C2B9-467B-9101-7D5E46178C15}">
      <dgm:prSet/>
      <dgm:spPr/>
      <dgm:t>
        <a:bodyPr/>
        <a:lstStyle/>
        <a:p>
          <a:endParaRPr lang="en-US"/>
        </a:p>
      </dgm:t>
    </dgm:pt>
    <dgm:pt modelId="{F9B1946B-8DC7-4F19-AB33-7840744D46B6}" type="sibTrans" cxnId="{3C2E8513-C2B9-467B-9101-7D5E46178C15}">
      <dgm:prSet/>
      <dgm:spPr/>
      <dgm:t>
        <a:bodyPr/>
        <a:lstStyle/>
        <a:p>
          <a:endParaRPr lang="en-US"/>
        </a:p>
      </dgm:t>
    </dgm:pt>
    <dgm:pt modelId="{B394AACF-33A2-4235-AC63-67F70AEA7CFB}">
      <dgm:prSet/>
      <dgm:spPr/>
      <dgm:t>
        <a:bodyPr/>
        <a:lstStyle/>
        <a:p>
          <a:r>
            <a:rPr lang="ro-MD" dirty="0"/>
            <a:t>Consiliul Executiv</a:t>
          </a:r>
        </a:p>
        <a:p>
          <a:r>
            <a:rPr lang="ro-MD" dirty="0"/>
            <a:t>Comitete</a:t>
          </a:r>
        </a:p>
      </dgm:t>
    </dgm:pt>
    <dgm:pt modelId="{FCDEFE5D-1668-4D74-9355-0A02D8EE51DE}" type="parTrans" cxnId="{C2208904-CC26-4415-A0D8-D9AAD33521D1}">
      <dgm:prSet/>
      <dgm:spPr/>
      <dgm:t>
        <a:bodyPr/>
        <a:lstStyle/>
        <a:p>
          <a:endParaRPr lang="en-US"/>
        </a:p>
      </dgm:t>
    </dgm:pt>
    <dgm:pt modelId="{27B06428-30C9-4BC3-8F29-2F4E7FF21A35}" type="sibTrans" cxnId="{C2208904-CC26-4415-A0D8-D9AAD33521D1}">
      <dgm:prSet/>
      <dgm:spPr/>
      <dgm:t>
        <a:bodyPr/>
        <a:lstStyle/>
        <a:p>
          <a:endParaRPr lang="en-US"/>
        </a:p>
      </dgm:t>
    </dgm:pt>
    <dgm:pt modelId="{3A0EC873-9330-4607-B3F8-D7358271EEC8}" type="pres">
      <dgm:prSet presAssocID="{70C4E89F-5AFC-4E57-98E8-37DC29430ADC}" presName="compositeShape" presStyleCnt="0">
        <dgm:presLayoutVars>
          <dgm:dir/>
          <dgm:resizeHandles/>
        </dgm:presLayoutVars>
      </dgm:prSet>
      <dgm:spPr/>
    </dgm:pt>
    <dgm:pt modelId="{8E15B7BD-8512-45C1-93DA-876F876F000C}" type="pres">
      <dgm:prSet presAssocID="{70C4E89F-5AFC-4E57-98E8-37DC29430ADC}" presName="pyramid" presStyleLbl="node1" presStyleIdx="0" presStyleCnt="1"/>
      <dgm:spPr/>
    </dgm:pt>
    <dgm:pt modelId="{BB266F08-5127-487B-B5EB-71B2186A0D37}" type="pres">
      <dgm:prSet presAssocID="{70C4E89F-5AFC-4E57-98E8-37DC29430ADC}" presName="theList" presStyleCnt="0"/>
      <dgm:spPr/>
    </dgm:pt>
    <dgm:pt modelId="{99F540BB-E853-4F55-8D9C-27B42CC942B7}" type="pres">
      <dgm:prSet presAssocID="{7A51A4EF-DBFB-487C-BA30-2EBB1E00CF01}" presName="aNode" presStyleLbl="fgAcc1" presStyleIdx="0" presStyleCnt="3">
        <dgm:presLayoutVars>
          <dgm:bulletEnabled val="1"/>
        </dgm:presLayoutVars>
      </dgm:prSet>
      <dgm:spPr/>
    </dgm:pt>
    <dgm:pt modelId="{36EC47C3-97A9-44B9-885A-6133DFE13D64}" type="pres">
      <dgm:prSet presAssocID="{7A51A4EF-DBFB-487C-BA30-2EBB1E00CF01}" presName="aSpace" presStyleCnt="0"/>
      <dgm:spPr/>
    </dgm:pt>
    <dgm:pt modelId="{2CD39988-93C9-4632-B34A-D38C538CDD2C}" type="pres">
      <dgm:prSet presAssocID="{B394AACF-33A2-4235-AC63-67F70AEA7CFB}" presName="aNode" presStyleLbl="fgAcc1" presStyleIdx="1" presStyleCnt="3">
        <dgm:presLayoutVars>
          <dgm:bulletEnabled val="1"/>
        </dgm:presLayoutVars>
      </dgm:prSet>
      <dgm:spPr/>
    </dgm:pt>
    <dgm:pt modelId="{36A92671-8CC9-44AE-A16C-F44BFF798698}" type="pres">
      <dgm:prSet presAssocID="{B394AACF-33A2-4235-AC63-67F70AEA7CFB}" presName="aSpace" presStyleCnt="0"/>
      <dgm:spPr/>
    </dgm:pt>
    <dgm:pt modelId="{C2D53A9E-2A2C-442B-9175-90A972A5FE04}" type="pres">
      <dgm:prSet presAssocID="{776207CD-6949-4592-AED6-EDE4AF760AFC}" presName="aNode" presStyleLbl="fgAcc1" presStyleIdx="2" presStyleCnt="3">
        <dgm:presLayoutVars>
          <dgm:bulletEnabled val="1"/>
        </dgm:presLayoutVars>
      </dgm:prSet>
      <dgm:spPr/>
    </dgm:pt>
    <dgm:pt modelId="{D3F69014-15C0-4205-8477-02B5C3D01B34}" type="pres">
      <dgm:prSet presAssocID="{776207CD-6949-4592-AED6-EDE4AF760AFC}" presName="aSpace" presStyleCnt="0"/>
      <dgm:spPr/>
    </dgm:pt>
  </dgm:ptLst>
  <dgm:cxnLst>
    <dgm:cxn modelId="{C2208904-CC26-4415-A0D8-D9AAD33521D1}" srcId="{70C4E89F-5AFC-4E57-98E8-37DC29430ADC}" destId="{B394AACF-33A2-4235-AC63-67F70AEA7CFB}" srcOrd="1" destOrd="0" parTransId="{FCDEFE5D-1668-4D74-9355-0A02D8EE51DE}" sibTransId="{27B06428-30C9-4BC3-8F29-2F4E7FF21A35}"/>
    <dgm:cxn modelId="{ED069E0B-2089-4FEB-ADED-1F7364830CC9}" type="presOf" srcId="{7A51A4EF-DBFB-487C-BA30-2EBB1E00CF01}" destId="{99F540BB-E853-4F55-8D9C-27B42CC942B7}" srcOrd="0" destOrd="0" presId="urn:microsoft.com/office/officeart/2005/8/layout/pyramid2"/>
    <dgm:cxn modelId="{1FD88311-B42E-4737-AF78-6F21E31A5905}" type="presOf" srcId="{B394AACF-33A2-4235-AC63-67F70AEA7CFB}" destId="{2CD39988-93C9-4632-B34A-D38C538CDD2C}" srcOrd="0" destOrd="0" presId="urn:microsoft.com/office/officeart/2005/8/layout/pyramid2"/>
    <dgm:cxn modelId="{3C2E8513-C2B9-467B-9101-7D5E46178C15}" srcId="{70C4E89F-5AFC-4E57-98E8-37DC29430ADC}" destId="{776207CD-6949-4592-AED6-EDE4AF760AFC}" srcOrd="2" destOrd="0" parTransId="{23B6CE85-932D-4CFB-A4D8-8E90109120D5}" sibTransId="{F9B1946B-8DC7-4F19-AB33-7840744D46B6}"/>
    <dgm:cxn modelId="{29399974-35F9-468D-94DE-42A77E3B85C7}" type="presOf" srcId="{70C4E89F-5AFC-4E57-98E8-37DC29430ADC}" destId="{3A0EC873-9330-4607-B3F8-D7358271EEC8}" srcOrd="0" destOrd="0" presId="urn:microsoft.com/office/officeart/2005/8/layout/pyramid2"/>
    <dgm:cxn modelId="{4C934CE6-E5D3-486A-811F-89775D9FF79C}" type="presOf" srcId="{776207CD-6949-4592-AED6-EDE4AF760AFC}" destId="{C2D53A9E-2A2C-442B-9175-90A972A5FE04}" srcOrd="0" destOrd="0" presId="urn:microsoft.com/office/officeart/2005/8/layout/pyramid2"/>
    <dgm:cxn modelId="{99851AFF-02DF-4A02-B740-D6CF8670E025}" srcId="{70C4E89F-5AFC-4E57-98E8-37DC29430ADC}" destId="{7A51A4EF-DBFB-487C-BA30-2EBB1E00CF01}" srcOrd="0" destOrd="0" parTransId="{843F388B-AFA4-42D3-BD37-86D561CE0C55}" sibTransId="{E010DB4D-C9B8-4EB6-9E36-7A2BBB5FF68E}"/>
    <dgm:cxn modelId="{2A7DCB89-354D-49B7-850F-1AD3A8C81133}" type="presParOf" srcId="{3A0EC873-9330-4607-B3F8-D7358271EEC8}" destId="{8E15B7BD-8512-45C1-93DA-876F876F000C}" srcOrd="0" destOrd="0" presId="urn:microsoft.com/office/officeart/2005/8/layout/pyramid2"/>
    <dgm:cxn modelId="{DEDE7041-DC8E-4E84-85A0-0AB1ECC4C4C1}" type="presParOf" srcId="{3A0EC873-9330-4607-B3F8-D7358271EEC8}" destId="{BB266F08-5127-487B-B5EB-71B2186A0D37}" srcOrd="1" destOrd="0" presId="urn:microsoft.com/office/officeart/2005/8/layout/pyramid2"/>
    <dgm:cxn modelId="{02902F9A-87B8-46E6-9F1F-65F7F5354E3F}" type="presParOf" srcId="{BB266F08-5127-487B-B5EB-71B2186A0D37}" destId="{99F540BB-E853-4F55-8D9C-27B42CC942B7}" srcOrd="0" destOrd="0" presId="urn:microsoft.com/office/officeart/2005/8/layout/pyramid2"/>
    <dgm:cxn modelId="{D48F8DF6-8BE8-4F33-83D2-A2BC46BF3C8E}" type="presParOf" srcId="{BB266F08-5127-487B-B5EB-71B2186A0D37}" destId="{36EC47C3-97A9-44B9-885A-6133DFE13D64}" srcOrd="1" destOrd="0" presId="urn:microsoft.com/office/officeart/2005/8/layout/pyramid2"/>
    <dgm:cxn modelId="{9E859A10-CA54-4487-BF30-01579CF2D7BF}" type="presParOf" srcId="{BB266F08-5127-487B-B5EB-71B2186A0D37}" destId="{2CD39988-93C9-4632-B34A-D38C538CDD2C}" srcOrd="2" destOrd="0" presId="urn:microsoft.com/office/officeart/2005/8/layout/pyramid2"/>
    <dgm:cxn modelId="{E1A00D4F-F739-49E8-BE53-91D7FB249D6A}" type="presParOf" srcId="{BB266F08-5127-487B-B5EB-71B2186A0D37}" destId="{36A92671-8CC9-44AE-A16C-F44BFF798698}" srcOrd="3" destOrd="0" presId="urn:microsoft.com/office/officeart/2005/8/layout/pyramid2"/>
    <dgm:cxn modelId="{CBC65992-A1BB-4935-BADA-3BDB8C368F63}" type="presParOf" srcId="{BB266F08-5127-487B-B5EB-71B2186A0D37}" destId="{C2D53A9E-2A2C-442B-9175-90A972A5FE04}" srcOrd="4" destOrd="0" presId="urn:microsoft.com/office/officeart/2005/8/layout/pyramid2"/>
    <dgm:cxn modelId="{F61A2B56-EA00-4FE8-B88E-7F5A6E524145}" type="presParOf" srcId="{BB266F08-5127-487B-B5EB-71B2186A0D37}" destId="{D3F69014-15C0-4205-8477-02B5C3D01B34}"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442643" y="700872"/>
          <a:ext cx="363378" cy="2232042"/>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ro-MD" sz="1400" b="1" kern="1200" dirty="0"/>
            <a:t>Sec. XIX</a:t>
          </a:r>
          <a:endParaRPr lang="en-US" sz="1400" b="1" kern="1200" dirty="0"/>
        </a:p>
      </dsp:txBody>
      <dsp:txXfrm rot="5400000">
        <a:off x="526051" y="1652943"/>
        <a:ext cx="2214303" cy="327900"/>
      </dsp:txXfrm>
    </dsp:sp>
    <dsp:sp modelId="{5A1B764B-0DC5-47CD-BDEA-9E67799496EC}">
      <dsp:nvSpPr>
        <dsp:cNvPr id="0" name=""/>
        <dsp:cNvSpPr/>
      </dsp:nvSpPr>
      <dsp:spPr>
        <a:xfrm>
          <a:off x="3231" y="0"/>
          <a:ext cx="3242202" cy="1271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None/>
          </a:pPr>
          <a:r>
            <a:rPr lang="ro-MD" sz="1800" b="1" kern="1200" dirty="0"/>
            <a:t>Conferințele Internaționale în domeniul Sănătății</a:t>
          </a:r>
          <a:endParaRPr lang="en-US" sz="1800" b="1" kern="1200" dirty="0"/>
        </a:p>
      </dsp:txBody>
      <dsp:txXfrm>
        <a:off x="3231" y="0"/>
        <a:ext cx="3242202" cy="1271825"/>
      </dsp:txXfrm>
    </dsp:sp>
    <dsp:sp modelId="{122B38A3-0442-4747-820C-1F37877E2B0E}">
      <dsp:nvSpPr>
        <dsp:cNvPr id="0" name=""/>
        <dsp:cNvSpPr/>
      </dsp:nvSpPr>
      <dsp:spPr>
        <a:xfrm>
          <a:off x="1624332" y="1344501"/>
          <a:ext cx="0" cy="290702"/>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587994" y="1271825"/>
          <a:ext cx="72675" cy="72675"/>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748630" y="1635204"/>
          <a:ext cx="1642045" cy="363378"/>
        </a:xfrm>
        <a:prstGeom prst="rect">
          <a:avLst/>
        </a:prstGeom>
        <a:solidFill>
          <a:schemeClr val="accent1">
            <a:shade val="80000"/>
            <a:hueOff val="111548"/>
            <a:satOff val="-2264"/>
            <a:lumOff val="7669"/>
            <a:alphaOff val="0"/>
          </a:schemeClr>
        </a:solidFill>
        <a:ln w="22225" cap="rnd" cmpd="sng" algn="ctr">
          <a:solidFill>
            <a:schemeClr val="accent1">
              <a:shade val="80000"/>
              <a:hueOff val="111548"/>
              <a:satOff val="-2264"/>
              <a:lumOff val="76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ro-MD" sz="1400" b="1" kern="1200" dirty="0"/>
            <a:t>1902, 1907 </a:t>
          </a:r>
          <a:endParaRPr lang="en-US" sz="1400" b="1" kern="1200" dirty="0"/>
        </a:p>
      </dsp:txBody>
      <dsp:txXfrm>
        <a:off x="2748630" y="1635204"/>
        <a:ext cx="1642045" cy="363378"/>
      </dsp:txXfrm>
    </dsp:sp>
    <dsp:sp modelId="{DF65791B-462E-4589-B98D-F60587330CA8}">
      <dsp:nvSpPr>
        <dsp:cNvPr id="0" name=""/>
        <dsp:cNvSpPr/>
      </dsp:nvSpPr>
      <dsp:spPr>
        <a:xfrm>
          <a:off x="1948552" y="2361961"/>
          <a:ext cx="3242202" cy="1271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b="1" kern="1200" dirty="0" err="1"/>
            <a:t>Biroul</a:t>
          </a:r>
          <a:r>
            <a:rPr lang="en-US" sz="1600" b="1" kern="1200" dirty="0"/>
            <a:t> </a:t>
          </a:r>
          <a:r>
            <a:rPr lang="en-US" sz="1600" b="1" kern="1200" dirty="0" err="1"/>
            <a:t>Sanitar</a:t>
          </a:r>
          <a:r>
            <a:rPr lang="en-US" sz="1600" b="1" kern="1200" dirty="0"/>
            <a:t> Pan-American</a:t>
          </a:r>
          <a:endParaRPr lang="ro-MD" sz="1600" b="1" kern="1200" dirty="0"/>
        </a:p>
        <a:p>
          <a:pPr marL="0" lvl="0" indent="0" algn="ctr" defTabSz="711200">
            <a:lnSpc>
              <a:spcPct val="90000"/>
            </a:lnSpc>
            <a:spcBef>
              <a:spcPct val="0"/>
            </a:spcBef>
            <a:spcAft>
              <a:spcPct val="35000"/>
            </a:spcAft>
            <a:buNone/>
          </a:pPr>
          <a:endParaRPr lang="ro-MD" sz="1600" b="1" kern="1200" dirty="0"/>
        </a:p>
        <a:p>
          <a:pPr marL="0" lvl="0" indent="0" algn="ctr" defTabSz="711200">
            <a:lnSpc>
              <a:spcPct val="90000"/>
            </a:lnSpc>
            <a:spcBef>
              <a:spcPct val="0"/>
            </a:spcBef>
            <a:spcAft>
              <a:spcPct val="35000"/>
            </a:spcAft>
            <a:buNone/>
          </a:pPr>
          <a:r>
            <a:rPr lang="en-US" sz="1600" b="1" kern="1200" dirty="0"/>
            <a:t>Office International </a:t>
          </a:r>
          <a:r>
            <a:rPr lang="en-US" sz="1600" b="1" kern="1200" dirty="0" err="1"/>
            <a:t>d'Hygiène</a:t>
          </a:r>
          <a:r>
            <a:rPr lang="en-US" sz="1600" b="1" kern="1200" dirty="0"/>
            <a:t> </a:t>
          </a:r>
          <a:r>
            <a:rPr lang="en-US" sz="1600" b="1" kern="1200" dirty="0" err="1"/>
            <a:t>Publique</a:t>
          </a:r>
          <a:r>
            <a:rPr lang="en-US" sz="1600" b="1" kern="1200" dirty="0"/>
            <a:t> </a:t>
          </a:r>
        </a:p>
      </dsp:txBody>
      <dsp:txXfrm>
        <a:off x="1948552" y="2361961"/>
        <a:ext cx="3242202" cy="1271825"/>
      </dsp:txXfrm>
    </dsp:sp>
    <dsp:sp modelId="{DBA410EB-5F61-4F46-92D9-C5B0AA59EE15}">
      <dsp:nvSpPr>
        <dsp:cNvPr id="0" name=""/>
        <dsp:cNvSpPr/>
      </dsp:nvSpPr>
      <dsp:spPr>
        <a:xfrm>
          <a:off x="3569653" y="1998582"/>
          <a:ext cx="0" cy="290702"/>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3533315" y="2289285"/>
          <a:ext cx="72675" cy="72675"/>
        </a:xfrm>
        <a:prstGeom prst="ellipse">
          <a:avLst/>
        </a:prstGeom>
        <a:solidFill>
          <a:schemeClr val="accent1">
            <a:shade val="80000"/>
            <a:hueOff val="111548"/>
            <a:satOff val="-2264"/>
            <a:lumOff val="766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a:off x="4398953" y="1635204"/>
          <a:ext cx="1557404" cy="36337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ro-MD" sz="1400" b="1" kern="1200" dirty="0"/>
            <a:t>1920</a:t>
          </a:r>
          <a:endParaRPr lang="en-US" sz="1400" b="1" kern="1200" dirty="0"/>
        </a:p>
      </dsp:txBody>
      <dsp:txXfrm>
        <a:off x="4398953" y="1635204"/>
        <a:ext cx="1557404" cy="363378"/>
      </dsp:txXfrm>
    </dsp:sp>
    <dsp:sp modelId="{B4723E2A-4FF1-452A-BD25-8EC364F15A6F}">
      <dsp:nvSpPr>
        <dsp:cNvPr id="0" name=""/>
        <dsp:cNvSpPr/>
      </dsp:nvSpPr>
      <dsp:spPr>
        <a:xfrm>
          <a:off x="3893873" y="0"/>
          <a:ext cx="3242202" cy="1271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None/>
          </a:pPr>
          <a:r>
            <a:rPr lang="ro-MD" sz="1800" b="1" kern="1200" dirty="0"/>
            <a:t>Organizația de Sănătate a Societății Națiunilor</a:t>
          </a:r>
          <a:endParaRPr lang="en-US" sz="1800" b="1" kern="1200" dirty="0"/>
        </a:p>
      </dsp:txBody>
      <dsp:txXfrm>
        <a:off x="3893873" y="0"/>
        <a:ext cx="3242202" cy="1271825"/>
      </dsp:txXfrm>
    </dsp:sp>
    <dsp:sp modelId="{440E9361-37D2-4157-AF38-7B49AD23708B}">
      <dsp:nvSpPr>
        <dsp:cNvPr id="0" name=""/>
        <dsp:cNvSpPr/>
      </dsp:nvSpPr>
      <dsp:spPr>
        <a:xfrm>
          <a:off x="5514975" y="1344501"/>
          <a:ext cx="0" cy="290702"/>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5478637" y="1271825"/>
          <a:ext cx="72675" cy="72675"/>
        </a:xfrm>
        <a:prstGeom prst="ellipse">
          <a:avLst/>
        </a:prstGeom>
        <a:solidFill>
          <a:schemeClr val="accent1">
            <a:shade val="80000"/>
            <a:hueOff val="223096"/>
            <a:satOff val="-4529"/>
            <a:lumOff val="1533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EA94FE-62C3-4933-A06C-C7A9B359DED1}">
      <dsp:nvSpPr>
        <dsp:cNvPr id="0" name=""/>
        <dsp:cNvSpPr/>
      </dsp:nvSpPr>
      <dsp:spPr>
        <a:xfrm>
          <a:off x="5959315" y="1635204"/>
          <a:ext cx="2327323" cy="363378"/>
        </a:xfrm>
        <a:prstGeom prst="rect">
          <a:avLst/>
        </a:prstGeom>
        <a:solidFill>
          <a:schemeClr val="accent1">
            <a:shade val="80000"/>
            <a:hueOff val="334644"/>
            <a:satOff val="-6793"/>
            <a:lumOff val="23008"/>
            <a:alphaOff val="0"/>
          </a:schemeClr>
        </a:solidFill>
        <a:ln w="22225" cap="rnd" cmpd="sng" algn="ctr">
          <a:solidFill>
            <a:schemeClr val="accent1">
              <a:shade val="80000"/>
              <a:hueOff val="334644"/>
              <a:satOff val="-6793"/>
              <a:lumOff val="2300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ro-MD" sz="1400" b="1" kern="1200" dirty="0"/>
            <a:t>1946 Semnarea Constituției OMS (61 state)</a:t>
          </a:r>
          <a:endParaRPr lang="en-US" sz="1400" b="1" kern="1200" dirty="0"/>
        </a:p>
      </dsp:txBody>
      <dsp:txXfrm>
        <a:off x="5959315" y="1635204"/>
        <a:ext cx="2327323" cy="363378"/>
      </dsp:txXfrm>
    </dsp:sp>
    <dsp:sp modelId="{CF249D68-6F71-42ED-8F37-8D9B97B3F9FB}">
      <dsp:nvSpPr>
        <dsp:cNvPr id="0" name=""/>
        <dsp:cNvSpPr/>
      </dsp:nvSpPr>
      <dsp:spPr>
        <a:xfrm>
          <a:off x="5839195" y="2361961"/>
          <a:ext cx="3242202" cy="1271825"/>
        </a:xfrm>
        <a:prstGeom prst="rect">
          <a:avLst/>
        </a:prstGeom>
        <a:noFill/>
        <a:ln>
          <a:noFill/>
        </a:ln>
        <a:effectLst/>
      </dsp:spPr>
      <dsp:style>
        <a:lnRef idx="0">
          <a:scrgbClr r="0" g="0" b="0"/>
        </a:lnRef>
        <a:fillRef idx="0">
          <a:scrgbClr r="0" g="0" b="0"/>
        </a:fillRef>
        <a:effectRef idx="0">
          <a:scrgbClr r="0" g="0" b="0"/>
        </a:effectRef>
        <a:fontRef idx="minor"/>
      </dsp:style>
    </dsp:sp>
    <dsp:sp modelId="{89DCA617-5DA7-4A99-B98C-75C9B0C5E31C}">
      <dsp:nvSpPr>
        <dsp:cNvPr id="0" name=""/>
        <dsp:cNvSpPr/>
      </dsp:nvSpPr>
      <dsp:spPr>
        <a:xfrm>
          <a:off x="7460296" y="1998582"/>
          <a:ext cx="0" cy="290702"/>
        </a:xfrm>
        <a:prstGeom prst="line">
          <a:avLst/>
        </a:prstGeom>
        <a:noFill/>
        <a:ln w="12700" cap="rnd" cmpd="sng" algn="ctr">
          <a:solidFill>
            <a:schemeClr val="accent1">
              <a:shade val="90000"/>
              <a:hueOff val="446212"/>
              <a:satOff val="-8602"/>
              <a:lumOff val="28124"/>
              <a:alphaOff val="0"/>
            </a:schemeClr>
          </a:solidFill>
          <a:prstDash val="dash"/>
        </a:ln>
        <a:effectLst/>
      </dsp:spPr>
      <dsp:style>
        <a:lnRef idx="1">
          <a:scrgbClr r="0" g="0" b="0"/>
        </a:lnRef>
        <a:fillRef idx="0">
          <a:scrgbClr r="0" g="0" b="0"/>
        </a:fillRef>
        <a:effectRef idx="0">
          <a:scrgbClr r="0" g="0" b="0"/>
        </a:effectRef>
        <a:fontRef idx="minor"/>
      </dsp:style>
    </dsp:sp>
    <dsp:sp modelId="{E31AD306-8C3C-49DB-9E84-EB7EED7047DA}">
      <dsp:nvSpPr>
        <dsp:cNvPr id="0" name=""/>
        <dsp:cNvSpPr/>
      </dsp:nvSpPr>
      <dsp:spPr>
        <a:xfrm rot="8401322" flipH="1" flipV="1">
          <a:off x="7357307" y="2302763"/>
          <a:ext cx="205978" cy="45720"/>
        </a:xfrm>
        <a:prstGeom prst="ellipse">
          <a:avLst/>
        </a:prstGeom>
        <a:solidFill>
          <a:schemeClr val="accent1">
            <a:shade val="80000"/>
            <a:hueOff val="334644"/>
            <a:satOff val="-6793"/>
            <a:lumOff val="2300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EC6903-350D-42E9-ADAA-2B092C484C8A}">
      <dsp:nvSpPr>
        <dsp:cNvPr id="0" name=""/>
        <dsp:cNvSpPr/>
      </dsp:nvSpPr>
      <dsp:spPr>
        <a:xfrm rot="5400000">
          <a:off x="8886609" y="608839"/>
          <a:ext cx="363378" cy="2416108"/>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ro-MD" sz="1400" b="1" kern="1200" dirty="0"/>
            <a:t>01.09.1948 Intrarea in vigoare a Constituției</a:t>
          </a:r>
          <a:endParaRPr lang="en-US" sz="1400" b="1" kern="1200" dirty="0"/>
        </a:p>
      </dsp:txBody>
      <dsp:txXfrm rot="-5400000">
        <a:off x="7860245" y="1652943"/>
        <a:ext cx="2398369" cy="327900"/>
      </dsp:txXfrm>
    </dsp:sp>
    <dsp:sp modelId="{737FB076-4913-4439-9463-0B8291DBBE49}">
      <dsp:nvSpPr>
        <dsp:cNvPr id="0" name=""/>
        <dsp:cNvSpPr/>
      </dsp:nvSpPr>
      <dsp:spPr>
        <a:xfrm>
          <a:off x="7784516" y="0"/>
          <a:ext cx="3242202" cy="1271825"/>
        </a:xfrm>
        <a:prstGeom prst="rect">
          <a:avLst/>
        </a:prstGeom>
        <a:noFill/>
        <a:ln>
          <a:noFill/>
        </a:ln>
        <a:effectLst/>
      </dsp:spPr>
      <dsp:style>
        <a:lnRef idx="0">
          <a:scrgbClr r="0" g="0" b="0"/>
        </a:lnRef>
        <a:fillRef idx="0">
          <a:scrgbClr r="0" g="0" b="0"/>
        </a:fillRef>
        <a:effectRef idx="0">
          <a:scrgbClr r="0" g="0" b="0"/>
        </a:effectRef>
        <a:fontRef idx="minor"/>
      </dsp:style>
    </dsp:sp>
    <dsp:sp modelId="{352CC9DA-1343-4261-9A4F-649A84A16AB6}">
      <dsp:nvSpPr>
        <dsp:cNvPr id="0" name=""/>
        <dsp:cNvSpPr/>
      </dsp:nvSpPr>
      <dsp:spPr>
        <a:xfrm>
          <a:off x="9405617" y="1344501"/>
          <a:ext cx="0" cy="290702"/>
        </a:xfrm>
        <a:prstGeom prst="line">
          <a:avLst/>
        </a:prstGeom>
        <a:noFill/>
        <a:ln w="12700" cap="rnd" cmpd="sng" algn="ctr">
          <a:solidFill>
            <a:schemeClr val="accent1">
              <a:shade val="90000"/>
              <a:hueOff val="446212"/>
              <a:satOff val="-8602"/>
              <a:lumOff val="28124"/>
              <a:alphaOff val="0"/>
            </a:schemeClr>
          </a:solidFill>
          <a:prstDash val="dash"/>
        </a:ln>
        <a:effectLst/>
      </dsp:spPr>
      <dsp:style>
        <a:lnRef idx="1">
          <a:scrgbClr r="0" g="0" b="0"/>
        </a:lnRef>
        <a:fillRef idx="0">
          <a:scrgbClr r="0" g="0" b="0"/>
        </a:fillRef>
        <a:effectRef idx="0">
          <a:scrgbClr r="0" g="0" b="0"/>
        </a:effectRef>
        <a:fontRef idx="minor"/>
      </dsp:style>
    </dsp:sp>
    <dsp:sp modelId="{772C0A82-44A0-4B17-8BE7-48C747A40398}">
      <dsp:nvSpPr>
        <dsp:cNvPr id="0" name=""/>
        <dsp:cNvSpPr/>
      </dsp:nvSpPr>
      <dsp:spPr>
        <a:xfrm>
          <a:off x="9369279" y="1271825"/>
          <a:ext cx="72675" cy="72675"/>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5B7BD-8512-45C1-93DA-876F876F000C}">
      <dsp:nvSpPr>
        <dsp:cNvPr id="0" name=""/>
        <dsp:cNvSpPr/>
      </dsp:nvSpPr>
      <dsp:spPr>
        <a:xfrm>
          <a:off x="507722" y="0"/>
          <a:ext cx="3633787" cy="3633787"/>
        </a:xfrm>
        <a:prstGeom prst="triangl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F540BB-E853-4F55-8D9C-27B42CC942B7}">
      <dsp:nvSpPr>
        <dsp:cNvPr id="0" name=""/>
        <dsp:cNvSpPr/>
      </dsp:nvSpPr>
      <dsp:spPr>
        <a:xfrm>
          <a:off x="2324615" y="365330"/>
          <a:ext cx="2361961" cy="860185"/>
        </a:xfrm>
        <a:prstGeom prst="round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Adunarea</a:t>
          </a:r>
          <a:r>
            <a:rPr lang="en-US" sz="2000" kern="1200" dirty="0"/>
            <a:t> Mondial</a:t>
          </a:r>
          <a:r>
            <a:rPr lang="ro-MD" sz="2000" kern="1200" dirty="0"/>
            <a:t>ă a Sănătății</a:t>
          </a:r>
          <a:endParaRPr lang="en-US" sz="2000" kern="1200" dirty="0"/>
        </a:p>
      </dsp:txBody>
      <dsp:txXfrm>
        <a:off x="2366606" y="407321"/>
        <a:ext cx="2277979" cy="776203"/>
      </dsp:txXfrm>
    </dsp:sp>
    <dsp:sp modelId="{2CD39988-93C9-4632-B34A-D38C538CDD2C}">
      <dsp:nvSpPr>
        <dsp:cNvPr id="0" name=""/>
        <dsp:cNvSpPr/>
      </dsp:nvSpPr>
      <dsp:spPr>
        <a:xfrm>
          <a:off x="2324615" y="1333039"/>
          <a:ext cx="2361961" cy="860185"/>
        </a:xfrm>
        <a:prstGeom prst="round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MD" sz="2000" kern="1200" dirty="0"/>
            <a:t>Consiliul Executiv</a:t>
          </a:r>
        </a:p>
        <a:p>
          <a:pPr marL="0" lvl="0" indent="0" algn="ctr" defTabSz="889000">
            <a:lnSpc>
              <a:spcPct val="90000"/>
            </a:lnSpc>
            <a:spcBef>
              <a:spcPct val="0"/>
            </a:spcBef>
            <a:spcAft>
              <a:spcPct val="35000"/>
            </a:spcAft>
            <a:buNone/>
          </a:pPr>
          <a:r>
            <a:rPr lang="ro-MD" sz="2000" kern="1200" dirty="0"/>
            <a:t>Comitete</a:t>
          </a:r>
        </a:p>
      </dsp:txBody>
      <dsp:txXfrm>
        <a:off x="2366606" y="1375030"/>
        <a:ext cx="2277979" cy="776203"/>
      </dsp:txXfrm>
    </dsp:sp>
    <dsp:sp modelId="{C2D53A9E-2A2C-442B-9175-90A972A5FE04}">
      <dsp:nvSpPr>
        <dsp:cNvPr id="0" name=""/>
        <dsp:cNvSpPr/>
      </dsp:nvSpPr>
      <dsp:spPr>
        <a:xfrm>
          <a:off x="2324615" y="2300747"/>
          <a:ext cx="2361961" cy="860185"/>
        </a:xfrm>
        <a:prstGeom prst="round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MD" sz="2000" kern="1200" dirty="0"/>
            <a:t>Secretariatul</a:t>
          </a:r>
        </a:p>
      </dsp:txBody>
      <dsp:txXfrm>
        <a:off x="2366606" y="2342738"/>
        <a:ext cx="2277979" cy="776203"/>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11/13/2024</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11/13/2024</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de-DE"/>
              <a:t>Mastertitelformat bearbeiten</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11/13/2024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de-DE"/>
              <a:t>Mastertitelformat bearbeiten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11/13/2024</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de-DE"/>
              <a:t>Mastertitelformat bearbeiten</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de-DE"/>
              <a:t>Mastertitelformat bearbeiten</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de-DE"/>
              <a:t>Mastertextformat bearbeiten</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11/13/2024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11/13/2024</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7E18DB4A-8810-4A10-AD5C-D5E2C667F5B3}" type="datetime1">
              <a:rPr lang="en-US" smtClean="0"/>
              <a:t>11/13/2024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11/13/2024</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91" y="1020431"/>
            <a:ext cx="10993549" cy="1475013"/>
          </a:xfrm>
        </p:spPr>
        <p:txBody>
          <a:bodyPr>
            <a:normAutofit/>
          </a:bodyPr>
          <a:lstStyle/>
          <a:p>
            <a:r>
              <a:rPr lang="ro-MD" dirty="0"/>
              <a:t>Organizația Mondială a SănătăȚii</a:t>
            </a:r>
            <a:endParaRPr lang="en-US" dirty="0"/>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81194" y="2495445"/>
            <a:ext cx="10993546" cy="468233"/>
          </a:xfrm>
        </p:spPr>
        <p:txBody>
          <a:bodyPr>
            <a:normAutofit/>
          </a:bodyPr>
          <a:lstStyle/>
          <a:p>
            <a:r>
              <a:rPr lang="ro-MD" dirty="0"/>
              <a:t>01.09.1948</a:t>
            </a:r>
            <a:endParaRPr lang="en-US" dirty="0"/>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bstract image">
            <a:extLst>
              <a:ext uri="{FF2B5EF4-FFF2-40B4-BE49-F238E27FC236}">
                <a16:creationId xmlns:a16="http://schemas.microsoft.com/office/drawing/2014/main" id="{F1A8C364-94D4-4630-BAD0-78722F3470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8733" y="3081867"/>
            <a:ext cx="11260667" cy="3310466"/>
          </a:xfrm>
          <a:prstGeom prst="rect">
            <a:avLst/>
          </a:prstGeom>
        </p:spPr>
      </p:pic>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622F03-0452-43D2-C3D4-025E1440E893}"/>
              </a:ext>
            </a:extLst>
          </p:cNvPr>
          <p:cNvSpPr>
            <a:spLocks noGrp="1"/>
          </p:cNvSpPr>
          <p:nvPr>
            <p:ph type="title"/>
          </p:nvPr>
        </p:nvSpPr>
        <p:spPr/>
        <p:txBody>
          <a:bodyPr>
            <a:normAutofit/>
          </a:bodyPr>
          <a:lstStyle/>
          <a:p>
            <a:r>
              <a:rPr lang="en-US" sz="2400" dirty="0" err="1"/>
              <a:t>Avavntajele</a:t>
            </a:r>
            <a:r>
              <a:rPr lang="en-US" sz="2400" dirty="0"/>
              <a:t> </a:t>
            </a:r>
            <a:r>
              <a:rPr lang="en-US" sz="2400" dirty="0" err="1"/>
              <a:t>calit</a:t>
            </a:r>
            <a:r>
              <a:rPr lang="ro-MD" sz="2400" dirty="0"/>
              <a:t>ății de Membru a Republicii Moldova la OMS</a:t>
            </a:r>
            <a:endParaRPr lang="en-US" sz="2400" dirty="0"/>
          </a:p>
        </p:txBody>
      </p:sp>
      <p:sp>
        <p:nvSpPr>
          <p:cNvPr id="3" name="Inhaltsplatzhalter 2">
            <a:extLst>
              <a:ext uri="{FF2B5EF4-FFF2-40B4-BE49-F238E27FC236}">
                <a16:creationId xmlns:a16="http://schemas.microsoft.com/office/drawing/2014/main" id="{5FFFDFBC-4E3F-DC6A-AD20-1D1CA6ABB1FA}"/>
              </a:ext>
            </a:extLst>
          </p:cNvPr>
          <p:cNvSpPr>
            <a:spLocks noGrp="1"/>
          </p:cNvSpPr>
          <p:nvPr>
            <p:ph idx="1"/>
          </p:nvPr>
        </p:nvSpPr>
        <p:spPr/>
        <p:txBody>
          <a:bodyPr>
            <a:normAutofit fontScale="92500" lnSpcReduction="10000"/>
          </a:bodyPr>
          <a:lstStyle/>
          <a:p>
            <a:pPr marL="0" marR="0">
              <a:spcAft>
                <a:spcPts val="800"/>
              </a:spcAft>
            </a:pPr>
            <a:r>
              <a:rPr lang="en-US" sz="1400" b="1" dirty="0" err="1">
                <a:effectLst/>
                <a:latin typeface="Times New Roman" panose="02020603050405020304" pitchFamily="18" charset="0"/>
                <a:ea typeface="Calibri" panose="020F0502020204030204" pitchFamily="34" charset="0"/>
                <a:cs typeface="Times New Roman" panose="02020603050405020304" pitchFamily="18" charset="0"/>
              </a:rPr>
              <a:t>Colaborare</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effectLst/>
                <a:latin typeface="Times New Roman" panose="02020603050405020304" pitchFamily="18" charset="0"/>
                <a:ea typeface="Calibri" panose="020F0502020204030204" pitchFamily="34" charset="0"/>
                <a:cs typeface="Times New Roman" panose="02020603050405020304" pitchFamily="18" charset="0"/>
              </a:rPr>
              <a:t>domenii</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effectLst/>
                <a:latin typeface="Times New Roman" panose="02020603050405020304" pitchFamily="18" charset="0"/>
                <a:ea typeface="Calibri" panose="020F0502020204030204" pitchFamily="34" charset="0"/>
                <a:cs typeface="Times New Roman" panose="02020603050405020304" pitchFamily="18" charset="0"/>
              </a:rPr>
              <a:t>prioritare</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Cooperarea</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dintre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Moldova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OMS se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concentrează</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pe o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serie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domenii</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prioritare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precum: </a:t>
            </a:r>
          </a:p>
          <a:p>
            <a:pPr marL="742950" marR="0" lvl="1" indent="-285750">
              <a:spcAft>
                <a:spcPts val="800"/>
              </a:spcAft>
              <a:buSzPts val="1000"/>
              <a:buFont typeface="Courier New" panose="02070309020205020404" pitchFamily="49" charset="0"/>
              <a:buChar char="o"/>
              <a:tabLst>
                <a:tab pos="914400" algn="l"/>
              </a:tabLs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Controlul</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bolilor</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infecțioase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tuberculoză</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HIV/SIDA,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hepatită</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t>
            </a:r>
          </a:p>
          <a:p>
            <a:pPr marL="742950" marR="0" lvl="1" indent="-285750">
              <a:spcAft>
                <a:spcPts val="800"/>
              </a:spcAft>
              <a:buSzPts val="1000"/>
              <a:buFont typeface="Courier New" panose="02070309020205020404" pitchFamily="49" charset="0"/>
              <a:buChar char="o"/>
              <a:tabLst>
                <a:tab pos="914400" algn="l"/>
              </a:tabLs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Îmbunătățirea</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sistemului</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sănătate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publică</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Aft>
                <a:spcPts val="800"/>
              </a:spcAft>
              <a:buSzPts val="1000"/>
              <a:buFont typeface="Courier New" panose="02070309020205020404" pitchFamily="49" charset="0"/>
              <a:buChar char="o"/>
              <a:tabLst>
                <a:tab pos="914400" algn="l"/>
              </a:tabLs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Promovarea</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sănătății</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materne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infantile</a:t>
            </a:r>
          </a:p>
          <a:p>
            <a:pPr marL="742950" marR="0" lvl="1" indent="-285750">
              <a:spcAft>
                <a:spcPts val="800"/>
              </a:spcAft>
              <a:buSzPts val="1000"/>
              <a:buFont typeface="Courier New" panose="02070309020205020404" pitchFamily="49" charset="0"/>
              <a:buChar char="o"/>
              <a:tabLst>
                <a:tab pos="914400" algn="l"/>
              </a:tabLs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Prevenirea</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controlul</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bolilor</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non-</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transmisibile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Aft>
                <a:spcPts val="800"/>
              </a:spcAft>
              <a:buSzPts val="1000"/>
              <a:buFont typeface="Courier New" panose="02070309020205020404" pitchFamily="49" charset="0"/>
              <a:buChar char="o"/>
              <a:tabLst>
                <a:tab pos="914400" algn="l"/>
              </a:tabLs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Reabilitarea</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persoanelor</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cu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dizabilități</a:t>
            </a:r>
            <a:endParaRPr lang="ro-MD" sz="1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b="1" dirty="0" err="1">
                <a:effectLst/>
                <a:latin typeface="Times New Roman" panose="02020603050405020304" pitchFamily="18" charset="0"/>
                <a:ea typeface="Calibri" panose="020F0502020204030204" pitchFamily="34" charset="0"/>
              </a:rPr>
              <a:t>Asistență</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tehnică</a:t>
            </a:r>
            <a:r>
              <a:rPr lang="en-US" sz="1800" b="1"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 OMS </a:t>
            </a:r>
            <a:r>
              <a:rPr lang="en-US" sz="1800" dirty="0" err="1">
                <a:effectLst/>
                <a:latin typeface="Times New Roman" panose="02020603050405020304" pitchFamily="18" charset="0"/>
                <a:ea typeface="Calibri" panose="020F0502020204030204" pitchFamily="34" charset="0"/>
              </a:rPr>
              <a:t>oferă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Republicii</a:t>
            </a:r>
            <a:r>
              <a:rPr lang="en-US" sz="1800" dirty="0">
                <a:effectLst/>
                <a:latin typeface="Times New Roman" panose="02020603050405020304" pitchFamily="18" charset="0"/>
                <a:ea typeface="Calibri" panose="020F0502020204030204" pitchFamily="34" charset="0"/>
              </a:rPr>
              <a:t> Moldova </a:t>
            </a:r>
            <a:r>
              <a:rPr lang="en-US" sz="1800" dirty="0" err="1">
                <a:effectLst/>
                <a:latin typeface="Times New Roman" panose="02020603050405020304" pitchFamily="18" charset="0"/>
                <a:ea typeface="Calibri" panose="020F0502020204030204" pitchFamily="34" charset="0"/>
              </a:rPr>
              <a:t>asistență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tehnică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în</a:t>
            </a:r>
            <a:r>
              <a:rPr lang="en-US" sz="1800" dirty="0">
                <a:effectLst/>
                <a:latin typeface="Times New Roman" panose="02020603050405020304" pitchFamily="18" charset="0"/>
                <a:ea typeface="Calibri" panose="020F0502020204030204" pitchFamily="34" charset="0"/>
              </a:rPr>
              <a:t> diverse </a:t>
            </a:r>
            <a:r>
              <a:rPr lang="en-US" sz="1800" dirty="0" err="1">
                <a:effectLst/>
                <a:latin typeface="Times New Roman" panose="02020603050405020304" pitchFamily="18" charset="0"/>
                <a:ea typeface="Calibri" panose="020F0502020204030204" pitchFamily="34" charset="0"/>
              </a:rPr>
              <a:t>domenii</a:t>
            </a:r>
            <a:r>
              <a:rPr lang="en-US" sz="1800" dirty="0">
                <a:effectLst/>
                <a:latin typeface="Times New Roman" panose="02020603050405020304" pitchFamily="18" charset="0"/>
                <a:ea typeface="Calibri" panose="020F0502020204030204" pitchFamily="34" charset="0"/>
              </a:rPr>
              <a:t>, precum </a:t>
            </a:r>
            <a:r>
              <a:rPr lang="en-US" sz="1800" dirty="0" err="1">
                <a:effectLst/>
                <a:latin typeface="Times New Roman" panose="02020603050405020304" pitchFamily="18" charset="0"/>
                <a:ea typeface="Calibri" panose="020F0502020204030204" pitchFamily="34" charset="0"/>
              </a:rPr>
              <a:t>dezvoltarea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politicilor</a:t>
            </a:r>
            <a:r>
              <a:rPr lang="en-US" sz="1800" dirty="0">
                <a:effectLst/>
                <a:latin typeface="Times New Roman" panose="02020603050405020304" pitchFamily="18" charset="0"/>
                <a:ea typeface="Calibri" panose="020F0502020204030204" pitchFamily="34" charset="0"/>
              </a:rPr>
              <a:t> de </a:t>
            </a:r>
            <a:r>
              <a:rPr lang="en-US" sz="1800" dirty="0" err="1">
                <a:effectLst/>
                <a:latin typeface="Times New Roman" panose="02020603050405020304" pitchFamily="18" charset="0"/>
                <a:ea typeface="Calibri" panose="020F0502020204030204" pitchFamily="34" charset="0"/>
              </a:rPr>
              <a:t>sănătate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întărirea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capacităților</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instituționale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implementarea</a:t>
            </a:r>
            <a:r>
              <a:rPr lang="en-US" sz="1800" dirty="0">
                <a:effectLst/>
                <a:latin typeface="Times New Roman" panose="02020603050405020304" pitchFamily="18" charset="0"/>
                <a:ea typeface="Calibri" panose="020F0502020204030204" pitchFamily="34" charset="0"/>
              </a:rPr>
              <a:t> de </a:t>
            </a:r>
            <a:r>
              <a:rPr lang="en-US" sz="1800" dirty="0" err="1">
                <a:effectLst/>
                <a:latin typeface="Times New Roman" panose="02020603050405020304" pitchFamily="18" charset="0"/>
                <a:ea typeface="Calibri" panose="020F0502020204030204" pitchFamily="34" charset="0"/>
              </a:rPr>
              <a:t>programe</a:t>
            </a:r>
            <a:r>
              <a:rPr lang="en-US" sz="1800" dirty="0">
                <a:effectLst/>
                <a:latin typeface="Times New Roman" panose="02020603050405020304" pitchFamily="18" charset="0"/>
                <a:ea typeface="Calibri" panose="020F0502020204030204" pitchFamily="34" charset="0"/>
              </a:rPr>
              <a:t> de </a:t>
            </a:r>
            <a:r>
              <a:rPr lang="en-US" sz="1800" dirty="0" err="1">
                <a:effectLst/>
                <a:latin typeface="Times New Roman" panose="02020603050405020304" pitchFamily="18" charset="0"/>
                <a:ea typeface="Calibri" panose="020F0502020204030204" pitchFamily="34" charset="0"/>
              </a:rPr>
              <a:t>sănătate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publică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pregătirea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personalului</a:t>
            </a:r>
            <a:r>
              <a:rPr lang="en-US" sz="1800" dirty="0">
                <a:effectLst/>
                <a:latin typeface="Times New Roman" panose="02020603050405020304" pitchFamily="18" charset="0"/>
                <a:ea typeface="Calibri" panose="020F0502020204030204" pitchFamily="34" charset="0"/>
              </a:rPr>
              <a:t> medical</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1800" b="1" dirty="0" err="1">
                <a:effectLst/>
                <a:latin typeface="Times New Roman" panose="02020603050405020304" pitchFamily="18" charset="0"/>
                <a:ea typeface="Calibri" panose="020F0502020204030204" pitchFamily="34" charset="0"/>
              </a:rPr>
              <a:t>Participare</a:t>
            </a:r>
            <a:r>
              <a:rPr lang="en-US" sz="1800" b="1" dirty="0">
                <a:effectLst/>
                <a:latin typeface="Times New Roman" panose="02020603050405020304" pitchFamily="18" charset="0"/>
                <a:ea typeface="Calibri" panose="020F0502020204030204" pitchFamily="34" charset="0"/>
              </a:rPr>
              <a:t> la </a:t>
            </a:r>
            <a:r>
              <a:rPr lang="en-US" sz="1800" b="1" dirty="0" err="1">
                <a:effectLst/>
                <a:latin typeface="Times New Roman" panose="02020603050405020304" pitchFamily="18" charset="0"/>
                <a:ea typeface="Calibri" panose="020F0502020204030204" pitchFamily="34" charset="0"/>
              </a:rPr>
              <a:t>programe</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globale</a:t>
            </a:r>
            <a:r>
              <a:rPr lang="en-US" sz="1800" b="1"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 Moldova </a:t>
            </a:r>
            <a:r>
              <a:rPr lang="en-US" sz="1800" dirty="0" err="1">
                <a:effectLst/>
                <a:latin typeface="Times New Roman" panose="02020603050405020304" pitchFamily="18" charset="0"/>
                <a:ea typeface="Calibri" panose="020F0502020204030204" pitchFamily="34" charset="0"/>
              </a:rPr>
              <a:t>participă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activ</a:t>
            </a:r>
            <a:r>
              <a:rPr lang="en-US" sz="1800" dirty="0">
                <a:effectLst/>
                <a:latin typeface="Times New Roman" panose="02020603050405020304" pitchFamily="18" charset="0"/>
                <a:ea typeface="Calibri" panose="020F0502020204030204" pitchFamily="34" charset="0"/>
              </a:rPr>
              <a:t> la diverse </a:t>
            </a:r>
            <a:r>
              <a:rPr lang="en-US" sz="1800" dirty="0" err="1">
                <a:effectLst/>
                <a:latin typeface="Times New Roman" panose="02020603050405020304" pitchFamily="18" charset="0"/>
                <a:ea typeface="Calibri" panose="020F0502020204030204" pitchFamily="34" charset="0"/>
              </a:rPr>
              <a:t>programe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globale</a:t>
            </a:r>
            <a:r>
              <a:rPr lang="en-US" sz="1800" dirty="0">
                <a:effectLst/>
                <a:latin typeface="Times New Roman" panose="02020603050405020304" pitchFamily="18" charset="0"/>
                <a:ea typeface="Calibri" panose="020F0502020204030204" pitchFamily="34" charset="0"/>
              </a:rPr>
              <a:t> ale OMS, cum </a:t>
            </a:r>
            <a:r>
              <a:rPr lang="en-US" sz="1800" dirty="0" err="1">
                <a:effectLst/>
                <a:latin typeface="Times New Roman" panose="02020603050405020304" pitchFamily="18" charset="0"/>
                <a:ea typeface="Calibri" panose="020F0502020204030204" pitchFamily="34" charset="0"/>
              </a:rPr>
              <a:t>ar</a:t>
            </a:r>
            <a:r>
              <a:rPr lang="en-US" sz="1800" dirty="0">
                <a:effectLst/>
                <a:latin typeface="Times New Roman" panose="02020603050405020304" pitchFamily="18" charset="0"/>
                <a:ea typeface="Calibri" panose="020F0502020204030204" pitchFamily="34" charset="0"/>
              </a:rPr>
              <a:t> fi </a:t>
            </a:r>
            <a:r>
              <a:rPr lang="en-US" sz="1800" dirty="0" err="1">
                <a:effectLst/>
                <a:latin typeface="Times New Roman" panose="02020603050405020304" pitchFamily="18" charset="0"/>
                <a:ea typeface="Calibri" panose="020F0502020204030204" pitchFamily="34" charset="0"/>
              </a:rPr>
              <a:t>Programul</a:t>
            </a:r>
            <a:r>
              <a:rPr lang="en-US" sz="1800" dirty="0">
                <a:effectLst/>
                <a:latin typeface="Times New Roman" panose="02020603050405020304" pitchFamily="18" charset="0"/>
                <a:ea typeface="Calibri" panose="020F0502020204030204" pitchFamily="34" charset="0"/>
              </a:rPr>
              <a:t> Global </a:t>
            </a:r>
            <a:r>
              <a:rPr lang="en-US" sz="1800" dirty="0" err="1">
                <a:effectLst/>
                <a:latin typeface="Times New Roman" panose="02020603050405020304" pitchFamily="18" charset="0"/>
                <a:ea typeface="Calibri" panose="020F0502020204030204" pitchFamily="34" charset="0"/>
              </a:rPr>
              <a:t>pentru</a:t>
            </a:r>
            <a:r>
              <a:rPr lang="en-US" sz="1800" dirty="0">
                <a:effectLst/>
                <a:latin typeface="Times New Roman" panose="02020603050405020304" pitchFamily="18" charset="0"/>
                <a:ea typeface="Calibri" panose="020F0502020204030204" pitchFamily="34" charset="0"/>
              </a:rPr>
              <a:t> SIDA, </a:t>
            </a:r>
            <a:r>
              <a:rPr lang="en-US" sz="1800" dirty="0" err="1">
                <a:effectLst/>
                <a:latin typeface="Times New Roman" panose="02020603050405020304" pitchFamily="18" charset="0"/>
                <a:ea typeface="Calibri" panose="020F0502020204030204" pitchFamily="34" charset="0"/>
              </a:rPr>
              <a:t>Tuberculoză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Malarie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Programul</a:t>
            </a:r>
            <a:r>
              <a:rPr lang="en-US" sz="1800" dirty="0">
                <a:effectLst/>
                <a:latin typeface="Times New Roman" panose="02020603050405020304" pitchFamily="18" charset="0"/>
                <a:ea typeface="Calibri" panose="020F0502020204030204" pitchFamily="34" charset="0"/>
              </a:rPr>
              <a:t> Global </a:t>
            </a:r>
            <a:r>
              <a:rPr lang="en-US" sz="1800" dirty="0" err="1">
                <a:effectLst/>
                <a:latin typeface="Times New Roman" panose="02020603050405020304" pitchFamily="18" charset="0"/>
                <a:ea typeface="Calibri" panose="020F0502020204030204" pitchFamily="34" charset="0"/>
              </a:rPr>
              <a:t>pentru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Imunizare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altele</a:t>
            </a:r>
            <a:endParaRPr lang="en-US" dirty="0"/>
          </a:p>
        </p:txBody>
      </p:sp>
    </p:spTree>
    <p:extLst>
      <p:ext uri="{BB962C8B-B14F-4D97-AF65-F5344CB8AC3E}">
        <p14:creationId xmlns:p14="http://schemas.microsoft.com/office/powerpoint/2010/main" val="46302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p:txBody>
          <a:bodyPr/>
          <a:lstStyle/>
          <a:p>
            <a:r>
              <a:rPr lang="ro-MD" dirty="0"/>
              <a:t>Evoluția Organizației</a:t>
            </a:r>
            <a:endParaRPr lang="en-US" dirty="0"/>
          </a:p>
        </p:txBody>
      </p:sp>
      <p:graphicFrame>
        <p:nvGraphicFramePr>
          <p:cNvPr id="4" name="Content Placeholder 2" descr="timeline">
            <a:extLst>
              <a:ext uri="{FF2B5EF4-FFF2-40B4-BE49-F238E27FC236}">
                <a16:creationId xmlns:a16="http://schemas.microsoft.com/office/drawing/2014/main" id="{FF3F0D82-0AA6-45C3-8367-955CBFA02ED6}"/>
              </a:ext>
            </a:extLst>
          </p:cNvPr>
          <p:cNvGraphicFramePr>
            <a:graphicFrameLocks noGrp="1"/>
          </p:cNvGraphicFramePr>
          <p:nvPr>
            <p:ph idx="1"/>
            <p:extLst>
              <p:ext uri="{D42A27DB-BD31-4B8C-83A1-F6EECF244321}">
                <p14:modId xmlns:p14="http://schemas.microsoft.com/office/powerpoint/2010/main" val="3312208383"/>
              </p:ext>
            </p:extLst>
          </p:nvPr>
        </p:nvGraphicFramePr>
        <p:xfrm>
          <a:off x="581025" y="2341563"/>
          <a:ext cx="11029950" cy="363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784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01D0AA9-3720-6027-BD0A-38FF0A937E64}"/>
              </a:ext>
            </a:extLst>
          </p:cNvPr>
          <p:cNvPicPr>
            <a:picLocks noGrp="1" noChangeAspect="1"/>
          </p:cNvPicPr>
          <p:nvPr>
            <p:ph sz="half" idx="1"/>
          </p:nvPr>
        </p:nvPicPr>
        <p:blipFill>
          <a:blip r:embed="rId2"/>
          <a:stretch/>
        </p:blipFill>
        <p:spPr>
          <a:xfrm>
            <a:off x="405930" y="1964973"/>
            <a:ext cx="5194769" cy="3896077"/>
          </a:xfrm>
        </p:spPr>
      </p:pic>
      <p:sp>
        <p:nvSpPr>
          <p:cNvPr id="10" name="Inhaltsplatzhalter 9">
            <a:extLst>
              <a:ext uri="{FF2B5EF4-FFF2-40B4-BE49-F238E27FC236}">
                <a16:creationId xmlns:a16="http://schemas.microsoft.com/office/drawing/2014/main" id="{A0F2AF0C-9F1A-2420-1C01-D252896A355F}"/>
              </a:ext>
            </a:extLst>
          </p:cNvPr>
          <p:cNvSpPr>
            <a:spLocks noGrp="1"/>
          </p:cNvSpPr>
          <p:nvPr>
            <p:ph sz="half" idx="2"/>
          </p:nvPr>
        </p:nvSpPr>
        <p:spPr/>
        <p:txBody>
          <a:bodyPr>
            <a:normAutofit/>
          </a:bodyPr>
          <a:lstStyle/>
          <a:p>
            <a:r>
              <a:rPr lang="ro-MD" sz="2400" dirty="0"/>
              <a:t>194 state membre</a:t>
            </a:r>
          </a:p>
          <a:p>
            <a:r>
              <a:rPr lang="ro-MD" sz="2400" dirty="0"/>
              <a:t>Actul Constitutiv-Constutuția</a:t>
            </a:r>
          </a:p>
          <a:p>
            <a:r>
              <a:rPr lang="ro-MD" sz="2400" dirty="0"/>
              <a:t>Limbi oficiale</a:t>
            </a:r>
            <a:r>
              <a:rPr lang="en-US" sz="2400" dirty="0"/>
              <a:t>: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Engleză</a:t>
            </a:r>
            <a:r>
              <a:rPr lang="en-US" sz="2800" dirty="0">
                <a:effectLst/>
                <a:latin typeface="Calibri" panose="020F0502020204030204" pitchFamily="34" charset="0"/>
                <a:ea typeface="Calibri" panose="020F0502020204030204" pitchFamily="34" charset="0"/>
                <a:cs typeface="Times New Roman" panose="02020603050405020304" pitchFamily="18" charset="0"/>
              </a:rPr>
              <a:t>, araba,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spaniolă</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franceză</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rusă</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chineză</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err="1">
                <a:latin typeface="Calibri" panose="020F0502020204030204" pitchFamily="34" charset="0"/>
                <a:ea typeface="Calibri" panose="020F0502020204030204" pitchFamily="34" charset="0"/>
                <a:cs typeface="Times New Roman" panose="02020603050405020304" pitchFamily="18" charset="0"/>
              </a:rPr>
              <a:t>Sediul</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Geneva,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Elve</a:t>
            </a:r>
            <a:r>
              <a:rPr lang="ro-MD" sz="2800" dirty="0">
                <a:effectLst/>
                <a:latin typeface="Calibri" panose="020F0502020204030204" pitchFamily="34" charset="0"/>
                <a:ea typeface="Calibri" panose="020F0502020204030204" pitchFamily="34" charset="0"/>
                <a:cs typeface="Times New Roman" panose="02020603050405020304" pitchFamily="18" charset="0"/>
              </a:rPr>
              <a:t>ția</a:t>
            </a:r>
            <a:endParaRPr lang="en-US" sz="2400" dirty="0"/>
          </a:p>
        </p:txBody>
      </p:sp>
      <p:sp>
        <p:nvSpPr>
          <p:cNvPr id="12" name="Titel 11">
            <a:extLst>
              <a:ext uri="{FF2B5EF4-FFF2-40B4-BE49-F238E27FC236}">
                <a16:creationId xmlns:a16="http://schemas.microsoft.com/office/drawing/2014/main" id="{BAC36565-A967-964D-FA7E-0082264E6E72}"/>
              </a:ext>
            </a:extLst>
          </p:cNvPr>
          <p:cNvSpPr>
            <a:spLocks noGrp="1"/>
          </p:cNvSpPr>
          <p:nvPr>
            <p:ph type="title"/>
          </p:nvPr>
        </p:nvSpPr>
        <p:spPr/>
        <p:txBody>
          <a:bodyPr/>
          <a:lstStyle/>
          <a:p>
            <a:r>
              <a:rPr lang="ro-MD" dirty="0"/>
              <a:t>Sediul, membrii, Limbi, Act Constitutiv</a:t>
            </a:r>
            <a:endParaRPr lang="en-US" dirty="0"/>
          </a:p>
        </p:txBody>
      </p:sp>
    </p:spTree>
    <p:extLst>
      <p:ext uri="{BB962C8B-B14F-4D97-AF65-F5344CB8AC3E}">
        <p14:creationId xmlns:p14="http://schemas.microsoft.com/office/powerpoint/2010/main" val="3216946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25B201-4168-8C2F-8D9A-BD907D50F6BD}"/>
              </a:ext>
            </a:extLst>
          </p:cNvPr>
          <p:cNvSpPr>
            <a:spLocks noGrp="1"/>
          </p:cNvSpPr>
          <p:nvPr>
            <p:ph type="title"/>
          </p:nvPr>
        </p:nvSpPr>
        <p:spPr/>
        <p:txBody>
          <a:bodyPr/>
          <a:lstStyle/>
          <a:p>
            <a:r>
              <a:rPr lang="en-US" dirty="0" err="1"/>
              <a:t>Procedura</a:t>
            </a:r>
            <a:r>
              <a:rPr lang="en-US" dirty="0"/>
              <a:t> de </a:t>
            </a:r>
            <a:r>
              <a:rPr lang="en-US" dirty="0" err="1"/>
              <a:t>aderare</a:t>
            </a:r>
            <a:endParaRPr lang="en-US" dirty="0"/>
          </a:p>
        </p:txBody>
      </p:sp>
      <p:pic>
        <p:nvPicPr>
          <p:cNvPr id="8" name="Inhaltsplatzhalter 7" descr="Hand in Hand">
            <a:extLst>
              <a:ext uri="{FF2B5EF4-FFF2-40B4-BE49-F238E27FC236}">
                <a16:creationId xmlns:a16="http://schemas.microsoft.com/office/drawing/2014/main" id="{48380D5A-F088-89C4-63C4-4EABFBB7793E}"/>
              </a:ext>
            </a:extLst>
          </p:cNvPr>
          <p:cNvPicPr>
            <a:picLocks noGrp="1" noChangeAspect="1"/>
          </p:cNvPicPr>
          <p:nvPr>
            <p:ph sz="half" idx="1"/>
          </p:nvPr>
        </p:nvPicPr>
        <p:blipFill>
          <a:blip r:embed="rId2"/>
          <a:stretch>
            <a:fillRect/>
          </a:stretch>
        </p:blipFill>
        <p:spPr>
          <a:xfrm>
            <a:off x="581025" y="2312554"/>
            <a:ext cx="2741295" cy="2066406"/>
          </a:xfrm>
        </p:spPr>
      </p:pic>
      <p:sp>
        <p:nvSpPr>
          <p:cNvPr id="4" name="Inhaltsplatzhalter 3">
            <a:extLst>
              <a:ext uri="{FF2B5EF4-FFF2-40B4-BE49-F238E27FC236}">
                <a16:creationId xmlns:a16="http://schemas.microsoft.com/office/drawing/2014/main" id="{F383441B-8DFB-AEFC-89CE-2F47A9CB6C56}"/>
              </a:ext>
            </a:extLst>
          </p:cNvPr>
          <p:cNvSpPr>
            <a:spLocks noGrp="1"/>
          </p:cNvSpPr>
          <p:nvPr>
            <p:ph sz="half" idx="2"/>
          </p:nvPr>
        </p:nvSpPr>
        <p:spPr>
          <a:xfrm>
            <a:off x="3667760" y="2483602"/>
            <a:ext cx="7445209" cy="4001770"/>
          </a:xfrm>
        </p:spPr>
        <p:txBody>
          <a:bodyPr>
            <a:normAutofit fontScale="85000" lnSpcReduction="10000"/>
          </a:bodyPr>
          <a:lstStyle/>
          <a:p>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Apartenența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organizație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ester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deschisă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toate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statele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Statele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pot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deveni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părți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prezenta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Constituție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prin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semnătură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fără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rezerve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privind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aprobarea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semnarea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sub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rezerva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aprobării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urmată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acceptare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sau</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(iii)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acceptare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Acceptarea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efectuează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prin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depunerea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unui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instrument official la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Secretarul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General al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Organizației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Națiunilor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Unite.</a:t>
            </a:r>
          </a:p>
          <a:p>
            <a:pPr marL="0" marR="0">
              <a:spcAft>
                <a:spcPts val="80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Membrii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ONU pot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deveni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membri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organizației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prin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semnarea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Constituției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acceptarea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alt mod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corespundere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cu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prevederile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Capitolului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XIX din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Constituție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cu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propriul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proces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constitutional. </a:t>
            </a:r>
          </a:p>
          <a:p>
            <a:pPr marL="0" marR="0">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Alte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țări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pot fi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admise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membri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atunci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când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cererea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lor 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fost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aprobată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cu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majoritate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simplă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voturi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Adunarea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Mondială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Sănătății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09734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17E0C-86C0-71B1-7283-DCDC9639CE1B}"/>
              </a:ext>
            </a:extLst>
          </p:cNvPr>
          <p:cNvSpPr>
            <a:spLocks noGrp="1"/>
          </p:cNvSpPr>
          <p:nvPr>
            <p:ph type="title"/>
          </p:nvPr>
        </p:nvSpPr>
        <p:spPr/>
        <p:txBody>
          <a:bodyPr/>
          <a:lstStyle/>
          <a:p>
            <a:r>
              <a:rPr lang="en-US" dirty="0" err="1"/>
              <a:t>Calitatea</a:t>
            </a:r>
            <a:r>
              <a:rPr lang="en-US" dirty="0"/>
              <a:t> de </a:t>
            </a:r>
            <a:r>
              <a:rPr lang="en-US" dirty="0" err="1"/>
              <a:t>membru</a:t>
            </a:r>
            <a:endParaRPr lang="en-US" dirty="0"/>
          </a:p>
        </p:txBody>
      </p:sp>
      <p:sp>
        <p:nvSpPr>
          <p:cNvPr id="3" name="Inhaltsplatzhalter 2">
            <a:extLst>
              <a:ext uri="{FF2B5EF4-FFF2-40B4-BE49-F238E27FC236}">
                <a16:creationId xmlns:a16="http://schemas.microsoft.com/office/drawing/2014/main" id="{FEDA219A-8B7E-48F6-F421-6EC3F1FCED91}"/>
              </a:ext>
            </a:extLst>
          </p:cNvPr>
          <p:cNvSpPr>
            <a:spLocks noGrp="1"/>
          </p:cNvSpPr>
          <p:nvPr>
            <p:ph sz="half" idx="1"/>
          </p:nvPr>
        </p:nvSpPr>
        <p:spPr/>
        <p:txBody>
          <a:bodyPr>
            <a:normAutofit fontScale="92500" lnSpcReduction="20000"/>
          </a:bodyPr>
          <a:lstStyle/>
          <a:p>
            <a:r>
              <a:rPr lang="fr-FR" sz="1800" dirty="0">
                <a:effectLst/>
                <a:latin typeface="Times New Roman" panose="02020603050405020304" pitchFamily="18" charset="0"/>
                <a:ea typeface="Calibri" panose="020F0502020204030204" pitchFamily="34" charset="0"/>
                <a:cs typeface="Times New Roman" panose="02020603050405020304" pitchFamily="18" charset="0"/>
              </a:rPr>
              <a:t>Natura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amploarea</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drepturilor</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obligațiilor</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membrilor</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asociați</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sunt</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stabilite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de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Adunarea</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Mondială</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Sănătății</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Aft>
                <a:spcPts val="800"/>
              </a:spcAft>
            </a:pP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cazul</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care un membru nu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își</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îndeplinește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obligațiile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financiare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față</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de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Organizație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alte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circumstanțe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excepționale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Adunarea</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Mondială</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Sănătății</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poate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condițiile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pe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care le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consideră</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adecvate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să</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suspende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privilegiile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de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vot</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serviciile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la care are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dreptul</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un membru.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Adunarea</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Mondială</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Sănătății</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are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autoritatea</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de a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restabili</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aceste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privilegii</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de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vot</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servicii</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Aft>
                <a:spcPts val="800"/>
              </a:spcAft>
            </a:pP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Fiecare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membru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dispune</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de un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vot</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la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Adunarea</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Mondială</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Sănătății</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Inhaltsplatzhalter 3">
            <a:extLst>
              <a:ext uri="{FF2B5EF4-FFF2-40B4-BE49-F238E27FC236}">
                <a16:creationId xmlns:a16="http://schemas.microsoft.com/office/drawing/2014/main" id="{B4B730EE-4498-2575-7DE5-16919F73F02B}"/>
              </a:ext>
            </a:extLst>
          </p:cNvPr>
          <p:cNvSpPr>
            <a:spLocks noGrp="1"/>
          </p:cNvSpPr>
          <p:nvPr>
            <p:ph sz="half" idx="2"/>
          </p:nvPr>
        </p:nvSpPr>
        <p:spPr/>
        <p:txBody>
          <a:bodyPr>
            <a:normAutofit fontScale="92500" lnSpcReduction="20000"/>
          </a:bodyPr>
          <a:lstStyle/>
          <a:p>
            <a:pPr marL="0" indent="0">
              <a:buNone/>
            </a:pPr>
            <a:r>
              <a:rPr lang="ro-RO" sz="1800" dirty="0">
                <a:effectLst/>
                <a:latin typeface="Times New Roman" panose="02020603050405020304" pitchFamily="18" charset="0"/>
                <a:ea typeface="Calibri" panose="020F0502020204030204" pitchFamily="34" charset="0"/>
              </a:rPr>
              <a:t>Fiecare membru</a:t>
            </a:r>
            <a:endParaRPr lang="en-US" sz="1800" dirty="0">
              <a:effectLst/>
              <a:latin typeface="Times New Roman" panose="02020603050405020304" pitchFamily="18" charset="0"/>
              <a:ea typeface="Calibri" panose="020F0502020204030204" pitchFamily="34" charset="0"/>
            </a:endParaRPr>
          </a:p>
          <a:p>
            <a:r>
              <a:rPr lang="ro-RO" sz="1800" dirty="0">
                <a:effectLst/>
                <a:latin typeface="Times New Roman" panose="02020603050405020304" pitchFamily="18" charset="0"/>
                <a:ea typeface="Calibri" panose="020F0502020204030204" pitchFamily="34" charset="0"/>
              </a:rPr>
              <a:t> raportează anual Organizației cu privire la acțiunile întreprinse și progresele realizate în îmbunătățirea sănătății populației sale</a:t>
            </a:r>
            <a:r>
              <a:rPr lang="en-US" sz="1800" dirty="0">
                <a:effectLst/>
                <a:latin typeface="Times New Roman" panose="02020603050405020304" pitchFamily="18" charset="0"/>
                <a:ea typeface="Calibri" panose="020F0502020204030204" pitchFamily="34" charset="0"/>
              </a:rPr>
              <a:t>;</a:t>
            </a:r>
          </a:p>
          <a:p>
            <a:r>
              <a:rPr lang="fr-FR" sz="1800" dirty="0" err="1">
                <a:effectLst/>
                <a:latin typeface="Calibri" panose="020F0502020204030204" pitchFamily="34" charset="0"/>
                <a:ea typeface="Calibri" panose="020F0502020204030204" pitchFamily="34" charset="0"/>
                <a:cs typeface="Times New Roman" panose="02020603050405020304" pitchFamily="18" charset="0"/>
              </a:rPr>
              <a:t>raportează</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anual</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cu</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privire</a:t>
            </a:r>
            <a:r>
              <a:rPr lang="fr-FR" sz="1800" dirty="0">
                <a:effectLst/>
                <a:latin typeface="Calibri" panose="020F0502020204030204" pitchFamily="34" charset="0"/>
                <a:ea typeface="Calibri" panose="020F0502020204030204" pitchFamily="34" charset="0"/>
                <a:cs typeface="Times New Roman" panose="02020603050405020304" pitchFamily="18" charset="0"/>
              </a:rPr>
              <a:t> la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măsurile</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luate</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în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legătură</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cu</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recomandările</a:t>
            </a:r>
            <a:r>
              <a:rPr lang="fr-FR" sz="1800" dirty="0">
                <a:effectLst/>
                <a:latin typeface="Calibri" panose="020F0502020204030204" pitchFamily="34" charset="0"/>
                <a:ea typeface="Calibri" panose="020F0502020204030204" pitchFamily="34" charset="0"/>
                <a:cs typeface="Times New Roman" panose="02020603050405020304" pitchFamily="18" charset="0"/>
              </a:rPr>
              <a:t> care i-au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fost</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adresate</a:t>
            </a:r>
            <a:r>
              <a:rPr lang="fr-FR" sz="1800" dirty="0">
                <a:effectLst/>
                <a:latin typeface="Calibri" panose="020F0502020204030204" pitchFamily="34" charset="0"/>
                <a:ea typeface="Calibri" panose="020F0502020204030204" pitchFamily="34" charset="0"/>
                <a:cs typeface="Times New Roman" panose="02020603050405020304" pitchFamily="18" charset="0"/>
              </a:rPr>
              <a:t>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către</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Organizație</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și</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cu</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privire</a:t>
            </a:r>
            <a:r>
              <a:rPr lang="fr-FR" sz="1800" dirty="0">
                <a:effectLst/>
                <a:latin typeface="Calibri" panose="020F0502020204030204" pitchFamily="34" charset="0"/>
                <a:ea typeface="Calibri" panose="020F0502020204030204" pitchFamily="34" charset="0"/>
                <a:cs typeface="Times New Roman" panose="02020603050405020304" pitchFamily="18" charset="0"/>
              </a:rPr>
              <a:t> la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convenții</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acorduri</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și</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reglementări</a:t>
            </a:r>
            <a:r>
              <a:rPr lang="fr-FR" sz="1800" dirty="0">
                <a:latin typeface="Calibri" panose="020F0502020204030204" pitchFamily="34" charset="0"/>
                <a:ea typeface="Calibri" panose="020F0502020204030204" pitchFamily="34" charset="0"/>
                <a:cs typeface="Times New Roman" panose="02020603050405020304" pitchFamily="18" charset="0"/>
              </a:rPr>
              <a:t>;</a:t>
            </a:r>
          </a:p>
          <a:p>
            <a:r>
              <a:rPr lang="fr-FR" sz="1800" dirty="0" err="1">
                <a:effectLst/>
                <a:latin typeface="Times New Roman" panose="02020603050405020304" pitchFamily="18" charset="0"/>
                <a:ea typeface="Calibri" panose="020F0502020204030204" pitchFamily="34" charset="0"/>
              </a:rPr>
              <a:t>comunică</a:t>
            </a:r>
            <a:r>
              <a:rPr lang="fr-FR" sz="1800" dirty="0">
                <a:effectLst/>
                <a:latin typeface="Times New Roman" panose="02020603050405020304" pitchFamily="18" charset="0"/>
                <a:ea typeface="Calibri" panose="020F0502020204030204" pitchFamily="34" charset="0"/>
              </a:rPr>
              <a:t> </a:t>
            </a:r>
            <a:r>
              <a:rPr lang="fr-FR" sz="1800" dirty="0" err="1">
                <a:effectLst/>
                <a:latin typeface="Times New Roman" panose="02020603050405020304" pitchFamily="18" charset="0"/>
                <a:ea typeface="Calibri" panose="020F0502020204030204" pitchFamily="34" charset="0"/>
              </a:rPr>
              <a:t>cu</a:t>
            </a:r>
            <a:r>
              <a:rPr lang="fr-FR" sz="1800" dirty="0">
                <a:effectLst/>
                <a:latin typeface="Times New Roman" panose="02020603050405020304" pitchFamily="18" charset="0"/>
                <a:ea typeface="Calibri" panose="020F0502020204030204" pitchFamily="34" charset="0"/>
              </a:rPr>
              <a:t> </a:t>
            </a:r>
            <a:r>
              <a:rPr lang="fr-FR" sz="1800" dirty="0" err="1">
                <a:effectLst/>
                <a:latin typeface="Times New Roman" panose="02020603050405020304" pitchFamily="18" charset="0"/>
                <a:ea typeface="Calibri" panose="020F0502020204030204" pitchFamily="34" charset="0"/>
              </a:rPr>
              <a:t>promptitudine</a:t>
            </a:r>
            <a:r>
              <a:rPr lang="fr-FR" sz="1800" dirty="0">
                <a:effectLst/>
                <a:latin typeface="Times New Roman" panose="02020603050405020304" pitchFamily="18" charset="0"/>
                <a:ea typeface="Calibri" panose="020F0502020204030204" pitchFamily="34" charset="0"/>
              </a:rPr>
              <a:t> </a:t>
            </a:r>
            <a:r>
              <a:rPr lang="fr-FR" sz="1800" dirty="0" err="1">
                <a:effectLst/>
                <a:latin typeface="Times New Roman" panose="02020603050405020304" pitchFamily="18" charset="0"/>
                <a:ea typeface="Calibri" panose="020F0502020204030204" pitchFamily="34" charset="0"/>
              </a:rPr>
              <a:t>Organizației</a:t>
            </a:r>
            <a:r>
              <a:rPr lang="fr-FR" sz="1800" dirty="0">
                <a:effectLst/>
                <a:latin typeface="Times New Roman" panose="02020603050405020304" pitchFamily="18" charset="0"/>
                <a:ea typeface="Calibri" panose="020F0502020204030204" pitchFamily="34" charset="0"/>
              </a:rPr>
              <a:t> </a:t>
            </a:r>
            <a:r>
              <a:rPr lang="fr-FR" sz="1800" dirty="0" err="1">
                <a:effectLst/>
                <a:latin typeface="Times New Roman" panose="02020603050405020304" pitchFamily="18" charset="0"/>
                <a:ea typeface="Calibri" panose="020F0502020204030204" pitchFamily="34" charset="0"/>
              </a:rPr>
              <a:t>legile</a:t>
            </a:r>
            <a:r>
              <a:rPr lang="fr-FR" sz="1800" dirty="0">
                <a:effectLst/>
                <a:latin typeface="Times New Roman" panose="02020603050405020304" pitchFamily="18" charset="0"/>
                <a:ea typeface="Calibri" panose="020F0502020204030204" pitchFamily="34" charset="0"/>
              </a:rPr>
              <a:t>, </a:t>
            </a:r>
            <a:r>
              <a:rPr lang="fr-FR" sz="1800" dirty="0" err="1">
                <a:effectLst/>
                <a:latin typeface="Times New Roman" panose="02020603050405020304" pitchFamily="18" charset="0"/>
                <a:ea typeface="Calibri" panose="020F0502020204030204" pitchFamily="34" charset="0"/>
              </a:rPr>
              <a:t>reglementările</a:t>
            </a:r>
            <a:r>
              <a:rPr lang="fr-FR" sz="1800" dirty="0">
                <a:effectLst/>
                <a:latin typeface="Times New Roman" panose="02020603050405020304" pitchFamily="18" charset="0"/>
                <a:ea typeface="Calibri" panose="020F0502020204030204" pitchFamily="34" charset="0"/>
              </a:rPr>
              <a:t>, </a:t>
            </a:r>
            <a:r>
              <a:rPr lang="fr-FR" sz="1800" dirty="0" err="1">
                <a:effectLst/>
                <a:latin typeface="Times New Roman" panose="02020603050405020304" pitchFamily="18" charset="0"/>
                <a:ea typeface="Calibri" panose="020F0502020204030204" pitchFamily="34" charset="0"/>
              </a:rPr>
              <a:t>rapoartele</a:t>
            </a:r>
            <a:r>
              <a:rPr lang="fr-FR" sz="1800" dirty="0">
                <a:effectLst/>
                <a:latin typeface="Times New Roman" panose="02020603050405020304" pitchFamily="18" charset="0"/>
                <a:ea typeface="Calibri" panose="020F0502020204030204" pitchFamily="34" charset="0"/>
              </a:rPr>
              <a:t> </a:t>
            </a:r>
            <a:r>
              <a:rPr lang="fr-FR" sz="1800" dirty="0" err="1">
                <a:effectLst/>
                <a:latin typeface="Times New Roman" panose="02020603050405020304" pitchFamily="18" charset="0"/>
                <a:ea typeface="Calibri" panose="020F0502020204030204" pitchFamily="34" charset="0"/>
              </a:rPr>
              <a:t>oficiale</a:t>
            </a:r>
            <a:r>
              <a:rPr lang="fr-FR" sz="1800" dirty="0">
                <a:effectLst/>
                <a:latin typeface="Times New Roman" panose="02020603050405020304" pitchFamily="18" charset="0"/>
                <a:ea typeface="Calibri" panose="020F0502020204030204" pitchFamily="34" charset="0"/>
              </a:rPr>
              <a:t> </a:t>
            </a:r>
            <a:r>
              <a:rPr lang="fr-FR" sz="1800" dirty="0" err="1">
                <a:effectLst/>
                <a:latin typeface="Times New Roman" panose="02020603050405020304" pitchFamily="18" charset="0"/>
                <a:ea typeface="Calibri" panose="020F0502020204030204" pitchFamily="34" charset="0"/>
              </a:rPr>
              <a:t>și</a:t>
            </a:r>
            <a:r>
              <a:rPr lang="fr-FR" sz="1800" dirty="0">
                <a:effectLst/>
                <a:latin typeface="Times New Roman" panose="02020603050405020304" pitchFamily="18" charset="0"/>
                <a:ea typeface="Calibri" panose="020F0502020204030204" pitchFamily="34" charset="0"/>
              </a:rPr>
              <a:t> </a:t>
            </a:r>
            <a:r>
              <a:rPr lang="fr-FR" sz="1800" dirty="0" err="1">
                <a:effectLst/>
                <a:latin typeface="Times New Roman" panose="02020603050405020304" pitchFamily="18" charset="0"/>
                <a:ea typeface="Calibri" panose="020F0502020204030204" pitchFamily="34" charset="0"/>
              </a:rPr>
              <a:t>statisticile</a:t>
            </a:r>
            <a:r>
              <a:rPr lang="fr-FR" sz="1800" dirty="0">
                <a:effectLst/>
                <a:latin typeface="Times New Roman" panose="02020603050405020304" pitchFamily="18" charset="0"/>
                <a:ea typeface="Calibri" panose="020F0502020204030204" pitchFamily="34" charset="0"/>
              </a:rPr>
              <a:t> importante </a:t>
            </a:r>
            <a:r>
              <a:rPr lang="fr-FR" sz="1800" dirty="0" err="1">
                <a:effectLst/>
                <a:latin typeface="Times New Roman" panose="02020603050405020304" pitchFamily="18" charset="0"/>
                <a:ea typeface="Calibri" panose="020F0502020204030204" pitchFamily="34" charset="0"/>
              </a:rPr>
              <a:t>referitoare</a:t>
            </a:r>
            <a:r>
              <a:rPr lang="fr-FR" sz="1800" dirty="0">
                <a:effectLst/>
                <a:latin typeface="Times New Roman" panose="02020603050405020304" pitchFamily="18" charset="0"/>
                <a:ea typeface="Calibri" panose="020F0502020204030204" pitchFamily="34" charset="0"/>
              </a:rPr>
              <a:t> la </a:t>
            </a:r>
            <a:r>
              <a:rPr lang="fr-FR" sz="1800" dirty="0" err="1">
                <a:effectLst/>
                <a:latin typeface="Times New Roman" panose="02020603050405020304" pitchFamily="18" charset="0"/>
                <a:ea typeface="Calibri" panose="020F0502020204030204" pitchFamily="34" charset="0"/>
              </a:rPr>
              <a:t>sănătate</a:t>
            </a:r>
            <a:r>
              <a:rPr lang="fr-FR" sz="1800" dirty="0">
                <a:effectLst/>
                <a:latin typeface="Times New Roman" panose="02020603050405020304" pitchFamily="18" charset="0"/>
                <a:ea typeface="Calibri" panose="020F0502020204030204" pitchFamily="34" charset="0"/>
              </a:rPr>
              <a:t> care au </a:t>
            </a:r>
            <a:r>
              <a:rPr lang="fr-FR" sz="1800" dirty="0" err="1">
                <a:effectLst/>
                <a:latin typeface="Times New Roman" panose="02020603050405020304" pitchFamily="18" charset="0"/>
                <a:ea typeface="Calibri" panose="020F0502020204030204" pitchFamily="34" charset="0"/>
              </a:rPr>
              <a:t>fost</a:t>
            </a:r>
            <a:r>
              <a:rPr lang="fr-FR" sz="1800" dirty="0">
                <a:effectLst/>
                <a:latin typeface="Times New Roman" panose="02020603050405020304" pitchFamily="18" charset="0"/>
                <a:ea typeface="Calibri" panose="020F0502020204030204" pitchFamily="34" charset="0"/>
              </a:rPr>
              <a:t> </a:t>
            </a:r>
            <a:r>
              <a:rPr lang="fr-FR" sz="1800" dirty="0" err="1">
                <a:effectLst/>
                <a:latin typeface="Times New Roman" panose="02020603050405020304" pitchFamily="18" charset="0"/>
                <a:ea typeface="Calibri" panose="020F0502020204030204" pitchFamily="34" charset="0"/>
              </a:rPr>
              <a:t>publicate</a:t>
            </a:r>
            <a:r>
              <a:rPr lang="fr-FR" sz="1800" dirty="0">
                <a:effectLst/>
                <a:latin typeface="Times New Roman" panose="02020603050405020304" pitchFamily="18" charset="0"/>
                <a:ea typeface="Calibri" panose="020F0502020204030204" pitchFamily="34" charset="0"/>
              </a:rPr>
              <a:t> </a:t>
            </a:r>
            <a:r>
              <a:rPr lang="fr-FR" sz="1800" dirty="0" err="1">
                <a:effectLst/>
                <a:latin typeface="Times New Roman" panose="02020603050405020304" pitchFamily="18" charset="0"/>
                <a:ea typeface="Calibri" panose="020F0502020204030204" pitchFamily="34" charset="0"/>
              </a:rPr>
              <a:t>în</a:t>
            </a:r>
            <a:r>
              <a:rPr lang="fr-FR" sz="1800" dirty="0">
                <a:effectLst/>
                <a:latin typeface="Times New Roman" panose="02020603050405020304" pitchFamily="18" charset="0"/>
                <a:ea typeface="Calibri" panose="020F0502020204030204" pitchFamily="34" charset="0"/>
              </a:rPr>
              <a:t> </a:t>
            </a:r>
            <a:r>
              <a:rPr lang="fr-FR" sz="1800" dirty="0" err="1">
                <a:effectLst/>
                <a:latin typeface="Times New Roman" panose="02020603050405020304" pitchFamily="18" charset="0"/>
                <a:ea typeface="Calibri" panose="020F0502020204030204" pitchFamily="34" charset="0"/>
              </a:rPr>
              <a:t>statul</a:t>
            </a:r>
            <a:r>
              <a:rPr lang="fr-FR" sz="1800" dirty="0">
                <a:effectLst/>
                <a:latin typeface="Times New Roman" panose="02020603050405020304" pitchFamily="18" charset="0"/>
                <a:ea typeface="Calibri" panose="020F0502020204030204" pitchFamily="34" charset="0"/>
              </a:rPr>
              <a:t> </a:t>
            </a:r>
            <a:r>
              <a:rPr lang="fr-FR" sz="1800" dirty="0" err="1">
                <a:effectLst/>
                <a:latin typeface="Times New Roman" panose="02020603050405020304" pitchFamily="18" charset="0"/>
                <a:ea typeface="Calibri" panose="020F0502020204030204" pitchFamily="34" charset="0"/>
              </a:rPr>
              <a:t>respectiv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3158913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78C55-512C-EE53-B9D9-6C3DF00FC465}"/>
              </a:ext>
            </a:extLst>
          </p:cNvPr>
          <p:cNvSpPr>
            <a:spLocks noGrp="1"/>
          </p:cNvSpPr>
          <p:nvPr>
            <p:ph type="title"/>
          </p:nvPr>
        </p:nvSpPr>
        <p:spPr/>
        <p:txBody>
          <a:bodyPr/>
          <a:lstStyle/>
          <a:p>
            <a:r>
              <a:rPr lang="en-US" dirty="0" err="1"/>
              <a:t>Structura</a:t>
            </a:r>
            <a:r>
              <a:rPr lang="en-US" dirty="0"/>
              <a:t> </a:t>
            </a:r>
          </a:p>
        </p:txBody>
      </p:sp>
      <p:sp>
        <p:nvSpPr>
          <p:cNvPr id="14" name="Inhaltsplatzhalter 13">
            <a:extLst>
              <a:ext uri="{FF2B5EF4-FFF2-40B4-BE49-F238E27FC236}">
                <a16:creationId xmlns:a16="http://schemas.microsoft.com/office/drawing/2014/main" id="{93FDA95F-1339-0CBC-B816-B5C1398D954F}"/>
              </a:ext>
            </a:extLst>
          </p:cNvPr>
          <p:cNvSpPr>
            <a:spLocks noGrp="1"/>
          </p:cNvSpPr>
          <p:nvPr>
            <p:ph sz="half" idx="1"/>
          </p:nvPr>
        </p:nvSpPr>
        <p:spPr>
          <a:xfrm>
            <a:off x="581193" y="1868129"/>
            <a:ext cx="5194767" cy="4522839"/>
          </a:xfrm>
        </p:spPr>
        <p:txBody>
          <a:bodyPr>
            <a:normAutofit fontScale="92500" lnSpcReduction="20000"/>
          </a:bodyPr>
          <a:lstStyle/>
          <a:p>
            <a:pPr marL="0" marR="0" indent="0" algn="just">
              <a:spcAft>
                <a:spcPts val="800"/>
              </a:spcAft>
              <a:buNone/>
            </a:pP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Birouri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Regionale</a:t>
            </a:r>
            <a:endParaRPr lang="en-US" sz="2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spcAft>
                <a:spcPts val="8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OMS are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șase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birouri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regionale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fiecare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acoperind</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o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anumită</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regiune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lumii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Aft>
                <a:spcPts val="800"/>
              </a:spcAft>
              <a:buSzPts val="1000"/>
              <a:buFont typeface="Symbol" panose="05050102010706020507" pitchFamily="18" charset="2"/>
              <a:buChar char=""/>
              <a:tabLst>
                <a:tab pos="457200" algn="l"/>
              </a:tabLs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Regiunea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Africană</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Aft>
                <a:spcPts val="800"/>
              </a:spcAft>
              <a:buSzPts val="1000"/>
              <a:buFont typeface="Symbol" panose="05050102010706020507" pitchFamily="18" charset="2"/>
              <a:buChar char=""/>
              <a:tabLst>
                <a:tab pos="457200" algn="l"/>
              </a:tabLs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Regiunea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Americilor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Aft>
                <a:spcPts val="800"/>
              </a:spcAft>
              <a:buSzPts val="1000"/>
              <a:buFont typeface="Symbol" panose="05050102010706020507" pitchFamily="18" charset="2"/>
              <a:buChar char=""/>
              <a:tabLst>
                <a:tab pos="457200" algn="l"/>
              </a:tabLs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Regiunea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Asia de Sud-Est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Aft>
                <a:spcPts val="800"/>
              </a:spcAft>
              <a:buSzPts val="1000"/>
              <a:buFont typeface="Symbol" panose="05050102010706020507" pitchFamily="18" charset="2"/>
              <a:buChar char=""/>
              <a:tabLst>
                <a:tab pos="457200" algn="l"/>
              </a:tabLs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Regiunea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Europeană</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Aft>
                <a:spcPts val="800"/>
              </a:spcAft>
              <a:buSzPts val="1000"/>
              <a:buFont typeface="Symbol" panose="05050102010706020507" pitchFamily="18" charset="2"/>
              <a:buChar char=""/>
              <a:tabLst>
                <a:tab pos="457200" algn="l"/>
              </a:tabLs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Regiunea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Estică</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Mediteranei</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Aft>
                <a:spcPts val="800"/>
              </a:spcAft>
              <a:buSzPts val="1000"/>
              <a:buFont typeface="Symbol" panose="05050102010706020507" pitchFamily="18" charset="2"/>
              <a:buChar char=""/>
              <a:tabLst>
                <a:tab pos="457200" algn="l"/>
              </a:tabLs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Regiunea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Pacificului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Occidental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spcAft>
                <a:spcPts val="800"/>
              </a:spcAft>
              <a:buNone/>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Aceste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birouri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regionale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lucrează</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strânsă</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colaborare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cu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țările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membre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aborda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provocările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specifice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sănătate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ale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fiecărei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regiuni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graphicFrame>
        <p:nvGraphicFramePr>
          <p:cNvPr id="11" name="Inhaltsplatzhalter 10">
            <a:extLst>
              <a:ext uri="{FF2B5EF4-FFF2-40B4-BE49-F238E27FC236}">
                <a16:creationId xmlns:a16="http://schemas.microsoft.com/office/drawing/2014/main" id="{B4B46A69-A879-8B92-1954-2E181478479E}"/>
              </a:ext>
            </a:extLst>
          </p:cNvPr>
          <p:cNvGraphicFramePr>
            <a:graphicFrameLocks noGrp="1"/>
          </p:cNvGraphicFramePr>
          <p:nvPr>
            <p:ph sz="half" idx="2"/>
            <p:extLst>
              <p:ext uri="{D42A27DB-BD31-4B8C-83A1-F6EECF244321}">
                <p14:modId xmlns:p14="http://schemas.microsoft.com/office/powerpoint/2010/main" val="2682810993"/>
              </p:ext>
            </p:extLst>
          </p:nvPr>
        </p:nvGraphicFramePr>
        <p:xfrm>
          <a:off x="6416675" y="2227263"/>
          <a:ext cx="5194300" cy="363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310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58FD9-016C-1CAC-31C4-360EBBF83205}"/>
              </a:ext>
            </a:extLst>
          </p:cNvPr>
          <p:cNvSpPr>
            <a:spLocks noGrp="1"/>
          </p:cNvSpPr>
          <p:nvPr>
            <p:ph type="title"/>
          </p:nvPr>
        </p:nvSpPr>
        <p:spPr/>
        <p:txBody>
          <a:bodyPr/>
          <a:lstStyle/>
          <a:p>
            <a:r>
              <a:rPr lang="ro-MD" dirty="0"/>
              <a:t>Personalitatea Juridică </a:t>
            </a:r>
            <a:endParaRPr lang="en-US" dirty="0"/>
          </a:p>
        </p:txBody>
      </p:sp>
      <p:sp>
        <p:nvSpPr>
          <p:cNvPr id="3" name="Textplatzhalter 2">
            <a:extLst>
              <a:ext uri="{FF2B5EF4-FFF2-40B4-BE49-F238E27FC236}">
                <a16:creationId xmlns:a16="http://schemas.microsoft.com/office/drawing/2014/main" id="{8E22E8D4-7A32-4768-F8BF-6017A239D46E}"/>
              </a:ext>
            </a:extLst>
          </p:cNvPr>
          <p:cNvSpPr>
            <a:spLocks noGrp="1"/>
          </p:cNvSpPr>
          <p:nvPr>
            <p:ph type="body" idx="1"/>
          </p:nvPr>
        </p:nvSpPr>
        <p:spPr/>
        <p:txBody>
          <a:bodyPr/>
          <a:lstStyle/>
          <a:p>
            <a:r>
              <a:rPr lang="ro-MD" b="1" dirty="0"/>
              <a:t>Internă</a:t>
            </a:r>
            <a:r>
              <a:rPr lang="ro-MD" dirty="0"/>
              <a:t> </a:t>
            </a:r>
            <a:endParaRPr lang="en-US" dirty="0"/>
          </a:p>
        </p:txBody>
      </p:sp>
      <p:sp>
        <p:nvSpPr>
          <p:cNvPr id="4" name="Inhaltsplatzhalter 3">
            <a:extLst>
              <a:ext uri="{FF2B5EF4-FFF2-40B4-BE49-F238E27FC236}">
                <a16:creationId xmlns:a16="http://schemas.microsoft.com/office/drawing/2014/main" id="{CCA5A881-37C4-8CD0-B6D2-FB07BB309A35}"/>
              </a:ext>
            </a:extLst>
          </p:cNvPr>
          <p:cNvSpPr>
            <a:spLocks noGrp="1"/>
          </p:cNvSpPr>
          <p:nvPr>
            <p:ph sz="half" idx="2"/>
          </p:nvPr>
        </p:nvSpPr>
        <p:spPr>
          <a:xfrm>
            <a:off x="581194" y="2926052"/>
            <a:ext cx="5194766" cy="3455083"/>
          </a:xfrm>
        </p:spPr>
        <p:txBody>
          <a:bodyPr>
            <a:normAutofit fontScale="62500" lnSpcReduction="20000"/>
          </a:bodyPr>
          <a:lstStyle/>
          <a:p>
            <a:pPr marL="342900" marR="0" lvl="0" indent="-342900" algn="just">
              <a:spcAft>
                <a:spcPts val="800"/>
              </a:spcAft>
              <a:buSzPts val="1000"/>
              <a:buFont typeface="Symbol" panose="05050102010706020507" pitchFamily="18" charset="2"/>
              <a:buChar char=""/>
              <a:tabLst>
                <a:tab pos="457200" algn="l"/>
              </a:tabLs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Baza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legală</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OMS a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fost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înființată</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baza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unui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tratat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internațional</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Constituția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OMS),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semnat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de state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suverane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Aft>
                <a:spcPts val="800"/>
              </a:spcAft>
              <a:buSzPts val="1000"/>
              <a:buFont typeface="Symbol" panose="05050102010706020507" pitchFamily="18" charset="2"/>
              <a:buChar char=""/>
              <a:tabLst>
                <a:tab pos="457200" algn="l"/>
              </a:tabLs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Scopuri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precise: OMS are un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mandat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specific,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definit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Constituția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de a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promova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sănătatea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nivel</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mondial</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Aft>
                <a:spcPts val="800"/>
              </a:spcAft>
              <a:buSzPts val="1000"/>
              <a:buFont typeface="Symbol" panose="05050102010706020507" pitchFamily="18" charset="2"/>
              <a:buChar char=""/>
              <a:tabLst>
                <a:tab pos="457200" algn="l"/>
              </a:tabLs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Structură</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instituțională</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proprie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OMS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dispune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organe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permanente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Adunarea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Mondială</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Sănătății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Consiliul</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Executiv</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Secretariatul</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temporare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cu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atribuții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bine definite.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Aft>
                <a:spcPts val="8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Capacitate de a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încheia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acorduri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internaționale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OMS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poate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încheia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acorduri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cu state,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alte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organizații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internaționale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agenții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ale ONU.</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Aft>
                <a:spcPts val="8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Capacitate de a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dobândi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dispune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bunuri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OMS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poate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deține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proprietăți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semna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contracte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participa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tranzacții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comerciale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Aft>
                <a:spcPts val="800"/>
              </a:spcAft>
              <a:buSzPts val="1000"/>
              <a:buFont typeface="Symbol" panose="05050102010706020507" pitchFamily="18" charset="2"/>
              <a:buChar char=""/>
              <a:tabLst>
                <a:tab pos="457200" algn="l"/>
              </a:tabLs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Imunitate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juridică</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OMS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beneficiază</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anumite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imunități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privilegii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precum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imunitatea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jurisdicție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imunitatea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fiscală</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inviolabilitatea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sediului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Textplatzhalter 4">
            <a:extLst>
              <a:ext uri="{FF2B5EF4-FFF2-40B4-BE49-F238E27FC236}">
                <a16:creationId xmlns:a16="http://schemas.microsoft.com/office/drawing/2014/main" id="{EB9BCB30-68F1-DFC8-7A20-3F59D47F99AC}"/>
              </a:ext>
            </a:extLst>
          </p:cNvPr>
          <p:cNvSpPr>
            <a:spLocks noGrp="1"/>
          </p:cNvSpPr>
          <p:nvPr>
            <p:ph type="body" sz="quarter" idx="3"/>
          </p:nvPr>
        </p:nvSpPr>
        <p:spPr/>
        <p:txBody>
          <a:bodyPr/>
          <a:lstStyle/>
          <a:p>
            <a:r>
              <a:rPr lang="ro-MD" b="1" dirty="0"/>
              <a:t>Internațională</a:t>
            </a:r>
            <a:r>
              <a:rPr lang="ro-MD" dirty="0"/>
              <a:t> </a:t>
            </a:r>
            <a:endParaRPr lang="en-US" dirty="0"/>
          </a:p>
        </p:txBody>
      </p:sp>
      <p:sp>
        <p:nvSpPr>
          <p:cNvPr id="6" name="Inhaltsplatzhalter 5">
            <a:extLst>
              <a:ext uri="{FF2B5EF4-FFF2-40B4-BE49-F238E27FC236}">
                <a16:creationId xmlns:a16="http://schemas.microsoft.com/office/drawing/2014/main" id="{6F506941-D965-2B5C-A90E-9A1878899982}"/>
              </a:ext>
            </a:extLst>
          </p:cNvPr>
          <p:cNvSpPr>
            <a:spLocks noGrp="1"/>
          </p:cNvSpPr>
          <p:nvPr>
            <p:ph sz="quarter" idx="4"/>
          </p:nvPr>
        </p:nvSpPr>
        <p:spPr>
          <a:xfrm>
            <a:off x="5875263" y="2804265"/>
            <a:ext cx="5194771" cy="3803012"/>
          </a:xfrm>
        </p:spPr>
        <p:txBody>
          <a:bodyPr>
            <a:normAutofit/>
          </a:bodyPr>
          <a:lstStyle/>
          <a:p>
            <a:pPr marL="342900" marR="0" lvl="0" indent="-342900" algn="just">
              <a:spcAft>
                <a:spcPts val="800"/>
              </a:spcAft>
              <a:buSzPts val="1000"/>
              <a:buFont typeface="Symbol" panose="05050102010706020507" pitchFamily="18" charset="2"/>
              <a:buChar char=""/>
              <a:tabLst>
                <a:tab pos="4572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OMS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poate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acționa</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independent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cadrul</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mandatului</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său</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fără</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 fi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supusă</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controlului</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direct al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niciunui</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stat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membru</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Aft>
                <a:spcPts val="800"/>
              </a:spcAft>
              <a:buSzPts val="1000"/>
              <a:buFont typeface="Symbol" panose="05050102010706020507" pitchFamily="18" charset="2"/>
              <a:buChar char=""/>
              <a:tabLst>
                <a:tab pos="457200" algn="l"/>
              </a:tabLst>
            </a:pP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Actele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deciziile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OMS sunt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recunoscute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fiind</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obligatorii</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statele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membre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care le-au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ratificat</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spcAft>
                <a:spcPts val="800"/>
              </a:spcAft>
              <a:buNone/>
            </a:pP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Specificități</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ale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personalității</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juridice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 OMS: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Aft>
                <a:spcPts val="800"/>
              </a:spcAft>
              <a:buSzPts val="1000"/>
              <a:buFont typeface="Symbol" panose="05050102010706020507" pitchFamily="18" charset="2"/>
              <a:buChar char=""/>
              <a:tabLst>
                <a:tab pos="457200" algn="l"/>
              </a:tabLst>
            </a:pP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Personalitate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limitată</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Personalitatea</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juridică</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 OMS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este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limitată</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scopurile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atribuțiile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definite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Constituția</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sa</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Aft>
                <a:spcPts val="800"/>
              </a:spcAft>
              <a:buSzPts val="1000"/>
              <a:buFont typeface="Symbol" panose="05050102010706020507" pitchFamily="18" charset="2"/>
              <a:buChar char=""/>
              <a:tabLst>
                <a:tab pos="457200" algn="l"/>
              </a:tabLst>
            </a:pP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Dependență</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statele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membre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Deși</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autonomă</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OMS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depinde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mare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măsură</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sprijinul</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financiar</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politic al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statelor</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membre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sz="1200" dirty="0" err="1">
                <a:effectLst/>
                <a:latin typeface="Calibri" panose="020F0502020204030204" pitchFamily="34" charset="0"/>
                <a:ea typeface="Calibri" panose="020F0502020204030204" pitchFamily="34" charset="0"/>
                <a:cs typeface="Times New Roman" panose="02020603050405020304" pitchFamily="18" charset="0"/>
              </a:rPr>
              <a:t>În</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legătura</a:t>
            </a:r>
            <a:r>
              <a:rPr lang="fr-FR" sz="1200" dirty="0">
                <a:effectLst/>
                <a:latin typeface="Calibri" panose="020F0502020204030204" pitchFamily="34" charset="0"/>
                <a:ea typeface="Calibri" panose="020F0502020204030204" pitchFamily="34" charset="0"/>
                <a:cs typeface="Times New Roman" panose="02020603050405020304" pitchFamily="18" charset="0"/>
              </a:rPr>
              <a:t> sa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cu</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Organizația</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Națiunilor</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Unite</a:t>
            </a:r>
            <a:r>
              <a:rPr lang="fr-FR" sz="1200" dirty="0">
                <a:effectLst/>
                <a:latin typeface="Calibri" panose="020F0502020204030204" pitchFamily="34" charset="0"/>
                <a:ea typeface="Calibri" panose="020F0502020204030204" pitchFamily="34" charset="0"/>
                <a:cs typeface="Times New Roman" panose="02020603050405020304" pitchFamily="18" charset="0"/>
              </a:rPr>
              <a:t>, OMS va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acționa</a:t>
            </a:r>
            <a:r>
              <a:rPr lang="fr-FR" sz="1200" dirty="0">
                <a:effectLst/>
                <a:latin typeface="Calibri" panose="020F0502020204030204" pitchFamily="34" charset="0"/>
                <a:ea typeface="Calibri" panose="020F0502020204030204" pitchFamily="34" charset="0"/>
                <a:cs typeface="Times New Roman" panose="02020603050405020304" pitchFamily="18" charset="0"/>
              </a:rPr>
              <a:t> ca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una</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dintre</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agențiile</a:t>
            </a:r>
            <a:r>
              <a:rPr lang="fr-FR" sz="1200" dirty="0">
                <a:effectLst/>
                <a:latin typeface="Calibri" panose="020F0502020204030204" pitchFamily="34" charset="0"/>
                <a:ea typeface="Calibri" panose="020F0502020204030204" pitchFamily="34" charset="0"/>
                <a:cs typeface="Times New Roman" panose="02020603050405020304" pitchFamily="18" charset="0"/>
              </a:rPr>
              <a:t> sale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specializate</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menționate</a:t>
            </a:r>
            <a:r>
              <a:rPr lang="fr-FR" sz="1200" dirty="0">
                <a:effectLst/>
                <a:latin typeface="Calibri" panose="020F0502020204030204" pitchFamily="34" charset="0"/>
                <a:ea typeface="Calibri" panose="020F0502020204030204" pitchFamily="34" charset="0"/>
                <a:cs typeface="Times New Roman" panose="02020603050405020304" pitchFamily="18" charset="0"/>
              </a:rPr>
              <a:t> la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articolul</a:t>
            </a:r>
            <a:r>
              <a:rPr lang="fr-FR" sz="1200" dirty="0">
                <a:effectLst/>
                <a:latin typeface="Calibri" panose="020F0502020204030204" pitchFamily="34" charset="0"/>
                <a:ea typeface="Calibri" panose="020F0502020204030204" pitchFamily="34" charset="0"/>
                <a:cs typeface="Times New Roman" panose="02020603050405020304" pitchFamily="18" charset="0"/>
              </a:rPr>
              <a:t> 57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din</a:t>
            </a:r>
            <a:r>
              <a:rPr lang="fr-FR" sz="1200" dirty="0">
                <a:effectLst/>
                <a:latin typeface="Calibri" panose="020F0502020204030204" pitchFamily="34" charset="0"/>
                <a:ea typeface="Calibri" panose="020F0502020204030204" pitchFamily="34" charset="0"/>
                <a:cs typeface="Times New Roman" panose="02020603050405020304" pitchFamily="18" charset="0"/>
              </a:rPr>
              <a:t> Carta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Organizației</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Națiunilor</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Unite</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Raporturile</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între</a:t>
            </a:r>
            <a:r>
              <a:rPr lang="fr-FR" sz="1200" dirty="0">
                <a:effectLst/>
                <a:latin typeface="Calibri" panose="020F0502020204030204" pitchFamily="34" charset="0"/>
                <a:ea typeface="Calibri" panose="020F0502020204030204" pitchFamily="34" charset="0"/>
                <a:cs typeface="Times New Roman" panose="02020603050405020304" pitchFamily="18" charset="0"/>
              </a:rPr>
              <a:t> OMS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și</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Organizația</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Națiunilor</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Unite</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sau</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alte</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organizații</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interguvernamentale</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sunt</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supuse</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aprobării</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prin</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votul</a:t>
            </a:r>
            <a:r>
              <a:rPr lang="fr-FR" sz="1200" dirty="0">
                <a:effectLst/>
                <a:latin typeface="Calibri" panose="020F0502020204030204" pitchFamily="34" charset="0"/>
                <a:ea typeface="Calibri" panose="020F0502020204030204" pitchFamily="34" charset="0"/>
                <a:cs typeface="Times New Roman" panose="02020603050405020304" pitchFamily="18" charset="0"/>
              </a:rPr>
              <a:t> 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două</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treimi</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din</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Adunarea</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Sănătății</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p>
        </p:txBody>
      </p:sp>
    </p:spTree>
    <p:extLst>
      <p:ext uri="{BB962C8B-B14F-4D97-AF65-F5344CB8AC3E}">
        <p14:creationId xmlns:p14="http://schemas.microsoft.com/office/powerpoint/2010/main" val="1949294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D4F847-0446-5DEA-97B4-AA1A754D5AAB}"/>
              </a:ext>
            </a:extLst>
          </p:cNvPr>
          <p:cNvSpPr>
            <a:spLocks noGrp="1"/>
          </p:cNvSpPr>
          <p:nvPr>
            <p:ph type="title"/>
          </p:nvPr>
        </p:nvSpPr>
        <p:spPr/>
        <p:txBody>
          <a:bodyPr/>
          <a:lstStyle/>
          <a:p>
            <a:r>
              <a:rPr lang="ro-MD" dirty="0"/>
              <a:t>Competența</a:t>
            </a:r>
            <a:endParaRPr lang="en-US" dirty="0"/>
          </a:p>
        </p:txBody>
      </p:sp>
      <p:sp>
        <p:nvSpPr>
          <p:cNvPr id="3" name="Inhaltsplatzhalter 2">
            <a:extLst>
              <a:ext uri="{FF2B5EF4-FFF2-40B4-BE49-F238E27FC236}">
                <a16:creationId xmlns:a16="http://schemas.microsoft.com/office/drawing/2014/main" id="{C6C8F31A-EBCC-DD60-708F-2A90CB9B1817}"/>
              </a:ext>
            </a:extLst>
          </p:cNvPr>
          <p:cNvSpPr>
            <a:spLocks noGrp="1"/>
          </p:cNvSpPr>
          <p:nvPr>
            <p:ph idx="1"/>
          </p:nvPr>
        </p:nvSpPr>
        <p:spPr/>
        <p:txBody>
          <a:bodyPr>
            <a:normAutofit fontScale="70000" lnSpcReduction="20000"/>
          </a:bodyPr>
          <a:lstStyle/>
          <a:p>
            <a:pPr marL="0" indent="0">
              <a:buNone/>
            </a:pPr>
            <a:r>
              <a:rPr lang="en-US" b="1" dirty="0" err="1"/>
              <a:t>Principalele</a:t>
            </a:r>
            <a:r>
              <a:rPr lang="en-US" b="1" dirty="0"/>
              <a:t> </a:t>
            </a:r>
            <a:r>
              <a:rPr lang="en-US" b="1" dirty="0" err="1"/>
              <a:t>competențe</a:t>
            </a:r>
            <a:r>
              <a:rPr lang="en-US" b="1" dirty="0"/>
              <a:t> ale OMS </a:t>
            </a:r>
            <a:r>
              <a:rPr lang="en-US" b="1" dirty="0" err="1"/>
              <a:t>includ</a:t>
            </a:r>
            <a:r>
              <a:rPr lang="en-US" b="1" dirty="0"/>
              <a:t>:</a:t>
            </a:r>
          </a:p>
          <a:p>
            <a:pPr>
              <a:buFont typeface="Arial" panose="020B0604020202020204" pitchFamily="34" charset="0"/>
              <a:buChar char="•"/>
            </a:pPr>
            <a:r>
              <a:rPr lang="en-US" b="1" dirty="0" err="1"/>
              <a:t>Stabilirea</a:t>
            </a:r>
            <a:r>
              <a:rPr lang="en-US" b="1" dirty="0"/>
              <a:t> </a:t>
            </a:r>
            <a:r>
              <a:rPr lang="en-US" b="1" dirty="0" err="1"/>
              <a:t>standardelor</a:t>
            </a:r>
            <a:r>
              <a:rPr lang="en-US" b="1" dirty="0"/>
              <a:t> </a:t>
            </a:r>
            <a:r>
              <a:rPr lang="en-US" b="1" dirty="0" err="1"/>
              <a:t>internaționale</a:t>
            </a:r>
            <a:r>
              <a:rPr lang="en-US" b="1" dirty="0"/>
              <a:t>:</a:t>
            </a:r>
            <a:r>
              <a:rPr lang="en-US" dirty="0"/>
              <a:t> OMS </a:t>
            </a:r>
            <a:r>
              <a:rPr lang="en-US" dirty="0" err="1"/>
              <a:t>elaborează</a:t>
            </a:r>
            <a:r>
              <a:rPr lang="en-US" dirty="0"/>
              <a:t> </a:t>
            </a:r>
            <a:r>
              <a:rPr lang="en-US" dirty="0" err="1"/>
              <a:t>și</a:t>
            </a:r>
            <a:r>
              <a:rPr lang="en-US" dirty="0"/>
              <a:t> </a:t>
            </a:r>
            <a:r>
              <a:rPr lang="en-US" dirty="0" err="1"/>
              <a:t>difuzează</a:t>
            </a:r>
            <a:r>
              <a:rPr lang="en-US" dirty="0"/>
              <a:t> </a:t>
            </a:r>
            <a:r>
              <a:rPr lang="en-US" dirty="0" err="1"/>
              <a:t>standarde</a:t>
            </a:r>
            <a:r>
              <a:rPr lang="en-US" dirty="0"/>
              <a:t> </a:t>
            </a:r>
            <a:r>
              <a:rPr lang="en-US" dirty="0" err="1"/>
              <a:t>internaționale</a:t>
            </a:r>
            <a:r>
              <a:rPr lang="en-US" dirty="0"/>
              <a:t> </a:t>
            </a:r>
            <a:r>
              <a:rPr lang="en-US" dirty="0" err="1"/>
              <a:t>pentru</a:t>
            </a:r>
            <a:r>
              <a:rPr lang="en-US" dirty="0"/>
              <a:t> diagnostic, </a:t>
            </a:r>
            <a:r>
              <a:rPr lang="en-US" dirty="0" err="1"/>
              <a:t>tratament</a:t>
            </a:r>
            <a:r>
              <a:rPr lang="en-US" dirty="0"/>
              <a:t> </a:t>
            </a:r>
            <a:r>
              <a:rPr lang="en-US" dirty="0" err="1"/>
              <a:t>și</a:t>
            </a:r>
            <a:r>
              <a:rPr lang="en-US" dirty="0"/>
              <a:t> </a:t>
            </a:r>
            <a:r>
              <a:rPr lang="en-US" dirty="0" err="1"/>
              <a:t>prevenire</a:t>
            </a:r>
            <a:r>
              <a:rPr lang="en-US" dirty="0"/>
              <a:t> a </a:t>
            </a:r>
            <a:r>
              <a:rPr lang="en-US" dirty="0" err="1"/>
              <a:t>bolilor</a:t>
            </a:r>
            <a:r>
              <a:rPr lang="en-US" dirty="0"/>
              <a:t>, precum </a:t>
            </a:r>
            <a:r>
              <a:rPr lang="en-US" dirty="0" err="1"/>
              <a:t>și</a:t>
            </a:r>
            <a:r>
              <a:rPr lang="en-US" dirty="0"/>
              <a:t> </a:t>
            </a:r>
            <a:r>
              <a:rPr lang="en-US" dirty="0" err="1"/>
              <a:t>pentru</a:t>
            </a:r>
            <a:r>
              <a:rPr lang="en-US" dirty="0"/>
              <a:t> </a:t>
            </a:r>
            <a:r>
              <a:rPr lang="en-US" dirty="0" err="1"/>
              <a:t>siguranța</a:t>
            </a:r>
            <a:r>
              <a:rPr lang="en-US" dirty="0"/>
              <a:t> </a:t>
            </a:r>
            <a:r>
              <a:rPr lang="en-US" dirty="0" err="1"/>
              <a:t>produselor</a:t>
            </a:r>
            <a:r>
              <a:rPr lang="en-US" dirty="0"/>
              <a:t> </a:t>
            </a:r>
            <a:r>
              <a:rPr lang="en-US" dirty="0" err="1"/>
              <a:t>medicale</a:t>
            </a:r>
            <a:r>
              <a:rPr lang="en-US" dirty="0"/>
              <a:t> </a:t>
            </a:r>
            <a:r>
              <a:rPr lang="en-US" dirty="0" err="1"/>
              <a:t>și</a:t>
            </a:r>
            <a:r>
              <a:rPr lang="en-US" dirty="0"/>
              <a:t> a </a:t>
            </a:r>
            <a:r>
              <a:rPr lang="en-US" dirty="0" err="1"/>
              <a:t>alimentelor</a:t>
            </a:r>
            <a:r>
              <a:rPr lang="en-US" dirty="0"/>
              <a:t>.</a:t>
            </a:r>
          </a:p>
          <a:p>
            <a:pPr>
              <a:buFont typeface="Arial" panose="020B0604020202020204" pitchFamily="34" charset="0"/>
              <a:buChar char="•"/>
            </a:pPr>
            <a:r>
              <a:rPr lang="en-US" b="1" dirty="0" err="1"/>
              <a:t>Furnizarea</a:t>
            </a:r>
            <a:r>
              <a:rPr lang="en-US" b="1" dirty="0"/>
              <a:t> de </a:t>
            </a:r>
            <a:r>
              <a:rPr lang="en-US" b="1" dirty="0" err="1"/>
              <a:t>îndrumări</a:t>
            </a:r>
            <a:r>
              <a:rPr lang="en-US" b="1" dirty="0"/>
              <a:t> </a:t>
            </a:r>
            <a:r>
              <a:rPr lang="en-US" b="1" dirty="0" err="1"/>
              <a:t>tehnice</a:t>
            </a:r>
            <a:r>
              <a:rPr lang="en-US" b="1" dirty="0"/>
              <a:t>:</a:t>
            </a:r>
            <a:r>
              <a:rPr lang="en-US" dirty="0"/>
              <a:t> OMS </a:t>
            </a:r>
            <a:r>
              <a:rPr lang="en-US" dirty="0" err="1"/>
              <a:t>oferă</a:t>
            </a:r>
            <a:r>
              <a:rPr lang="en-US" dirty="0"/>
              <a:t> state</a:t>
            </a:r>
            <a:r>
              <a:rPr lang="ro-MD" dirty="0"/>
              <a:t>lor</a:t>
            </a:r>
            <a:r>
              <a:rPr lang="en-US" dirty="0"/>
              <a:t> </a:t>
            </a:r>
            <a:r>
              <a:rPr lang="en-US" dirty="0" err="1"/>
              <a:t>membre</a:t>
            </a:r>
            <a:r>
              <a:rPr lang="en-US" dirty="0"/>
              <a:t> </a:t>
            </a:r>
            <a:r>
              <a:rPr lang="en-US" dirty="0" err="1"/>
              <a:t>îndrumări</a:t>
            </a:r>
            <a:r>
              <a:rPr lang="en-US" dirty="0"/>
              <a:t> </a:t>
            </a:r>
            <a:r>
              <a:rPr lang="en-US" dirty="0" err="1"/>
              <a:t>tehnice</a:t>
            </a:r>
            <a:r>
              <a:rPr lang="en-US" dirty="0"/>
              <a:t> </a:t>
            </a:r>
            <a:r>
              <a:rPr lang="en-US" dirty="0" err="1"/>
              <a:t>și</a:t>
            </a:r>
            <a:r>
              <a:rPr lang="en-US" dirty="0"/>
              <a:t> </a:t>
            </a:r>
            <a:r>
              <a:rPr lang="en-US" dirty="0" err="1"/>
              <a:t>suport</a:t>
            </a:r>
            <a:r>
              <a:rPr lang="en-US" dirty="0"/>
              <a:t> </a:t>
            </a:r>
            <a:r>
              <a:rPr lang="en-US" dirty="0" err="1"/>
              <a:t>pentru</a:t>
            </a:r>
            <a:r>
              <a:rPr lang="en-US" dirty="0"/>
              <a:t> </a:t>
            </a:r>
            <a:r>
              <a:rPr lang="en-US" dirty="0" err="1"/>
              <a:t>dezvoltarea</a:t>
            </a:r>
            <a:r>
              <a:rPr lang="en-US" dirty="0"/>
              <a:t> </a:t>
            </a:r>
            <a:r>
              <a:rPr lang="en-US" dirty="0" err="1"/>
              <a:t>și</a:t>
            </a:r>
            <a:r>
              <a:rPr lang="en-US" dirty="0"/>
              <a:t> </a:t>
            </a:r>
            <a:r>
              <a:rPr lang="en-US" dirty="0" err="1"/>
              <a:t>implementarea</a:t>
            </a:r>
            <a:r>
              <a:rPr lang="en-US" dirty="0"/>
              <a:t> </a:t>
            </a:r>
            <a:r>
              <a:rPr lang="en-US" dirty="0" err="1"/>
              <a:t>politicilor</a:t>
            </a:r>
            <a:r>
              <a:rPr lang="en-US" dirty="0"/>
              <a:t> </a:t>
            </a:r>
            <a:r>
              <a:rPr lang="en-US" dirty="0" err="1"/>
              <a:t>și</a:t>
            </a:r>
            <a:r>
              <a:rPr lang="en-US" dirty="0"/>
              <a:t> </a:t>
            </a:r>
            <a:r>
              <a:rPr lang="en-US" dirty="0" err="1"/>
              <a:t>programelor</a:t>
            </a:r>
            <a:r>
              <a:rPr lang="en-US" dirty="0"/>
              <a:t> de </a:t>
            </a:r>
            <a:r>
              <a:rPr lang="en-US" dirty="0" err="1"/>
              <a:t>sănătate</a:t>
            </a:r>
            <a:r>
              <a:rPr lang="en-US" dirty="0"/>
              <a:t>.</a:t>
            </a:r>
          </a:p>
          <a:p>
            <a:pPr>
              <a:buFont typeface="Arial" panose="020B0604020202020204" pitchFamily="34" charset="0"/>
              <a:buChar char="•"/>
            </a:pPr>
            <a:r>
              <a:rPr lang="en-US" b="1" dirty="0" err="1"/>
              <a:t>Coordonarea</a:t>
            </a:r>
            <a:r>
              <a:rPr lang="en-US" b="1" dirty="0"/>
              <a:t> </a:t>
            </a:r>
            <a:r>
              <a:rPr lang="en-US" b="1" dirty="0" err="1"/>
              <a:t>răspunsului</a:t>
            </a:r>
            <a:r>
              <a:rPr lang="en-US" b="1" dirty="0"/>
              <a:t> la </a:t>
            </a:r>
            <a:r>
              <a:rPr lang="en-US" b="1" dirty="0" err="1"/>
              <a:t>urgențele</a:t>
            </a:r>
            <a:r>
              <a:rPr lang="en-US" b="1" dirty="0"/>
              <a:t> de </a:t>
            </a:r>
            <a:r>
              <a:rPr lang="en-US" b="1" dirty="0" err="1"/>
              <a:t>sănătate</a:t>
            </a:r>
            <a:r>
              <a:rPr lang="en-US" b="1" dirty="0"/>
              <a:t> </a:t>
            </a:r>
            <a:r>
              <a:rPr lang="en-US" b="1" dirty="0" err="1"/>
              <a:t>publică</a:t>
            </a:r>
            <a:r>
              <a:rPr lang="en-US" b="1" dirty="0"/>
              <a:t>:</a:t>
            </a:r>
            <a:r>
              <a:rPr lang="en-US" dirty="0"/>
              <a:t> OMS </a:t>
            </a:r>
            <a:r>
              <a:rPr lang="en-US" dirty="0" err="1"/>
              <a:t>joacă</a:t>
            </a:r>
            <a:r>
              <a:rPr lang="en-US" dirty="0"/>
              <a:t> un </a:t>
            </a:r>
            <a:r>
              <a:rPr lang="en-US" dirty="0" err="1"/>
              <a:t>rol</a:t>
            </a:r>
            <a:r>
              <a:rPr lang="en-US" dirty="0"/>
              <a:t> central </a:t>
            </a:r>
            <a:r>
              <a:rPr lang="en-US" dirty="0" err="1"/>
              <a:t>în</a:t>
            </a:r>
            <a:r>
              <a:rPr lang="en-US" dirty="0"/>
              <a:t> </a:t>
            </a:r>
            <a:r>
              <a:rPr lang="en-US" dirty="0" err="1"/>
              <a:t>coordonarea</a:t>
            </a:r>
            <a:r>
              <a:rPr lang="en-US" dirty="0"/>
              <a:t> </a:t>
            </a:r>
            <a:r>
              <a:rPr lang="en-US" dirty="0" err="1"/>
              <a:t>răspunsului</a:t>
            </a:r>
            <a:r>
              <a:rPr lang="en-US" dirty="0"/>
              <a:t> la </a:t>
            </a:r>
            <a:r>
              <a:rPr lang="en-US" dirty="0" err="1"/>
              <a:t>epidemii</a:t>
            </a:r>
            <a:r>
              <a:rPr lang="en-US" dirty="0"/>
              <a:t>, </a:t>
            </a:r>
            <a:r>
              <a:rPr lang="en-US" dirty="0" err="1"/>
              <a:t>pandemii</a:t>
            </a:r>
            <a:r>
              <a:rPr lang="en-US" dirty="0"/>
              <a:t> </a:t>
            </a:r>
            <a:r>
              <a:rPr lang="en-US" dirty="0" err="1"/>
              <a:t>și</a:t>
            </a:r>
            <a:r>
              <a:rPr lang="en-US" dirty="0"/>
              <a:t> </a:t>
            </a:r>
            <a:r>
              <a:rPr lang="en-US" dirty="0" err="1"/>
              <a:t>alte</a:t>
            </a:r>
            <a:r>
              <a:rPr lang="en-US" dirty="0"/>
              <a:t> </a:t>
            </a:r>
            <a:r>
              <a:rPr lang="en-US" dirty="0" err="1"/>
              <a:t>urgențe</a:t>
            </a:r>
            <a:r>
              <a:rPr lang="en-US" dirty="0"/>
              <a:t> de </a:t>
            </a:r>
            <a:r>
              <a:rPr lang="en-US" dirty="0" err="1"/>
              <a:t>sănătate</a:t>
            </a:r>
            <a:r>
              <a:rPr lang="en-US" dirty="0"/>
              <a:t> </a:t>
            </a:r>
            <a:r>
              <a:rPr lang="en-US" dirty="0" err="1"/>
              <a:t>publică</a:t>
            </a:r>
            <a:r>
              <a:rPr lang="en-US" dirty="0"/>
              <a:t>, </a:t>
            </a:r>
            <a:r>
              <a:rPr lang="en-US" dirty="0" err="1"/>
              <a:t>oferind</a:t>
            </a:r>
            <a:r>
              <a:rPr lang="en-US" dirty="0"/>
              <a:t> </a:t>
            </a:r>
            <a:r>
              <a:rPr lang="en-US" dirty="0" err="1"/>
              <a:t>sprijin</a:t>
            </a:r>
            <a:r>
              <a:rPr lang="en-US" dirty="0"/>
              <a:t> </a:t>
            </a:r>
            <a:r>
              <a:rPr lang="en-US" dirty="0" err="1"/>
              <a:t>tehnic</a:t>
            </a:r>
            <a:r>
              <a:rPr lang="en-US" dirty="0"/>
              <a:t> </a:t>
            </a:r>
            <a:r>
              <a:rPr lang="en-US" dirty="0" err="1"/>
              <a:t>și</a:t>
            </a:r>
            <a:r>
              <a:rPr lang="en-US" dirty="0"/>
              <a:t> logistic </a:t>
            </a:r>
            <a:r>
              <a:rPr lang="en-US" dirty="0" err="1"/>
              <a:t>țărilor</a:t>
            </a:r>
            <a:r>
              <a:rPr lang="en-US" dirty="0"/>
              <a:t> </a:t>
            </a:r>
            <a:r>
              <a:rPr lang="en-US" dirty="0" err="1"/>
              <a:t>afectate</a:t>
            </a:r>
            <a:r>
              <a:rPr lang="en-US" dirty="0"/>
              <a:t>.</a:t>
            </a:r>
          </a:p>
          <a:p>
            <a:pPr>
              <a:buFont typeface="Arial" panose="020B0604020202020204" pitchFamily="34" charset="0"/>
              <a:buChar char="•"/>
            </a:pPr>
            <a:r>
              <a:rPr lang="en-US" b="1" dirty="0" err="1"/>
              <a:t>Promovarea</a:t>
            </a:r>
            <a:r>
              <a:rPr lang="en-US" b="1" dirty="0"/>
              <a:t> </a:t>
            </a:r>
            <a:r>
              <a:rPr lang="en-US" b="1" dirty="0" err="1"/>
              <a:t>cercetării</a:t>
            </a:r>
            <a:r>
              <a:rPr lang="en-US" b="1" dirty="0"/>
              <a:t>:</a:t>
            </a:r>
            <a:r>
              <a:rPr lang="en-US" dirty="0"/>
              <a:t> OMS </a:t>
            </a:r>
            <a:r>
              <a:rPr lang="en-US" dirty="0" err="1"/>
              <a:t>sprijină</a:t>
            </a:r>
            <a:r>
              <a:rPr lang="en-US" dirty="0"/>
              <a:t> </a:t>
            </a:r>
            <a:r>
              <a:rPr lang="en-US" dirty="0" err="1"/>
              <a:t>cercetarea</a:t>
            </a:r>
            <a:r>
              <a:rPr lang="en-US" dirty="0"/>
              <a:t> </a:t>
            </a:r>
            <a:r>
              <a:rPr lang="en-US" dirty="0" err="1"/>
              <a:t>în</a:t>
            </a:r>
            <a:r>
              <a:rPr lang="en-US" dirty="0"/>
              <a:t> </a:t>
            </a:r>
            <a:r>
              <a:rPr lang="en-US" dirty="0" err="1"/>
              <a:t>domeniul</a:t>
            </a:r>
            <a:r>
              <a:rPr lang="en-US" dirty="0"/>
              <a:t> </a:t>
            </a:r>
            <a:r>
              <a:rPr lang="en-US" dirty="0" err="1"/>
              <a:t>sănătății</a:t>
            </a:r>
            <a:r>
              <a:rPr lang="en-US" dirty="0"/>
              <a:t> </a:t>
            </a:r>
            <a:r>
              <a:rPr lang="en-US" dirty="0" err="1"/>
              <a:t>și</a:t>
            </a:r>
            <a:r>
              <a:rPr lang="en-US" dirty="0"/>
              <a:t> </a:t>
            </a:r>
            <a:r>
              <a:rPr lang="en-US" dirty="0" err="1"/>
              <a:t>facilitează</a:t>
            </a:r>
            <a:r>
              <a:rPr lang="en-US" dirty="0"/>
              <a:t> </a:t>
            </a:r>
            <a:r>
              <a:rPr lang="en-US" dirty="0" err="1"/>
              <a:t>schimbul</a:t>
            </a:r>
            <a:r>
              <a:rPr lang="en-US" dirty="0"/>
              <a:t> de </a:t>
            </a:r>
            <a:r>
              <a:rPr lang="en-US" dirty="0" err="1"/>
              <a:t>informații</a:t>
            </a:r>
            <a:r>
              <a:rPr lang="en-US" dirty="0"/>
              <a:t> </a:t>
            </a:r>
            <a:r>
              <a:rPr lang="en-US" dirty="0" err="1"/>
              <a:t>științifice</a:t>
            </a:r>
            <a:r>
              <a:rPr lang="en-US" dirty="0"/>
              <a:t> </a:t>
            </a:r>
            <a:r>
              <a:rPr lang="en-US" dirty="0" err="1"/>
              <a:t>între</a:t>
            </a:r>
            <a:r>
              <a:rPr lang="en-US" dirty="0"/>
              <a:t> </a:t>
            </a:r>
            <a:r>
              <a:rPr lang="en-US" dirty="0" err="1"/>
              <a:t>cercetători</a:t>
            </a:r>
            <a:r>
              <a:rPr lang="en-US" dirty="0"/>
              <a:t> din </a:t>
            </a:r>
            <a:r>
              <a:rPr lang="en-US" dirty="0" err="1"/>
              <a:t>întreaga</a:t>
            </a:r>
            <a:r>
              <a:rPr lang="en-US" dirty="0"/>
              <a:t> </a:t>
            </a:r>
            <a:r>
              <a:rPr lang="en-US" dirty="0" err="1"/>
              <a:t>lume</a:t>
            </a:r>
            <a:r>
              <a:rPr lang="en-US" dirty="0"/>
              <a:t>.</a:t>
            </a:r>
          </a:p>
          <a:p>
            <a:pPr>
              <a:buFont typeface="Arial" panose="020B0604020202020204" pitchFamily="34" charset="0"/>
              <a:buChar char="•"/>
            </a:pPr>
            <a:r>
              <a:rPr lang="en-US" b="1" dirty="0" err="1"/>
              <a:t>Monitorizarea</a:t>
            </a:r>
            <a:r>
              <a:rPr lang="en-US" b="1" dirty="0"/>
              <a:t> </a:t>
            </a:r>
            <a:r>
              <a:rPr lang="en-US" b="1" dirty="0" err="1"/>
              <a:t>stării</a:t>
            </a:r>
            <a:r>
              <a:rPr lang="en-US" b="1" dirty="0"/>
              <a:t> de </a:t>
            </a:r>
            <a:r>
              <a:rPr lang="en-US" b="1" dirty="0" err="1"/>
              <a:t>sănătate</a:t>
            </a:r>
            <a:r>
              <a:rPr lang="en-US" b="1" dirty="0"/>
              <a:t> a </a:t>
            </a:r>
            <a:r>
              <a:rPr lang="en-US" b="1" dirty="0" err="1"/>
              <a:t>populației</a:t>
            </a:r>
            <a:r>
              <a:rPr lang="en-US" b="1" dirty="0"/>
              <a:t> </a:t>
            </a:r>
            <a:r>
              <a:rPr lang="en-US" b="1" dirty="0" err="1"/>
              <a:t>mondiale</a:t>
            </a:r>
            <a:r>
              <a:rPr lang="en-US" b="1" dirty="0"/>
              <a:t>:</a:t>
            </a:r>
            <a:r>
              <a:rPr lang="en-US" dirty="0"/>
              <a:t> OMS </a:t>
            </a:r>
            <a:r>
              <a:rPr lang="en-US" dirty="0" err="1"/>
              <a:t>colectează</a:t>
            </a:r>
            <a:r>
              <a:rPr lang="en-US" dirty="0"/>
              <a:t> </a:t>
            </a:r>
            <a:r>
              <a:rPr lang="en-US" dirty="0" err="1"/>
              <a:t>și</a:t>
            </a:r>
            <a:r>
              <a:rPr lang="en-US" dirty="0"/>
              <a:t> </a:t>
            </a:r>
            <a:r>
              <a:rPr lang="en-US" dirty="0" err="1"/>
              <a:t>analizează</a:t>
            </a:r>
            <a:r>
              <a:rPr lang="en-US" dirty="0"/>
              <a:t> date </a:t>
            </a:r>
            <a:r>
              <a:rPr lang="en-US" dirty="0" err="1"/>
              <a:t>privind</a:t>
            </a:r>
            <a:r>
              <a:rPr lang="en-US" dirty="0"/>
              <a:t> </a:t>
            </a:r>
            <a:r>
              <a:rPr lang="en-US" dirty="0" err="1"/>
              <a:t>sănătatea</a:t>
            </a:r>
            <a:r>
              <a:rPr lang="en-US" dirty="0"/>
              <a:t> </a:t>
            </a:r>
            <a:r>
              <a:rPr lang="en-US" dirty="0" err="1"/>
              <a:t>populației</a:t>
            </a:r>
            <a:r>
              <a:rPr lang="en-US" dirty="0"/>
              <a:t> </a:t>
            </a:r>
            <a:r>
              <a:rPr lang="en-US" dirty="0" err="1"/>
              <a:t>mondiale</a:t>
            </a:r>
            <a:r>
              <a:rPr lang="en-US" dirty="0"/>
              <a:t> </a:t>
            </a:r>
            <a:r>
              <a:rPr lang="en-US" dirty="0" err="1"/>
              <a:t>pentru</a:t>
            </a:r>
            <a:r>
              <a:rPr lang="en-US" dirty="0"/>
              <a:t> a </a:t>
            </a:r>
            <a:r>
              <a:rPr lang="en-US" dirty="0" err="1"/>
              <a:t>identifica</a:t>
            </a:r>
            <a:r>
              <a:rPr lang="en-US" dirty="0"/>
              <a:t> </a:t>
            </a:r>
            <a:r>
              <a:rPr lang="en-US" dirty="0" err="1"/>
              <a:t>tendințele</a:t>
            </a:r>
            <a:r>
              <a:rPr lang="en-US" dirty="0"/>
              <a:t> </a:t>
            </a:r>
            <a:r>
              <a:rPr lang="en-US" dirty="0" err="1"/>
              <a:t>și</a:t>
            </a:r>
            <a:r>
              <a:rPr lang="en-US" dirty="0"/>
              <a:t> a </a:t>
            </a:r>
            <a:r>
              <a:rPr lang="en-US" dirty="0" err="1"/>
              <a:t>evalua</a:t>
            </a:r>
            <a:r>
              <a:rPr lang="en-US" dirty="0"/>
              <a:t> </a:t>
            </a:r>
            <a:r>
              <a:rPr lang="en-US" dirty="0" err="1"/>
              <a:t>impactul</a:t>
            </a:r>
            <a:r>
              <a:rPr lang="en-US" dirty="0"/>
              <a:t> </a:t>
            </a:r>
            <a:r>
              <a:rPr lang="en-US" dirty="0" err="1"/>
              <a:t>intervențiilor</a:t>
            </a:r>
            <a:r>
              <a:rPr lang="en-US" dirty="0"/>
              <a:t>.</a:t>
            </a:r>
          </a:p>
          <a:p>
            <a:pPr>
              <a:buFont typeface="Arial" panose="020B0604020202020204" pitchFamily="34" charset="0"/>
              <a:buChar char="•"/>
            </a:pPr>
            <a:r>
              <a:rPr lang="en-US" b="1" dirty="0" err="1"/>
              <a:t>Promovarea</a:t>
            </a:r>
            <a:r>
              <a:rPr lang="en-US" b="1" dirty="0"/>
              <a:t> </a:t>
            </a:r>
            <a:r>
              <a:rPr lang="en-US" b="1" dirty="0" err="1"/>
              <a:t>cooperării</a:t>
            </a:r>
            <a:r>
              <a:rPr lang="en-US" b="1" dirty="0"/>
              <a:t> </a:t>
            </a:r>
            <a:r>
              <a:rPr lang="en-US" b="1" dirty="0" err="1"/>
              <a:t>internaționale</a:t>
            </a:r>
            <a:r>
              <a:rPr lang="en-US" b="1" dirty="0"/>
              <a:t>:</a:t>
            </a:r>
            <a:r>
              <a:rPr lang="en-US" dirty="0"/>
              <a:t> OMS </a:t>
            </a:r>
            <a:r>
              <a:rPr lang="en-US" dirty="0" err="1"/>
              <a:t>facilitează</a:t>
            </a:r>
            <a:r>
              <a:rPr lang="en-US" dirty="0"/>
              <a:t> </a:t>
            </a:r>
            <a:r>
              <a:rPr lang="en-US" dirty="0" err="1"/>
              <a:t>cooperarea</a:t>
            </a:r>
            <a:r>
              <a:rPr lang="en-US" dirty="0"/>
              <a:t> </a:t>
            </a:r>
            <a:r>
              <a:rPr lang="en-US" dirty="0" err="1"/>
              <a:t>între</a:t>
            </a:r>
            <a:r>
              <a:rPr lang="en-US" dirty="0"/>
              <a:t> state </a:t>
            </a:r>
            <a:r>
              <a:rPr lang="en-US" dirty="0" err="1"/>
              <a:t>membre</a:t>
            </a:r>
            <a:r>
              <a:rPr lang="en-US" dirty="0"/>
              <a:t> </a:t>
            </a:r>
            <a:r>
              <a:rPr lang="en-US" dirty="0" err="1"/>
              <a:t>în</a:t>
            </a:r>
            <a:r>
              <a:rPr lang="en-US" dirty="0"/>
              <a:t> </a:t>
            </a:r>
            <a:r>
              <a:rPr lang="en-US" dirty="0" err="1"/>
              <a:t>domeniul</a:t>
            </a:r>
            <a:r>
              <a:rPr lang="en-US" dirty="0"/>
              <a:t> </a:t>
            </a:r>
            <a:r>
              <a:rPr lang="en-US" dirty="0" err="1"/>
              <a:t>sănătății</a:t>
            </a:r>
            <a:r>
              <a:rPr lang="en-US" dirty="0"/>
              <a:t> </a:t>
            </a:r>
            <a:r>
              <a:rPr lang="en-US" dirty="0" err="1"/>
              <a:t>și</a:t>
            </a:r>
            <a:r>
              <a:rPr lang="en-US" dirty="0"/>
              <a:t> </a:t>
            </a:r>
            <a:r>
              <a:rPr lang="en-US" dirty="0" err="1"/>
              <a:t>încurajează</a:t>
            </a:r>
            <a:r>
              <a:rPr lang="en-US" dirty="0"/>
              <a:t> </a:t>
            </a:r>
            <a:r>
              <a:rPr lang="en-US" dirty="0" err="1"/>
              <a:t>schimbul</a:t>
            </a:r>
            <a:r>
              <a:rPr lang="en-US" dirty="0"/>
              <a:t> de </a:t>
            </a:r>
            <a:r>
              <a:rPr lang="en-US" dirty="0" err="1"/>
              <a:t>bune</a:t>
            </a:r>
            <a:r>
              <a:rPr lang="en-US" dirty="0"/>
              <a:t> </a:t>
            </a:r>
            <a:r>
              <a:rPr lang="en-US" dirty="0" err="1"/>
              <a:t>practici</a:t>
            </a:r>
            <a:r>
              <a:rPr lang="en-US" dirty="0"/>
              <a:t>.</a:t>
            </a:r>
          </a:p>
          <a:p>
            <a:pPr>
              <a:buFont typeface="Arial" panose="020B0604020202020204" pitchFamily="34" charset="0"/>
              <a:buChar char="•"/>
            </a:pPr>
            <a:r>
              <a:rPr lang="en-US" b="1" dirty="0"/>
              <a:t>Advocacy:</a:t>
            </a:r>
            <a:r>
              <a:rPr lang="en-US" dirty="0"/>
              <a:t> OMS </a:t>
            </a:r>
            <a:r>
              <a:rPr lang="en-US" dirty="0" err="1"/>
              <a:t>promovează</a:t>
            </a:r>
            <a:r>
              <a:rPr lang="en-US" dirty="0"/>
              <a:t> </a:t>
            </a:r>
            <a:r>
              <a:rPr lang="en-US" dirty="0" err="1"/>
              <a:t>importanța</a:t>
            </a:r>
            <a:r>
              <a:rPr lang="en-US" dirty="0"/>
              <a:t> </a:t>
            </a:r>
            <a:r>
              <a:rPr lang="en-US" dirty="0" err="1"/>
              <a:t>sănătății</a:t>
            </a:r>
            <a:r>
              <a:rPr lang="en-US" dirty="0"/>
              <a:t> la </a:t>
            </a:r>
            <a:r>
              <a:rPr lang="en-US" dirty="0" err="1"/>
              <a:t>nivel</a:t>
            </a:r>
            <a:r>
              <a:rPr lang="en-US" dirty="0"/>
              <a:t> global </a:t>
            </a:r>
            <a:r>
              <a:rPr lang="en-US" dirty="0" err="1"/>
              <a:t>și</a:t>
            </a:r>
            <a:r>
              <a:rPr lang="en-US" dirty="0"/>
              <a:t> </a:t>
            </a:r>
            <a:r>
              <a:rPr lang="en-US" dirty="0" err="1"/>
              <a:t>pledează</a:t>
            </a:r>
            <a:r>
              <a:rPr lang="en-US" dirty="0"/>
              <a:t> </a:t>
            </a:r>
            <a:r>
              <a:rPr lang="en-US" dirty="0" err="1"/>
              <a:t>pentru</a:t>
            </a:r>
            <a:r>
              <a:rPr lang="en-US" dirty="0"/>
              <a:t> </a:t>
            </a:r>
            <a:r>
              <a:rPr lang="en-US" dirty="0" err="1"/>
              <a:t>alocarea</a:t>
            </a:r>
            <a:r>
              <a:rPr lang="en-US" dirty="0"/>
              <a:t> de </a:t>
            </a:r>
            <a:r>
              <a:rPr lang="en-US" dirty="0" err="1"/>
              <a:t>resurse</a:t>
            </a:r>
            <a:r>
              <a:rPr lang="en-US" dirty="0"/>
              <a:t> </a:t>
            </a:r>
            <a:r>
              <a:rPr lang="en-US" dirty="0" err="1"/>
              <a:t>adecvate</a:t>
            </a:r>
            <a:r>
              <a:rPr lang="en-US" dirty="0"/>
              <a:t> </a:t>
            </a:r>
            <a:r>
              <a:rPr lang="en-US" dirty="0" err="1"/>
              <a:t>pentru</a:t>
            </a:r>
            <a:r>
              <a:rPr lang="en-US" dirty="0"/>
              <a:t> </a:t>
            </a:r>
            <a:r>
              <a:rPr lang="en-US" dirty="0" err="1"/>
              <a:t>sănătate</a:t>
            </a:r>
            <a:r>
              <a:rPr lang="en-US" dirty="0"/>
              <a:t> </a:t>
            </a:r>
            <a:r>
              <a:rPr lang="en-US" dirty="0" err="1"/>
              <a:t>în</a:t>
            </a:r>
            <a:r>
              <a:rPr lang="en-US" dirty="0"/>
              <a:t> </a:t>
            </a:r>
            <a:r>
              <a:rPr lang="en-US" dirty="0" err="1"/>
              <a:t>toate</a:t>
            </a:r>
            <a:r>
              <a:rPr lang="en-US" dirty="0"/>
              <a:t> </a:t>
            </a:r>
            <a:r>
              <a:rPr lang="en-US" dirty="0" err="1"/>
              <a:t>țările</a:t>
            </a:r>
            <a:r>
              <a:rPr lang="en-US" dirty="0"/>
              <a:t>.</a:t>
            </a:r>
          </a:p>
          <a:p>
            <a:endParaRPr lang="en-US" dirty="0"/>
          </a:p>
        </p:txBody>
      </p:sp>
      <p:sp>
        <p:nvSpPr>
          <p:cNvPr id="4" name="Textplatzhalter 3">
            <a:extLst>
              <a:ext uri="{FF2B5EF4-FFF2-40B4-BE49-F238E27FC236}">
                <a16:creationId xmlns:a16="http://schemas.microsoft.com/office/drawing/2014/main" id="{85E5EA1D-854B-40DF-6E0E-D85672F7636D}"/>
              </a:ext>
            </a:extLst>
          </p:cNvPr>
          <p:cNvSpPr>
            <a:spLocks noGrp="1"/>
          </p:cNvSpPr>
          <p:nvPr>
            <p:ph type="body" sz="half" idx="2"/>
          </p:nvPr>
        </p:nvSpPr>
        <p:spPr/>
        <p:txBody>
          <a:bodyPr>
            <a:normAutofit/>
          </a:bodyPr>
          <a:lstStyle/>
          <a:p>
            <a:r>
              <a:rPr lang="ro-MD" dirty="0"/>
              <a:t>Art. 2 Constituția OMS</a:t>
            </a:r>
            <a:endParaRPr lang="en-US" dirty="0"/>
          </a:p>
        </p:txBody>
      </p:sp>
    </p:spTree>
    <p:extLst>
      <p:ext uri="{BB962C8B-B14F-4D97-AF65-F5344CB8AC3E}">
        <p14:creationId xmlns:p14="http://schemas.microsoft.com/office/powerpoint/2010/main" val="2164542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6BE4EA-BFD9-157A-8A4A-48C677A02117}"/>
              </a:ext>
            </a:extLst>
          </p:cNvPr>
          <p:cNvSpPr>
            <a:spLocks noGrp="1"/>
          </p:cNvSpPr>
          <p:nvPr>
            <p:ph type="title"/>
          </p:nvPr>
        </p:nvSpPr>
        <p:spPr/>
        <p:txBody>
          <a:bodyPr/>
          <a:lstStyle/>
          <a:p>
            <a:r>
              <a:rPr lang="ro-MD" dirty="0"/>
              <a:t>Republica Moldova și OMS</a:t>
            </a:r>
            <a:br>
              <a:rPr lang="ro-MD" dirty="0"/>
            </a:br>
            <a:endParaRPr lang="en-US" dirty="0"/>
          </a:p>
        </p:txBody>
      </p:sp>
      <p:sp>
        <p:nvSpPr>
          <p:cNvPr id="7" name="Inhaltsplatzhalter 6">
            <a:extLst>
              <a:ext uri="{FF2B5EF4-FFF2-40B4-BE49-F238E27FC236}">
                <a16:creationId xmlns:a16="http://schemas.microsoft.com/office/drawing/2014/main" id="{5D8B0A11-2610-9394-9025-90958AFC9A38}"/>
              </a:ext>
            </a:extLst>
          </p:cNvPr>
          <p:cNvSpPr>
            <a:spLocks noGrp="1"/>
          </p:cNvSpPr>
          <p:nvPr>
            <p:ph idx="1"/>
          </p:nvPr>
        </p:nvSpPr>
        <p:spPr/>
        <p:txBody>
          <a:bodyPr/>
          <a:lstStyle/>
          <a:p>
            <a:r>
              <a:rPr lang="fr-FR" sz="1800" dirty="0">
                <a:effectLst/>
                <a:latin typeface="Times New Roman" panose="02020603050405020304" pitchFamily="18" charset="0"/>
                <a:ea typeface="Calibri" panose="020F0502020204030204" pitchFamily="34" charset="0"/>
                <a:cs typeface="Times New Roman" panose="02020603050405020304" pitchFamily="18" charset="0"/>
              </a:rPr>
              <a:t>RM a </a:t>
            </a:r>
            <a:r>
              <a:rPr lang="fr-FR" sz="1800" dirty="0" err="1">
                <a:effectLst/>
                <a:latin typeface="Times New Roman" panose="02020603050405020304" pitchFamily="18" charset="0"/>
                <a:ea typeface="Calibri" panose="020F0502020204030204" pitchFamily="34" charset="0"/>
                <a:cs typeface="Times New Roman" panose="02020603050405020304" pitchFamily="18" charset="0"/>
              </a:rPr>
              <a:t>devenit</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membru la OMS </a:t>
            </a:r>
            <a:r>
              <a:rPr lang="ro-MD" sz="1800" dirty="0">
                <a:effectLst/>
                <a:latin typeface="Times New Roman" panose="02020603050405020304" pitchFamily="18" charset="0"/>
                <a:ea typeface="Calibri" panose="020F0502020204030204" pitchFamily="34" charset="0"/>
                <a:cs typeface="Times New Roman" panose="02020603050405020304" pitchFamily="18" charset="0"/>
              </a:rPr>
              <a:t>prin aderare </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la 04.05.1992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1800" dirty="0">
                <a:effectLst/>
                <a:latin typeface="Times New Roman" panose="02020603050405020304" pitchFamily="18" charset="0"/>
                <a:ea typeface="Calibri" panose="020F0502020204030204" pitchFamily="34" charset="0"/>
              </a:rPr>
              <a:t>Are </a:t>
            </a:r>
            <a:r>
              <a:rPr lang="en-US" sz="1800" dirty="0" err="1">
                <a:effectLst/>
                <a:latin typeface="Times New Roman" panose="02020603050405020304" pitchFamily="18" charset="0"/>
                <a:ea typeface="Calibri" panose="020F0502020204030204" pitchFamily="34" charset="0"/>
              </a:rPr>
              <a:t>dreptul</a:t>
            </a:r>
            <a:r>
              <a:rPr lang="en-US" sz="1800" dirty="0">
                <a:effectLst/>
                <a:latin typeface="Times New Roman" panose="02020603050405020304" pitchFamily="18" charset="0"/>
                <a:ea typeface="Calibri" panose="020F0502020204030204" pitchFamily="34" charset="0"/>
              </a:rPr>
              <a:t> de a </a:t>
            </a:r>
            <a:r>
              <a:rPr lang="en-US" sz="1800" dirty="0" err="1">
                <a:effectLst/>
                <a:latin typeface="Times New Roman" panose="02020603050405020304" pitchFamily="18" charset="0"/>
                <a:ea typeface="Calibri" panose="020F0502020204030204" pitchFamily="34" charset="0"/>
              </a:rPr>
              <a:t>participa</a:t>
            </a:r>
            <a:r>
              <a:rPr lang="en-US" sz="1800" dirty="0">
                <a:effectLst/>
                <a:latin typeface="Times New Roman" panose="02020603050405020304" pitchFamily="18" charset="0"/>
                <a:ea typeface="Calibri" panose="020F0502020204030204" pitchFamily="34" charset="0"/>
              </a:rPr>
              <a:t> la </a:t>
            </a:r>
            <a:r>
              <a:rPr lang="en-US" sz="1800" dirty="0" err="1">
                <a:effectLst/>
                <a:latin typeface="Times New Roman" panose="02020603050405020304" pitchFamily="18" charset="0"/>
                <a:ea typeface="Calibri" panose="020F0502020204030204" pitchFamily="34" charset="0"/>
              </a:rPr>
              <a:t>luarea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deciziilor</a:t>
            </a:r>
            <a:r>
              <a:rPr lang="en-US" sz="1800" dirty="0">
                <a:effectLst/>
                <a:latin typeface="Times New Roman" panose="02020603050405020304" pitchFamily="18" charset="0"/>
                <a:ea typeface="Calibri" panose="020F0502020204030204" pitchFamily="34" charset="0"/>
              </a:rPr>
              <a:t>, de a beneficia de </a:t>
            </a:r>
            <a:r>
              <a:rPr lang="en-US" sz="1800" dirty="0" err="1">
                <a:effectLst/>
                <a:latin typeface="Times New Roman" panose="02020603050405020304" pitchFamily="18" charset="0"/>
                <a:ea typeface="Calibri" panose="020F0502020204030204" pitchFamily="34" charset="0"/>
              </a:rPr>
              <a:t>asistență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tehnică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și</a:t>
            </a:r>
            <a:r>
              <a:rPr lang="en-US" sz="1800" dirty="0">
                <a:effectLst/>
                <a:latin typeface="Times New Roman" panose="02020603050405020304" pitchFamily="18" charset="0"/>
                <a:ea typeface="Calibri" panose="020F0502020204030204" pitchFamily="34" charset="0"/>
              </a:rPr>
              <a:t> de a </a:t>
            </a:r>
            <a:r>
              <a:rPr lang="en-US" sz="1800" dirty="0" err="1">
                <a:effectLst/>
                <a:latin typeface="Times New Roman" panose="02020603050405020304" pitchFamily="18" charset="0"/>
                <a:ea typeface="Calibri" panose="020F0502020204030204" pitchFamily="34" charset="0"/>
              </a:rPr>
              <a:t>primi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informații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despre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cele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bune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practici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în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domeniul</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sănătății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În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același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timp</a:t>
            </a:r>
            <a:r>
              <a:rPr lang="en-US" sz="1800" dirty="0">
                <a:effectLst/>
                <a:latin typeface="Times New Roman" panose="02020603050405020304" pitchFamily="18" charset="0"/>
                <a:ea typeface="Calibri" panose="020F0502020204030204" pitchFamily="34" charset="0"/>
              </a:rPr>
              <a:t>, are </a:t>
            </a:r>
            <a:r>
              <a:rPr lang="en-US" sz="1800" dirty="0" err="1">
                <a:effectLst/>
                <a:latin typeface="Times New Roman" panose="02020603050405020304" pitchFamily="18" charset="0"/>
                <a:ea typeface="Calibri" panose="020F0502020204030204" pitchFamily="34" charset="0"/>
              </a:rPr>
              <a:t>obligația</a:t>
            </a:r>
            <a:r>
              <a:rPr lang="en-US" sz="1800" dirty="0">
                <a:effectLst/>
                <a:latin typeface="Times New Roman" panose="02020603050405020304" pitchFamily="18" charset="0"/>
                <a:ea typeface="Calibri" panose="020F0502020204030204" pitchFamily="34" charset="0"/>
              </a:rPr>
              <a:t> de a </a:t>
            </a:r>
            <a:r>
              <a:rPr lang="en-US" sz="1800" dirty="0" err="1">
                <a:effectLst/>
                <a:latin typeface="Times New Roman" panose="02020603050405020304" pitchFamily="18" charset="0"/>
                <a:ea typeface="Calibri" panose="020F0502020204030204" pitchFamily="34" charset="0"/>
              </a:rPr>
              <a:t>respecta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regulamentele</a:t>
            </a:r>
            <a:r>
              <a:rPr lang="en-US" sz="1800" dirty="0">
                <a:effectLst/>
                <a:latin typeface="Times New Roman" panose="02020603050405020304" pitchFamily="18" charset="0"/>
                <a:ea typeface="Calibri" panose="020F0502020204030204" pitchFamily="34" charset="0"/>
              </a:rPr>
              <a:t> OMS </a:t>
            </a:r>
            <a:r>
              <a:rPr lang="en-US" sz="1800" dirty="0" err="1">
                <a:effectLst/>
                <a:latin typeface="Times New Roman" panose="02020603050405020304" pitchFamily="18" charset="0"/>
                <a:ea typeface="Calibri" panose="020F0502020204030204" pitchFamily="34" charset="0"/>
              </a:rPr>
              <a:t>și</a:t>
            </a:r>
            <a:r>
              <a:rPr lang="en-US" sz="1800" dirty="0">
                <a:effectLst/>
                <a:latin typeface="Times New Roman" panose="02020603050405020304" pitchFamily="18" charset="0"/>
                <a:ea typeface="Calibri" panose="020F0502020204030204" pitchFamily="34" charset="0"/>
              </a:rPr>
              <a:t> de a </a:t>
            </a:r>
            <a:r>
              <a:rPr lang="en-US" sz="1800" dirty="0" err="1">
                <a:effectLst/>
                <a:latin typeface="Times New Roman" panose="02020603050405020304" pitchFamily="18" charset="0"/>
                <a:ea typeface="Calibri" panose="020F0502020204030204" pitchFamily="34" charset="0"/>
              </a:rPr>
              <a:t>contribui</a:t>
            </a:r>
            <a:r>
              <a:rPr lang="en-US" sz="1800" dirty="0">
                <a:effectLst/>
                <a:latin typeface="Times New Roman" panose="02020603050405020304" pitchFamily="18" charset="0"/>
                <a:ea typeface="Calibri" panose="020F0502020204030204" pitchFamily="34" charset="0"/>
              </a:rPr>
              <a:t> la </a:t>
            </a:r>
            <a:r>
              <a:rPr lang="en-US" sz="1800" dirty="0" err="1">
                <a:effectLst/>
                <a:latin typeface="Times New Roman" panose="02020603050405020304" pitchFamily="18" charset="0"/>
                <a:ea typeface="Calibri" panose="020F0502020204030204" pitchFamily="34" charset="0"/>
              </a:rPr>
              <a:t>realizarea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obiectivelor</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organizației</a:t>
            </a:r>
            <a:r>
              <a:rPr lang="en-US" sz="1800" dirty="0">
                <a:latin typeface="Times New Roman" panose="02020603050405020304" pitchFamily="18" charset="0"/>
                <a:ea typeface="Calibri" panose="020F0502020204030204" pitchFamily="34" charset="0"/>
                <a:cs typeface="Times New Roman" panose="02020603050405020304" pitchFamily="18" charset="0"/>
              </a:rPr>
              <a:t>;</a:t>
            </a:r>
          </a:p>
          <a:p>
            <a:r>
              <a:rPr lang="en-US" sz="1800" dirty="0">
                <a:effectLst/>
                <a:latin typeface="Times New Roman" panose="02020603050405020304" pitchFamily="18" charset="0"/>
                <a:ea typeface="Calibri" panose="020F0502020204030204" pitchFamily="34" charset="0"/>
              </a:rPr>
              <a:t>Republica Moldova </a:t>
            </a:r>
            <a:r>
              <a:rPr lang="en-US" sz="1800" dirty="0" err="1">
                <a:effectLst/>
                <a:latin typeface="Times New Roman" panose="02020603050405020304" pitchFamily="18" charset="0"/>
                <a:ea typeface="Calibri" panose="020F0502020204030204" pitchFamily="34" charset="0"/>
              </a:rPr>
              <a:t>este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reprezentată</a:t>
            </a:r>
            <a:r>
              <a:rPr lang="en-US" sz="1800" dirty="0">
                <a:effectLst/>
                <a:latin typeface="Times New Roman" panose="02020603050405020304" pitchFamily="18" charset="0"/>
                <a:ea typeface="Calibri" panose="020F0502020204030204" pitchFamily="34" charset="0"/>
              </a:rPr>
              <a:t> la </a:t>
            </a:r>
            <a:r>
              <a:rPr lang="en-US" sz="1800" dirty="0" err="1">
                <a:effectLst/>
                <a:latin typeface="Times New Roman" panose="02020603050405020304" pitchFamily="18" charset="0"/>
                <a:ea typeface="Calibri" panose="020F0502020204030204" pitchFamily="34" charset="0"/>
              </a:rPr>
              <a:t>adunările</a:t>
            </a:r>
            <a:r>
              <a:rPr lang="en-US" sz="1800" dirty="0">
                <a:effectLst/>
                <a:latin typeface="Times New Roman" panose="02020603050405020304" pitchFamily="18" charset="0"/>
                <a:ea typeface="Calibri" panose="020F0502020204030204" pitchFamily="34" charset="0"/>
              </a:rPr>
              <a:t> generale ale OMS, precum </a:t>
            </a:r>
            <a:r>
              <a:rPr lang="en-US" sz="1800" dirty="0" err="1">
                <a:effectLst/>
                <a:latin typeface="Times New Roman" panose="02020603050405020304" pitchFamily="18" charset="0"/>
                <a:ea typeface="Calibri" panose="020F0502020204030204" pitchFamily="34" charset="0"/>
              </a:rPr>
              <a:t>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în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cadrul</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altor</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organe</a:t>
            </a:r>
            <a:r>
              <a:rPr lang="en-US" sz="1800" dirty="0">
                <a:effectLst/>
                <a:latin typeface="Times New Roman" panose="02020603050405020304" pitchFamily="18" charset="0"/>
                <a:ea typeface="Calibri" panose="020F0502020204030204" pitchFamily="34" charset="0"/>
              </a:rPr>
              <a:t> ale </a:t>
            </a:r>
            <a:r>
              <a:rPr lang="en-US" sz="1800" dirty="0" err="1">
                <a:effectLst/>
                <a:latin typeface="Times New Roman" panose="02020603050405020304" pitchFamily="18" charset="0"/>
                <a:ea typeface="Calibri" panose="020F0502020204030204" pitchFamily="34" charset="0"/>
              </a:rPr>
              <a:t>organizației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prin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delegații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formate</a:t>
            </a:r>
            <a:r>
              <a:rPr lang="en-US" sz="1800" dirty="0">
                <a:effectLst/>
                <a:latin typeface="Times New Roman" panose="02020603050405020304" pitchFamily="18" charset="0"/>
                <a:ea typeface="Calibri" panose="020F0502020204030204" pitchFamily="34" charset="0"/>
              </a:rPr>
              <a:t> din </a:t>
            </a:r>
            <a:r>
              <a:rPr lang="en-US" sz="1800" dirty="0" err="1">
                <a:effectLst/>
                <a:latin typeface="Times New Roman" panose="02020603050405020304" pitchFamily="18" charset="0"/>
                <a:ea typeface="Calibri" panose="020F0502020204030204" pitchFamily="34" charset="0"/>
              </a:rPr>
              <a:t>reprezentanți</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Ministerului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Sănătății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altor</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instituții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relevante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Statutul</a:t>
            </a:r>
            <a:r>
              <a:rPr lang="en-US" sz="1800" dirty="0">
                <a:effectLst/>
                <a:latin typeface="Times New Roman" panose="02020603050405020304" pitchFamily="18" charset="0"/>
                <a:ea typeface="Calibri" panose="020F0502020204030204" pitchFamily="34" charset="0"/>
              </a:rPr>
              <a:t> juridic al </a:t>
            </a:r>
            <a:r>
              <a:rPr lang="en-US" sz="1800" dirty="0" err="1">
                <a:effectLst/>
                <a:latin typeface="Times New Roman" panose="02020603050405020304" pitchFamily="18" charset="0"/>
                <a:ea typeface="Calibri" panose="020F0502020204030204" pitchFamily="34" charset="0"/>
              </a:rPr>
              <a:t>Republicii</a:t>
            </a:r>
            <a:r>
              <a:rPr lang="en-US" sz="1800" dirty="0">
                <a:effectLst/>
                <a:latin typeface="Times New Roman" panose="02020603050405020304" pitchFamily="18" charset="0"/>
                <a:ea typeface="Calibri" panose="020F0502020204030204" pitchFamily="34" charset="0"/>
              </a:rPr>
              <a:t> Moldova </a:t>
            </a:r>
            <a:r>
              <a:rPr lang="en-US" sz="1800" dirty="0" err="1">
                <a:effectLst/>
                <a:latin typeface="Times New Roman" panose="02020603050405020304" pitchFamily="18" charset="0"/>
                <a:ea typeface="Calibri" panose="020F0502020204030204" pitchFamily="34" charset="0"/>
              </a:rPr>
              <a:t>în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cadrul</a:t>
            </a:r>
            <a:r>
              <a:rPr lang="en-US" sz="1800" dirty="0">
                <a:effectLst/>
                <a:latin typeface="Times New Roman" panose="02020603050405020304" pitchFamily="18" charset="0"/>
                <a:ea typeface="Calibri" panose="020F0502020204030204" pitchFamily="34" charset="0"/>
              </a:rPr>
              <a:t> OMS </a:t>
            </a:r>
            <a:r>
              <a:rPr lang="en-US" sz="1800" dirty="0" err="1">
                <a:effectLst/>
                <a:latin typeface="Times New Roman" panose="02020603050405020304" pitchFamily="18" charset="0"/>
                <a:ea typeface="Calibri" panose="020F0502020204030204" pitchFamily="34" charset="0"/>
              </a:rPr>
              <a:t>este</a:t>
            </a:r>
            <a:r>
              <a:rPr lang="en-US" sz="1800" dirty="0">
                <a:effectLst/>
                <a:latin typeface="Times New Roman" panose="02020603050405020304" pitchFamily="18" charset="0"/>
                <a:ea typeface="Calibri" panose="020F0502020204030204" pitchFamily="34" charset="0"/>
              </a:rPr>
              <a:t> cel de </a:t>
            </a:r>
            <a:r>
              <a:rPr lang="en-US" sz="1800" dirty="0" err="1">
                <a:effectLst/>
                <a:latin typeface="Times New Roman" panose="02020603050405020304" pitchFamily="18" charset="0"/>
                <a:ea typeface="Calibri" panose="020F0502020204030204" pitchFamily="34" charset="0"/>
              </a:rPr>
              <a:t>membru</a:t>
            </a:r>
            <a:r>
              <a:rPr lang="en-US" sz="1800" dirty="0">
                <a:effectLst/>
                <a:latin typeface="Times New Roman" panose="02020603050405020304" pitchFamily="18" charset="0"/>
                <a:ea typeface="Calibri" panose="020F0502020204030204" pitchFamily="34" charset="0"/>
              </a:rPr>
              <a:t> cu </a:t>
            </a:r>
            <a:r>
              <a:rPr lang="en-US" sz="1800" dirty="0" err="1">
                <a:effectLst/>
                <a:latin typeface="Times New Roman" panose="02020603050405020304" pitchFamily="18" charset="0"/>
                <a:ea typeface="Calibri" panose="020F0502020204030204" pitchFamily="34" charset="0"/>
              </a:rPr>
              <a:t>drepturi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depline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ceea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înseamnă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că</a:t>
            </a:r>
            <a:r>
              <a:rPr lang="en-US" sz="1800" dirty="0">
                <a:effectLst/>
                <a:latin typeface="Times New Roman" panose="02020603050405020304" pitchFamily="18" charset="0"/>
                <a:ea typeface="Calibri" panose="020F0502020204030204" pitchFamily="34" charset="0"/>
              </a:rPr>
              <a:t> are </a:t>
            </a:r>
            <a:r>
              <a:rPr lang="en-US" sz="1800" dirty="0" err="1">
                <a:effectLst/>
                <a:latin typeface="Times New Roman" panose="02020603050405020304" pitchFamily="18" charset="0"/>
                <a:ea typeface="Calibri" panose="020F0502020204030204" pitchFamily="34" charset="0"/>
              </a:rPr>
              <a:t>aceleași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drepturi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obligații</a:t>
            </a:r>
            <a:r>
              <a:rPr lang="en-US" sz="1800" dirty="0">
                <a:effectLst/>
                <a:latin typeface="Times New Roman" panose="02020603050405020304" pitchFamily="18" charset="0"/>
                <a:ea typeface="Calibri" panose="020F0502020204030204" pitchFamily="34" charset="0"/>
              </a:rPr>
              <a:t> ca </a:t>
            </a:r>
            <a:r>
              <a:rPr lang="en-US" sz="1800" dirty="0" err="1">
                <a:effectLst/>
                <a:latin typeface="Times New Roman" panose="02020603050405020304" pitchFamily="18" charset="0"/>
                <a:ea typeface="Calibri" panose="020F0502020204030204" pitchFamily="34" charset="0"/>
              </a:rPr>
              <a:t>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celelalte</a:t>
            </a:r>
            <a:r>
              <a:rPr lang="en-US" sz="1800" dirty="0">
                <a:effectLst/>
                <a:latin typeface="Times New Roman" panose="02020603050405020304" pitchFamily="18" charset="0"/>
                <a:ea typeface="Calibri" panose="020F0502020204030204" pitchFamily="34" charset="0"/>
              </a:rPr>
              <a:t> state </a:t>
            </a:r>
            <a:r>
              <a:rPr lang="en-US" sz="1800" dirty="0" err="1">
                <a:effectLst/>
                <a:latin typeface="Times New Roman" panose="02020603050405020304" pitchFamily="18" charset="0"/>
                <a:ea typeface="Calibri" panose="020F0502020204030204" pitchFamily="34" charset="0"/>
              </a:rPr>
              <a:t>membre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86104346"/>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289AE2-D2AE-49D1-AFAC-3A79F6794255}">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3.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{7268E899-7989-4D09-B073-E77B574A357C}tf33552983_win32</Template>
  <TotalTime>106</TotalTime>
  <Words>1156</Words>
  <Application>Microsoft Office PowerPoint</Application>
  <PresentationFormat>Ecran lat</PresentationFormat>
  <Paragraphs>88</Paragraphs>
  <Slides>10</Slides>
  <Notes>0</Notes>
  <HiddenSlides>0</HiddenSlides>
  <MMClips>0</MMClips>
  <ScaleCrop>false</ScaleCrop>
  <HeadingPairs>
    <vt:vector size="6" baseType="variant">
      <vt:variant>
        <vt:lpstr>Fonturi utilizate</vt:lpstr>
      </vt:variant>
      <vt:variant>
        <vt:i4>8</vt:i4>
      </vt:variant>
      <vt:variant>
        <vt:lpstr>Temă</vt:lpstr>
      </vt:variant>
      <vt:variant>
        <vt:i4>1</vt:i4>
      </vt:variant>
      <vt:variant>
        <vt:lpstr>Titluri diapozitive</vt:lpstr>
      </vt:variant>
      <vt:variant>
        <vt:i4>10</vt:i4>
      </vt:variant>
    </vt:vector>
  </HeadingPairs>
  <TitlesOfParts>
    <vt:vector size="19" baseType="lpstr">
      <vt:lpstr>Arial</vt:lpstr>
      <vt:lpstr>Calibri</vt:lpstr>
      <vt:lpstr>Courier New</vt:lpstr>
      <vt:lpstr>Franklin Gothic Book</vt:lpstr>
      <vt:lpstr>Franklin Gothic Demi</vt:lpstr>
      <vt:lpstr>Symbol</vt:lpstr>
      <vt:lpstr>Times New Roman</vt:lpstr>
      <vt:lpstr>Wingdings 2</vt:lpstr>
      <vt:lpstr>DividendVTI</vt:lpstr>
      <vt:lpstr>Organizația Mondială a SănătăȚii</vt:lpstr>
      <vt:lpstr>Evoluția Organizației</vt:lpstr>
      <vt:lpstr>Sediul, membrii, Limbi, Act Constitutiv</vt:lpstr>
      <vt:lpstr>Procedura de aderare</vt:lpstr>
      <vt:lpstr>Calitatea de membru</vt:lpstr>
      <vt:lpstr>Structura </vt:lpstr>
      <vt:lpstr>Personalitatea Juridică </vt:lpstr>
      <vt:lpstr>Competența</vt:lpstr>
      <vt:lpstr>Republica Moldova și OMS </vt:lpstr>
      <vt:lpstr>Avavntajele calității de Membru a Republicii Moldova la OMS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Organizația Mondială a SănătăȚii</dc:title>
  <dc:creator>User</dc:creator>
  <cp:lastModifiedBy>Olga Dorul</cp:lastModifiedBy>
  <cp:revision>2</cp:revision>
  <dcterms:created xsi:type="dcterms:W3CDTF">2024-11-11T14:47:32Z</dcterms:created>
  <dcterms:modified xsi:type="dcterms:W3CDTF">2024-11-13T13:35:04Z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