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283" r:id="rId4"/>
    <p:sldId id="284" r:id="rId5"/>
    <p:sldId id="285" r:id="rId6"/>
    <p:sldId id="286" r:id="rId7"/>
    <p:sldId id="287" r:id="rId8"/>
    <p:sldId id="288" r:id="rId9"/>
    <p:sldId id="281" r:id="rId10"/>
    <p:sldId id="258" r:id="rId11"/>
    <p:sldId id="259" r:id="rId12"/>
    <p:sldId id="289" r:id="rId13"/>
    <p:sldId id="290" r:id="rId14"/>
    <p:sldId id="260" r:id="rId15"/>
    <p:sldId id="261" r:id="rId16"/>
    <p:sldId id="291" r:id="rId17"/>
    <p:sldId id="262" r:id="rId18"/>
    <p:sldId id="309" r:id="rId19"/>
    <p:sldId id="310" r:id="rId20"/>
    <p:sldId id="263" r:id="rId21"/>
    <p:sldId id="292" r:id="rId22"/>
    <p:sldId id="264" r:id="rId23"/>
    <p:sldId id="293" r:id="rId24"/>
    <p:sldId id="265" r:id="rId25"/>
    <p:sldId id="294" r:id="rId26"/>
    <p:sldId id="268" r:id="rId27"/>
    <p:sldId id="266" r:id="rId28"/>
    <p:sldId id="298" r:id="rId29"/>
    <p:sldId id="295" r:id="rId30"/>
    <p:sldId id="296" r:id="rId31"/>
    <p:sldId id="312" r:id="rId32"/>
    <p:sldId id="311" r:id="rId33"/>
    <p:sldId id="307" r:id="rId34"/>
    <p:sldId id="297" r:id="rId35"/>
    <p:sldId id="306" r:id="rId36"/>
    <p:sldId id="269" r:id="rId37"/>
    <p:sldId id="267" r:id="rId38"/>
    <p:sldId id="299" r:id="rId39"/>
    <p:sldId id="300" r:id="rId40"/>
    <p:sldId id="270" r:id="rId41"/>
    <p:sldId id="302" r:id="rId42"/>
    <p:sldId id="301" r:id="rId43"/>
    <p:sldId id="277" r:id="rId44"/>
    <p:sldId id="308" r:id="rId45"/>
    <p:sldId id="280" r:id="rId46"/>
    <p:sldId id="303" r:id="rId47"/>
    <p:sldId id="304" r:id="rId48"/>
    <p:sldId id="279" r:id="rId49"/>
    <p:sldId id="305" r:id="rId50"/>
    <p:sldId id="274" r:id="rId51"/>
    <p:sldId id="275" r:id="rId52"/>
    <p:sldId id="273" r:id="rId53"/>
    <p:sldId id="27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ECFF"/>
    <a:srgbClr val="99FFCC"/>
    <a:srgbClr val="FFFFFF"/>
    <a:srgbClr val="CCFFCC"/>
    <a:srgbClr val="F84EF8"/>
    <a:srgbClr val="FF99FF"/>
    <a:srgbClr val="99CCFF"/>
    <a:srgbClr val="99FF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81" d="100"/>
          <a:sy n="81" d="100"/>
        </p:scale>
        <p:origin x="73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756B5-3DC0-4E8C-ABB0-3BEA7E88B3F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64016254-33FB-4DE3-964A-3D22E3CCA735}">
      <dgm:prSet phldrT="[Text]" custT="1"/>
      <dgm:spPr/>
      <dgm:t>
        <a:bodyPr/>
        <a:lstStyle/>
        <a:p>
          <a:r>
            <a:rPr lang="en-US" sz="5400" b="1" dirty="0" smtClean="0">
              <a:solidFill>
                <a:schemeClr val="tx1"/>
              </a:solidFill>
            </a:rPr>
            <a:t>M</a:t>
          </a:r>
          <a:r>
            <a:rPr lang="ro-RO" sz="5400" b="1" dirty="0" smtClean="0">
              <a:solidFill>
                <a:schemeClr val="tx1"/>
              </a:solidFill>
            </a:rPr>
            <a:t>ethods</a:t>
          </a:r>
          <a:endParaRPr lang="en-US" sz="6500" b="1" dirty="0">
            <a:solidFill>
              <a:schemeClr val="tx1"/>
            </a:solidFill>
          </a:endParaRPr>
        </a:p>
      </dgm:t>
    </dgm:pt>
    <dgm:pt modelId="{3B1EC452-5874-4552-9CFA-C177DF850115}" type="parTrans" cxnId="{F2EFF9DB-75DA-4276-8ECE-F99B11DFD526}">
      <dgm:prSet/>
      <dgm:spPr/>
      <dgm:t>
        <a:bodyPr/>
        <a:lstStyle/>
        <a:p>
          <a:endParaRPr lang="en-US"/>
        </a:p>
      </dgm:t>
    </dgm:pt>
    <dgm:pt modelId="{3C8AEBA7-0CD3-4C04-B485-77AF5A1D2F03}" type="sibTrans" cxnId="{F2EFF9DB-75DA-4276-8ECE-F99B11DFD526}">
      <dgm:prSet/>
      <dgm:spPr/>
      <dgm:t>
        <a:bodyPr/>
        <a:lstStyle/>
        <a:p>
          <a:endParaRPr lang="en-US"/>
        </a:p>
      </dgm:t>
    </dgm:pt>
    <dgm:pt modelId="{D7587BB1-A333-417F-A468-0F763ACAF267}">
      <dgm:prSet phldrT="[Text]" custT="1"/>
      <dgm:spPr/>
      <dgm:t>
        <a:bodyPr/>
        <a:lstStyle/>
        <a:p>
          <a:r>
            <a:rPr lang="ro-RO" sz="4000" b="1" dirty="0" smtClean="0">
              <a:solidFill>
                <a:schemeClr val="tx1"/>
              </a:solidFill>
            </a:rPr>
            <a:t>Natural methods</a:t>
          </a:r>
          <a:endParaRPr lang="en-US" sz="4000" b="1" dirty="0">
            <a:solidFill>
              <a:schemeClr val="tx1"/>
            </a:solidFill>
          </a:endParaRPr>
        </a:p>
      </dgm:t>
    </dgm:pt>
    <dgm:pt modelId="{FAD1085A-3BF6-4FF9-B7D9-F71C84E7012B}" type="parTrans" cxnId="{66070B90-44AA-4C3F-B001-31AE55927F0D}">
      <dgm:prSet/>
      <dgm:spPr/>
      <dgm:t>
        <a:bodyPr/>
        <a:lstStyle/>
        <a:p>
          <a:endParaRPr lang="en-US" dirty="0"/>
        </a:p>
      </dgm:t>
    </dgm:pt>
    <dgm:pt modelId="{1BB1F89D-AF4E-4772-84DD-5A3DFE469C01}" type="sibTrans" cxnId="{66070B90-44AA-4C3F-B001-31AE55927F0D}">
      <dgm:prSet/>
      <dgm:spPr/>
      <dgm:t>
        <a:bodyPr/>
        <a:lstStyle/>
        <a:p>
          <a:endParaRPr lang="en-US"/>
        </a:p>
      </dgm:t>
    </dgm:pt>
    <dgm:pt modelId="{A869DBA2-FBA4-4CD9-BCF4-D182F2972766}">
      <dgm:prSet phldrT="[Text]" custT="1"/>
      <dgm:spPr/>
      <dgm:t>
        <a:bodyPr/>
        <a:lstStyle/>
        <a:p>
          <a:r>
            <a:rPr lang="ro-RO" sz="4000" b="1" dirty="0" smtClean="0">
              <a:solidFill>
                <a:schemeClr val="tx1"/>
              </a:solidFill>
            </a:rPr>
            <a:t>Linguistic methods</a:t>
          </a:r>
          <a:endParaRPr lang="en-US" sz="4000" b="1" dirty="0">
            <a:solidFill>
              <a:schemeClr val="tx1"/>
            </a:solidFill>
          </a:endParaRPr>
        </a:p>
      </dgm:t>
    </dgm:pt>
    <dgm:pt modelId="{CB83B036-DC25-43B0-8483-67AC6E78624A}" type="parTrans" cxnId="{2DFC7538-7DD7-4418-A96E-E7A632530FF8}">
      <dgm:prSet/>
      <dgm:spPr/>
      <dgm:t>
        <a:bodyPr/>
        <a:lstStyle/>
        <a:p>
          <a:endParaRPr lang="en-US" dirty="0"/>
        </a:p>
      </dgm:t>
    </dgm:pt>
    <dgm:pt modelId="{117C3329-412E-4103-BFDE-B7A4E2F71587}" type="sibTrans" cxnId="{2DFC7538-7DD7-4418-A96E-E7A632530FF8}">
      <dgm:prSet/>
      <dgm:spPr/>
      <dgm:t>
        <a:bodyPr/>
        <a:lstStyle/>
        <a:p>
          <a:endParaRPr lang="en-US"/>
        </a:p>
      </dgm:t>
    </dgm:pt>
    <dgm:pt modelId="{625CCDDD-DED3-460D-9E95-C8249CF41F48}">
      <dgm:prSet phldrT="[Text]" custT="1"/>
      <dgm:spPr/>
      <dgm:t>
        <a:bodyPr/>
        <a:lstStyle/>
        <a:p>
          <a:r>
            <a:rPr lang="ro-RO" sz="4000" b="1" dirty="0" smtClean="0">
              <a:solidFill>
                <a:schemeClr val="tx1"/>
              </a:solidFill>
            </a:rPr>
            <a:t>Communicative methods</a:t>
          </a:r>
          <a:endParaRPr lang="en-US" sz="4000" b="1" dirty="0">
            <a:solidFill>
              <a:schemeClr val="tx1"/>
            </a:solidFill>
          </a:endParaRPr>
        </a:p>
      </dgm:t>
    </dgm:pt>
    <dgm:pt modelId="{3454A926-B1F9-4DFD-895A-26AC7AAB967E}" type="parTrans" cxnId="{46DF6F8B-2375-4085-A056-73041048EE87}">
      <dgm:prSet/>
      <dgm:spPr/>
      <dgm:t>
        <a:bodyPr/>
        <a:lstStyle/>
        <a:p>
          <a:endParaRPr lang="en-US" dirty="0"/>
        </a:p>
      </dgm:t>
    </dgm:pt>
    <dgm:pt modelId="{9911AE3B-82AE-4A1A-8030-546C231D4719}" type="sibTrans" cxnId="{46DF6F8B-2375-4085-A056-73041048EE87}">
      <dgm:prSet/>
      <dgm:spPr/>
      <dgm:t>
        <a:bodyPr/>
        <a:lstStyle/>
        <a:p>
          <a:endParaRPr lang="en-US"/>
        </a:p>
      </dgm:t>
    </dgm:pt>
    <dgm:pt modelId="{C1F9BB36-27E8-4164-B81B-A61B49477677}">
      <dgm:prSet custT="1"/>
      <dgm:spPr/>
      <dgm:t>
        <a:bodyPr/>
        <a:lstStyle/>
        <a:p>
          <a:r>
            <a:rPr lang="en-US" sz="3900" b="1" noProof="0" dirty="0" smtClean="0">
              <a:solidFill>
                <a:schemeClr val="tx1"/>
              </a:solidFill>
            </a:rPr>
            <a:t>Visionaries/designer methods</a:t>
          </a:r>
          <a:endParaRPr lang="en-US" sz="3900" b="1" noProof="0" dirty="0">
            <a:solidFill>
              <a:schemeClr val="tx1"/>
            </a:solidFill>
          </a:endParaRPr>
        </a:p>
      </dgm:t>
    </dgm:pt>
    <dgm:pt modelId="{DA1350DF-98DE-4E40-9A5A-400AFE78E849}" type="parTrans" cxnId="{5176E622-628B-4833-9173-CA541B124EF5}">
      <dgm:prSet/>
      <dgm:spPr/>
      <dgm:t>
        <a:bodyPr/>
        <a:lstStyle/>
        <a:p>
          <a:endParaRPr lang="en-US" dirty="0"/>
        </a:p>
      </dgm:t>
    </dgm:pt>
    <dgm:pt modelId="{CDA6F07C-70E5-4261-A2F2-E8D4024F6970}" type="sibTrans" cxnId="{5176E622-628B-4833-9173-CA541B124EF5}">
      <dgm:prSet/>
      <dgm:spPr/>
      <dgm:t>
        <a:bodyPr/>
        <a:lstStyle/>
        <a:p>
          <a:endParaRPr lang="en-US"/>
        </a:p>
      </dgm:t>
    </dgm:pt>
    <dgm:pt modelId="{6B558BB5-F5DE-437C-A9DE-0F640B829BCE}">
      <dgm:prSet custT="1"/>
      <dgm:spPr/>
      <dgm:t>
        <a:bodyPr/>
        <a:lstStyle/>
        <a:p>
          <a:r>
            <a:rPr lang="ro-RO" sz="4000" b="1" dirty="0" smtClean="0">
              <a:solidFill>
                <a:schemeClr val="tx1"/>
              </a:solidFill>
            </a:rPr>
            <a:t>Self-study methods</a:t>
          </a:r>
          <a:endParaRPr lang="en-US" sz="4000" b="1" dirty="0">
            <a:solidFill>
              <a:schemeClr val="tx1"/>
            </a:solidFill>
          </a:endParaRPr>
        </a:p>
      </dgm:t>
    </dgm:pt>
    <dgm:pt modelId="{2C93A979-59CB-4ECE-AC60-F4C9B181775D}" type="parTrans" cxnId="{62802D1B-AA57-4101-895A-5483044F3932}">
      <dgm:prSet/>
      <dgm:spPr/>
      <dgm:t>
        <a:bodyPr/>
        <a:lstStyle/>
        <a:p>
          <a:endParaRPr lang="en-US" dirty="0"/>
        </a:p>
      </dgm:t>
    </dgm:pt>
    <dgm:pt modelId="{5EB6EFC5-9C13-44BC-80F9-E2685361CD60}" type="sibTrans" cxnId="{62802D1B-AA57-4101-895A-5483044F3932}">
      <dgm:prSet/>
      <dgm:spPr/>
      <dgm:t>
        <a:bodyPr/>
        <a:lstStyle/>
        <a:p>
          <a:endParaRPr lang="en-US"/>
        </a:p>
      </dgm:t>
    </dgm:pt>
    <dgm:pt modelId="{FC978D56-11FC-4DF6-8315-5527C4842711}" type="pres">
      <dgm:prSet presAssocID="{1D5756B5-3DC0-4E8C-ABB0-3BEA7E88B3F3}" presName="Name0" presStyleCnt="0">
        <dgm:presLayoutVars>
          <dgm:chPref val="1"/>
          <dgm:dir/>
          <dgm:animOne val="branch"/>
          <dgm:animLvl val="lvl"/>
          <dgm:resizeHandles val="exact"/>
        </dgm:presLayoutVars>
      </dgm:prSet>
      <dgm:spPr/>
      <dgm:t>
        <a:bodyPr/>
        <a:lstStyle/>
        <a:p>
          <a:endParaRPr lang="en-US"/>
        </a:p>
      </dgm:t>
    </dgm:pt>
    <dgm:pt modelId="{AF6D4777-9F3D-4F2A-9055-34FDF3207FC7}" type="pres">
      <dgm:prSet presAssocID="{64016254-33FB-4DE3-964A-3D22E3CCA735}" presName="root1" presStyleCnt="0"/>
      <dgm:spPr/>
    </dgm:pt>
    <dgm:pt modelId="{791B56D8-AA09-40B2-8BF3-64D74066571E}" type="pres">
      <dgm:prSet presAssocID="{64016254-33FB-4DE3-964A-3D22E3CCA735}" presName="LevelOneTextNode" presStyleLbl="node0" presStyleIdx="0" presStyleCnt="1" custAng="0" custLinFactNeighborX="916">
        <dgm:presLayoutVars>
          <dgm:chPref val="3"/>
        </dgm:presLayoutVars>
      </dgm:prSet>
      <dgm:spPr/>
      <dgm:t>
        <a:bodyPr/>
        <a:lstStyle/>
        <a:p>
          <a:endParaRPr lang="en-US"/>
        </a:p>
      </dgm:t>
    </dgm:pt>
    <dgm:pt modelId="{1FED3D38-EA8A-4CDC-AF13-9FA37755C086}" type="pres">
      <dgm:prSet presAssocID="{64016254-33FB-4DE3-964A-3D22E3CCA735}" presName="level2hierChild" presStyleCnt="0"/>
      <dgm:spPr/>
    </dgm:pt>
    <dgm:pt modelId="{5F0E8FA4-06B6-465C-BF6C-8A578462708B}" type="pres">
      <dgm:prSet presAssocID="{FAD1085A-3BF6-4FF9-B7D9-F71C84E7012B}" presName="conn2-1" presStyleLbl="parChTrans1D2" presStyleIdx="0" presStyleCnt="5"/>
      <dgm:spPr/>
      <dgm:t>
        <a:bodyPr/>
        <a:lstStyle/>
        <a:p>
          <a:endParaRPr lang="en-US"/>
        </a:p>
      </dgm:t>
    </dgm:pt>
    <dgm:pt modelId="{96B498E6-337F-4E72-BFD4-208A0108DF3E}" type="pres">
      <dgm:prSet presAssocID="{FAD1085A-3BF6-4FF9-B7D9-F71C84E7012B}" presName="connTx" presStyleLbl="parChTrans1D2" presStyleIdx="0" presStyleCnt="5"/>
      <dgm:spPr/>
      <dgm:t>
        <a:bodyPr/>
        <a:lstStyle/>
        <a:p>
          <a:endParaRPr lang="en-US"/>
        </a:p>
      </dgm:t>
    </dgm:pt>
    <dgm:pt modelId="{11FF780D-9A24-4625-91B5-B0681B656C3B}" type="pres">
      <dgm:prSet presAssocID="{D7587BB1-A333-417F-A468-0F763ACAF267}" presName="root2" presStyleCnt="0"/>
      <dgm:spPr/>
    </dgm:pt>
    <dgm:pt modelId="{121DB1AC-566F-4129-81B0-331505A64C7B}" type="pres">
      <dgm:prSet presAssocID="{D7587BB1-A333-417F-A468-0F763ACAF267}" presName="LevelTwoTextNode" presStyleLbl="node2" presStyleIdx="0" presStyleCnt="5" custScaleX="133182">
        <dgm:presLayoutVars>
          <dgm:chPref val="3"/>
        </dgm:presLayoutVars>
      </dgm:prSet>
      <dgm:spPr/>
      <dgm:t>
        <a:bodyPr/>
        <a:lstStyle/>
        <a:p>
          <a:endParaRPr lang="en-US"/>
        </a:p>
      </dgm:t>
    </dgm:pt>
    <dgm:pt modelId="{CC26A493-F0C6-4E4B-9576-08C521CFC7A2}" type="pres">
      <dgm:prSet presAssocID="{D7587BB1-A333-417F-A468-0F763ACAF267}" presName="level3hierChild" presStyleCnt="0"/>
      <dgm:spPr/>
    </dgm:pt>
    <dgm:pt modelId="{B9BB2158-5FAC-4FD9-A170-720D313594F8}" type="pres">
      <dgm:prSet presAssocID="{CB83B036-DC25-43B0-8483-67AC6E78624A}" presName="conn2-1" presStyleLbl="parChTrans1D2" presStyleIdx="1" presStyleCnt="5"/>
      <dgm:spPr/>
      <dgm:t>
        <a:bodyPr/>
        <a:lstStyle/>
        <a:p>
          <a:endParaRPr lang="en-US"/>
        </a:p>
      </dgm:t>
    </dgm:pt>
    <dgm:pt modelId="{9C5ADDB4-8F85-4F48-AA42-F8D74AC30DCD}" type="pres">
      <dgm:prSet presAssocID="{CB83B036-DC25-43B0-8483-67AC6E78624A}" presName="connTx" presStyleLbl="parChTrans1D2" presStyleIdx="1" presStyleCnt="5"/>
      <dgm:spPr/>
      <dgm:t>
        <a:bodyPr/>
        <a:lstStyle/>
        <a:p>
          <a:endParaRPr lang="en-US"/>
        </a:p>
      </dgm:t>
    </dgm:pt>
    <dgm:pt modelId="{359564C3-E609-449A-A9F8-C36A44729567}" type="pres">
      <dgm:prSet presAssocID="{A869DBA2-FBA4-4CD9-BCF4-D182F2972766}" presName="root2" presStyleCnt="0"/>
      <dgm:spPr/>
    </dgm:pt>
    <dgm:pt modelId="{BAFBA39B-766F-427E-8585-29007266B18C}" type="pres">
      <dgm:prSet presAssocID="{A869DBA2-FBA4-4CD9-BCF4-D182F2972766}" presName="LevelTwoTextNode" presStyleLbl="node2" presStyleIdx="1" presStyleCnt="5" custScaleX="132623">
        <dgm:presLayoutVars>
          <dgm:chPref val="3"/>
        </dgm:presLayoutVars>
      </dgm:prSet>
      <dgm:spPr/>
      <dgm:t>
        <a:bodyPr/>
        <a:lstStyle/>
        <a:p>
          <a:endParaRPr lang="en-US"/>
        </a:p>
      </dgm:t>
    </dgm:pt>
    <dgm:pt modelId="{F15EB8A1-09AF-4738-85FD-DE1D32C7798A}" type="pres">
      <dgm:prSet presAssocID="{A869DBA2-FBA4-4CD9-BCF4-D182F2972766}" presName="level3hierChild" presStyleCnt="0"/>
      <dgm:spPr/>
    </dgm:pt>
    <dgm:pt modelId="{6EECA498-6DB7-44F5-903A-A8CE06AAFBEA}" type="pres">
      <dgm:prSet presAssocID="{3454A926-B1F9-4DFD-895A-26AC7AAB967E}" presName="conn2-1" presStyleLbl="parChTrans1D2" presStyleIdx="2" presStyleCnt="5"/>
      <dgm:spPr/>
      <dgm:t>
        <a:bodyPr/>
        <a:lstStyle/>
        <a:p>
          <a:endParaRPr lang="en-US"/>
        </a:p>
      </dgm:t>
    </dgm:pt>
    <dgm:pt modelId="{FAF99E72-EE09-437D-B395-8898C711C6E5}" type="pres">
      <dgm:prSet presAssocID="{3454A926-B1F9-4DFD-895A-26AC7AAB967E}" presName="connTx" presStyleLbl="parChTrans1D2" presStyleIdx="2" presStyleCnt="5"/>
      <dgm:spPr/>
      <dgm:t>
        <a:bodyPr/>
        <a:lstStyle/>
        <a:p>
          <a:endParaRPr lang="en-US"/>
        </a:p>
      </dgm:t>
    </dgm:pt>
    <dgm:pt modelId="{9E334C7D-EAF6-4185-A01C-4FB10EB1C042}" type="pres">
      <dgm:prSet presAssocID="{625CCDDD-DED3-460D-9E95-C8249CF41F48}" presName="root2" presStyleCnt="0"/>
      <dgm:spPr/>
    </dgm:pt>
    <dgm:pt modelId="{215A19EB-F0F4-44F0-8172-D629C417A318}" type="pres">
      <dgm:prSet presAssocID="{625CCDDD-DED3-460D-9E95-C8249CF41F48}" presName="LevelTwoTextNode" presStyleLbl="node2" presStyleIdx="2" presStyleCnt="5" custScaleX="164466">
        <dgm:presLayoutVars>
          <dgm:chPref val="3"/>
        </dgm:presLayoutVars>
      </dgm:prSet>
      <dgm:spPr/>
      <dgm:t>
        <a:bodyPr/>
        <a:lstStyle/>
        <a:p>
          <a:endParaRPr lang="en-US"/>
        </a:p>
      </dgm:t>
    </dgm:pt>
    <dgm:pt modelId="{F62E2739-3A85-482F-A87A-C86D0DCFAA88}" type="pres">
      <dgm:prSet presAssocID="{625CCDDD-DED3-460D-9E95-C8249CF41F48}" presName="level3hierChild" presStyleCnt="0"/>
      <dgm:spPr/>
    </dgm:pt>
    <dgm:pt modelId="{337BDACA-9A8D-4D65-A99F-3790DC2E7AAD}" type="pres">
      <dgm:prSet presAssocID="{DA1350DF-98DE-4E40-9A5A-400AFE78E849}" presName="conn2-1" presStyleLbl="parChTrans1D2" presStyleIdx="3" presStyleCnt="5"/>
      <dgm:spPr/>
      <dgm:t>
        <a:bodyPr/>
        <a:lstStyle/>
        <a:p>
          <a:endParaRPr lang="en-US"/>
        </a:p>
      </dgm:t>
    </dgm:pt>
    <dgm:pt modelId="{5F93D08A-83B8-4CB7-8FB3-1255B3CC82A1}" type="pres">
      <dgm:prSet presAssocID="{DA1350DF-98DE-4E40-9A5A-400AFE78E849}" presName="connTx" presStyleLbl="parChTrans1D2" presStyleIdx="3" presStyleCnt="5"/>
      <dgm:spPr/>
      <dgm:t>
        <a:bodyPr/>
        <a:lstStyle/>
        <a:p>
          <a:endParaRPr lang="en-US"/>
        </a:p>
      </dgm:t>
    </dgm:pt>
    <dgm:pt modelId="{6A5CD8E9-F732-44E5-AD74-95A5786F67CC}" type="pres">
      <dgm:prSet presAssocID="{C1F9BB36-27E8-4164-B81B-A61B49477677}" presName="root2" presStyleCnt="0"/>
      <dgm:spPr/>
    </dgm:pt>
    <dgm:pt modelId="{F76E1B67-3179-4E98-8180-1E08D7156CE8}" type="pres">
      <dgm:prSet presAssocID="{C1F9BB36-27E8-4164-B81B-A61B49477677}" presName="LevelTwoTextNode" presStyleLbl="node2" presStyleIdx="3" presStyleCnt="5" custScaleX="197636">
        <dgm:presLayoutVars>
          <dgm:chPref val="3"/>
        </dgm:presLayoutVars>
      </dgm:prSet>
      <dgm:spPr/>
      <dgm:t>
        <a:bodyPr/>
        <a:lstStyle/>
        <a:p>
          <a:endParaRPr lang="en-US"/>
        </a:p>
      </dgm:t>
    </dgm:pt>
    <dgm:pt modelId="{A469EA67-CA77-4913-ADA3-9FD5FA3575DA}" type="pres">
      <dgm:prSet presAssocID="{C1F9BB36-27E8-4164-B81B-A61B49477677}" presName="level3hierChild" presStyleCnt="0"/>
      <dgm:spPr/>
    </dgm:pt>
    <dgm:pt modelId="{3D23F991-45A6-42BF-AA4F-3AAD44349D70}" type="pres">
      <dgm:prSet presAssocID="{2C93A979-59CB-4ECE-AC60-F4C9B181775D}" presName="conn2-1" presStyleLbl="parChTrans1D2" presStyleIdx="4" presStyleCnt="5"/>
      <dgm:spPr/>
      <dgm:t>
        <a:bodyPr/>
        <a:lstStyle/>
        <a:p>
          <a:endParaRPr lang="en-US"/>
        </a:p>
      </dgm:t>
    </dgm:pt>
    <dgm:pt modelId="{F8F99119-F5B2-4AF5-99C7-07CA0832A536}" type="pres">
      <dgm:prSet presAssocID="{2C93A979-59CB-4ECE-AC60-F4C9B181775D}" presName="connTx" presStyleLbl="parChTrans1D2" presStyleIdx="4" presStyleCnt="5"/>
      <dgm:spPr/>
      <dgm:t>
        <a:bodyPr/>
        <a:lstStyle/>
        <a:p>
          <a:endParaRPr lang="en-US"/>
        </a:p>
      </dgm:t>
    </dgm:pt>
    <dgm:pt modelId="{CC9849DD-9DAD-44C5-AF1C-643CFA033777}" type="pres">
      <dgm:prSet presAssocID="{6B558BB5-F5DE-437C-A9DE-0F640B829BCE}" presName="root2" presStyleCnt="0"/>
      <dgm:spPr/>
    </dgm:pt>
    <dgm:pt modelId="{1F674413-BD3A-4FB2-AD6B-CD0D4740820C}" type="pres">
      <dgm:prSet presAssocID="{6B558BB5-F5DE-437C-A9DE-0F640B829BCE}" presName="LevelTwoTextNode" presStyleLbl="node2" presStyleIdx="4" presStyleCnt="5" custScaleX="184124">
        <dgm:presLayoutVars>
          <dgm:chPref val="3"/>
        </dgm:presLayoutVars>
      </dgm:prSet>
      <dgm:spPr/>
      <dgm:t>
        <a:bodyPr/>
        <a:lstStyle/>
        <a:p>
          <a:endParaRPr lang="en-US"/>
        </a:p>
      </dgm:t>
    </dgm:pt>
    <dgm:pt modelId="{A6D54AE0-AB7A-4BD6-AABE-2913863AEC1B}" type="pres">
      <dgm:prSet presAssocID="{6B558BB5-F5DE-437C-A9DE-0F640B829BCE}" presName="level3hierChild" presStyleCnt="0"/>
      <dgm:spPr/>
    </dgm:pt>
  </dgm:ptLst>
  <dgm:cxnLst>
    <dgm:cxn modelId="{AADD1BF4-D2B6-403D-977C-DFA1ADED149F}" type="presOf" srcId="{DA1350DF-98DE-4E40-9A5A-400AFE78E849}" destId="{337BDACA-9A8D-4D65-A99F-3790DC2E7AAD}" srcOrd="0" destOrd="0" presId="urn:microsoft.com/office/officeart/2008/layout/HorizontalMultiLevelHierarchy"/>
    <dgm:cxn modelId="{2DFC7538-7DD7-4418-A96E-E7A632530FF8}" srcId="{64016254-33FB-4DE3-964A-3D22E3CCA735}" destId="{A869DBA2-FBA4-4CD9-BCF4-D182F2972766}" srcOrd="1" destOrd="0" parTransId="{CB83B036-DC25-43B0-8483-67AC6E78624A}" sibTransId="{117C3329-412E-4103-BFDE-B7A4E2F71587}"/>
    <dgm:cxn modelId="{79289F9F-1C61-4EFE-9B04-DEC8176A355E}" type="presOf" srcId="{FAD1085A-3BF6-4FF9-B7D9-F71C84E7012B}" destId="{96B498E6-337F-4E72-BFD4-208A0108DF3E}" srcOrd="1" destOrd="0" presId="urn:microsoft.com/office/officeart/2008/layout/HorizontalMultiLevelHierarchy"/>
    <dgm:cxn modelId="{62802D1B-AA57-4101-895A-5483044F3932}" srcId="{64016254-33FB-4DE3-964A-3D22E3CCA735}" destId="{6B558BB5-F5DE-437C-A9DE-0F640B829BCE}" srcOrd="4" destOrd="0" parTransId="{2C93A979-59CB-4ECE-AC60-F4C9B181775D}" sibTransId="{5EB6EFC5-9C13-44BC-80F9-E2685361CD60}"/>
    <dgm:cxn modelId="{73AF76A6-84E1-455D-B301-E9E5995D0821}" type="presOf" srcId="{3454A926-B1F9-4DFD-895A-26AC7AAB967E}" destId="{6EECA498-6DB7-44F5-903A-A8CE06AAFBEA}" srcOrd="0" destOrd="0" presId="urn:microsoft.com/office/officeart/2008/layout/HorizontalMultiLevelHierarchy"/>
    <dgm:cxn modelId="{6E9E49F2-9A6C-43DC-826A-27454DAB6A9E}" type="presOf" srcId="{CB83B036-DC25-43B0-8483-67AC6E78624A}" destId="{9C5ADDB4-8F85-4F48-AA42-F8D74AC30DCD}" srcOrd="1" destOrd="0" presId="urn:microsoft.com/office/officeart/2008/layout/HorizontalMultiLevelHierarchy"/>
    <dgm:cxn modelId="{7CFCD2D9-B4DD-4D09-AD73-387E19914021}" type="presOf" srcId="{DA1350DF-98DE-4E40-9A5A-400AFE78E849}" destId="{5F93D08A-83B8-4CB7-8FB3-1255B3CC82A1}" srcOrd="1" destOrd="0" presId="urn:microsoft.com/office/officeart/2008/layout/HorizontalMultiLevelHierarchy"/>
    <dgm:cxn modelId="{D6CB11FC-ADA8-4516-875A-6DB9CAD1CEBB}" type="presOf" srcId="{A869DBA2-FBA4-4CD9-BCF4-D182F2972766}" destId="{BAFBA39B-766F-427E-8585-29007266B18C}" srcOrd="0" destOrd="0" presId="urn:microsoft.com/office/officeart/2008/layout/HorizontalMultiLevelHierarchy"/>
    <dgm:cxn modelId="{66070B90-44AA-4C3F-B001-31AE55927F0D}" srcId="{64016254-33FB-4DE3-964A-3D22E3CCA735}" destId="{D7587BB1-A333-417F-A468-0F763ACAF267}" srcOrd="0" destOrd="0" parTransId="{FAD1085A-3BF6-4FF9-B7D9-F71C84E7012B}" sibTransId="{1BB1F89D-AF4E-4772-84DD-5A3DFE469C01}"/>
    <dgm:cxn modelId="{6B646F22-C003-44C9-A985-A48F1E8F7A14}" type="presOf" srcId="{2C93A979-59CB-4ECE-AC60-F4C9B181775D}" destId="{F8F99119-F5B2-4AF5-99C7-07CA0832A536}" srcOrd="1" destOrd="0" presId="urn:microsoft.com/office/officeart/2008/layout/HorizontalMultiLevelHierarchy"/>
    <dgm:cxn modelId="{9C7B61D5-E417-4F9E-90B5-5CB689EED69A}" type="presOf" srcId="{625CCDDD-DED3-460D-9E95-C8249CF41F48}" destId="{215A19EB-F0F4-44F0-8172-D629C417A318}" srcOrd="0" destOrd="0" presId="urn:microsoft.com/office/officeart/2008/layout/HorizontalMultiLevelHierarchy"/>
    <dgm:cxn modelId="{A3B018E8-78A2-45F7-AC0D-ABE543974829}" type="presOf" srcId="{64016254-33FB-4DE3-964A-3D22E3CCA735}" destId="{791B56D8-AA09-40B2-8BF3-64D74066571E}" srcOrd="0" destOrd="0" presId="urn:microsoft.com/office/officeart/2008/layout/HorizontalMultiLevelHierarchy"/>
    <dgm:cxn modelId="{6346BEBB-1863-404A-82A9-337819941944}" type="presOf" srcId="{2C93A979-59CB-4ECE-AC60-F4C9B181775D}" destId="{3D23F991-45A6-42BF-AA4F-3AAD44349D70}" srcOrd="0" destOrd="0" presId="urn:microsoft.com/office/officeart/2008/layout/HorizontalMultiLevelHierarchy"/>
    <dgm:cxn modelId="{F2EFF9DB-75DA-4276-8ECE-F99B11DFD526}" srcId="{1D5756B5-3DC0-4E8C-ABB0-3BEA7E88B3F3}" destId="{64016254-33FB-4DE3-964A-3D22E3CCA735}" srcOrd="0" destOrd="0" parTransId="{3B1EC452-5874-4552-9CFA-C177DF850115}" sibTransId="{3C8AEBA7-0CD3-4C04-B485-77AF5A1D2F03}"/>
    <dgm:cxn modelId="{8B57CCD1-FBCD-41A9-940F-EEB7DC0BDC8E}" type="presOf" srcId="{3454A926-B1F9-4DFD-895A-26AC7AAB967E}" destId="{FAF99E72-EE09-437D-B395-8898C711C6E5}" srcOrd="1" destOrd="0" presId="urn:microsoft.com/office/officeart/2008/layout/HorizontalMultiLevelHierarchy"/>
    <dgm:cxn modelId="{782BDDD8-4792-4927-86D3-59F57FB39C38}" type="presOf" srcId="{1D5756B5-3DC0-4E8C-ABB0-3BEA7E88B3F3}" destId="{FC978D56-11FC-4DF6-8315-5527C4842711}" srcOrd="0" destOrd="0" presId="urn:microsoft.com/office/officeart/2008/layout/HorizontalMultiLevelHierarchy"/>
    <dgm:cxn modelId="{C369F68F-7D43-47C9-B63C-5595C5F906FC}" type="presOf" srcId="{CB83B036-DC25-43B0-8483-67AC6E78624A}" destId="{B9BB2158-5FAC-4FD9-A170-720D313594F8}" srcOrd="0" destOrd="0" presId="urn:microsoft.com/office/officeart/2008/layout/HorizontalMultiLevelHierarchy"/>
    <dgm:cxn modelId="{566642E4-702F-4449-818E-837E8DED136D}" type="presOf" srcId="{D7587BB1-A333-417F-A468-0F763ACAF267}" destId="{121DB1AC-566F-4129-81B0-331505A64C7B}" srcOrd="0" destOrd="0" presId="urn:microsoft.com/office/officeart/2008/layout/HorizontalMultiLevelHierarchy"/>
    <dgm:cxn modelId="{EFC8B63C-B925-4195-8D1F-738802C18DC6}" type="presOf" srcId="{C1F9BB36-27E8-4164-B81B-A61B49477677}" destId="{F76E1B67-3179-4E98-8180-1E08D7156CE8}" srcOrd="0" destOrd="0" presId="urn:microsoft.com/office/officeart/2008/layout/HorizontalMultiLevelHierarchy"/>
    <dgm:cxn modelId="{B20BE6FF-F02A-4CD3-B957-12ABB1529422}" type="presOf" srcId="{6B558BB5-F5DE-437C-A9DE-0F640B829BCE}" destId="{1F674413-BD3A-4FB2-AD6B-CD0D4740820C}" srcOrd="0" destOrd="0" presId="urn:microsoft.com/office/officeart/2008/layout/HorizontalMultiLevelHierarchy"/>
    <dgm:cxn modelId="{46DF6F8B-2375-4085-A056-73041048EE87}" srcId="{64016254-33FB-4DE3-964A-3D22E3CCA735}" destId="{625CCDDD-DED3-460D-9E95-C8249CF41F48}" srcOrd="2" destOrd="0" parTransId="{3454A926-B1F9-4DFD-895A-26AC7AAB967E}" sibTransId="{9911AE3B-82AE-4A1A-8030-546C231D4719}"/>
    <dgm:cxn modelId="{5176E622-628B-4833-9173-CA541B124EF5}" srcId="{64016254-33FB-4DE3-964A-3D22E3CCA735}" destId="{C1F9BB36-27E8-4164-B81B-A61B49477677}" srcOrd="3" destOrd="0" parTransId="{DA1350DF-98DE-4E40-9A5A-400AFE78E849}" sibTransId="{CDA6F07C-70E5-4261-A2F2-E8D4024F6970}"/>
    <dgm:cxn modelId="{B0C66EE5-7F6A-47A2-BE85-84A12F3B11CD}" type="presOf" srcId="{FAD1085A-3BF6-4FF9-B7D9-F71C84E7012B}" destId="{5F0E8FA4-06B6-465C-BF6C-8A578462708B}" srcOrd="0" destOrd="0" presId="urn:microsoft.com/office/officeart/2008/layout/HorizontalMultiLevelHierarchy"/>
    <dgm:cxn modelId="{E7CE8A0A-686E-4BA2-8128-A291D3C1FEB6}" type="presParOf" srcId="{FC978D56-11FC-4DF6-8315-5527C4842711}" destId="{AF6D4777-9F3D-4F2A-9055-34FDF3207FC7}" srcOrd="0" destOrd="0" presId="urn:microsoft.com/office/officeart/2008/layout/HorizontalMultiLevelHierarchy"/>
    <dgm:cxn modelId="{154B5E06-A079-489C-8613-5C5981A6AB22}" type="presParOf" srcId="{AF6D4777-9F3D-4F2A-9055-34FDF3207FC7}" destId="{791B56D8-AA09-40B2-8BF3-64D74066571E}" srcOrd="0" destOrd="0" presId="urn:microsoft.com/office/officeart/2008/layout/HorizontalMultiLevelHierarchy"/>
    <dgm:cxn modelId="{14D83066-3005-4ADF-91E2-8E2A8E33B1F3}" type="presParOf" srcId="{AF6D4777-9F3D-4F2A-9055-34FDF3207FC7}" destId="{1FED3D38-EA8A-4CDC-AF13-9FA37755C086}" srcOrd="1" destOrd="0" presId="urn:microsoft.com/office/officeart/2008/layout/HorizontalMultiLevelHierarchy"/>
    <dgm:cxn modelId="{C1A715B6-64AE-49A8-9CA6-93ED788DD40F}" type="presParOf" srcId="{1FED3D38-EA8A-4CDC-AF13-9FA37755C086}" destId="{5F0E8FA4-06B6-465C-BF6C-8A578462708B}" srcOrd="0" destOrd="0" presId="urn:microsoft.com/office/officeart/2008/layout/HorizontalMultiLevelHierarchy"/>
    <dgm:cxn modelId="{64E2B664-2046-490D-BBCA-747240860499}" type="presParOf" srcId="{5F0E8FA4-06B6-465C-BF6C-8A578462708B}" destId="{96B498E6-337F-4E72-BFD4-208A0108DF3E}" srcOrd="0" destOrd="0" presId="urn:microsoft.com/office/officeart/2008/layout/HorizontalMultiLevelHierarchy"/>
    <dgm:cxn modelId="{85E38238-F89F-4F6C-91CA-2AAEF1575536}" type="presParOf" srcId="{1FED3D38-EA8A-4CDC-AF13-9FA37755C086}" destId="{11FF780D-9A24-4625-91B5-B0681B656C3B}" srcOrd="1" destOrd="0" presId="urn:microsoft.com/office/officeart/2008/layout/HorizontalMultiLevelHierarchy"/>
    <dgm:cxn modelId="{40C3228B-4427-4C92-A3C0-675E5CB0FE77}" type="presParOf" srcId="{11FF780D-9A24-4625-91B5-B0681B656C3B}" destId="{121DB1AC-566F-4129-81B0-331505A64C7B}" srcOrd="0" destOrd="0" presId="urn:microsoft.com/office/officeart/2008/layout/HorizontalMultiLevelHierarchy"/>
    <dgm:cxn modelId="{923D669D-21C8-4814-9494-F17447787824}" type="presParOf" srcId="{11FF780D-9A24-4625-91B5-B0681B656C3B}" destId="{CC26A493-F0C6-4E4B-9576-08C521CFC7A2}" srcOrd="1" destOrd="0" presId="urn:microsoft.com/office/officeart/2008/layout/HorizontalMultiLevelHierarchy"/>
    <dgm:cxn modelId="{9A61F263-0FE4-4C1F-BE99-79C62AB04A57}" type="presParOf" srcId="{1FED3D38-EA8A-4CDC-AF13-9FA37755C086}" destId="{B9BB2158-5FAC-4FD9-A170-720D313594F8}" srcOrd="2" destOrd="0" presId="urn:microsoft.com/office/officeart/2008/layout/HorizontalMultiLevelHierarchy"/>
    <dgm:cxn modelId="{C731F4D8-2440-49AA-A4F0-E95FC7BDE09A}" type="presParOf" srcId="{B9BB2158-5FAC-4FD9-A170-720D313594F8}" destId="{9C5ADDB4-8F85-4F48-AA42-F8D74AC30DCD}" srcOrd="0" destOrd="0" presId="urn:microsoft.com/office/officeart/2008/layout/HorizontalMultiLevelHierarchy"/>
    <dgm:cxn modelId="{6BC16899-013F-4EE3-8C4D-8CC05EAEA156}" type="presParOf" srcId="{1FED3D38-EA8A-4CDC-AF13-9FA37755C086}" destId="{359564C3-E609-449A-A9F8-C36A44729567}" srcOrd="3" destOrd="0" presId="urn:microsoft.com/office/officeart/2008/layout/HorizontalMultiLevelHierarchy"/>
    <dgm:cxn modelId="{B69E9512-4A33-42CB-B3C1-147A2C861539}" type="presParOf" srcId="{359564C3-E609-449A-A9F8-C36A44729567}" destId="{BAFBA39B-766F-427E-8585-29007266B18C}" srcOrd="0" destOrd="0" presId="urn:microsoft.com/office/officeart/2008/layout/HorizontalMultiLevelHierarchy"/>
    <dgm:cxn modelId="{D882EDF3-CD29-4C7A-A8DB-023C16F04D36}" type="presParOf" srcId="{359564C3-E609-449A-A9F8-C36A44729567}" destId="{F15EB8A1-09AF-4738-85FD-DE1D32C7798A}" srcOrd="1" destOrd="0" presId="urn:microsoft.com/office/officeart/2008/layout/HorizontalMultiLevelHierarchy"/>
    <dgm:cxn modelId="{BB0FCF8C-419D-42AA-92A0-3268302830BE}" type="presParOf" srcId="{1FED3D38-EA8A-4CDC-AF13-9FA37755C086}" destId="{6EECA498-6DB7-44F5-903A-A8CE06AAFBEA}" srcOrd="4" destOrd="0" presId="urn:microsoft.com/office/officeart/2008/layout/HorizontalMultiLevelHierarchy"/>
    <dgm:cxn modelId="{3CC1F5A1-173E-478F-99E8-758A573AEFF9}" type="presParOf" srcId="{6EECA498-6DB7-44F5-903A-A8CE06AAFBEA}" destId="{FAF99E72-EE09-437D-B395-8898C711C6E5}" srcOrd="0" destOrd="0" presId="urn:microsoft.com/office/officeart/2008/layout/HorizontalMultiLevelHierarchy"/>
    <dgm:cxn modelId="{A33D8D78-C9C5-44DF-8299-20FEF28A4C14}" type="presParOf" srcId="{1FED3D38-EA8A-4CDC-AF13-9FA37755C086}" destId="{9E334C7D-EAF6-4185-A01C-4FB10EB1C042}" srcOrd="5" destOrd="0" presId="urn:microsoft.com/office/officeart/2008/layout/HorizontalMultiLevelHierarchy"/>
    <dgm:cxn modelId="{DC0A0EB6-F5BE-42BC-8040-ED4CDFE491BA}" type="presParOf" srcId="{9E334C7D-EAF6-4185-A01C-4FB10EB1C042}" destId="{215A19EB-F0F4-44F0-8172-D629C417A318}" srcOrd="0" destOrd="0" presId="urn:microsoft.com/office/officeart/2008/layout/HorizontalMultiLevelHierarchy"/>
    <dgm:cxn modelId="{293AEFDF-8731-4BEE-A2D3-17228EFEA4A3}" type="presParOf" srcId="{9E334C7D-EAF6-4185-A01C-4FB10EB1C042}" destId="{F62E2739-3A85-482F-A87A-C86D0DCFAA88}" srcOrd="1" destOrd="0" presId="urn:microsoft.com/office/officeart/2008/layout/HorizontalMultiLevelHierarchy"/>
    <dgm:cxn modelId="{5945E1CA-42F9-46AB-B4B5-CEFD5EBCABF7}" type="presParOf" srcId="{1FED3D38-EA8A-4CDC-AF13-9FA37755C086}" destId="{337BDACA-9A8D-4D65-A99F-3790DC2E7AAD}" srcOrd="6" destOrd="0" presId="urn:microsoft.com/office/officeart/2008/layout/HorizontalMultiLevelHierarchy"/>
    <dgm:cxn modelId="{DE4E9810-718B-4E54-B1EE-13810ADF193E}" type="presParOf" srcId="{337BDACA-9A8D-4D65-A99F-3790DC2E7AAD}" destId="{5F93D08A-83B8-4CB7-8FB3-1255B3CC82A1}" srcOrd="0" destOrd="0" presId="urn:microsoft.com/office/officeart/2008/layout/HorizontalMultiLevelHierarchy"/>
    <dgm:cxn modelId="{40FEF732-A941-42AE-A531-2237D1EC7166}" type="presParOf" srcId="{1FED3D38-EA8A-4CDC-AF13-9FA37755C086}" destId="{6A5CD8E9-F732-44E5-AD74-95A5786F67CC}" srcOrd="7" destOrd="0" presId="urn:microsoft.com/office/officeart/2008/layout/HorizontalMultiLevelHierarchy"/>
    <dgm:cxn modelId="{2549B8DE-91E2-4877-A95E-8740C7E3D060}" type="presParOf" srcId="{6A5CD8E9-F732-44E5-AD74-95A5786F67CC}" destId="{F76E1B67-3179-4E98-8180-1E08D7156CE8}" srcOrd="0" destOrd="0" presId="urn:microsoft.com/office/officeart/2008/layout/HorizontalMultiLevelHierarchy"/>
    <dgm:cxn modelId="{3C2F78A1-6537-4402-9C14-2BEF4C7DA753}" type="presParOf" srcId="{6A5CD8E9-F732-44E5-AD74-95A5786F67CC}" destId="{A469EA67-CA77-4913-ADA3-9FD5FA3575DA}" srcOrd="1" destOrd="0" presId="urn:microsoft.com/office/officeart/2008/layout/HorizontalMultiLevelHierarchy"/>
    <dgm:cxn modelId="{BC94066E-FD17-4539-8DC3-EE682802837A}" type="presParOf" srcId="{1FED3D38-EA8A-4CDC-AF13-9FA37755C086}" destId="{3D23F991-45A6-42BF-AA4F-3AAD44349D70}" srcOrd="8" destOrd="0" presId="urn:microsoft.com/office/officeart/2008/layout/HorizontalMultiLevelHierarchy"/>
    <dgm:cxn modelId="{3E5277FF-891F-44E9-AF3F-78523C727CAE}" type="presParOf" srcId="{3D23F991-45A6-42BF-AA4F-3AAD44349D70}" destId="{F8F99119-F5B2-4AF5-99C7-07CA0832A536}" srcOrd="0" destOrd="0" presId="urn:microsoft.com/office/officeart/2008/layout/HorizontalMultiLevelHierarchy"/>
    <dgm:cxn modelId="{C1EB9610-55A4-43EE-965E-DB1340B4BBF3}" type="presParOf" srcId="{1FED3D38-EA8A-4CDC-AF13-9FA37755C086}" destId="{CC9849DD-9DAD-44C5-AF1C-643CFA033777}" srcOrd="9" destOrd="0" presId="urn:microsoft.com/office/officeart/2008/layout/HorizontalMultiLevelHierarchy"/>
    <dgm:cxn modelId="{34744B00-3810-462D-8941-9F8D50D49098}" type="presParOf" srcId="{CC9849DD-9DAD-44C5-AF1C-643CFA033777}" destId="{1F674413-BD3A-4FB2-AD6B-CD0D4740820C}" srcOrd="0" destOrd="0" presId="urn:microsoft.com/office/officeart/2008/layout/HorizontalMultiLevelHierarchy"/>
    <dgm:cxn modelId="{F782B72A-4F94-441A-BA1E-C85AE1CEBC99}" type="presParOf" srcId="{CC9849DD-9DAD-44C5-AF1C-643CFA033777}" destId="{A6D54AE0-AB7A-4BD6-AABE-2913863AEC1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F991-45A6-42BF-AA4F-3AAD44349D70}">
      <dsp:nvSpPr>
        <dsp:cNvPr id="0" name=""/>
        <dsp:cNvSpPr/>
      </dsp:nvSpPr>
      <dsp:spPr>
        <a:xfrm>
          <a:off x="1307574" y="2856321"/>
          <a:ext cx="615091" cy="2377292"/>
        </a:xfrm>
        <a:custGeom>
          <a:avLst/>
          <a:gdLst/>
          <a:ahLst/>
          <a:cxnLst/>
          <a:rect l="0" t="0" r="0" b="0"/>
          <a:pathLst>
            <a:path>
              <a:moveTo>
                <a:pt x="0" y="0"/>
              </a:moveTo>
              <a:lnTo>
                <a:pt x="307545" y="0"/>
              </a:lnTo>
              <a:lnTo>
                <a:pt x="307545" y="2377292"/>
              </a:lnTo>
              <a:lnTo>
                <a:pt x="615091" y="23772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1553730" y="3983577"/>
        <a:ext cx="122778" cy="122778"/>
      </dsp:txXfrm>
    </dsp:sp>
    <dsp:sp modelId="{337BDACA-9A8D-4D65-A99F-3790DC2E7AAD}">
      <dsp:nvSpPr>
        <dsp:cNvPr id="0" name=""/>
        <dsp:cNvSpPr/>
      </dsp:nvSpPr>
      <dsp:spPr>
        <a:xfrm>
          <a:off x="1307574" y="2856321"/>
          <a:ext cx="615091" cy="1188646"/>
        </a:xfrm>
        <a:custGeom>
          <a:avLst/>
          <a:gdLst/>
          <a:ahLst/>
          <a:cxnLst/>
          <a:rect l="0" t="0" r="0" b="0"/>
          <a:pathLst>
            <a:path>
              <a:moveTo>
                <a:pt x="0" y="0"/>
              </a:moveTo>
              <a:lnTo>
                <a:pt x="307545" y="0"/>
              </a:lnTo>
              <a:lnTo>
                <a:pt x="307545" y="1188646"/>
              </a:lnTo>
              <a:lnTo>
                <a:pt x="615091" y="11886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81660" y="3417185"/>
        <a:ext cx="66918" cy="66918"/>
      </dsp:txXfrm>
    </dsp:sp>
    <dsp:sp modelId="{6EECA498-6DB7-44F5-903A-A8CE06AAFBEA}">
      <dsp:nvSpPr>
        <dsp:cNvPr id="0" name=""/>
        <dsp:cNvSpPr/>
      </dsp:nvSpPr>
      <dsp:spPr>
        <a:xfrm>
          <a:off x="1307574" y="2810601"/>
          <a:ext cx="615091" cy="91440"/>
        </a:xfrm>
        <a:custGeom>
          <a:avLst/>
          <a:gdLst/>
          <a:ahLst/>
          <a:cxnLst/>
          <a:rect l="0" t="0" r="0" b="0"/>
          <a:pathLst>
            <a:path>
              <a:moveTo>
                <a:pt x="0" y="45720"/>
              </a:moveTo>
              <a:lnTo>
                <a:pt x="615091"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99742" y="2840943"/>
        <a:ext cx="30754" cy="30754"/>
      </dsp:txXfrm>
    </dsp:sp>
    <dsp:sp modelId="{B9BB2158-5FAC-4FD9-A170-720D313594F8}">
      <dsp:nvSpPr>
        <dsp:cNvPr id="0" name=""/>
        <dsp:cNvSpPr/>
      </dsp:nvSpPr>
      <dsp:spPr>
        <a:xfrm>
          <a:off x="1307574" y="1667674"/>
          <a:ext cx="615091" cy="1188646"/>
        </a:xfrm>
        <a:custGeom>
          <a:avLst/>
          <a:gdLst/>
          <a:ahLst/>
          <a:cxnLst/>
          <a:rect l="0" t="0" r="0" b="0"/>
          <a:pathLst>
            <a:path>
              <a:moveTo>
                <a:pt x="0" y="1188646"/>
              </a:moveTo>
              <a:lnTo>
                <a:pt x="307545" y="1188646"/>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81660" y="2228538"/>
        <a:ext cx="66918" cy="66918"/>
      </dsp:txXfrm>
    </dsp:sp>
    <dsp:sp modelId="{5F0E8FA4-06B6-465C-BF6C-8A578462708B}">
      <dsp:nvSpPr>
        <dsp:cNvPr id="0" name=""/>
        <dsp:cNvSpPr/>
      </dsp:nvSpPr>
      <dsp:spPr>
        <a:xfrm>
          <a:off x="1307574" y="479028"/>
          <a:ext cx="615091" cy="2377292"/>
        </a:xfrm>
        <a:custGeom>
          <a:avLst/>
          <a:gdLst/>
          <a:ahLst/>
          <a:cxnLst/>
          <a:rect l="0" t="0" r="0" b="0"/>
          <a:pathLst>
            <a:path>
              <a:moveTo>
                <a:pt x="0" y="2377292"/>
              </a:moveTo>
              <a:lnTo>
                <a:pt x="307545" y="2377292"/>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1553730" y="1606285"/>
        <a:ext cx="122778" cy="122778"/>
      </dsp:txXfrm>
    </dsp:sp>
    <dsp:sp modelId="{791B56D8-AA09-40B2-8BF3-64D74066571E}">
      <dsp:nvSpPr>
        <dsp:cNvPr id="0" name=""/>
        <dsp:cNvSpPr/>
      </dsp:nvSpPr>
      <dsp:spPr>
        <a:xfrm rot="16200000">
          <a:off x="-1670297" y="2380862"/>
          <a:ext cx="5004826" cy="950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b="1" kern="1200" dirty="0" smtClean="0">
              <a:solidFill>
                <a:schemeClr val="tx1"/>
              </a:solidFill>
            </a:rPr>
            <a:t>M</a:t>
          </a:r>
          <a:r>
            <a:rPr lang="ro-RO" sz="5400" b="1" kern="1200" dirty="0" smtClean="0">
              <a:solidFill>
                <a:schemeClr val="tx1"/>
              </a:solidFill>
            </a:rPr>
            <a:t>ethods</a:t>
          </a:r>
          <a:endParaRPr lang="en-US" sz="6500" b="1" kern="1200" dirty="0">
            <a:solidFill>
              <a:schemeClr val="tx1"/>
            </a:solidFill>
          </a:endParaRPr>
        </a:p>
      </dsp:txBody>
      <dsp:txXfrm>
        <a:off x="-1670297" y="2380862"/>
        <a:ext cx="5004826" cy="950917"/>
      </dsp:txXfrm>
    </dsp:sp>
    <dsp:sp modelId="{121DB1AC-566F-4129-81B0-331505A64C7B}">
      <dsp:nvSpPr>
        <dsp:cNvPr id="0" name=""/>
        <dsp:cNvSpPr/>
      </dsp:nvSpPr>
      <dsp:spPr>
        <a:xfrm>
          <a:off x="1922665" y="3569"/>
          <a:ext cx="415395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Natural methods</a:t>
          </a:r>
          <a:endParaRPr lang="en-US" sz="4000" b="1" kern="1200" dirty="0">
            <a:solidFill>
              <a:schemeClr val="tx1"/>
            </a:solidFill>
          </a:endParaRPr>
        </a:p>
      </dsp:txBody>
      <dsp:txXfrm>
        <a:off x="1922665" y="3569"/>
        <a:ext cx="4153957" cy="950917"/>
      </dsp:txXfrm>
    </dsp:sp>
    <dsp:sp modelId="{BAFBA39B-766F-427E-8585-29007266B18C}">
      <dsp:nvSpPr>
        <dsp:cNvPr id="0" name=""/>
        <dsp:cNvSpPr/>
      </dsp:nvSpPr>
      <dsp:spPr>
        <a:xfrm>
          <a:off x="1922665" y="1192216"/>
          <a:ext cx="413652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Linguistic methods</a:t>
          </a:r>
          <a:endParaRPr lang="en-US" sz="4000" b="1" kern="1200" dirty="0">
            <a:solidFill>
              <a:schemeClr val="tx1"/>
            </a:solidFill>
          </a:endParaRPr>
        </a:p>
      </dsp:txBody>
      <dsp:txXfrm>
        <a:off x="1922665" y="1192216"/>
        <a:ext cx="4136522" cy="950917"/>
      </dsp:txXfrm>
    </dsp:sp>
    <dsp:sp modelId="{215A19EB-F0F4-44F0-8172-D629C417A318}">
      <dsp:nvSpPr>
        <dsp:cNvPr id="0" name=""/>
        <dsp:cNvSpPr/>
      </dsp:nvSpPr>
      <dsp:spPr>
        <a:xfrm>
          <a:off x="1922665" y="2380862"/>
          <a:ext cx="512970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Communicative methods</a:t>
          </a:r>
          <a:endParaRPr lang="en-US" sz="4000" b="1" kern="1200" dirty="0">
            <a:solidFill>
              <a:schemeClr val="tx1"/>
            </a:solidFill>
          </a:endParaRPr>
        </a:p>
      </dsp:txBody>
      <dsp:txXfrm>
        <a:off x="1922665" y="2380862"/>
        <a:ext cx="5129707" cy="950917"/>
      </dsp:txXfrm>
    </dsp:sp>
    <dsp:sp modelId="{F76E1B67-3179-4E98-8180-1E08D7156CE8}">
      <dsp:nvSpPr>
        <dsp:cNvPr id="0" name=""/>
        <dsp:cNvSpPr/>
      </dsp:nvSpPr>
      <dsp:spPr>
        <a:xfrm>
          <a:off x="1922665" y="3569508"/>
          <a:ext cx="616428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noProof="0" dirty="0" smtClean="0">
              <a:solidFill>
                <a:schemeClr val="tx1"/>
              </a:solidFill>
            </a:rPr>
            <a:t>Visionaries/designer methods</a:t>
          </a:r>
          <a:endParaRPr lang="en-US" sz="3900" b="1" kern="1200" noProof="0" dirty="0">
            <a:solidFill>
              <a:schemeClr val="tx1"/>
            </a:solidFill>
          </a:endParaRPr>
        </a:p>
      </dsp:txBody>
      <dsp:txXfrm>
        <a:off x="1922665" y="3569508"/>
        <a:ext cx="6164282" cy="950917"/>
      </dsp:txXfrm>
    </dsp:sp>
    <dsp:sp modelId="{1F674413-BD3A-4FB2-AD6B-CD0D4740820C}">
      <dsp:nvSpPr>
        <dsp:cNvPr id="0" name=""/>
        <dsp:cNvSpPr/>
      </dsp:nvSpPr>
      <dsp:spPr>
        <a:xfrm>
          <a:off x="1922665" y="4758155"/>
          <a:ext cx="574284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Self-study methods</a:t>
          </a:r>
          <a:endParaRPr lang="en-US" sz="4000" b="1" kern="1200" dirty="0">
            <a:solidFill>
              <a:schemeClr val="tx1"/>
            </a:solidFill>
          </a:endParaRPr>
        </a:p>
      </dsp:txBody>
      <dsp:txXfrm>
        <a:off x="1922665" y="4758155"/>
        <a:ext cx="5742842" cy="95091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2044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35949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087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85552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682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60043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73396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61862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94657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01.07.2025</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14166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25047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A8FEB1-B164-46EB-B624-398145203E6F}" type="datetimeFigureOut">
              <a:rPr lang="ro-RO" smtClean="0"/>
              <a:t>01.07.2025</a:t>
            </a:fld>
            <a:endParaRPr lang="ro-RO"/>
          </a:p>
        </p:txBody>
      </p:sp>
      <p:sp>
        <p:nvSpPr>
          <p:cNvPr id="8" name="Footer Placeholder 7"/>
          <p:cNvSpPr>
            <a:spLocks noGrp="1"/>
          </p:cNvSpPr>
          <p:nvPr>
            <p:ph type="ftr" sz="quarter" idx="11"/>
          </p:nvPr>
        </p:nvSpPr>
        <p:spPr/>
        <p:txBody>
          <a:bodyPr/>
          <a:lstStyle/>
          <a:p>
            <a:endParaRPr lang="ro-R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9528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1A8FEB1-B164-46EB-B624-398145203E6F}" type="datetimeFigureOut">
              <a:rPr lang="ro-RO" smtClean="0"/>
              <a:t>01.07.2025</a:t>
            </a:fld>
            <a:endParaRPr lang="ro-RO"/>
          </a:p>
        </p:txBody>
      </p:sp>
      <p:sp>
        <p:nvSpPr>
          <p:cNvPr id="4" name="Footer Placeholder 3"/>
          <p:cNvSpPr>
            <a:spLocks noGrp="1"/>
          </p:cNvSpPr>
          <p:nvPr>
            <p:ph type="ftr" sz="quarter" idx="11"/>
          </p:nvPr>
        </p:nvSpPr>
        <p:spPr/>
        <p:txBody>
          <a:bodyPr/>
          <a:lstStyle/>
          <a:p>
            <a:endParaRPr lang="ro-R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2029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8FEB1-B164-46EB-B624-398145203E6F}" type="datetimeFigureOut">
              <a:rPr lang="ro-RO" smtClean="0"/>
              <a:t>01.07.2025</a:t>
            </a:fld>
            <a:endParaRPr lang="ro-RO"/>
          </a:p>
        </p:txBody>
      </p:sp>
      <p:sp>
        <p:nvSpPr>
          <p:cNvPr id="3" name="Footer Placeholder 2"/>
          <p:cNvSpPr>
            <a:spLocks noGrp="1"/>
          </p:cNvSpPr>
          <p:nvPr>
            <p:ph type="ftr" sz="quarter" idx="11"/>
          </p:nvPr>
        </p:nvSpPr>
        <p:spPr/>
        <p:txBody>
          <a:bodyPr/>
          <a:lstStyle/>
          <a:p>
            <a:endParaRPr lang="ro-R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406207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63056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01.07.2025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54927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1A8FEB1-B164-46EB-B624-398145203E6F}" type="datetimeFigureOut">
              <a:rPr lang="ro-RO" smtClean="0"/>
              <a:t>01.07.2025</a:t>
            </a:fld>
            <a:endParaRPr lang="ro-R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B026351-0BD8-45CA-B599-43E0AF10BE99}" type="slidenum">
              <a:rPr lang="ro-RO" smtClean="0"/>
              <a:t>‹#›</a:t>
            </a:fld>
            <a:endParaRPr lang="ro-RO"/>
          </a:p>
        </p:txBody>
      </p:sp>
    </p:spTree>
    <p:extLst>
      <p:ext uri="{BB962C8B-B14F-4D97-AF65-F5344CB8AC3E}">
        <p14:creationId xmlns:p14="http://schemas.microsoft.com/office/powerpoint/2010/main" val="78956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smtClean="0"/>
              <a:t>Evolution of Approaches and Methods</a:t>
            </a:r>
            <a:endParaRPr lang="ro-RO" sz="3600" b="1" dirty="0"/>
          </a:p>
        </p:txBody>
      </p:sp>
      <p:sp>
        <p:nvSpPr>
          <p:cNvPr id="3" name="Subtitle 2"/>
          <p:cNvSpPr>
            <a:spLocks noGrp="1"/>
          </p:cNvSpPr>
          <p:nvPr>
            <p:ph type="subTitle" idx="1"/>
          </p:nvPr>
        </p:nvSpPr>
        <p:spPr/>
        <p:txBody>
          <a:bodyPr>
            <a:normAutofit/>
          </a:bodyPr>
          <a:lstStyle/>
          <a:p>
            <a:r>
              <a:rPr lang="ro-RO" sz="2000" b="1" dirty="0" smtClean="0"/>
              <a:t>Oxana Creanga</a:t>
            </a:r>
            <a:endParaRPr lang="ro-RO" sz="2000" b="1" dirty="0"/>
          </a:p>
        </p:txBody>
      </p:sp>
    </p:spTree>
    <p:extLst>
      <p:ext uri="{BB962C8B-B14F-4D97-AF65-F5344CB8AC3E}">
        <p14:creationId xmlns:p14="http://schemas.microsoft.com/office/powerpoint/2010/main" val="1160573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549" y="453574"/>
            <a:ext cx="9932988" cy="485775"/>
          </a:xfrm>
        </p:spPr>
        <p:txBody>
          <a:bodyPr>
            <a:normAutofit fontScale="90000"/>
          </a:bodyPr>
          <a:lstStyle/>
          <a:p>
            <a:r>
              <a:rPr lang="ro-RO" sz="3200" b="1" dirty="0"/>
              <a:t>The Grammar </a:t>
            </a:r>
            <a:r>
              <a:rPr lang="ro-RO" sz="3300" b="1" dirty="0"/>
              <a:t>Translation</a:t>
            </a:r>
            <a:r>
              <a:rPr lang="ro-RO" sz="3200" b="1" dirty="0"/>
              <a:t> Method </a:t>
            </a:r>
          </a:p>
        </p:txBody>
      </p:sp>
      <p:sp>
        <p:nvSpPr>
          <p:cNvPr id="3" name="Content Placeholder 2"/>
          <p:cNvSpPr>
            <a:spLocks noGrp="1"/>
          </p:cNvSpPr>
          <p:nvPr>
            <p:ph idx="1"/>
          </p:nvPr>
        </p:nvSpPr>
        <p:spPr>
          <a:xfrm>
            <a:off x="358218" y="1148105"/>
            <a:ext cx="3761293" cy="5818302"/>
          </a:xfrm>
          <a:solidFill>
            <a:schemeClr val="bg2"/>
          </a:solidFill>
        </p:spPr>
        <p:txBody>
          <a:bodyPr>
            <a:noAutofit/>
          </a:bodyPr>
          <a:lstStyle/>
          <a:p>
            <a:pPr marL="252000">
              <a:spcBef>
                <a:spcPts val="0"/>
              </a:spcBef>
            </a:pPr>
            <a:r>
              <a:rPr lang="en-US" sz="2400" b="1" dirty="0">
                <a:solidFill>
                  <a:schemeClr val="tx1"/>
                </a:solidFill>
                <a:latin typeface="+mj-lt"/>
              </a:rPr>
              <a:t>The syllabus is </a:t>
            </a:r>
            <a:r>
              <a:rPr lang="en-US" sz="2400" b="1" dirty="0" smtClean="0">
                <a:solidFill>
                  <a:schemeClr val="tx1"/>
                </a:solidFill>
                <a:latin typeface="+mj-lt"/>
              </a:rPr>
              <a:t>structure-based:</a:t>
            </a:r>
            <a:endParaRPr lang="en-US" sz="2400" b="1" dirty="0">
              <a:solidFill>
                <a:schemeClr val="tx1"/>
              </a:solidFill>
              <a:latin typeface="+mj-lt"/>
            </a:endParaRPr>
          </a:p>
          <a:p>
            <a:pPr marL="252000">
              <a:spcBef>
                <a:spcPts val="0"/>
              </a:spcBef>
              <a:buFont typeface="Arial" panose="020B0604020202020204" pitchFamily="34" charset="0"/>
              <a:buChar char="•"/>
            </a:pPr>
            <a:r>
              <a:rPr lang="en-US" sz="2400" dirty="0" smtClean="0">
                <a:solidFill>
                  <a:schemeClr val="tx1"/>
                </a:solidFill>
                <a:latin typeface="+mj-lt"/>
              </a:rPr>
              <a:t>linguistic notions: rules and exceptions</a:t>
            </a:r>
          </a:p>
          <a:p>
            <a:pPr marL="252000">
              <a:spcBef>
                <a:spcPts val="0"/>
              </a:spcBef>
              <a:buFont typeface="Arial" panose="020B0604020202020204" pitchFamily="34" charset="0"/>
              <a:buChar char="•"/>
            </a:pPr>
            <a:r>
              <a:rPr lang="en-US" sz="2400" dirty="0" smtClean="0">
                <a:solidFill>
                  <a:schemeClr val="tx1"/>
                </a:solidFill>
                <a:latin typeface="+mj-lt"/>
              </a:rPr>
              <a:t>morphology of words</a:t>
            </a:r>
          </a:p>
          <a:p>
            <a:pPr marL="252000">
              <a:spcBef>
                <a:spcPts val="0"/>
              </a:spcBef>
              <a:buFont typeface="Arial" panose="020B0604020202020204" pitchFamily="34" charset="0"/>
              <a:buChar char="•"/>
            </a:pPr>
            <a:r>
              <a:rPr lang="en-US" sz="2400" dirty="0" smtClean="0">
                <a:solidFill>
                  <a:schemeClr val="tx1"/>
                </a:solidFill>
                <a:latin typeface="+mj-lt"/>
              </a:rPr>
              <a:t>syntax: parts of the sentence</a:t>
            </a:r>
          </a:p>
          <a:p>
            <a:pPr marL="252000">
              <a:spcBef>
                <a:spcPts val="0"/>
              </a:spcBef>
              <a:buFont typeface="Arial" panose="020B0604020202020204" pitchFamily="34" charset="0"/>
              <a:buChar char="•"/>
            </a:pPr>
            <a:r>
              <a:rPr lang="en-US" sz="2400" dirty="0" smtClean="0">
                <a:solidFill>
                  <a:schemeClr val="tx1"/>
                </a:solidFill>
                <a:latin typeface="+mj-lt"/>
              </a:rPr>
              <a:t>simple and complex sentences.</a:t>
            </a:r>
          </a:p>
          <a:p>
            <a:pPr marL="252000">
              <a:spcBef>
                <a:spcPts val="0"/>
              </a:spcBef>
            </a:pPr>
            <a:r>
              <a:rPr lang="en-US" sz="2400" b="1" dirty="0" smtClean="0">
                <a:solidFill>
                  <a:schemeClr val="tx1"/>
                </a:solidFill>
                <a:latin typeface="+mj-lt"/>
              </a:rPr>
              <a:t>Materials</a:t>
            </a:r>
            <a:r>
              <a:rPr lang="en-US" sz="2400" b="1" dirty="0">
                <a:solidFill>
                  <a:schemeClr val="tx1"/>
                </a:solidFill>
                <a:latin typeface="+mj-lt"/>
              </a:rPr>
              <a:t>: </a:t>
            </a:r>
            <a:r>
              <a:rPr lang="en-US" sz="2400" dirty="0">
                <a:solidFill>
                  <a:schemeClr val="tx1"/>
                </a:solidFill>
                <a:latin typeface="+mj-lt"/>
              </a:rPr>
              <a:t>the grammar book, the dictionary </a:t>
            </a:r>
            <a:endParaRPr lang="en-US" sz="2400" dirty="0" smtClean="0">
              <a:solidFill>
                <a:schemeClr val="tx1"/>
              </a:solidFill>
              <a:latin typeface="+mj-lt"/>
            </a:endParaRPr>
          </a:p>
          <a:p>
            <a:pPr marL="252000">
              <a:spcBef>
                <a:spcPts val="0"/>
              </a:spcBef>
            </a:pPr>
            <a:endParaRPr lang="en-US" sz="2400" b="1" dirty="0" smtClean="0">
              <a:solidFill>
                <a:schemeClr val="tx1"/>
              </a:solidFill>
              <a:latin typeface="+mj-lt"/>
            </a:endParaRPr>
          </a:p>
          <a:p>
            <a:pPr marL="252000">
              <a:spcBef>
                <a:spcPts val="0"/>
              </a:spcBef>
            </a:pPr>
            <a:endParaRPr lang="en-US" sz="2400" b="1" dirty="0" smtClean="0">
              <a:solidFill>
                <a:schemeClr val="tx1"/>
              </a:solidFill>
              <a:latin typeface="+mj-lt"/>
            </a:endParaRPr>
          </a:p>
        </p:txBody>
      </p:sp>
      <p:sp>
        <p:nvSpPr>
          <p:cNvPr id="4" name="TextBox 3"/>
          <p:cNvSpPr txBox="1"/>
          <p:nvPr/>
        </p:nvSpPr>
        <p:spPr>
          <a:xfrm>
            <a:off x="4072378" y="1187774"/>
            <a:ext cx="3638747" cy="4893647"/>
          </a:xfrm>
          <a:prstGeom prst="rect">
            <a:avLst/>
          </a:prstGeom>
          <a:solidFill>
            <a:schemeClr val="bg2"/>
          </a:solidFill>
        </p:spPr>
        <p:txBody>
          <a:bodyPr wrap="square" rtlCol="0">
            <a:spAutoFit/>
          </a:bodyPr>
          <a:lstStyle/>
          <a:p>
            <a:pPr marL="252000">
              <a:spcBef>
                <a:spcPts val="0"/>
              </a:spcBef>
            </a:pPr>
            <a:r>
              <a:rPr lang="en-US" sz="2400" b="1" dirty="0">
                <a:latin typeface="+mj-lt"/>
              </a:rPr>
              <a:t>Activities characteristic of the method</a:t>
            </a:r>
            <a:r>
              <a:rPr lang="en-US" sz="2400" dirty="0">
                <a:latin typeface="+mj-lt"/>
              </a:rPr>
              <a:t>:</a:t>
            </a:r>
          </a:p>
          <a:p>
            <a:pPr marL="252000">
              <a:spcBef>
                <a:spcPts val="0"/>
              </a:spcBef>
              <a:buFont typeface="Arial" panose="020B0604020202020204" pitchFamily="34" charset="0"/>
              <a:buChar char="•"/>
            </a:pPr>
            <a:r>
              <a:rPr lang="en-US" sz="2400" dirty="0">
                <a:latin typeface="+mj-lt"/>
              </a:rPr>
              <a:t>translation of a literary passage</a:t>
            </a:r>
          </a:p>
          <a:p>
            <a:pPr marL="252000">
              <a:spcBef>
                <a:spcPts val="0"/>
              </a:spcBef>
              <a:buFont typeface="Arial" panose="020B0604020202020204" pitchFamily="34" charset="0"/>
              <a:buChar char="•"/>
            </a:pPr>
            <a:r>
              <a:rPr lang="en-US" sz="2400" dirty="0">
                <a:latin typeface="+mj-lt"/>
              </a:rPr>
              <a:t>reading comprehension</a:t>
            </a:r>
          </a:p>
          <a:p>
            <a:pPr marL="252000">
              <a:spcBef>
                <a:spcPts val="0"/>
              </a:spcBef>
              <a:buFont typeface="Arial" panose="020B0604020202020204" pitchFamily="34" charset="0"/>
              <a:buChar char="•"/>
            </a:pPr>
            <a:r>
              <a:rPr lang="en-US" sz="2400" dirty="0">
                <a:latin typeface="+mj-lt"/>
              </a:rPr>
              <a:t>finding antonyms and synonyms </a:t>
            </a:r>
          </a:p>
          <a:p>
            <a:pPr marL="252000">
              <a:spcBef>
                <a:spcPts val="0"/>
              </a:spcBef>
              <a:buFont typeface="Arial" panose="020B0604020202020204" pitchFamily="34" charset="0"/>
              <a:buChar char="•"/>
            </a:pPr>
            <a:r>
              <a:rPr lang="en-US" sz="2400" dirty="0">
                <a:latin typeface="+mj-lt"/>
              </a:rPr>
              <a:t>gap-filling exercises </a:t>
            </a:r>
          </a:p>
          <a:p>
            <a:pPr marL="252000">
              <a:spcBef>
                <a:spcPts val="0"/>
              </a:spcBef>
              <a:buFont typeface="Arial" panose="020B0604020202020204" pitchFamily="34" charset="0"/>
              <a:buChar char="•"/>
            </a:pPr>
            <a:r>
              <a:rPr lang="en-US" sz="2400" dirty="0">
                <a:latin typeface="+mj-lt"/>
              </a:rPr>
              <a:t>memorization</a:t>
            </a:r>
          </a:p>
          <a:p>
            <a:pPr marL="252000">
              <a:spcBef>
                <a:spcPts val="0"/>
              </a:spcBef>
              <a:buFont typeface="Arial" panose="020B0604020202020204" pitchFamily="34" charset="0"/>
              <a:buChar char="•"/>
            </a:pPr>
            <a:r>
              <a:rPr lang="en-US" sz="2400" dirty="0">
                <a:latin typeface="+mj-lt"/>
              </a:rPr>
              <a:t>using words in sentences</a:t>
            </a:r>
          </a:p>
          <a:p>
            <a:pPr marL="252000">
              <a:spcBef>
                <a:spcPts val="0"/>
              </a:spcBef>
              <a:buFont typeface="Arial" panose="020B0604020202020204" pitchFamily="34" charset="0"/>
              <a:buChar char="•"/>
            </a:pPr>
            <a:r>
              <a:rPr lang="en-US" sz="2400" dirty="0">
                <a:latin typeface="+mj-lt"/>
              </a:rPr>
              <a:t>compositions.</a:t>
            </a:r>
          </a:p>
        </p:txBody>
      </p:sp>
      <p:sp>
        <p:nvSpPr>
          <p:cNvPr id="5" name="TextBox 4"/>
          <p:cNvSpPr txBox="1"/>
          <p:nvPr/>
        </p:nvSpPr>
        <p:spPr>
          <a:xfrm>
            <a:off x="7503736" y="1187780"/>
            <a:ext cx="4402318" cy="5539978"/>
          </a:xfrm>
          <a:prstGeom prst="rect">
            <a:avLst/>
          </a:prstGeom>
          <a:solidFill>
            <a:schemeClr val="bg2"/>
          </a:solidFill>
        </p:spPr>
        <p:txBody>
          <a:bodyPr wrap="square" rtlCol="0">
            <a:spAutoFit/>
          </a:bodyPr>
          <a:lstStyle/>
          <a:p>
            <a:pPr marL="252000">
              <a:spcBef>
                <a:spcPts val="0"/>
              </a:spcBef>
            </a:pPr>
            <a:r>
              <a:rPr lang="en-US" sz="2400" b="1" dirty="0">
                <a:latin typeface="+mj-lt"/>
              </a:rPr>
              <a:t>Procedures</a:t>
            </a:r>
          </a:p>
          <a:p>
            <a:pPr marL="252000">
              <a:spcBef>
                <a:spcPts val="0"/>
              </a:spcBef>
              <a:buFont typeface="Arial" panose="020B0604020202020204" pitchFamily="34" charset="0"/>
              <a:buChar char="•"/>
            </a:pPr>
            <a:r>
              <a:rPr lang="en-US" sz="2400" dirty="0">
                <a:latin typeface="+mj-lt"/>
              </a:rPr>
              <a:t>explanations in the mother tongue by the teacher, who has a central role</a:t>
            </a:r>
          </a:p>
          <a:p>
            <a:pPr marL="252000">
              <a:spcBef>
                <a:spcPts val="0"/>
              </a:spcBef>
              <a:buFont typeface="Arial" panose="020B0604020202020204" pitchFamily="34" charset="0"/>
              <a:buChar char="•"/>
            </a:pPr>
            <a:r>
              <a:rPr lang="en-US" sz="2400" dirty="0">
                <a:latin typeface="+mj-lt"/>
              </a:rPr>
              <a:t>meta-language used for grammatical notions</a:t>
            </a:r>
          </a:p>
          <a:p>
            <a:pPr marL="252000">
              <a:spcBef>
                <a:spcPts val="0"/>
              </a:spcBef>
              <a:buFont typeface="Arial" panose="020B0604020202020204" pitchFamily="34" charset="0"/>
              <a:buChar char="•"/>
            </a:pPr>
            <a:r>
              <a:rPr lang="en-US" sz="2400" dirty="0">
                <a:latin typeface="+mj-lt"/>
              </a:rPr>
              <a:t>practice exercises to apply the notions in a deductive way </a:t>
            </a:r>
          </a:p>
          <a:p>
            <a:pPr marL="252000">
              <a:spcBef>
                <a:spcPts val="0"/>
              </a:spcBef>
              <a:buFont typeface="Arial" panose="020B0604020202020204" pitchFamily="34" charset="0"/>
              <a:buChar char="•"/>
            </a:pPr>
            <a:r>
              <a:rPr lang="en-US" sz="2400" dirty="0">
                <a:latin typeface="+mj-lt"/>
              </a:rPr>
              <a:t>memorization of long vocabulary lists </a:t>
            </a:r>
          </a:p>
          <a:p>
            <a:pPr marL="252000">
              <a:spcBef>
                <a:spcPts val="0"/>
              </a:spcBef>
              <a:buFont typeface="Arial" panose="020B0604020202020204" pitchFamily="34" charset="0"/>
              <a:buChar char="•"/>
            </a:pPr>
            <a:r>
              <a:rPr lang="en-US" sz="2400" dirty="0">
                <a:latin typeface="+mj-lt"/>
              </a:rPr>
              <a:t>reading comprehension and vocabulary exercises of a text </a:t>
            </a:r>
          </a:p>
          <a:p>
            <a:pPr marL="252000">
              <a:spcBef>
                <a:spcPts val="0"/>
              </a:spcBef>
              <a:buFont typeface="Arial" panose="020B0604020202020204" pitchFamily="34" charset="0"/>
              <a:buChar char="•"/>
            </a:pPr>
            <a:r>
              <a:rPr lang="en-US" sz="2400" dirty="0">
                <a:latin typeface="+mj-lt"/>
              </a:rPr>
              <a:t>translation of literary texts </a:t>
            </a:r>
          </a:p>
          <a:p>
            <a:pPr marL="252000">
              <a:spcBef>
                <a:spcPts val="0"/>
              </a:spcBef>
              <a:buFont typeface="Arial" panose="020B0604020202020204" pitchFamily="34" charset="0"/>
              <a:buChar char="•"/>
            </a:pPr>
            <a:r>
              <a:rPr lang="en-US" sz="2400" dirty="0">
                <a:latin typeface="+mj-lt"/>
              </a:rPr>
              <a:t>compositions</a:t>
            </a:r>
            <a:endParaRPr lang="en-US" sz="2400" b="1" dirty="0">
              <a:latin typeface="+mj-lt"/>
            </a:endParaRPr>
          </a:p>
          <a:p>
            <a:endParaRPr lang="ro-RO" dirty="0"/>
          </a:p>
        </p:txBody>
      </p:sp>
    </p:spTree>
    <p:extLst>
      <p:ext uri="{BB962C8B-B14F-4D97-AF65-F5344CB8AC3E}">
        <p14:creationId xmlns:p14="http://schemas.microsoft.com/office/powerpoint/2010/main" val="1675168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75" y="482932"/>
            <a:ext cx="8658224" cy="638859"/>
          </a:xfrm>
        </p:spPr>
        <p:txBody>
          <a:bodyPr>
            <a:noAutofit/>
          </a:bodyPr>
          <a:lstStyle/>
          <a:p>
            <a:r>
              <a:rPr lang="en-US" sz="3000" b="1" dirty="0" smtClean="0"/>
              <a:t>The Direct Method</a:t>
            </a:r>
            <a:endParaRPr lang="ro-RO" sz="3000" b="1" dirty="0"/>
          </a:p>
        </p:txBody>
      </p:sp>
      <p:sp>
        <p:nvSpPr>
          <p:cNvPr id="3" name="Content Placeholder 2"/>
          <p:cNvSpPr>
            <a:spLocks noGrp="1"/>
          </p:cNvSpPr>
          <p:nvPr>
            <p:ph idx="1"/>
          </p:nvPr>
        </p:nvSpPr>
        <p:spPr>
          <a:xfrm>
            <a:off x="197962" y="1121791"/>
            <a:ext cx="11481847" cy="5345000"/>
          </a:xfrm>
          <a:solidFill>
            <a:schemeClr val="bg2"/>
          </a:solidFill>
        </p:spPr>
        <p:txBody>
          <a:bodyPr>
            <a:noAutofit/>
          </a:bodyPr>
          <a:lstStyle/>
          <a:p>
            <a:pPr lvl="1">
              <a:spcBef>
                <a:spcPts val="600"/>
              </a:spcBef>
              <a:spcAft>
                <a:spcPts val="200"/>
              </a:spcAft>
            </a:pPr>
            <a:r>
              <a:rPr lang="en-US" sz="2300" dirty="0" smtClean="0">
                <a:solidFill>
                  <a:schemeClr val="tx1"/>
                </a:solidFill>
                <a:latin typeface="+mj-lt"/>
              </a:rPr>
              <a:t>E</a:t>
            </a:r>
            <a:r>
              <a:rPr lang="ro-RO" sz="2300" dirty="0" smtClean="0">
                <a:solidFill>
                  <a:schemeClr val="tx1"/>
                </a:solidFill>
                <a:latin typeface="+mj-lt"/>
              </a:rPr>
              <a:t>merged as a </a:t>
            </a:r>
            <a:r>
              <a:rPr lang="ro-RO" sz="2300" b="1" dirty="0" smtClean="0">
                <a:solidFill>
                  <a:schemeClr val="tx1"/>
                </a:solidFill>
                <a:latin typeface="+mj-lt"/>
              </a:rPr>
              <a:t>reaction</a:t>
            </a:r>
            <a:r>
              <a:rPr lang="ro-RO" sz="2300" dirty="0" smtClean="0">
                <a:solidFill>
                  <a:schemeClr val="tx1"/>
                </a:solidFill>
                <a:latin typeface="+mj-lt"/>
              </a:rPr>
              <a:t> to the ineffectiveness of </a:t>
            </a:r>
            <a:r>
              <a:rPr lang="en-US" sz="2300" dirty="0" smtClean="0">
                <a:solidFill>
                  <a:schemeClr val="tx1"/>
                </a:solidFill>
                <a:latin typeface="+mj-lt"/>
              </a:rPr>
              <a:t>the </a:t>
            </a:r>
            <a:r>
              <a:rPr lang="en-US" sz="2300" dirty="0">
                <a:solidFill>
                  <a:schemeClr val="tx1"/>
                </a:solidFill>
                <a:latin typeface="+mj-lt"/>
              </a:rPr>
              <a:t>Grammar Translation Method </a:t>
            </a:r>
            <a:r>
              <a:rPr lang="ro-RO" sz="2300" dirty="0" smtClean="0">
                <a:solidFill>
                  <a:schemeClr val="tx1"/>
                </a:solidFill>
                <a:latin typeface="+mj-lt"/>
              </a:rPr>
              <a:t>to </a:t>
            </a:r>
            <a:r>
              <a:rPr lang="en-US" sz="2300" dirty="0" smtClean="0">
                <a:solidFill>
                  <a:schemeClr val="tx1"/>
                </a:solidFill>
                <a:latin typeface="+mj-lt"/>
              </a:rPr>
              <a:t>prepare </a:t>
            </a:r>
            <a:r>
              <a:rPr lang="en-US" sz="2300" dirty="0">
                <a:solidFill>
                  <a:schemeClr val="tx1"/>
                </a:solidFill>
                <a:latin typeface="+mj-lt"/>
              </a:rPr>
              <a:t>students to use the target language </a:t>
            </a:r>
            <a:r>
              <a:rPr lang="en-US" sz="2300" b="1" dirty="0" smtClean="0">
                <a:solidFill>
                  <a:schemeClr val="tx1"/>
                </a:solidFill>
                <a:latin typeface="+mj-lt"/>
              </a:rPr>
              <a:t>communicatively</a:t>
            </a:r>
            <a:r>
              <a:rPr lang="ro-RO" sz="2300" dirty="0" smtClean="0">
                <a:solidFill>
                  <a:schemeClr val="tx1"/>
                </a:solidFill>
                <a:latin typeface="+mj-lt"/>
              </a:rPr>
              <a:t>. </a:t>
            </a:r>
          </a:p>
          <a:p>
            <a:pPr lvl="1">
              <a:spcBef>
                <a:spcPts val="600"/>
              </a:spcBef>
              <a:spcAft>
                <a:spcPts val="200"/>
              </a:spcAft>
            </a:pPr>
            <a:r>
              <a:rPr lang="en-US" sz="2300" dirty="0">
                <a:solidFill>
                  <a:schemeClr val="tx1"/>
                </a:solidFill>
                <a:latin typeface="+mj-lt"/>
              </a:rPr>
              <a:t>R</a:t>
            </a:r>
            <a:r>
              <a:rPr lang="en-US" sz="2300" dirty="0" smtClean="0">
                <a:solidFill>
                  <a:schemeClr val="tx1"/>
                </a:solidFill>
                <a:latin typeface="+mj-lt"/>
              </a:rPr>
              <a:t>eceives </a:t>
            </a:r>
            <a:r>
              <a:rPr lang="en-US" sz="2300" dirty="0">
                <a:solidFill>
                  <a:schemeClr val="tx1"/>
                </a:solidFill>
                <a:latin typeface="+mj-lt"/>
              </a:rPr>
              <a:t>its name from the fact that </a:t>
            </a:r>
            <a:r>
              <a:rPr lang="en-US" sz="2300" b="1" dirty="0">
                <a:solidFill>
                  <a:schemeClr val="tx1"/>
                </a:solidFill>
                <a:latin typeface="+mj-lt"/>
              </a:rPr>
              <a:t>meaning</a:t>
            </a:r>
            <a:r>
              <a:rPr lang="en-US" sz="2300" dirty="0">
                <a:solidFill>
                  <a:schemeClr val="tx1"/>
                </a:solidFill>
                <a:latin typeface="+mj-lt"/>
              </a:rPr>
              <a:t> is to be connected directly </a:t>
            </a:r>
            <a:r>
              <a:rPr lang="en-US" sz="2300" b="1" dirty="0">
                <a:solidFill>
                  <a:schemeClr val="tx1"/>
                </a:solidFill>
                <a:latin typeface="+mj-lt"/>
              </a:rPr>
              <a:t>with the target language without</a:t>
            </a:r>
            <a:r>
              <a:rPr lang="en-US" sz="2300" dirty="0">
                <a:solidFill>
                  <a:schemeClr val="tx1"/>
                </a:solidFill>
                <a:latin typeface="+mj-lt"/>
              </a:rPr>
              <a:t> going through the process of </a:t>
            </a:r>
            <a:r>
              <a:rPr lang="en-US" sz="2300" b="1" dirty="0">
                <a:solidFill>
                  <a:schemeClr val="tx1"/>
                </a:solidFill>
                <a:latin typeface="+mj-lt"/>
              </a:rPr>
              <a:t>translating </a:t>
            </a:r>
            <a:r>
              <a:rPr lang="en-US" sz="2300" dirty="0">
                <a:solidFill>
                  <a:schemeClr val="tx1"/>
                </a:solidFill>
                <a:latin typeface="+mj-lt"/>
              </a:rPr>
              <a:t>into he students’ native language. </a:t>
            </a:r>
            <a:r>
              <a:rPr lang="en-US" sz="2300" dirty="0" smtClean="0">
                <a:solidFill>
                  <a:schemeClr val="tx1"/>
                </a:solidFill>
                <a:latin typeface="+mj-lt"/>
              </a:rPr>
              <a:t>It belongs </a:t>
            </a:r>
            <a:r>
              <a:rPr lang="en-US" sz="2300" dirty="0">
                <a:solidFill>
                  <a:schemeClr val="tx1"/>
                </a:solidFill>
                <a:latin typeface="+mj-lt"/>
              </a:rPr>
              <a:t>to </a:t>
            </a:r>
            <a:r>
              <a:rPr lang="ro-RO" sz="2300" b="1" dirty="0">
                <a:solidFill>
                  <a:srgbClr val="0070C0"/>
                </a:solidFill>
                <a:latin typeface="+mj-lt"/>
              </a:rPr>
              <a:t>T</a:t>
            </a:r>
            <a:r>
              <a:rPr lang="en-US" sz="2300" b="1" dirty="0" smtClean="0">
                <a:solidFill>
                  <a:srgbClr val="0070C0"/>
                </a:solidFill>
                <a:latin typeface="+mj-lt"/>
              </a:rPr>
              <a:t>he </a:t>
            </a:r>
            <a:r>
              <a:rPr lang="ro-RO" sz="2300" b="1" dirty="0" smtClean="0">
                <a:solidFill>
                  <a:srgbClr val="0070C0"/>
                </a:solidFill>
                <a:latin typeface="+mj-lt"/>
              </a:rPr>
              <a:t>N</a:t>
            </a:r>
            <a:r>
              <a:rPr lang="en-US" sz="2300" b="1" dirty="0" err="1" smtClean="0">
                <a:solidFill>
                  <a:srgbClr val="0070C0"/>
                </a:solidFill>
                <a:latin typeface="+mj-lt"/>
              </a:rPr>
              <a:t>atural</a:t>
            </a:r>
            <a:r>
              <a:rPr lang="en-US" sz="2300" b="1" dirty="0" smtClean="0">
                <a:solidFill>
                  <a:srgbClr val="0070C0"/>
                </a:solidFill>
                <a:latin typeface="+mj-lt"/>
              </a:rPr>
              <a:t> </a:t>
            </a:r>
            <a:r>
              <a:rPr lang="ro-RO" sz="2300" b="1" dirty="0" smtClean="0">
                <a:solidFill>
                  <a:srgbClr val="0070C0"/>
                </a:solidFill>
                <a:latin typeface="+mj-lt"/>
              </a:rPr>
              <a:t>A</a:t>
            </a:r>
            <a:r>
              <a:rPr lang="en-US" sz="2300" b="1" dirty="0" err="1" smtClean="0">
                <a:solidFill>
                  <a:srgbClr val="0070C0"/>
                </a:solidFill>
                <a:latin typeface="+mj-lt"/>
              </a:rPr>
              <a:t>pproach</a:t>
            </a:r>
            <a:r>
              <a:rPr lang="en-US" sz="2300" b="1" dirty="0" smtClean="0">
                <a:solidFill>
                  <a:srgbClr val="0070C0"/>
                </a:solidFill>
                <a:latin typeface="+mj-lt"/>
              </a:rPr>
              <a:t> </a:t>
            </a:r>
            <a:r>
              <a:rPr lang="en-US" sz="2300" b="1" dirty="0">
                <a:solidFill>
                  <a:srgbClr val="0070C0"/>
                </a:solidFill>
                <a:latin typeface="+mj-lt"/>
              </a:rPr>
              <a:t>of language teaching. </a:t>
            </a:r>
            <a:endParaRPr lang="ro-RO" sz="2300" b="1" dirty="0" smtClean="0">
              <a:solidFill>
                <a:srgbClr val="0070C0"/>
              </a:solidFill>
              <a:latin typeface="+mj-lt"/>
            </a:endParaRPr>
          </a:p>
          <a:p>
            <a:pPr lvl="1">
              <a:spcBef>
                <a:spcPts val="600"/>
              </a:spcBef>
              <a:spcAft>
                <a:spcPts val="200"/>
              </a:spcAft>
            </a:pPr>
            <a:r>
              <a:rPr lang="en-US" sz="2300" dirty="0" smtClean="0">
                <a:solidFill>
                  <a:schemeClr val="tx1"/>
                </a:solidFill>
                <a:latin typeface="+mj-lt"/>
              </a:rPr>
              <a:t>Francois </a:t>
            </a:r>
            <a:r>
              <a:rPr lang="en-US" sz="2300" dirty="0" err="1" smtClean="0">
                <a:solidFill>
                  <a:schemeClr val="tx1"/>
                </a:solidFill>
                <a:latin typeface="+mj-lt"/>
              </a:rPr>
              <a:t>Gouion</a:t>
            </a:r>
            <a:r>
              <a:rPr lang="en-US" sz="2300" dirty="0" smtClean="0">
                <a:solidFill>
                  <a:schemeClr val="tx1"/>
                </a:solidFill>
                <a:latin typeface="+mj-lt"/>
              </a:rPr>
              <a:t> began to publish his work on the direct method in 1880, advocating exclusive use of the target </a:t>
            </a:r>
            <a:r>
              <a:rPr lang="en-US" sz="2300" dirty="0" err="1" smtClean="0">
                <a:solidFill>
                  <a:schemeClr val="tx1"/>
                </a:solidFill>
                <a:latin typeface="+mj-lt"/>
              </a:rPr>
              <a:t>lge</a:t>
            </a:r>
            <a:r>
              <a:rPr lang="en-US" sz="2300" dirty="0" smtClean="0">
                <a:solidFill>
                  <a:schemeClr val="tx1"/>
                </a:solidFill>
                <a:latin typeface="+mj-lt"/>
              </a:rPr>
              <a:t> in the classroom. He was influenced by the German philosopher-scientist Alexander von Humboldt who considered that a </a:t>
            </a:r>
            <a:r>
              <a:rPr lang="en-US" sz="2300" dirty="0" err="1" smtClean="0">
                <a:solidFill>
                  <a:schemeClr val="tx1"/>
                </a:solidFill>
                <a:latin typeface="+mj-lt"/>
              </a:rPr>
              <a:t>lge</a:t>
            </a:r>
            <a:r>
              <a:rPr lang="en-US" sz="2300" dirty="0" smtClean="0">
                <a:solidFill>
                  <a:schemeClr val="tx1"/>
                </a:solidFill>
                <a:latin typeface="+mj-lt"/>
              </a:rPr>
              <a:t> cannot be taught, one only can create conditions for learning to take place. </a:t>
            </a:r>
          </a:p>
          <a:p>
            <a:pPr lvl="1">
              <a:spcBef>
                <a:spcPts val="600"/>
              </a:spcBef>
              <a:spcAft>
                <a:spcPts val="200"/>
              </a:spcAft>
            </a:pPr>
            <a:r>
              <a:rPr lang="en-US" sz="2300" dirty="0" smtClean="0">
                <a:solidFill>
                  <a:schemeClr val="tx1"/>
                </a:solidFill>
                <a:latin typeface="+mj-lt"/>
              </a:rPr>
              <a:t>The </a:t>
            </a:r>
            <a:r>
              <a:rPr lang="en-US" sz="2300" b="1" dirty="0" smtClean="0">
                <a:solidFill>
                  <a:schemeClr val="tx1"/>
                </a:solidFill>
                <a:latin typeface="+mj-lt"/>
              </a:rPr>
              <a:t>goal</a:t>
            </a:r>
            <a:r>
              <a:rPr lang="en-US" sz="2300" dirty="0" smtClean="0">
                <a:solidFill>
                  <a:schemeClr val="tx1"/>
                </a:solidFill>
                <a:latin typeface="+mj-lt"/>
              </a:rPr>
              <a:t> is </a:t>
            </a:r>
            <a:r>
              <a:rPr lang="en-US" sz="2300" dirty="0">
                <a:solidFill>
                  <a:schemeClr val="tx1"/>
                </a:solidFill>
                <a:latin typeface="+mj-lt"/>
              </a:rPr>
              <a:t>communication. In order to achieve this goal, students should learn to think in the target language. </a:t>
            </a:r>
            <a:endParaRPr lang="en-US" sz="2300" dirty="0" smtClean="0">
              <a:solidFill>
                <a:schemeClr val="tx1"/>
              </a:solidFill>
              <a:latin typeface="+mj-lt"/>
            </a:endParaRPr>
          </a:p>
          <a:p>
            <a:pPr lvl="1">
              <a:spcBef>
                <a:spcPts val="600"/>
              </a:spcBef>
              <a:spcAft>
                <a:spcPts val="200"/>
              </a:spcAft>
            </a:pPr>
            <a:r>
              <a:rPr lang="en-US" sz="2300" b="1" dirty="0" smtClean="0">
                <a:solidFill>
                  <a:schemeClr val="tx1"/>
                </a:solidFill>
                <a:latin typeface="+mj-lt"/>
              </a:rPr>
              <a:t>The </a:t>
            </a:r>
            <a:r>
              <a:rPr lang="en-US" sz="2300" b="1" dirty="0">
                <a:solidFill>
                  <a:schemeClr val="tx1"/>
                </a:solidFill>
                <a:latin typeface="+mj-lt"/>
              </a:rPr>
              <a:t>syllabus </a:t>
            </a:r>
            <a:r>
              <a:rPr lang="en-US" sz="2300" dirty="0">
                <a:solidFill>
                  <a:schemeClr val="tx1"/>
                </a:solidFill>
                <a:latin typeface="+mj-lt"/>
              </a:rPr>
              <a:t>is based on </a:t>
            </a:r>
            <a:r>
              <a:rPr lang="en-US" sz="2300" b="1" dirty="0">
                <a:solidFill>
                  <a:schemeClr val="tx1"/>
                </a:solidFill>
                <a:latin typeface="+mj-lt"/>
              </a:rPr>
              <a:t>situations </a:t>
            </a:r>
            <a:r>
              <a:rPr lang="en-US" sz="2300" dirty="0">
                <a:solidFill>
                  <a:schemeClr val="tx1"/>
                </a:solidFill>
                <a:latin typeface="+mj-lt"/>
              </a:rPr>
              <a:t>or</a:t>
            </a:r>
            <a:r>
              <a:rPr lang="en-US" sz="2300" b="1" dirty="0">
                <a:solidFill>
                  <a:schemeClr val="tx1"/>
                </a:solidFill>
                <a:latin typeface="+mj-lt"/>
              </a:rPr>
              <a:t> topics </a:t>
            </a:r>
            <a:r>
              <a:rPr lang="en-US" sz="2300" dirty="0">
                <a:solidFill>
                  <a:schemeClr val="tx1"/>
                </a:solidFill>
                <a:latin typeface="+mj-lt"/>
              </a:rPr>
              <a:t>not on linguistic </a:t>
            </a:r>
            <a:r>
              <a:rPr lang="en-US" sz="2300" dirty="0" smtClean="0">
                <a:solidFill>
                  <a:schemeClr val="tx1"/>
                </a:solidFill>
                <a:latin typeface="+mj-lt"/>
              </a:rPr>
              <a:t>structures.</a:t>
            </a:r>
          </a:p>
        </p:txBody>
      </p:sp>
    </p:spTree>
    <p:extLst>
      <p:ext uri="{BB962C8B-B14F-4D97-AF65-F5344CB8AC3E}">
        <p14:creationId xmlns:p14="http://schemas.microsoft.com/office/powerpoint/2010/main" val="2803778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284966"/>
            <a:ext cx="8658224" cy="665572"/>
          </a:xfrm>
        </p:spPr>
        <p:txBody>
          <a:bodyPr>
            <a:noAutofit/>
          </a:bodyPr>
          <a:lstStyle/>
          <a:p>
            <a:pPr>
              <a:spcAft>
                <a:spcPts val="200"/>
              </a:spcAft>
            </a:pPr>
            <a:r>
              <a:rPr lang="en-US" sz="3000" b="1" dirty="0" smtClean="0"/>
              <a:t>The Direct Method. </a:t>
            </a:r>
            <a:r>
              <a:rPr lang="en-US" sz="3000" b="1" dirty="0">
                <a:solidFill>
                  <a:schemeClr val="tx1"/>
                </a:solidFill>
              </a:rPr>
              <a:t>Principles:</a:t>
            </a:r>
          </a:p>
        </p:txBody>
      </p:sp>
      <p:sp>
        <p:nvSpPr>
          <p:cNvPr id="3" name="Content Placeholder 2"/>
          <p:cNvSpPr>
            <a:spLocks noGrp="1"/>
          </p:cNvSpPr>
          <p:nvPr>
            <p:ph idx="1"/>
          </p:nvPr>
        </p:nvSpPr>
        <p:spPr>
          <a:xfrm>
            <a:off x="443060" y="912830"/>
            <a:ext cx="11444139" cy="5723640"/>
          </a:xfrm>
          <a:solidFill>
            <a:schemeClr val="accent3">
              <a:lumMod val="20000"/>
              <a:lumOff val="80000"/>
            </a:schemeClr>
          </a:solidFill>
        </p:spPr>
        <p:txBody>
          <a:bodyPr>
            <a:no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Interaction </a:t>
            </a:r>
            <a:r>
              <a:rPr lang="en-US" sz="2400" dirty="0">
                <a:solidFill>
                  <a:schemeClr val="tx1"/>
                </a:solidFill>
                <a:latin typeface="+mj-lt"/>
              </a:rPr>
              <a:t>goes both ways, from </a:t>
            </a:r>
            <a:r>
              <a:rPr lang="en-US" sz="2400" b="1" dirty="0">
                <a:solidFill>
                  <a:schemeClr val="tx1"/>
                </a:solidFill>
                <a:latin typeface="+mj-lt"/>
              </a:rPr>
              <a:t>teacher to students </a:t>
            </a:r>
            <a:r>
              <a:rPr lang="en-US" sz="2400" dirty="0">
                <a:solidFill>
                  <a:schemeClr val="tx1"/>
                </a:solidFill>
                <a:latin typeface="+mj-lt"/>
              </a:rPr>
              <a:t>and from </a:t>
            </a:r>
            <a:r>
              <a:rPr lang="en-US" sz="2400" b="1" dirty="0">
                <a:solidFill>
                  <a:schemeClr val="tx1"/>
                </a:solidFill>
                <a:latin typeface="+mj-lt"/>
              </a:rPr>
              <a:t>students to </a:t>
            </a:r>
            <a:r>
              <a:rPr lang="en-US" sz="2400" b="1" dirty="0" smtClean="0">
                <a:solidFill>
                  <a:schemeClr val="tx1"/>
                </a:solidFill>
                <a:latin typeface="+mj-lt"/>
              </a:rPr>
              <a:t>teacher,</a:t>
            </a:r>
            <a:r>
              <a:rPr lang="en-US" sz="2400" dirty="0" smtClean="0">
                <a:solidFill>
                  <a:schemeClr val="tx1"/>
                </a:solidFill>
                <a:latin typeface="+mj-lt"/>
              </a:rPr>
              <a:t> </a:t>
            </a:r>
            <a:r>
              <a:rPr lang="en-US" sz="2400" dirty="0">
                <a:solidFill>
                  <a:schemeClr val="tx1"/>
                </a:solidFill>
                <a:latin typeface="+mj-lt"/>
              </a:rPr>
              <a:t>the latter is often teacher-directed, </a:t>
            </a:r>
            <a:r>
              <a:rPr lang="en-US" sz="2400" dirty="0" smtClean="0">
                <a:solidFill>
                  <a:schemeClr val="tx1"/>
                </a:solidFill>
                <a:latin typeface="+mj-lt"/>
              </a:rPr>
              <a:t>student-student </a:t>
            </a:r>
            <a:r>
              <a:rPr lang="en-US" sz="2400" dirty="0">
                <a:solidFill>
                  <a:schemeClr val="tx1"/>
                </a:solidFill>
                <a:latin typeface="+mj-lt"/>
              </a:rPr>
              <a:t>interaction is used as well</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b="1" dirty="0">
                <a:solidFill>
                  <a:schemeClr val="tx1"/>
                </a:solidFill>
                <a:latin typeface="+mj-lt"/>
              </a:rPr>
              <a:t>native language should not be used </a:t>
            </a:r>
            <a:r>
              <a:rPr lang="en-US" sz="2400" dirty="0">
                <a:solidFill>
                  <a:schemeClr val="tx1"/>
                </a:solidFill>
                <a:latin typeface="+mj-lt"/>
              </a:rPr>
              <a:t>in the classroom; </a:t>
            </a:r>
            <a:r>
              <a:rPr lang="en-US" sz="2400" dirty="0" smtClean="0">
                <a:solidFill>
                  <a:schemeClr val="tx1"/>
                </a:solidFill>
                <a:latin typeface="+mj-lt"/>
              </a:rPr>
              <a:t>students should make </a:t>
            </a:r>
            <a:r>
              <a:rPr lang="en-US" sz="2400" dirty="0">
                <a:solidFill>
                  <a:schemeClr val="tx1"/>
                </a:solidFill>
                <a:latin typeface="+mj-lt"/>
              </a:rPr>
              <a:t>a </a:t>
            </a:r>
            <a:r>
              <a:rPr lang="en-US" sz="2400" b="1" dirty="0">
                <a:solidFill>
                  <a:schemeClr val="tx1"/>
                </a:solidFill>
                <a:latin typeface="+mj-lt"/>
              </a:rPr>
              <a:t>direct association </a:t>
            </a:r>
            <a:r>
              <a:rPr lang="en-US" sz="2400" dirty="0">
                <a:solidFill>
                  <a:schemeClr val="tx1"/>
                </a:solidFill>
                <a:latin typeface="+mj-lt"/>
              </a:rPr>
              <a:t>between the target language and </a:t>
            </a:r>
            <a:r>
              <a:rPr lang="en-US" sz="2400" dirty="0" smtClean="0">
                <a:solidFill>
                  <a:schemeClr val="tx1"/>
                </a:solidFill>
                <a:latin typeface="+mj-lt"/>
              </a:rPr>
              <a:t>meaning;</a:t>
            </a:r>
          </a:p>
          <a:p>
            <a:pPr>
              <a:spcBef>
                <a:spcPts val="0"/>
              </a:spcBef>
              <a:spcAft>
                <a:spcPts val="200"/>
              </a:spcAft>
              <a:buFont typeface="Arial" panose="020B0604020202020204" pitchFamily="34" charset="0"/>
              <a:buChar char="•"/>
            </a:pPr>
            <a:r>
              <a:rPr lang="en-US" sz="2400" b="1" dirty="0">
                <a:solidFill>
                  <a:schemeClr val="tx1"/>
                </a:solidFill>
                <a:latin typeface="+mj-lt"/>
              </a:rPr>
              <a:t>a</a:t>
            </a:r>
            <a:r>
              <a:rPr lang="en-US" sz="2400" b="1" dirty="0" smtClean="0">
                <a:solidFill>
                  <a:schemeClr val="tx1"/>
                </a:solidFill>
                <a:latin typeface="+mj-lt"/>
              </a:rPr>
              <a:t>ctions</a:t>
            </a:r>
            <a:r>
              <a:rPr lang="en-US" sz="2400" dirty="0" smtClean="0">
                <a:solidFill>
                  <a:schemeClr val="tx1"/>
                </a:solidFill>
                <a:latin typeface="+mj-lt"/>
              </a:rPr>
              <a:t> and pictures are used to make the </a:t>
            </a:r>
            <a:r>
              <a:rPr lang="en-US" sz="2400" b="1" dirty="0" smtClean="0">
                <a:solidFill>
                  <a:schemeClr val="tx1"/>
                </a:solidFill>
                <a:latin typeface="+mj-lt"/>
              </a:rPr>
              <a:t>meaning clear</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chemeClr val="tx1"/>
                </a:solidFill>
                <a:latin typeface="+mj-lt"/>
              </a:rPr>
              <a:t>teacher </a:t>
            </a:r>
            <a:r>
              <a:rPr lang="en-US" sz="2400" b="1" dirty="0">
                <a:solidFill>
                  <a:schemeClr val="tx1"/>
                </a:solidFill>
                <a:latin typeface="+mj-lt"/>
              </a:rPr>
              <a:t>should demonstrate </a:t>
            </a:r>
            <a:r>
              <a:rPr lang="en-US" sz="2400" dirty="0">
                <a:solidFill>
                  <a:srgbClr val="C00000"/>
                </a:solidFill>
                <a:latin typeface="+mj-lt"/>
              </a:rPr>
              <a:t>not explain or translate</a:t>
            </a:r>
            <a:r>
              <a:rPr lang="en-US" sz="2400" dirty="0">
                <a:solidFill>
                  <a:schemeClr val="tx1"/>
                </a:solidFill>
                <a:latin typeface="+mj-lt"/>
              </a:rPr>
              <a:t>; </a:t>
            </a:r>
            <a:endParaRPr lang="en-US" sz="2400" dirty="0" smtClean="0">
              <a:solidFill>
                <a:schemeClr val="tx1"/>
              </a:solidFill>
              <a:latin typeface="+mj-lt"/>
            </a:endParaRP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chemeClr val="tx1"/>
                </a:solidFill>
                <a:latin typeface="+mj-lt"/>
              </a:rPr>
              <a:t>teacher and </a:t>
            </a:r>
            <a:r>
              <a:rPr lang="en-US" sz="2400" dirty="0" smtClean="0">
                <a:solidFill>
                  <a:schemeClr val="tx1"/>
                </a:solidFill>
                <a:latin typeface="+mj-lt"/>
              </a:rPr>
              <a:t>students </a:t>
            </a:r>
            <a:r>
              <a:rPr lang="en-US" sz="2400" dirty="0">
                <a:solidFill>
                  <a:schemeClr val="tx1"/>
                </a:solidFill>
                <a:latin typeface="+mj-lt"/>
              </a:rPr>
              <a:t>are more </a:t>
            </a:r>
            <a:r>
              <a:rPr lang="en-US" sz="2400" b="1" dirty="0">
                <a:solidFill>
                  <a:schemeClr val="tx1"/>
                </a:solidFill>
                <a:latin typeface="+mj-lt"/>
              </a:rPr>
              <a:t>like </a:t>
            </a:r>
            <a:r>
              <a:rPr lang="en-US" sz="2400" b="1" dirty="0" smtClean="0">
                <a:solidFill>
                  <a:schemeClr val="tx1"/>
                </a:solidFill>
                <a:latin typeface="+mj-lt"/>
              </a:rPr>
              <a:t>partners </a:t>
            </a:r>
            <a:r>
              <a:rPr lang="en-US" sz="2400" dirty="0">
                <a:solidFill>
                  <a:schemeClr val="tx1"/>
                </a:solidFill>
                <a:latin typeface="+mj-lt"/>
              </a:rPr>
              <a:t>in the teaching/learning process</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b="1" dirty="0" smtClean="0">
                <a:solidFill>
                  <a:schemeClr val="tx1"/>
                </a:solidFill>
                <a:latin typeface="+mj-lt"/>
              </a:rPr>
              <a:t>vocabulary</a:t>
            </a:r>
            <a:r>
              <a:rPr lang="en-US" sz="2400" dirty="0" smtClean="0">
                <a:solidFill>
                  <a:schemeClr val="tx1"/>
                </a:solidFill>
                <a:latin typeface="+mj-lt"/>
              </a:rPr>
              <a:t> is acquired more naturally if students use it </a:t>
            </a:r>
            <a:r>
              <a:rPr lang="en-US" sz="2400" b="1" dirty="0" smtClean="0">
                <a:solidFill>
                  <a:schemeClr val="tx1"/>
                </a:solidFill>
                <a:latin typeface="+mj-lt"/>
              </a:rPr>
              <a:t>in full sentences </a:t>
            </a:r>
            <a:r>
              <a:rPr lang="en-US" sz="2400" dirty="0" smtClean="0">
                <a:solidFill>
                  <a:schemeClr val="tx1"/>
                </a:solidFill>
                <a:latin typeface="+mj-lt"/>
              </a:rPr>
              <a:t>rather than memorizing word lists;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pronunciation</a:t>
            </a:r>
            <a:r>
              <a:rPr lang="en-US" sz="2400" dirty="0" smtClean="0">
                <a:solidFill>
                  <a:schemeClr val="tx1"/>
                </a:solidFill>
                <a:latin typeface="+mj-lt"/>
              </a:rPr>
              <a:t> should be worked on </a:t>
            </a:r>
            <a:r>
              <a:rPr lang="en-US" sz="2400" b="1" dirty="0" smtClean="0">
                <a:solidFill>
                  <a:schemeClr val="tx1"/>
                </a:solidFill>
                <a:latin typeface="+mj-lt"/>
              </a:rPr>
              <a:t>right from the beginning </a:t>
            </a:r>
            <a:r>
              <a:rPr lang="en-US" sz="2400" dirty="0" smtClean="0">
                <a:solidFill>
                  <a:schemeClr val="tx1"/>
                </a:solidFill>
                <a:latin typeface="+mj-lt"/>
              </a:rPr>
              <a:t>of language instruction; </a:t>
            </a:r>
          </a:p>
          <a:p>
            <a:pPr>
              <a:spcBef>
                <a:spcPts val="0"/>
              </a:spcBef>
              <a:spcAft>
                <a:spcPts val="200"/>
              </a:spcAft>
              <a:buFont typeface="Arial" panose="020B0604020202020204" pitchFamily="34" charset="0"/>
              <a:buChar char="•"/>
            </a:pPr>
            <a:r>
              <a:rPr lang="en-US" sz="2400" dirty="0" smtClean="0">
                <a:solidFill>
                  <a:schemeClr val="tx1"/>
                </a:solidFill>
                <a:latin typeface="+mj-lt"/>
              </a:rPr>
              <a:t>lessons should contain some </a:t>
            </a:r>
            <a:r>
              <a:rPr lang="en-US" sz="2400" b="1" dirty="0" smtClean="0">
                <a:solidFill>
                  <a:schemeClr val="tx1"/>
                </a:solidFill>
                <a:latin typeface="+mj-lt"/>
              </a:rPr>
              <a:t>conversation activity</a:t>
            </a:r>
            <a:r>
              <a:rPr lang="en-US" sz="2400" dirty="0" smtClean="0">
                <a:solidFill>
                  <a:schemeClr val="tx1"/>
                </a:solidFill>
                <a:latin typeface="+mj-lt"/>
              </a:rPr>
              <a:t> – some opportunity for students to use language in real contexts;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students should be encouraged to speak </a:t>
            </a:r>
            <a:r>
              <a:rPr lang="en-US" sz="2400" dirty="0" smtClean="0">
                <a:solidFill>
                  <a:schemeClr val="tx1"/>
                </a:solidFill>
                <a:latin typeface="+mj-lt"/>
              </a:rPr>
              <a:t>as much as possible; </a:t>
            </a:r>
          </a:p>
        </p:txBody>
      </p:sp>
    </p:spTree>
    <p:extLst>
      <p:ext uri="{BB962C8B-B14F-4D97-AF65-F5344CB8AC3E}">
        <p14:creationId xmlns:p14="http://schemas.microsoft.com/office/powerpoint/2010/main" val="394276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60" y="838199"/>
            <a:ext cx="11061553" cy="583597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grammar </a:t>
            </a:r>
            <a:r>
              <a:rPr lang="en-US" sz="2300" dirty="0">
                <a:solidFill>
                  <a:schemeClr val="tx1"/>
                </a:solidFill>
                <a:latin typeface="+mj-lt"/>
              </a:rPr>
              <a:t>should be taught </a:t>
            </a:r>
            <a:r>
              <a:rPr lang="en-US" sz="2300" b="1" dirty="0">
                <a:solidFill>
                  <a:schemeClr val="tx1"/>
                </a:solidFill>
                <a:latin typeface="+mj-lt"/>
              </a:rPr>
              <a:t>inductively</a:t>
            </a:r>
            <a:r>
              <a:rPr lang="en-US" sz="2300" dirty="0">
                <a:solidFill>
                  <a:schemeClr val="tx1"/>
                </a:solidFill>
                <a:latin typeface="+mj-lt"/>
              </a:rPr>
              <a:t>; there may never be an explicit grammar rule given;</a:t>
            </a:r>
          </a:p>
          <a:p>
            <a:pPr>
              <a:spcBef>
                <a:spcPts val="600"/>
              </a:spcBef>
              <a:buFont typeface="Arial" panose="020B0604020202020204" pitchFamily="34" charset="0"/>
              <a:buChar char="•"/>
            </a:pPr>
            <a:r>
              <a:rPr lang="en-US" sz="2300" dirty="0">
                <a:solidFill>
                  <a:schemeClr val="tx1"/>
                </a:solidFill>
                <a:latin typeface="+mj-lt"/>
              </a:rPr>
              <a:t>learning a language involves learning </a:t>
            </a:r>
            <a:r>
              <a:rPr lang="en-US" sz="2300" b="1" dirty="0">
                <a:solidFill>
                  <a:schemeClr val="tx1"/>
                </a:solidFill>
                <a:latin typeface="+mj-lt"/>
              </a:rPr>
              <a:t>the </a:t>
            </a:r>
            <a:r>
              <a:rPr lang="en-US" sz="2300" b="1" dirty="0" err="1">
                <a:solidFill>
                  <a:schemeClr val="tx1"/>
                </a:solidFill>
                <a:latin typeface="+mj-lt"/>
              </a:rPr>
              <a:t>behaviour</a:t>
            </a:r>
            <a:r>
              <a:rPr lang="en-US" sz="2300" b="1" dirty="0">
                <a:solidFill>
                  <a:schemeClr val="tx1"/>
                </a:solidFill>
                <a:latin typeface="+mj-lt"/>
              </a:rPr>
              <a:t> culture</a:t>
            </a:r>
            <a:r>
              <a:rPr lang="en-US" sz="2300" dirty="0">
                <a:solidFill>
                  <a:schemeClr val="tx1"/>
                </a:solidFill>
                <a:latin typeface="+mj-lt"/>
              </a:rPr>
              <a:t> of the people living in the target country; </a:t>
            </a:r>
          </a:p>
          <a:p>
            <a:pPr>
              <a:spcBef>
                <a:spcPts val="600"/>
              </a:spcBef>
              <a:buFont typeface="Arial" panose="020B0604020202020204" pitchFamily="34" charset="0"/>
              <a:buChar char="•"/>
            </a:pPr>
            <a:r>
              <a:rPr lang="en-US" sz="2300" b="1" dirty="0">
                <a:solidFill>
                  <a:schemeClr val="tx1"/>
                </a:solidFill>
                <a:latin typeface="+mj-lt"/>
              </a:rPr>
              <a:t>culture</a:t>
            </a:r>
            <a:r>
              <a:rPr lang="en-US" sz="2300" dirty="0">
                <a:solidFill>
                  <a:schemeClr val="tx1"/>
                </a:solidFill>
                <a:latin typeface="+mj-lt"/>
              </a:rPr>
              <a:t> consisting of </a:t>
            </a:r>
            <a:r>
              <a:rPr lang="en-US" sz="2300" b="1" dirty="0">
                <a:solidFill>
                  <a:schemeClr val="tx1"/>
                </a:solidFill>
                <a:latin typeface="+mj-lt"/>
              </a:rPr>
              <a:t>the history</a:t>
            </a:r>
            <a:r>
              <a:rPr lang="en-US" sz="2300" dirty="0">
                <a:solidFill>
                  <a:schemeClr val="tx1"/>
                </a:solidFill>
                <a:latin typeface="+mj-lt"/>
              </a:rPr>
              <a:t> of the people who speak the target language and </a:t>
            </a:r>
            <a:r>
              <a:rPr lang="en-US" sz="2300" b="1" dirty="0">
                <a:solidFill>
                  <a:schemeClr val="tx1"/>
                </a:solidFill>
                <a:latin typeface="+mj-lt"/>
              </a:rPr>
              <a:t>the geography </a:t>
            </a:r>
            <a:r>
              <a:rPr lang="en-US" sz="2300" dirty="0">
                <a:solidFill>
                  <a:schemeClr val="tx1"/>
                </a:solidFill>
                <a:latin typeface="+mj-lt"/>
              </a:rPr>
              <a:t>of the country or countries where the language is spoken and </a:t>
            </a:r>
            <a:r>
              <a:rPr lang="en-US" sz="2300" b="1" dirty="0">
                <a:solidFill>
                  <a:schemeClr val="tx1"/>
                </a:solidFill>
                <a:latin typeface="+mj-lt"/>
              </a:rPr>
              <a:t>information about the daily lives </a:t>
            </a:r>
            <a:r>
              <a:rPr lang="en-US" sz="2300" dirty="0">
                <a:solidFill>
                  <a:schemeClr val="tx1"/>
                </a:solidFill>
                <a:latin typeface="+mj-lt"/>
              </a:rPr>
              <a:t>of the speakers in the target language are studied; </a:t>
            </a:r>
          </a:p>
          <a:p>
            <a:pPr>
              <a:spcBef>
                <a:spcPts val="600"/>
              </a:spcBef>
              <a:buFont typeface="Arial" panose="020B0604020202020204" pitchFamily="34" charset="0"/>
              <a:buChar char="•"/>
            </a:pPr>
            <a:r>
              <a:rPr lang="en-US" sz="2300" b="1" dirty="0">
                <a:solidFill>
                  <a:schemeClr val="tx1"/>
                </a:solidFill>
                <a:latin typeface="+mj-lt"/>
              </a:rPr>
              <a:t>vocabulary is emphasized over grammar</a:t>
            </a:r>
            <a:r>
              <a:rPr lang="en-US" sz="2300" dirty="0">
                <a:solidFill>
                  <a:schemeClr val="tx1"/>
                </a:solidFill>
                <a:latin typeface="+mj-lt"/>
              </a:rPr>
              <a:t>; </a:t>
            </a:r>
          </a:p>
          <a:p>
            <a:pPr>
              <a:spcBef>
                <a:spcPts val="600"/>
              </a:spcBef>
              <a:buFont typeface="Arial" panose="020B0604020202020204" pitchFamily="34" charset="0"/>
              <a:buChar char="•"/>
            </a:pPr>
            <a:r>
              <a:rPr lang="en-US" sz="2300" dirty="0">
                <a:solidFill>
                  <a:schemeClr val="tx1"/>
                </a:solidFill>
                <a:latin typeface="+mj-lt"/>
              </a:rPr>
              <a:t>work on all </a:t>
            </a:r>
            <a:r>
              <a:rPr lang="en-US" sz="2300" b="1" dirty="0">
                <a:solidFill>
                  <a:schemeClr val="tx1"/>
                </a:solidFill>
                <a:latin typeface="+mj-lt"/>
              </a:rPr>
              <a:t>four skills </a:t>
            </a:r>
            <a:r>
              <a:rPr lang="en-US" sz="2300" dirty="0">
                <a:solidFill>
                  <a:schemeClr val="tx1"/>
                </a:solidFill>
                <a:latin typeface="+mj-lt"/>
              </a:rPr>
              <a:t>(reading, writing, speaking and listening) occurs from the start, oral communication is seen as basic; </a:t>
            </a:r>
          </a:p>
          <a:p>
            <a:pPr>
              <a:spcBef>
                <a:spcPts val="600"/>
              </a:spcBef>
              <a:buFont typeface="Arial" panose="020B0604020202020204" pitchFamily="34" charset="0"/>
              <a:buChar char="•"/>
            </a:pPr>
            <a:r>
              <a:rPr lang="en-US" sz="2300" dirty="0">
                <a:solidFill>
                  <a:schemeClr val="tx1"/>
                </a:solidFill>
                <a:latin typeface="+mj-lt"/>
              </a:rPr>
              <a:t>there is </a:t>
            </a:r>
            <a:r>
              <a:rPr lang="en-US" sz="2300" b="1" dirty="0">
                <a:solidFill>
                  <a:schemeClr val="tx1"/>
                </a:solidFill>
                <a:latin typeface="+mj-lt"/>
              </a:rPr>
              <a:t>no formal evaluation </a:t>
            </a:r>
            <a:r>
              <a:rPr lang="en-US" sz="2300" dirty="0">
                <a:solidFill>
                  <a:schemeClr val="tx1"/>
                </a:solidFill>
                <a:latin typeface="+mj-lt"/>
              </a:rPr>
              <a:t>in the class, students have to use the language using both oral and written skills; </a:t>
            </a:r>
          </a:p>
          <a:p>
            <a:pPr>
              <a:spcBef>
                <a:spcPts val="600"/>
              </a:spcBef>
              <a:buFont typeface="Arial" panose="020B0604020202020204" pitchFamily="34" charset="0"/>
              <a:buChar char="•"/>
            </a:pPr>
            <a:r>
              <a:rPr lang="en-US" sz="2300" dirty="0">
                <a:solidFill>
                  <a:schemeClr val="tx1"/>
                </a:solidFill>
                <a:latin typeface="+mj-lt"/>
              </a:rPr>
              <a:t>the teacher tries to get students to </a:t>
            </a:r>
            <a:r>
              <a:rPr lang="en-US" sz="2300" b="1" dirty="0">
                <a:solidFill>
                  <a:schemeClr val="tx1"/>
                </a:solidFill>
                <a:latin typeface="+mj-lt"/>
              </a:rPr>
              <a:t>self-correct</a:t>
            </a:r>
            <a:r>
              <a:rPr lang="en-US" sz="2300" dirty="0">
                <a:solidFill>
                  <a:schemeClr val="tx1"/>
                </a:solidFill>
                <a:latin typeface="+mj-lt"/>
              </a:rPr>
              <a:t> whenever possible. </a:t>
            </a:r>
            <a:endParaRPr lang="en-US" sz="2300" dirty="0" smtClean="0">
              <a:solidFill>
                <a:schemeClr val="tx1"/>
              </a:solidFill>
              <a:latin typeface="+mj-lt"/>
            </a:endParaRPr>
          </a:p>
          <a:p>
            <a:pPr>
              <a:spcBef>
                <a:spcPts val="600"/>
              </a:spcBef>
              <a:buFont typeface="Arial" panose="020B0604020202020204" pitchFamily="34" charset="0"/>
              <a:buChar char="•"/>
            </a:pPr>
            <a:endParaRPr lang="en-US" sz="2300" b="1" dirty="0">
              <a:solidFill>
                <a:schemeClr val="tx1"/>
              </a:solidFill>
              <a:latin typeface="+mj-lt"/>
            </a:endParaRPr>
          </a:p>
        </p:txBody>
      </p:sp>
      <p:sp>
        <p:nvSpPr>
          <p:cNvPr id="4" name="Title 1"/>
          <p:cNvSpPr>
            <a:spLocks noGrp="1"/>
          </p:cNvSpPr>
          <p:nvPr>
            <p:ph type="title"/>
          </p:nvPr>
        </p:nvSpPr>
        <p:spPr>
          <a:xfrm>
            <a:off x="1657351" y="294393"/>
            <a:ext cx="8658224" cy="419100"/>
          </a:xfrm>
        </p:spPr>
        <p:txBody>
          <a:bodyPr>
            <a:noAutofit/>
          </a:bodyPr>
          <a:lstStyle/>
          <a:p>
            <a:r>
              <a:rPr lang="en-US" sz="3000" b="1" dirty="0" smtClean="0"/>
              <a:t>The Direct Method. </a:t>
            </a:r>
            <a:r>
              <a:rPr lang="en-US" sz="3000" b="1" dirty="0">
                <a:solidFill>
                  <a:schemeClr val="tx1"/>
                </a:solidFill>
              </a:rPr>
              <a:t>Principles:</a:t>
            </a:r>
            <a:br>
              <a:rPr lang="en-US" sz="3000" b="1" dirty="0">
                <a:solidFill>
                  <a:schemeClr val="tx1"/>
                </a:solidFill>
              </a:rPr>
            </a:br>
            <a:endParaRPr lang="ro-RO" sz="3000" b="1" dirty="0"/>
          </a:p>
        </p:txBody>
      </p:sp>
    </p:spTree>
    <p:extLst>
      <p:ext uri="{BB962C8B-B14F-4D97-AF65-F5344CB8AC3E}">
        <p14:creationId xmlns:p14="http://schemas.microsoft.com/office/powerpoint/2010/main" val="392790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48" y="914400"/>
            <a:ext cx="10548594" cy="5608948"/>
          </a:xfrm>
          <a:solidFill>
            <a:schemeClr val="accent3">
              <a:lumMod val="20000"/>
              <a:lumOff val="80000"/>
            </a:schemeClr>
          </a:solidFill>
          <a:ln>
            <a:solidFill>
              <a:schemeClr val="accent3">
                <a:lumMod val="40000"/>
                <a:lumOff val="60000"/>
              </a:schemeClr>
            </a:solidFill>
          </a:ln>
        </p:spPr>
        <p:txBody>
          <a:bodyPr>
            <a:normAutofit/>
          </a:bodyPr>
          <a:lstStyle/>
          <a:p>
            <a:pPr>
              <a:spcBef>
                <a:spcPts val="600"/>
              </a:spcBef>
              <a:buFont typeface="Arial" panose="020B0604020202020204" pitchFamily="34" charset="0"/>
              <a:buChar char="•"/>
            </a:pPr>
            <a:endParaRPr lang="en-US" b="1" dirty="0">
              <a:solidFill>
                <a:schemeClr val="tx1"/>
              </a:solidFill>
            </a:endParaRPr>
          </a:p>
          <a:p>
            <a:pPr>
              <a:spcBef>
                <a:spcPts val="600"/>
              </a:spcBef>
            </a:pPr>
            <a:r>
              <a:rPr lang="en-US" sz="2300" b="1" dirty="0">
                <a:solidFill>
                  <a:schemeClr val="tx1"/>
                </a:solidFill>
                <a:latin typeface="+mj-lt"/>
              </a:rPr>
              <a:t>Activities characteristic of the method:</a:t>
            </a:r>
            <a:r>
              <a:rPr lang="en-US" sz="2300" dirty="0">
                <a:solidFill>
                  <a:schemeClr val="tx1"/>
                </a:solidFill>
                <a:latin typeface="+mj-lt"/>
              </a:rPr>
              <a:t>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reading </a:t>
            </a:r>
            <a:r>
              <a:rPr lang="en-US" sz="2300" dirty="0">
                <a:solidFill>
                  <a:schemeClr val="tx1"/>
                </a:solidFill>
                <a:latin typeface="+mj-lt"/>
              </a:rPr>
              <a:t>aloud </a:t>
            </a:r>
          </a:p>
          <a:p>
            <a:pPr lvl="1">
              <a:spcBef>
                <a:spcPts val="600"/>
              </a:spcBef>
              <a:buFont typeface="Arial" panose="020B0604020202020204" pitchFamily="34" charset="0"/>
              <a:buChar char="•"/>
            </a:pPr>
            <a:r>
              <a:rPr lang="en-US" sz="2300" dirty="0" smtClean="0">
                <a:solidFill>
                  <a:schemeClr val="tx1"/>
                </a:solidFill>
                <a:latin typeface="+mj-lt"/>
              </a:rPr>
              <a:t>conversation </a:t>
            </a:r>
            <a:r>
              <a:rPr lang="en-US" sz="2300" dirty="0">
                <a:solidFill>
                  <a:schemeClr val="tx1"/>
                </a:solidFill>
                <a:latin typeface="+mj-lt"/>
              </a:rPr>
              <a:t>practice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gap </a:t>
            </a:r>
            <a:r>
              <a:rPr lang="en-US" sz="2300" dirty="0">
                <a:solidFill>
                  <a:schemeClr val="tx1"/>
                </a:solidFill>
                <a:latin typeface="+mj-lt"/>
              </a:rPr>
              <a:t>filling exercise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dictation </a:t>
            </a:r>
          </a:p>
          <a:p>
            <a:pPr lvl="1">
              <a:spcBef>
                <a:spcPts val="600"/>
              </a:spcBef>
              <a:buFont typeface="Arial" panose="020B0604020202020204" pitchFamily="34" charset="0"/>
              <a:buChar char="•"/>
            </a:pPr>
            <a:r>
              <a:rPr lang="en-US" sz="2300" dirty="0" smtClean="0">
                <a:solidFill>
                  <a:schemeClr val="tx1"/>
                </a:solidFill>
                <a:latin typeface="+mj-lt"/>
              </a:rPr>
              <a:t>map </a:t>
            </a:r>
            <a:r>
              <a:rPr lang="en-US" sz="2300" dirty="0">
                <a:solidFill>
                  <a:schemeClr val="tx1"/>
                </a:solidFill>
                <a:latin typeface="+mj-lt"/>
              </a:rPr>
              <a:t>drawing (The students are given a map with the geographical features unnamed. Then the teacher gives the students directions. </a:t>
            </a:r>
            <a:r>
              <a:rPr lang="en-US" sz="2300" dirty="0" smtClean="0">
                <a:solidFill>
                  <a:schemeClr val="tx1"/>
                </a:solidFill>
                <a:latin typeface="+mj-lt"/>
              </a:rPr>
              <a:t>Following </a:t>
            </a:r>
            <a:r>
              <a:rPr lang="en-US" sz="2300" dirty="0">
                <a:solidFill>
                  <a:schemeClr val="tx1"/>
                </a:solidFill>
                <a:latin typeface="+mj-lt"/>
              </a:rPr>
              <a:t>the teacher’s </a:t>
            </a:r>
            <a:r>
              <a:rPr lang="en-US" sz="2300" dirty="0" smtClean="0">
                <a:solidFill>
                  <a:schemeClr val="tx1"/>
                </a:solidFill>
                <a:latin typeface="+mj-lt"/>
              </a:rPr>
              <a:t>instructions</a:t>
            </a:r>
            <a:r>
              <a:rPr lang="ro-RO" sz="2300" dirty="0" smtClean="0">
                <a:solidFill>
                  <a:schemeClr val="tx1"/>
                </a:solidFill>
                <a:latin typeface="+mj-lt"/>
              </a:rPr>
              <a:t>,</a:t>
            </a:r>
            <a:r>
              <a:rPr lang="en-US" sz="2300" dirty="0" smtClean="0">
                <a:solidFill>
                  <a:schemeClr val="tx1"/>
                </a:solidFill>
                <a:latin typeface="+mj-lt"/>
              </a:rPr>
              <a:t> </a:t>
            </a:r>
            <a:r>
              <a:rPr lang="en-US" sz="2300" dirty="0">
                <a:solidFill>
                  <a:schemeClr val="tx1"/>
                </a:solidFill>
                <a:latin typeface="+mj-lt"/>
              </a:rPr>
              <a:t>the students have to label the map of a country.)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paragraph </a:t>
            </a:r>
            <a:r>
              <a:rPr lang="en-US" sz="2300" dirty="0">
                <a:solidFill>
                  <a:schemeClr val="tx1"/>
                </a:solidFill>
                <a:latin typeface="+mj-lt"/>
              </a:rPr>
              <a:t>writing. </a:t>
            </a:r>
            <a:endParaRPr lang="en-US" sz="2300" b="1" dirty="0">
              <a:solidFill>
                <a:schemeClr val="tx1"/>
              </a:solidFill>
              <a:latin typeface="+mj-lt"/>
            </a:endParaRPr>
          </a:p>
        </p:txBody>
      </p:sp>
      <p:sp>
        <p:nvSpPr>
          <p:cNvPr id="4" name="Title 1"/>
          <p:cNvSpPr>
            <a:spLocks noGrp="1"/>
          </p:cNvSpPr>
          <p:nvPr>
            <p:ph type="title"/>
          </p:nvPr>
        </p:nvSpPr>
        <p:spPr>
          <a:xfrm>
            <a:off x="1657351" y="350954"/>
            <a:ext cx="8658224" cy="419100"/>
          </a:xfrm>
        </p:spPr>
        <p:txBody>
          <a:bodyPr>
            <a:noAutofit/>
          </a:bodyPr>
          <a:lstStyle/>
          <a:p>
            <a:r>
              <a:rPr lang="en-US" sz="3000" b="1" dirty="0" smtClean="0"/>
              <a:t>The Direct Method</a:t>
            </a:r>
            <a:endParaRPr lang="ro-RO" sz="3000" b="1" dirty="0"/>
          </a:p>
        </p:txBody>
      </p:sp>
    </p:spTree>
    <p:extLst>
      <p:ext uri="{BB962C8B-B14F-4D97-AF65-F5344CB8AC3E}">
        <p14:creationId xmlns:p14="http://schemas.microsoft.com/office/powerpoint/2010/main" val="1979202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42815"/>
            <a:ext cx="9961562" cy="699866"/>
          </a:xfrm>
        </p:spPr>
        <p:txBody>
          <a:bodyPr>
            <a:normAutofit/>
          </a:bodyPr>
          <a:lstStyle/>
          <a:p>
            <a:r>
              <a:rPr lang="en-US" sz="3000" b="1" dirty="0" smtClean="0">
                <a:solidFill>
                  <a:schemeClr val="tx1"/>
                </a:solidFill>
              </a:rPr>
              <a:t>The Audio-Lingual </a:t>
            </a:r>
            <a:r>
              <a:rPr lang="en-US" sz="3000" b="1" dirty="0">
                <a:solidFill>
                  <a:schemeClr val="tx1"/>
                </a:solidFill>
              </a:rPr>
              <a:t>M</a:t>
            </a:r>
            <a:r>
              <a:rPr lang="en-US" sz="3000" b="1" dirty="0" smtClean="0">
                <a:solidFill>
                  <a:schemeClr val="tx1"/>
                </a:solidFill>
              </a:rPr>
              <a:t>ethod</a:t>
            </a:r>
            <a:endParaRPr lang="ro-RO" sz="3000" b="1" dirty="0">
              <a:solidFill>
                <a:schemeClr val="tx1"/>
              </a:solidFill>
            </a:endParaRPr>
          </a:p>
        </p:txBody>
      </p:sp>
      <p:sp>
        <p:nvSpPr>
          <p:cNvPr id="3" name="Content Placeholder 2"/>
          <p:cNvSpPr>
            <a:spLocks noGrp="1"/>
          </p:cNvSpPr>
          <p:nvPr>
            <p:ph idx="1"/>
          </p:nvPr>
        </p:nvSpPr>
        <p:spPr>
          <a:xfrm>
            <a:off x="301659" y="1234910"/>
            <a:ext cx="11202954" cy="5147035"/>
          </a:xfrm>
          <a:solidFill>
            <a:schemeClr val="bg2"/>
          </a:solidFill>
          <a:ln>
            <a:solidFill>
              <a:schemeClr val="accent3">
                <a:lumMod val="20000"/>
                <a:lumOff val="80000"/>
              </a:schemeClr>
            </a:solidFill>
          </a:ln>
        </p:spPr>
        <p:txBody>
          <a:bodyPr>
            <a:normAutofit/>
          </a:bodyPr>
          <a:lstStyle/>
          <a:p>
            <a:pPr>
              <a:spcBef>
                <a:spcPts val="1200"/>
              </a:spcBef>
            </a:pPr>
            <a:r>
              <a:rPr lang="en-US" sz="2300" dirty="0">
                <a:solidFill>
                  <a:schemeClr val="tx1"/>
                </a:solidFill>
                <a:latin typeface="+mj-lt"/>
              </a:rPr>
              <a:t>T</a:t>
            </a:r>
            <a:r>
              <a:rPr lang="en-US" sz="2300" dirty="0" smtClean="0">
                <a:solidFill>
                  <a:schemeClr val="tx1"/>
                </a:solidFill>
                <a:latin typeface="+mj-lt"/>
              </a:rPr>
              <a:t>he Audio-Lingual </a:t>
            </a:r>
            <a:r>
              <a:rPr lang="en-US" sz="2300" dirty="0">
                <a:solidFill>
                  <a:schemeClr val="tx1"/>
                </a:solidFill>
                <a:latin typeface="+mj-lt"/>
              </a:rPr>
              <a:t>Method (1950's) is based on conditioning and on </a:t>
            </a:r>
            <a:r>
              <a:rPr lang="en-US" sz="2300" dirty="0" smtClean="0">
                <a:solidFill>
                  <a:schemeClr val="tx1"/>
                </a:solidFill>
                <a:latin typeface="+mj-lt"/>
              </a:rPr>
              <a:t>behaviorism </a:t>
            </a:r>
            <a:r>
              <a:rPr lang="en-US" sz="2300" dirty="0" smtClean="0">
                <a:solidFill>
                  <a:srgbClr val="00B050"/>
                </a:solidFill>
                <a:latin typeface="+mj-lt"/>
              </a:rPr>
              <a:t>(stimulus-response-reinforcement</a:t>
            </a:r>
            <a:r>
              <a:rPr lang="en-US" sz="2300" dirty="0" smtClean="0">
                <a:solidFill>
                  <a:schemeClr val="tx1"/>
                </a:solidFill>
                <a:latin typeface="+mj-lt"/>
              </a:rPr>
              <a:t>)</a:t>
            </a:r>
            <a:endParaRPr lang="en-US" sz="2300" dirty="0">
              <a:solidFill>
                <a:schemeClr val="tx1"/>
              </a:solidFill>
              <a:latin typeface="+mj-lt"/>
            </a:endParaRPr>
          </a:p>
          <a:p>
            <a:pPr>
              <a:spcBef>
                <a:spcPts val="1200"/>
              </a:spcBef>
            </a:pPr>
            <a:r>
              <a:rPr lang="en-US" sz="2300" dirty="0">
                <a:solidFill>
                  <a:schemeClr val="tx1"/>
                </a:solidFill>
                <a:latin typeface="+mj-lt"/>
              </a:rPr>
              <a:t>was developed in the United States </a:t>
            </a:r>
            <a:r>
              <a:rPr lang="en-US" sz="2300" dirty="0" smtClean="0">
                <a:solidFill>
                  <a:schemeClr val="tx1"/>
                </a:solidFill>
                <a:latin typeface="+mj-lt"/>
              </a:rPr>
              <a:t>(Ch. Fries) for military purposes. </a:t>
            </a:r>
          </a:p>
          <a:p>
            <a:pPr>
              <a:spcBef>
                <a:spcPts val="1200"/>
              </a:spcBef>
            </a:pPr>
            <a:r>
              <a:rPr lang="en-US" sz="2300" dirty="0" smtClean="0">
                <a:solidFill>
                  <a:schemeClr val="tx1"/>
                </a:solidFill>
                <a:latin typeface="+mj-lt"/>
              </a:rPr>
              <a:t>Language mastery=acquisition of a set of appropriate </a:t>
            </a:r>
            <a:r>
              <a:rPr lang="en-US" sz="2300" b="1" dirty="0" smtClean="0">
                <a:solidFill>
                  <a:schemeClr val="tx1"/>
                </a:solidFill>
                <a:latin typeface="+mj-lt"/>
              </a:rPr>
              <a:t>language-stimulus-response chains</a:t>
            </a:r>
            <a:r>
              <a:rPr lang="en-US" sz="2300" dirty="0" smtClean="0">
                <a:solidFill>
                  <a:schemeClr val="tx1"/>
                </a:solidFill>
                <a:latin typeface="+mj-lt"/>
              </a:rPr>
              <a:t>.</a:t>
            </a:r>
          </a:p>
          <a:p>
            <a:pPr>
              <a:spcBef>
                <a:spcPts val="1200"/>
              </a:spcBef>
            </a:pPr>
            <a:r>
              <a:rPr lang="en-US" sz="2300" b="1" dirty="0" smtClean="0">
                <a:solidFill>
                  <a:schemeClr val="tx1"/>
                </a:solidFill>
                <a:latin typeface="+mj-lt"/>
              </a:rPr>
              <a:t>The goal</a:t>
            </a:r>
            <a:r>
              <a:rPr lang="en-US" sz="2300" dirty="0" smtClean="0">
                <a:solidFill>
                  <a:schemeClr val="tx1"/>
                </a:solidFill>
                <a:latin typeface="+mj-lt"/>
              </a:rPr>
              <a:t> - </a:t>
            </a:r>
            <a:r>
              <a:rPr lang="en-US" sz="2300" dirty="0">
                <a:solidFill>
                  <a:schemeClr val="tx1"/>
                </a:solidFill>
                <a:latin typeface="+mj-lt"/>
              </a:rPr>
              <a:t>enable students to use the target language </a:t>
            </a:r>
            <a:r>
              <a:rPr lang="en-US" sz="2300" dirty="0" smtClean="0">
                <a:solidFill>
                  <a:schemeClr val="tx1"/>
                </a:solidFill>
                <a:latin typeface="+mj-lt"/>
              </a:rPr>
              <a:t>communicatively, language proficiency (ultimate goal - knowing the </a:t>
            </a:r>
            <a:r>
              <a:rPr lang="en-US" sz="2300" dirty="0" err="1" smtClean="0">
                <a:solidFill>
                  <a:schemeClr val="tx1"/>
                </a:solidFill>
                <a:latin typeface="+mj-lt"/>
              </a:rPr>
              <a:t>lge</a:t>
            </a:r>
            <a:r>
              <a:rPr lang="en-US" sz="2300" dirty="0" smtClean="0">
                <a:solidFill>
                  <a:schemeClr val="tx1"/>
                </a:solidFill>
                <a:latin typeface="+mj-lt"/>
              </a:rPr>
              <a:t> like a native speaker)</a:t>
            </a:r>
            <a:endParaRPr lang="en-US" sz="2300" dirty="0">
              <a:solidFill>
                <a:schemeClr val="tx1"/>
              </a:solidFill>
              <a:latin typeface="+mj-lt"/>
            </a:endParaRPr>
          </a:p>
          <a:p>
            <a:pPr>
              <a:spcBef>
                <a:spcPts val="1200"/>
              </a:spcBef>
            </a:pPr>
            <a:r>
              <a:rPr lang="en-US" sz="2300" b="1" dirty="0" smtClean="0">
                <a:solidFill>
                  <a:schemeClr val="tx1"/>
                </a:solidFill>
                <a:latin typeface="+mj-lt"/>
              </a:rPr>
              <a:t>The syllabus </a:t>
            </a:r>
            <a:r>
              <a:rPr lang="en-US" sz="2300" dirty="0" smtClean="0">
                <a:solidFill>
                  <a:schemeClr val="tx1"/>
                </a:solidFill>
                <a:latin typeface="+mj-lt"/>
              </a:rPr>
              <a:t>- </a:t>
            </a:r>
            <a:r>
              <a:rPr lang="ro-RO" sz="2300" dirty="0" smtClean="0">
                <a:solidFill>
                  <a:schemeClr val="tx1"/>
                </a:solidFill>
                <a:latin typeface="+mj-lt"/>
              </a:rPr>
              <a:t>structure-based</a:t>
            </a:r>
            <a:r>
              <a:rPr lang="en-US" sz="2300" dirty="0" smtClean="0">
                <a:solidFill>
                  <a:schemeClr val="tx1"/>
                </a:solidFill>
                <a:latin typeface="+mj-lt"/>
              </a:rPr>
              <a:t>: phonology, morphology, syntax.</a:t>
            </a:r>
          </a:p>
        </p:txBody>
      </p:sp>
    </p:spTree>
    <p:extLst>
      <p:ext uri="{BB962C8B-B14F-4D97-AF65-F5344CB8AC3E}">
        <p14:creationId xmlns:p14="http://schemas.microsoft.com/office/powerpoint/2010/main" val="2366798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05108"/>
            <a:ext cx="9961562" cy="483048"/>
          </a:xfrm>
        </p:spPr>
        <p:txBody>
          <a:bodyPr>
            <a:normAutofit fontScale="90000"/>
          </a:bodyPr>
          <a:lstStyle/>
          <a:p>
            <a:r>
              <a:rPr lang="en-US" sz="3000" b="1" dirty="0" smtClean="0"/>
              <a:t>The Audio-Lingual Method. </a:t>
            </a:r>
            <a:r>
              <a:rPr lang="en-US" sz="3200" b="1" dirty="0">
                <a:solidFill>
                  <a:schemeClr val="tx1"/>
                </a:solidFill>
              </a:rPr>
              <a:t>Principles:</a:t>
            </a:r>
            <a:endParaRPr lang="ro-RO" sz="3000" b="1" dirty="0"/>
          </a:p>
        </p:txBody>
      </p:sp>
      <p:sp>
        <p:nvSpPr>
          <p:cNvPr id="3" name="Content Placeholder 2"/>
          <p:cNvSpPr>
            <a:spLocks noGrp="1"/>
          </p:cNvSpPr>
          <p:nvPr>
            <p:ph idx="1"/>
          </p:nvPr>
        </p:nvSpPr>
        <p:spPr>
          <a:xfrm>
            <a:off x="339364" y="735286"/>
            <a:ext cx="11331019" cy="6085005"/>
          </a:xfrm>
          <a:solidFill>
            <a:schemeClr val="bg2"/>
          </a:solidFill>
        </p:spPr>
        <p:txBody>
          <a:bodyPr>
            <a:noAutofit/>
          </a:bodyPr>
          <a:lstStyle/>
          <a:p>
            <a:pPr>
              <a:spcBef>
                <a:spcPts val="1200"/>
              </a:spcBef>
              <a:buFont typeface="Arial" panose="020B0604020202020204" pitchFamily="34" charset="0"/>
              <a:buChar char="•"/>
            </a:pPr>
            <a:r>
              <a:rPr lang="en-US" sz="2400" dirty="0" smtClean="0">
                <a:solidFill>
                  <a:schemeClr val="tx1"/>
                </a:solidFill>
                <a:latin typeface="+mj-lt"/>
              </a:rPr>
              <a:t>language learning </a:t>
            </a:r>
            <a:r>
              <a:rPr lang="en-US" sz="2400" b="1" dirty="0" smtClean="0">
                <a:solidFill>
                  <a:schemeClr val="tx1"/>
                </a:solidFill>
                <a:latin typeface="+mj-lt"/>
              </a:rPr>
              <a:t>= </a:t>
            </a:r>
            <a:r>
              <a:rPr lang="en-US" sz="2400" dirty="0" smtClean="0">
                <a:solidFill>
                  <a:schemeClr val="tx1"/>
                </a:solidFill>
                <a:latin typeface="+mj-lt"/>
              </a:rPr>
              <a:t>a process of mechanic habit formation through </a:t>
            </a:r>
            <a:r>
              <a:rPr lang="en-US" sz="2400" b="1" dirty="0" smtClean="0">
                <a:solidFill>
                  <a:schemeClr val="tx1"/>
                </a:solidFill>
                <a:latin typeface="+mj-lt"/>
              </a:rPr>
              <a:t>drills</a:t>
            </a:r>
            <a:r>
              <a:rPr lang="en-US" sz="2400" dirty="0" smtClean="0">
                <a:solidFill>
                  <a:schemeClr val="tx1"/>
                </a:solidFill>
                <a:latin typeface="+mj-lt"/>
              </a:rPr>
              <a:t>, </a:t>
            </a:r>
            <a:r>
              <a:rPr lang="en-US" sz="2400" b="1" dirty="0" smtClean="0">
                <a:solidFill>
                  <a:schemeClr val="tx1"/>
                </a:solidFill>
                <a:latin typeface="+mj-lt"/>
              </a:rPr>
              <a:t>dialogue memorization</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 oral/aural </a:t>
            </a:r>
            <a:r>
              <a:rPr lang="en-US" sz="2400" dirty="0" smtClean="0">
                <a:solidFill>
                  <a:schemeClr val="tx1"/>
                </a:solidFill>
                <a:latin typeface="+mj-lt"/>
              </a:rPr>
              <a:t>skills - prioritized, </a:t>
            </a:r>
            <a:r>
              <a:rPr lang="en-US" sz="2400" dirty="0">
                <a:solidFill>
                  <a:schemeClr val="tx1"/>
                </a:solidFill>
                <a:latin typeface="+mj-lt"/>
              </a:rPr>
              <a:t>pronunciation </a:t>
            </a:r>
            <a:r>
              <a:rPr lang="en-US" sz="2400" dirty="0" smtClean="0">
                <a:solidFill>
                  <a:schemeClr val="tx1"/>
                </a:solidFill>
                <a:latin typeface="+mj-lt"/>
              </a:rPr>
              <a:t>- taught </a:t>
            </a:r>
            <a:r>
              <a:rPr lang="en-US" sz="2400" dirty="0">
                <a:solidFill>
                  <a:schemeClr val="tx1"/>
                </a:solidFill>
                <a:latin typeface="+mj-lt"/>
              </a:rPr>
              <a:t>from the beginning, </a:t>
            </a:r>
            <a:r>
              <a:rPr lang="en-US" sz="2400" dirty="0" smtClean="0">
                <a:solidFill>
                  <a:schemeClr val="tx1"/>
                </a:solidFill>
                <a:latin typeface="+mj-lt"/>
              </a:rPr>
              <a:t>students </a:t>
            </a:r>
            <a:r>
              <a:rPr lang="en-US" sz="2400" dirty="0">
                <a:solidFill>
                  <a:schemeClr val="tx1"/>
                </a:solidFill>
                <a:latin typeface="+mj-lt"/>
              </a:rPr>
              <a:t>working in </a:t>
            </a:r>
            <a:r>
              <a:rPr lang="en-US" sz="2400" dirty="0" smtClean="0">
                <a:solidFill>
                  <a:schemeClr val="tx1"/>
                </a:solidFill>
                <a:latin typeface="+mj-lt"/>
              </a:rPr>
              <a:t>language laboratories;</a:t>
            </a:r>
          </a:p>
          <a:p>
            <a:pPr>
              <a:spcBef>
                <a:spcPts val="600"/>
              </a:spcBef>
              <a:buFont typeface="Arial" panose="020B0604020202020204" pitchFamily="34" charset="0"/>
              <a:buChar char="•"/>
            </a:pPr>
            <a:r>
              <a:rPr lang="en-US" sz="2400" dirty="0">
                <a:solidFill>
                  <a:schemeClr val="tx1"/>
                </a:solidFill>
                <a:latin typeface="+mj-lt"/>
              </a:rPr>
              <a:t>f</a:t>
            </a:r>
            <a:r>
              <a:rPr lang="en-US" sz="2400" dirty="0" smtClean="0">
                <a:solidFill>
                  <a:schemeClr val="tx1"/>
                </a:solidFill>
                <a:latin typeface="+mj-lt"/>
              </a:rPr>
              <a:t>oundation of language learning is </a:t>
            </a:r>
            <a:r>
              <a:rPr lang="en-US" sz="2400" b="1" dirty="0" smtClean="0">
                <a:solidFill>
                  <a:schemeClr val="tx1"/>
                </a:solidFill>
                <a:latin typeface="+mj-lt"/>
              </a:rPr>
              <a:t>analogy</a:t>
            </a:r>
            <a:r>
              <a:rPr lang="en-US" sz="2400" dirty="0" smtClean="0">
                <a:solidFill>
                  <a:schemeClr val="tx1"/>
                </a:solidFill>
                <a:latin typeface="+mj-lt"/>
              </a:rPr>
              <a:t>, not analysis;</a:t>
            </a:r>
          </a:p>
          <a:p>
            <a:pPr>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target language</a:t>
            </a:r>
            <a:r>
              <a:rPr lang="en-US" sz="2400" dirty="0">
                <a:solidFill>
                  <a:schemeClr val="tx1"/>
                </a:solidFill>
                <a:latin typeface="+mj-lt"/>
              </a:rPr>
              <a:t> is used in the classroom </a:t>
            </a:r>
            <a:r>
              <a:rPr lang="en-US" sz="2400" dirty="0">
                <a:solidFill>
                  <a:srgbClr val="FF0000"/>
                </a:solidFill>
                <a:latin typeface="+mj-lt"/>
              </a:rPr>
              <a:t>not the students’ native language</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there is </a:t>
            </a:r>
            <a:r>
              <a:rPr lang="en-US" sz="2400" b="1" dirty="0">
                <a:solidFill>
                  <a:schemeClr val="tx1"/>
                </a:solidFill>
                <a:latin typeface="+mj-lt"/>
              </a:rPr>
              <a:t>student-student interaction in chain drills</a:t>
            </a:r>
            <a:r>
              <a:rPr lang="en-US" sz="2400" dirty="0">
                <a:solidFill>
                  <a:schemeClr val="tx1"/>
                </a:solidFill>
                <a:latin typeface="+mj-lt"/>
              </a:rPr>
              <a:t> or when students take different roles in dialogues, but this interaction is </a:t>
            </a:r>
            <a:r>
              <a:rPr lang="en-US" sz="2400" b="1" dirty="0">
                <a:solidFill>
                  <a:schemeClr val="tx1"/>
                </a:solidFill>
                <a:latin typeface="+mj-lt"/>
              </a:rPr>
              <a:t>teacher-directed</a:t>
            </a:r>
            <a:r>
              <a:rPr lang="en-US" sz="2400" dirty="0">
                <a:solidFill>
                  <a:schemeClr val="tx1"/>
                </a:solidFill>
                <a:latin typeface="+mj-lt"/>
              </a:rPr>
              <a:t> because most of the interaction is between teacher-student and is initiated by the teacher;</a:t>
            </a:r>
          </a:p>
          <a:p>
            <a:pPr>
              <a:spcBef>
                <a:spcPts val="600"/>
              </a:spcBef>
              <a:buFont typeface="Arial" panose="020B0604020202020204" pitchFamily="34" charset="0"/>
              <a:buChar char="•"/>
            </a:pPr>
            <a:r>
              <a:rPr lang="en-US" sz="2400" dirty="0">
                <a:solidFill>
                  <a:schemeClr val="tx1"/>
                </a:solidFill>
                <a:latin typeface="+mj-lt"/>
              </a:rPr>
              <a:t> </a:t>
            </a:r>
            <a:r>
              <a:rPr lang="en-US" sz="2400" b="1" dirty="0">
                <a:solidFill>
                  <a:schemeClr val="tx1"/>
                </a:solidFill>
                <a:latin typeface="+mj-lt"/>
              </a:rPr>
              <a:t>new vocabulary </a:t>
            </a:r>
            <a:r>
              <a:rPr lang="en-US" sz="2400" dirty="0">
                <a:solidFill>
                  <a:schemeClr val="tx1"/>
                </a:solidFill>
                <a:latin typeface="+mj-lt"/>
              </a:rPr>
              <a:t>and structures are </a:t>
            </a:r>
            <a:r>
              <a:rPr lang="en-US" sz="2400" b="1" dirty="0">
                <a:solidFill>
                  <a:schemeClr val="tx1"/>
                </a:solidFill>
                <a:latin typeface="+mj-lt"/>
              </a:rPr>
              <a:t>presented through </a:t>
            </a:r>
            <a:r>
              <a:rPr lang="en-US" sz="2400" b="1" dirty="0" smtClean="0">
                <a:solidFill>
                  <a:schemeClr val="tx1"/>
                </a:solidFill>
                <a:latin typeface="+mj-lt"/>
              </a:rPr>
              <a:t>dialogues</a:t>
            </a:r>
            <a:r>
              <a:rPr lang="en-US" sz="2400" dirty="0">
                <a:solidFill>
                  <a:schemeClr val="tx1"/>
                </a:solidFill>
                <a:latin typeface="+mj-lt"/>
              </a:rPr>
              <a:t> </a:t>
            </a:r>
            <a:r>
              <a:rPr lang="en-US" sz="2400" dirty="0" smtClean="0">
                <a:solidFill>
                  <a:schemeClr val="tx1"/>
                </a:solidFill>
                <a:latin typeface="+mj-lt"/>
              </a:rPr>
              <a:t>learnt </a:t>
            </a:r>
            <a:r>
              <a:rPr lang="en-US" sz="2400" dirty="0">
                <a:solidFill>
                  <a:schemeClr val="tx1"/>
                </a:solidFill>
                <a:latin typeface="+mj-lt"/>
              </a:rPr>
              <a:t>through imitation and repetition, </a:t>
            </a:r>
            <a:r>
              <a:rPr lang="en-US" sz="2400" b="1" dirty="0">
                <a:solidFill>
                  <a:schemeClr val="tx1"/>
                </a:solidFill>
                <a:latin typeface="+mj-lt"/>
              </a:rPr>
              <a:t>grammar</a:t>
            </a:r>
            <a:r>
              <a:rPr lang="en-US" sz="2400" dirty="0">
                <a:solidFill>
                  <a:schemeClr val="tx1"/>
                </a:solidFill>
                <a:latin typeface="+mj-lt"/>
              </a:rPr>
              <a:t> is induced from the examples given: </a:t>
            </a:r>
            <a:r>
              <a:rPr lang="en-US" sz="2400" b="1" dirty="0">
                <a:solidFill>
                  <a:srgbClr val="FF0000"/>
                </a:solidFill>
                <a:latin typeface="+mj-lt"/>
              </a:rPr>
              <a:t>explicit grammar rules are not provided</a:t>
            </a:r>
            <a:r>
              <a:rPr lang="en-US" sz="2400" dirty="0">
                <a:solidFill>
                  <a:schemeClr val="tx1"/>
                </a:solidFill>
                <a:latin typeface="+mj-lt"/>
              </a:rPr>
              <a:t>; </a:t>
            </a:r>
          </a:p>
          <a:p>
            <a:pPr>
              <a:spcBef>
                <a:spcPts val="600"/>
              </a:spcBef>
              <a:buFont typeface="Arial" panose="020B0604020202020204" pitchFamily="34" charset="0"/>
              <a:buChar char="•"/>
            </a:pPr>
            <a:r>
              <a:rPr lang="en-US" sz="2400" dirty="0">
                <a:solidFill>
                  <a:schemeClr val="tx1"/>
                </a:solidFill>
                <a:latin typeface="+mj-lt"/>
              </a:rPr>
              <a:t> cultural information is contextualized in the dialogues or presented by the </a:t>
            </a:r>
            <a:r>
              <a:rPr lang="en-US" sz="2400" dirty="0" smtClean="0">
                <a:solidFill>
                  <a:schemeClr val="tx1"/>
                </a:solidFill>
                <a:latin typeface="+mj-lt"/>
              </a:rPr>
              <a:t>teacher;</a:t>
            </a:r>
            <a:endParaRPr lang="en-US" sz="2400" dirty="0">
              <a:solidFill>
                <a:schemeClr val="tx1"/>
              </a:solidFill>
              <a:latin typeface="+mj-lt"/>
            </a:endParaRPr>
          </a:p>
          <a:p>
            <a:pPr>
              <a:spcBef>
                <a:spcPts val="600"/>
              </a:spcBef>
              <a:buFont typeface="Arial" panose="020B0604020202020204" pitchFamily="34" charset="0"/>
              <a:buChar char="•"/>
            </a:pPr>
            <a:r>
              <a:rPr lang="en-US" sz="2000" dirty="0">
                <a:solidFill>
                  <a:schemeClr val="tx1"/>
                </a:solidFill>
                <a:latin typeface="+mj-lt"/>
              </a:rPr>
              <a:t>student errors are to be avoided through the teacher’s awareness of where the students will have difficulty</a:t>
            </a:r>
            <a:r>
              <a:rPr lang="en-US" sz="2000" dirty="0" smtClean="0">
                <a:solidFill>
                  <a:schemeClr val="tx1"/>
                </a:solidFill>
                <a:latin typeface="+mj-lt"/>
              </a:rPr>
              <a:t>.</a:t>
            </a:r>
            <a:endParaRPr lang="en-US" sz="2000" dirty="0">
              <a:solidFill>
                <a:schemeClr val="tx1"/>
              </a:solidFill>
              <a:latin typeface="+mj-lt"/>
            </a:endParaRPr>
          </a:p>
        </p:txBody>
      </p:sp>
    </p:spTree>
    <p:extLst>
      <p:ext uri="{BB962C8B-B14F-4D97-AF65-F5344CB8AC3E}">
        <p14:creationId xmlns:p14="http://schemas.microsoft.com/office/powerpoint/2010/main" val="4227808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511" y="999241"/>
            <a:ext cx="6014301" cy="5636344"/>
          </a:xfrm>
          <a:solidFill>
            <a:schemeClr val="bg2"/>
          </a:solidFill>
        </p:spPr>
        <p:txBody>
          <a:bodyPr>
            <a:normAutofit/>
          </a:bodyPr>
          <a:lstStyle/>
          <a:p>
            <a:pPr>
              <a:spcBef>
                <a:spcPts val="0"/>
              </a:spcBef>
            </a:pPr>
            <a:r>
              <a:rPr lang="en-US" sz="2200" b="1" dirty="0" smtClean="0">
                <a:solidFill>
                  <a:schemeClr val="tx1"/>
                </a:solidFill>
                <a:latin typeface="+mj-lt"/>
              </a:rPr>
              <a:t>Teacher’s </a:t>
            </a:r>
            <a:r>
              <a:rPr lang="en-US" sz="2200" b="1" dirty="0">
                <a:solidFill>
                  <a:schemeClr val="tx1"/>
                </a:solidFill>
                <a:latin typeface="+mj-lt"/>
              </a:rPr>
              <a:t>role:</a:t>
            </a:r>
          </a:p>
          <a:p>
            <a:pPr>
              <a:spcBef>
                <a:spcPts val="0"/>
              </a:spcBef>
              <a:buFont typeface="Arial" panose="020B0604020202020204" pitchFamily="34" charset="0"/>
              <a:buChar char="•"/>
            </a:pPr>
            <a:r>
              <a:rPr lang="en-US" sz="2200" dirty="0">
                <a:solidFill>
                  <a:schemeClr val="tx1"/>
                </a:solidFill>
                <a:latin typeface="+mj-lt"/>
              </a:rPr>
              <a:t>the teacher is like an orchestra leader, directing and controlling the language </a:t>
            </a:r>
            <a:r>
              <a:rPr lang="en-US" sz="2200" dirty="0" err="1">
                <a:solidFill>
                  <a:schemeClr val="tx1"/>
                </a:solidFill>
                <a:latin typeface="+mj-lt"/>
              </a:rPr>
              <a:t>behaviour</a:t>
            </a:r>
            <a:r>
              <a:rPr lang="en-US" sz="2200" dirty="0">
                <a:solidFill>
                  <a:schemeClr val="tx1"/>
                </a:solidFill>
                <a:latin typeface="+mj-lt"/>
              </a:rPr>
              <a:t> of her/his students; </a:t>
            </a:r>
            <a:endParaRPr lang="en-US" sz="2200" dirty="0" smtClean="0">
              <a:solidFill>
                <a:schemeClr val="tx1"/>
              </a:solidFill>
              <a:latin typeface="+mj-lt"/>
            </a:endParaRPr>
          </a:p>
          <a:p>
            <a:pPr>
              <a:spcBef>
                <a:spcPts val="0"/>
              </a:spcBef>
              <a:buFont typeface="Arial" panose="020B0604020202020204" pitchFamily="34" charset="0"/>
              <a:buChar char="•"/>
            </a:pPr>
            <a:r>
              <a:rPr lang="en-US" sz="2200" dirty="0" smtClean="0">
                <a:solidFill>
                  <a:schemeClr val="tx1"/>
                </a:solidFill>
                <a:latin typeface="+mj-lt"/>
              </a:rPr>
              <a:t>a </a:t>
            </a:r>
            <a:r>
              <a:rPr lang="en-US" sz="2200" dirty="0">
                <a:solidFill>
                  <a:schemeClr val="tx1"/>
                </a:solidFill>
                <a:latin typeface="+mj-lt"/>
              </a:rPr>
              <a:t>good model for imitation</a:t>
            </a:r>
            <a:r>
              <a:rPr lang="en-US" sz="2200" dirty="0" smtClean="0">
                <a:solidFill>
                  <a:schemeClr val="tx1"/>
                </a:solidFill>
                <a:latin typeface="+mj-lt"/>
              </a:rPr>
              <a:t>;</a:t>
            </a:r>
          </a:p>
          <a:p>
            <a:pPr>
              <a:spcBef>
                <a:spcPts val="0"/>
              </a:spcBef>
              <a:buFont typeface="Arial" panose="020B0604020202020204" pitchFamily="34" charset="0"/>
              <a:buChar char="•"/>
            </a:pPr>
            <a:endParaRPr lang="en-US" sz="2200" dirty="0">
              <a:solidFill>
                <a:schemeClr val="tx1"/>
              </a:solidFill>
              <a:latin typeface="+mj-lt"/>
            </a:endParaRPr>
          </a:p>
          <a:p>
            <a:pPr>
              <a:spcBef>
                <a:spcPts val="0"/>
              </a:spcBef>
            </a:pPr>
            <a:r>
              <a:rPr lang="en-US" sz="2200" b="1" dirty="0" smtClean="0">
                <a:solidFill>
                  <a:schemeClr val="tx1"/>
                </a:solidFill>
                <a:latin typeface="+mj-lt"/>
              </a:rPr>
              <a:t>Learners’ role:</a:t>
            </a:r>
          </a:p>
          <a:p>
            <a:pPr>
              <a:spcBef>
                <a:spcPts val="0"/>
              </a:spcBef>
              <a:buFont typeface="Arial" panose="020B0604020202020204" pitchFamily="34" charset="0"/>
              <a:buChar char="•"/>
            </a:pPr>
            <a:r>
              <a:rPr lang="en-US" sz="2200" dirty="0">
                <a:solidFill>
                  <a:schemeClr val="tx1"/>
                </a:solidFill>
                <a:latin typeface="+mj-lt"/>
              </a:rPr>
              <a:t>o</a:t>
            </a:r>
            <a:r>
              <a:rPr lang="en-US" sz="2200" dirty="0" smtClean="0">
                <a:solidFill>
                  <a:schemeClr val="tx1"/>
                </a:solidFill>
                <a:latin typeface="+mj-lt"/>
              </a:rPr>
              <a:t>rganisms that can be directed by skilled training techniques to </a:t>
            </a:r>
            <a:r>
              <a:rPr lang="en-US" sz="2200" dirty="0">
                <a:solidFill>
                  <a:schemeClr val="tx1"/>
                </a:solidFill>
                <a:latin typeface="+mj-lt"/>
              </a:rPr>
              <a:t>produce correct </a:t>
            </a:r>
            <a:r>
              <a:rPr lang="en-US" sz="2200" dirty="0" smtClean="0">
                <a:solidFill>
                  <a:schemeClr val="tx1"/>
                </a:solidFill>
                <a:latin typeface="+mj-lt"/>
              </a:rPr>
              <a:t>responses;</a:t>
            </a:r>
          </a:p>
          <a:p>
            <a:pPr>
              <a:spcBef>
                <a:spcPts val="0"/>
              </a:spcBef>
              <a:buFont typeface="Arial" panose="020B0604020202020204" pitchFamily="34" charset="0"/>
              <a:buChar char="•"/>
            </a:pPr>
            <a:r>
              <a:rPr lang="en-US" sz="2200" dirty="0" smtClean="0">
                <a:solidFill>
                  <a:schemeClr val="tx1"/>
                </a:solidFill>
                <a:latin typeface="+mj-lt"/>
              </a:rPr>
              <a:t>teaching </a:t>
            </a:r>
            <a:r>
              <a:rPr lang="en-US" sz="2200" dirty="0">
                <a:solidFill>
                  <a:schemeClr val="tx1"/>
                </a:solidFill>
                <a:latin typeface="+mj-lt"/>
              </a:rPr>
              <a:t>focuses on the external manifestations of </a:t>
            </a:r>
            <a:r>
              <a:rPr lang="en-US" sz="2200" dirty="0" smtClean="0">
                <a:solidFill>
                  <a:schemeClr val="tx1"/>
                </a:solidFill>
                <a:latin typeface="+mj-lt"/>
              </a:rPr>
              <a:t>learning </a:t>
            </a:r>
            <a:r>
              <a:rPr lang="en-US" sz="2200" dirty="0">
                <a:solidFill>
                  <a:schemeClr val="tx1"/>
                </a:solidFill>
                <a:latin typeface="+mj-lt"/>
              </a:rPr>
              <a:t>rather than on the internal </a:t>
            </a:r>
            <a:r>
              <a:rPr lang="en-US" sz="2200" dirty="0" smtClean="0">
                <a:solidFill>
                  <a:schemeClr val="tx1"/>
                </a:solidFill>
                <a:latin typeface="+mj-lt"/>
              </a:rPr>
              <a:t>processes;</a:t>
            </a:r>
          </a:p>
          <a:p>
            <a:pPr>
              <a:spcBef>
                <a:spcPts val="0"/>
              </a:spcBef>
              <a:buFont typeface="Arial" panose="020B0604020202020204" pitchFamily="34" charset="0"/>
              <a:buChar char="•"/>
            </a:pPr>
            <a:r>
              <a:rPr lang="en-US" sz="2200" dirty="0" smtClean="0">
                <a:solidFill>
                  <a:schemeClr val="tx1"/>
                </a:solidFill>
                <a:latin typeface="+mj-lt"/>
              </a:rPr>
              <a:t>not </a:t>
            </a:r>
            <a:r>
              <a:rPr lang="en-US" sz="2200" dirty="0">
                <a:solidFill>
                  <a:schemeClr val="tx1"/>
                </a:solidFill>
                <a:latin typeface="+mj-lt"/>
              </a:rPr>
              <a:t>encouraged </a:t>
            </a:r>
            <a:r>
              <a:rPr lang="en-US" sz="2200" dirty="0" smtClean="0">
                <a:solidFill>
                  <a:schemeClr val="tx1"/>
                </a:solidFill>
                <a:latin typeface="+mj-lt"/>
              </a:rPr>
              <a:t>to initiate interaction </a:t>
            </a:r>
            <a:r>
              <a:rPr lang="en-US" sz="2200" dirty="0">
                <a:solidFill>
                  <a:schemeClr val="tx1"/>
                </a:solidFill>
                <a:latin typeface="+mj-lt"/>
              </a:rPr>
              <a:t>because this </a:t>
            </a:r>
            <a:r>
              <a:rPr lang="en-US" sz="2200" dirty="0" smtClean="0">
                <a:solidFill>
                  <a:schemeClr val="tx1"/>
                </a:solidFill>
                <a:latin typeface="+mj-lt"/>
              </a:rPr>
              <a:t>may </a:t>
            </a:r>
            <a:r>
              <a:rPr lang="en-US" sz="2200" dirty="0">
                <a:solidFill>
                  <a:schemeClr val="tx1"/>
                </a:solidFill>
                <a:latin typeface="+mj-lt"/>
              </a:rPr>
              <a:t>lead to mistakes. </a:t>
            </a:r>
            <a:endParaRPr lang="en-US" sz="22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latin typeface="+mj-lt"/>
            </a:endParaRPr>
          </a:p>
        </p:txBody>
      </p:sp>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sp>
        <p:nvSpPr>
          <p:cNvPr id="2" name="TextBox 1"/>
          <p:cNvSpPr txBox="1"/>
          <p:nvPr/>
        </p:nvSpPr>
        <p:spPr>
          <a:xfrm>
            <a:off x="6334812" y="999241"/>
            <a:ext cx="5665510" cy="4154984"/>
          </a:xfrm>
          <a:prstGeom prst="rect">
            <a:avLst/>
          </a:prstGeom>
          <a:solidFill>
            <a:schemeClr val="bg2"/>
          </a:solidFill>
        </p:spPr>
        <p:txBody>
          <a:bodyPr wrap="square" rtlCol="0">
            <a:spAutoFit/>
          </a:bodyPr>
          <a:lstStyle/>
          <a:p>
            <a:pPr>
              <a:spcBef>
                <a:spcPts val="0"/>
              </a:spcBef>
            </a:pPr>
            <a:r>
              <a:rPr lang="en-US" sz="2400" b="1" dirty="0">
                <a:latin typeface="+mj-lt"/>
              </a:rPr>
              <a:t>Activities characteristic of the method</a:t>
            </a:r>
            <a:r>
              <a:rPr lang="en-US" sz="2400" dirty="0">
                <a:latin typeface="+mj-lt"/>
              </a:rPr>
              <a:t>:</a:t>
            </a:r>
          </a:p>
          <a:p>
            <a:pPr lvl="1">
              <a:buFont typeface="Arial" panose="020B0604020202020204" pitchFamily="34" charset="0"/>
              <a:buChar char="•"/>
            </a:pPr>
            <a:r>
              <a:rPr lang="en-US" sz="2400" dirty="0" smtClean="0">
                <a:latin typeface="+mj-lt"/>
              </a:rPr>
              <a:t>dialogue memorization </a:t>
            </a:r>
          </a:p>
          <a:p>
            <a:pPr lvl="1">
              <a:buFont typeface="Arial" panose="020B0604020202020204" pitchFamily="34" charset="0"/>
              <a:buChar char="•"/>
            </a:pPr>
            <a:r>
              <a:rPr lang="en-US" sz="2400" dirty="0" smtClean="0">
                <a:latin typeface="+mj-lt"/>
              </a:rPr>
              <a:t>drill </a:t>
            </a:r>
            <a:r>
              <a:rPr lang="en-US" sz="2400" dirty="0">
                <a:latin typeface="+mj-lt"/>
              </a:rPr>
              <a:t>(repetition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expansion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completion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multiple-slot substitution drill, </a:t>
            </a:r>
            <a:endParaRPr lang="en-US" sz="2400" dirty="0" smtClean="0">
              <a:latin typeface="+mj-lt"/>
            </a:endParaRPr>
          </a:p>
          <a:p>
            <a:pPr marL="1257300" lvl="2" indent="-342900">
              <a:buFont typeface="Wingdings" panose="05000000000000000000" pitchFamily="2" charset="2"/>
              <a:buChar char="ü"/>
            </a:pPr>
            <a:r>
              <a:rPr lang="en-US" sz="2400" dirty="0" smtClean="0">
                <a:latin typeface="+mj-lt"/>
              </a:rPr>
              <a:t>transformation </a:t>
            </a:r>
            <a:r>
              <a:rPr lang="en-US" sz="2400" dirty="0">
                <a:latin typeface="+mj-lt"/>
              </a:rPr>
              <a:t>drill, etc.)</a:t>
            </a:r>
          </a:p>
          <a:p>
            <a:pPr lvl="1">
              <a:buFont typeface="Arial" panose="020B0604020202020204" pitchFamily="34" charset="0"/>
              <a:buChar char="•"/>
            </a:pPr>
            <a:r>
              <a:rPr lang="en-US" sz="2400" dirty="0">
                <a:latin typeface="+mj-lt"/>
              </a:rPr>
              <a:t>use of minimal pairs </a:t>
            </a:r>
            <a:r>
              <a:rPr lang="en-US" sz="2400" dirty="0" smtClean="0">
                <a:latin typeface="+mj-lt"/>
              </a:rPr>
              <a:t>(</a:t>
            </a:r>
            <a:r>
              <a:rPr lang="en-US" sz="2400" b="1" dirty="0" smtClean="0">
                <a:latin typeface="+mj-lt"/>
              </a:rPr>
              <a:t>pairs </a:t>
            </a:r>
            <a:r>
              <a:rPr lang="en-US" sz="2400" b="1" dirty="0">
                <a:latin typeface="+mj-lt"/>
              </a:rPr>
              <a:t>of words which differ in only one sound </a:t>
            </a:r>
            <a:r>
              <a:rPr lang="en-US" sz="2400" b="1" dirty="0" smtClean="0">
                <a:latin typeface="+mj-lt"/>
              </a:rPr>
              <a:t>e.g</a:t>
            </a:r>
            <a:r>
              <a:rPr lang="en-US" sz="2400" b="1" dirty="0">
                <a:latin typeface="+mj-lt"/>
              </a:rPr>
              <a:t>. ship – sheep.</a:t>
            </a:r>
            <a:r>
              <a:rPr lang="en-US" sz="2400" dirty="0">
                <a:latin typeface="+mj-lt"/>
              </a:rPr>
              <a:t>) </a:t>
            </a:r>
          </a:p>
          <a:p>
            <a:pPr lvl="1">
              <a:buFont typeface="Arial" panose="020B0604020202020204" pitchFamily="34" charset="0"/>
              <a:buChar char="•"/>
            </a:pPr>
            <a:r>
              <a:rPr lang="en-US" sz="2400" dirty="0" smtClean="0">
                <a:latin typeface="+mj-lt"/>
              </a:rPr>
              <a:t>gap-filling. </a:t>
            </a:r>
            <a:endParaRPr lang="ro-RO" sz="2400" dirty="0">
              <a:latin typeface="+mj-lt"/>
            </a:endParaRPr>
          </a:p>
        </p:txBody>
      </p:sp>
    </p:spTree>
    <p:extLst>
      <p:ext uri="{BB962C8B-B14F-4D97-AF65-F5344CB8AC3E}">
        <p14:creationId xmlns:p14="http://schemas.microsoft.com/office/powerpoint/2010/main" val="1461657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6" name="Picture 5"/>
          <p:cNvPicPr>
            <a:picLocks noChangeAspect="1"/>
          </p:cNvPicPr>
          <p:nvPr/>
        </p:nvPicPr>
        <p:blipFill>
          <a:blip r:embed="rId2"/>
          <a:stretch>
            <a:fillRect/>
          </a:stretch>
        </p:blipFill>
        <p:spPr>
          <a:xfrm>
            <a:off x="123841" y="952110"/>
            <a:ext cx="6399507" cy="5379297"/>
          </a:xfrm>
          <a:prstGeom prst="rect">
            <a:avLst/>
          </a:prstGeom>
        </p:spPr>
      </p:pic>
      <p:pic>
        <p:nvPicPr>
          <p:cNvPr id="7" name="Picture 6"/>
          <p:cNvPicPr>
            <a:picLocks noChangeAspect="1"/>
          </p:cNvPicPr>
          <p:nvPr/>
        </p:nvPicPr>
        <p:blipFill>
          <a:blip r:embed="rId3"/>
          <a:stretch>
            <a:fillRect/>
          </a:stretch>
        </p:blipFill>
        <p:spPr>
          <a:xfrm>
            <a:off x="6345809" y="941503"/>
            <a:ext cx="5642902" cy="3951008"/>
          </a:xfrm>
          <a:prstGeom prst="rect">
            <a:avLst/>
          </a:prstGeom>
        </p:spPr>
      </p:pic>
      <p:sp>
        <p:nvSpPr>
          <p:cNvPr id="9" name="TextBox 8"/>
          <p:cNvSpPr txBox="1"/>
          <p:nvPr/>
        </p:nvSpPr>
        <p:spPr>
          <a:xfrm>
            <a:off x="6693031" y="5241303"/>
            <a:ext cx="5118755"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a:t>
            </a:r>
            <a:r>
              <a:rPr lang="en-US" sz="1200" i="1" dirty="0" smtClean="0">
                <a:latin typeface="Cambria" panose="02040503050406030204" pitchFamily="18" charset="0"/>
                <a:ea typeface="Cambria" panose="02040503050406030204" pitchFamily="18" charset="0"/>
              </a:rPr>
              <a:t>Teaching</a:t>
            </a:r>
            <a:r>
              <a:rPr lang="ro-RO" sz="1200" i="1" dirty="0" smtClean="0">
                <a:latin typeface="Cambria" panose="02040503050406030204" pitchFamily="18" charset="0"/>
                <a:ea typeface="Cambria" panose="02040503050406030204" pitchFamily="18" charset="0"/>
              </a:rPr>
              <a:t>, p.54-55.</a:t>
            </a:r>
            <a:endParaRPr lang="ro-RO" sz="1200" dirty="0"/>
          </a:p>
        </p:txBody>
      </p:sp>
    </p:spTree>
    <p:extLst>
      <p:ext uri="{BB962C8B-B14F-4D97-AF65-F5344CB8AC3E}">
        <p14:creationId xmlns:p14="http://schemas.microsoft.com/office/powerpoint/2010/main" val="863652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8" name="Picture 7"/>
          <p:cNvPicPr>
            <a:picLocks noChangeAspect="1"/>
          </p:cNvPicPr>
          <p:nvPr/>
        </p:nvPicPr>
        <p:blipFill>
          <a:blip r:embed="rId2"/>
          <a:stretch>
            <a:fillRect/>
          </a:stretch>
        </p:blipFill>
        <p:spPr>
          <a:xfrm>
            <a:off x="914400" y="1022291"/>
            <a:ext cx="6033155" cy="5361690"/>
          </a:xfrm>
          <a:prstGeom prst="rect">
            <a:avLst/>
          </a:prstGeom>
        </p:spPr>
      </p:pic>
      <p:sp>
        <p:nvSpPr>
          <p:cNvPr id="2" name="TextBox 1"/>
          <p:cNvSpPr txBox="1"/>
          <p:nvPr/>
        </p:nvSpPr>
        <p:spPr>
          <a:xfrm>
            <a:off x="7145518" y="5524107"/>
            <a:ext cx="4609707"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Teaching</a:t>
            </a:r>
            <a:r>
              <a:rPr lang="ro-RO" sz="1200" i="1" dirty="0">
                <a:latin typeface="Cambria" panose="02040503050406030204" pitchFamily="18" charset="0"/>
                <a:ea typeface="Cambria" panose="02040503050406030204" pitchFamily="18" charset="0"/>
              </a:rPr>
              <a:t>, </a:t>
            </a:r>
            <a:r>
              <a:rPr lang="ro-RO" sz="1200" i="1" dirty="0" smtClean="0">
                <a:latin typeface="Cambria" panose="02040503050406030204" pitchFamily="18" charset="0"/>
                <a:ea typeface="Cambria" panose="02040503050406030204" pitchFamily="18" charset="0"/>
              </a:rPr>
              <a:t>p.55</a:t>
            </a:r>
            <a:r>
              <a:rPr lang="ro-RO" sz="1200" i="1" dirty="0">
                <a:latin typeface="Cambria" panose="02040503050406030204" pitchFamily="18" charset="0"/>
                <a:ea typeface="Cambria" panose="02040503050406030204" pitchFamily="18" charset="0"/>
              </a:rPr>
              <a:t>.</a:t>
            </a:r>
            <a:endParaRPr lang="ro-RO" sz="1200" dirty="0"/>
          </a:p>
        </p:txBody>
      </p:sp>
    </p:spTree>
    <p:extLst>
      <p:ext uri="{BB962C8B-B14F-4D97-AF65-F5344CB8AC3E}">
        <p14:creationId xmlns:p14="http://schemas.microsoft.com/office/powerpoint/2010/main" val="3689672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18713793"/>
              </p:ext>
            </p:extLst>
          </p:nvPr>
        </p:nvGraphicFramePr>
        <p:xfrm>
          <a:off x="1725105" y="433634"/>
          <a:ext cx="8434895" cy="571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637229" y="6249970"/>
            <a:ext cx="5901179" cy="307777"/>
          </a:xfrm>
          <a:prstGeom prst="rect">
            <a:avLst/>
          </a:prstGeom>
          <a:noFill/>
        </p:spPr>
        <p:txBody>
          <a:bodyPr wrap="square" rtlCol="0">
            <a:spAutoFit/>
          </a:bodyPr>
          <a:lstStyle/>
          <a:p>
            <a:r>
              <a:rPr lang="ro-RO" sz="1400" dirty="0" smtClean="0">
                <a:latin typeface="+mj-lt"/>
              </a:rPr>
              <a:t>Scott Thornbury, 30 Language Teaching Methods. Cambridge UP 2017</a:t>
            </a:r>
            <a:endParaRPr lang="ro-RO" sz="1400" dirty="0">
              <a:latin typeface="+mj-lt"/>
            </a:endParaRPr>
          </a:p>
        </p:txBody>
      </p:sp>
    </p:spTree>
    <p:extLst>
      <p:ext uri="{BB962C8B-B14F-4D97-AF65-F5344CB8AC3E}">
        <p14:creationId xmlns:p14="http://schemas.microsoft.com/office/powerpoint/2010/main" val="1409278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706" y="558836"/>
            <a:ext cx="9004462"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461913" y="1424135"/>
            <a:ext cx="10077254" cy="4891824"/>
          </a:xfrm>
          <a:solidFill>
            <a:schemeClr val="bg2"/>
          </a:solidFill>
        </p:spPr>
        <p:txBody>
          <a:bodyPr>
            <a:norm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Appeared </a:t>
            </a:r>
            <a:r>
              <a:rPr lang="en-US" sz="2400" dirty="0">
                <a:solidFill>
                  <a:schemeClr val="tx1"/>
                </a:solidFill>
                <a:latin typeface="+mj-lt"/>
              </a:rPr>
              <a:t>as a reaction to the behaviorist features of the audiolingual </a:t>
            </a:r>
            <a:r>
              <a:rPr lang="en-US" sz="2400" dirty="0" smtClean="0">
                <a:solidFill>
                  <a:schemeClr val="tx1"/>
                </a:solidFill>
                <a:latin typeface="+mj-lt"/>
              </a:rPr>
              <a:t>method;</a:t>
            </a:r>
          </a:p>
          <a:p>
            <a:pPr>
              <a:spcBef>
                <a:spcPts val="600"/>
              </a:spcBef>
              <a:spcAft>
                <a:spcPts val="200"/>
              </a:spcAft>
              <a:buFont typeface="Arial" panose="020B0604020202020204" pitchFamily="34" charset="0"/>
              <a:buChar char="•"/>
            </a:pPr>
            <a:r>
              <a:rPr lang="en-US" sz="2400" dirty="0" smtClean="0">
                <a:solidFill>
                  <a:schemeClr val="tx1"/>
                </a:solidFill>
                <a:latin typeface="+mj-lt"/>
              </a:rPr>
              <a:t>Influenced </a:t>
            </a:r>
            <a:r>
              <a:rPr lang="en-US" sz="2400" dirty="0">
                <a:solidFill>
                  <a:schemeClr val="tx1"/>
                </a:solidFill>
                <a:latin typeface="+mj-lt"/>
              </a:rPr>
              <a:t>by cognitive psychology and </a:t>
            </a:r>
            <a:r>
              <a:rPr lang="en-US" sz="2400" dirty="0" err="1">
                <a:solidFill>
                  <a:schemeClr val="tx1"/>
                </a:solidFill>
                <a:latin typeface="+mj-lt"/>
              </a:rPr>
              <a:t>Chomskyan</a:t>
            </a:r>
            <a:r>
              <a:rPr lang="en-US" sz="2400" dirty="0">
                <a:solidFill>
                  <a:schemeClr val="tx1"/>
                </a:solidFill>
                <a:latin typeface="+mj-lt"/>
              </a:rPr>
              <a:t> </a:t>
            </a:r>
            <a:r>
              <a:rPr lang="en-US" sz="2400" dirty="0" smtClean="0">
                <a:solidFill>
                  <a:schemeClr val="tx1"/>
                </a:solidFill>
                <a:latin typeface="+mj-lt"/>
              </a:rPr>
              <a:t>linguistics;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is not learned as habit formation, but through the </a:t>
            </a:r>
            <a:r>
              <a:rPr lang="en-US" sz="2400" b="1" dirty="0">
                <a:solidFill>
                  <a:schemeClr val="tx1"/>
                </a:solidFill>
                <a:latin typeface="+mj-lt"/>
              </a:rPr>
              <a:t>acquisition of patterns </a:t>
            </a:r>
            <a:r>
              <a:rPr lang="en-US" sz="2400" dirty="0">
                <a:solidFill>
                  <a:schemeClr val="tx1"/>
                </a:solidFill>
                <a:latin typeface="+mj-lt"/>
              </a:rPr>
              <a:t>and </a:t>
            </a:r>
            <a:r>
              <a:rPr lang="en-US" sz="2400" b="1" dirty="0">
                <a:solidFill>
                  <a:schemeClr val="tx1"/>
                </a:solidFill>
                <a:latin typeface="+mj-lt"/>
              </a:rPr>
              <a:t>rules</a:t>
            </a:r>
            <a:r>
              <a:rPr lang="en-US" sz="2400" dirty="0">
                <a:solidFill>
                  <a:schemeClr val="tx1"/>
                </a:solidFill>
                <a:latin typeface="+mj-lt"/>
              </a:rPr>
              <a:t> that can be extended and applied to new </a:t>
            </a:r>
            <a:r>
              <a:rPr lang="en-US" sz="2400" dirty="0" smtClean="0">
                <a:solidFill>
                  <a:schemeClr val="tx1"/>
                </a:solidFill>
                <a:latin typeface="+mj-lt"/>
              </a:rPr>
              <a:t>circumstances;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acquisition=the learning of a system of infinitely extendable rules based on meaningful exposure, with </a:t>
            </a:r>
            <a:r>
              <a:rPr lang="en-US" sz="2400" b="1" dirty="0">
                <a:solidFill>
                  <a:schemeClr val="tx1"/>
                </a:solidFill>
                <a:latin typeface="+mj-lt"/>
              </a:rPr>
              <a:t>hypothesis testing </a:t>
            </a:r>
            <a:r>
              <a:rPr lang="en-US" sz="2400" dirty="0">
                <a:solidFill>
                  <a:schemeClr val="tx1"/>
                </a:solidFill>
                <a:latin typeface="+mj-lt"/>
              </a:rPr>
              <a:t>and rule </a:t>
            </a:r>
            <a:r>
              <a:rPr lang="en-US" sz="2400" b="1" dirty="0">
                <a:solidFill>
                  <a:schemeClr val="tx1"/>
                </a:solidFill>
                <a:latin typeface="+mj-lt"/>
              </a:rPr>
              <a:t>inferencing</a:t>
            </a:r>
            <a:r>
              <a:rPr lang="en-US" sz="2400" dirty="0">
                <a:solidFill>
                  <a:schemeClr val="tx1"/>
                </a:solidFill>
                <a:latin typeface="+mj-lt"/>
              </a:rPr>
              <a:t>.</a:t>
            </a:r>
          </a:p>
          <a:p>
            <a:pPr>
              <a:spcBef>
                <a:spcPts val="600"/>
              </a:spcBef>
              <a:spcAft>
                <a:spcPts val="200"/>
              </a:spcAft>
            </a:pPr>
            <a:endParaRPr lang="en-US" dirty="0">
              <a:solidFill>
                <a:schemeClr val="tx1"/>
              </a:solidFill>
            </a:endParaRPr>
          </a:p>
        </p:txBody>
      </p:sp>
    </p:spTree>
    <p:extLst>
      <p:ext uri="{BB962C8B-B14F-4D97-AF65-F5344CB8AC3E}">
        <p14:creationId xmlns:p14="http://schemas.microsoft.com/office/powerpoint/2010/main" val="3749879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89" y="436287"/>
            <a:ext cx="10186724"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603315" y="1159497"/>
            <a:ext cx="10901297" cy="5212728"/>
          </a:xfrm>
          <a:solidFill>
            <a:schemeClr val="bg2"/>
          </a:solidFill>
        </p:spPr>
        <p:txBody>
          <a:bodyPr>
            <a:normAutofit/>
          </a:bodyPr>
          <a:lstStyle/>
          <a:p>
            <a:pPr marL="285750" indent="-285750">
              <a:spcBef>
                <a:spcPts val="600"/>
              </a:spcBef>
              <a:spcAft>
                <a:spcPts val="200"/>
              </a:spcAft>
              <a:buFont typeface="Arial" panose="020B0604020202020204" pitchFamily="34" charset="0"/>
              <a:buChar char="•"/>
            </a:pPr>
            <a:r>
              <a:rPr lang="en-US" sz="2400" b="1" dirty="0" smtClean="0">
                <a:solidFill>
                  <a:schemeClr val="tx1"/>
                </a:solidFill>
                <a:latin typeface="+mj-lt"/>
              </a:rPr>
              <a:t>Language </a:t>
            </a:r>
            <a:r>
              <a:rPr lang="en-US" sz="2400" b="1" dirty="0">
                <a:solidFill>
                  <a:schemeClr val="tx1"/>
                </a:solidFill>
                <a:latin typeface="+mj-lt"/>
              </a:rPr>
              <a:t>learning </a:t>
            </a:r>
            <a:r>
              <a:rPr lang="en-US" sz="2400" dirty="0">
                <a:solidFill>
                  <a:schemeClr val="tx1"/>
                </a:solidFill>
                <a:latin typeface="+mj-lt"/>
              </a:rPr>
              <a:t>is viewed as </a:t>
            </a:r>
            <a:r>
              <a:rPr lang="en-US" sz="2400" b="1" dirty="0">
                <a:solidFill>
                  <a:schemeClr val="tx1"/>
                </a:solidFill>
                <a:latin typeface="+mj-lt"/>
              </a:rPr>
              <a:t>rule acquisition</a:t>
            </a:r>
            <a:r>
              <a:rPr lang="en-US" sz="2400" dirty="0">
                <a:solidFill>
                  <a:schemeClr val="tx1"/>
                </a:solidFill>
                <a:latin typeface="+mj-lt"/>
              </a:rPr>
              <a:t>, not habit formation;</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Instruction is often </a:t>
            </a:r>
            <a:r>
              <a:rPr lang="en-US" sz="2400" b="1" dirty="0">
                <a:solidFill>
                  <a:schemeClr val="tx1"/>
                </a:solidFill>
                <a:latin typeface="+mj-lt"/>
              </a:rPr>
              <a:t>individualized</a:t>
            </a:r>
            <a:r>
              <a:rPr lang="en-US" sz="2400" dirty="0">
                <a:solidFill>
                  <a:schemeClr val="tx1"/>
                </a:solidFill>
                <a:latin typeface="+mj-lt"/>
              </a:rPr>
              <a:t>, learners are responsible for their own learning;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Grammar must be taught (either inductively or </a:t>
            </a:r>
            <a:r>
              <a:rPr lang="en-US" sz="2400" dirty="0" smtClean="0">
                <a:solidFill>
                  <a:schemeClr val="tx1"/>
                </a:solidFill>
                <a:latin typeface="+mj-lt"/>
              </a:rPr>
              <a:t>deductively);</a:t>
            </a:r>
            <a:endParaRPr lang="en-US" sz="2400" dirty="0">
              <a:solidFill>
                <a:schemeClr val="tx1"/>
              </a:solidFill>
              <a:latin typeface="+mj-lt"/>
            </a:endParaRP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Pronunciation is deemphasized</a:t>
            </a:r>
            <a:r>
              <a:rPr lang="en-US" sz="2400" b="1" dirty="0">
                <a:solidFill>
                  <a:schemeClr val="tx1"/>
                </a:solidFill>
                <a:latin typeface="+mj-lt"/>
              </a:rPr>
              <a:t>, perfection </a:t>
            </a:r>
            <a:r>
              <a:rPr lang="en-US" sz="2400" dirty="0">
                <a:solidFill>
                  <a:schemeClr val="tx1"/>
                </a:solidFill>
                <a:latin typeface="+mj-lt"/>
              </a:rPr>
              <a:t>is viewed as </a:t>
            </a:r>
            <a:r>
              <a:rPr lang="en-US" sz="2400" b="1" dirty="0">
                <a:solidFill>
                  <a:schemeClr val="tx1"/>
                </a:solidFill>
                <a:latin typeface="+mj-lt"/>
              </a:rPr>
              <a:t>unrealistic</a:t>
            </a:r>
            <a:r>
              <a:rPr lang="en-US" sz="2400" dirty="0">
                <a:solidFill>
                  <a:schemeClr val="tx1"/>
                </a:solidFill>
                <a:latin typeface="+mj-lt"/>
              </a:rPr>
              <a:t>;</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Reading</a:t>
            </a:r>
            <a:r>
              <a:rPr lang="en-US" sz="2400" dirty="0">
                <a:solidFill>
                  <a:schemeClr val="tx1"/>
                </a:solidFill>
                <a:latin typeface="+mj-lt"/>
              </a:rPr>
              <a:t> and </a:t>
            </a:r>
            <a:r>
              <a:rPr lang="en-US" sz="2400" b="1" dirty="0">
                <a:solidFill>
                  <a:schemeClr val="tx1"/>
                </a:solidFill>
                <a:latin typeface="+mj-lt"/>
              </a:rPr>
              <a:t>writing</a:t>
            </a:r>
            <a:r>
              <a:rPr lang="en-US" sz="2400" dirty="0">
                <a:solidFill>
                  <a:schemeClr val="tx1"/>
                </a:solidFill>
                <a:latin typeface="+mj-lt"/>
              </a:rPr>
              <a:t> are as important as speaking and listening;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Vocabulary learning is stressed especially at </a:t>
            </a:r>
            <a:r>
              <a:rPr lang="en-US" sz="2400" b="1" dirty="0">
                <a:solidFill>
                  <a:schemeClr val="tx1"/>
                </a:solidFill>
                <a:latin typeface="+mj-lt"/>
              </a:rPr>
              <a:t>intermediate</a:t>
            </a:r>
            <a:r>
              <a:rPr lang="en-US" sz="2400" dirty="0">
                <a:solidFill>
                  <a:schemeClr val="tx1"/>
                </a:solidFill>
                <a:latin typeface="+mj-lt"/>
              </a:rPr>
              <a:t> and </a:t>
            </a:r>
            <a:r>
              <a:rPr lang="en-US" sz="2400" b="1" dirty="0">
                <a:solidFill>
                  <a:schemeClr val="tx1"/>
                </a:solidFill>
                <a:latin typeface="+mj-lt"/>
              </a:rPr>
              <a:t>advanced</a:t>
            </a:r>
            <a:r>
              <a:rPr lang="en-US" sz="2400" dirty="0">
                <a:solidFill>
                  <a:schemeClr val="tx1"/>
                </a:solidFill>
                <a:latin typeface="+mj-lt"/>
              </a:rPr>
              <a:t> levels;</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Errors</a:t>
            </a:r>
            <a:r>
              <a:rPr lang="en-US" sz="2400" dirty="0">
                <a:solidFill>
                  <a:schemeClr val="tx1"/>
                </a:solidFill>
                <a:latin typeface="+mj-lt"/>
              </a:rPr>
              <a:t> are viewed as inevitable, to be used </a:t>
            </a:r>
            <a:r>
              <a:rPr lang="en-US" sz="2400" b="1" dirty="0">
                <a:solidFill>
                  <a:schemeClr val="tx1"/>
                </a:solidFill>
                <a:latin typeface="+mj-lt"/>
              </a:rPr>
              <a:t>constructively</a:t>
            </a:r>
            <a:r>
              <a:rPr lang="en-US" sz="2400" dirty="0">
                <a:solidFill>
                  <a:schemeClr val="tx1"/>
                </a:solidFill>
                <a:latin typeface="+mj-lt"/>
              </a:rPr>
              <a:t> for enhancing the learning process;</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The teacher is expected to have a </a:t>
            </a:r>
            <a:r>
              <a:rPr lang="en-US" sz="2400" b="1" dirty="0">
                <a:solidFill>
                  <a:schemeClr val="tx1"/>
                </a:solidFill>
                <a:latin typeface="+mj-lt"/>
              </a:rPr>
              <a:t>good general proficiency </a:t>
            </a:r>
            <a:r>
              <a:rPr lang="en-US" sz="2400" dirty="0">
                <a:solidFill>
                  <a:schemeClr val="tx1"/>
                </a:solidFill>
                <a:latin typeface="+mj-lt"/>
              </a:rPr>
              <a:t>of the target </a:t>
            </a:r>
            <a:r>
              <a:rPr lang="en-US" sz="2400" dirty="0" err="1">
                <a:solidFill>
                  <a:schemeClr val="tx1"/>
                </a:solidFill>
                <a:latin typeface="+mj-lt"/>
              </a:rPr>
              <a:t>lge</a:t>
            </a:r>
            <a:r>
              <a:rPr lang="en-US" sz="2400" dirty="0">
                <a:solidFill>
                  <a:schemeClr val="tx1"/>
                </a:solidFill>
                <a:latin typeface="+mj-lt"/>
              </a:rPr>
              <a:t> as well as an </a:t>
            </a:r>
            <a:r>
              <a:rPr lang="en-US" sz="2400" b="1" dirty="0">
                <a:solidFill>
                  <a:schemeClr val="tx1"/>
                </a:solidFill>
                <a:latin typeface="+mj-lt"/>
              </a:rPr>
              <a:t>ability to analyze </a:t>
            </a:r>
            <a:r>
              <a:rPr lang="en-US" sz="2400" dirty="0">
                <a:solidFill>
                  <a:schemeClr val="tx1"/>
                </a:solidFill>
                <a:latin typeface="+mj-lt"/>
              </a:rPr>
              <a:t>the target lge.</a:t>
            </a:r>
          </a:p>
        </p:txBody>
      </p:sp>
    </p:spTree>
    <p:extLst>
      <p:ext uri="{BB962C8B-B14F-4D97-AF65-F5344CB8AC3E}">
        <p14:creationId xmlns:p14="http://schemas.microsoft.com/office/powerpoint/2010/main" val="3941170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46672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575035" y="1266825"/>
            <a:ext cx="10058400" cy="4841744"/>
          </a:xfrm>
          <a:solidFill>
            <a:schemeClr val="bg2"/>
          </a:solidFill>
        </p:spPr>
        <p:txBody>
          <a:bodyPr>
            <a:normAutofit/>
          </a:bodyPr>
          <a:lstStyle/>
          <a:p>
            <a:pPr>
              <a:spcBef>
                <a:spcPts val="600"/>
              </a:spcBef>
              <a:buFont typeface="Arial" panose="020B0604020202020204" pitchFamily="34" charset="0"/>
              <a:buChar char="•"/>
            </a:pPr>
            <a:r>
              <a:rPr lang="en-US" sz="2400" dirty="0" smtClean="0">
                <a:solidFill>
                  <a:schemeClr val="tx1"/>
                </a:solidFill>
                <a:latin typeface="+mj-lt"/>
              </a:rPr>
              <a:t>developed as a reaction to the general </a:t>
            </a:r>
            <a:r>
              <a:rPr lang="en-US" sz="2400" b="1" dirty="0" smtClean="0">
                <a:solidFill>
                  <a:schemeClr val="tx1"/>
                </a:solidFill>
                <a:latin typeface="+mj-lt"/>
              </a:rPr>
              <a:t>lack of affective </a:t>
            </a:r>
            <a:r>
              <a:rPr lang="en-US" sz="2400" dirty="0" smtClean="0">
                <a:solidFill>
                  <a:schemeClr val="tx1"/>
                </a:solidFill>
                <a:latin typeface="+mj-lt"/>
              </a:rPr>
              <a:t>consideration in both the audiolingual and cognitive approaches;</a:t>
            </a:r>
          </a:p>
          <a:p>
            <a:pPr>
              <a:spcBef>
                <a:spcPts val="600"/>
              </a:spcBef>
              <a:buFont typeface="Arial" panose="020B0604020202020204" pitchFamily="34" charset="0"/>
              <a:buChar char="•"/>
            </a:pPr>
            <a:r>
              <a:rPr lang="en-US" sz="2400" dirty="0" smtClean="0">
                <a:solidFill>
                  <a:schemeClr val="tx1"/>
                </a:solidFill>
                <a:latin typeface="+mj-lt"/>
              </a:rPr>
              <a:t>emphasized the </a:t>
            </a:r>
            <a:r>
              <a:rPr lang="en-US" sz="2400" b="1" dirty="0" smtClean="0">
                <a:solidFill>
                  <a:schemeClr val="tx1"/>
                </a:solidFill>
                <a:latin typeface="+mj-lt"/>
              </a:rPr>
              <a:t>social climate </a:t>
            </a:r>
            <a:r>
              <a:rPr lang="en-US" sz="2400" dirty="0" smtClean="0">
                <a:solidFill>
                  <a:schemeClr val="tx1"/>
                </a:solidFill>
                <a:latin typeface="+mj-lt"/>
              </a:rPr>
              <a:t>in the classroom and the positive relationship </a:t>
            </a:r>
            <a:r>
              <a:rPr lang="en-US" sz="2400" b="1" dirty="0" smtClean="0">
                <a:solidFill>
                  <a:schemeClr val="tx1"/>
                </a:solidFill>
                <a:latin typeface="+mj-lt"/>
              </a:rPr>
              <a:t>between teacher and learners</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smtClean="0">
                <a:solidFill>
                  <a:schemeClr val="tx1"/>
                </a:solidFill>
                <a:latin typeface="+mj-lt"/>
              </a:rPr>
              <a:t>language </a:t>
            </a:r>
            <a:r>
              <a:rPr lang="en-US" sz="2400" b="1" dirty="0" smtClean="0">
                <a:solidFill>
                  <a:schemeClr val="tx1"/>
                </a:solidFill>
                <a:latin typeface="+mj-lt"/>
              </a:rPr>
              <a:t>learning is a social and personal process</a:t>
            </a:r>
            <a:r>
              <a:rPr lang="en-US" sz="2400" dirty="0" smtClean="0">
                <a:solidFill>
                  <a:schemeClr val="tx1"/>
                </a:solidFill>
                <a:latin typeface="+mj-lt"/>
              </a:rPr>
              <a:t> that should be taken into account in the methods and materials used.</a:t>
            </a:r>
          </a:p>
          <a:p>
            <a:pPr marL="0" indent="0">
              <a:spcBef>
                <a:spcPts val="600"/>
              </a:spcBef>
              <a:buNone/>
            </a:pPr>
            <a:endParaRPr lang="en-US" sz="2400" b="1" dirty="0" smtClean="0">
              <a:solidFill>
                <a:schemeClr val="tx1"/>
              </a:solidFill>
              <a:latin typeface="+mj-lt"/>
            </a:endParaRPr>
          </a:p>
          <a:p>
            <a:pPr>
              <a:spcBef>
                <a:spcPts val="60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smtClean="0">
              <a:latin typeface="+mj-lt"/>
            </a:endParaRPr>
          </a:p>
          <a:p>
            <a:pPr>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308012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61755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414779" y="1266824"/>
            <a:ext cx="11089834" cy="4945439"/>
          </a:xfrm>
          <a:solidFill>
            <a:schemeClr val="bg2"/>
          </a:solidFill>
        </p:spPr>
        <p:txBody>
          <a:bodyPr>
            <a:normAutofit/>
          </a:bodyPr>
          <a:lstStyle/>
          <a:p>
            <a:pPr marL="0" indent="0">
              <a:spcBef>
                <a:spcPts val="200"/>
              </a:spcBef>
              <a:buNone/>
            </a:pPr>
            <a:endParaRPr lang="en-US" b="1" dirty="0" smtClean="0">
              <a:solidFill>
                <a:schemeClr val="tx1"/>
              </a:solidFill>
            </a:endParaRPr>
          </a:p>
          <a:p>
            <a:pPr marL="0" indent="0">
              <a:spcBef>
                <a:spcPts val="200"/>
              </a:spcBef>
              <a:buNone/>
            </a:pPr>
            <a:r>
              <a:rPr lang="en-US" sz="2400" b="1" dirty="0" smtClean="0">
                <a:solidFill>
                  <a:schemeClr val="tx1"/>
                </a:solidFill>
                <a:latin typeface="+mj-lt"/>
              </a:rPr>
              <a:t>Features</a:t>
            </a:r>
          </a:p>
          <a:p>
            <a:pPr lvl="1">
              <a:spcBef>
                <a:spcPts val="200"/>
              </a:spcBef>
              <a:buFont typeface="Arial" panose="020B0604020202020204" pitchFamily="34" charset="0"/>
              <a:buChar char="•"/>
            </a:pPr>
            <a:r>
              <a:rPr lang="en-US" sz="2400" b="1" dirty="0">
                <a:solidFill>
                  <a:schemeClr val="tx1"/>
                </a:solidFill>
                <a:latin typeface="+mj-lt"/>
              </a:rPr>
              <a:t>r</a:t>
            </a:r>
            <a:r>
              <a:rPr lang="en-US" sz="2400" b="1" dirty="0" smtClean="0">
                <a:solidFill>
                  <a:schemeClr val="tx1"/>
                </a:solidFill>
                <a:latin typeface="+mj-lt"/>
              </a:rPr>
              <a:t>espect for each individual </a:t>
            </a:r>
            <a:r>
              <a:rPr lang="en-US" sz="2400" dirty="0" smtClean="0">
                <a:solidFill>
                  <a:schemeClr val="tx1"/>
                </a:solidFill>
                <a:latin typeface="+mj-lt"/>
              </a:rPr>
              <a:t>and for their feelings;</a:t>
            </a:r>
          </a:p>
          <a:p>
            <a:pPr lvl="1">
              <a:spcBef>
                <a:spcPts val="200"/>
              </a:spcBef>
              <a:buFont typeface="Arial" panose="020B0604020202020204" pitchFamily="34" charset="0"/>
              <a:buChar char="•"/>
            </a:pPr>
            <a:r>
              <a:rPr lang="en-US" sz="2400" b="1" dirty="0">
                <a:solidFill>
                  <a:schemeClr val="tx1"/>
                </a:solidFill>
                <a:latin typeface="+mj-lt"/>
              </a:rPr>
              <a:t>p</a:t>
            </a:r>
            <a:r>
              <a:rPr lang="en-US" sz="2400" b="1" dirty="0" smtClean="0">
                <a:solidFill>
                  <a:schemeClr val="tx1"/>
                </a:solidFill>
                <a:latin typeface="+mj-lt"/>
              </a:rPr>
              <a:t>riority to communication </a:t>
            </a:r>
            <a:r>
              <a:rPr lang="en-US" sz="2400" dirty="0" smtClean="0">
                <a:solidFill>
                  <a:schemeClr val="tx1"/>
                </a:solidFill>
                <a:latin typeface="+mj-lt"/>
              </a:rPr>
              <a:t>that is personally meaningful to the learner;</a:t>
            </a:r>
          </a:p>
          <a:p>
            <a:pPr lvl="1">
              <a:spcBef>
                <a:spcPts val="200"/>
              </a:spcBef>
              <a:buFont typeface="Arial" panose="020B0604020202020204" pitchFamily="34" charset="0"/>
              <a:buChar char="•"/>
            </a:pPr>
            <a:r>
              <a:rPr lang="en-US" sz="2400" dirty="0">
                <a:solidFill>
                  <a:schemeClr val="tx1"/>
                </a:solidFill>
                <a:latin typeface="+mj-lt"/>
              </a:rPr>
              <a:t>i</a:t>
            </a:r>
            <a:r>
              <a:rPr lang="en-US" sz="2400" dirty="0" smtClean="0">
                <a:solidFill>
                  <a:schemeClr val="tx1"/>
                </a:solidFill>
                <a:latin typeface="+mj-lt"/>
              </a:rPr>
              <a:t>nstruction involves much </a:t>
            </a:r>
            <a:r>
              <a:rPr lang="en-US" sz="2400" b="1" dirty="0" smtClean="0">
                <a:solidFill>
                  <a:schemeClr val="tx1"/>
                </a:solidFill>
                <a:latin typeface="+mj-lt"/>
              </a:rPr>
              <a:t>work in pairs </a:t>
            </a:r>
            <a:r>
              <a:rPr lang="en-US" sz="2400" dirty="0" smtClean="0">
                <a:solidFill>
                  <a:schemeClr val="tx1"/>
                </a:solidFill>
                <a:latin typeface="+mj-lt"/>
              </a:rPr>
              <a:t>and </a:t>
            </a:r>
            <a:r>
              <a:rPr lang="en-US" sz="2400" b="1" dirty="0" smtClean="0">
                <a:solidFill>
                  <a:schemeClr val="tx1"/>
                </a:solidFill>
                <a:latin typeface="+mj-lt"/>
              </a:rPr>
              <a:t>small groups;</a:t>
            </a:r>
          </a:p>
          <a:p>
            <a:pPr lvl="1">
              <a:spcBef>
                <a:spcPts val="200"/>
              </a:spcBef>
              <a:buFont typeface="Arial" panose="020B0604020202020204" pitchFamily="34" charset="0"/>
              <a:buChar char="•"/>
            </a:pPr>
            <a:r>
              <a:rPr lang="en-US" sz="2400" b="1" dirty="0" smtClean="0">
                <a:solidFill>
                  <a:schemeClr val="tx1"/>
                </a:solidFill>
                <a:latin typeface="+mj-lt"/>
              </a:rPr>
              <a:t>class atmosphere is more </a:t>
            </a:r>
            <a:r>
              <a:rPr lang="en-US" sz="2400" dirty="0" smtClean="0">
                <a:solidFill>
                  <a:schemeClr val="tx1"/>
                </a:solidFill>
                <a:latin typeface="+mj-lt"/>
              </a:rPr>
              <a:t>important than materials or methods;</a:t>
            </a:r>
            <a:endParaRPr lang="ru-RU" sz="2400" dirty="0" smtClean="0">
              <a:solidFill>
                <a:schemeClr val="tx1"/>
              </a:solidFill>
              <a:latin typeface="+mj-lt"/>
            </a:endParaRPr>
          </a:p>
          <a:p>
            <a:pPr lvl="1">
              <a:spcBef>
                <a:spcPts val="200"/>
              </a:spcBef>
              <a:buFont typeface="Arial" panose="020B0604020202020204" pitchFamily="34" charset="0"/>
              <a:buChar char="•"/>
            </a:pPr>
            <a:r>
              <a:rPr lang="en-US" sz="2400" b="1" dirty="0" smtClean="0">
                <a:solidFill>
                  <a:schemeClr val="tx1"/>
                </a:solidFill>
                <a:latin typeface="+mj-lt"/>
              </a:rPr>
              <a:t>peer support and interaction </a:t>
            </a:r>
            <a:r>
              <a:rPr lang="en-US" sz="2400" dirty="0" smtClean="0">
                <a:solidFill>
                  <a:schemeClr val="tx1"/>
                </a:solidFill>
                <a:latin typeface="+mj-lt"/>
              </a:rPr>
              <a:t>are viewed as necessary for learning;</a:t>
            </a:r>
          </a:p>
          <a:p>
            <a:pPr lvl="1">
              <a:spcBef>
                <a:spcPts val="200"/>
              </a:spcBef>
              <a:buFont typeface="Arial" panose="020B0604020202020204" pitchFamily="34" charset="0"/>
              <a:buChar char="•"/>
            </a:pPr>
            <a:r>
              <a:rPr lang="en-US" sz="2400" dirty="0" smtClean="0">
                <a:solidFill>
                  <a:schemeClr val="tx1"/>
                </a:solidFill>
                <a:latin typeface="+mj-lt"/>
              </a:rPr>
              <a:t>the </a:t>
            </a:r>
            <a:r>
              <a:rPr lang="en-US" sz="2400" b="1" dirty="0" smtClean="0">
                <a:solidFill>
                  <a:schemeClr val="tx1"/>
                </a:solidFill>
                <a:latin typeface="+mj-lt"/>
              </a:rPr>
              <a:t>teacher is a counselor</a:t>
            </a:r>
            <a:r>
              <a:rPr lang="en-US" sz="2400" dirty="0" smtClean="0">
                <a:solidFill>
                  <a:schemeClr val="tx1"/>
                </a:solidFill>
                <a:latin typeface="+mj-lt"/>
              </a:rPr>
              <a:t> or </a:t>
            </a:r>
            <a:r>
              <a:rPr lang="en-US" sz="2400" b="1" dirty="0" smtClean="0">
                <a:solidFill>
                  <a:schemeClr val="tx1"/>
                </a:solidFill>
                <a:latin typeface="+mj-lt"/>
              </a:rPr>
              <a:t>facilitator</a:t>
            </a:r>
            <a:r>
              <a:rPr lang="en-US" sz="2400" dirty="0" smtClean="0">
                <a:solidFill>
                  <a:schemeClr val="tx1"/>
                </a:solidFill>
                <a:latin typeface="+mj-lt"/>
              </a:rPr>
              <a:t> rather than the ultimate source of knowledge;</a:t>
            </a:r>
          </a:p>
          <a:p>
            <a:pPr lvl="1">
              <a:spcBef>
                <a:spcPts val="200"/>
              </a:spcBef>
              <a:buFont typeface="Arial" panose="020B0604020202020204" pitchFamily="34" charset="0"/>
              <a:buChar char="•"/>
            </a:pPr>
            <a:r>
              <a:rPr lang="en-US" sz="2400" dirty="0" smtClean="0">
                <a:solidFill>
                  <a:schemeClr val="tx1"/>
                </a:solidFill>
                <a:latin typeface="+mj-lt"/>
              </a:rPr>
              <a:t>the teacher should be </a:t>
            </a:r>
            <a:r>
              <a:rPr lang="ro-RO" sz="2400" b="1" dirty="0" smtClean="0">
                <a:solidFill>
                  <a:schemeClr val="tx1"/>
                </a:solidFill>
                <a:latin typeface="+mj-lt"/>
              </a:rPr>
              <a:t>proficient in the target lge </a:t>
            </a:r>
            <a:r>
              <a:rPr lang="ro-RO" sz="2400" dirty="0" smtClean="0">
                <a:solidFill>
                  <a:schemeClr val="tx1"/>
                </a:solidFill>
                <a:latin typeface="+mj-lt"/>
              </a:rPr>
              <a:t>and in the sts</a:t>
            </a:r>
            <a:r>
              <a:rPr lang="en-US" sz="2400" dirty="0" smtClean="0">
                <a:solidFill>
                  <a:schemeClr val="tx1"/>
                </a:solidFill>
                <a:latin typeface="+mj-lt"/>
              </a:rPr>
              <a:t>’ native </a:t>
            </a:r>
            <a:r>
              <a:rPr lang="en-US" sz="2400" dirty="0" err="1" smtClean="0">
                <a:solidFill>
                  <a:schemeClr val="tx1"/>
                </a:solidFill>
                <a:latin typeface="+mj-lt"/>
              </a:rPr>
              <a:t>lge</a:t>
            </a:r>
            <a:r>
              <a:rPr lang="en-US" sz="2400" dirty="0" smtClean="0">
                <a:solidFill>
                  <a:schemeClr val="tx1"/>
                </a:solidFill>
                <a:latin typeface="+mj-lt"/>
              </a:rPr>
              <a:t> since translation may be used heavenly in the </a:t>
            </a:r>
            <a:r>
              <a:rPr lang="en-US" sz="2400" b="1" dirty="0" smtClean="0">
                <a:solidFill>
                  <a:schemeClr val="tx1"/>
                </a:solidFill>
                <a:latin typeface="+mj-lt"/>
              </a:rPr>
              <a:t>initial stages </a:t>
            </a:r>
            <a:r>
              <a:rPr lang="en-US" sz="2400" dirty="0" smtClean="0">
                <a:solidFill>
                  <a:schemeClr val="tx1"/>
                </a:solidFill>
                <a:latin typeface="+mj-lt"/>
              </a:rPr>
              <a:t>to help </a:t>
            </a:r>
            <a:r>
              <a:rPr lang="en-US" sz="2400" dirty="0" err="1" smtClean="0">
                <a:solidFill>
                  <a:schemeClr val="tx1"/>
                </a:solidFill>
                <a:latin typeface="+mj-lt"/>
              </a:rPr>
              <a:t>sts</a:t>
            </a:r>
            <a:r>
              <a:rPr lang="en-US" sz="2400" dirty="0" smtClean="0">
                <a:solidFill>
                  <a:schemeClr val="tx1"/>
                </a:solidFill>
                <a:latin typeface="+mj-lt"/>
              </a:rPr>
              <a:t> to feel at ease.</a:t>
            </a:r>
            <a:endParaRPr lang="ro-RO" sz="2400" dirty="0" smtClean="0">
              <a:solidFill>
                <a:schemeClr val="tx1"/>
              </a:solidFill>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a:latin typeface="+mj-lt"/>
            </a:endParaRPr>
          </a:p>
        </p:txBody>
      </p:sp>
    </p:spTree>
    <p:extLst>
      <p:ext uri="{BB962C8B-B14F-4D97-AF65-F5344CB8AC3E}">
        <p14:creationId xmlns:p14="http://schemas.microsoft.com/office/powerpoint/2010/main" val="123074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a:bodyPr>
          <a:lstStyle/>
          <a:p>
            <a:r>
              <a:rPr lang="en-US" sz="3000" b="1" dirty="0" smtClean="0"/>
              <a:t>The </a:t>
            </a:r>
            <a:r>
              <a:rPr lang="en-US" sz="3000" b="1" dirty="0"/>
              <a:t>C</a:t>
            </a:r>
            <a:r>
              <a:rPr lang="en-US" sz="3000" b="1" dirty="0" smtClean="0"/>
              <a:t>omprehension-Based Approach</a:t>
            </a:r>
            <a:endParaRPr lang="en-US" sz="3000" b="1" dirty="0"/>
          </a:p>
        </p:txBody>
      </p:sp>
      <p:sp>
        <p:nvSpPr>
          <p:cNvPr id="5" name="Content Placeholder 4"/>
          <p:cNvSpPr>
            <a:spLocks noGrp="1"/>
          </p:cNvSpPr>
          <p:nvPr>
            <p:ph idx="1"/>
          </p:nvPr>
        </p:nvSpPr>
        <p:spPr>
          <a:xfrm>
            <a:off x="688155" y="1159497"/>
            <a:ext cx="9266548" cy="4835950"/>
          </a:xfrm>
          <a:solidFill>
            <a:schemeClr val="bg2"/>
          </a:solidFill>
        </p:spPr>
        <p:txBody>
          <a:bodyPr>
            <a:normAutofit/>
          </a:bodyPr>
          <a:lstStyle/>
          <a:p>
            <a:pPr>
              <a:spcBef>
                <a:spcPts val="1200"/>
              </a:spcBef>
              <a:buFont typeface="Arial" panose="020B0604020202020204" pitchFamily="34" charset="0"/>
              <a:buChar char="•"/>
            </a:pPr>
            <a:r>
              <a:rPr lang="en-US" sz="2600" dirty="0" smtClean="0">
                <a:solidFill>
                  <a:schemeClr val="tx1"/>
                </a:solidFill>
                <a:latin typeface="+mj-lt"/>
              </a:rPr>
              <a:t>L2 learning is very similar to L1 acquisition;</a:t>
            </a:r>
          </a:p>
          <a:p>
            <a:pPr>
              <a:spcBef>
                <a:spcPts val="1200"/>
              </a:spcBef>
              <a:buFont typeface="Arial" panose="020B0604020202020204" pitchFamily="34" charset="0"/>
              <a:buChar char="•"/>
            </a:pPr>
            <a:r>
              <a:rPr lang="en-US" sz="2600" dirty="0" smtClean="0">
                <a:solidFill>
                  <a:schemeClr val="tx1"/>
                </a:solidFill>
                <a:latin typeface="+mj-lt"/>
              </a:rPr>
              <a:t>extended exposure and comprehension (listening with understanding) must precede production;</a:t>
            </a:r>
          </a:p>
          <a:p>
            <a:pPr>
              <a:spcBef>
                <a:spcPts val="1200"/>
              </a:spcBef>
              <a:buFont typeface="Arial" panose="020B0604020202020204" pitchFamily="34" charset="0"/>
              <a:buChar char="•"/>
            </a:pPr>
            <a:r>
              <a:rPr lang="en-US" sz="2600" dirty="0" err="1" smtClean="0">
                <a:solidFill>
                  <a:schemeClr val="tx1"/>
                </a:solidFill>
                <a:latin typeface="+mj-lt"/>
              </a:rPr>
              <a:t>Krashen</a:t>
            </a:r>
            <a:r>
              <a:rPr lang="en-US" sz="2600" dirty="0" smtClean="0">
                <a:solidFill>
                  <a:schemeClr val="tx1"/>
                </a:solidFill>
                <a:latin typeface="+mj-lt"/>
              </a:rPr>
              <a:t> and Terrell’s Natural Approach stems from the Comprehension-Based Approach.</a:t>
            </a:r>
          </a:p>
          <a:p>
            <a:pPr marL="0" indent="0">
              <a:spcBef>
                <a:spcPts val="1200"/>
              </a:spcBef>
              <a:buNone/>
            </a:pPr>
            <a:endParaRPr lang="en-US" dirty="0">
              <a:solidFill>
                <a:schemeClr val="tx1"/>
              </a:solidFill>
            </a:endParaRPr>
          </a:p>
        </p:txBody>
      </p:sp>
    </p:spTree>
    <p:extLst>
      <p:ext uri="{BB962C8B-B14F-4D97-AF65-F5344CB8AC3E}">
        <p14:creationId xmlns:p14="http://schemas.microsoft.com/office/powerpoint/2010/main" val="829299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fontScale="90000"/>
          </a:bodyPr>
          <a:lstStyle/>
          <a:p>
            <a:r>
              <a:rPr lang="en-US" sz="3200" b="1" dirty="0" smtClean="0"/>
              <a:t>The </a:t>
            </a:r>
            <a:r>
              <a:rPr lang="en-US" sz="3200" b="1" dirty="0"/>
              <a:t>C</a:t>
            </a:r>
            <a:r>
              <a:rPr lang="en-US" sz="3200" b="1" dirty="0" smtClean="0"/>
              <a:t>omprehension-Based Approach. </a:t>
            </a:r>
            <a:r>
              <a:rPr lang="en-US" sz="3200" b="1" dirty="0">
                <a:solidFill>
                  <a:schemeClr val="tx1"/>
                </a:solidFill>
              </a:rPr>
              <a:t>Characteristics:</a:t>
            </a:r>
            <a:br>
              <a:rPr lang="en-US" sz="3200" b="1" dirty="0">
                <a:solidFill>
                  <a:schemeClr val="tx1"/>
                </a:solidFill>
              </a:rPr>
            </a:br>
            <a:endParaRPr lang="en-US" sz="3200" b="1" dirty="0"/>
          </a:p>
        </p:txBody>
      </p:sp>
      <p:sp>
        <p:nvSpPr>
          <p:cNvPr id="5" name="Content Placeholder 4"/>
          <p:cNvSpPr>
            <a:spLocks noGrp="1"/>
          </p:cNvSpPr>
          <p:nvPr>
            <p:ph idx="1"/>
          </p:nvPr>
        </p:nvSpPr>
        <p:spPr>
          <a:xfrm>
            <a:off x="461912" y="990600"/>
            <a:ext cx="11519555" cy="5636443"/>
          </a:xfrm>
          <a:solidFill>
            <a:schemeClr val="bg2"/>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Listening </a:t>
            </a:r>
            <a:r>
              <a:rPr lang="en-US" sz="2300" b="1" dirty="0">
                <a:solidFill>
                  <a:schemeClr val="tx1"/>
                </a:solidFill>
                <a:latin typeface="+mj-lt"/>
              </a:rPr>
              <a:t>comprehension</a:t>
            </a:r>
            <a:r>
              <a:rPr lang="en-US" sz="2300" dirty="0">
                <a:solidFill>
                  <a:schemeClr val="tx1"/>
                </a:solidFill>
                <a:latin typeface="+mj-lt"/>
              </a:rPr>
              <a:t>- the </a:t>
            </a:r>
            <a:r>
              <a:rPr lang="en-US" sz="2300" b="1" dirty="0">
                <a:solidFill>
                  <a:schemeClr val="tx1"/>
                </a:solidFill>
                <a:latin typeface="+mj-lt"/>
              </a:rPr>
              <a:t>basic skill </a:t>
            </a:r>
            <a:r>
              <a:rPr lang="en-US" sz="2300" dirty="0">
                <a:solidFill>
                  <a:schemeClr val="tx1"/>
                </a:solidFill>
                <a:latin typeface="+mj-lt"/>
              </a:rPr>
              <a:t>that would allow speaking, reading, and writing to develop spontaneously over time, given the right conditions;</a:t>
            </a:r>
          </a:p>
          <a:p>
            <a:pPr>
              <a:spcBef>
                <a:spcPts val="600"/>
              </a:spcBef>
              <a:buFont typeface="Arial" panose="020B0604020202020204" pitchFamily="34" charset="0"/>
              <a:buChar char="•"/>
            </a:pPr>
            <a:r>
              <a:rPr lang="en-US" sz="2300" dirty="0">
                <a:solidFill>
                  <a:schemeClr val="tx1"/>
                </a:solidFill>
                <a:latin typeface="+mj-lt"/>
              </a:rPr>
              <a:t>Learners should begin with a </a:t>
            </a:r>
            <a:r>
              <a:rPr lang="en-US" sz="2300" b="1" dirty="0">
                <a:solidFill>
                  <a:schemeClr val="tx1"/>
                </a:solidFill>
                <a:latin typeface="+mj-lt"/>
              </a:rPr>
              <a:t>silent period </a:t>
            </a:r>
            <a:r>
              <a:rPr lang="en-US" sz="2300" dirty="0">
                <a:solidFill>
                  <a:schemeClr val="tx1"/>
                </a:solidFill>
                <a:latin typeface="+mj-lt"/>
              </a:rPr>
              <a:t>by listening to meaningful speech and by responding nonverbally before they produce </a:t>
            </a:r>
            <a:r>
              <a:rPr lang="en-US" sz="2300" dirty="0" err="1">
                <a:solidFill>
                  <a:schemeClr val="tx1"/>
                </a:solidFill>
                <a:latin typeface="+mj-lt"/>
              </a:rPr>
              <a:t>lge</a:t>
            </a:r>
            <a:r>
              <a:rPr lang="en-US" sz="2300" dirty="0">
                <a:solidFill>
                  <a:schemeClr val="tx1"/>
                </a:solidFill>
                <a:latin typeface="+mj-lt"/>
              </a:rPr>
              <a:t> themselves;</a:t>
            </a:r>
          </a:p>
          <a:p>
            <a:pPr>
              <a:spcBef>
                <a:spcPts val="600"/>
              </a:spcBef>
              <a:buFont typeface="Arial" panose="020B0604020202020204" pitchFamily="34" charset="0"/>
              <a:buChar char="•"/>
            </a:pPr>
            <a:r>
              <a:rPr lang="en-US" sz="2300" dirty="0">
                <a:solidFill>
                  <a:schemeClr val="tx1"/>
                </a:solidFill>
                <a:latin typeface="+mj-lt"/>
              </a:rPr>
              <a:t>Learners should not speak until they feel ready to do so; such </a:t>
            </a:r>
            <a:r>
              <a:rPr lang="en-US" sz="2300" b="1" dirty="0">
                <a:solidFill>
                  <a:schemeClr val="tx1"/>
                </a:solidFill>
                <a:latin typeface="+mj-lt"/>
              </a:rPr>
              <a:t>delayed oral production </a:t>
            </a:r>
            <a:r>
              <a:rPr lang="en-US" sz="2300" dirty="0">
                <a:solidFill>
                  <a:schemeClr val="tx1"/>
                </a:solidFill>
                <a:latin typeface="+mj-lt"/>
              </a:rPr>
              <a:t>results in </a:t>
            </a:r>
            <a:r>
              <a:rPr lang="en-US" sz="2300" b="1" dirty="0">
                <a:solidFill>
                  <a:schemeClr val="tx1"/>
                </a:solidFill>
                <a:latin typeface="+mj-lt"/>
              </a:rPr>
              <a:t>better pronunciation;</a:t>
            </a:r>
          </a:p>
          <a:p>
            <a:pPr>
              <a:spcBef>
                <a:spcPts val="600"/>
              </a:spcBef>
              <a:buFont typeface="Arial" panose="020B0604020202020204" pitchFamily="34" charset="0"/>
              <a:buChar char="•"/>
            </a:pPr>
            <a:r>
              <a:rPr lang="en-US" sz="2300" dirty="0">
                <a:solidFill>
                  <a:schemeClr val="tx1"/>
                </a:solidFill>
                <a:latin typeface="+mj-lt"/>
              </a:rPr>
              <a:t>The </a:t>
            </a:r>
            <a:r>
              <a:rPr lang="en-US" sz="2300" b="1" dirty="0">
                <a:solidFill>
                  <a:schemeClr val="tx1"/>
                </a:solidFill>
                <a:latin typeface="+mj-lt"/>
              </a:rPr>
              <a:t>input</a:t>
            </a:r>
            <a:r>
              <a:rPr lang="en-US" sz="2300" dirty="0">
                <a:solidFill>
                  <a:schemeClr val="tx1"/>
                </a:solidFill>
                <a:latin typeface="+mj-lt"/>
              </a:rPr>
              <a:t> provided to learners should be </a:t>
            </a:r>
            <a:r>
              <a:rPr lang="en-US" sz="2300" b="1" dirty="0">
                <a:solidFill>
                  <a:schemeClr val="tx1"/>
                </a:solidFill>
                <a:latin typeface="+mj-lt"/>
              </a:rPr>
              <a:t>one step beyond their level of proficiency</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Rule learning </a:t>
            </a:r>
            <a:r>
              <a:rPr lang="en-US" sz="2300" dirty="0">
                <a:solidFill>
                  <a:schemeClr val="tx1"/>
                </a:solidFill>
                <a:latin typeface="+mj-lt"/>
              </a:rPr>
              <a:t>may help learners monitor what they do, but it will not </a:t>
            </a:r>
            <a:r>
              <a:rPr lang="en-US" sz="2300" b="1" dirty="0">
                <a:solidFill>
                  <a:schemeClr val="tx1"/>
                </a:solidFill>
                <a:latin typeface="+mj-lt"/>
              </a:rPr>
              <a:t>aid </a:t>
            </a:r>
            <a:r>
              <a:rPr lang="en-US" sz="2300" dirty="0">
                <a:solidFill>
                  <a:schemeClr val="tx1"/>
                </a:solidFill>
                <a:latin typeface="+mj-lt"/>
              </a:rPr>
              <a:t>their</a:t>
            </a:r>
            <a:r>
              <a:rPr lang="en-US" sz="2300" b="1" dirty="0">
                <a:solidFill>
                  <a:schemeClr val="tx1"/>
                </a:solidFill>
                <a:latin typeface="+mj-lt"/>
              </a:rPr>
              <a:t> </a:t>
            </a:r>
            <a:r>
              <a:rPr lang="en-US" sz="2300" b="1" dirty="0" err="1">
                <a:solidFill>
                  <a:schemeClr val="tx1"/>
                </a:solidFill>
                <a:latin typeface="+mj-lt"/>
              </a:rPr>
              <a:t>lge</a:t>
            </a:r>
            <a:r>
              <a:rPr lang="en-US" sz="2300" b="1" dirty="0">
                <a:solidFill>
                  <a:schemeClr val="tx1"/>
                </a:solidFill>
                <a:latin typeface="+mj-lt"/>
              </a:rPr>
              <a:t> acquisition</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Error correction </a:t>
            </a:r>
            <a:r>
              <a:rPr lang="en-US" sz="2300" dirty="0">
                <a:solidFill>
                  <a:schemeClr val="tx1"/>
                </a:solidFill>
                <a:latin typeface="+mj-lt"/>
              </a:rPr>
              <a:t>is regarded as unnecessary and </a:t>
            </a:r>
            <a:r>
              <a:rPr lang="en-US" sz="2300" b="1" dirty="0">
                <a:solidFill>
                  <a:schemeClr val="tx1"/>
                </a:solidFill>
                <a:latin typeface="+mj-lt"/>
              </a:rPr>
              <a:t>counterproductive</a:t>
            </a:r>
            <a:r>
              <a:rPr lang="en-US" sz="2300" dirty="0">
                <a:solidFill>
                  <a:schemeClr val="tx1"/>
                </a:solidFill>
                <a:latin typeface="+mj-lt"/>
              </a:rPr>
              <a:t>; it is important that learners </a:t>
            </a:r>
            <a:r>
              <a:rPr lang="en-US" sz="2300" b="1" dirty="0">
                <a:solidFill>
                  <a:schemeClr val="tx1"/>
                </a:solidFill>
                <a:latin typeface="+mj-lt"/>
              </a:rPr>
              <a:t>can</a:t>
            </a:r>
            <a:r>
              <a:rPr lang="en-US" sz="2300" dirty="0">
                <a:solidFill>
                  <a:schemeClr val="tx1"/>
                </a:solidFill>
                <a:latin typeface="+mj-lt"/>
              </a:rPr>
              <a:t> </a:t>
            </a:r>
            <a:r>
              <a:rPr lang="en-US" sz="2300" b="1" dirty="0">
                <a:solidFill>
                  <a:schemeClr val="tx1"/>
                </a:solidFill>
                <a:latin typeface="+mj-lt"/>
              </a:rPr>
              <a:t>understand and make themselves understood</a:t>
            </a:r>
            <a:r>
              <a:rPr lang="en-US" sz="2300" dirty="0">
                <a:solidFill>
                  <a:schemeClr val="tx1"/>
                </a:solidFill>
                <a:latin typeface="+mj-lt"/>
              </a:rPr>
              <a:t>;</a:t>
            </a:r>
          </a:p>
          <a:p>
            <a:pPr>
              <a:spcBef>
                <a:spcPts val="600"/>
              </a:spcBef>
              <a:buFont typeface="Arial" panose="020B0604020202020204" pitchFamily="34" charset="0"/>
              <a:buChar char="•"/>
            </a:pPr>
            <a:r>
              <a:rPr lang="en-US" sz="2300" dirty="0">
                <a:solidFill>
                  <a:schemeClr val="tx1"/>
                </a:solidFill>
                <a:latin typeface="+mj-lt"/>
              </a:rPr>
              <a:t>If the teacher is not a native (or near-native) speaker, appropriate </a:t>
            </a:r>
            <a:r>
              <a:rPr lang="en-US" sz="2300" b="1" dirty="0">
                <a:solidFill>
                  <a:schemeClr val="tx1"/>
                </a:solidFill>
                <a:latin typeface="+mj-lt"/>
              </a:rPr>
              <a:t>audiovisual materials </a:t>
            </a:r>
            <a:r>
              <a:rPr lang="en-US" sz="2300" dirty="0">
                <a:solidFill>
                  <a:schemeClr val="tx1"/>
                </a:solidFill>
                <a:latin typeface="+mj-lt"/>
              </a:rPr>
              <a:t>must be used in the classroom or lab to provide the </a:t>
            </a:r>
            <a:r>
              <a:rPr lang="en-US" sz="2300" b="1" dirty="0">
                <a:solidFill>
                  <a:schemeClr val="tx1"/>
                </a:solidFill>
                <a:latin typeface="+mj-lt"/>
              </a:rPr>
              <a:t>appropriate input </a:t>
            </a:r>
            <a:r>
              <a:rPr lang="en-US" sz="2300" dirty="0">
                <a:solidFill>
                  <a:schemeClr val="tx1"/>
                </a:solidFill>
                <a:latin typeface="+mj-lt"/>
              </a:rPr>
              <a:t>for the learners</a:t>
            </a:r>
            <a:r>
              <a:rPr lang="en-US" sz="2300" dirty="0" smtClean="0">
                <a:solidFill>
                  <a:schemeClr val="tx1"/>
                </a:solidFill>
                <a:latin typeface="+mj-lt"/>
              </a:rPr>
              <a:t>.</a:t>
            </a:r>
            <a:endParaRPr lang="en-US" sz="2300" dirty="0">
              <a:solidFill>
                <a:schemeClr val="tx1"/>
              </a:solidFill>
              <a:latin typeface="+mj-lt"/>
            </a:endParaRPr>
          </a:p>
        </p:txBody>
      </p:sp>
    </p:spTree>
    <p:extLst>
      <p:ext uri="{BB962C8B-B14F-4D97-AF65-F5344CB8AC3E}">
        <p14:creationId xmlns:p14="http://schemas.microsoft.com/office/powerpoint/2010/main" val="853391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1" y="398874"/>
            <a:ext cx="9191624" cy="571500"/>
          </a:xfrm>
        </p:spPr>
        <p:txBody>
          <a:bodyPr>
            <a:normAutofit/>
          </a:bodyPr>
          <a:lstStyle/>
          <a:p>
            <a:r>
              <a:rPr lang="en-US" sz="3000" b="1" dirty="0" smtClean="0"/>
              <a:t>The Functional Approach</a:t>
            </a:r>
            <a:endParaRPr lang="ro-RO" sz="3000" b="1" dirty="0"/>
          </a:p>
        </p:txBody>
      </p:sp>
      <p:sp>
        <p:nvSpPr>
          <p:cNvPr id="3" name="Content Placeholder 2"/>
          <p:cNvSpPr>
            <a:spLocks noGrp="1"/>
          </p:cNvSpPr>
          <p:nvPr>
            <p:ph idx="1"/>
          </p:nvPr>
        </p:nvSpPr>
        <p:spPr>
          <a:xfrm>
            <a:off x="414779" y="1187781"/>
            <a:ext cx="11085922" cy="5128178"/>
          </a:xfrm>
          <a:solidFill>
            <a:schemeClr val="bg2"/>
          </a:solidFill>
        </p:spPr>
        <p:txBody>
          <a:bodyPr>
            <a:noAutofit/>
          </a:bodyPr>
          <a:lstStyle/>
          <a:p>
            <a:pPr>
              <a:buFont typeface="Arial" panose="020B0604020202020204" pitchFamily="34" charset="0"/>
              <a:buChar char="•"/>
            </a:pPr>
            <a:r>
              <a:rPr lang="en-US" sz="2300" dirty="0">
                <a:solidFill>
                  <a:schemeClr val="tx1"/>
                </a:solidFill>
                <a:latin typeface="+mj-lt"/>
              </a:rPr>
              <a:t>I</a:t>
            </a:r>
            <a:r>
              <a:rPr lang="en-US" sz="2300" dirty="0" smtClean="0">
                <a:solidFill>
                  <a:schemeClr val="tx1"/>
                </a:solidFill>
                <a:latin typeface="+mj-lt"/>
              </a:rPr>
              <a:t>mportance </a:t>
            </a:r>
            <a:r>
              <a:rPr lang="en-US" sz="2300" dirty="0">
                <a:solidFill>
                  <a:schemeClr val="tx1"/>
                </a:solidFill>
                <a:latin typeface="+mj-lt"/>
              </a:rPr>
              <a:t>should be given to what people want to do with the language (functions) or to what meanings people want to convey (notions). </a:t>
            </a:r>
            <a:endParaRPr lang="en-US" sz="2300" dirty="0" smtClean="0">
              <a:solidFill>
                <a:schemeClr val="tx1"/>
              </a:solidFill>
              <a:latin typeface="+mj-lt"/>
            </a:endParaRPr>
          </a:p>
          <a:p>
            <a:pPr>
              <a:buFont typeface="Arial" panose="020B0604020202020204" pitchFamily="34" charset="0"/>
              <a:buChar char="•"/>
            </a:pPr>
            <a:r>
              <a:rPr lang="en-US" sz="2300" b="1" dirty="0" smtClean="0">
                <a:solidFill>
                  <a:schemeClr val="tx1"/>
                </a:solidFill>
                <a:latin typeface="+mj-lt"/>
              </a:rPr>
              <a:t>Communication </a:t>
            </a:r>
            <a:r>
              <a:rPr lang="en-US" sz="2300" b="1" dirty="0">
                <a:solidFill>
                  <a:schemeClr val="tx1"/>
                </a:solidFill>
                <a:latin typeface="+mj-lt"/>
              </a:rPr>
              <a:t>is a meaningful behavior </a:t>
            </a:r>
            <a:r>
              <a:rPr lang="en-US" sz="2300" dirty="0">
                <a:solidFill>
                  <a:schemeClr val="tx1"/>
                </a:solidFill>
                <a:latin typeface="+mj-lt"/>
              </a:rPr>
              <a:t>that manifests itself in a social and cultural context. </a:t>
            </a:r>
            <a:endParaRPr lang="en-US" sz="2300" dirty="0" smtClean="0">
              <a:solidFill>
                <a:schemeClr val="tx1"/>
              </a:solidFill>
              <a:latin typeface="+mj-lt"/>
            </a:endParaRPr>
          </a:p>
          <a:p>
            <a:pPr>
              <a:buFont typeface="Arial" panose="020B0604020202020204" pitchFamily="34" charset="0"/>
              <a:buChar char="•"/>
            </a:pPr>
            <a:r>
              <a:rPr lang="en-US" sz="2300" dirty="0" smtClean="0">
                <a:solidFill>
                  <a:schemeClr val="tx1"/>
                </a:solidFill>
                <a:latin typeface="+mj-lt"/>
              </a:rPr>
              <a:t>Language </a:t>
            </a:r>
            <a:r>
              <a:rPr lang="en-US" sz="2300" dirty="0">
                <a:solidFill>
                  <a:schemeClr val="tx1"/>
                </a:solidFill>
                <a:latin typeface="+mj-lt"/>
              </a:rPr>
              <a:t>teaching is organized in terms of content: </a:t>
            </a:r>
            <a:r>
              <a:rPr lang="en-US" sz="2300" b="1" dirty="0">
                <a:solidFill>
                  <a:schemeClr val="tx1"/>
                </a:solidFill>
                <a:latin typeface="+mj-lt"/>
              </a:rPr>
              <a:t>language functions </a:t>
            </a:r>
            <a:r>
              <a:rPr lang="en-US" sz="2300" dirty="0">
                <a:solidFill>
                  <a:schemeClr val="tx1"/>
                </a:solidFill>
                <a:latin typeface="+mj-lt"/>
              </a:rPr>
              <a:t>(persuading, agreeing, informing, arguing) and </a:t>
            </a:r>
            <a:r>
              <a:rPr lang="en-US" sz="2300" b="1" dirty="0">
                <a:solidFill>
                  <a:schemeClr val="tx1"/>
                </a:solidFill>
                <a:latin typeface="+mj-lt"/>
              </a:rPr>
              <a:t>notions</a:t>
            </a:r>
            <a:r>
              <a:rPr lang="en-US" sz="2300" dirty="0">
                <a:solidFill>
                  <a:schemeClr val="tx1"/>
                </a:solidFill>
                <a:latin typeface="+mj-lt"/>
              </a:rPr>
              <a:t> (such as time, quantity, location, motion</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Students </a:t>
            </a:r>
            <a:r>
              <a:rPr lang="en-US" sz="2300" dirty="0">
                <a:solidFill>
                  <a:schemeClr val="tx1"/>
                </a:solidFill>
                <a:latin typeface="+mj-lt"/>
              </a:rPr>
              <a:t>need to be encouraged to express their opinions, emotions, feelings freely, using authentic language</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 </a:t>
            </a:r>
            <a:r>
              <a:rPr lang="en-US" sz="2300" dirty="0">
                <a:solidFill>
                  <a:schemeClr val="tx1"/>
                </a:solidFill>
                <a:latin typeface="+mj-lt"/>
              </a:rPr>
              <a:t>Emphasis is on the communicative purpose of speech</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Teacher's </a:t>
            </a:r>
            <a:r>
              <a:rPr lang="en-US" sz="2300" dirty="0">
                <a:solidFill>
                  <a:schemeClr val="tx1"/>
                </a:solidFill>
                <a:latin typeface="+mj-lt"/>
              </a:rPr>
              <a:t>role is to develop students' competence to use the language; testing is less controlled and more subjective. </a:t>
            </a:r>
            <a:r>
              <a:rPr lang="en-US" sz="2300" dirty="0" smtClean="0">
                <a:solidFill>
                  <a:schemeClr val="tx1"/>
                </a:solidFill>
                <a:latin typeface="+mj-lt"/>
              </a:rPr>
              <a:t> </a:t>
            </a:r>
            <a:endParaRPr lang="ro-RO" sz="2300" dirty="0">
              <a:solidFill>
                <a:schemeClr val="tx1"/>
              </a:solidFill>
              <a:latin typeface="+mj-lt"/>
            </a:endParaRPr>
          </a:p>
        </p:txBody>
      </p:sp>
    </p:spTree>
    <p:extLst>
      <p:ext uri="{BB962C8B-B14F-4D97-AF65-F5344CB8AC3E}">
        <p14:creationId xmlns:p14="http://schemas.microsoft.com/office/powerpoint/2010/main" val="1716308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2" y="597031"/>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490194" y="1414023"/>
            <a:ext cx="10869105" cy="4110084"/>
          </a:xfrm>
          <a:solidFill>
            <a:schemeClr val="accent3">
              <a:lumMod val="20000"/>
              <a:lumOff val="80000"/>
            </a:schemeClr>
          </a:solidFill>
        </p:spPr>
        <p:txBody>
          <a:bodyPr>
            <a:normAutofit/>
          </a:bodyPr>
          <a:lstStyle/>
          <a:p>
            <a:pPr>
              <a:spcBef>
                <a:spcPts val="600"/>
              </a:spcBef>
              <a:buFont typeface="Arial" panose="020B0604020202020204" pitchFamily="34" charset="0"/>
              <a:buChar char="•"/>
            </a:pPr>
            <a:r>
              <a:rPr lang="en-US" sz="2400" dirty="0" err="1" smtClean="0">
                <a:solidFill>
                  <a:schemeClr val="tx1"/>
                </a:solidFill>
                <a:latin typeface="+mj-lt"/>
              </a:rPr>
              <a:t>Lge</a:t>
            </a:r>
            <a:r>
              <a:rPr lang="en-US" sz="2400" dirty="0" smtClean="0">
                <a:solidFill>
                  <a:schemeClr val="tx1"/>
                </a:solidFill>
                <a:latin typeface="+mj-lt"/>
              </a:rPr>
              <a:t> is viewed as a meaning-based system for communication </a:t>
            </a:r>
          </a:p>
          <a:p>
            <a:pPr>
              <a:spcBef>
                <a:spcPts val="600"/>
              </a:spcBef>
              <a:buFont typeface="Arial" panose="020B0604020202020204" pitchFamily="34" charset="0"/>
              <a:buChar char="•"/>
            </a:pPr>
            <a:r>
              <a:rPr lang="en-US" sz="2400" dirty="0" smtClean="0">
                <a:solidFill>
                  <a:schemeClr val="tx1"/>
                </a:solidFill>
                <a:latin typeface="+mj-lt"/>
              </a:rPr>
              <a:t>Serves as an umbrella term for a number of designs and procedures:</a:t>
            </a:r>
          </a:p>
          <a:p>
            <a:pPr lvl="1">
              <a:spcBef>
                <a:spcPts val="600"/>
              </a:spcBef>
              <a:buFont typeface="Wingdings" panose="05000000000000000000" pitchFamily="2" charset="2"/>
              <a:buChar char="§"/>
            </a:pPr>
            <a:r>
              <a:rPr lang="en-US" sz="2400" dirty="0" smtClean="0">
                <a:solidFill>
                  <a:schemeClr val="tx1"/>
                </a:solidFill>
                <a:latin typeface="+mj-lt"/>
              </a:rPr>
              <a:t> </a:t>
            </a:r>
            <a:r>
              <a:rPr lang="en-US" sz="2400" b="1" dirty="0" smtClean="0">
                <a:solidFill>
                  <a:schemeClr val="tx1"/>
                </a:solidFill>
                <a:latin typeface="+mj-lt"/>
              </a:rPr>
              <a:t>task-based language teaching,</a:t>
            </a:r>
          </a:p>
          <a:p>
            <a:pPr lvl="1">
              <a:spcBef>
                <a:spcPts val="600"/>
              </a:spcBef>
              <a:buFont typeface="Wingdings" panose="05000000000000000000" pitchFamily="2" charset="2"/>
              <a:buChar char="§"/>
            </a:pPr>
            <a:r>
              <a:rPr lang="en-US" sz="2400" b="1" dirty="0" smtClean="0">
                <a:solidFill>
                  <a:schemeClr val="tx1"/>
                </a:solidFill>
                <a:latin typeface="+mj-lt"/>
              </a:rPr>
              <a:t> project work,</a:t>
            </a:r>
          </a:p>
          <a:p>
            <a:pPr lvl="1">
              <a:spcBef>
                <a:spcPts val="600"/>
              </a:spcBef>
              <a:buFont typeface="Wingdings" panose="05000000000000000000" pitchFamily="2" charset="2"/>
              <a:buChar char="§"/>
            </a:pPr>
            <a:r>
              <a:rPr lang="en-US" sz="2400" b="1" dirty="0" smtClean="0">
                <a:solidFill>
                  <a:schemeClr val="tx1"/>
                </a:solidFill>
                <a:latin typeface="+mj-lt"/>
              </a:rPr>
              <a:t> content-based instruction,</a:t>
            </a:r>
          </a:p>
          <a:p>
            <a:pPr lvl="1">
              <a:spcBef>
                <a:spcPts val="600"/>
              </a:spcBef>
              <a:buFont typeface="Wingdings" panose="05000000000000000000" pitchFamily="2" charset="2"/>
              <a:buChar char="§"/>
            </a:pPr>
            <a:r>
              <a:rPr lang="en-US" sz="2400" b="1" dirty="0" smtClean="0">
                <a:solidFill>
                  <a:schemeClr val="tx1"/>
                </a:solidFill>
                <a:latin typeface="+mj-lt"/>
              </a:rPr>
              <a:t> cooperative learnin</a:t>
            </a:r>
            <a:r>
              <a:rPr lang="en-US" sz="2400" dirty="0" smtClean="0">
                <a:solidFill>
                  <a:schemeClr val="tx1"/>
                </a:solidFill>
                <a:latin typeface="+mj-lt"/>
              </a:rPr>
              <a:t>g, etc.</a:t>
            </a:r>
          </a:p>
          <a:p>
            <a:pPr marL="0" indent="0">
              <a:spcBef>
                <a:spcPts val="600"/>
              </a:spcBef>
              <a:buNone/>
            </a:pPr>
            <a:endParaRPr lang="en-US" sz="2400" dirty="0" smtClean="0">
              <a:latin typeface="+mj-lt"/>
            </a:endParaRPr>
          </a:p>
          <a:p>
            <a:pPr marL="0" indent="0">
              <a:spcBef>
                <a:spcPts val="0"/>
              </a:spcBef>
              <a:buNone/>
            </a:pPr>
            <a:endParaRPr lang="ro-RO" sz="2400" dirty="0">
              <a:latin typeface="+mj-lt"/>
            </a:endParaRPr>
          </a:p>
        </p:txBody>
      </p:sp>
    </p:spTree>
    <p:extLst>
      <p:ext uri="{BB962C8B-B14F-4D97-AF65-F5344CB8AC3E}">
        <p14:creationId xmlns:p14="http://schemas.microsoft.com/office/powerpoint/2010/main" val="1770970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59" y="644165"/>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961534" y="1677972"/>
            <a:ext cx="9332535" cy="3403076"/>
          </a:xfrm>
          <a:solidFill>
            <a:schemeClr val="accent3">
              <a:lumMod val="20000"/>
              <a:lumOff val="80000"/>
            </a:schemeClr>
          </a:solidFill>
          <a:ln>
            <a:solidFill>
              <a:schemeClr val="accent3">
                <a:lumMod val="20000"/>
                <a:lumOff val="80000"/>
              </a:schemeClr>
            </a:solidFill>
          </a:ln>
        </p:spPr>
        <p:txBody>
          <a:bodyPr>
            <a:normAutofit/>
          </a:bodyPr>
          <a:lstStyle/>
          <a:p>
            <a:pPr marL="0" indent="0">
              <a:spcBef>
                <a:spcPts val="0"/>
              </a:spcBef>
              <a:buNone/>
            </a:pPr>
            <a:r>
              <a:rPr lang="en-US" sz="2200" dirty="0" smtClean="0">
                <a:latin typeface="+mj-lt"/>
              </a:rPr>
              <a:t>“…</a:t>
            </a:r>
            <a:r>
              <a:rPr lang="en-US" sz="2400" dirty="0" smtClean="0">
                <a:solidFill>
                  <a:schemeClr val="tx1"/>
                </a:solidFill>
                <a:latin typeface="+mj-lt"/>
              </a:rPr>
              <a:t>A </a:t>
            </a:r>
            <a:r>
              <a:rPr lang="en-US" sz="2400" dirty="0">
                <a:solidFill>
                  <a:schemeClr val="tx1"/>
                </a:solidFill>
                <a:latin typeface="+mj-lt"/>
              </a:rPr>
              <a:t>communicative methodology will therefore encourage students to </a:t>
            </a:r>
            <a:r>
              <a:rPr lang="en-US" sz="2400" dirty="0" err="1">
                <a:solidFill>
                  <a:schemeClr val="tx1"/>
                </a:solidFill>
                <a:latin typeface="+mj-lt"/>
              </a:rPr>
              <a:t>practise</a:t>
            </a:r>
            <a:r>
              <a:rPr lang="en-US" sz="2400" dirty="0">
                <a:solidFill>
                  <a:schemeClr val="tx1"/>
                </a:solidFill>
                <a:latin typeface="+mj-lt"/>
              </a:rPr>
              <a:t> language in pairs and groups, where they have equal brand opportunity to </a:t>
            </a:r>
            <a:r>
              <a:rPr lang="en-US" sz="2400" b="1" dirty="0">
                <a:solidFill>
                  <a:schemeClr val="tx1"/>
                </a:solidFill>
                <a:latin typeface="+mj-lt"/>
              </a:rPr>
              <a:t>ask</a:t>
            </a:r>
            <a:r>
              <a:rPr lang="en-US" sz="2400" dirty="0">
                <a:solidFill>
                  <a:schemeClr val="tx1"/>
                </a:solidFill>
                <a:latin typeface="+mj-lt"/>
              </a:rPr>
              <a:t>, </a:t>
            </a:r>
            <a:r>
              <a:rPr lang="en-US" sz="2400" b="1" dirty="0">
                <a:solidFill>
                  <a:schemeClr val="tx1"/>
                </a:solidFill>
                <a:latin typeface="+mj-lt"/>
              </a:rPr>
              <a:t>answer</a:t>
            </a:r>
            <a:r>
              <a:rPr lang="en-US" sz="2400" dirty="0">
                <a:solidFill>
                  <a:schemeClr val="tx1"/>
                </a:solidFill>
                <a:latin typeface="+mj-lt"/>
              </a:rPr>
              <a:t>, </a:t>
            </a:r>
            <a:r>
              <a:rPr lang="en-US" sz="2400" b="1" dirty="0">
                <a:solidFill>
                  <a:schemeClr val="tx1"/>
                </a:solidFill>
                <a:latin typeface="+mj-lt"/>
              </a:rPr>
              <a:t>initiate</a:t>
            </a:r>
            <a:r>
              <a:rPr lang="en-US" sz="2400" dirty="0">
                <a:solidFill>
                  <a:schemeClr val="tx1"/>
                </a:solidFill>
                <a:latin typeface="+mj-lt"/>
              </a:rPr>
              <a:t> and </a:t>
            </a:r>
            <a:r>
              <a:rPr lang="en-US" sz="2400" b="1" dirty="0">
                <a:solidFill>
                  <a:schemeClr val="tx1"/>
                </a:solidFill>
                <a:latin typeface="+mj-lt"/>
              </a:rPr>
              <a:t>respond</a:t>
            </a:r>
            <a:r>
              <a:rPr lang="en-US" sz="2400" dirty="0">
                <a:solidFill>
                  <a:schemeClr val="tx1"/>
                </a:solidFill>
                <a:latin typeface="+mj-lt"/>
              </a:rPr>
              <a:t>. The teacher assumes a counselling role, initiating activity, listening, helping and advising. Students are encouraged </a:t>
            </a:r>
            <a:r>
              <a:rPr lang="en-US" sz="2400" b="1" dirty="0">
                <a:solidFill>
                  <a:schemeClr val="tx1"/>
                </a:solidFill>
                <a:latin typeface="+mj-lt"/>
              </a:rPr>
              <a:t>to communicate effectively </a:t>
            </a:r>
            <a:r>
              <a:rPr lang="en-US" sz="2400" dirty="0">
                <a:solidFill>
                  <a:schemeClr val="tx1"/>
                </a:solidFill>
                <a:latin typeface="+mj-lt"/>
              </a:rPr>
              <a:t>rather than merely to produce grammatically correct forms of English</a:t>
            </a:r>
            <a:r>
              <a:rPr lang="en-US" sz="2400" dirty="0" smtClean="0">
                <a:solidFill>
                  <a:schemeClr val="tx1"/>
                </a:solidFill>
                <a:latin typeface="+mj-lt"/>
              </a:rPr>
              <a:t>.”</a:t>
            </a:r>
          </a:p>
          <a:p>
            <a:pPr marL="0" indent="0">
              <a:spcBef>
                <a:spcPts val="0"/>
              </a:spcBef>
              <a:buNone/>
            </a:pPr>
            <a:endParaRPr lang="ro-RO" sz="2800" dirty="0">
              <a:solidFill>
                <a:schemeClr val="tx1"/>
              </a:solidFill>
              <a:latin typeface="+mj-lt"/>
            </a:endParaRPr>
          </a:p>
        </p:txBody>
      </p:sp>
      <p:sp>
        <p:nvSpPr>
          <p:cNvPr id="4" name="TextBox 3"/>
          <p:cNvSpPr txBox="1"/>
          <p:nvPr/>
        </p:nvSpPr>
        <p:spPr>
          <a:xfrm>
            <a:off x="6344239" y="5326146"/>
            <a:ext cx="4986780" cy="338554"/>
          </a:xfrm>
          <a:prstGeom prst="rect">
            <a:avLst/>
          </a:prstGeom>
          <a:noFill/>
        </p:spPr>
        <p:txBody>
          <a:bodyPr wrap="square" rtlCol="0">
            <a:spAutoFit/>
          </a:bodyPr>
          <a:lstStyle/>
          <a:p>
            <a:r>
              <a:rPr lang="en-US" sz="1600" dirty="0" err="1" smtClean="0">
                <a:latin typeface="+mj-lt"/>
              </a:rPr>
              <a:t>Abbs</a:t>
            </a:r>
            <a:r>
              <a:rPr lang="en-US" sz="1600" dirty="0" smtClean="0">
                <a:latin typeface="+mj-lt"/>
              </a:rPr>
              <a:t> &amp; </a:t>
            </a:r>
            <a:r>
              <a:rPr lang="en-US" sz="1600" dirty="0" err="1" smtClean="0">
                <a:latin typeface="+mj-lt"/>
              </a:rPr>
              <a:t>Freebairn</a:t>
            </a:r>
            <a:r>
              <a:rPr lang="en-US" sz="1600" dirty="0" smtClean="0">
                <a:latin typeface="+mj-lt"/>
              </a:rPr>
              <a:t> 1979, after S. </a:t>
            </a:r>
            <a:r>
              <a:rPr lang="en-US" sz="1600" dirty="0" err="1" smtClean="0">
                <a:latin typeface="+mj-lt"/>
              </a:rPr>
              <a:t>Thornbury</a:t>
            </a:r>
            <a:r>
              <a:rPr lang="en-US" sz="1600" dirty="0" smtClean="0">
                <a:latin typeface="+mj-lt"/>
              </a:rPr>
              <a:t>, p.61, 2017</a:t>
            </a:r>
            <a:endParaRPr lang="ro-RO" sz="1600" dirty="0">
              <a:latin typeface="+mj-lt"/>
            </a:endParaRPr>
          </a:p>
        </p:txBody>
      </p:sp>
    </p:spTree>
    <p:extLst>
      <p:ext uri="{BB962C8B-B14F-4D97-AF65-F5344CB8AC3E}">
        <p14:creationId xmlns:p14="http://schemas.microsoft.com/office/powerpoint/2010/main" val="1570769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 </a:t>
            </a:r>
            <a:endParaRPr lang="en-US" b="1" dirty="0"/>
          </a:p>
        </p:txBody>
      </p:sp>
      <p:sp>
        <p:nvSpPr>
          <p:cNvPr id="3" name="Content Placeholder 2"/>
          <p:cNvSpPr>
            <a:spLocks noGrp="1"/>
          </p:cNvSpPr>
          <p:nvPr>
            <p:ph idx="1"/>
          </p:nvPr>
        </p:nvSpPr>
        <p:spPr>
          <a:xfrm>
            <a:off x="801278" y="1367280"/>
            <a:ext cx="10171521" cy="52597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The goal </a:t>
            </a:r>
            <a:r>
              <a:rPr lang="en-US" sz="2400" dirty="0" smtClean="0">
                <a:solidFill>
                  <a:schemeClr val="tx1"/>
                </a:solidFill>
                <a:latin typeface="+mj-lt"/>
              </a:rPr>
              <a:t>of </a:t>
            </a:r>
            <a:r>
              <a:rPr lang="en-US" sz="2400" dirty="0" err="1" smtClean="0">
                <a:solidFill>
                  <a:schemeClr val="tx1"/>
                </a:solidFill>
                <a:latin typeface="+mj-lt"/>
              </a:rPr>
              <a:t>lge</a:t>
            </a:r>
            <a:r>
              <a:rPr lang="en-US" sz="2400" dirty="0" smtClean="0">
                <a:solidFill>
                  <a:schemeClr val="tx1"/>
                </a:solidFill>
                <a:latin typeface="+mj-lt"/>
              </a:rPr>
              <a:t> teaching is learners’ ability to communicate in the target lge</a:t>
            </a:r>
            <a:r>
              <a:rPr lang="en-US" sz="2400" dirty="0">
                <a:solidFill>
                  <a:schemeClr val="tx1"/>
                </a:solidFill>
                <a:latin typeface="+mj-lt"/>
              </a:rPr>
              <a:t>.</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smtClean="0">
                <a:solidFill>
                  <a:schemeClr val="tx1"/>
                </a:solidFill>
                <a:latin typeface="+mj-lt"/>
              </a:rPr>
              <a:t>The content </a:t>
            </a:r>
            <a:r>
              <a:rPr lang="en-US" sz="2400" dirty="0" smtClean="0">
                <a:solidFill>
                  <a:schemeClr val="tx1"/>
                </a:solidFill>
                <a:latin typeface="+mj-lt"/>
              </a:rPr>
              <a:t>of a </a:t>
            </a:r>
            <a:r>
              <a:rPr lang="en-US" sz="2400" dirty="0" err="1" smtClean="0">
                <a:solidFill>
                  <a:schemeClr val="tx1"/>
                </a:solidFill>
                <a:latin typeface="+mj-lt"/>
              </a:rPr>
              <a:t>lge</a:t>
            </a:r>
            <a:r>
              <a:rPr lang="en-US" sz="2400" dirty="0" smtClean="0">
                <a:solidFill>
                  <a:schemeClr val="tx1"/>
                </a:solidFill>
                <a:latin typeface="+mj-lt"/>
              </a:rPr>
              <a:t> course: </a:t>
            </a:r>
            <a:r>
              <a:rPr lang="en-US" sz="2400" b="1" dirty="0" smtClean="0">
                <a:solidFill>
                  <a:schemeClr val="tx1"/>
                </a:solidFill>
                <a:latin typeface="+mj-lt"/>
              </a:rPr>
              <a:t>semantic notions </a:t>
            </a:r>
            <a:r>
              <a:rPr lang="en-US" sz="2400" dirty="0" smtClean="0">
                <a:solidFill>
                  <a:schemeClr val="tx1"/>
                </a:solidFill>
                <a:latin typeface="+mj-lt"/>
              </a:rPr>
              <a:t>and </a:t>
            </a:r>
            <a:r>
              <a:rPr lang="en-US" sz="2400" b="1" dirty="0" smtClean="0">
                <a:solidFill>
                  <a:schemeClr val="tx1"/>
                </a:solidFill>
                <a:latin typeface="+mj-lt"/>
              </a:rPr>
              <a:t>social functions </a:t>
            </a:r>
            <a:r>
              <a:rPr lang="en-US" sz="2400" dirty="0" smtClean="0">
                <a:solidFill>
                  <a:schemeClr val="tx1"/>
                </a:solidFill>
                <a:latin typeface="+mj-lt"/>
              </a:rPr>
              <a:t>that are as important as linguistic structure; the </a:t>
            </a:r>
            <a:r>
              <a:rPr lang="en-US" sz="2400" b="1" dirty="0" smtClean="0">
                <a:solidFill>
                  <a:schemeClr val="tx1"/>
                </a:solidFill>
                <a:latin typeface="+mj-lt"/>
              </a:rPr>
              <a:t>use of </a:t>
            </a:r>
            <a:r>
              <a:rPr lang="en-US" sz="2400" b="1" dirty="0">
                <a:solidFill>
                  <a:schemeClr val="tx1"/>
                </a:solidFill>
                <a:latin typeface="+mj-lt"/>
              </a:rPr>
              <a:t>authentic texts </a:t>
            </a:r>
            <a:r>
              <a:rPr lang="en-US" sz="2400" dirty="0">
                <a:solidFill>
                  <a:schemeClr val="tx1"/>
                </a:solidFill>
                <a:latin typeface="+mj-lt"/>
              </a:rPr>
              <a:t>(brochures, instructions, cookery books etc. ).</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a:solidFill>
                  <a:schemeClr val="tx1"/>
                </a:solidFill>
                <a:latin typeface="+mj-lt"/>
              </a:rPr>
              <a:t>Importance is given to learners’ personal experiences </a:t>
            </a:r>
            <a:r>
              <a:rPr lang="en-US" sz="2400" dirty="0">
                <a:solidFill>
                  <a:schemeClr val="tx1"/>
                </a:solidFill>
                <a:latin typeface="+mj-lt"/>
              </a:rPr>
              <a:t>and situations which are considered as an invaluable contribution to the content of the lessons.</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dirty="0" err="1" smtClean="0">
                <a:solidFill>
                  <a:schemeClr val="tx1"/>
                </a:solidFill>
                <a:latin typeface="+mj-lt"/>
              </a:rPr>
              <a:t>Sts</a:t>
            </a:r>
            <a:r>
              <a:rPr lang="en-US" sz="2400" dirty="0" smtClean="0">
                <a:solidFill>
                  <a:schemeClr val="tx1"/>
                </a:solidFill>
                <a:latin typeface="+mj-lt"/>
              </a:rPr>
              <a:t> regularly </a:t>
            </a:r>
            <a:r>
              <a:rPr lang="en-US" sz="2400" b="1" dirty="0" smtClean="0">
                <a:solidFill>
                  <a:schemeClr val="tx1"/>
                </a:solidFill>
                <a:latin typeface="+mj-lt"/>
              </a:rPr>
              <a:t>work in groups or pairs</a:t>
            </a:r>
            <a:r>
              <a:rPr lang="en-US" sz="2400" dirty="0" smtClean="0">
                <a:solidFill>
                  <a:schemeClr val="tx1"/>
                </a:solidFill>
                <a:latin typeface="+mj-lt"/>
              </a:rPr>
              <a:t> transfer and negotiate meaning in situations in which one person has information that the others lack.</a:t>
            </a:r>
          </a:p>
          <a:p>
            <a:pPr lvl="1">
              <a:spcBef>
                <a:spcPts val="600"/>
              </a:spcBef>
              <a:buFont typeface="Arial" panose="020B0604020202020204" pitchFamily="34" charset="0"/>
              <a:buChar char="•"/>
            </a:pPr>
            <a:r>
              <a:rPr lang="en-US" sz="2400" dirty="0">
                <a:solidFill>
                  <a:schemeClr val="tx1"/>
                </a:solidFill>
                <a:latin typeface="+mj-lt"/>
              </a:rPr>
              <a:t>Use of </a:t>
            </a:r>
            <a:r>
              <a:rPr lang="en-US" sz="2400" b="1" dirty="0">
                <a:solidFill>
                  <a:schemeClr val="tx1"/>
                </a:solidFill>
                <a:latin typeface="+mj-lt"/>
              </a:rPr>
              <a:t>target </a:t>
            </a:r>
            <a:r>
              <a:rPr lang="en-US" sz="2400" b="1" dirty="0" smtClean="0">
                <a:solidFill>
                  <a:schemeClr val="tx1"/>
                </a:solidFill>
                <a:latin typeface="+mj-lt"/>
              </a:rPr>
              <a:t>language/some </a:t>
            </a:r>
            <a:r>
              <a:rPr lang="en-US" sz="2400" b="1" dirty="0">
                <a:solidFill>
                  <a:schemeClr val="tx1"/>
                </a:solidFill>
                <a:latin typeface="+mj-lt"/>
              </a:rPr>
              <a:t>mother </a:t>
            </a:r>
            <a:r>
              <a:rPr lang="en-US" sz="2400" b="1" dirty="0" smtClean="0">
                <a:solidFill>
                  <a:schemeClr val="tx1"/>
                </a:solidFill>
                <a:latin typeface="+mj-lt"/>
              </a:rPr>
              <a:t>tongue</a:t>
            </a:r>
            <a:r>
              <a:rPr lang="en-US" sz="2400" dirty="0">
                <a:solidFill>
                  <a:schemeClr val="tx1"/>
                </a:solidFill>
                <a:latin typeface="+mj-lt"/>
              </a:rPr>
              <a:t>.</a:t>
            </a:r>
            <a:endParaRPr lang="en-US" sz="24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endParaRPr>
          </a:p>
          <a:p>
            <a:pPr marL="0" indent="0">
              <a:spcBef>
                <a:spcPts val="0"/>
              </a:spcBef>
              <a:buNone/>
            </a:pPr>
            <a:endParaRPr lang="en-US" sz="2200" dirty="0"/>
          </a:p>
          <a:p>
            <a:pPr marL="0" indent="0">
              <a:spcBef>
                <a:spcPts val="0"/>
              </a:spcBef>
              <a:buNone/>
            </a:pPr>
            <a:endParaRPr lang="ro-RO" sz="2200" dirty="0"/>
          </a:p>
        </p:txBody>
      </p:sp>
    </p:spTree>
    <p:extLst>
      <p:ext uri="{BB962C8B-B14F-4D97-AF65-F5344CB8AC3E}">
        <p14:creationId xmlns:p14="http://schemas.microsoft.com/office/powerpoint/2010/main" val="3802619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58220" y="2055042"/>
            <a:ext cx="7777112" cy="3318238"/>
          </a:xfrm>
          <a:prstGeom prst="horizontalScroll">
            <a:avLst/>
          </a:prstGeom>
          <a:solidFill>
            <a:srgbClr val="99CCFF"/>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ro-RO" sz="2400" dirty="0" smtClean="0">
                <a:latin typeface="+mj-lt"/>
              </a:rPr>
              <a:t>These methods </a:t>
            </a:r>
            <a:r>
              <a:rPr lang="en-US" sz="2400" dirty="0" smtClean="0">
                <a:latin typeface="+mj-lt"/>
              </a:rPr>
              <a:t>replicate</a:t>
            </a:r>
            <a:r>
              <a:rPr lang="ro-RO" sz="2400" dirty="0" smtClean="0">
                <a:latin typeface="+mj-lt"/>
              </a:rPr>
              <a:t>/ </a:t>
            </a:r>
            <a:r>
              <a:rPr lang="en-US" sz="2400" dirty="0" smtClean="0">
                <a:latin typeface="+mj-lt"/>
              </a:rPr>
              <a:t>aim </a:t>
            </a:r>
            <a:r>
              <a:rPr lang="en-US" sz="2400" dirty="0">
                <a:latin typeface="+mj-lt"/>
              </a:rPr>
              <a:t>to </a:t>
            </a:r>
            <a:r>
              <a:rPr lang="en-US" sz="2400" b="1" dirty="0" smtClean="0">
                <a:latin typeface="+mj-lt"/>
              </a:rPr>
              <a:t>replicate</a:t>
            </a:r>
          </a:p>
          <a:p>
            <a:pPr marL="800100" lvl="1" indent="-342900">
              <a:buFont typeface="Wingdings" panose="05000000000000000000" pitchFamily="2" charset="2"/>
              <a:buChar char="ü"/>
            </a:pPr>
            <a:r>
              <a:rPr lang="en-US" sz="2400" b="1" dirty="0" smtClean="0">
                <a:latin typeface="+mj-lt"/>
              </a:rPr>
              <a:t> the </a:t>
            </a:r>
            <a:r>
              <a:rPr lang="en-US" sz="2400" b="1" dirty="0">
                <a:latin typeface="+mj-lt"/>
              </a:rPr>
              <a:t>processes</a:t>
            </a:r>
            <a:r>
              <a:rPr lang="en-US" sz="2400" dirty="0">
                <a:latin typeface="+mj-lt"/>
              </a:rPr>
              <a:t> by which </a:t>
            </a:r>
            <a:r>
              <a:rPr lang="en-US" sz="2400" b="1" dirty="0">
                <a:latin typeface="+mj-lt"/>
              </a:rPr>
              <a:t>first languages </a:t>
            </a:r>
            <a:r>
              <a:rPr lang="en-US" sz="2400" dirty="0">
                <a:latin typeface="+mj-lt"/>
              </a:rPr>
              <a:t>are acquired, or by </a:t>
            </a:r>
            <a:r>
              <a:rPr lang="en-US" sz="2400" dirty="0" smtClean="0">
                <a:latin typeface="+mj-lt"/>
              </a:rPr>
              <a:t>which</a:t>
            </a:r>
          </a:p>
          <a:p>
            <a:pPr marL="800100" lvl="1" indent="-342900">
              <a:buFont typeface="Wingdings" panose="05000000000000000000" pitchFamily="2" charset="2"/>
              <a:buChar char="ü"/>
            </a:pPr>
            <a:r>
              <a:rPr lang="en-US" sz="2400" dirty="0" smtClean="0">
                <a:latin typeface="+mj-lt"/>
              </a:rPr>
              <a:t> </a:t>
            </a:r>
            <a:r>
              <a:rPr lang="en-US" sz="2400" dirty="0">
                <a:latin typeface="+mj-lt"/>
              </a:rPr>
              <a:t>second languages are picked up without </a:t>
            </a:r>
            <a:r>
              <a:rPr lang="en-US" sz="2400" b="1" dirty="0">
                <a:latin typeface="+mj-lt"/>
              </a:rPr>
              <a:t>any formal instruction</a:t>
            </a:r>
            <a:r>
              <a:rPr lang="en-US" sz="2400" dirty="0">
                <a:latin typeface="+mj-lt"/>
              </a:rPr>
              <a:t>.</a:t>
            </a:r>
            <a:endParaRPr lang="ro-RO" sz="2400" dirty="0">
              <a:latin typeface="+mj-lt"/>
            </a:endParaRPr>
          </a:p>
        </p:txBody>
      </p:sp>
      <p:sp>
        <p:nvSpPr>
          <p:cNvPr id="6" name="TextBox 5"/>
          <p:cNvSpPr txBox="1"/>
          <p:nvPr/>
        </p:nvSpPr>
        <p:spPr>
          <a:xfrm>
            <a:off x="1803482" y="904972"/>
            <a:ext cx="5153499" cy="1032796"/>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Natural methods</a:t>
            </a:r>
            <a:endParaRPr lang="en-US" sz="3600" b="1" kern="1200" dirty="0">
              <a:solidFill>
                <a:schemeClr val="tx1"/>
              </a:solidFill>
              <a:latin typeface="+mj-lt"/>
            </a:endParaRPr>
          </a:p>
        </p:txBody>
      </p:sp>
      <p:sp>
        <p:nvSpPr>
          <p:cNvPr id="10" name="TextBox 9"/>
          <p:cNvSpPr txBox="1"/>
          <p:nvPr/>
        </p:nvSpPr>
        <p:spPr>
          <a:xfrm>
            <a:off x="8239027" y="1102938"/>
            <a:ext cx="3337087" cy="3631763"/>
          </a:xfrm>
          <a:prstGeom prst="rect">
            <a:avLst/>
          </a:prstGeom>
          <a:noFill/>
        </p:spPr>
        <p:txBody>
          <a:bodyPr wrap="square" rtlCol="0">
            <a:spAutoFit/>
          </a:bodyPr>
          <a:lstStyle/>
          <a:p>
            <a:pPr marL="457200" indent="-457200">
              <a:buFont typeface="+mj-lt"/>
              <a:buAutoNum type="arabicPeriod"/>
            </a:pPr>
            <a:r>
              <a:rPr lang="en-US" sz="2300" dirty="0">
                <a:latin typeface="+mj-lt"/>
              </a:rPr>
              <a:t>Total Immersion</a:t>
            </a:r>
          </a:p>
          <a:p>
            <a:pPr marL="457200" indent="-457200">
              <a:buFont typeface="+mj-lt"/>
              <a:buAutoNum type="arabicPeriod"/>
            </a:pPr>
            <a:r>
              <a:rPr lang="en-US" sz="2300" dirty="0" smtClean="0">
                <a:latin typeface="+mj-lt"/>
              </a:rPr>
              <a:t> </a:t>
            </a:r>
            <a:r>
              <a:rPr lang="en-US" sz="2300" dirty="0">
                <a:latin typeface="+mj-lt"/>
              </a:rPr>
              <a:t>The Natural Method/Approach</a:t>
            </a:r>
          </a:p>
          <a:p>
            <a:pPr marL="457200" indent="-457200">
              <a:buFont typeface="+mj-lt"/>
              <a:buAutoNum type="arabicPeriod"/>
            </a:pPr>
            <a:r>
              <a:rPr lang="en-US" sz="2300" dirty="0" smtClean="0">
                <a:latin typeface="+mj-lt"/>
              </a:rPr>
              <a:t>The </a:t>
            </a:r>
            <a:r>
              <a:rPr lang="en-US" sz="2300" dirty="0">
                <a:latin typeface="+mj-lt"/>
              </a:rPr>
              <a:t>Direct Method</a:t>
            </a:r>
          </a:p>
          <a:p>
            <a:pPr marL="457200" indent="-457200">
              <a:buFont typeface="+mj-lt"/>
              <a:buAutoNum type="arabicPeriod"/>
            </a:pPr>
            <a:r>
              <a:rPr lang="en-US" sz="2300" dirty="0" smtClean="0">
                <a:latin typeface="+mj-lt"/>
              </a:rPr>
              <a:t>The </a:t>
            </a:r>
            <a:r>
              <a:rPr lang="en-US" sz="2300" dirty="0">
                <a:latin typeface="+mj-lt"/>
              </a:rPr>
              <a:t>Oral Method</a:t>
            </a:r>
          </a:p>
          <a:p>
            <a:pPr marL="457200" indent="-457200">
              <a:buFont typeface="+mj-lt"/>
              <a:buAutoNum type="arabicPeriod"/>
            </a:pPr>
            <a:r>
              <a:rPr lang="en-US" sz="2300" dirty="0" smtClean="0">
                <a:latin typeface="+mj-lt"/>
              </a:rPr>
              <a:t> </a:t>
            </a:r>
            <a:r>
              <a:rPr lang="en-US" sz="2300" dirty="0">
                <a:latin typeface="+mj-lt"/>
              </a:rPr>
              <a:t>The Reading Method</a:t>
            </a:r>
          </a:p>
          <a:p>
            <a:pPr marL="457200" indent="-457200">
              <a:buFont typeface="+mj-lt"/>
              <a:buAutoNum type="arabicPeriod"/>
            </a:pPr>
            <a:r>
              <a:rPr lang="en-US" sz="2300" dirty="0" smtClean="0">
                <a:latin typeface="+mj-lt"/>
              </a:rPr>
              <a:t>Total </a:t>
            </a:r>
            <a:r>
              <a:rPr lang="en-US" sz="2300" dirty="0">
                <a:latin typeface="+mj-lt"/>
              </a:rPr>
              <a:t>Physical Response</a:t>
            </a:r>
          </a:p>
          <a:p>
            <a:pPr marL="457200" indent="-457200">
              <a:buFont typeface="+mj-lt"/>
              <a:buAutoNum type="arabicPeriod"/>
            </a:pPr>
            <a:r>
              <a:rPr lang="en-US" sz="2300" dirty="0" smtClean="0">
                <a:latin typeface="+mj-lt"/>
              </a:rPr>
              <a:t>The </a:t>
            </a:r>
            <a:r>
              <a:rPr lang="en-US" sz="2300" dirty="0">
                <a:latin typeface="+mj-lt"/>
              </a:rPr>
              <a:t>Audiolingual Method</a:t>
            </a:r>
            <a:endParaRPr lang="ro-RO" sz="2300" dirty="0">
              <a:latin typeface="+mj-lt"/>
            </a:endParaRPr>
          </a:p>
        </p:txBody>
      </p:sp>
    </p:spTree>
    <p:extLst>
      <p:ext uri="{BB962C8B-B14F-4D97-AF65-F5344CB8AC3E}">
        <p14:creationId xmlns:p14="http://schemas.microsoft.com/office/powerpoint/2010/main" val="18355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Presentation</a:t>
            </a:r>
            <a:r>
              <a:rPr lang="en-US" sz="2400" dirty="0" smtClean="0">
                <a:solidFill>
                  <a:schemeClr val="tx1"/>
                </a:solidFill>
                <a:latin typeface="+mj-lt"/>
              </a:rPr>
              <a:t> </a:t>
            </a:r>
            <a:r>
              <a:rPr lang="en-US" sz="2400" dirty="0">
                <a:solidFill>
                  <a:schemeClr val="tx1"/>
                </a:solidFill>
                <a:latin typeface="+mj-lt"/>
              </a:rPr>
              <a:t>by teacher of new functional </a:t>
            </a:r>
            <a:r>
              <a:rPr lang="en-US" sz="2400" dirty="0" err="1">
                <a:solidFill>
                  <a:schemeClr val="tx1"/>
                </a:solidFill>
                <a:latin typeface="+mj-lt"/>
              </a:rPr>
              <a:t>lge</a:t>
            </a:r>
            <a:r>
              <a:rPr lang="en-US" sz="2400" dirty="0">
                <a:solidFill>
                  <a:schemeClr val="tx1"/>
                </a:solidFill>
                <a:latin typeface="+mj-lt"/>
              </a:rPr>
              <a:t>, vocabulary or structure</a:t>
            </a:r>
            <a:r>
              <a:rPr lang="en-US" sz="2400" dirty="0" smtClean="0">
                <a:solidFill>
                  <a:schemeClr val="tx1"/>
                </a:solidFill>
                <a:latin typeface="+mj-lt"/>
              </a:rPr>
              <a:t>;</a:t>
            </a:r>
          </a:p>
          <a:p>
            <a:pPr lvl="1">
              <a:spcBef>
                <a:spcPts val="600"/>
              </a:spcBef>
              <a:buFont typeface="Arial" panose="020B0604020202020204" pitchFamily="34" charset="0"/>
              <a:buChar char="•"/>
            </a:pPr>
            <a:r>
              <a:rPr lang="en-US" sz="2400" b="1" dirty="0" smtClean="0">
                <a:solidFill>
                  <a:schemeClr val="tx1"/>
                </a:solidFill>
                <a:latin typeface="+mj-lt"/>
              </a:rPr>
              <a:t>Practice</a:t>
            </a:r>
            <a:r>
              <a:rPr lang="en-US" sz="2400" dirty="0" smtClean="0">
                <a:solidFill>
                  <a:schemeClr val="tx1"/>
                </a:solidFill>
                <a:latin typeface="+mj-lt"/>
              </a:rPr>
              <a:t> </a:t>
            </a:r>
            <a:r>
              <a:rPr lang="en-US" sz="2400" dirty="0">
                <a:solidFill>
                  <a:schemeClr val="tx1"/>
                </a:solidFill>
                <a:latin typeface="+mj-lt"/>
              </a:rPr>
              <a:t>by learners moving from </a:t>
            </a:r>
            <a:r>
              <a:rPr lang="en-US" sz="2400" b="1" dirty="0">
                <a:solidFill>
                  <a:schemeClr val="tx1"/>
                </a:solidFill>
                <a:latin typeface="+mj-lt"/>
              </a:rPr>
              <a:t>controlled</a:t>
            </a:r>
            <a:r>
              <a:rPr lang="en-US" sz="2400" dirty="0">
                <a:solidFill>
                  <a:schemeClr val="tx1"/>
                </a:solidFill>
                <a:latin typeface="+mj-lt"/>
              </a:rPr>
              <a:t> to </a:t>
            </a:r>
            <a:r>
              <a:rPr lang="en-US" sz="2400" b="1" dirty="0">
                <a:solidFill>
                  <a:schemeClr val="tx1"/>
                </a:solidFill>
                <a:latin typeface="+mj-lt"/>
              </a:rPr>
              <a:t>spontaneous</a:t>
            </a:r>
            <a:r>
              <a:rPr lang="en-US" sz="2400" dirty="0">
                <a:solidFill>
                  <a:schemeClr val="tx1"/>
                </a:solidFill>
                <a:latin typeface="+mj-lt"/>
              </a:rPr>
              <a:t>.</a:t>
            </a:r>
          </a:p>
          <a:p>
            <a:pPr lvl="1">
              <a:spcBef>
                <a:spcPts val="600"/>
              </a:spcBef>
              <a:buFont typeface="Arial" panose="020B0604020202020204" pitchFamily="34" charset="0"/>
              <a:buChar char="•"/>
            </a:pPr>
            <a:r>
              <a:rPr lang="en-US" sz="2400" dirty="0" err="1">
                <a:solidFill>
                  <a:schemeClr val="tx1"/>
                </a:solidFill>
                <a:latin typeface="+mj-lt"/>
              </a:rPr>
              <a:t>Sts</a:t>
            </a:r>
            <a:r>
              <a:rPr lang="en-US" sz="2400" dirty="0">
                <a:solidFill>
                  <a:schemeClr val="tx1"/>
                </a:solidFill>
                <a:latin typeface="+mj-lt"/>
              </a:rPr>
              <a:t> often engage in </a:t>
            </a:r>
            <a:r>
              <a:rPr lang="en-US" sz="2400" b="1" dirty="0">
                <a:solidFill>
                  <a:schemeClr val="tx1"/>
                </a:solidFill>
                <a:latin typeface="+mj-lt"/>
              </a:rPr>
              <a:t>role-play</a:t>
            </a:r>
            <a:r>
              <a:rPr lang="en-US" sz="2400" dirty="0">
                <a:solidFill>
                  <a:schemeClr val="tx1"/>
                </a:solidFill>
                <a:latin typeface="+mj-lt"/>
              </a:rPr>
              <a:t> or </a:t>
            </a:r>
            <a:r>
              <a:rPr lang="en-US" sz="2400" b="1" dirty="0">
                <a:solidFill>
                  <a:schemeClr val="tx1"/>
                </a:solidFill>
                <a:latin typeface="+mj-lt"/>
              </a:rPr>
              <a:t>dramatizatio</a:t>
            </a:r>
            <a:r>
              <a:rPr lang="en-US" sz="2400" dirty="0">
                <a:solidFill>
                  <a:schemeClr val="tx1"/>
                </a:solidFill>
                <a:latin typeface="+mj-lt"/>
              </a:rPr>
              <a:t>n to adjust their use of the target </a:t>
            </a:r>
            <a:r>
              <a:rPr lang="en-US" sz="2400" dirty="0" err="1">
                <a:solidFill>
                  <a:schemeClr val="tx1"/>
                </a:solidFill>
                <a:latin typeface="+mj-lt"/>
              </a:rPr>
              <a:t>lge</a:t>
            </a:r>
            <a:r>
              <a:rPr lang="en-US" sz="2400" dirty="0">
                <a:solidFill>
                  <a:schemeClr val="tx1"/>
                </a:solidFill>
                <a:latin typeface="+mj-lt"/>
              </a:rPr>
              <a:t> to different social contexts.</a:t>
            </a:r>
          </a:p>
          <a:p>
            <a:pPr lvl="1">
              <a:spcBef>
                <a:spcPts val="600"/>
              </a:spcBef>
              <a:buFont typeface="Arial" panose="020B0604020202020204" pitchFamily="34" charset="0"/>
              <a:buChar char="•"/>
            </a:pPr>
            <a:r>
              <a:rPr lang="en-US" sz="2400" b="1" dirty="0" smtClean="0">
                <a:solidFill>
                  <a:schemeClr val="tx1"/>
                </a:solidFill>
                <a:latin typeface="+mj-lt"/>
              </a:rPr>
              <a:t>Classroom </a:t>
            </a:r>
            <a:r>
              <a:rPr lang="en-US" sz="2400" b="1" dirty="0">
                <a:solidFill>
                  <a:schemeClr val="tx1"/>
                </a:solidFill>
                <a:latin typeface="+mj-lt"/>
              </a:rPr>
              <a:t>materials and activities </a:t>
            </a:r>
            <a:r>
              <a:rPr lang="en-US" sz="2400" dirty="0">
                <a:solidFill>
                  <a:schemeClr val="tx1"/>
                </a:solidFill>
                <a:latin typeface="+mj-lt"/>
              </a:rPr>
              <a:t>often consist of </a:t>
            </a:r>
            <a:r>
              <a:rPr lang="en-US" sz="2400" b="1" dirty="0">
                <a:solidFill>
                  <a:schemeClr val="tx1"/>
                </a:solidFill>
                <a:latin typeface="+mj-lt"/>
              </a:rPr>
              <a:t>authentic tasks and projects</a:t>
            </a:r>
            <a:r>
              <a:rPr lang="en-US" sz="2400" dirty="0">
                <a:solidFill>
                  <a:schemeClr val="tx1"/>
                </a:solidFill>
                <a:latin typeface="+mj-lt"/>
              </a:rPr>
              <a:t> presented and practiced using segments of preexisting meaningful discourse, not materials primarily constructed for pedagogical purposes.</a:t>
            </a:r>
          </a:p>
          <a:p>
            <a:pPr lvl="1">
              <a:spcBef>
                <a:spcPts val="600"/>
              </a:spcBef>
              <a:buFont typeface="Arial" panose="020B0604020202020204" pitchFamily="34" charset="0"/>
              <a:buChar char="•"/>
            </a:pPr>
            <a:r>
              <a:rPr lang="en-US" sz="2400" b="1" dirty="0">
                <a:solidFill>
                  <a:schemeClr val="tx1"/>
                </a:solidFill>
                <a:latin typeface="+mj-lt"/>
              </a:rPr>
              <a:t>Skills are integrated </a:t>
            </a:r>
            <a:r>
              <a:rPr lang="en-US" sz="2400" dirty="0">
                <a:solidFill>
                  <a:schemeClr val="tx1"/>
                </a:solidFill>
                <a:latin typeface="+mj-lt"/>
              </a:rPr>
              <a:t>from the beginning; a given activity might involve reading, speaking, listening, and writing.</a:t>
            </a:r>
          </a:p>
          <a:p>
            <a:pPr lvl="1">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teacher’s role </a:t>
            </a:r>
            <a:r>
              <a:rPr lang="en-US" sz="2400" dirty="0">
                <a:solidFill>
                  <a:schemeClr val="tx1"/>
                </a:solidFill>
                <a:latin typeface="+mj-lt"/>
              </a:rPr>
              <a:t>is primarily </a:t>
            </a:r>
            <a:r>
              <a:rPr lang="en-US" sz="2400" b="1" dirty="0">
                <a:solidFill>
                  <a:schemeClr val="tx1"/>
                </a:solidFill>
                <a:latin typeface="+mj-lt"/>
              </a:rPr>
              <a:t>to facilitate communication </a:t>
            </a:r>
            <a:r>
              <a:rPr lang="en-US" sz="2400" dirty="0">
                <a:solidFill>
                  <a:schemeClr val="tx1"/>
                </a:solidFill>
                <a:latin typeface="+mj-lt"/>
              </a:rPr>
              <a:t>and secondly to correct errors.</a:t>
            </a:r>
          </a:p>
          <a:p>
            <a:pPr marL="0" indent="0">
              <a:spcBef>
                <a:spcPts val="0"/>
              </a:spcBef>
              <a:buNone/>
            </a:pPr>
            <a:endParaRPr lang="ro-RO" dirty="0">
              <a:latin typeface="+mj-lt"/>
            </a:endParaRPr>
          </a:p>
        </p:txBody>
      </p:sp>
    </p:spTree>
    <p:extLst>
      <p:ext uri="{BB962C8B-B14F-4D97-AF65-F5344CB8AC3E}">
        <p14:creationId xmlns:p14="http://schemas.microsoft.com/office/powerpoint/2010/main" val="3594578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marL="457200" lvl="1" indent="0">
              <a:spcBef>
                <a:spcPts val="600"/>
              </a:spcBef>
              <a:buNone/>
            </a:pPr>
            <a:r>
              <a:rPr lang="en-US" sz="2300" b="1" u="sng" dirty="0">
                <a:latin typeface="Cambria" panose="02040503050406030204" pitchFamily="18" charset="0"/>
                <a:ea typeface="Cambria" panose="02040503050406030204" pitchFamily="18" charset="0"/>
              </a:rPr>
              <a:t>Functional communication </a:t>
            </a:r>
            <a:r>
              <a:rPr lang="en-US" sz="2300" b="1" u="sng" dirty="0" smtClean="0">
                <a:latin typeface="Cambria" panose="02040503050406030204" pitchFamily="18" charset="0"/>
                <a:ea typeface="Cambria" panose="02040503050406030204" pitchFamily="18" charset="0"/>
              </a:rPr>
              <a:t>activities</a:t>
            </a:r>
            <a:r>
              <a:rPr lang="ro-RO" sz="2300" u="sng" dirty="0" smtClean="0">
                <a:latin typeface="Cambria" panose="02040503050406030204" pitchFamily="18" charset="0"/>
                <a:ea typeface="Cambria" panose="02040503050406030204" pitchFamily="18" charset="0"/>
              </a:rPr>
              <a:t>:</a:t>
            </a: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comparing </a:t>
            </a:r>
            <a:r>
              <a:rPr lang="en-US" sz="2300" dirty="0">
                <a:latin typeface="Cambria" panose="02040503050406030204" pitchFamily="18" charset="0"/>
                <a:ea typeface="Cambria" panose="02040503050406030204" pitchFamily="18" charset="0"/>
              </a:rPr>
              <a:t>sets of pictures and noting similarities and differences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ro-RO" sz="2300" dirty="0" smtClean="0">
                <a:latin typeface="Cambria" panose="02040503050406030204" pitchFamily="18" charset="0"/>
                <a:ea typeface="Cambria" panose="02040503050406030204" pitchFamily="18" charset="0"/>
              </a:rPr>
              <a:t>ordering </a:t>
            </a:r>
            <a:r>
              <a:rPr lang="ro-RO" sz="2300" dirty="0">
                <a:latin typeface="Cambria" panose="02040503050406030204" pitchFamily="18" charset="0"/>
                <a:ea typeface="Cambria" panose="02040503050406030204" pitchFamily="18" charset="0"/>
              </a:rPr>
              <a:t>the </a:t>
            </a:r>
            <a:r>
              <a:rPr lang="en-US" sz="2300" dirty="0">
                <a:latin typeface="Cambria" panose="02040503050406030204" pitchFamily="18" charset="0"/>
                <a:ea typeface="Cambria" panose="02040503050406030204" pitchFamily="18" charset="0"/>
              </a:rPr>
              <a:t>sequence of events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discovering </a:t>
            </a:r>
            <a:r>
              <a:rPr lang="en-US" sz="2300" dirty="0">
                <a:latin typeface="Cambria" panose="02040503050406030204" pitchFamily="18" charset="0"/>
                <a:ea typeface="Cambria" panose="02040503050406030204" pitchFamily="18" charset="0"/>
              </a:rPr>
              <a:t>missing features in a map or picture; </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following </a:t>
            </a:r>
            <a:r>
              <a:rPr lang="en-US" sz="2300" dirty="0">
                <a:latin typeface="Cambria" panose="02040503050406030204" pitchFamily="18" charset="0"/>
                <a:ea typeface="Cambria" panose="02040503050406030204" pitchFamily="18" charset="0"/>
              </a:rPr>
              <a:t>directions; </a:t>
            </a:r>
            <a:endParaRPr lang="ro-RO" sz="2300" dirty="0" smtClean="0">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solving </a:t>
            </a:r>
            <a:r>
              <a:rPr lang="en-US" sz="2300" dirty="0">
                <a:latin typeface="Cambria" panose="02040503050406030204" pitchFamily="18" charset="0"/>
                <a:ea typeface="Cambria" panose="02040503050406030204" pitchFamily="18" charset="0"/>
              </a:rPr>
              <a:t>problems. </a:t>
            </a:r>
            <a:endParaRPr lang="ro-RO" sz="2300" dirty="0" smtClean="0">
              <a:latin typeface="Cambria" panose="02040503050406030204" pitchFamily="18" charset="0"/>
              <a:ea typeface="Cambria" panose="02040503050406030204" pitchFamily="18" charset="0"/>
            </a:endParaRPr>
          </a:p>
          <a:p>
            <a:pPr marL="457200" lvl="1" indent="0">
              <a:spcBef>
                <a:spcPts val="600"/>
              </a:spcBef>
              <a:buNone/>
            </a:pPr>
            <a:r>
              <a:rPr lang="en-US" sz="2300" b="1" u="sng" dirty="0" smtClean="0">
                <a:latin typeface="Cambria" panose="02040503050406030204" pitchFamily="18" charset="0"/>
                <a:ea typeface="Cambria" panose="02040503050406030204" pitchFamily="18" charset="0"/>
              </a:rPr>
              <a:t>Social </a:t>
            </a:r>
            <a:r>
              <a:rPr lang="en-US" sz="2300" b="1" u="sng" dirty="0">
                <a:latin typeface="Cambria" panose="02040503050406030204" pitchFamily="18" charset="0"/>
                <a:ea typeface="Cambria" panose="02040503050406030204" pitchFamily="18" charset="0"/>
              </a:rPr>
              <a:t>interaction activities</a:t>
            </a:r>
            <a:r>
              <a:rPr lang="en-US" sz="2300" dirty="0">
                <a:latin typeface="Cambria" panose="02040503050406030204" pitchFamily="18" charset="0"/>
                <a:ea typeface="Cambria" panose="02040503050406030204" pitchFamily="18" charset="0"/>
              </a:rPr>
              <a:t>: </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conversation,</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discussion</a:t>
            </a:r>
            <a:r>
              <a:rPr lang="ro-RO" sz="2300" dirty="0" smtClean="0">
                <a:latin typeface="Cambria" panose="02040503050406030204" pitchFamily="18" charset="0"/>
                <a:ea typeface="Cambria" panose="02040503050406030204" pitchFamily="18" charset="0"/>
              </a:rPr>
              <a:t>s</a:t>
            </a: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a:t>
            </a:r>
            <a:r>
              <a:rPr lang="en-US" sz="2300" dirty="0">
                <a:latin typeface="Cambria" panose="02040503050406030204" pitchFamily="18" charset="0"/>
                <a:ea typeface="Cambria" panose="02040503050406030204" pitchFamily="18" charset="0"/>
              </a:rPr>
              <a:t>dialogues and role plays</a:t>
            </a:r>
            <a:r>
              <a:rPr lang="en-US" sz="2300" dirty="0" smtClean="0">
                <a:latin typeface="Cambria" panose="02040503050406030204" pitchFamily="18" charset="0"/>
                <a:ea typeface="Cambria" panose="02040503050406030204" pitchFamily="18" charset="0"/>
              </a:rPr>
              <a:t>,</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simulations</a:t>
            </a:r>
            <a:r>
              <a:rPr lang="en-US" sz="2300" dirty="0">
                <a:latin typeface="Cambria" panose="02040503050406030204" pitchFamily="18" charset="0"/>
                <a:ea typeface="Cambria" panose="02040503050406030204" pitchFamily="18" charset="0"/>
              </a:rPr>
              <a:t>, </a:t>
            </a:r>
            <a:endParaRPr lang="ro-RO" sz="2300" dirty="0" smtClean="0">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latin typeface="Cambria" panose="02040503050406030204" pitchFamily="18" charset="0"/>
                <a:ea typeface="Cambria" panose="02040503050406030204" pitchFamily="18" charset="0"/>
              </a:rPr>
              <a:t> </a:t>
            </a:r>
            <a:r>
              <a:rPr lang="en-US" sz="2300" dirty="0">
                <a:latin typeface="Cambria" panose="02040503050406030204" pitchFamily="18" charset="0"/>
                <a:ea typeface="Cambria" panose="02040503050406030204" pitchFamily="18" charset="0"/>
              </a:rPr>
              <a:t>debates.</a:t>
            </a:r>
            <a:endParaRPr lang="ro-RO"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6121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a:t>
            </a:r>
            <a:r>
              <a:rPr lang="ro-RO" b="1" dirty="0" smtClean="0"/>
              <a:t>P</a:t>
            </a:r>
            <a:r>
              <a:rPr lang="en-US" b="1" dirty="0" err="1" smtClean="0"/>
              <a:t>rocedure</a:t>
            </a:r>
            <a:r>
              <a:rPr lang="en-US" b="1" dirty="0" smtClean="0"/>
              <a:t>:</a:t>
            </a:r>
            <a:endParaRPr lang="en-US" b="1" dirty="0"/>
          </a:p>
        </p:txBody>
      </p:sp>
      <p:sp>
        <p:nvSpPr>
          <p:cNvPr id="3" name="Content Placeholder 2"/>
          <p:cNvSpPr>
            <a:spLocks noGrp="1"/>
          </p:cNvSpPr>
          <p:nvPr>
            <p:ph idx="1"/>
          </p:nvPr>
        </p:nvSpPr>
        <p:spPr>
          <a:xfrm>
            <a:off x="292232" y="952500"/>
            <a:ext cx="11519554" cy="5815945"/>
          </a:xfrm>
          <a:solidFill>
            <a:schemeClr val="accent3">
              <a:lumMod val="20000"/>
              <a:lumOff val="80000"/>
            </a:schemeClr>
          </a:solidFill>
        </p:spPr>
        <p:txBody>
          <a:bodyPr>
            <a:normAutofit fontScale="92500" lnSpcReduction="20000"/>
          </a:bodyPr>
          <a:lstStyle/>
          <a:p>
            <a:pPr>
              <a:spcBef>
                <a:spcPts val="600"/>
              </a:spcBef>
            </a:pPr>
            <a:r>
              <a:rPr lang="en-US" sz="2200" b="1" dirty="0" smtClean="0">
                <a:latin typeface="Cambria" panose="02040503050406030204" pitchFamily="18" charset="0"/>
                <a:ea typeface="Cambria" panose="02040503050406030204" pitchFamily="18" charset="0"/>
              </a:rPr>
              <a:t>Presentation </a:t>
            </a:r>
            <a:r>
              <a:rPr lang="en-US" sz="2200" b="1" dirty="0">
                <a:latin typeface="Cambria" panose="02040503050406030204" pitchFamily="18" charset="0"/>
                <a:ea typeface="Cambria" panose="02040503050406030204" pitchFamily="18" charset="0"/>
              </a:rPr>
              <a:t>and Discussion</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Introduc</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 </a:t>
            </a:r>
            <a:r>
              <a:rPr lang="en-US" sz="2200" dirty="0" smtClean="0">
                <a:latin typeface="Cambria" panose="02040503050406030204" pitchFamily="18" charset="0"/>
                <a:ea typeface="Cambria" panose="02040503050406030204" pitchFamily="18" charset="0"/>
              </a:rPr>
              <a:t>dialog</a:t>
            </a:r>
            <a:r>
              <a:rPr lang="ro-RO" sz="2200" dirty="0" smtClean="0">
                <a:latin typeface="Cambria" panose="02040503050406030204" pitchFamily="18" charset="0"/>
                <a:ea typeface="Cambria" panose="02040503050406030204" pitchFamily="18" charset="0"/>
              </a:rPr>
              <a:t>ue</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or </a:t>
            </a:r>
            <a:r>
              <a:rPr lang="en-US" sz="2200" dirty="0" smtClean="0">
                <a:latin typeface="Cambria" panose="02040503050406030204" pitchFamily="18" charset="0"/>
                <a:ea typeface="Cambria" panose="02040503050406030204" pitchFamily="18" charset="0"/>
              </a:rPr>
              <a:t>mini-dialog</a:t>
            </a:r>
            <a:r>
              <a:rPr lang="ro-RO" sz="2200" dirty="0" smtClean="0">
                <a:latin typeface="Cambria" panose="02040503050406030204" pitchFamily="18" charset="0"/>
                <a:ea typeface="Cambria" panose="02040503050406030204" pitchFamily="18" charset="0"/>
              </a:rPr>
              <a:t>ues</a:t>
            </a:r>
            <a:r>
              <a:rPr lang="en-US" sz="2200" dirty="0" smtClean="0">
                <a:latin typeface="Cambria" panose="02040503050406030204" pitchFamily="18" charset="0"/>
                <a:ea typeface="Cambria" panose="02040503050406030204" pitchFamily="18" charset="0"/>
              </a:rPr>
              <a:t>s </a:t>
            </a:r>
            <a:r>
              <a:rPr lang="en-US" sz="2200" dirty="0">
                <a:latin typeface="Cambria" panose="02040503050406030204" pitchFamily="18" charset="0"/>
                <a:ea typeface="Cambria" panose="02040503050406030204" pitchFamily="18" charset="0"/>
              </a:rPr>
              <a:t>with motivation related to learners' experiences and discuss the context, including language formality and roles. (In beginner levels, this can be done in the native language.)</a:t>
            </a:r>
          </a:p>
          <a:p>
            <a:pPr>
              <a:spcBef>
                <a:spcPts val="600"/>
              </a:spcBef>
            </a:pPr>
            <a:r>
              <a:rPr lang="en-US" sz="2200" b="1" dirty="0">
                <a:latin typeface="Cambria" panose="02040503050406030204" pitchFamily="18" charset="0"/>
                <a:ea typeface="Cambria" panose="02040503050406030204" pitchFamily="18" charset="0"/>
              </a:rPr>
              <a:t>Oral Practice</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Practi</a:t>
            </a:r>
            <a:r>
              <a:rPr lang="ro-RO" sz="2200" dirty="0" smtClean="0">
                <a:latin typeface="Cambria" panose="02040503050406030204" pitchFamily="18" charset="0"/>
                <a:ea typeface="Cambria" panose="02040503050406030204" pitchFamily="18" charset="0"/>
              </a:rPr>
              <a:t>sing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each utterance of the dialog with the whole class, groups, or individuals, using the teacher’s model.</a:t>
            </a:r>
          </a:p>
          <a:p>
            <a:pPr>
              <a:spcBef>
                <a:spcPts val="600"/>
              </a:spcBef>
            </a:pPr>
            <a:r>
              <a:rPr lang="en-US" sz="2200" b="1" dirty="0">
                <a:latin typeface="Cambria" panose="02040503050406030204" pitchFamily="18" charset="0"/>
                <a:ea typeface="Cambria" panose="02040503050406030204" pitchFamily="18" charset="0"/>
              </a:rPr>
              <a:t>Contextual Questions</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Enga</a:t>
            </a:r>
            <a:r>
              <a:rPr lang="ro-RO" sz="2200" dirty="0" smtClean="0">
                <a:latin typeface="Cambria" panose="02040503050406030204" pitchFamily="18" charset="0"/>
                <a:ea typeface="Cambria" panose="02040503050406030204" pitchFamily="18" charset="0"/>
              </a:rPr>
              <a:t>ging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students with questions and answers about the dialog's topic and situation.</a:t>
            </a:r>
          </a:p>
          <a:p>
            <a:pPr>
              <a:spcBef>
                <a:spcPts val="600"/>
              </a:spcBef>
            </a:pPr>
            <a:r>
              <a:rPr lang="en-US" sz="2200" b="1" dirty="0">
                <a:latin typeface="Cambria" panose="02040503050406030204" pitchFamily="18" charset="0"/>
                <a:ea typeface="Cambria" panose="02040503050406030204" pitchFamily="18" charset="0"/>
              </a:rPr>
              <a:t>Personal Connection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Ask</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questions related to students’ personal experiences, aligned with the dialog theme.</a:t>
            </a:r>
          </a:p>
          <a:p>
            <a:pPr>
              <a:spcBef>
                <a:spcPts val="600"/>
              </a:spcBef>
            </a:pPr>
            <a:r>
              <a:rPr lang="en-US" sz="2200" b="1" dirty="0">
                <a:latin typeface="Cambria" panose="02040503050406030204" pitchFamily="18" charset="0"/>
                <a:ea typeface="Cambria" panose="02040503050406030204" pitchFamily="18" charset="0"/>
              </a:rPr>
              <a:t>Study of Expressions and Structures</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Focus</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on basic communicative expressions or structures in the dialog, providing additional examples with familiar vocabulary.</a:t>
            </a:r>
          </a:p>
          <a:p>
            <a:pPr>
              <a:spcBef>
                <a:spcPts val="600"/>
              </a:spcBef>
            </a:pPr>
            <a:r>
              <a:rPr lang="en-US" sz="2200" b="1" dirty="0">
                <a:latin typeface="Cambria" panose="02040503050406030204" pitchFamily="18" charset="0"/>
                <a:ea typeface="Cambria" panose="02040503050406030204" pitchFamily="18" charset="0"/>
              </a:rPr>
              <a:t>Discover Generalizations</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Help</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learners identify rules for the expressions or structures, including their forms, positions, levels of formality, and grammatical functions.</a:t>
            </a:r>
          </a:p>
          <a:p>
            <a:pPr>
              <a:spcBef>
                <a:spcPts val="600"/>
              </a:spcBef>
            </a:pPr>
            <a:r>
              <a:rPr lang="en-US" sz="2200" b="1" dirty="0">
                <a:latin typeface="Cambria" panose="02040503050406030204" pitchFamily="18" charset="0"/>
                <a:ea typeface="Cambria" panose="02040503050406030204" pitchFamily="18" charset="0"/>
              </a:rPr>
              <a:t>Recognition and Interpretation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Conduct</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activities to recognize and interpret the target language elements, tailored to learners' proficiency levels.</a:t>
            </a:r>
          </a:p>
          <a:p>
            <a:pPr>
              <a:spcBef>
                <a:spcPts val="600"/>
              </a:spcBef>
            </a:pPr>
            <a:r>
              <a:rPr lang="en-US" sz="2200" b="1" dirty="0">
                <a:latin typeface="Cambria" panose="02040503050406030204" pitchFamily="18" charset="0"/>
                <a:ea typeface="Cambria" panose="02040503050406030204" pitchFamily="18" charset="0"/>
              </a:rPr>
              <a:t>Oral Production</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Mov</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from guided to more independent communication activities.</a:t>
            </a:r>
          </a:p>
          <a:p>
            <a:pPr>
              <a:spcBef>
                <a:spcPts val="600"/>
              </a:spcBef>
            </a:pPr>
            <a:r>
              <a:rPr lang="en-US" sz="2200" b="1" dirty="0">
                <a:latin typeface="Cambria" panose="02040503050406030204" pitchFamily="18" charset="0"/>
                <a:ea typeface="Cambria" panose="02040503050406030204" pitchFamily="18" charset="0"/>
              </a:rPr>
              <a:t>Homework Assignment</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Assign</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written homework, if applicable.</a:t>
            </a:r>
          </a:p>
          <a:p>
            <a:pPr>
              <a:spcBef>
                <a:spcPts val="600"/>
              </a:spcBef>
            </a:pPr>
            <a:r>
              <a:rPr lang="en-US" sz="2200" b="1" dirty="0">
                <a:latin typeface="Cambria" panose="02040503050406030204" pitchFamily="18" charset="0"/>
                <a:ea typeface="Cambria" panose="02040503050406030204" pitchFamily="18" charset="0"/>
              </a:rPr>
              <a:t>Evaluation</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Assess</a:t>
            </a:r>
            <a:r>
              <a:rPr lang="ro-RO" sz="2200" dirty="0" smtClean="0">
                <a:latin typeface="Cambria" panose="02040503050406030204" pitchFamily="18" charset="0"/>
                <a:ea typeface="Cambria" panose="02040503050406030204" pitchFamily="18" charset="0"/>
              </a:rPr>
              <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learning through oral questions, such as how students would use the language in various </a:t>
            </a:r>
            <a:r>
              <a:rPr lang="en-US" sz="2200" dirty="0" smtClean="0">
                <a:latin typeface="Cambria" panose="02040503050406030204" pitchFamily="18" charset="0"/>
                <a:ea typeface="Cambria" panose="02040503050406030204" pitchFamily="18" charset="0"/>
              </a:rPr>
              <a:t>scenarios.</a:t>
            </a:r>
            <a:r>
              <a:rPr lang="ro-RO" sz="2200" dirty="0" smtClean="0">
                <a:latin typeface="Cambria" panose="02040503050406030204" pitchFamily="18" charset="0"/>
                <a:ea typeface="Cambria" panose="02040503050406030204" pitchFamily="18" charset="0"/>
              </a:rPr>
              <a:t>                              </a:t>
            </a:r>
          </a:p>
          <a:p>
            <a:pPr marL="0" indent="0" algn="r">
              <a:spcBef>
                <a:spcPts val="600"/>
              </a:spcBef>
              <a:buNone/>
            </a:pPr>
            <a:r>
              <a:rPr lang="ro-RO" sz="2200" dirty="0" smtClean="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RICHARDS, J. C., RODGERS, T. S. </a:t>
            </a:r>
            <a:r>
              <a:rPr lang="en-US" sz="1400" i="1" dirty="0">
                <a:latin typeface="Cambria" panose="02040503050406030204" pitchFamily="18" charset="0"/>
                <a:ea typeface="Cambria" panose="02040503050406030204" pitchFamily="18" charset="0"/>
              </a:rPr>
              <a:t>Approaches and Methods in Language Teaching</a:t>
            </a:r>
            <a:r>
              <a:rPr lang="ro-RO" sz="1400" i="1" dirty="0">
                <a:latin typeface="Cambria" panose="02040503050406030204" pitchFamily="18" charset="0"/>
                <a:ea typeface="Cambria" panose="02040503050406030204" pitchFamily="18" charset="0"/>
              </a:rPr>
              <a:t>, p.55</a:t>
            </a:r>
            <a:r>
              <a:rPr lang="ro-RO" sz="1400" i="1" dirty="0" smtClean="0">
                <a:latin typeface="Cambria" panose="02040503050406030204" pitchFamily="18" charset="0"/>
                <a:ea typeface="Cambria" panose="02040503050406030204" pitchFamily="18" charset="0"/>
              </a:rPr>
              <a:t>.</a:t>
            </a:r>
            <a:r>
              <a:rPr lang="ro-RO" sz="1400" dirty="0" smtClean="0">
                <a:latin typeface="Cambria" panose="02040503050406030204" pitchFamily="18" charset="0"/>
                <a:ea typeface="Cambria" panose="02040503050406030204" pitchFamily="18" charset="0"/>
              </a:rPr>
              <a:t> </a:t>
            </a:r>
            <a:endParaRPr lang="ro-RO" sz="1400" dirty="0"/>
          </a:p>
        </p:txBody>
      </p:sp>
    </p:spTree>
    <p:extLst>
      <p:ext uri="{BB962C8B-B14F-4D97-AF65-F5344CB8AC3E}">
        <p14:creationId xmlns:p14="http://schemas.microsoft.com/office/powerpoint/2010/main" val="2159143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pic>
        <p:nvPicPr>
          <p:cNvPr id="5" name="Communicative Language Teaching (CL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3509" y="837486"/>
            <a:ext cx="9992413" cy="5620985"/>
          </a:xfrm>
        </p:spPr>
      </p:pic>
    </p:spTree>
    <p:extLst>
      <p:ext uri="{BB962C8B-B14F-4D97-AF65-F5344CB8AC3E}">
        <p14:creationId xmlns:p14="http://schemas.microsoft.com/office/powerpoint/2010/main" val="2594776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22478"/>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9317714" y="1150070"/>
            <a:ext cx="2679844" cy="2313301"/>
          </a:xfrm>
          <a:prstGeom prst="rect">
            <a:avLst/>
          </a:prstGeom>
        </p:spPr>
      </p:pic>
      <p:sp>
        <p:nvSpPr>
          <p:cNvPr id="6" name="TextBox 5"/>
          <p:cNvSpPr txBox="1"/>
          <p:nvPr/>
        </p:nvSpPr>
        <p:spPr>
          <a:xfrm>
            <a:off x="263951" y="980386"/>
            <a:ext cx="9078015" cy="5755422"/>
          </a:xfrm>
          <a:prstGeom prst="rect">
            <a:avLst/>
          </a:prstGeom>
          <a:solidFill>
            <a:srgbClr val="CCECFF"/>
          </a:solidFill>
          <a:ln>
            <a:solidFill>
              <a:schemeClr val="accent1">
                <a:lumMod val="20000"/>
                <a:lumOff val="80000"/>
              </a:schemeClr>
            </a:solidFill>
          </a:ln>
        </p:spPr>
        <p:txBody>
          <a:bodyPr wrap="square" rtlCol="0">
            <a:spAutoFit/>
          </a:bodyPr>
          <a:lstStyle/>
          <a:p>
            <a:pPr algn="just"/>
            <a:r>
              <a:rPr lang="en-US" sz="2300" dirty="0">
                <a:latin typeface="+mj-lt"/>
              </a:rPr>
              <a:t>Learning is </a:t>
            </a:r>
            <a:r>
              <a:rPr lang="en-US" sz="2300" dirty="0" smtClean="0">
                <a:latin typeface="+mj-lt"/>
              </a:rPr>
              <a:t>more </a:t>
            </a:r>
            <a:r>
              <a:rPr lang="en-US" sz="2300" dirty="0">
                <a:latin typeface="+mj-lt"/>
              </a:rPr>
              <a:t>effective when students discover things by themselves, rather than remember or repeat and perform solving activities in which physical objects are used. </a:t>
            </a:r>
          </a:p>
          <a:p>
            <a:pPr algn="just"/>
            <a:r>
              <a:rPr lang="en-US" sz="2300" b="1" dirty="0">
                <a:latin typeface="+mj-lt"/>
              </a:rPr>
              <a:t>The goal </a:t>
            </a:r>
            <a:r>
              <a:rPr lang="en-US" sz="2300" b="1" dirty="0" smtClean="0">
                <a:latin typeface="+mj-lt"/>
              </a:rPr>
              <a:t>- </a:t>
            </a:r>
            <a:r>
              <a:rPr lang="en-US" sz="2300" dirty="0" smtClean="0">
                <a:latin typeface="+mj-lt"/>
              </a:rPr>
              <a:t>to </a:t>
            </a:r>
            <a:r>
              <a:rPr lang="en-US" sz="2300" dirty="0">
                <a:latin typeface="+mj-lt"/>
              </a:rPr>
              <a:t>enable students to use the language for self expression, i.e</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express their thoughts, perceptions and </a:t>
            </a:r>
            <a:r>
              <a:rPr lang="en-US" sz="2300" dirty="0" smtClean="0">
                <a:latin typeface="+mj-lt"/>
              </a:rPr>
              <a:t>feelings;</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independence from the teacher</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their own inner criteria for correctness.</a:t>
            </a:r>
          </a:p>
          <a:p>
            <a:pPr algn="just"/>
            <a:r>
              <a:rPr lang="en-US" sz="2300" b="1" dirty="0">
                <a:latin typeface="+mj-lt"/>
              </a:rPr>
              <a:t>Characteristics:</a:t>
            </a:r>
          </a:p>
          <a:p>
            <a:pPr marL="800100" lvl="1" indent="-342900" algn="just">
              <a:buFont typeface="Wingdings" panose="05000000000000000000" pitchFamily="2" charset="2"/>
              <a:buChar char="ü"/>
            </a:pPr>
            <a:r>
              <a:rPr lang="en-US" sz="2300" dirty="0" smtClean="0">
                <a:latin typeface="+mj-lt"/>
              </a:rPr>
              <a:t> Using </a:t>
            </a:r>
            <a:r>
              <a:rPr lang="en-US" sz="2300" dirty="0">
                <a:latin typeface="+mj-lt"/>
              </a:rPr>
              <a:t>an array of visuals (</a:t>
            </a:r>
            <a:r>
              <a:rPr lang="en-US" sz="2300" b="1" dirty="0">
                <a:latin typeface="+mj-lt"/>
              </a:rPr>
              <a:t>rods</a:t>
            </a:r>
            <a:r>
              <a:rPr lang="en-US" sz="2300" dirty="0">
                <a:latin typeface="+mj-lt"/>
              </a:rPr>
              <a:t> of different shapes and </a:t>
            </a:r>
            <a:r>
              <a:rPr lang="en-US" sz="2300" dirty="0" err="1">
                <a:latin typeface="+mj-lt"/>
              </a:rPr>
              <a:t>colours</a:t>
            </a:r>
            <a:r>
              <a:rPr lang="en-US" sz="2300" dirty="0">
                <a:latin typeface="+mj-lt"/>
              </a:rPr>
              <a:t>, and </a:t>
            </a:r>
            <a:r>
              <a:rPr lang="en-US" sz="2300" b="1" dirty="0">
                <a:latin typeface="+mj-lt"/>
              </a:rPr>
              <a:t>charts</a:t>
            </a:r>
            <a:r>
              <a:rPr lang="en-US" sz="2300" dirty="0">
                <a:latin typeface="+mj-lt"/>
              </a:rPr>
              <a:t> with words and </a:t>
            </a:r>
            <a:r>
              <a:rPr lang="en-US" sz="2300" dirty="0" err="1">
                <a:latin typeface="+mj-lt"/>
              </a:rPr>
              <a:t>colour</a:t>
            </a:r>
            <a:r>
              <a:rPr lang="en-US" sz="2300" dirty="0">
                <a:latin typeface="+mj-lt"/>
              </a:rPr>
              <a:t>-coded sounds, the teacher gets the students to practice and learn a new </a:t>
            </a:r>
            <a:r>
              <a:rPr lang="en-US" sz="2300" dirty="0" smtClean="0">
                <a:latin typeface="+mj-lt"/>
              </a:rPr>
              <a:t>language </a:t>
            </a:r>
            <a:r>
              <a:rPr lang="en-US" sz="2300" dirty="0">
                <a:latin typeface="+mj-lt"/>
              </a:rPr>
              <a:t>while saying very little in the process (the teacher must be as silent as possible in the classroom). </a:t>
            </a:r>
          </a:p>
          <a:p>
            <a:pPr marL="800100" lvl="1" indent="-342900" algn="just">
              <a:buFont typeface="Wingdings" panose="05000000000000000000" pitchFamily="2" charset="2"/>
              <a:buChar char="ü"/>
            </a:pPr>
            <a:r>
              <a:rPr lang="en-US" sz="2300" dirty="0" smtClean="0">
                <a:latin typeface="+mj-lt"/>
              </a:rPr>
              <a:t> Language </a:t>
            </a:r>
            <a:r>
              <a:rPr lang="en-US" sz="2300" dirty="0">
                <a:latin typeface="+mj-lt"/>
              </a:rPr>
              <a:t>is presented to students as </a:t>
            </a:r>
            <a:r>
              <a:rPr lang="en-US" sz="2300" b="1" dirty="0">
                <a:latin typeface="+mj-lt"/>
              </a:rPr>
              <a:t>structural patterns</a:t>
            </a:r>
            <a:r>
              <a:rPr lang="en-US" sz="2300" dirty="0">
                <a:latin typeface="+mj-lt"/>
              </a:rPr>
              <a:t>, students learn the rules. </a:t>
            </a:r>
          </a:p>
        </p:txBody>
      </p:sp>
    </p:spTree>
    <p:extLst>
      <p:ext uri="{BB962C8B-B14F-4D97-AF65-F5344CB8AC3E}">
        <p14:creationId xmlns:p14="http://schemas.microsoft.com/office/powerpoint/2010/main" val="4094765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558149"/>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5" name="The Silent 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936" y="1339785"/>
            <a:ext cx="8672660" cy="4878372"/>
          </a:xfrm>
          <a:prstGeom prst="rect">
            <a:avLst/>
          </a:prstGeom>
        </p:spPr>
      </p:pic>
    </p:spTree>
    <p:extLst>
      <p:ext uri="{BB962C8B-B14F-4D97-AF65-F5344CB8AC3E}">
        <p14:creationId xmlns:p14="http://schemas.microsoft.com/office/powerpoint/2010/main" val="1521133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88463"/>
            <a:ext cx="10018713" cy="600076"/>
          </a:xfrm>
        </p:spPr>
        <p:txBody>
          <a:bodyPr>
            <a:normAutofit/>
          </a:bodyPr>
          <a:lstStyle/>
          <a:p>
            <a:r>
              <a:rPr lang="en-US" sz="2800" b="1" dirty="0" smtClean="0"/>
              <a:t>Designer Methods: </a:t>
            </a:r>
            <a:r>
              <a:rPr lang="en-US" sz="2800" b="1" dirty="0"/>
              <a:t>The Silent Way (Caleb </a:t>
            </a:r>
            <a:r>
              <a:rPr lang="en-US" sz="2800" b="1" dirty="0" err="1"/>
              <a:t>Gattegno</a:t>
            </a:r>
            <a:r>
              <a:rPr lang="en-US" sz="2800" b="1" dirty="0"/>
              <a:t>) </a:t>
            </a:r>
          </a:p>
        </p:txBody>
      </p:sp>
      <p:sp>
        <p:nvSpPr>
          <p:cNvPr id="3" name="Content Placeholder 2"/>
          <p:cNvSpPr>
            <a:spLocks noGrp="1"/>
          </p:cNvSpPr>
          <p:nvPr>
            <p:ph idx="1"/>
          </p:nvPr>
        </p:nvSpPr>
        <p:spPr>
          <a:xfrm>
            <a:off x="744719" y="988539"/>
            <a:ext cx="10416618" cy="5707535"/>
          </a:xfrm>
          <a:solidFill>
            <a:srgbClr val="CCECFF"/>
          </a:solidFill>
        </p:spPr>
        <p:txBody>
          <a:bodyPr>
            <a:normAutofit/>
          </a:bodyPr>
          <a:lstStyle/>
          <a:p>
            <a:pPr marL="0" indent="0">
              <a:buNone/>
            </a:pPr>
            <a:endParaRPr lang="en-US" dirty="0" smtClean="0"/>
          </a:p>
          <a:p>
            <a:pPr>
              <a:buFont typeface="Wingdings" panose="05000000000000000000" pitchFamily="2" charset="2"/>
              <a:buChar char="ü"/>
            </a:pPr>
            <a:r>
              <a:rPr lang="en-US" sz="2200" dirty="0" smtClean="0">
                <a:solidFill>
                  <a:schemeClr val="tx1"/>
                </a:solidFill>
                <a:latin typeface="+mj-lt"/>
              </a:rPr>
              <a:t>Language </a:t>
            </a:r>
            <a:r>
              <a:rPr lang="en-US" sz="2200" dirty="0">
                <a:solidFill>
                  <a:schemeClr val="tx1"/>
                </a:solidFill>
                <a:latin typeface="+mj-lt"/>
              </a:rPr>
              <a:t>is learned through inductive </a:t>
            </a:r>
            <a:r>
              <a:rPr lang="en-US" sz="2200" dirty="0" smtClean="0">
                <a:solidFill>
                  <a:schemeClr val="tx1"/>
                </a:solidFill>
                <a:latin typeface="+mj-lt"/>
              </a:rPr>
              <a:t>processes, only the target </a:t>
            </a:r>
            <a:r>
              <a:rPr lang="en-US" sz="2200" dirty="0" err="1" smtClean="0">
                <a:solidFill>
                  <a:schemeClr val="tx1"/>
                </a:solidFill>
                <a:latin typeface="+mj-lt"/>
              </a:rPr>
              <a:t>lge</a:t>
            </a:r>
            <a:r>
              <a:rPr lang="en-US" sz="2200" dirty="0" smtClean="0">
                <a:solidFill>
                  <a:schemeClr val="tx1"/>
                </a:solidFill>
                <a:latin typeface="+mj-lt"/>
              </a:rPr>
              <a:t> is used. </a:t>
            </a:r>
          </a:p>
          <a:p>
            <a:pPr>
              <a:buFont typeface="Wingdings" panose="05000000000000000000" pitchFamily="2" charset="2"/>
              <a:buChar char="ü"/>
            </a:pPr>
            <a:r>
              <a:rPr lang="en-US" sz="2200" dirty="0" smtClean="0">
                <a:solidFill>
                  <a:schemeClr val="tx1"/>
                </a:solidFill>
                <a:latin typeface="+mj-lt"/>
              </a:rPr>
              <a:t>On </a:t>
            </a:r>
            <a:r>
              <a:rPr lang="en-US" sz="2200" dirty="0">
                <a:solidFill>
                  <a:schemeClr val="tx1"/>
                </a:solidFill>
                <a:latin typeface="+mj-lt"/>
              </a:rPr>
              <a:t>the basis of teachers models of words, structures and patterns, student create their own utterances. </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All </a:t>
            </a:r>
            <a:r>
              <a:rPr lang="en-US" sz="2200" dirty="0">
                <a:solidFill>
                  <a:schemeClr val="tx1"/>
                </a:solidFill>
                <a:latin typeface="+mj-lt"/>
              </a:rPr>
              <a:t>four skills are worked on from the beginning of the course, although there is a sequence in that students learn to read or write what they have already produced </a:t>
            </a:r>
            <a:r>
              <a:rPr lang="en-US" sz="2200" dirty="0" smtClean="0">
                <a:solidFill>
                  <a:schemeClr val="tx1"/>
                </a:solidFill>
                <a:latin typeface="+mj-lt"/>
              </a:rPr>
              <a:t>orally.</a:t>
            </a:r>
          </a:p>
          <a:p>
            <a:pPr>
              <a:buFont typeface="Wingdings" panose="05000000000000000000" pitchFamily="2" charset="2"/>
              <a:buChar char="ü"/>
            </a:pPr>
            <a:r>
              <a:rPr lang="en-US" sz="2200" dirty="0" err="1" smtClean="0">
                <a:solidFill>
                  <a:schemeClr val="tx1"/>
                </a:solidFill>
                <a:latin typeface="+mj-lt"/>
              </a:rPr>
              <a:t>Sts</a:t>
            </a:r>
            <a:r>
              <a:rPr lang="en-US" sz="2200" dirty="0">
                <a:solidFill>
                  <a:schemeClr val="tx1"/>
                </a:solidFill>
                <a:latin typeface="+mj-lt"/>
              </a:rPr>
              <a:t>’ </a:t>
            </a:r>
            <a:r>
              <a:rPr lang="en-US" sz="2200" b="1" dirty="0">
                <a:solidFill>
                  <a:schemeClr val="tx1"/>
                </a:solidFill>
                <a:latin typeface="+mj-lt"/>
              </a:rPr>
              <a:t>errors </a:t>
            </a:r>
            <a:r>
              <a:rPr lang="en-US" sz="2200" dirty="0">
                <a:solidFill>
                  <a:schemeClr val="tx1"/>
                </a:solidFill>
                <a:latin typeface="+mj-lt"/>
              </a:rPr>
              <a:t>are seen as a </a:t>
            </a:r>
            <a:r>
              <a:rPr lang="en-US" sz="2200" b="1" dirty="0">
                <a:solidFill>
                  <a:schemeClr val="tx1"/>
                </a:solidFill>
                <a:latin typeface="+mj-lt"/>
              </a:rPr>
              <a:t>natural</a:t>
            </a:r>
            <a:r>
              <a:rPr lang="en-US" sz="2200" dirty="0">
                <a:solidFill>
                  <a:schemeClr val="tx1"/>
                </a:solidFill>
                <a:latin typeface="+mj-lt"/>
              </a:rPr>
              <a:t>, </a:t>
            </a:r>
            <a:r>
              <a:rPr lang="en-US" sz="2200" dirty="0" smtClean="0">
                <a:solidFill>
                  <a:schemeClr val="tx1"/>
                </a:solidFill>
                <a:latin typeface="+mj-lt"/>
              </a:rPr>
              <a:t>correction </a:t>
            </a:r>
            <a:r>
              <a:rPr lang="en-US" sz="2200" dirty="0">
                <a:solidFill>
                  <a:schemeClr val="tx1"/>
                </a:solidFill>
                <a:latin typeface="+mj-lt"/>
              </a:rPr>
              <a:t>is </a:t>
            </a:r>
            <a:r>
              <a:rPr lang="en-US" sz="2200" b="1" dirty="0">
                <a:solidFill>
                  <a:schemeClr val="tx1"/>
                </a:solidFill>
                <a:latin typeface="+mj-lt"/>
              </a:rPr>
              <a:t>minimal</a:t>
            </a:r>
            <a:r>
              <a:rPr lang="en-US" sz="2200" dirty="0">
                <a:solidFill>
                  <a:schemeClr val="tx1"/>
                </a:solidFill>
                <a:latin typeface="+mj-lt"/>
              </a:rPr>
              <a:t>, students are allowed to correct themselves, thus developing autonomy and responsibility for their own </a:t>
            </a:r>
            <a:r>
              <a:rPr lang="en-US" sz="2200" dirty="0" smtClean="0">
                <a:solidFill>
                  <a:schemeClr val="tx1"/>
                </a:solidFill>
                <a:latin typeface="+mj-lt"/>
              </a:rPr>
              <a:t>learning; </a:t>
            </a:r>
            <a:r>
              <a:rPr lang="en-US" sz="2200" dirty="0">
                <a:solidFill>
                  <a:schemeClr val="tx1"/>
                </a:solidFill>
                <a:latin typeface="+mj-lt"/>
              </a:rPr>
              <a:t>the teacher uses student errors as a basis for deciding where further work is </a:t>
            </a:r>
            <a:r>
              <a:rPr lang="en-US" sz="2200" dirty="0" smtClean="0">
                <a:solidFill>
                  <a:schemeClr val="tx1"/>
                </a:solidFill>
                <a:latin typeface="+mj-lt"/>
              </a:rPr>
              <a:t>necessary</a:t>
            </a:r>
            <a:r>
              <a:rPr lang="en-US" sz="2200" dirty="0">
                <a:solidFill>
                  <a:schemeClr val="tx1"/>
                </a:solidFill>
                <a:latin typeface="+mj-lt"/>
              </a:rPr>
              <a:t>.</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There </a:t>
            </a:r>
            <a:r>
              <a:rPr lang="en-US" sz="2200" dirty="0">
                <a:solidFill>
                  <a:schemeClr val="tx1"/>
                </a:solidFill>
                <a:latin typeface="+mj-lt"/>
              </a:rPr>
              <a:t>is no </a:t>
            </a:r>
            <a:r>
              <a:rPr lang="en-US" sz="2200" b="1" dirty="0">
                <a:solidFill>
                  <a:schemeClr val="tx1"/>
                </a:solidFill>
                <a:latin typeface="+mj-lt"/>
              </a:rPr>
              <a:t>fixed linear</a:t>
            </a:r>
            <a:r>
              <a:rPr lang="en-US" sz="2200" dirty="0">
                <a:solidFill>
                  <a:schemeClr val="tx1"/>
                </a:solidFill>
                <a:latin typeface="+mj-lt"/>
              </a:rPr>
              <a:t>, structural syllabus, instead the teacher </a:t>
            </a:r>
            <a:r>
              <a:rPr lang="en-US" sz="2200" b="1" dirty="0">
                <a:solidFill>
                  <a:schemeClr val="tx1"/>
                </a:solidFill>
                <a:latin typeface="+mj-lt"/>
              </a:rPr>
              <a:t>starts with what the students know and builds from one structure to the next</a:t>
            </a:r>
            <a:r>
              <a:rPr lang="en-US" sz="2200" dirty="0">
                <a:solidFill>
                  <a:schemeClr val="tx1"/>
                </a:solidFill>
                <a:latin typeface="+mj-lt"/>
              </a:rPr>
              <a:t>; the previously introduced structures are continually being recycled.</a:t>
            </a:r>
            <a:endParaRPr lang="en-US" sz="2200" dirty="0" smtClean="0">
              <a:solidFill>
                <a:schemeClr val="tx1"/>
              </a:solidFill>
              <a:latin typeface="+mj-lt"/>
            </a:endParaRPr>
          </a:p>
          <a:p>
            <a:pPr>
              <a:buFont typeface="Arial" panose="020B0604020202020204" pitchFamily="34" charset="0"/>
              <a:buChar char="•"/>
            </a:pPr>
            <a:endParaRPr lang="ro-RO" dirty="0"/>
          </a:p>
        </p:txBody>
      </p:sp>
    </p:spTree>
    <p:extLst>
      <p:ext uri="{BB962C8B-B14F-4D97-AF65-F5344CB8AC3E}">
        <p14:creationId xmlns:p14="http://schemas.microsoft.com/office/powerpoint/2010/main" val="1730156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47395"/>
            <a:ext cx="8911687" cy="518890"/>
          </a:xfrm>
        </p:spPr>
        <p:txBody>
          <a:bodyPr>
            <a:normAutofit fontScale="90000"/>
          </a:bodyPr>
          <a:lstStyle/>
          <a:p>
            <a:r>
              <a:rPr lang="ro-RO" b="1" dirty="0"/>
              <a:t>Total Physical Response (TPR</a:t>
            </a:r>
            <a:r>
              <a:rPr lang="ro-RO" b="1" dirty="0" smtClean="0"/>
              <a:t>)</a:t>
            </a:r>
            <a:r>
              <a:rPr lang="en-US" b="1" dirty="0" smtClean="0"/>
              <a:t> </a:t>
            </a:r>
            <a:r>
              <a:rPr lang="ro-RO" b="1" dirty="0" smtClean="0"/>
              <a:t>(</a:t>
            </a:r>
            <a:r>
              <a:rPr lang="ro-RO" b="1" dirty="0"/>
              <a:t>James J. Asher</a:t>
            </a:r>
            <a:r>
              <a:rPr lang="en-US" b="1" dirty="0" smtClean="0"/>
              <a:t>)</a:t>
            </a:r>
            <a:endParaRPr lang="ro-RO" b="1" dirty="0"/>
          </a:p>
        </p:txBody>
      </p:sp>
      <p:sp>
        <p:nvSpPr>
          <p:cNvPr id="3" name="Content Placeholder 2"/>
          <p:cNvSpPr>
            <a:spLocks noGrp="1"/>
          </p:cNvSpPr>
          <p:nvPr>
            <p:ph idx="1"/>
          </p:nvPr>
        </p:nvSpPr>
        <p:spPr>
          <a:xfrm>
            <a:off x="320512" y="1206630"/>
            <a:ext cx="10294070" cy="5203597"/>
          </a:xfrm>
          <a:solidFill>
            <a:schemeClr val="bg2"/>
          </a:solidFill>
        </p:spPr>
        <p:txBody>
          <a:bodyPr>
            <a:normAutofit/>
          </a:bodyPr>
          <a:lstStyle/>
          <a:p>
            <a:pPr>
              <a:spcBef>
                <a:spcPts val="600"/>
              </a:spcBef>
              <a:buFontTx/>
              <a:buChar char="-"/>
            </a:pPr>
            <a:r>
              <a:rPr lang="en-US" sz="2400" dirty="0" smtClean="0">
                <a:solidFill>
                  <a:schemeClr val="tx1"/>
                </a:solidFill>
                <a:latin typeface="+mj-lt"/>
              </a:rPr>
              <a:t>adults</a:t>
            </a:r>
            <a:r>
              <a:rPr lang="en-US" sz="2400" dirty="0">
                <a:solidFill>
                  <a:schemeClr val="tx1"/>
                </a:solidFill>
                <a:latin typeface="+mj-lt"/>
              </a:rPr>
              <a:t>’ second or foreign language learning could have similar developmental patterns to that of children’s language acquisition;</a:t>
            </a:r>
          </a:p>
          <a:p>
            <a:pPr>
              <a:spcBef>
                <a:spcPts val="600"/>
              </a:spcBef>
              <a:buFontTx/>
              <a:buChar char="-"/>
            </a:pPr>
            <a:r>
              <a:rPr lang="en-US" sz="2400" dirty="0" smtClean="0">
                <a:solidFill>
                  <a:schemeClr val="tx1"/>
                </a:solidFill>
                <a:latin typeface="+mj-lt"/>
              </a:rPr>
              <a:t>based on coordination of speech and action, </a:t>
            </a:r>
            <a:r>
              <a:rPr lang="en-US" sz="2400" dirty="0" err="1" smtClean="0">
                <a:solidFill>
                  <a:schemeClr val="tx1"/>
                </a:solidFill>
                <a:latin typeface="+mj-lt"/>
              </a:rPr>
              <a:t>lge</a:t>
            </a:r>
            <a:r>
              <a:rPr lang="en-US" sz="2400" dirty="0" smtClean="0">
                <a:solidFill>
                  <a:schemeClr val="tx1"/>
                </a:solidFill>
                <a:latin typeface="+mj-lt"/>
              </a:rPr>
              <a:t> taught through physical motor activity;</a:t>
            </a:r>
          </a:p>
          <a:p>
            <a:pPr>
              <a:spcBef>
                <a:spcPts val="600"/>
              </a:spcBef>
              <a:buFontTx/>
              <a:buChar char="-"/>
            </a:pPr>
            <a:r>
              <a:rPr lang="en-US" sz="2400" dirty="0" smtClean="0">
                <a:solidFill>
                  <a:schemeClr val="tx1"/>
                </a:solidFill>
                <a:latin typeface="+mj-lt"/>
              </a:rPr>
              <a:t>linked to comprehension-based approach:</a:t>
            </a:r>
          </a:p>
          <a:p>
            <a:pPr lvl="1">
              <a:spcBef>
                <a:spcPts val="600"/>
              </a:spcBef>
              <a:buFont typeface="Wingdings" panose="05000000000000000000" pitchFamily="2" charset="2"/>
              <a:buChar char="Ø"/>
            </a:pPr>
            <a:r>
              <a:rPr lang="en-US" sz="2400" b="1" dirty="0" smtClean="0">
                <a:solidFill>
                  <a:schemeClr val="tx1"/>
                </a:solidFill>
                <a:latin typeface="+mj-lt"/>
              </a:rPr>
              <a:t>comprehension</a:t>
            </a:r>
            <a:r>
              <a:rPr lang="en-US" sz="2400" dirty="0" smtClean="0">
                <a:solidFill>
                  <a:schemeClr val="tx1"/>
                </a:solidFill>
                <a:latin typeface="+mj-lt"/>
              </a:rPr>
              <a:t> abilities </a:t>
            </a:r>
            <a:r>
              <a:rPr lang="en-US" sz="2400" b="1" dirty="0" smtClean="0">
                <a:solidFill>
                  <a:schemeClr val="tx1"/>
                </a:solidFill>
                <a:latin typeface="+mj-lt"/>
              </a:rPr>
              <a:t>precede</a:t>
            </a:r>
            <a:r>
              <a:rPr lang="en-US" sz="2400" dirty="0" smtClean="0">
                <a:solidFill>
                  <a:schemeClr val="tx1"/>
                </a:solidFill>
                <a:latin typeface="+mj-lt"/>
              </a:rPr>
              <a:t> </a:t>
            </a:r>
            <a:r>
              <a:rPr lang="en-US" sz="2400" b="1" dirty="0" smtClean="0">
                <a:solidFill>
                  <a:schemeClr val="tx1"/>
                </a:solidFill>
                <a:latin typeface="+mj-lt"/>
              </a:rPr>
              <a:t>production</a:t>
            </a:r>
            <a:r>
              <a:rPr lang="en-US" sz="2400" dirty="0" smtClean="0">
                <a:solidFill>
                  <a:schemeClr val="tx1"/>
                </a:solidFill>
                <a:latin typeface="+mj-lt"/>
              </a:rPr>
              <a:t>;</a:t>
            </a:r>
          </a:p>
          <a:p>
            <a:pPr lvl="1">
              <a:spcBef>
                <a:spcPts val="600"/>
              </a:spcBef>
              <a:buFont typeface="Wingdings" panose="05000000000000000000" pitchFamily="2" charset="2"/>
              <a:buChar char="Ø"/>
            </a:pPr>
            <a:r>
              <a:rPr lang="en-US" sz="2400" dirty="0" smtClean="0">
                <a:solidFill>
                  <a:schemeClr val="tx1"/>
                </a:solidFill>
                <a:latin typeface="+mj-lt"/>
              </a:rPr>
              <a:t>teaching speaking should be delayed until comprehension abilities are established;</a:t>
            </a:r>
          </a:p>
          <a:p>
            <a:pPr lvl="1">
              <a:spcBef>
                <a:spcPts val="600"/>
              </a:spcBef>
              <a:buFont typeface="Wingdings" panose="05000000000000000000" pitchFamily="2" charset="2"/>
              <a:buChar char="Ø"/>
            </a:pPr>
            <a:r>
              <a:rPr lang="en-US" sz="2400" dirty="0" smtClean="0">
                <a:solidFill>
                  <a:schemeClr val="tx1"/>
                </a:solidFill>
                <a:latin typeface="+mj-lt"/>
              </a:rPr>
              <a:t>teaching emphasize </a:t>
            </a:r>
            <a:r>
              <a:rPr lang="en-US" sz="2400" b="1" dirty="0" smtClean="0">
                <a:solidFill>
                  <a:schemeClr val="tx1"/>
                </a:solidFill>
                <a:latin typeface="+mj-lt"/>
              </a:rPr>
              <a:t>meaning</a:t>
            </a:r>
            <a:r>
              <a:rPr lang="en-US" sz="2400" dirty="0" smtClean="0">
                <a:solidFill>
                  <a:schemeClr val="tx1"/>
                </a:solidFill>
                <a:latin typeface="+mj-lt"/>
              </a:rPr>
              <a:t> not form; teaching should minimize learner stress.</a:t>
            </a:r>
          </a:p>
          <a:p>
            <a:pPr>
              <a:spcBef>
                <a:spcPts val="600"/>
              </a:spcBef>
            </a:pPr>
            <a:endParaRPr lang="ro-RO" sz="2400" dirty="0">
              <a:solidFill>
                <a:schemeClr val="tx1"/>
              </a:solidFill>
              <a:latin typeface="+mj-lt"/>
            </a:endParaRPr>
          </a:p>
        </p:txBody>
      </p:sp>
    </p:spTree>
    <p:extLst>
      <p:ext uri="{BB962C8B-B14F-4D97-AF65-F5344CB8AC3E}">
        <p14:creationId xmlns:p14="http://schemas.microsoft.com/office/powerpoint/2010/main" val="3766061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413384"/>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386500" y="1272619"/>
            <a:ext cx="10077254" cy="4769961"/>
          </a:xfrm>
          <a:solidFill>
            <a:schemeClr val="bg2"/>
          </a:solidFill>
        </p:spPr>
        <p:txBody>
          <a:bodyPr>
            <a:normAutofit/>
          </a:bodyPr>
          <a:lstStyle/>
          <a:p>
            <a:pPr>
              <a:spcBef>
                <a:spcPts val="600"/>
              </a:spcBef>
            </a:pPr>
            <a:r>
              <a:rPr lang="en-US" sz="2400" b="1" dirty="0" smtClean="0">
                <a:solidFill>
                  <a:schemeClr val="tx1"/>
                </a:solidFill>
                <a:latin typeface="+mj-lt"/>
              </a:rPr>
              <a:t>Theory of </a:t>
            </a:r>
            <a:r>
              <a:rPr lang="en-US" sz="2400" b="1" dirty="0" err="1" smtClean="0">
                <a:solidFill>
                  <a:schemeClr val="tx1"/>
                </a:solidFill>
                <a:latin typeface="+mj-lt"/>
              </a:rPr>
              <a:t>lge</a:t>
            </a:r>
            <a:r>
              <a:rPr lang="en-US" sz="2400" b="1" dirty="0" smtClean="0">
                <a:solidFill>
                  <a:schemeClr val="tx1"/>
                </a:solidFill>
                <a:latin typeface="+mj-lt"/>
              </a:rPr>
              <a:t> </a:t>
            </a:r>
            <a:r>
              <a:rPr lang="en-US" sz="2400" dirty="0">
                <a:solidFill>
                  <a:schemeClr val="tx1"/>
                </a:solidFill>
                <a:latin typeface="+mj-lt"/>
              </a:rPr>
              <a:t>–</a:t>
            </a:r>
            <a:r>
              <a:rPr lang="en-US" sz="2400" b="1" dirty="0" smtClean="0">
                <a:solidFill>
                  <a:schemeClr val="tx1"/>
                </a:solidFill>
                <a:latin typeface="+mj-lt"/>
              </a:rPr>
              <a:t> structuralism </a:t>
            </a:r>
            <a:r>
              <a:rPr lang="en-US" sz="2400" dirty="0" smtClean="0">
                <a:solidFill>
                  <a:schemeClr val="tx1"/>
                </a:solidFill>
                <a:latin typeface="+mj-lt"/>
              </a:rPr>
              <a:t>(verb in the imperative the main element of the </a:t>
            </a:r>
            <a:r>
              <a:rPr lang="en-US" sz="2400" dirty="0" err="1" smtClean="0">
                <a:solidFill>
                  <a:schemeClr val="tx1"/>
                </a:solidFill>
                <a:latin typeface="+mj-lt"/>
              </a:rPr>
              <a:t>lge</a:t>
            </a:r>
            <a:r>
              <a:rPr lang="en-US" sz="2400" dirty="0" smtClean="0">
                <a:solidFill>
                  <a:schemeClr val="tx1"/>
                </a:solidFill>
                <a:latin typeface="+mj-lt"/>
              </a:rPr>
              <a:t>).</a:t>
            </a:r>
          </a:p>
          <a:p>
            <a:pPr>
              <a:spcBef>
                <a:spcPts val="600"/>
              </a:spcBef>
            </a:pPr>
            <a:r>
              <a:rPr lang="en-US" sz="2400" b="1" dirty="0" smtClean="0">
                <a:solidFill>
                  <a:schemeClr val="tx1"/>
                </a:solidFill>
                <a:latin typeface="+mj-lt"/>
              </a:rPr>
              <a:t>Theory of learning </a:t>
            </a:r>
            <a:r>
              <a:rPr lang="en-US" sz="2400" dirty="0" smtClean="0">
                <a:solidFill>
                  <a:schemeClr val="tx1"/>
                </a:solidFill>
                <a:latin typeface="+mj-lt"/>
              </a:rPr>
              <a:t>– stimulus-response view.</a:t>
            </a:r>
          </a:p>
          <a:p>
            <a:pPr>
              <a:spcBef>
                <a:spcPts val="600"/>
              </a:spcBef>
            </a:pPr>
            <a:r>
              <a:rPr lang="en-US" sz="2400" b="1" dirty="0">
                <a:solidFill>
                  <a:schemeClr val="tx1"/>
                </a:solidFill>
                <a:latin typeface="+mj-lt"/>
              </a:rPr>
              <a:t>The goal </a:t>
            </a:r>
            <a:r>
              <a:rPr lang="en-US" sz="2400" dirty="0">
                <a:solidFill>
                  <a:schemeClr val="tx1"/>
                </a:solidFill>
                <a:latin typeface="+mj-lt"/>
              </a:rPr>
              <a:t>– </a:t>
            </a:r>
            <a:r>
              <a:rPr lang="en-US" sz="2400" dirty="0">
                <a:latin typeface="Cambria" panose="02040503050406030204" pitchFamily="18" charset="0"/>
                <a:ea typeface="Cambria" panose="02040503050406030204" pitchFamily="18" charset="0"/>
              </a:rPr>
              <a:t>to ensure that students </a:t>
            </a:r>
            <a:r>
              <a:rPr lang="en-US" sz="2400" dirty="0" smtClean="0">
                <a:latin typeface="Cambria" panose="02040503050406030204" pitchFamily="18" charset="0"/>
                <a:ea typeface="Cambria" panose="02040503050406030204" pitchFamily="18" charset="0"/>
              </a:rPr>
              <a:t>enjoy</a:t>
            </a:r>
            <a:r>
              <a:rPr lang="en-US" sz="2400" dirty="0" smtClean="0">
                <a:solidFill>
                  <a:schemeClr val="tx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rPr>
              <a:t>their experience in learning to communicate in a foreign </a:t>
            </a:r>
            <a:r>
              <a:rPr lang="en-US" sz="2400" dirty="0" smtClean="0">
                <a:solidFill>
                  <a:schemeClr val="tx1"/>
                </a:solidFill>
                <a:latin typeface="Cambria" panose="02040503050406030204" pitchFamily="18" charset="0"/>
                <a:ea typeface="Cambria" panose="02040503050406030204" pitchFamily="18" charset="0"/>
              </a:rPr>
              <a:t>language (comprehension </a:t>
            </a:r>
            <a:r>
              <a:rPr lang="en-US" sz="2400" dirty="0">
                <a:solidFill>
                  <a:schemeClr val="tx1"/>
                </a:solidFill>
                <a:latin typeface="Cambria" panose="02040503050406030204" pitchFamily="18" charset="0"/>
                <a:ea typeface="Cambria" panose="02040503050406030204" pitchFamily="18" charset="0"/>
              </a:rPr>
              <a:t>–</a:t>
            </a:r>
            <a:r>
              <a:rPr lang="en-US" sz="2400" dirty="0" smtClean="0">
                <a:solidFill>
                  <a:schemeClr val="tx1"/>
                </a:solidFill>
                <a:latin typeface="Cambria" panose="02040503050406030204" pitchFamily="18" charset="0"/>
                <a:ea typeface="Cambria" panose="02040503050406030204" pitchFamily="18" charset="0"/>
              </a:rPr>
              <a:t>  a means to an end (speaking)).</a:t>
            </a:r>
          </a:p>
          <a:p>
            <a:pPr>
              <a:spcBef>
                <a:spcPts val="600"/>
              </a:spcBef>
            </a:pPr>
            <a:r>
              <a:rPr lang="en-US" sz="2400" b="1" dirty="0" smtClean="0">
                <a:solidFill>
                  <a:schemeClr val="tx1"/>
                </a:solidFill>
                <a:latin typeface="+mj-lt"/>
              </a:rPr>
              <a:t>Syllabus</a:t>
            </a:r>
            <a:r>
              <a:rPr lang="en-US" sz="2400" dirty="0" smtClean="0">
                <a:solidFill>
                  <a:schemeClr val="tx1"/>
                </a:solidFill>
                <a:latin typeface="+mj-lt"/>
              </a:rPr>
              <a:t> – sentence-based, grammar taught inductively, item selected according to situation they can be used in the classroom, in accordance with the ease of assimilation.</a:t>
            </a:r>
          </a:p>
          <a:p>
            <a:pPr>
              <a:spcBef>
                <a:spcPts val="600"/>
              </a:spcBef>
            </a:pPr>
            <a:endParaRPr lang="en-US" sz="2200" b="1"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ro-RO" dirty="0">
              <a:solidFill>
                <a:schemeClr val="tx1"/>
              </a:solidFill>
            </a:endParaRPr>
          </a:p>
        </p:txBody>
      </p:sp>
    </p:spTree>
    <p:extLst>
      <p:ext uri="{BB962C8B-B14F-4D97-AF65-F5344CB8AC3E}">
        <p14:creationId xmlns:p14="http://schemas.microsoft.com/office/powerpoint/2010/main" val="2158693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00260"/>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292231" y="952107"/>
            <a:ext cx="6617618" cy="5780991"/>
          </a:xfrm>
          <a:solidFill>
            <a:schemeClr val="bg2"/>
          </a:solidFill>
        </p:spPr>
        <p:txBody>
          <a:bodyPr>
            <a:normAutofit/>
          </a:bodyPr>
          <a:lstStyle/>
          <a:p>
            <a:pPr>
              <a:spcBef>
                <a:spcPts val="600"/>
              </a:spcBef>
            </a:pPr>
            <a:r>
              <a:rPr lang="en-US" sz="2200" b="1" dirty="0">
                <a:solidFill>
                  <a:schemeClr val="tx1"/>
                </a:solidFill>
                <a:latin typeface="+mj-lt"/>
              </a:rPr>
              <a:t>Teaching </a:t>
            </a:r>
            <a:r>
              <a:rPr lang="en-US" sz="2200" b="1" dirty="0" smtClean="0">
                <a:solidFill>
                  <a:schemeClr val="tx1"/>
                </a:solidFill>
                <a:latin typeface="+mj-lt"/>
              </a:rPr>
              <a:t>activities</a:t>
            </a:r>
            <a:r>
              <a:rPr lang="en-US" sz="2200" dirty="0" smtClean="0">
                <a:solidFill>
                  <a:schemeClr val="tx1"/>
                </a:solidFill>
                <a:latin typeface="+mj-lt"/>
              </a:rPr>
              <a:t>:</a:t>
            </a:r>
          </a:p>
          <a:p>
            <a:pPr lvl="1">
              <a:spcBef>
                <a:spcPts val="600"/>
              </a:spcBef>
              <a:buFont typeface="Wingdings" panose="05000000000000000000" pitchFamily="2" charset="2"/>
              <a:buChar char="Ø"/>
            </a:pPr>
            <a:r>
              <a:rPr lang="en-US" sz="2200" dirty="0" smtClean="0">
                <a:solidFill>
                  <a:schemeClr val="tx1"/>
                </a:solidFill>
                <a:latin typeface="+mj-lt"/>
              </a:rPr>
              <a:t> </a:t>
            </a:r>
            <a:r>
              <a:rPr lang="en-US" sz="2300" dirty="0">
                <a:solidFill>
                  <a:schemeClr val="tx1"/>
                </a:solidFill>
                <a:latin typeface="+mj-lt"/>
              </a:rPr>
              <a:t>drills to elicit physical activity</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conversational dialogues introduced after 120 </a:t>
            </a:r>
            <a:r>
              <a:rPr lang="en-US" sz="2300" dirty="0" smtClean="0">
                <a:solidFill>
                  <a:schemeClr val="tx1"/>
                </a:solidFill>
                <a:latin typeface="+mj-lt"/>
              </a:rPr>
              <a:t>hours </a:t>
            </a:r>
            <a:r>
              <a:rPr lang="en-US" sz="2300" dirty="0">
                <a:solidFill>
                  <a:schemeClr val="tx1"/>
                </a:solidFill>
                <a:latin typeface="+mj-lt"/>
              </a:rPr>
              <a:t>of instructions</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role-play, </a:t>
            </a:r>
            <a:endParaRPr lang="en-US" sz="2300" dirty="0" smtClean="0">
              <a:solidFill>
                <a:schemeClr val="tx1"/>
              </a:solidFill>
              <a:latin typeface="+mj-lt"/>
            </a:endParaRPr>
          </a:p>
          <a:p>
            <a:pPr lvl="1">
              <a:spcBef>
                <a:spcPts val="600"/>
              </a:spcBef>
              <a:buFont typeface="Wingdings" panose="05000000000000000000" pitchFamily="2" charset="2"/>
              <a:buChar char="Ø"/>
            </a:pPr>
            <a:r>
              <a:rPr lang="en-US" sz="2300" dirty="0" smtClean="0">
                <a:solidFill>
                  <a:schemeClr val="tx1"/>
                </a:solidFill>
                <a:latin typeface="+mj-lt"/>
              </a:rPr>
              <a:t>slide </a:t>
            </a:r>
            <a:r>
              <a:rPr lang="en-US" sz="2300" dirty="0">
                <a:solidFill>
                  <a:schemeClr val="tx1"/>
                </a:solidFill>
                <a:latin typeface="+mj-lt"/>
              </a:rPr>
              <a:t>presentation for teaching narration followed by questions and commands, </a:t>
            </a:r>
            <a:endParaRPr lang="en-US" sz="2300" dirty="0" smtClean="0">
              <a:solidFill>
                <a:schemeClr val="tx1"/>
              </a:solidFill>
              <a:latin typeface="+mj-lt"/>
            </a:endParaRPr>
          </a:p>
          <a:p>
            <a:pPr lvl="1">
              <a:spcBef>
                <a:spcPts val="600"/>
              </a:spcBef>
              <a:buFont typeface="Wingdings" panose="05000000000000000000" pitchFamily="2" charset="2"/>
              <a:buChar char="Ø"/>
            </a:pPr>
            <a:r>
              <a:rPr lang="en-US" sz="2300" dirty="0" smtClean="0">
                <a:solidFill>
                  <a:schemeClr val="tx1"/>
                </a:solidFill>
                <a:latin typeface="+mj-lt"/>
              </a:rPr>
              <a:t>reading </a:t>
            </a:r>
            <a:r>
              <a:rPr lang="en-US" sz="2300" dirty="0">
                <a:solidFill>
                  <a:schemeClr val="tx1"/>
                </a:solidFill>
                <a:latin typeface="+mj-lt"/>
              </a:rPr>
              <a:t>and writing used to consolidate structures and vocabulary</a:t>
            </a:r>
            <a:r>
              <a:rPr lang="en-US" sz="2300" dirty="0" smtClean="0">
                <a:solidFill>
                  <a:schemeClr val="tx1"/>
                </a:solidFill>
                <a:latin typeface="+mj-lt"/>
              </a:rPr>
              <a:t>,</a:t>
            </a:r>
          </a:p>
          <a:p>
            <a:pPr lvl="1">
              <a:spcBef>
                <a:spcPts val="600"/>
              </a:spcBef>
              <a:buFont typeface="Wingdings" panose="05000000000000000000" pitchFamily="2" charset="2"/>
              <a:buChar char="Ø"/>
            </a:pPr>
            <a:r>
              <a:rPr lang="en-US" sz="2300" dirty="0" smtClean="0">
                <a:solidFill>
                  <a:schemeClr val="tx1"/>
                </a:solidFill>
                <a:latin typeface="+mj-lt"/>
              </a:rPr>
              <a:t> </a:t>
            </a:r>
            <a:r>
              <a:rPr lang="en-US" sz="2300" dirty="0">
                <a:solidFill>
                  <a:schemeClr val="tx1"/>
                </a:solidFill>
                <a:latin typeface="+mj-lt"/>
              </a:rPr>
              <a:t>action sequence</a:t>
            </a:r>
            <a:r>
              <a:rPr lang="en-US" sz="2200" dirty="0">
                <a:solidFill>
                  <a:schemeClr val="tx1"/>
                </a:solidFill>
                <a:latin typeface="+mj-lt"/>
              </a:rPr>
              <a:t> (</a:t>
            </a:r>
            <a:r>
              <a:rPr lang="en-US" sz="2000" dirty="0">
                <a:solidFill>
                  <a:schemeClr val="tx1"/>
                </a:solidFill>
                <a:latin typeface="+mj-lt"/>
              </a:rPr>
              <a:t>Teacher gives three connected commands. As students learn more and more of the target language, a longer series of connected commands can be given which together comprise a whole procedure</a:t>
            </a:r>
            <a:r>
              <a:rPr lang="en-US" sz="2200" dirty="0">
                <a:solidFill>
                  <a:schemeClr val="tx1"/>
                </a:solidFill>
                <a:latin typeface="+mj-lt"/>
              </a:rPr>
              <a:t>.)</a:t>
            </a:r>
          </a:p>
          <a:p>
            <a:pPr>
              <a:spcBef>
                <a:spcPts val="600"/>
              </a:spcBef>
            </a:pPr>
            <a:endParaRPr lang="en-US" sz="2200"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ro-RO" dirty="0">
              <a:solidFill>
                <a:schemeClr val="tx1"/>
              </a:solidFill>
            </a:endParaRPr>
          </a:p>
        </p:txBody>
      </p:sp>
      <p:sp>
        <p:nvSpPr>
          <p:cNvPr id="4" name="TextBox 3"/>
          <p:cNvSpPr txBox="1"/>
          <p:nvPr/>
        </p:nvSpPr>
        <p:spPr>
          <a:xfrm>
            <a:off x="6956984" y="961647"/>
            <a:ext cx="5081047" cy="5170646"/>
          </a:xfrm>
          <a:prstGeom prst="rect">
            <a:avLst/>
          </a:prstGeom>
          <a:solidFill>
            <a:schemeClr val="bg2"/>
          </a:solidFill>
        </p:spPr>
        <p:txBody>
          <a:bodyPr wrap="square" rtlCol="0">
            <a:spAutoFit/>
          </a:bodyPr>
          <a:lstStyle/>
          <a:p>
            <a:pPr>
              <a:spcBef>
                <a:spcPts val="600"/>
              </a:spcBef>
            </a:pPr>
            <a:r>
              <a:rPr lang="en-US" sz="2250" b="1" dirty="0">
                <a:latin typeface="+mj-lt"/>
              </a:rPr>
              <a:t>Learners roles </a:t>
            </a:r>
            <a:r>
              <a:rPr lang="en-US" sz="2250" dirty="0">
                <a:latin typeface="+mj-lt"/>
              </a:rPr>
              <a:t>–  listeners/performers who respond through movement individually and collectively.</a:t>
            </a:r>
          </a:p>
          <a:p>
            <a:pPr>
              <a:spcBef>
                <a:spcPts val="600"/>
              </a:spcBef>
            </a:pPr>
            <a:r>
              <a:rPr lang="en-US" sz="2250" b="1" dirty="0">
                <a:latin typeface="+mj-lt"/>
              </a:rPr>
              <a:t>Teacher roles </a:t>
            </a:r>
            <a:r>
              <a:rPr lang="en-US" sz="2250" dirty="0">
                <a:latin typeface="+mj-lt"/>
              </a:rPr>
              <a:t>– decides what to teach, models, presents, classroom interaction and turn taking decided by the teacher.</a:t>
            </a:r>
          </a:p>
          <a:p>
            <a:pPr>
              <a:spcBef>
                <a:spcPts val="600"/>
              </a:spcBef>
            </a:pPr>
            <a:r>
              <a:rPr lang="en-US" sz="2250" b="1" dirty="0">
                <a:latin typeface="+mj-lt"/>
              </a:rPr>
              <a:t>Instructional materials </a:t>
            </a:r>
            <a:r>
              <a:rPr lang="en-US" sz="2250" dirty="0">
                <a:latin typeface="+mj-lt"/>
              </a:rPr>
              <a:t> – no textbooks at the initial stages, gestures, speech, common classroom objects, pictures, </a:t>
            </a:r>
            <a:r>
              <a:rPr lang="en-US" sz="2250" dirty="0" err="1">
                <a:latin typeface="+mj-lt"/>
              </a:rPr>
              <a:t>realia</a:t>
            </a:r>
            <a:r>
              <a:rPr lang="en-US" sz="2250" dirty="0">
                <a:latin typeface="+mj-lt"/>
              </a:rPr>
              <a:t>, and wall charts. </a:t>
            </a:r>
          </a:p>
          <a:p>
            <a:pPr>
              <a:spcBef>
                <a:spcPts val="600"/>
              </a:spcBef>
            </a:pPr>
            <a:r>
              <a:rPr lang="en-US" sz="2250" dirty="0">
                <a:latin typeface="+mj-lt"/>
              </a:rPr>
              <a:t>Teachers should be </a:t>
            </a:r>
            <a:r>
              <a:rPr lang="en-US" sz="2250" b="1" dirty="0">
                <a:latin typeface="+mj-lt"/>
              </a:rPr>
              <a:t>tolerant of errors </a:t>
            </a:r>
            <a:r>
              <a:rPr lang="en-US" sz="2250" dirty="0">
                <a:latin typeface="+mj-lt"/>
              </a:rPr>
              <a:t>and only correct major errors, even these should be corrected gently.</a:t>
            </a:r>
          </a:p>
          <a:p>
            <a:endParaRPr lang="ro-RO" sz="2250" dirty="0"/>
          </a:p>
        </p:txBody>
      </p:sp>
    </p:spTree>
    <p:extLst>
      <p:ext uri="{BB962C8B-B14F-4D97-AF65-F5344CB8AC3E}">
        <p14:creationId xmlns:p14="http://schemas.microsoft.com/office/powerpoint/2010/main" val="3167964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311087" y="1093511"/>
            <a:ext cx="8229598" cy="5377990"/>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sz="2300" dirty="0" smtClean="0">
                <a:solidFill>
                  <a:schemeClr val="tx1"/>
                </a:solidFill>
                <a:latin typeface="+mj-lt"/>
              </a:rPr>
              <a:t>These methods are based more on </a:t>
            </a:r>
            <a:r>
              <a:rPr lang="en-US" sz="2300" dirty="0" smtClean="0">
                <a:solidFill>
                  <a:schemeClr val="tx1"/>
                </a:solidFill>
                <a:latin typeface="+mj-lt"/>
              </a:rPr>
              <a:t> </a:t>
            </a:r>
            <a:r>
              <a:rPr lang="en-US" sz="2300" b="1" dirty="0">
                <a:solidFill>
                  <a:schemeClr val="tx1"/>
                </a:solidFill>
                <a:latin typeface="+mj-lt"/>
              </a:rPr>
              <a:t>theories of </a:t>
            </a:r>
            <a:r>
              <a:rPr lang="en-US" sz="2300" b="1" dirty="0" smtClean="0">
                <a:solidFill>
                  <a:schemeClr val="tx1"/>
                </a:solidFill>
                <a:latin typeface="+mj-lt"/>
              </a:rPr>
              <a:t>language</a:t>
            </a:r>
            <a:r>
              <a:rPr lang="ro-RO" sz="2300" dirty="0" smtClean="0">
                <a:solidFill>
                  <a:schemeClr val="tx1"/>
                </a:solidFill>
                <a:latin typeface="+mj-lt"/>
              </a:rPr>
              <a:t>, than theories of learning</a:t>
            </a:r>
            <a:r>
              <a:rPr lang="en-US" sz="2300" dirty="0" smtClean="0">
                <a:solidFill>
                  <a:schemeClr val="tx1"/>
                </a:solidFill>
                <a:latin typeface="+mj-lt"/>
              </a:rPr>
              <a:t>.</a:t>
            </a:r>
          </a:p>
          <a:p>
            <a:pPr marL="800100" lvl="1" indent="-342900">
              <a:buFont typeface="Wingdings" panose="05000000000000000000" pitchFamily="2" charset="2"/>
              <a:buChar char="ü"/>
            </a:pPr>
            <a:r>
              <a:rPr lang="en-US" sz="2300" dirty="0" smtClean="0">
                <a:solidFill>
                  <a:schemeClr val="tx1"/>
                </a:solidFill>
                <a:latin typeface="+mj-lt"/>
              </a:rPr>
              <a:t>Language </a:t>
            </a:r>
            <a:r>
              <a:rPr lang="en-US" sz="2300" dirty="0">
                <a:solidFill>
                  <a:schemeClr val="tx1"/>
                </a:solidFill>
                <a:latin typeface="+mj-lt"/>
              </a:rPr>
              <a:t>is seen as a property of the mind, and as such is best learned by engaging mental faculties, such as </a:t>
            </a:r>
            <a:r>
              <a:rPr lang="en-US" sz="2300" b="1" dirty="0">
                <a:solidFill>
                  <a:schemeClr val="tx1"/>
                </a:solidFill>
                <a:latin typeface="+mj-lt"/>
              </a:rPr>
              <a:t>reason</a:t>
            </a:r>
            <a:r>
              <a:rPr lang="en-US" sz="2300" dirty="0">
                <a:solidFill>
                  <a:schemeClr val="tx1"/>
                </a:solidFill>
                <a:latin typeface="+mj-lt"/>
              </a:rPr>
              <a:t>, </a:t>
            </a:r>
            <a:r>
              <a:rPr lang="en-US" sz="2300" b="1" dirty="0">
                <a:solidFill>
                  <a:schemeClr val="tx1"/>
                </a:solidFill>
                <a:latin typeface="+mj-lt"/>
              </a:rPr>
              <a:t>attention</a:t>
            </a:r>
            <a:r>
              <a:rPr lang="en-US" sz="2300" dirty="0">
                <a:solidFill>
                  <a:schemeClr val="tx1"/>
                </a:solidFill>
                <a:latin typeface="+mj-lt"/>
              </a:rPr>
              <a:t>, </a:t>
            </a:r>
            <a:r>
              <a:rPr lang="en-US" sz="2300" b="1" dirty="0">
                <a:solidFill>
                  <a:schemeClr val="tx1"/>
                </a:solidFill>
                <a:latin typeface="+mj-lt"/>
              </a:rPr>
              <a:t>memory</a:t>
            </a:r>
            <a:r>
              <a:rPr lang="en-US" sz="2300" dirty="0">
                <a:solidFill>
                  <a:schemeClr val="tx1"/>
                </a:solidFill>
                <a:latin typeface="+mj-lt"/>
              </a:rPr>
              <a:t>, and by the </a:t>
            </a:r>
            <a:r>
              <a:rPr lang="en-US" sz="2300" b="1" dirty="0">
                <a:solidFill>
                  <a:schemeClr val="tx1"/>
                </a:solidFill>
                <a:latin typeface="+mj-lt"/>
              </a:rPr>
              <a:t>application of rules</a:t>
            </a:r>
            <a:r>
              <a:rPr lang="en-US" sz="2300" dirty="0" smtClean="0">
                <a:solidFill>
                  <a:schemeClr val="tx1"/>
                </a:solidFill>
                <a:latin typeface="+mj-lt"/>
              </a:rPr>
              <a:t>,</a:t>
            </a:r>
          </a:p>
          <a:p>
            <a:pPr marL="800100" lvl="1" indent="-342900">
              <a:buFont typeface="Wingdings" panose="05000000000000000000" pitchFamily="2" charset="2"/>
              <a:buChar char="ü"/>
            </a:pPr>
            <a:r>
              <a:rPr lang="ro-RO" sz="2300" dirty="0" smtClean="0">
                <a:solidFill>
                  <a:schemeClr val="tx1"/>
                </a:solidFill>
                <a:latin typeface="+mj-lt"/>
              </a:rPr>
              <a:t>Learning</a:t>
            </a:r>
            <a:r>
              <a:rPr lang="en-US" sz="2300" dirty="0" smtClean="0">
                <a:solidFill>
                  <a:schemeClr val="tx1"/>
                </a:solidFill>
                <a:latin typeface="+mj-lt"/>
              </a:rPr>
              <a:t> </a:t>
            </a:r>
            <a:r>
              <a:rPr lang="en-US" sz="2300" dirty="0">
                <a:solidFill>
                  <a:schemeClr val="tx1"/>
                </a:solidFill>
                <a:latin typeface="+mj-lt"/>
              </a:rPr>
              <a:t>is an intellectual exercise with a strong focus on the </a:t>
            </a:r>
            <a:r>
              <a:rPr lang="en-US" sz="2300" b="1" dirty="0">
                <a:solidFill>
                  <a:schemeClr val="tx1"/>
                </a:solidFill>
                <a:latin typeface="+mj-lt"/>
              </a:rPr>
              <a:t>formal features </a:t>
            </a:r>
            <a:r>
              <a:rPr lang="en-US" sz="2300" dirty="0">
                <a:solidFill>
                  <a:schemeClr val="tx1"/>
                </a:solidFill>
                <a:latin typeface="+mj-lt"/>
              </a:rPr>
              <a:t>of the language - especially its </a:t>
            </a:r>
            <a:r>
              <a:rPr lang="en-US" sz="2300" b="1" dirty="0">
                <a:solidFill>
                  <a:schemeClr val="tx1"/>
                </a:solidFill>
                <a:latin typeface="+mj-lt"/>
              </a:rPr>
              <a:t>grammar</a:t>
            </a:r>
            <a:r>
              <a:rPr lang="en-US" sz="2300" dirty="0" smtClean="0">
                <a:solidFill>
                  <a:schemeClr val="tx1"/>
                </a:solidFill>
                <a:latin typeface="+mj-lt"/>
              </a:rPr>
              <a:t>.</a:t>
            </a:r>
            <a:r>
              <a:rPr lang="ro-RO" sz="2300" dirty="0" smtClean="0">
                <a:solidFill>
                  <a:schemeClr val="tx1"/>
                </a:solidFill>
                <a:latin typeface="+mj-lt"/>
              </a:rPr>
              <a:t> </a:t>
            </a:r>
            <a:endParaRPr lang="en-US" sz="2300" dirty="0" smtClean="0">
              <a:solidFill>
                <a:schemeClr val="tx1"/>
              </a:solidFill>
              <a:latin typeface="+mj-lt"/>
            </a:endParaRPr>
          </a:p>
          <a:p>
            <a:pPr marL="800100" lvl="1" indent="-342900">
              <a:buFont typeface="Wingdings" panose="05000000000000000000" pitchFamily="2" charset="2"/>
              <a:buChar char="ü"/>
            </a:pPr>
            <a:r>
              <a:rPr lang="ro-RO" sz="2300" dirty="0" smtClean="0">
                <a:solidFill>
                  <a:schemeClr val="tx1"/>
                </a:solidFill>
                <a:latin typeface="+mj-lt"/>
              </a:rPr>
              <a:t>Doesn</a:t>
            </a:r>
            <a:r>
              <a:rPr lang="en-US" sz="2300" dirty="0" smtClean="0">
                <a:solidFill>
                  <a:schemeClr val="tx1"/>
                </a:solidFill>
                <a:latin typeface="+mj-lt"/>
              </a:rPr>
              <a:t>’t ignore </a:t>
            </a:r>
            <a:r>
              <a:rPr lang="en-US" sz="2300" dirty="0">
                <a:solidFill>
                  <a:schemeClr val="tx1"/>
                </a:solidFill>
                <a:latin typeface="+mj-lt"/>
              </a:rPr>
              <a:t>a concern for its </a:t>
            </a:r>
            <a:r>
              <a:rPr lang="en-US" sz="2300" b="1" dirty="0">
                <a:solidFill>
                  <a:schemeClr val="tx1"/>
                </a:solidFill>
                <a:latin typeface="+mj-lt"/>
              </a:rPr>
              <a:t>communicative functions.</a:t>
            </a:r>
            <a:endParaRPr lang="ro-RO" sz="2300" b="1" dirty="0">
              <a:solidFill>
                <a:schemeClr val="tx1"/>
              </a:solidFill>
              <a:latin typeface="+mj-lt"/>
            </a:endParaRPr>
          </a:p>
        </p:txBody>
      </p:sp>
      <p:sp>
        <p:nvSpPr>
          <p:cNvPr id="6" name="TextBox 5"/>
          <p:cNvSpPr txBox="1"/>
          <p:nvPr/>
        </p:nvSpPr>
        <p:spPr>
          <a:xfrm>
            <a:off x="1563500" y="464849"/>
            <a:ext cx="446470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Linguistic methods</a:t>
            </a:r>
            <a:endParaRPr lang="en-US" sz="3600" b="1" kern="1200" dirty="0">
              <a:solidFill>
                <a:schemeClr val="tx1"/>
              </a:solidFill>
              <a:latin typeface="+mj-lt"/>
            </a:endParaRPr>
          </a:p>
        </p:txBody>
      </p:sp>
      <p:sp>
        <p:nvSpPr>
          <p:cNvPr id="8" name="TextBox 7"/>
          <p:cNvSpPr txBox="1"/>
          <p:nvPr/>
        </p:nvSpPr>
        <p:spPr>
          <a:xfrm>
            <a:off x="8644379" y="1348033"/>
            <a:ext cx="2922310" cy="3816429"/>
          </a:xfrm>
          <a:prstGeom prst="rect">
            <a:avLst/>
          </a:prstGeom>
          <a:noFill/>
        </p:spPr>
        <p:txBody>
          <a:bodyPr wrap="square" rtlCol="0">
            <a:spAutoFit/>
          </a:bodyPr>
          <a:lstStyle/>
          <a:p>
            <a:pPr marL="342900" indent="-342900">
              <a:buFont typeface="+mj-lt"/>
              <a:buAutoNum type="arabicPeriod"/>
            </a:pPr>
            <a:r>
              <a:rPr lang="en-US" sz="2200" dirty="0" smtClean="0">
                <a:latin typeface="+mj-lt"/>
              </a:rPr>
              <a:t>Explication </a:t>
            </a:r>
            <a:r>
              <a:rPr lang="en-US" sz="2200" dirty="0">
                <a:latin typeface="+mj-lt"/>
              </a:rPr>
              <a:t>de Texte</a:t>
            </a:r>
          </a:p>
          <a:p>
            <a:pPr marL="342900" indent="-342900">
              <a:buFont typeface="+mj-lt"/>
              <a:buAutoNum type="arabicPeriod"/>
            </a:pPr>
            <a:r>
              <a:rPr lang="en-US" sz="2200" dirty="0" smtClean="0">
                <a:latin typeface="+mj-lt"/>
              </a:rPr>
              <a:t>Text </a:t>
            </a:r>
            <a:r>
              <a:rPr lang="en-US" sz="2200" dirty="0">
                <a:latin typeface="+mj-lt"/>
              </a:rPr>
              <a:t>Memorization</a:t>
            </a:r>
          </a:p>
          <a:p>
            <a:pPr marL="342900" indent="-342900">
              <a:buFont typeface="+mj-lt"/>
              <a:buAutoNum type="arabicPeriod"/>
            </a:pPr>
            <a:r>
              <a:rPr lang="en-US" sz="2200" dirty="0" smtClean="0">
                <a:latin typeface="+mj-lt"/>
              </a:rPr>
              <a:t>Grammar-Translation</a:t>
            </a:r>
            <a:endParaRPr lang="en-US" sz="2200" dirty="0">
              <a:latin typeface="+mj-lt"/>
            </a:endParaRPr>
          </a:p>
          <a:p>
            <a:pPr marL="342900" indent="-342900">
              <a:buFont typeface="+mj-lt"/>
              <a:buAutoNum type="arabicPeriod"/>
            </a:pPr>
            <a:r>
              <a:rPr lang="en-US" sz="2200" dirty="0" smtClean="0">
                <a:latin typeface="+mj-lt"/>
              </a:rPr>
              <a:t>The </a:t>
            </a:r>
            <a:r>
              <a:rPr lang="en-US" sz="2200" dirty="0">
                <a:latin typeface="+mj-lt"/>
              </a:rPr>
              <a:t>Lexical Approach</a:t>
            </a:r>
          </a:p>
          <a:p>
            <a:pPr marL="342900" indent="-342900">
              <a:buFont typeface="+mj-lt"/>
              <a:buAutoNum type="arabicPeriod"/>
            </a:pPr>
            <a:r>
              <a:rPr lang="en-US" sz="2200" dirty="0" smtClean="0">
                <a:latin typeface="+mj-lt"/>
              </a:rPr>
              <a:t>Text-based </a:t>
            </a:r>
            <a:r>
              <a:rPr lang="en-US" sz="2200" dirty="0">
                <a:latin typeface="+mj-lt"/>
              </a:rPr>
              <a:t>Instruction</a:t>
            </a:r>
          </a:p>
          <a:p>
            <a:pPr marL="342900" indent="-342900">
              <a:buFont typeface="+mj-lt"/>
              <a:buAutoNum type="arabicPeriod"/>
            </a:pPr>
            <a:r>
              <a:rPr lang="en-US" sz="2200" dirty="0" smtClean="0">
                <a:latin typeface="+mj-lt"/>
              </a:rPr>
              <a:t>The </a:t>
            </a:r>
            <a:r>
              <a:rPr lang="en-US" sz="2200" dirty="0">
                <a:latin typeface="+mj-lt"/>
              </a:rPr>
              <a:t>Comparative Method</a:t>
            </a:r>
            <a:endParaRPr lang="ro-RO" sz="2200" dirty="0">
              <a:latin typeface="+mj-lt"/>
            </a:endParaRPr>
          </a:p>
        </p:txBody>
      </p:sp>
    </p:spTree>
    <p:extLst>
      <p:ext uri="{BB962C8B-B14F-4D97-AF65-F5344CB8AC3E}">
        <p14:creationId xmlns:p14="http://schemas.microsoft.com/office/powerpoint/2010/main" val="16230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86499" y="801278"/>
            <a:ext cx="11359299" cy="5976594"/>
          </a:xfrm>
          <a:solidFill>
            <a:srgbClr val="CCFFFF"/>
          </a:solidFill>
        </p:spPr>
        <p:txBody>
          <a:bodyPr>
            <a:noAutofit/>
          </a:bodyPr>
          <a:lstStyle/>
          <a:p>
            <a:pPr>
              <a:spcBef>
                <a:spcPts val="600"/>
              </a:spcBef>
              <a:buFont typeface="Arial" panose="020B0604020202020204" pitchFamily="34" charset="0"/>
              <a:buChar char="•"/>
            </a:pPr>
            <a:r>
              <a:rPr lang="en-US" sz="2200" dirty="0">
                <a:solidFill>
                  <a:schemeClr val="tx1"/>
                </a:solidFill>
                <a:latin typeface="+mj-lt"/>
              </a:rPr>
              <a:t>D</a:t>
            </a:r>
            <a:r>
              <a:rPr lang="en-US" sz="2200" dirty="0" smtClean="0">
                <a:solidFill>
                  <a:schemeClr val="tx1"/>
                </a:solidFill>
                <a:latin typeface="+mj-lt"/>
              </a:rPr>
              <a:t>eveloped </a:t>
            </a:r>
            <a:r>
              <a:rPr lang="en-US" sz="2200" dirty="0">
                <a:solidFill>
                  <a:schemeClr val="tx1"/>
                </a:solidFill>
                <a:latin typeface="+mj-lt"/>
              </a:rPr>
              <a:t>to help students eliminate the feeling that they cannot be successful and to help them overcome the barriers to learning</a:t>
            </a:r>
            <a:r>
              <a:rPr lang="en-US" sz="2200" dirty="0" smtClean="0">
                <a:solidFill>
                  <a:schemeClr val="tx1"/>
                </a:solidFill>
                <a:latin typeface="+mj-lt"/>
              </a:rPr>
              <a:t>.</a:t>
            </a:r>
          </a:p>
          <a:p>
            <a:pPr>
              <a:spcBef>
                <a:spcPts val="600"/>
              </a:spcBef>
              <a:buFont typeface="Arial" panose="020B0604020202020204" pitchFamily="34" charset="0"/>
              <a:buChar char="•"/>
            </a:pPr>
            <a:r>
              <a:rPr lang="en-US" sz="2200" dirty="0" err="1">
                <a:solidFill>
                  <a:schemeClr val="tx1"/>
                </a:solidFill>
                <a:latin typeface="+mj-lt"/>
              </a:rPr>
              <a:t>Lozanov</a:t>
            </a:r>
            <a:r>
              <a:rPr lang="en-US" sz="2200" dirty="0">
                <a:solidFill>
                  <a:schemeClr val="tx1"/>
                </a:solidFill>
                <a:latin typeface="+mj-lt"/>
              </a:rPr>
              <a:t> suggests that the human brain could process great quantities of material if simply given the right </a:t>
            </a:r>
            <a:r>
              <a:rPr lang="en-US" sz="2200" b="1" dirty="0">
                <a:solidFill>
                  <a:schemeClr val="tx1"/>
                </a:solidFill>
                <a:latin typeface="+mj-lt"/>
              </a:rPr>
              <a:t>conditions</a:t>
            </a:r>
            <a:r>
              <a:rPr lang="en-US" sz="2200" dirty="0">
                <a:solidFill>
                  <a:schemeClr val="tx1"/>
                </a:solidFill>
                <a:latin typeface="+mj-lt"/>
              </a:rPr>
              <a:t> for learning, among which are </a:t>
            </a:r>
            <a:r>
              <a:rPr lang="en-US" sz="2200" b="1" dirty="0">
                <a:solidFill>
                  <a:schemeClr val="tx1"/>
                </a:solidFill>
                <a:latin typeface="+mj-lt"/>
              </a:rPr>
              <a:t>a state of relaxation</a:t>
            </a:r>
            <a:r>
              <a:rPr lang="en-US" sz="2200" dirty="0">
                <a:solidFill>
                  <a:schemeClr val="tx1"/>
                </a:solidFill>
                <a:latin typeface="+mj-lt"/>
              </a:rPr>
              <a:t> and </a:t>
            </a:r>
            <a:r>
              <a:rPr lang="en-US" sz="2200" b="1" dirty="0">
                <a:solidFill>
                  <a:schemeClr val="tx1"/>
                </a:solidFill>
                <a:latin typeface="+mj-lt"/>
              </a:rPr>
              <a:t>giving over the control</a:t>
            </a:r>
            <a:r>
              <a:rPr lang="en-US" sz="2200" dirty="0">
                <a:solidFill>
                  <a:schemeClr val="tx1"/>
                </a:solidFill>
                <a:latin typeface="+mj-lt"/>
              </a:rPr>
              <a:t> of the teacher. </a:t>
            </a:r>
            <a:r>
              <a:rPr lang="en-US" sz="2200" b="1" dirty="0">
                <a:solidFill>
                  <a:schemeClr val="tx1"/>
                </a:solidFill>
                <a:latin typeface="+mj-lt"/>
              </a:rPr>
              <a:t>Music</a:t>
            </a:r>
            <a:r>
              <a:rPr lang="en-US" sz="2200" dirty="0">
                <a:solidFill>
                  <a:schemeClr val="tx1"/>
                </a:solidFill>
                <a:latin typeface="+mj-lt"/>
              </a:rPr>
              <a:t> is central to this method. </a:t>
            </a:r>
            <a:r>
              <a:rPr lang="en-US" sz="2200" dirty="0" smtClean="0">
                <a:solidFill>
                  <a:schemeClr val="tx1"/>
                </a:solidFill>
                <a:latin typeface="+mj-lt"/>
              </a:rPr>
              <a:t>He </a:t>
            </a:r>
            <a:r>
              <a:rPr lang="en-US" sz="2200" dirty="0">
                <a:solidFill>
                  <a:schemeClr val="tx1"/>
                </a:solidFill>
                <a:latin typeface="+mj-lt"/>
              </a:rPr>
              <a:t>claims that about 200 to 240 new words may be introduced each lesson. The teachers' role is to create situations and then to introduce the linguistic material</a:t>
            </a:r>
            <a:r>
              <a:rPr lang="en-US" sz="2200" dirty="0" smtClean="0">
                <a:solidFill>
                  <a:schemeClr val="tx1"/>
                </a:solidFill>
                <a:latin typeface="+mj-lt"/>
              </a:rPr>
              <a:t>.</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Learning </a:t>
            </a:r>
            <a:r>
              <a:rPr lang="en-US" sz="2200" dirty="0">
                <a:solidFill>
                  <a:schemeClr val="tx1"/>
                </a:solidFill>
                <a:latin typeface="+mj-lt"/>
              </a:rPr>
              <a:t>is facilitated in an environment that is as comfortable as possible, </a:t>
            </a:r>
            <a:r>
              <a:rPr lang="ro-RO" sz="2200" dirty="0" smtClean="0">
                <a:solidFill>
                  <a:schemeClr val="tx1"/>
                </a:solidFill>
                <a:latin typeface="+mj-lt"/>
              </a:rPr>
              <a:t>e.g. </a:t>
            </a:r>
            <a:r>
              <a:rPr lang="en-US" sz="2200" dirty="0" smtClean="0">
                <a:solidFill>
                  <a:schemeClr val="tx1"/>
                </a:solidFill>
                <a:latin typeface="+mj-lt"/>
              </a:rPr>
              <a:t>soft </a:t>
            </a:r>
            <a:r>
              <a:rPr lang="en-US" sz="2200" dirty="0">
                <a:solidFill>
                  <a:schemeClr val="tx1"/>
                </a:solidFill>
                <a:latin typeface="+mj-lt"/>
              </a:rPr>
              <a:t>cushioned seating and dim lighting. </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teacher assumes a role of </a:t>
            </a:r>
            <a:r>
              <a:rPr lang="en-US" sz="2200" b="1" dirty="0">
                <a:solidFill>
                  <a:schemeClr val="tx1"/>
                </a:solidFill>
                <a:latin typeface="+mj-lt"/>
              </a:rPr>
              <a:t>complete authority and control </a:t>
            </a:r>
            <a:r>
              <a:rPr lang="en-US" sz="2200" dirty="0">
                <a:solidFill>
                  <a:schemeClr val="tx1"/>
                </a:solidFill>
                <a:latin typeface="+mj-lt"/>
              </a:rPr>
              <a:t>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err="1" smtClean="0">
                <a:solidFill>
                  <a:schemeClr val="tx1"/>
                </a:solidFill>
                <a:latin typeface="+mj-lt"/>
              </a:rPr>
              <a:t>Infantilization</a:t>
            </a:r>
            <a:endParaRPr lang="en-US" sz="2200" dirty="0" smtClean="0">
              <a:solidFill>
                <a:schemeClr val="tx1"/>
              </a:solidFill>
              <a:latin typeface="+mj-lt"/>
            </a:endParaRPr>
          </a:p>
          <a:p>
            <a:pPr lvl="1">
              <a:spcBef>
                <a:spcPts val="600"/>
              </a:spcBef>
              <a:buFont typeface="Arial" panose="020B0604020202020204" pitchFamily="34" charset="0"/>
              <a:buChar char="•"/>
            </a:pPr>
            <a:r>
              <a:rPr lang="en-US" sz="2000" dirty="0" smtClean="0">
                <a:solidFill>
                  <a:schemeClr val="tx1"/>
                </a:solidFill>
                <a:latin typeface="+mj-lt"/>
              </a:rPr>
              <a:t>In </a:t>
            </a:r>
            <a:r>
              <a:rPr lang="en-US" sz="2000" dirty="0">
                <a:solidFill>
                  <a:schemeClr val="tx1"/>
                </a:solidFill>
                <a:latin typeface="+mj-lt"/>
              </a:rPr>
              <a:t>the child's role the learner takes part in role playing, games, songs, and gymnastic exercises that help "the older student regain the self-confidence, spontaneity and receptivity of the child" </a:t>
            </a:r>
            <a:r>
              <a:rPr lang="en-US" sz="1800" dirty="0">
                <a:solidFill>
                  <a:schemeClr val="tx1"/>
                </a:solidFill>
                <a:latin typeface="+mj-lt"/>
              </a:rPr>
              <a:t>(Bancroft </a:t>
            </a:r>
            <a:r>
              <a:rPr lang="en-US" sz="1800" dirty="0" smtClean="0">
                <a:solidFill>
                  <a:schemeClr val="tx1"/>
                </a:solidFill>
                <a:latin typeface="+mj-lt"/>
              </a:rPr>
              <a:t>1972, p. </a:t>
            </a:r>
            <a:r>
              <a:rPr lang="en-US" sz="1800" dirty="0">
                <a:solidFill>
                  <a:schemeClr val="tx1"/>
                </a:solidFill>
                <a:latin typeface="+mj-lt"/>
              </a:rPr>
              <a:t>19). </a:t>
            </a:r>
            <a:endParaRPr lang="ro-RO" sz="1800" dirty="0" smtClean="0">
              <a:solidFill>
                <a:schemeClr val="tx1"/>
              </a:solidFill>
              <a:latin typeface="+mj-lt"/>
            </a:endParaRPr>
          </a:p>
          <a:p>
            <a:pPr>
              <a:spcBef>
                <a:spcPts val="600"/>
              </a:spcBef>
              <a:buFont typeface="Arial" panose="020B0604020202020204" pitchFamily="34" charset="0"/>
              <a:buChar char="•"/>
            </a:pPr>
            <a:r>
              <a:rPr lang="ro-RO" sz="2200" b="1" dirty="0" smtClean="0">
                <a:solidFill>
                  <a:schemeClr val="tx1"/>
                </a:solidFill>
                <a:latin typeface="+mj-lt"/>
              </a:rPr>
              <a:t>M</a:t>
            </a:r>
            <a:r>
              <a:rPr lang="en-US" sz="2200" b="1" dirty="0" err="1" smtClean="0">
                <a:solidFill>
                  <a:schemeClr val="tx1"/>
                </a:solidFill>
                <a:latin typeface="+mj-lt"/>
              </a:rPr>
              <a:t>usic</a:t>
            </a:r>
            <a:r>
              <a:rPr lang="en-US" sz="2200" b="1" dirty="0" smtClean="0">
                <a:solidFill>
                  <a:schemeClr val="tx1"/>
                </a:solidFill>
                <a:latin typeface="+mj-lt"/>
              </a:rPr>
              <a:t> </a:t>
            </a:r>
            <a:r>
              <a:rPr lang="en-US" sz="2200" dirty="0">
                <a:solidFill>
                  <a:schemeClr val="tx1"/>
                </a:solidFill>
                <a:latin typeface="+mj-lt"/>
              </a:rPr>
              <a:t>is played softly in the background to increase mental relaxation and potential to take in and retain new material during the lesson. </a:t>
            </a:r>
            <a:endParaRPr lang="ro-RO" sz="2200" dirty="0" smtClean="0">
              <a:solidFill>
                <a:schemeClr val="tx1"/>
              </a:solidFill>
              <a:latin typeface="+mj-lt"/>
            </a:endParaRPr>
          </a:p>
        </p:txBody>
      </p:sp>
    </p:spTree>
    <p:extLst>
      <p:ext uri="{BB962C8B-B14F-4D97-AF65-F5344CB8AC3E}">
        <p14:creationId xmlns:p14="http://schemas.microsoft.com/office/powerpoint/2010/main" val="2355548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59229" y="923925"/>
            <a:ext cx="11273447" cy="5655984"/>
          </a:xfrm>
          <a:solidFill>
            <a:srgbClr val="CCFFFF"/>
          </a:solidFill>
        </p:spPr>
        <p:txBody>
          <a:bodyPr>
            <a:noAutofit/>
          </a:bodyPr>
          <a:lstStyle/>
          <a:p>
            <a:pPr lvl="1" indent="-342900">
              <a:spcBef>
                <a:spcPts val="600"/>
              </a:spcBef>
              <a:buFont typeface="Wingdings" panose="05000000000000000000" pitchFamily="2" charset="2"/>
              <a:buChar char="Ø"/>
            </a:pPr>
            <a:r>
              <a:rPr lang="en-US" sz="2250" dirty="0" smtClean="0">
                <a:solidFill>
                  <a:schemeClr val="tx1"/>
                </a:solidFill>
                <a:latin typeface="+mj-lt"/>
              </a:rPr>
              <a:t>Students </a:t>
            </a:r>
            <a:r>
              <a:rPr lang="en-US" sz="2250" dirty="0">
                <a:solidFill>
                  <a:schemeClr val="tx1"/>
                </a:solidFill>
                <a:latin typeface="+mj-lt"/>
              </a:rPr>
              <a:t>work from lengthy dialogs in the target language, with an accompanying translation into the students' native language</a:t>
            </a:r>
            <a:r>
              <a:rPr lang="en-US" sz="2250" dirty="0" smtClean="0">
                <a:solidFill>
                  <a:schemeClr val="tx1"/>
                </a:solidFill>
                <a:latin typeface="+mj-lt"/>
              </a:rPr>
              <a:t>.</a:t>
            </a:r>
          </a:p>
          <a:p>
            <a:pPr lvl="1" indent="-342900">
              <a:spcBef>
                <a:spcPts val="600"/>
              </a:spcBef>
              <a:buFont typeface="Wingdings" panose="05000000000000000000" pitchFamily="2" charset="2"/>
              <a:buChar char="Ø"/>
            </a:pPr>
            <a:r>
              <a:rPr lang="en-US" sz="2250" dirty="0" smtClean="0">
                <a:solidFill>
                  <a:schemeClr val="tx1"/>
                </a:solidFill>
                <a:latin typeface="+mj-lt"/>
              </a:rPr>
              <a:t>The </a:t>
            </a:r>
            <a:r>
              <a:rPr lang="en-US" sz="2250" dirty="0">
                <a:solidFill>
                  <a:schemeClr val="tx1"/>
                </a:solidFill>
                <a:latin typeface="+mj-lt"/>
              </a:rPr>
              <a:t>teacher presents the dialogue during two concerts</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the </a:t>
            </a:r>
            <a:r>
              <a:rPr lang="en-US" sz="2250" b="1" dirty="0">
                <a:solidFill>
                  <a:schemeClr val="tx1"/>
                </a:solidFill>
                <a:latin typeface="+mj-lt"/>
              </a:rPr>
              <a:t>first phase </a:t>
            </a:r>
            <a:r>
              <a:rPr lang="en-US" sz="2250" dirty="0">
                <a:solidFill>
                  <a:schemeClr val="tx1"/>
                </a:solidFill>
                <a:latin typeface="+mj-lt"/>
              </a:rPr>
              <a:t>of this presentation is the receptive phase. In the first concert the teacher reads the dialogue, matching her or his voice to the rhythm and pitch of the music</a:t>
            </a:r>
            <a:r>
              <a:rPr lang="en-US" sz="2250" dirty="0" smtClean="0">
                <a:solidFill>
                  <a:schemeClr val="tx1"/>
                </a:solidFill>
                <a:latin typeface="+mj-lt"/>
              </a:rPr>
              <a:t>. In </a:t>
            </a:r>
            <a:r>
              <a:rPr lang="en-US" sz="2250" dirty="0">
                <a:solidFill>
                  <a:schemeClr val="tx1"/>
                </a:solidFill>
                <a:latin typeface="+mj-lt"/>
              </a:rPr>
              <a:t>this way, the “</a:t>
            </a:r>
            <a:r>
              <a:rPr lang="en-US" sz="2250" b="1" dirty="0">
                <a:solidFill>
                  <a:schemeClr val="tx1"/>
                </a:solidFill>
                <a:latin typeface="+mj-lt"/>
              </a:rPr>
              <a:t>whole brain</a:t>
            </a:r>
            <a:r>
              <a:rPr lang="en-US" sz="2250" dirty="0">
                <a:solidFill>
                  <a:schemeClr val="tx1"/>
                </a:solidFill>
                <a:latin typeface="+mj-lt"/>
              </a:rPr>
              <a:t>” of students becomes </a:t>
            </a:r>
            <a:r>
              <a:rPr lang="en-US" sz="2250" b="1" dirty="0" smtClean="0">
                <a:solidFill>
                  <a:schemeClr val="tx1"/>
                </a:solidFill>
                <a:latin typeface="+mj-lt"/>
              </a:rPr>
              <a:t>activated</a:t>
            </a:r>
            <a:r>
              <a:rPr lang="en-US" sz="2250" dirty="0" smtClean="0">
                <a:solidFill>
                  <a:schemeClr val="tx1"/>
                </a:solidFill>
                <a:latin typeface="+mj-lt"/>
              </a:rPr>
              <a:t>. The </a:t>
            </a:r>
            <a:r>
              <a:rPr lang="en-US" sz="2250" dirty="0">
                <a:solidFill>
                  <a:schemeClr val="tx1"/>
                </a:solidFill>
                <a:latin typeface="+mj-lt"/>
              </a:rPr>
              <a:t>learners </a:t>
            </a:r>
            <a:r>
              <a:rPr lang="en-US" sz="2250" b="1" dirty="0">
                <a:solidFill>
                  <a:schemeClr val="tx1"/>
                </a:solidFill>
                <a:latin typeface="+mj-lt"/>
              </a:rPr>
              <a:t>follow the target </a:t>
            </a:r>
            <a:r>
              <a:rPr lang="en-US" sz="2250" dirty="0">
                <a:solidFill>
                  <a:schemeClr val="tx1"/>
                </a:solidFill>
                <a:latin typeface="+mj-lt"/>
              </a:rPr>
              <a:t>language dialogue as the teacher reads it out loud. They can also </a:t>
            </a:r>
            <a:r>
              <a:rPr lang="en-US" sz="2250" b="1" dirty="0">
                <a:solidFill>
                  <a:schemeClr val="tx1"/>
                </a:solidFill>
                <a:latin typeface="+mj-lt"/>
              </a:rPr>
              <a:t>check the translation</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In </a:t>
            </a:r>
            <a:r>
              <a:rPr lang="en-US" sz="2250" b="1" dirty="0">
                <a:solidFill>
                  <a:schemeClr val="tx1"/>
                </a:solidFill>
                <a:latin typeface="+mj-lt"/>
              </a:rPr>
              <a:t>the second concert </a:t>
            </a:r>
            <a:r>
              <a:rPr lang="en-US" sz="2250" dirty="0">
                <a:solidFill>
                  <a:schemeClr val="tx1"/>
                </a:solidFill>
                <a:latin typeface="+mj-lt"/>
              </a:rPr>
              <a:t>the students simply relax while the teacher reads the dialogue at a normal rate of speed.</a:t>
            </a:r>
            <a:endParaRPr lang="ro-RO" sz="2250" dirty="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Errors </a:t>
            </a:r>
            <a:r>
              <a:rPr lang="en-US" sz="2250" b="1" dirty="0">
                <a:solidFill>
                  <a:schemeClr val="tx1"/>
                </a:solidFill>
                <a:latin typeface="+mj-lt"/>
              </a:rPr>
              <a:t>are tolerated</a:t>
            </a:r>
            <a:r>
              <a:rPr lang="en-US" sz="2250" dirty="0">
                <a:solidFill>
                  <a:schemeClr val="tx1"/>
                </a:solidFill>
                <a:latin typeface="+mj-lt"/>
              </a:rPr>
              <a:t>, the emphasis being on content and not structure. </a:t>
            </a:r>
            <a:endParaRPr lang="en-US" sz="2250" dirty="0" smtClean="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Grammar </a:t>
            </a:r>
            <a:r>
              <a:rPr lang="en-US" sz="2250" b="1" dirty="0">
                <a:solidFill>
                  <a:schemeClr val="tx1"/>
                </a:solidFill>
                <a:latin typeface="+mj-lt"/>
              </a:rPr>
              <a:t>and vocabulary </a:t>
            </a:r>
            <a:r>
              <a:rPr lang="en-US" sz="2250" dirty="0">
                <a:solidFill>
                  <a:schemeClr val="tx1"/>
                </a:solidFill>
                <a:latin typeface="+mj-lt"/>
              </a:rPr>
              <a:t>are presented and given treatment from the teacher, but not dwelt on</a:t>
            </a:r>
            <a:r>
              <a:rPr lang="en-US" sz="2250" dirty="0" smtClean="0">
                <a:solidFill>
                  <a:schemeClr val="tx1"/>
                </a:solidFill>
                <a:latin typeface="+mj-lt"/>
              </a:rPr>
              <a:t>.</a:t>
            </a:r>
            <a:endParaRPr lang="ro-RO" sz="2250" dirty="0">
              <a:solidFill>
                <a:schemeClr val="tx1"/>
              </a:solidFill>
              <a:latin typeface="+mj-lt"/>
            </a:endParaRPr>
          </a:p>
          <a:p>
            <a:pPr lvl="1">
              <a:spcBef>
                <a:spcPts val="600"/>
              </a:spcBef>
              <a:buFont typeface="Wingdings" panose="05000000000000000000" pitchFamily="2" charset="2"/>
              <a:buChar char="Ø"/>
            </a:pPr>
            <a:r>
              <a:rPr lang="ro-RO" sz="2250" dirty="0">
                <a:solidFill>
                  <a:schemeClr val="tx1"/>
                </a:solidFill>
                <a:latin typeface="+mj-lt"/>
              </a:rPr>
              <a:t>T</a:t>
            </a:r>
            <a:r>
              <a:rPr lang="en-US" sz="2250" dirty="0" smtClean="0">
                <a:solidFill>
                  <a:schemeClr val="tx1"/>
                </a:solidFill>
                <a:latin typeface="+mj-lt"/>
              </a:rPr>
              <a:t>he </a:t>
            </a:r>
            <a:r>
              <a:rPr lang="en-US" sz="2250" b="1" dirty="0">
                <a:solidFill>
                  <a:schemeClr val="tx1"/>
                </a:solidFill>
                <a:latin typeface="+mj-lt"/>
              </a:rPr>
              <a:t>syllabus</a:t>
            </a:r>
            <a:r>
              <a:rPr lang="en-US" sz="2250" dirty="0">
                <a:solidFill>
                  <a:schemeClr val="tx1"/>
                </a:solidFill>
                <a:latin typeface="+mj-lt"/>
              </a:rPr>
              <a:t> used in the method is </a:t>
            </a:r>
            <a:r>
              <a:rPr lang="en-US" sz="2250" dirty="0" smtClean="0">
                <a:solidFill>
                  <a:schemeClr val="tx1"/>
                </a:solidFill>
                <a:latin typeface="+mj-lt"/>
              </a:rPr>
              <a:t>functional</a:t>
            </a:r>
            <a:r>
              <a:rPr lang="ro-RO" sz="2250" dirty="0" smtClean="0">
                <a:solidFill>
                  <a:schemeClr val="tx1"/>
                </a:solidFill>
                <a:latin typeface="+mj-lt"/>
              </a:rPr>
              <a:t>.</a:t>
            </a:r>
            <a:endParaRPr lang="en-US" sz="2250" dirty="0" smtClean="0">
              <a:solidFill>
                <a:schemeClr val="tx1"/>
              </a:solidFill>
              <a:latin typeface="+mj-lt"/>
            </a:endParaRPr>
          </a:p>
          <a:p>
            <a:pPr>
              <a:spcBef>
                <a:spcPts val="600"/>
              </a:spcBef>
              <a:buFont typeface="Arial" panose="020B0604020202020204" pitchFamily="34" charset="0"/>
              <a:buChar char="•"/>
            </a:pPr>
            <a:endParaRPr lang="ro-RO" sz="2200" dirty="0" smtClean="0">
              <a:solidFill>
                <a:schemeClr val="tx1"/>
              </a:solidFill>
              <a:latin typeface="+mj-lt"/>
            </a:endParaRPr>
          </a:p>
        </p:txBody>
      </p:sp>
    </p:spTree>
    <p:extLst>
      <p:ext uri="{BB962C8B-B14F-4D97-AF65-F5344CB8AC3E}">
        <p14:creationId xmlns:p14="http://schemas.microsoft.com/office/powerpoint/2010/main" val="3448650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20510" y="782426"/>
            <a:ext cx="11274457" cy="5420412"/>
          </a:xfrm>
          <a:solidFill>
            <a:srgbClr val="CCFFFF"/>
          </a:solidFill>
        </p:spPr>
        <p:txBody>
          <a:bodyPr>
            <a:noAutofit/>
          </a:bodyPr>
          <a:lstStyle/>
          <a:p>
            <a:pPr>
              <a:spcBef>
                <a:spcPts val="600"/>
              </a:spcBef>
              <a:buFont typeface="Arial" panose="020B0604020202020204" pitchFamily="34" charset="0"/>
              <a:buChar char="•"/>
            </a:pPr>
            <a:endParaRPr lang="en-US" sz="2200" dirty="0" smtClean="0">
              <a:solidFill>
                <a:schemeClr val="tx1"/>
              </a:solidFill>
              <a:latin typeface="+mj-lt"/>
            </a:endParaRPr>
          </a:p>
          <a:p>
            <a:pPr>
              <a:spcBef>
                <a:spcPts val="600"/>
              </a:spcBef>
            </a:pPr>
            <a:r>
              <a:rPr lang="en-US" sz="2400" b="1" dirty="0">
                <a:solidFill>
                  <a:schemeClr val="tx1"/>
                </a:solidFill>
                <a:latin typeface="+mj-lt"/>
              </a:rPr>
              <a:t>Activities characteristic of the method:</a:t>
            </a:r>
            <a:endParaRPr lang="ro-RO" sz="2400" b="1" dirty="0">
              <a:solidFill>
                <a:schemeClr val="tx1"/>
              </a:solidFill>
              <a:latin typeface="+mj-lt"/>
            </a:endParaRPr>
          </a:p>
          <a:p>
            <a:pPr marL="0" indent="0">
              <a:spcBef>
                <a:spcPts val="600"/>
              </a:spcBef>
              <a:buNone/>
            </a:pPr>
            <a:r>
              <a:rPr lang="en-US" sz="2400" dirty="0">
                <a:latin typeface="+mj-lt"/>
              </a:rPr>
              <a:t> </a:t>
            </a:r>
            <a:r>
              <a:rPr lang="en-US" sz="2400" dirty="0">
                <a:solidFill>
                  <a:schemeClr val="tx1"/>
                </a:solidFill>
                <a:latin typeface="+mj-lt"/>
              </a:rPr>
              <a:t>- peripheral</a:t>
            </a:r>
            <a:r>
              <a:rPr lang="ro-RO" sz="2400" dirty="0">
                <a:solidFill>
                  <a:schemeClr val="tx1"/>
                </a:solidFill>
                <a:latin typeface="+mj-lt"/>
              </a:rPr>
              <a:t> /</a:t>
            </a:r>
            <a:r>
              <a:rPr lang="ro-RO" sz="2000" dirty="0">
                <a:solidFill>
                  <a:schemeClr val="tx1"/>
                </a:solidFill>
                <a:latin typeface="+mj-lt"/>
              </a:rPr>
              <a:t>pəˈrɪf(ə)r(ə)l</a:t>
            </a:r>
            <a:r>
              <a:rPr lang="ro-RO" sz="2400" dirty="0">
                <a:solidFill>
                  <a:schemeClr val="tx1"/>
                </a:solidFill>
                <a:latin typeface="+mj-lt"/>
              </a:rPr>
              <a:t>/</a:t>
            </a:r>
            <a:r>
              <a:rPr lang="en-US" sz="2400" dirty="0">
                <a:solidFill>
                  <a:schemeClr val="tx1"/>
                </a:solidFill>
                <a:latin typeface="+mj-lt"/>
              </a:rPr>
              <a:t> </a:t>
            </a:r>
            <a:r>
              <a:rPr lang="en-US" sz="2400" dirty="0" smtClean="0">
                <a:solidFill>
                  <a:schemeClr val="tx1"/>
                </a:solidFill>
                <a:latin typeface="+mj-lt"/>
              </a:rPr>
              <a:t>learning</a:t>
            </a:r>
          </a:p>
          <a:p>
            <a:pPr marL="400050" lvl="1" indent="0">
              <a:spcBef>
                <a:spcPts val="600"/>
              </a:spcBef>
              <a:buNone/>
            </a:pPr>
            <a:r>
              <a:rPr lang="en-US" sz="2200" dirty="0" smtClean="0">
                <a:solidFill>
                  <a:schemeClr val="tx1"/>
                </a:solidFill>
                <a:latin typeface="+mj-lt"/>
              </a:rPr>
              <a:t>This </a:t>
            </a:r>
            <a:r>
              <a:rPr lang="en-US" sz="2200" dirty="0">
                <a:solidFill>
                  <a:schemeClr val="tx1"/>
                </a:solidFill>
                <a:latin typeface="+mj-lt"/>
              </a:rPr>
              <a:t>activity is based on the idea that we perceive much more in our environment than that to which we consciously attend. By putting posters on the classroom walls students will absorb the necessary facts effortlessly. Posters are changed from time to time to provide grammatical information that is appropriate to what the learners are studying</a:t>
            </a:r>
            <a:r>
              <a:rPr lang="en-US" sz="2200" dirty="0" smtClean="0">
                <a:solidFill>
                  <a:schemeClr val="tx1"/>
                </a:solidFill>
                <a:latin typeface="+mj-lt"/>
              </a:rPr>
              <a:t>.</a:t>
            </a:r>
            <a:endParaRPr lang="ro-RO" sz="2200" dirty="0">
              <a:solidFill>
                <a:schemeClr val="tx1"/>
              </a:solidFill>
              <a:latin typeface="+mj-lt"/>
            </a:endParaRPr>
          </a:p>
          <a:p>
            <a:pPr marL="0" indent="0">
              <a:spcBef>
                <a:spcPts val="600"/>
              </a:spcBef>
              <a:buNone/>
            </a:pPr>
            <a:r>
              <a:rPr lang="en-US" sz="2400" dirty="0">
                <a:solidFill>
                  <a:schemeClr val="tx1"/>
                </a:solidFill>
                <a:latin typeface="+mj-lt"/>
              </a:rPr>
              <a:t> - choose a new identity </a:t>
            </a:r>
            <a:endParaRPr lang="en-US" sz="2400" dirty="0" smtClean="0">
              <a:solidFill>
                <a:schemeClr val="tx1"/>
              </a:solidFill>
              <a:latin typeface="+mj-lt"/>
            </a:endParaRPr>
          </a:p>
          <a:p>
            <a:pPr marL="400050" lvl="1" indent="0">
              <a:spcBef>
                <a:spcPts val="600"/>
              </a:spcBef>
              <a:buNone/>
            </a:pPr>
            <a:r>
              <a:rPr lang="en-US" sz="2400" dirty="0" smtClean="0">
                <a:solidFill>
                  <a:schemeClr val="tx1"/>
                </a:solidFill>
                <a:latin typeface="+mj-lt"/>
              </a:rPr>
              <a:t>Learners </a:t>
            </a:r>
            <a:r>
              <a:rPr lang="en-US" sz="2400" dirty="0">
                <a:solidFill>
                  <a:schemeClr val="tx1"/>
                </a:solidFill>
                <a:latin typeface="+mj-lt"/>
              </a:rPr>
              <a:t>choose a </a:t>
            </a:r>
            <a:r>
              <a:rPr lang="en-US" sz="2400" b="1" dirty="0">
                <a:solidFill>
                  <a:schemeClr val="tx1"/>
                </a:solidFill>
                <a:latin typeface="+mj-lt"/>
              </a:rPr>
              <a:t>target language name </a:t>
            </a:r>
            <a:r>
              <a:rPr lang="en-US" sz="2400" dirty="0">
                <a:solidFill>
                  <a:schemeClr val="tx1"/>
                </a:solidFill>
                <a:latin typeface="+mj-lt"/>
              </a:rPr>
              <a:t>and a new profession or trade. In someone else’s shoes the learners will be less inhibited while using the target language</a:t>
            </a:r>
            <a:r>
              <a:rPr lang="en-US" sz="2400" dirty="0" smtClean="0">
                <a:solidFill>
                  <a:schemeClr val="tx1"/>
                </a:solidFill>
                <a:latin typeface="+mj-lt"/>
              </a:rPr>
              <a:t>.</a:t>
            </a:r>
            <a:endParaRPr lang="ro-RO" sz="2400" dirty="0">
              <a:solidFill>
                <a:schemeClr val="tx1"/>
              </a:solidFill>
              <a:latin typeface="+mj-lt"/>
            </a:endParaRPr>
          </a:p>
          <a:p>
            <a:pPr marL="0" indent="0">
              <a:spcBef>
                <a:spcPts val="600"/>
              </a:spcBef>
              <a:buNone/>
            </a:pPr>
            <a:r>
              <a:rPr lang="en-US" sz="2400" dirty="0">
                <a:solidFill>
                  <a:schemeClr val="tx1"/>
                </a:solidFill>
                <a:latin typeface="+mj-lt"/>
              </a:rPr>
              <a:t> - role play. </a:t>
            </a:r>
            <a:endParaRPr lang="ro-RO" sz="2400" dirty="0">
              <a:solidFill>
                <a:schemeClr val="tx1"/>
              </a:solidFill>
              <a:latin typeface="+mj-lt"/>
            </a:endParaRPr>
          </a:p>
        </p:txBody>
      </p:sp>
    </p:spTree>
    <p:extLst>
      <p:ext uri="{BB962C8B-B14F-4D97-AF65-F5344CB8AC3E}">
        <p14:creationId xmlns:p14="http://schemas.microsoft.com/office/powerpoint/2010/main" val="1568906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780" y="744711"/>
            <a:ext cx="11510128" cy="2601801"/>
          </a:xfrm>
          <a:solidFill>
            <a:schemeClr val="accent3">
              <a:lumMod val="20000"/>
              <a:lumOff val="80000"/>
            </a:schemeClr>
          </a:solidFill>
        </p:spPr>
        <p:txBody>
          <a:bodyPr>
            <a:normAutofit/>
          </a:bodyPr>
          <a:lstStyle/>
          <a:p>
            <a:pPr>
              <a:spcBef>
                <a:spcPts val="0"/>
              </a:spcBef>
              <a:buFontTx/>
              <a:buChar char="-"/>
            </a:pPr>
            <a:r>
              <a:rPr lang="en-US" sz="2200" dirty="0" smtClean="0">
                <a:solidFill>
                  <a:schemeClr val="tx1"/>
                </a:solidFill>
                <a:latin typeface="+mj-lt"/>
              </a:rPr>
              <a:t>developed </a:t>
            </a:r>
            <a:r>
              <a:rPr lang="en-US" sz="2200" dirty="0">
                <a:solidFill>
                  <a:schemeClr val="tx1"/>
                </a:solidFill>
                <a:latin typeface="+mj-lt"/>
              </a:rPr>
              <a:t>by Tracy Terrell and supported by Stephen </a:t>
            </a:r>
            <a:r>
              <a:rPr lang="en-US" sz="2200" dirty="0" err="1" smtClean="0">
                <a:solidFill>
                  <a:schemeClr val="tx1"/>
                </a:solidFill>
                <a:latin typeface="+mj-lt"/>
              </a:rPr>
              <a:t>Krashen</a:t>
            </a:r>
            <a:r>
              <a:rPr lang="en-US" sz="2200" dirty="0" smtClean="0">
                <a:solidFill>
                  <a:schemeClr val="tx1"/>
                </a:solidFill>
                <a:latin typeface="+mj-lt"/>
              </a:rPr>
              <a:t>,</a:t>
            </a:r>
          </a:p>
          <a:p>
            <a:pPr>
              <a:spcBef>
                <a:spcPts val="0"/>
              </a:spcBef>
              <a:buFontTx/>
              <a:buChar char="-"/>
            </a:pPr>
            <a:r>
              <a:rPr lang="en-US" sz="2200" dirty="0" smtClean="0">
                <a:solidFill>
                  <a:schemeClr val="tx1"/>
                </a:solidFill>
                <a:latin typeface="+mj-lt"/>
              </a:rPr>
              <a:t>it </a:t>
            </a:r>
            <a:r>
              <a:rPr lang="en-US" sz="2200" dirty="0">
                <a:solidFill>
                  <a:schemeClr val="tx1"/>
                </a:solidFill>
                <a:latin typeface="+mj-lt"/>
              </a:rPr>
              <a:t>claims that </a:t>
            </a:r>
            <a:r>
              <a:rPr lang="en-US" sz="2200" dirty="0" err="1" smtClean="0">
                <a:solidFill>
                  <a:schemeClr val="tx1"/>
                </a:solidFill>
                <a:latin typeface="+mj-lt"/>
              </a:rPr>
              <a:t>lge</a:t>
            </a:r>
            <a:r>
              <a:rPr lang="en-US" sz="2200" dirty="0" smtClean="0">
                <a:solidFill>
                  <a:schemeClr val="tx1"/>
                </a:solidFill>
                <a:latin typeface="+mj-lt"/>
              </a:rPr>
              <a:t> </a:t>
            </a:r>
            <a:r>
              <a:rPr lang="en-US" sz="2200" dirty="0">
                <a:solidFill>
                  <a:schemeClr val="tx1"/>
                </a:solidFill>
                <a:latin typeface="+mj-lt"/>
              </a:rPr>
              <a:t>learning is a reproduction of the way humans naturally acquire their native </a:t>
            </a:r>
            <a:r>
              <a:rPr lang="en-US" sz="2200" dirty="0" smtClean="0">
                <a:solidFill>
                  <a:schemeClr val="tx1"/>
                </a:solidFill>
                <a:latin typeface="+mj-lt"/>
              </a:rPr>
              <a:t>lge</a:t>
            </a:r>
            <a:r>
              <a:rPr lang="en-US" sz="2200" dirty="0">
                <a:solidFill>
                  <a:schemeClr val="tx1"/>
                </a:solidFill>
                <a:latin typeface="+mj-lt"/>
              </a:rPr>
              <a:t>. </a:t>
            </a:r>
            <a:endParaRPr lang="en-US" sz="2200" dirty="0" smtClean="0">
              <a:solidFill>
                <a:schemeClr val="tx1"/>
              </a:solidFill>
              <a:latin typeface="+mj-lt"/>
            </a:endParaRPr>
          </a:p>
          <a:p>
            <a:pPr>
              <a:spcBef>
                <a:spcPts val="0"/>
              </a:spcBef>
              <a:buFontTx/>
              <a:buChar char="-"/>
            </a:pPr>
            <a:r>
              <a:rPr lang="en-US" sz="2200" dirty="0" smtClean="0">
                <a:solidFill>
                  <a:schemeClr val="tx1"/>
                </a:solidFill>
                <a:latin typeface="+mj-lt"/>
              </a:rPr>
              <a:t>the </a:t>
            </a:r>
            <a:r>
              <a:rPr lang="en-US" sz="2200" dirty="0">
                <a:solidFill>
                  <a:schemeClr val="tx1"/>
                </a:solidFill>
                <a:latin typeface="+mj-lt"/>
              </a:rPr>
              <a:t>naturalistic features of L1 acquisition are utilized in the L2 acquisition. </a:t>
            </a:r>
            <a:endParaRPr lang="en-US" sz="2200" dirty="0" smtClean="0">
              <a:solidFill>
                <a:schemeClr val="tx1"/>
              </a:solidFill>
              <a:latin typeface="+mj-lt"/>
            </a:endParaRPr>
          </a:p>
          <a:p>
            <a:pPr>
              <a:spcBef>
                <a:spcPts val="0"/>
              </a:spcBef>
              <a:buFontTx/>
              <a:buChar char="-"/>
            </a:pPr>
            <a:r>
              <a:rPr lang="en-US" sz="2200" dirty="0" smtClean="0">
                <a:solidFill>
                  <a:schemeClr val="tx1"/>
                </a:solidFill>
                <a:latin typeface="+mj-lt"/>
              </a:rPr>
              <a:t>emphasis </a:t>
            </a:r>
            <a:r>
              <a:rPr lang="en-US" sz="2200" dirty="0">
                <a:solidFill>
                  <a:schemeClr val="tx1"/>
                </a:solidFill>
                <a:latin typeface="+mj-lt"/>
              </a:rPr>
              <a:t>on activities based on </a:t>
            </a:r>
            <a:r>
              <a:rPr lang="en-US" sz="2200" b="1" dirty="0">
                <a:solidFill>
                  <a:schemeClr val="tx1"/>
                </a:solidFill>
                <a:latin typeface="+mj-lt"/>
              </a:rPr>
              <a:t>comprehensible input </a:t>
            </a:r>
            <a:r>
              <a:rPr lang="en-US" sz="2200" dirty="0">
                <a:solidFill>
                  <a:schemeClr val="tx1"/>
                </a:solidFill>
                <a:latin typeface="+mj-lt"/>
              </a:rPr>
              <a:t>and meaningful communication rather than on </a:t>
            </a:r>
            <a:r>
              <a:rPr lang="en-US" sz="2200" dirty="0" smtClean="0">
                <a:solidFill>
                  <a:schemeClr val="tx1"/>
                </a:solidFill>
                <a:latin typeface="+mj-lt"/>
              </a:rPr>
              <a:t>grammatical </a:t>
            </a:r>
            <a:r>
              <a:rPr lang="en-US" sz="2200" dirty="0">
                <a:solidFill>
                  <a:schemeClr val="tx1"/>
                </a:solidFill>
                <a:latin typeface="+mj-lt"/>
              </a:rPr>
              <a:t>mastery of language</a:t>
            </a:r>
            <a:r>
              <a:rPr lang="en-US" sz="2200" dirty="0" smtClean="0">
                <a:solidFill>
                  <a:schemeClr val="tx1"/>
                </a:solidFill>
                <a:latin typeface="+mj-lt"/>
              </a:rPr>
              <a:t>.</a:t>
            </a:r>
            <a:endParaRPr lang="en-US" sz="2200" dirty="0">
              <a:solidFill>
                <a:schemeClr val="tx1"/>
              </a:solidFill>
              <a:latin typeface="+mj-lt"/>
            </a:endParaRPr>
          </a:p>
          <a:p>
            <a:r>
              <a:rPr lang="en-US" sz="2200" b="1" dirty="0" smtClean="0">
                <a:solidFill>
                  <a:schemeClr val="tx1"/>
                </a:solidFill>
                <a:latin typeface="+mj-lt"/>
              </a:rPr>
              <a:t>Theory </a:t>
            </a:r>
            <a:r>
              <a:rPr lang="en-US" sz="2200" b="1" dirty="0">
                <a:solidFill>
                  <a:schemeClr val="tx1"/>
                </a:solidFill>
                <a:latin typeface="+mj-lt"/>
              </a:rPr>
              <a:t>of </a:t>
            </a:r>
            <a:r>
              <a:rPr lang="en-US" sz="2200" b="1" dirty="0" smtClean="0">
                <a:solidFill>
                  <a:schemeClr val="tx1"/>
                </a:solidFill>
                <a:latin typeface="+mj-lt"/>
              </a:rPr>
              <a:t>learning : The </a:t>
            </a:r>
            <a:r>
              <a:rPr lang="en-US" sz="2200" b="1" dirty="0">
                <a:solidFill>
                  <a:schemeClr val="tx1"/>
                </a:solidFill>
                <a:latin typeface="+mj-lt"/>
              </a:rPr>
              <a:t>Acquisition-Learning </a:t>
            </a:r>
            <a:r>
              <a:rPr lang="en-US" sz="2200" b="1" dirty="0" smtClean="0">
                <a:solidFill>
                  <a:schemeClr val="tx1"/>
                </a:solidFill>
                <a:latin typeface="+mj-lt"/>
              </a:rPr>
              <a:t>Hypothesis</a:t>
            </a:r>
          </a:p>
          <a:p>
            <a:pPr marL="0" indent="0">
              <a:spcBef>
                <a:spcPts val="0"/>
              </a:spcBef>
              <a:buNone/>
            </a:pPr>
            <a:endParaRPr lang="en-US" b="1" dirty="0">
              <a:solidFill>
                <a:schemeClr val="tx1"/>
              </a:solidFill>
              <a:latin typeface="+mj-lt"/>
            </a:endParaRPr>
          </a:p>
          <a:p>
            <a:pPr>
              <a:spcBef>
                <a:spcPts val="0"/>
              </a:spcBef>
            </a:pPr>
            <a:endParaRPr lang="ro-RO" b="1" dirty="0">
              <a:solidFill>
                <a:schemeClr val="tx1"/>
              </a:solidFill>
            </a:endParaRPr>
          </a:p>
        </p:txBody>
      </p:sp>
      <p:sp>
        <p:nvSpPr>
          <p:cNvPr id="2" name="TextBox 1"/>
          <p:cNvSpPr txBox="1"/>
          <p:nvPr/>
        </p:nvSpPr>
        <p:spPr>
          <a:xfrm>
            <a:off x="2290715" y="235670"/>
            <a:ext cx="7192652" cy="553998"/>
          </a:xfrm>
          <a:prstGeom prst="rect">
            <a:avLst/>
          </a:prstGeom>
          <a:noFill/>
        </p:spPr>
        <p:txBody>
          <a:bodyPr wrap="square" rtlCol="0">
            <a:spAutoFit/>
          </a:bodyPr>
          <a:lstStyle/>
          <a:p>
            <a:r>
              <a:rPr lang="en-US" sz="3000" b="1" dirty="0">
                <a:latin typeface="+mj-lt"/>
              </a:rPr>
              <a:t>The Natural Approach</a:t>
            </a:r>
          </a:p>
        </p:txBody>
      </p:sp>
      <p:sp>
        <p:nvSpPr>
          <p:cNvPr id="4" name="TextBox 3"/>
          <p:cNvSpPr txBox="1"/>
          <p:nvPr/>
        </p:nvSpPr>
        <p:spPr>
          <a:xfrm>
            <a:off x="414780" y="3422596"/>
            <a:ext cx="6627042" cy="3139321"/>
          </a:xfrm>
          <a:prstGeom prst="rect">
            <a:avLst/>
          </a:prstGeom>
          <a:solidFill>
            <a:schemeClr val="accent3">
              <a:lumMod val="20000"/>
              <a:lumOff val="80000"/>
            </a:schemeClr>
          </a:solidFill>
        </p:spPr>
        <p:txBody>
          <a:bodyPr wrap="square" rtlCol="0">
            <a:spAutoFit/>
          </a:bodyPr>
          <a:lstStyle/>
          <a:p>
            <a:pPr>
              <a:spcBef>
                <a:spcPts val="0"/>
              </a:spcBef>
            </a:pPr>
            <a:r>
              <a:rPr lang="en-US" sz="2200" b="1" dirty="0" smtClean="0">
                <a:latin typeface="+mj-lt"/>
              </a:rPr>
              <a:t>Acquisition</a:t>
            </a:r>
          </a:p>
          <a:p>
            <a:pPr marL="342900" indent="-342900">
              <a:spcBef>
                <a:spcPts val="0"/>
              </a:spcBef>
              <a:buFont typeface="Wingdings" panose="05000000000000000000" pitchFamily="2" charset="2"/>
              <a:buChar char="ü"/>
            </a:pPr>
            <a:r>
              <a:rPr lang="en-US" sz="2200" dirty="0" smtClean="0">
                <a:latin typeface="+mj-lt"/>
              </a:rPr>
              <a:t>developing </a:t>
            </a:r>
            <a:r>
              <a:rPr lang="en-US" sz="2200" dirty="0">
                <a:latin typeface="+mj-lt"/>
              </a:rPr>
              <a:t>competence by using language for real </a:t>
            </a:r>
            <a:r>
              <a:rPr lang="en-US" sz="2200" dirty="0" smtClean="0">
                <a:latin typeface="+mj-lt"/>
              </a:rPr>
              <a:t>communication</a:t>
            </a:r>
            <a:r>
              <a:rPr lang="en-US" sz="2200" dirty="0">
                <a:latin typeface="+mj-lt"/>
              </a:rPr>
              <a:t>;</a:t>
            </a:r>
            <a:endParaRPr lang="en-US" sz="2200" dirty="0" smtClean="0">
              <a:latin typeface="+mj-lt"/>
            </a:endParaRPr>
          </a:p>
          <a:p>
            <a:pPr marL="342900" indent="-342900">
              <a:spcBef>
                <a:spcPts val="0"/>
              </a:spcBef>
              <a:buFont typeface="Wingdings" panose="05000000000000000000" pitchFamily="2" charset="2"/>
              <a:buChar char="ü"/>
            </a:pPr>
            <a:r>
              <a:rPr lang="en-US" sz="2200" dirty="0" smtClean="0">
                <a:latin typeface="+mj-lt"/>
              </a:rPr>
              <a:t>a</a:t>
            </a:r>
            <a:r>
              <a:rPr lang="en-US" sz="2200" dirty="0">
                <a:latin typeface="+mj-lt"/>
              </a:rPr>
              <a:t> </a:t>
            </a:r>
            <a:r>
              <a:rPr lang="en-US" sz="2200" b="1" dirty="0">
                <a:latin typeface="+mj-lt"/>
              </a:rPr>
              <a:t>natural</a:t>
            </a:r>
            <a:r>
              <a:rPr lang="en-US" sz="2200" dirty="0">
                <a:latin typeface="+mj-lt"/>
              </a:rPr>
              <a:t> way of developing the ability to speak a </a:t>
            </a:r>
            <a:r>
              <a:rPr lang="en-US" sz="2200" dirty="0" smtClean="0">
                <a:latin typeface="+mj-lt"/>
              </a:rPr>
              <a:t>language</a:t>
            </a:r>
            <a:r>
              <a:rPr lang="en-US" sz="2200" dirty="0">
                <a:latin typeface="+mj-lt"/>
              </a:rPr>
              <a:t>;</a:t>
            </a:r>
            <a:endParaRPr lang="en-US" sz="2200" dirty="0" smtClean="0">
              <a:latin typeface="+mj-lt"/>
            </a:endParaRPr>
          </a:p>
          <a:p>
            <a:pPr marL="342900" indent="-342900">
              <a:spcBef>
                <a:spcPts val="0"/>
              </a:spcBef>
              <a:buFont typeface="Wingdings" panose="05000000000000000000" pitchFamily="2" charset="2"/>
              <a:buChar char="ü"/>
            </a:pPr>
            <a:r>
              <a:rPr lang="en-US" sz="2200" dirty="0" smtClean="0">
                <a:latin typeface="+mj-lt"/>
              </a:rPr>
              <a:t>an </a:t>
            </a:r>
            <a:r>
              <a:rPr lang="en-US" sz="2200" b="1" dirty="0">
                <a:latin typeface="+mj-lt"/>
              </a:rPr>
              <a:t>unconscious process </a:t>
            </a:r>
            <a:r>
              <a:rPr lang="en-US" sz="2200" dirty="0">
                <a:latin typeface="+mj-lt"/>
              </a:rPr>
              <a:t>that involves the </a:t>
            </a:r>
            <a:r>
              <a:rPr lang="en-US" sz="2200" b="1" dirty="0">
                <a:latin typeface="+mj-lt"/>
              </a:rPr>
              <a:t>naturalistic development </a:t>
            </a:r>
            <a:r>
              <a:rPr lang="en-US" sz="2200" dirty="0">
                <a:latin typeface="+mj-lt"/>
              </a:rPr>
              <a:t>of language proficiency through under­standing language and through using language for meaningful com­munication</a:t>
            </a:r>
            <a:r>
              <a:rPr lang="en-US" sz="2200" dirty="0" smtClean="0">
                <a:latin typeface="+mj-lt"/>
              </a:rPr>
              <a:t>.</a:t>
            </a:r>
            <a:endParaRPr lang="en-US" sz="2200" dirty="0">
              <a:latin typeface="+mj-lt"/>
            </a:endParaRPr>
          </a:p>
        </p:txBody>
      </p:sp>
      <p:sp>
        <p:nvSpPr>
          <p:cNvPr id="5" name="TextBox 4"/>
          <p:cNvSpPr txBox="1"/>
          <p:nvPr/>
        </p:nvSpPr>
        <p:spPr>
          <a:xfrm>
            <a:off x="7088957" y="3455255"/>
            <a:ext cx="4854805" cy="3139321"/>
          </a:xfrm>
          <a:prstGeom prst="rect">
            <a:avLst/>
          </a:prstGeom>
          <a:solidFill>
            <a:schemeClr val="accent3">
              <a:lumMod val="20000"/>
              <a:lumOff val="80000"/>
            </a:schemeClr>
          </a:solidFill>
        </p:spPr>
        <p:txBody>
          <a:bodyPr wrap="square" rtlCol="0">
            <a:spAutoFit/>
          </a:bodyPr>
          <a:lstStyle/>
          <a:p>
            <a:pPr>
              <a:spcBef>
                <a:spcPts val="0"/>
              </a:spcBef>
            </a:pPr>
            <a:r>
              <a:rPr lang="en-US" sz="2200" b="1" dirty="0">
                <a:latin typeface="+mj-lt"/>
              </a:rPr>
              <a:t>Learning </a:t>
            </a:r>
          </a:p>
          <a:p>
            <a:pPr marL="342900" indent="-342900">
              <a:spcBef>
                <a:spcPts val="0"/>
              </a:spcBef>
              <a:buFont typeface="Wingdings" panose="05000000000000000000" pitchFamily="2" charset="2"/>
              <a:buChar char="ü"/>
            </a:pPr>
            <a:r>
              <a:rPr lang="en-US" sz="2200" b="1" dirty="0" smtClean="0">
                <a:latin typeface="+mj-lt"/>
              </a:rPr>
              <a:t>formal </a:t>
            </a:r>
            <a:r>
              <a:rPr lang="en-US" sz="2200" b="1" dirty="0">
                <a:latin typeface="+mj-lt"/>
              </a:rPr>
              <a:t>knowledge </a:t>
            </a:r>
            <a:r>
              <a:rPr lang="en-US" sz="2200" dirty="0">
                <a:latin typeface="+mj-lt"/>
              </a:rPr>
              <a:t>of a </a:t>
            </a:r>
            <a:r>
              <a:rPr lang="en-US" sz="2200" dirty="0" smtClean="0">
                <a:latin typeface="+mj-lt"/>
              </a:rPr>
              <a:t>language;</a:t>
            </a:r>
          </a:p>
          <a:p>
            <a:pPr marL="342900" indent="-342900">
              <a:spcBef>
                <a:spcPts val="0"/>
              </a:spcBef>
              <a:buFont typeface="Wingdings" panose="05000000000000000000" pitchFamily="2" charset="2"/>
              <a:buChar char="ü"/>
            </a:pPr>
            <a:r>
              <a:rPr lang="en-US" sz="2200" dirty="0" smtClean="0">
                <a:latin typeface="+mj-lt"/>
              </a:rPr>
              <a:t>the </a:t>
            </a:r>
            <a:r>
              <a:rPr lang="en-US" sz="2200" dirty="0">
                <a:latin typeface="+mj-lt"/>
              </a:rPr>
              <a:t>process in which </a:t>
            </a:r>
            <a:r>
              <a:rPr lang="en-US" sz="2200" b="1" dirty="0">
                <a:latin typeface="+mj-lt"/>
              </a:rPr>
              <a:t>conscious rules </a:t>
            </a:r>
            <a:r>
              <a:rPr lang="en-US" sz="2200" dirty="0">
                <a:latin typeface="+mj-lt"/>
              </a:rPr>
              <a:t>about a language are </a:t>
            </a:r>
            <a:r>
              <a:rPr lang="en-US" sz="2200" dirty="0" smtClean="0">
                <a:latin typeface="+mj-lt"/>
              </a:rPr>
              <a:t>developed;</a:t>
            </a:r>
          </a:p>
          <a:p>
            <a:pPr marL="342900" indent="-342900">
              <a:spcBef>
                <a:spcPts val="0"/>
              </a:spcBef>
              <a:buFont typeface="Wingdings" panose="05000000000000000000" pitchFamily="2" charset="2"/>
              <a:buChar char="ü"/>
            </a:pPr>
            <a:r>
              <a:rPr lang="en-US" sz="2200" dirty="0" smtClean="0">
                <a:latin typeface="+mj-lt"/>
              </a:rPr>
              <a:t>results </a:t>
            </a:r>
            <a:r>
              <a:rPr lang="en-US" sz="2200" dirty="0">
                <a:latin typeface="+mj-lt"/>
              </a:rPr>
              <a:t>in </a:t>
            </a:r>
            <a:r>
              <a:rPr lang="en-US" sz="2200" b="1" dirty="0">
                <a:latin typeface="+mj-lt"/>
              </a:rPr>
              <a:t>explicit knowledge</a:t>
            </a:r>
            <a:r>
              <a:rPr lang="en-US" sz="2200" dirty="0">
                <a:latin typeface="+mj-lt"/>
              </a:rPr>
              <a:t> about the forms of a language and the ability to verbalize this knowledge. </a:t>
            </a:r>
          </a:p>
        </p:txBody>
      </p:sp>
    </p:spTree>
    <p:extLst>
      <p:ext uri="{BB962C8B-B14F-4D97-AF65-F5344CB8AC3E}">
        <p14:creationId xmlns:p14="http://schemas.microsoft.com/office/powerpoint/2010/main" val="2198428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846227"/>
            <a:ext cx="11606417" cy="6011773"/>
          </a:xfrm>
          <a:solidFill>
            <a:schemeClr val="accent3">
              <a:lumMod val="20000"/>
              <a:lumOff val="80000"/>
            </a:schemeClr>
          </a:solidFill>
        </p:spPr>
        <p:txBody>
          <a:bodyPr>
            <a:noAutofit/>
          </a:bodyPr>
          <a:lstStyle/>
          <a:p>
            <a:r>
              <a:rPr lang="en-US" sz="2000" b="1" dirty="0" smtClean="0">
                <a:solidFill>
                  <a:schemeClr val="tx1"/>
                </a:solidFill>
                <a:latin typeface="+mj-lt"/>
              </a:rPr>
              <a:t>The </a:t>
            </a:r>
            <a:r>
              <a:rPr lang="en-US" sz="2000" b="1" dirty="0">
                <a:solidFill>
                  <a:schemeClr val="tx1"/>
                </a:solidFill>
                <a:latin typeface="+mj-lt"/>
              </a:rPr>
              <a:t>Monitor </a:t>
            </a:r>
            <a:r>
              <a:rPr lang="en-US" sz="2000" b="1" dirty="0" smtClean="0">
                <a:solidFill>
                  <a:schemeClr val="tx1"/>
                </a:solidFill>
                <a:latin typeface="+mj-lt"/>
              </a:rPr>
              <a:t>Hypothesis </a:t>
            </a:r>
            <a:endParaRPr lang="en-US" sz="2000" b="1" dirty="0">
              <a:solidFill>
                <a:schemeClr val="tx1"/>
              </a:solidFill>
              <a:latin typeface="+mj-lt"/>
            </a:endParaRPr>
          </a:p>
          <a:p>
            <a:pPr marL="400050" lvl="1" indent="0">
              <a:spcBef>
                <a:spcPts val="0"/>
              </a:spcBef>
              <a:buNone/>
            </a:pPr>
            <a:r>
              <a:rPr lang="en-US" sz="2000" dirty="0" smtClean="0">
                <a:solidFill>
                  <a:schemeClr val="tx1"/>
                </a:solidFill>
                <a:latin typeface="+mj-lt"/>
              </a:rPr>
              <a:t>Learners may </a:t>
            </a:r>
            <a:r>
              <a:rPr lang="en-US" sz="2000" dirty="0">
                <a:solidFill>
                  <a:schemeClr val="tx1"/>
                </a:solidFill>
                <a:latin typeface="+mj-lt"/>
              </a:rPr>
              <a:t>use learned knowledge to correct </a:t>
            </a:r>
            <a:r>
              <a:rPr lang="en-US" sz="2000" dirty="0" smtClean="0">
                <a:solidFill>
                  <a:schemeClr val="tx1"/>
                </a:solidFill>
                <a:latin typeface="+mj-lt"/>
              </a:rPr>
              <a:t>themselves </a:t>
            </a:r>
            <a:r>
              <a:rPr lang="en-US" sz="2000" dirty="0">
                <a:solidFill>
                  <a:schemeClr val="tx1"/>
                </a:solidFill>
                <a:latin typeface="+mj-lt"/>
              </a:rPr>
              <a:t>when </a:t>
            </a:r>
            <a:r>
              <a:rPr lang="en-US" sz="2000" dirty="0" smtClean="0">
                <a:solidFill>
                  <a:schemeClr val="tx1"/>
                </a:solidFill>
                <a:latin typeface="+mj-lt"/>
              </a:rPr>
              <a:t>they communicate. </a:t>
            </a:r>
            <a:r>
              <a:rPr lang="en-US" sz="2000" dirty="0">
                <a:solidFill>
                  <a:schemeClr val="tx1"/>
                </a:solidFill>
                <a:latin typeface="+mj-lt"/>
              </a:rPr>
              <a:t>Three conditions limit the successful use of the monitor</a:t>
            </a:r>
            <a:r>
              <a:rPr lang="en-US" sz="2000" dirty="0" smtClean="0">
                <a:solidFill>
                  <a:schemeClr val="tx1"/>
                </a:solidFill>
                <a:latin typeface="+mj-lt"/>
              </a:rPr>
              <a:t>:</a:t>
            </a:r>
          </a:p>
          <a:p>
            <a:pPr marL="685800" lvl="1">
              <a:spcBef>
                <a:spcPts val="0"/>
              </a:spcBef>
              <a:buFont typeface="Wingdings" panose="05000000000000000000" pitchFamily="2" charset="2"/>
              <a:buChar char="ü"/>
            </a:pPr>
            <a:r>
              <a:rPr lang="en-US" sz="2000" b="1" dirty="0" smtClean="0">
                <a:solidFill>
                  <a:schemeClr val="tx1"/>
                </a:solidFill>
                <a:latin typeface="+mj-lt"/>
              </a:rPr>
              <a:t>time</a:t>
            </a:r>
            <a:r>
              <a:rPr lang="en-US" sz="2000" i="1" dirty="0" smtClean="0">
                <a:solidFill>
                  <a:schemeClr val="tx1"/>
                </a:solidFill>
                <a:latin typeface="+mj-lt"/>
              </a:rPr>
              <a:t> (s</a:t>
            </a:r>
            <a:r>
              <a:rPr lang="en-US" sz="2000" dirty="0" smtClean="0">
                <a:solidFill>
                  <a:schemeClr val="tx1"/>
                </a:solidFill>
                <a:latin typeface="+mj-lt"/>
              </a:rPr>
              <a:t>ufficient </a:t>
            </a:r>
            <a:r>
              <a:rPr lang="en-US" sz="2000" dirty="0">
                <a:solidFill>
                  <a:schemeClr val="tx1"/>
                </a:solidFill>
                <a:latin typeface="+mj-lt"/>
              </a:rPr>
              <a:t>time for a learner to choose and apply a learned </a:t>
            </a:r>
            <a:r>
              <a:rPr lang="en-US" sz="2000" dirty="0" smtClean="0">
                <a:solidFill>
                  <a:schemeClr val="tx1"/>
                </a:solidFill>
                <a:latin typeface="+mj-lt"/>
              </a:rPr>
              <a:t>rule),</a:t>
            </a:r>
          </a:p>
          <a:p>
            <a:pPr marL="685800" lvl="1">
              <a:spcBef>
                <a:spcPts val="0"/>
              </a:spcBef>
              <a:buFont typeface="Wingdings" panose="05000000000000000000" pitchFamily="2" charset="2"/>
              <a:buChar char="ü"/>
            </a:pPr>
            <a:r>
              <a:rPr lang="en-US" sz="2000" dirty="0" smtClean="0">
                <a:solidFill>
                  <a:schemeClr val="tx1"/>
                </a:solidFill>
                <a:latin typeface="+mj-lt"/>
              </a:rPr>
              <a:t>f</a:t>
            </a:r>
            <a:r>
              <a:rPr lang="en-US" sz="2000" b="1" dirty="0" smtClean="0">
                <a:solidFill>
                  <a:schemeClr val="tx1"/>
                </a:solidFill>
                <a:latin typeface="+mj-lt"/>
              </a:rPr>
              <a:t>ocus</a:t>
            </a:r>
            <a:r>
              <a:rPr lang="en-US" sz="2000" b="1" dirty="0">
                <a:solidFill>
                  <a:schemeClr val="tx1"/>
                </a:solidFill>
                <a:latin typeface="+mj-lt"/>
              </a:rPr>
              <a:t> on </a:t>
            </a:r>
            <a:r>
              <a:rPr lang="en-US" sz="2000" b="1" dirty="0" smtClean="0">
                <a:solidFill>
                  <a:schemeClr val="tx1"/>
                </a:solidFill>
                <a:latin typeface="+mj-lt"/>
              </a:rPr>
              <a:t>form</a:t>
            </a:r>
            <a:r>
              <a:rPr lang="en-US" sz="2000" i="1" dirty="0">
                <a:solidFill>
                  <a:schemeClr val="tx1"/>
                </a:solidFill>
                <a:latin typeface="+mj-lt"/>
              </a:rPr>
              <a:t> </a:t>
            </a:r>
            <a:r>
              <a:rPr lang="en-US" sz="2000" i="1" dirty="0" smtClean="0">
                <a:solidFill>
                  <a:schemeClr val="tx1"/>
                </a:solidFill>
                <a:latin typeface="+mj-lt"/>
              </a:rPr>
              <a:t>(f</a:t>
            </a:r>
            <a:r>
              <a:rPr lang="en-US" sz="2000" dirty="0" smtClean="0">
                <a:solidFill>
                  <a:schemeClr val="tx1"/>
                </a:solidFill>
                <a:latin typeface="+mj-lt"/>
              </a:rPr>
              <a:t>ocus </a:t>
            </a:r>
            <a:r>
              <a:rPr lang="en-US" sz="2000" dirty="0">
                <a:solidFill>
                  <a:schemeClr val="tx1"/>
                </a:solidFill>
                <a:latin typeface="+mj-lt"/>
              </a:rPr>
              <a:t>on the correctness or on the form of the </a:t>
            </a:r>
            <a:r>
              <a:rPr lang="en-US" sz="2000" dirty="0" smtClean="0">
                <a:solidFill>
                  <a:schemeClr val="tx1"/>
                </a:solidFill>
                <a:latin typeface="+mj-lt"/>
              </a:rPr>
              <a:t>output),</a:t>
            </a:r>
          </a:p>
          <a:p>
            <a:pPr marL="685800" lvl="1">
              <a:spcBef>
                <a:spcPts val="0"/>
              </a:spcBef>
              <a:buFont typeface="Wingdings" panose="05000000000000000000" pitchFamily="2" charset="2"/>
              <a:buChar char="ü"/>
            </a:pPr>
            <a:r>
              <a:rPr lang="en-US" sz="2000" dirty="0" smtClean="0">
                <a:solidFill>
                  <a:schemeClr val="tx1"/>
                </a:solidFill>
                <a:latin typeface="+mj-lt"/>
              </a:rPr>
              <a:t>k</a:t>
            </a:r>
            <a:r>
              <a:rPr lang="en-US" sz="2000" b="1" dirty="0" smtClean="0">
                <a:solidFill>
                  <a:schemeClr val="tx1"/>
                </a:solidFill>
                <a:latin typeface="+mj-lt"/>
              </a:rPr>
              <a:t>nowledge </a:t>
            </a:r>
            <a:r>
              <a:rPr lang="en-US" sz="2000" b="1" dirty="0">
                <a:solidFill>
                  <a:schemeClr val="tx1"/>
                </a:solidFill>
                <a:latin typeface="+mj-lt"/>
              </a:rPr>
              <a:t>of </a:t>
            </a:r>
            <a:r>
              <a:rPr lang="en-US" sz="2000" b="1" dirty="0" smtClean="0">
                <a:solidFill>
                  <a:schemeClr val="tx1"/>
                </a:solidFill>
                <a:latin typeface="+mj-lt"/>
              </a:rPr>
              <a:t>rules </a:t>
            </a:r>
            <a:r>
              <a:rPr lang="en-US" sz="2000" dirty="0" smtClean="0">
                <a:solidFill>
                  <a:schemeClr val="tx1"/>
                </a:solidFill>
                <a:latin typeface="+mj-lt"/>
              </a:rPr>
              <a:t>(knowing </a:t>
            </a:r>
            <a:r>
              <a:rPr lang="en-US" sz="2000" dirty="0">
                <a:solidFill>
                  <a:schemeClr val="tx1"/>
                </a:solidFill>
                <a:latin typeface="+mj-lt"/>
              </a:rPr>
              <a:t>the rules is a prerequisite for the use of the </a:t>
            </a:r>
            <a:r>
              <a:rPr lang="en-US" sz="2000" dirty="0" smtClean="0">
                <a:solidFill>
                  <a:schemeClr val="tx1"/>
                </a:solidFill>
                <a:latin typeface="+mj-lt"/>
              </a:rPr>
              <a:t>monitor).</a:t>
            </a:r>
            <a:endParaRPr lang="en-US" sz="2000" dirty="0">
              <a:solidFill>
                <a:schemeClr val="tx1"/>
              </a:solidFill>
              <a:latin typeface="+mj-lt"/>
            </a:endParaRPr>
          </a:p>
          <a:p>
            <a:r>
              <a:rPr lang="en-US" sz="2000" b="1" dirty="0">
                <a:solidFill>
                  <a:schemeClr val="tx1"/>
                </a:solidFill>
                <a:latin typeface="+mj-lt"/>
              </a:rPr>
              <a:t>The Natural Order </a:t>
            </a:r>
            <a:r>
              <a:rPr lang="en-US" sz="2000" b="1" dirty="0" smtClean="0">
                <a:solidFill>
                  <a:schemeClr val="tx1"/>
                </a:solidFill>
                <a:latin typeface="+mj-lt"/>
              </a:rPr>
              <a:t>Hypothesis</a:t>
            </a:r>
          </a:p>
          <a:p>
            <a:pPr marL="400050" lvl="1" indent="0">
              <a:spcBef>
                <a:spcPts val="0"/>
              </a:spcBef>
              <a:buNone/>
            </a:pPr>
            <a:r>
              <a:rPr lang="en-US" sz="2000" dirty="0">
                <a:solidFill>
                  <a:schemeClr val="tx1"/>
                </a:solidFill>
                <a:latin typeface="+mj-lt"/>
              </a:rPr>
              <a:t>The acquisition of grammatical structures proceeds in a predictable order. Certain grammatical structures or morphemes are ac­quired before others in first language </a:t>
            </a:r>
            <a:r>
              <a:rPr lang="en-US" sz="2000" dirty="0" smtClean="0">
                <a:solidFill>
                  <a:schemeClr val="tx1"/>
                </a:solidFill>
                <a:latin typeface="+mj-lt"/>
              </a:rPr>
              <a:t>acquisition, </a:t>
            </a:r>
            <a:r>
              <a:rPr lang="en-US" sz="2000" dirty="0">
                <a:solidFill>
                  <a:schemeClr val="tx1"/>
                </a:solidFill>
                <a:latin typeface="+mj-lt"/>
              </a:rPr>
              <a:t>and the </a:t>
            </a:r>
            <a:r>
              <a:rPr lang="en-US" sz="2000" b="1" dirty="0">
                <a:solidFill>
                  <a:schemeClr val="tx1"/>
                </a:solidFill>
                <a:latin typeface="+mj-lt"/>
              </a:rPr>
              <a:t>Natural Order Hypothesis </a:t>
            </a:r>
            <a:r>
              <a:rPr lang="en-US" sz="2000" dirty="0">
                <a:solidFill>
                  <a:schemeClr val="tx1"/>
                </a:solidFill>
                <a:latin typeface="+mj-lt"/>
              </a:rPr>
              <a:t>claims that the same natural order is found in second language acquisition</a:t>
            </a:r>
            <a:r>
              <a:rPr lang="en-US" sz="2000" dirty="0" smtClean="0">
                <a:solidFill>
                  <a:schemeClr val="tx1"/>
                </a:solidFill>
                <a:latin typeface="+mj-lt"/>
              </a:rPr>
              <a:t>.</a:t>
            </a:r>
          </a:p>
          <a:p>
            <a:r>
              <a:rPr lang="en-US" sz="2000" b="1" dirty="0">
                <a:solidFill>
                  <a:schemeClr val="tx1"/>
                </a:solidFill>
                <a:latin typeface="+mj-lt"/>
              </a:rPr>
              <a:t>The Input Hypothesis</a:t>
            </a:r>
          </a:p>
          <a:p>
            <a:pPr marL="400050" lvl="1" indent="0">
              <a:spcBef>
                <a:spcPts val="0"/>
              </a:spcBef>
              <a:buNone/>
            </a:pPr>
            <a:r>
              <a:rPr lang="en-US" sz="2000" dirty="0">
                <a:solidFill>
                  <a:schemeClr val="tx1"/>
                </a:solidFill>
                <a:latin typeface="+mj-lt"/>
              </a:rPr>
              <a:t>People acquire language best by understanding input that is slightly beyond their level of competence. </a:t>
            </a:r>
            <a:r>
              <a:rPr lang="en-US" sz="2000" b="1" dirty="0">
                <a:solidFill>
                  <a:schemeClr val="tx1"/>
                </a:solidFill>
                <a:latin typeface="+mj-lt"/>
              </a:rPr>
              <a:t>Comprehension precedes </a:t>
            </a:r>
            <a:r>
              <a:rPr lang="en-US" sz="2000" dirty="0">
                <a:solidFill>
                  <a:schemeClr val="tx1"/>
                </a:solidFill>
                <a:latin typeface="+mj-lt"/>
              </a:rPr>
              <a:t>the emergence of </a:t>
            </a:r>
            <a:r>
              <a:rPr lang="en-US" sz="2000" b="1" dirty="0">
                <a:solidFill>
                  <a:schemeClr val="tx1"/>
                </a:solidFill>
                <a:latin typeface="+mj-lt"/>
              </a:rPr>
              <a:t>speaking</a:t>
            </a:r>
            <a:r>
              <a:rPr lang="en-US" sz="2000" dirty="0">
                <a:solidFill>
                  <a:schemeClr val="tx1"/>
                </a:solidFill>
                <a:latin typeface="+mj-lt"/>
              </a:rPr>
              <a:t> as fluency appears only as a result of the provision of sufficient comprehensible input. </a:t>
            </a:r>
          </a:p>
          <a:p>
            <a:r>
              <a:rPr lang="en-US" sz="2000" b="1" dirty="0">
                <a:solidFill>
                  <a:schemeClr val="tx1"/>
                </a:solidFill>
                <a:latin typeface="+mj-lt"/>
              </a:rPr>
              <a:t>Affective Filter Hypothesis</a:t>
            </a:r>
          </a:p>
          <a:p>
            <a:pPr marL="400050" lvl="1" indent="0">
              <a:spcBef>
                <a:spcPts val="0"/>
              </a:spcBef>
              <a:buNone/>
            </a:pPr>
            <a:r>
              <a:rPr lang="en-US" sz="2000" dirty="0">
                <a:solidFill>
                  <a:schemeClr val="tx1"/>
                </a:solidFill>
                <a:latin typeface="+mj-lt"/>
              </a:rPr>
              <a:t>There are three types of emotional attitudinal </a:t>
            </a:r>
            <a:r>
              <a:rPr lang="en-US" sz="2000" b="1" dirty="0">
                <a:solidFill>
                  <a:schemeClr val="tx1"/>
                </a:solidFill>
                <a:latin typeface="+mj-lt"/>
              </a:rPr>
              <a:t>factors</a:t>
            </a:r>
            <a:r>
              <a:rPr lang="en-US" sz="2000" dirty="0">
                <a:solidFill>
                  <a:schemeClr val="tx1"/>
                </a:solidFill>
                <a:latin typeface="+mj-lt"/>
              </a:rPr>
              <a:t> that may </a:t>
            </a:r>
            <a:r>
              <a:rPr lang="en-US" sz="2000" b="1" dirty="0">
                <a:solidFill>
                  <a:schemeClr val="tx1"/>
                </a:solidFill>
                <a:latin typeface="+mj-lt"/>
              </a:rPr>
              <a:t>affect acquisition: </a:t>
            </a:r>
            <a:r>
              <a:rPr lang="en-US" sz="2000" b="1" dirty="0">
                <a:solidFill>
                  <a:srgbClr val="0070C0"/>
                </a:solidFill>
                <a:latin typeface="+mj-lt"/>
              </a:rPr>
              <a:t>motivation</a:t>
            </a:r>
            <a:r>
              <a:rPr lang="en-US" sz="2000" dirty="0">
                <a:solidFill>
                  <a:schemeClr val="tx1"/>
                </a:solidFill>
                <a:latin typeface="+mj-lt"/>
              </a:rPr>
              <a:t>, </a:t>
            </a:r>
            <a:r>
              <a:rPr lang="en-US" sz="2000" b="1" dirty="0">
                <a:solidFill>
                  <a:srgbClr val="00B050"/>
                </a:solidFill>
                <a:latin typeface="+mj-lt"/>
              </a:rPr>
              <a:t>self-confidence</a:t>
            </a:r>
            <a:r>
              <a:rPr lang="en-US" sz="2000" dirty="0">
                <a:solidFill>
                  <a:schemeClr val="tx1"/>
                </a:solidFill>
                <a:latin typeface="+mj-lt"/>
              </a:rPr>
              <a:t>, and </a:t>
            </a:r>
            <a:r>
              <a:rPr lang="en-US" sz="2000" b="1" dirty="0">
                <a:solidFill>
                  <a:srgbClr val="C00000"/>
                </a:solidFill>
                <a:latin typeface="+mj-lt"/>
              </a:rPr>
              <a:t>anxiety</a:t>
            </a:r>
            <a:r>
              <a:rPr lang="en-US" sz="2000" dirty="0">
                <a:solidFill>
                  <a:schemeClr val="tx1"/>
                </a:solidFill>
                <a:latin typeface="+mj-lt"/>
              </a:rPr>
              <a:t>. Acquirers with a high affective filter are less likely to develop competence</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979629" y="320511"/>
            <a:ext cx="7258639" cy="553998"/>
          </a:xfrm>
          <a:prstGeom prst="rect">
            <a:avLst/>
          </a:prstGeom>
          <a:noFill/>
        </p:spPr>
        <p:txBody>
          <a:bodyPr wrap="square" rtlCol="0">
            <a:spAutoFit/>
          </a:bodyPr>
          <a:lstStyle/>
          <a:p>
            <a:r>
              <a:rPr lang="en-US" sz="3000" b="1" dirty="0">
                <a:latin typeface="+mj-lt"/>
              </a:rPr>
              <a:t>The Natural Approach</a:t>
            </a:r>
          </a:p>
        </p:txBody>
      </p:sp>
    </p:spTree>
    <p:extLst>
      <p:ext uri="{BB962C8B-B14F-4D97-AF65-F5344CB8AC3E}">
        <p14:creationId xmlns:p14="http://schemas.microsoft.com/office/powerpoint/2010/main" val="3747836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377" y="1267417"/>
            <a:ext cx="11356648" cy="550102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200" dirty="0" smtClean="0">
                <a:solidFill>
                  <a:schemeClr val="tx1"/>
                </a:solidFill>
                <a:latin typeface="+mj-lt"/>
              </a:rPr>
              <a:t>Teaching </a:t>
            </a:r>
            <a:r>
              <a:rPr lang="en-US" sz="2200" b="1" dirty="0" smtClean="0">
                <a:solidFill>
                  <a:schemeClr val="tx1"/>
                </a:solidFill>
                <a:latin typeface="+mj-lt"/>
              </a:rPr>
              <a:t>focuses </a:t>
            </a:r>
            <a:r>
              <a:rPr lang="en-US" sz="2200" b="1" dirty="0">
                <a:solidFill>
                  <a:schemeClr val="tx1"/>
                </a:solidFill>
                <a:latin typeface="+mj-lt"/>
              </a:rPr>
              <a:t>on communicative abilities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One of its objectives is to help </a:t>
            </a:r>
            <a:r>
              <a:rPr lang="en-US" sz="2200" b="1" dirty="0">
                <a:solidFill>
                  <a:schemeClr val="tx1"/>
                </a:solidFill>
                <a:latin typeface="+mj-lt"/>
              </a:rPr>
              <a:t>beginners become intermediate</a:t>
            </a:r>
            <a:r>
              <a:rPr lang="en-US" sz="2200" dirty="0">
                <a:solidFill>
                  <a:schemeClr val="tx1"/>
                </a:solidFill>
                <a:latin typeface="+mj-lt"/>
              </a:rPr>
              <a:t>.</a:t>
            </a:r>
          </a:p>
          <a:p>
            <a:pPr>
              <a:spcBef>
                <a:spcPts val="600"/>
              </a:spcBef>
              <a:buFont typeface="Arial" panose="020B0604020202020204" pitchFamily="34" charset="0"/>
              <a:buChar char="•"/>
            </a:pPr>
            <a:r>
              <a:rPr lang="en-US" sz="2200" b="1" dirty="0">
                <a:solidFill>
                  <a:schemeClr val="tx1"/>
                </a:solidFill>
                <a:latin typeface="+mj-lt"/>
              </a:rPr>
              <a:t>Vocabulary </a:t>
            </a:r>
            <a:r>
              <a:rPr lang="en-US" sz="2200" dirty="0">
                <a:solidFill>
                  <a:schemeClr val="tx1"/>
                </a:solidFill>
                <a:latin typeface="+mj-lt"/>
              </a:rPr>
              <a:t>is considered </a:t>
            </a:r>
            <a:r>
              <a:rPr lang="en-US" sz="2200" b="1" dirty="0">
                <a:solidFill>
                  <a:schemeClr val="tx1"/>
                </a:solidFill>
                <a:latin typeface="+mj-lt"/>
              </a:rPr>
              <a:t>prior to syntactic structures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A lot of comprehensible input must be provided.</a:t>
            </a:r>
          </a:p>
          <a:p>
            <a:pPr>
              <a:spcBef>
                <a:spcPts val="600"/>
              </a:spcBef>
              <a:buFont typeface="Arial" panose="020B0604020202020204" pitchFamily="34" charset="0"/>
              <a:buChar char="•"/>
            </a:pPr>
            <a:r>
              <a:rPr lang="en-US" sz="2200" b="1" dirty="0">
                <a:solidFill>
                  <a:schemeClr val="tx1"/>
                </a:solidFill>
                <a:latin typeface="+mj-lt"/>
              </a:rPr>
              <a:t>Use of visual aids</a:t>
            </a:r>
            <a:r>
              <a:rPr lang="en-US" sz="2200" dirty="0">
                <a:solidFill>
                  <a:schemeClr val="tx1"/>
                </a:solidFill>
                <a:latin typeface="+mj-lt"/>
              </a:rPr>
              <a:t> to help comprehension.</a:t>
            </a:r>
          </a:p>
          <a:p>
            <a:pPr>
              <a:spcBef>
                <a:spcPts val="600"/>
              </a:spcBef>
              <a:buFont typeface="Arial" panose="020B0604020202020204" pitchFamily="34" charset="0"/>
              <a:buChar char="•"/>
            </a:pPr>
            <a:r>
              <a:rPr lang="en-US" sz="2200" dirty="0">
                <a:solidFill>
                  <a:schemeClr val="tx1"/>
                </a:solidFill>
                <a:latin typeface="+mj-lt"/>
              </a:rPr>
              <a:t>The </a:t>
            </a:r>
            <a:r>
              <a:rPr lang="en-US" sz="2200" b="1" dirty="0">
                <a:solidFill>
                  <a:schemeClr val="tx1"/>
                </a:solidFill>
                <a:latin typeface="+mj-lt"/>
              </a:rPr>
              <a:t>focus</a:t>
            </a:r>
            <a:r>
              <a:rPr lang="en-US" sz="2200" dirty="0">
                <a:solidFill>
                  <a:schemeClr val="tx1"/>
                </a:solidFill>
                <a:latin typeface="+mj-lt"/>
              </a:rPr>
              <a:t> is on </a:t>
            </a:r>
            <a:r>
              <a:rPr lang="en-US" sz="2200" b="1" dirty="0">
                <a:solidFill>
                  <a:schemeClr val="tx1"/>
                </a:solidFill>
                <a:latin typeface="+mj-lt"/>
              </a:rPr>
              <a:t>listening </a:t>
            </a:r>
            <a:r>
              <a:rPr lang="en-US" sz="2200" dirty="0">
                <a:solidFill>
                  <a:schemeClr val="tx1"/>
                </a:solidFill>
                <a:latin typeface="+mj-lt"/>
              </a:rPr>
              <a:t>and</a:t>
            </a:r>
            <a:r>
              <a:rPr lang="en-US" sz="2200" b="1" dirty="0">
                <a:solidFill>
                  <a:schemeClr val="tx1"/>
                </a:solidFill>
                <a:latin typeface="+mj-lt"/>
              </a:rPr>
              <a:t> reading</a:t>
            </a:r>
            <a:r>
              <a:rPr lang="en-US" sz="2200" dirty="0">
                <a:solidFill>
                  <a:schemeClr val="tx1"/>
                </a:solidFill>
                <a:latin typeface="+mj-lt"/>
              </a:rPr>
              <a:t>. </a:t>
            </a:r>
            <a:r>
              <a:rPr lang="en-US" sz="2200" dirty="0">
                <a:solidFill>
                  <a:srgbClr val="FF0000"/>
                </a:solidFill>
                <a:latin typeface="+mj-lt"/>
              </a:rPr>
              <a:t>Speaking emerges later</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Reducing the high affective filter </a:t>
            </a:r>
            <a:r>
              <a:rPr lang="en-US" sz="2200" dirty="0" smtClean="0">
                <a:solidFill>
                  <a:schemeClr val="tx1"/>
                </a:solidFill>
                <a:latin typeface="+mj-lt"/>
              </a:rPr>
              <a:t>by </a:t>
            </a:r>
            <a:r>
              <a:rPr lang="en-US" sz="2200" b="1" dirty="0" smtClean="0">
                <a:solidFill>
                  <a:schemeClr val="tx1"/>
                </a:solidFill>
                <a:latin typeface="+mj-lt"/>
              </a:rPr>
              <a:t>focusing </a:t>
            </a:r>
            <a:r>
              <a:rPr lang="en-US" sz="2200" b="1" dirty="0">
                <a:solidFill>
                  <a:schemeClr val="tx1"/>
                </a:solidFill>
                <a:latin typeface="+mj-lt"/>
              </a:rPr>
              <a:t>on meaningful communication </a:t>
            </a:r>
            <a:r>
              <a:rPr lang="en-US" sz="2200" dirty="0">
                <a:solidFill>
                  <a:schemeClr val="tx1"/>
                </a:solidFill>
                <a:latin typeface="+mj-lt"/>
              </a:rPr>
              <a:t>rather than on </a:t>
            </a:r>
            <a:r>
              <a:rPr lang="en-US" sz="2200" b="1" dirty="0" smtClean="0">
                <a:solidFill>
                  <a:schemeClr val="tx1"/>
                </a:solidFill>
                <a:latin typeface="+mj-lt"/>
              </a:rPr>
              <a:t>form</a:t>
            </a:r>
            <a:r>
              <a:rPr lang="en-US" sz="2200" dirty="0" smtClean="0">
                <a:solidFill>
                  <a:schemeClr val="tx1"/>
                </a:solidFill>
                <a:latin typeface="+mj-lt"/>
              </a:rPr>
              <a:t> and providing </a:t>
            </a:r>
            <a:r>
              <a:rPr lang="en-US" sz="2200" b="1" dirty="0">
                <a:solidFill>
                  <a:schemeClr val="tx1"/>
                </a:solidFill>
                <a:latin typeface="+mj-lt"/>
              </a:rPr>
              <a:t>interesting comprehensible </a:t>
            </a:r>
            <a:r>
              <a:rPr lang="en-US" sz="2200" dirty="0" smtClean="0">
                <a:solidFill>
                  <a:schemeClr val="tx1"/>
                </a:solidFill>
                <a:latin typeface="+mj-lt"/>
              </a:rPr>
              <a:t>input.</a:t>
            </a:r>
            <a:endParaRPr lang="en-US" sz="2200" dirty="0">
              <a:solidFill>
                <a:schemeClr val="tx1"/>
              </a:solidFill>
              <a:latin typeface="+mj-lt"/>
            </a:endParaRPr>
          </a:p>
          <a:p>
            <a:pPr>
              <a:spcBef>
                <a:spcPts val="600"/>
              </a:spcBef>
              <a:buFont typeface="Arial" panose="020B0604020202020204" pitchFamily="34" charset="0"/>
              <a:buChar char="•"/>
            </a:pPr>
            <a:r>
              <a:rPr lang="en-US" sz="2200" dirty="0">
                <a:solidFill>
                  <a:schemeClr val="tx1"/>
                </a:solidFill>
                <a:latin typeface="+mj-lt"/>
              </a:rPr>
              <a:t>The technique used in this approach are often borrowed from other methods and adapted to meet the requirement of the </a:t>
            </a:r>
            <a:r>
              <a:rPr lang="en-US" sz="2200" dirty="0" smtClean="0">
                <a:solidFill>
                  <a:schemeClr val="tx1"/>
                </a:solidFill>
                <a:latin typeface="+mj-lt"/>
              </a:rPr>
              <a:t>approach:</a:t>
            </a:r>
          </a:p>
          <a:p>
            <a:pPr marL="685800" lvl="1">
              <a:spcBef>
                <a:spcPts val="600"/>
              </a:spcBef>
              <a:buFont typeface="Wingdings" panose="05000000000000000000" pitchFamily="2" charset="2"/>
              <a:buChar char="Ø"/>
            </a:pPr>
            <a:r>
              <a:rPr lang="en-US" sz="2000" b="1" dirty="0" smtClean="0">
                <a:solidFill>
                  <a:srgbClr val="0070C0"/>
                </a:solidFill>
                <a:latin typeface="+mj-lt"/>
              </a:rPr>
              <a:t>Total </a:t>
            </a:r>
            <a:r>
              <a:rPr lang="en-US" sz="2000" b="1" dirty="0">
                <a:solidFill>
                  <a:srgbClr val="0070C0"/>
                </a:solidFill>
                <a:latin typeface="+mj-lt"/>
              </a:rPr>
              <a:t>Physical Response</a:t>
            </a:r>
            <a:r>
              <a:rPr lang="en-US" sz="2000" dirty="0">
                <a:solidFill>
                  <a:srgbClr val="0070C0"/>
                </a:solidFill>
                <a:latin typeface="+mj-lt"/>
              </a:rPr>
              <a:t> </a:t>
            </a:r>
            <a:r>
              <a:rPr lang="en-US" sz="2000" dirty="0" smtClean="0">
                <a:solidFill>
                  <a:schemeClr val="tx1"/>
                </a:solidFill>
                <a:latin typeface="+mj-lt"/>
              </a:rPr>
              <a:t>(</a:t>
            </a:r>
            <a:r>
              <a:rPr lang="en-US" sz="2000" b="1" dirty="0" smtClean="0">
                <a:solidFill>
                  <a:schemeClr val="tx1"/>
                </a:solidFill>
                <a:latin typeface="+mj-lt"/>
              </a:rPr>
              <a:t>command drills</a:t>
            </a:r>
            <a:r>
              <a:rPr lang="en-US" sz="2000" dirty="0" smtClean="0">
                <a:solidFill>
                  <a:schemeClr val="tx1"/>
                </a:solidFill>
                <a:latin typeface="+mj-lt"/>
              </a:rPr>
              <a:t>), </a:t>
            </a:r>
          </a:p>
          <a:p>
            <a:pPr marL="685800" lvl="1">
              <a:spcBef>
                <a:spcPts val="0"/>
              </a:spcBef>
              <a:buFont typeface="Wingdings" panose="05000000000000000000" pitchFamily="2" charset="2"/>
              <a:buChar char="Ø"/>
            </a:pPr>
            <a:r>
              <a:rPr lang="en-US" sz="2000" b="1" dirty="0" smtClean="0">
                <a:solidFill>
                  <a:srgbClr val="0070C0"/>
                </a:solidFill>
                <a:latin typeface="+mj-lt"/>
              </a:rPr>
              <a:t>The </a:t>
            </a:r>
            <a:r>
              <a:rPr lang="en-US" sz="2000" b="1" dirty="0">
                <a:solidFill>
                  <a:srgbClr val="0070C0"/>
                </a:solidFill>
                <a:latin typeface="+mj-lt"/>
              </a:rPr>
              <a:t>Direct Method </a:t>
            </a:r>
            <a:r>
              <a:rPr lang="en-US" sz="2000" dirty="0" smtClean="0">
                <a:solidFill>
                  <a:schemeClr val="tx1"/>
                </a:solidFill>
                <a:latin typeface="+mj-lt"/>
              </a:rPr>
              <a:t>(</a:t>
            </a:r>
            <a:r>
              <a:rPr lang="en-US" sz="2000" b="1" dirty="0" smtClean="0">
                <a:solidFill>
                  <a:schemeClr val="tx1"/>
                </a:solidFill>
                <a:latin typeface="+mj-lt"/>
              </a:rPr>
              <a:t>mime activities</a:t>
            </a:r>
            <a:r>
              <a:rPr lang="en-US" sz="2000" dirty="0" smtClean="0">
                <a:solidFill>
                  <a:schemeClr val="tx1"/>
                </a:solidFill>
                <a:latin typeface="+mj-lt"/>
              </a:rPr>
              <a:t>, </a:t>
            </a:r>
            <a:r>
              <a:rPr lang="en-US" sz="2000" b="1" dirty="0">
                <a:solidFill>
                  <a:schemeClr val="tx1"/>
                </a:solidFill>
                <a:latin typeface="+mj-lt"/>
              </a:rPr>
              <a:t>gestures</a:t>
            </a:r>
            <a:r>
              <a:rPr lang="en-US" sz="2000" dirty="0">
                <a:solidFill>
                  <a:schemeClr val="tx1"/>
                </a:solidFill>
                <a:latin typeface="+mj-lt"/>
              </a:rPr>
              <a:t> and context are used to elicit questions, and </a:t>
            </a:r>
            <a:r>
              <a:rPr lang="en-US" sz="2000" dirty="0" smtClean="0">
                <a:solidFill>
                  <a:schemeClr val="tx1"/>
                </a:solidFill>
                <a:latin typeface="+mj-lt"/>
              </a:rPr>
              <a:t>answers, </a:t>
            </a:r>
            <a:r>
              <a:rPr lang="en-US" sz="2000" b="1" dirty="0" smtClean="0">
                <a:solidFill>
                  <a:srgbClr val="0070C0"/>
                </a:solidFill>
                <a:latin typeface="+mj-lt"/>
              </a:rPr>
              <a:t>Communicative </a:t>
            </a:r>
            <a:r>
              <a:rPr lang="en-US" sz="2000" b="1" dirty="0">
                <a:solidFill>
                  <a:srgbClr val="0070C0"/>
                </a:solidFill>
                <a:latin typeface="+mj-lt"/>
              </a:rPr>
              <a:t>Language </a:t>
            </a:r>
            <a:r>
              <a:rPr lang="en-US" sz="2000" b="1" dirty="0" smtClean="0">
                <a:solidFill>
                  <a:srgbClr val="0070C0"/>
                </a:solidFill>
                <a:latin typeface="+mj-lt"/>
              </a:rPr>
              <a:t>Teaching </a:t>
            </a:r>
            <a:r>
              <a:rPr lang="en-US" sz="2000" u="sng" dirty="0" smtClean="0">
                <a:solidFill>
                  <a:schemeClr val="tx1"/>
                </a:solidFill>
                <a:latin typeface="+mj-lt"/>
              </a:rPr>
              <a:t>(</a:t>
            </a:r>
            <a:r>
              <a:rPr lang="en-US" sz="2000" b="1" dirty="0" smtClean="0">
                <a:solidFill>
                  <a:schemeClr val="tx1"/>
                </a:solidFill>
                <a:latin typeface="+mj-lt"/>
              </a:rPr>
              <a:t>group </a:t>
            </a:r>
            <a:r>
              <a:rPr lang="en-US" sz="2000" b="1" dirty="0">
                <a:solidFill>
                  <a:schemeClr val="tx1"/>
                </a:solidFill>
                <a:latin typeface="+mj-lt"/>
              </a:rPr>
              <a:t>work activities </a:t>
            </a:r>
            <a:r>
              <a:rPr lang="en-US" sz="2000" dirty="0">
                <a:solidFill>
                  <a:schemeClr val="tx1"/>
                </a:solidFill>
                <a:latin typeface="+mj-lt"/>
              </a:rPr>
              <a:t>where learners share </a:t>
            </a:r>
            <a:r>
              <a:rPr lang="en-US" sz="2000" b="1" dirty="0">
                <a:solidFill>
                  <a:schemeClr val="tx1"/>
                </a:solidFill>
                <a:latin typeface="+mj-lt"/>
              </a:rPr>
              <a:t>information to complete a </a:t>
            </a:r>
            <a:r>
              <a:rPr lang="en-US" sz="2000" b="1" dirty="0" smtClean="0">
                <a:solidFill>
                  <a:schemeClr val="tx1"/>
                </a:solidFill>
                <a:latin typeface="+mj-lt"/>
              </a:rPr>
              <a:t>task</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263192" y="292231"/>
            <a:ext cx="9690754" cy="954107"/>
          </a:xfrm>
          <a:prstGeom prst="rect">
            <a:avLst/>
          </a:prstGeom>
          <a:noFill/>
        </p:spPr>
        <p:txBody>
          <a:bodyPr wrap="square" rtlCol="0">
            <a:spAutoFit/>
          </a:bodyPr>
          <a:lstStyle/>
          <a:p>
            <a:r>
              <a:rPr lang="en-US" sz="2800" b="1" dirty="0">
                <a:latin typeface="+mj-lt"/>
              </a:rPr>
              <a:t>Teaching according to the Natural Approach involves the following principles:</a:t>
            </a:r>
          </a:p>
        </p:txBody>
      </p:sp>
    </p:spTree>
    <p:extLst>
      <p:ext uri="{BB962C8B-B14F-4D97-AF65-F5344CB8AC3E}">
        <p14:creationId xmlns:p14="http://schemas.microsoft.com/office/powerpoint/2010/main" val="167502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624110"/>
            <a:ext cx="7909090" cy="987874"/>
          </a:xfrm>
        </p:spPr>
        <p:txBody>
          <a:bodyPr>
            <a:normAutofit/>
          </a:bodyPr>
          <a:lstStyle/>
          <a:p>
            <a:r>
              <a:rPr lang="en-US" sz="3400" b="1" dirty="0" err="1" smtClean="0"/>
              <a:t>Postmethod</a:t>
            </a:r>
            <a:r>
              <a:rPr lang="en-US" sz="3400" b="1" dirty="0" smtClean="0"/>
              <a:t> </a:t>
            </a:r>
            <a:r>
              <a:rPr lang="ro-RO" sz="3400" b="1" dirty="0" smtClean="0"/>
              <a:t>E</a:t>
            </a:r>
            <a:r>
              <a:rPr lang="en-US" sz="3400" b="1" dirty="0" err="1" smtClean="0"/>
              <a:t>ra</a:t>
            </a:r>
            <a:endParaRPr lang="ro-RO" sz="3400" b="1" dirty="0"/>
          </a:p>
        </p:txBody>
      </p:sp>
      <p:sp>
        <p:nvSpPr>
          <p:cNvPr id="3" name="TextBox 2"/>
          <p:cNvSpPr txBox="1"/>
          <p:nvPr/>
        </p:nvSpPr>
        <p:spPr>
          <a:xfrm>
            <a:off x="1734533" y="2083324"/>
            <a:ext cx="8427562" cy="2431435"/>
          </a:xfrm>
          <a:prstGeom prst="rect">
            <a:avLst/>
          </a:prstGeom>
          <a:solidFill>
            <a:schemeClr val="accent2">
              <a:lumMod val="20000"/>
              <a:lumOff val="80000"/>
            </a:schemeClr>
          </a:solidFill>
        </p:spPr>
        <p:txBody>
          <a:bodyPr wrap="square" rtlCol="0">
            <a:spAutoFit/>
          </a:bodyPr>
          <a:lstStyle/>
          <a:p>
            <a:r>
              <a:rPr lang="en-US" sz="2800" dirty="0">
                <a:latin typeface="+mj-lt"/>
              </a:rPr>
              <a:t>The widespread dissatisfaction with the conventional concept of method has </a:t>
            </a:r>
            <a:r>
              <a:rPr lang="en-US" sz="2800" dirty="0" smtClean="0">
                <a:latin typeface="+mj-lt"/>
              </a:rPr>
              <a:t>lead to </a:t>
            </a:r>
            <a:r>
              <a:rPr lang="en-US" sz="2800" dirty="0">
                <a:latin typeface="+mj-lt"/>
              </a:rPr>
              <a:t>a </a:t>
            </a:r>
            <a:r>
              <a:rPr lang="en-US" sz="2800" dirty="0" err="1">
                <a:latin typeface="+mj-lt"/>
              </a:rPr>
              <a:t>postmethod</a:t>
            </a:r>
            <a:r>
              <a:rPr lang="en-US" sz="2800" dirty="0">
                <a:latin typeface="+mj-lt"/>
              </a:rPr>
              <a:t> condition</a:t>
            </a:r>
            <a:r>
              <a:rPr lang="en-US" sz="2800" dirty="0" smtClean="0">
                <a:latin typeface="+mj-lt"/>
              </a:rPr>
              <a:t>.”</a:t>
            </a:r>
            <a:endParaRPr lang="en-US" sz="2800" dirty="0">
              <a:latin typeface="+mj-lt"/>
            </a:endParaRPr>
          </a:p>
          <a:p>
            <a:endParaRPr lang="en-US" sz="2800" dirty="0">
              <a:latin typeface="+mj-lt"/>
            </a:endParaRPr>
          </a:p>
          <a:p>
            <a:r>
              <a:rPr lang="en-US" sz="2000" dirty="0" smtClean="0">
                <a:latin typeface="+mj-lt"/>
              </a:rPr>
              <a:t>Kumara</a:t>
            </a:r>
            <a:r>
              <a:rPr lang="ro-RO" sz="2000" dirty="0" smtClean="0">
                <a:latin typeface="+mj-lt"/>
              </a:rPr>
              <a:t>v</a:t>
            </a:r>
            <a:r>
              <a:rPr lang="en-US" sz="2000" dirty="0" smtClean="0">
                <a:latin typeface="+mj-lt"/>
              </a:rPr>
              <a:t>ad</a:t>
            </a:r>
            <a:r>
              <a:rPr lang="ro-RO" sz="2000" dirty="0" smtClean="0">
                <a:latin typeface="+mj-lt"/>
              </a:rPr>
              <a:t>iv</a:t>
            </a:r>
            <a:r>
              <a:rPr lang="en-US" sz="2000" dirty="0" err="1" smtClean="0">
                <a:latin typeface="+mj-lt"/>
              </a:rPr>
              <a:t>elu</a:t>
            </a:r>
            <a:r>
              <a:rPr lang="en-US" sz="2000" dirty="0">
                <a:latin typeface="+mj-lt"/>
              </a:rPr>
              <a:t>, B. (1994). "The </a:t>
            </a:r>
            <a:r>
              <a:rPr lang="en-US" sz="2000" dirty="0" err="1">
                <a:latin typeface="+mj-lt"/>
              </a:rPr>
              <a:t>Postmethod</a:t>
            </a:r>
            <a:r>
              <a:rPr lang="en-US" sz="2000" dirty="0">
                <a:latin typeface="+mj-lt"/>
              </a:rPr>
              <a:t> condition: (E) merging strategies for second foreign language teaching" TESOL Quarterly, 28, p. 43.</a:t>
            </a:r>
            <a:endParaRPr lang="ro-RO" sz="2000" dirty="0">
              <a:latin typeface="+mj-lt"/>
            </a:endParaRPr>
          </a:p>
        </p:txBody>
      </p:sp>
    </p:spTree>
    <p:extLst>
      <p:ext uri="{BB962C8B-B14F-4D97-AF65-F5344CB8AC3E}">
        <p14:creationId xmlns:p14="http://schemas.microsoft.com/office/powerpoint/2010/main" val="813617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444999"/>
            <a:ext cx="7909090" cy="987874"/>
          </a:xfrm>
        </p:spPr>
        <p:txBody>
          <a:bodyPr/>
          <a:lstStyle/>
          <a:p>
            <a:r>
              <a:rPr lang="en-US" b="1" dirty="0" err="1" smtClean="0"/>
              <a:t>Postmethod</a:t>
            </a:r>
            <a:r>
              <a:rPr lang="en-US" b="1" dirty="0" smtClean="0"/>
              <a:t> </a:t>
            </a:r>
            <a:r>
              <a:rPr lang="ro-RO" b="1" dirty="0" smtClean="0"/>
              <a:t>E</a:t>
            </a:r>
            <a:r>
              <a:rPr lang="en-US" b="1" dirty="0" smtClean="0"/>
              <a:t>ra</a:t>
            </a:r>
            <a:endParaRPr lang="ro-RO" b="1" dirty="0"/>
          </a:p>
        </p:txBody>
      </p:sp>
      <p:sp>
        <p:nvSpPr>
          <p:cNvPr id="3" name="TextBox 2"/>
          <p:cNvSpPr txBox="1"/>
          <p:nvPr/>
        </p:nvSpPr>
        <p:spPr>
          <a:xfrm>
            <a:off x="478971" y="1197429"/>
            <a:ext cx="10984023" cy="5225452"/>
          </a:xfrm>
          <a:prstGeom prst="rect">
            <a:avLst/>
          </a:prstGeom>
          <a:solidFill>
            <a:schemeClr val="accent2">
              <a:lumMod val="20000"/>
              <a:lumOff val="80000"/>
            </a:schemeClr>
          </a:solidFill>
        </p:spPr>
        <p:txBody>
          <a:bodyPr wrap="square" rtlCol="0">
            <a:spAutoFit/>
          </a:bodyPr>
          <a:lstStyle/>
          <a:p>
            <a:pPr>
              <a:spcBef>
                <a:spcPts val="600"/>
              </a:spcBef>
            </a:pPr>
            <a:r>
              <a:rPr lang="en-US" sz="2300" b="1" dirty="0">
                <a:latin typeface="+mj-lt"/>
              </a:rPr>
              <a:t>Questioning the idea of the best method:</a:t>
            </a:r>
          </a:p>
          <a:p>
            <a:pPr marL="800100" lvl="1" indent="-342900">
              <a:spcBef>
                <a:spcPts val="600"/>
              </a:spcBef>
              <a:buFont typeface="Wingdings" panose="05000000000000000000" pitchFamily="2" charset="2"/>
              <a:buChar char="Ø"/>
            </a:pPr>
            <a:r>
              <a:rPr lang="en-US" sz="2300" dirty="0">
                <a:latin typeface="+mj-lt"/>
              </a:rPr>
              <a:t>Different methods are good for different teaching/learning circumstances.</a:t>
            </a:r>
          </a:p>
          <a:p>
            <a:pPr marL="800100" lvl="1" indent="-342900">
              <a:spcBef>
                <a:spcPts val="600"/>
              </a:spcBef>
              <a:buFont typeface="Wingdings" panose="05000000000000000000" pitchFamily="2" charset="2"/>
              <a:buChar char="Ø"/>
            </a:pPr>
            <a:r>
              <a:rPr lang="en-US" sz="2300" dirty="0">
                <a:latin typeface="+mj-lt"/>
              </a:rPr>
              <a:t>All methods have some truth or validity.</a:t>
            </a:r>
          </a:p>
          <a:p>
            <a:pPr marL="800100" lvl="1" indent="-342900">
              <a:spcBef>
                <a:spcPts val="600"/>
              </a:spcBef>
              <a:buFont typeface="Wingdings" panose="05000000000000000000" pitchFamily="2" charset="2"/>
              <a:buChar char="Ø"/>
            </a:pPr>
            <a:r>
              <a:rPr lang="en-US" sz="2300" dirty="0">
                <a:latin typeface="+mj-lt"/>
              </a:rPr>
              <a:t>Designer-methods seem distinctive at the initial stage of learning, but soon come to look like any other learner-centered approach.</a:t>
            </a:r>
          </a:p>
          <a:p>
            <a:pPr marL="800100" lvl="1" indent="-342900">
              <a:spcBef>
                <a:spcPts val="600"/>
              </a:spcBef>
              <a:buFont typeface="Wingdings" panose="05000000000000000000" pitchFamily="2" charset="2"/>
              <a:buChar char="Ø"/>
            </a:pPr>
            <a:r>
              <a:rPr lang="en-US" sz="2300" dirty="0">
                <a:latin typeface="+mj-lt"/>
              </a:rPr>
              <a:t>It has proven impossible to empirically (quantitatively) demonstrate the superiority of one method over </a:t>
            </a:r>
            <a:r>
              <a:rPr lang="en-US" sz="2300" dirty="0" smtClean="0">
                <a:latin typeface="+mj-lt"/>
              </a:rPr>
              <a:t>another.</a:t>
            </a:r>
          </a:p>
          <a:p>
            <a:endParaRPr lang="en-US" sz="2300" dirty="0">
              <a:latin typeface="+mj-lt"/>
            </a:endParaRPr>
          </a:p>
          <a:p>
            <a:r>
              <a:rPr lang="en-US" sz="2300" dirty="0" smtClean="0">
                <a:latin typeface="+mj-lt"/>
              </a:rPr>
              <a:t>“</a:t>
            </a:r>
            <a:r>
              <a:rPr lang="en-US" sz="2300" b="1" dirty="0" smtClean="0">
                <a:latin typeface="+mj-lt"/>
              </a:rPr>
              <a:t>Methods </a:t>
            </a:r>
            <a:r>
              <a:rPr lang="en-US" sz="2300" b="1" dirty="0">
                <a:latin typeface="+mj-lt"/>
              </a:rPr>
              <a:t>can be studied not as prescriptions for how to teach but as a source of well-used practices, which teachers can adapt or implement based on their own needs</a:t>
            </a:r>
            <a:r>
              <a:rPr lang="en-US" sz="2300" dirty="0" smtClean="0">
                <a:latin typeface="+mj-lt"/>
              </a:rPr>
              <a:t>.”</a:t>
            </a:r>
            <a:endParaRPr lang="en-US" sz="2300" dirty="0">
              <a:latin typeface="+mj-lt"/>
            </a:endParaRPr>
          </a:p>
          <a:p>
            <a:endParaRPr lang="en-US" sz="2300" dirty="0">
              <a:latin typeface="+mj-lt"/>
            </a:endParaRPr>
          </a:p>
          <a:p>
            <a:r>
              <a:rPr lang="en-US" dirty="0">
                <a:latin typeface="+mj-lt"/>
              </a:rPr>
              <a:t>Richards, J. C. and Rodgers, T.S. (2014) Approaches and methods in language teaching (3rd edition). Cambridge: Cambridge University Press, p. 16.</a:t>
            </a:r>
            <a:endParaRPr lang="ro-RO" sz="1400" dirty="0">
              <a:latin typeface="+mj-lt"/>
            </a:endParaRPr>
          </a:p>
        </p:txBody>
      </p:sp>
    </p:spTree>
    <p:extLst>
      <p:ext uri="{BB962C8B-B14F-4D97-AF65-F5344CB8AC3E}">
        <p14:creationId xmlns:p14="http://schemas.microsoft.com/office/powerpoint/2010/main" val="2567389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228111"/>
            <a:ext cx="9837737"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339364" y="1112362"/>
            <a:ext cx="10727703" cy="5147035"/>
          </a:xfrm>
          <a:solidFill>
            <a:schemeClr val="accent2">
              <a:lumMod val="20000"/>
              <a:lumOff val="80000"/>
            </a:schemeClr>
          </a:solidFill>
          <a:ln>
            <a:solidFill>
              <a:schemeClr val="accent4">
                <a:lumMod val="40000"/>
                <a:lumOff val="60000"/>
              </a:schemeClr>
            </a:solidFill>
          </a:ln>
        </p:spPr>
        <p:txBody>
          <a:bodyPr>
            <a:normAutofit/>
          </a:bodyPr>
          <a:lstStyle/>
          <a:p>
            <a:r>
              <a:rPr lang="en-US" sz="2400" dirty="0" smtClean="0">
                <a:solidFill>
                  <a:schemeClr val="tx1"/>
                </a:solidFill>
                <a:latin typeface="+mj-lt"/>
              </a:rPr>
              <a:t>a </a:t>
            </a:r>
            <a:r>
              <a:rPr lang="en-US" sz="2400" dirty="0">
                <a:solidFill>
                  <a:schemeClr val="tx1"/>
                </a:solidFill>
                <a:latin typeface="+mj-lt"/>
              </a:rPr>
              <a:t>language teaching method that </a:t>
            </a:r>
            <a:r>
              <a:rPr lang="en-US" sz="2400" b="1" dirty="0">
                <a:solidFill>
                  <a:schemeClr val="tx1"/>
                </a:solidFill>
                <a:latin typeface="+mj-lt"/>
              </a:rPr>
              <a:t>combines</a:t>
            </a:r>
            <a:r>
              <a:rPr lang="en-US" sz="2400" dirty="0">
                <a:solidFill>
                  <a:schemeClr val="tx1"/>
                </a:solidFill>
                <a:latin typeface="+mj-lt"/>
              </a:rPr>
              <a:t> various </a:t>
            </a:r>
            <a:r>
              <a:rPr lang="en-US" sz="2400" b="1" dirty="0">
                <a:solidFill>
                  <a:schemeClr val="tx1"/>
                </a:solidFill>
                <a:latin typeface="+mj-lt"/>
              </a:rPr>
              <a:t>approaches</a:t>
            </a:r>
            <a:r>
              <a:rPr lang="en-US" sz="2400" dirty="0">
                <a:solidFill>
                  <a:schemeClr val="tx1"/>
                </a:solidFill>
                <a:latin typeface="+mj-lt"/>
              </a:rPr>
              <a:t> and </a:t>
            </a:r>
            <a:r>
              <a:rPr lang="en-US" sz="2400" b="1" dirty="0">
                <a:solidFill>
                  <a:schemeClr val="tx1"/>
                </a:solidFill>
                <a:latin typeface="+mj-lt"/>
              </a:rPr>
              <a:t>methods</a:t>
            </a:r>
            <a:r>
              <a:rPr lang="en-US" sz="2400" dirty="0">
                <a:solidFill>
                  <a:schemeClr val="tx1"/>
                </a:solidFill>
                <a:latin typeface="+mj-lt"/>
              </a:rPr>
              <a:t> to teach language </a:t>
            </a:r>
            <a:r>
              <a:rPr lang="en-US" sz="2400" b="1" dirty="0">
                <a:solidFill>
                  <a:schemeClr val="tx1"/>
                </a:solidFill>
                <a:latin typeface="+mj-lt"/>
              </a:rPr>
              <a:t>depending</a:t>
            </a:r>
            <a:r>
              <a:rPr lang="en-US" sz="2400" dirty="0">
                <a:solidFill>
                  <a:schemeClr val="tx1"/>
                </a:solidFill>
                <a:latin typeface="+mj-lt"/>
              </a:rPr>
              <a:t> on the </a:t>
            </a:r>
            <a:r>
              <a:rPr lang="en-US" sz="2400" b="1" dirty="0">
                <a:solidFill>
                  <a:schemeClr val="tx1"/>
                </a:solidFill>
                <a:latin typeface="+mj-lt"/>
              </a:rPr>
              <a:t>objectives</a:t>
            </a:r>
            <a:r>
              <a:rPr lang="en-US" sz="2400" dirty="0">
                <a:solidFill>
                  <a:schemeClr val="tx1"/>
                </a:solidFill>
                <a:latin typeface="+mj-lt"/>
              </a:rPr>
              <a:t> of the course and the </a:t>
            </a:r>
            <a:r>
              <a:rPr lang="en-US" sz="2400" b="1" dirty="0">
                <a:solidFill>
                  <a:schemeClr val="tx1"/>
                </a:solidFill>
                <a:latin typeface="+mj-lt"/>
              </a:rPr>
              <a:t>abilities</a:t>
            </a:r>
            <a:r>
              <a:rPr lang="en-US" sz="2400" dirty="0">
                <a:solidFill>
                  <a:schemeClr val="tx1"/>
                </a:solidFill>
                <a:latin typeface="+mj-lt"/>
              </a:rPr>
              <a:t> of the </a:t>
            </a:r>
            <a:r>
              <a:rPr lang="en-US" sz="2400" b="1" dirty="0">
                <a:solidFill>
                  <a:schemeClr val="tx1"/>
                </a:solidFill>
                <a:latin typeface="+mj-lt"/>
              </a:rPr>
              <a:t>learners</a:t>
            </a:r>
            <a:r>
              <a:rPr lang="ro-RO" sz="2400" b="1" dirty="0">
                <a:solidFill>
                  <a:schemeClr val="tx1"/>
                </a:solidFill>
                <a:latin typeface="+mj-lt"/>
              </a:rPr>
              <a:t> </a:t>
            </a:r>
            <a:r>
              <a:rPr lang="ro-RO" sz="2400" dirty="0" smtClean="0">
                <a:solidFill>
                  <a:schemeClr val="tx1"/>
                </a:solidFill>
                <a:latin typeface="+mj-lt"/>
              </a:rPr>
              <a:t>(</a:t>
            </a:r>
            <a:r>
              <a:rPr lang="en-US" sz="2400" dirty="0">
                <a:solidFill>
                  <a:schemeClr val="tx1"/>
                </a:solidFill>
                <a:latin typeface="+mj-lt"/>
              </a:rPr>
              <a:t>mixed</a:t>
            </a:r>
            <a:r>
              <a:rPr lang="ro-RO" sz="2400" dirty="0">
                <a:solidFill>
                  <a:schemeClr val="tx1"/>
                </a:solidFill>
                <a:latin typeface="+mj-lt"/>
              </a:rPr>
              <a:t> </a:t>
            </a:r>
            <a:r>
              <a:rPr lang="en-US" sz="2400" dirty="0">
                <a:solidFill>
                  <a:schemeClr val="tx1"/>
                </a:solidFill>
                <a:latin typeface="+mj-lt"/>
              </a:rPr>
              <a:t>methods</a:t>
            </a:r>
            <a:r>
              <a:rPr lang="ro-RO" sz="2400" dirty="0" smtClean="0">
                <a:solidFill>
                  <a:schemeClr val="tx1"/>
                </a:solidFill>
                <a:latin typeface="+mj-lt"/>
              </a:rPr>
              <a:t>)</a:t>
            </a:r>
            <a:r>
              <a:rPr lang="en-US" sz="2400" dirty="0" smtClean="0">
                <a:solidFill>
                  <a:schemeClr val="tx1"/>
                </a:solidFill>
                <a:latin typeface="+mj-lt"/>
              </a:rPr>
              <a:t>. </a:t>
            </a:r>
            <a:endParaRPr lang="ro-RO" sz="2400" dirty="0" smtClean="0">
              <a:solidFill>
                <a:schemeClr val="tx1"/>
              </a:solidFill>
              <a:latin typeface="+mj-lt"/>
            </a:endParaRPr>
          </a:p>
          <a:p>
            <a:r>
              <a:rPr lang="en-US" sz="2400" dirty="0" smtClean="0">
                <a:solidFill>
                  <a:schemeClr val="tx1"/>
                </a:solidFill>
                <a:latin typeface="+mj-lt"/>
              </a:rPr>
              <a:t>it </a:t>
            </a:r>
            <a:r>
              <a:rPr lang="en-US" sz="2400" dirty="0">
                <a:solidFill>
                  <a:schemeClr val="tx1"/>
                </a:solidFill>
                <a:latin typeface="+mj-lt"/>
              </a:rPr>
              <a:t>gives a chance to the teacher for </a:t>
            </a:r>
            <a:r>
              <a:rPr lang="en-US" sz="2400" dirty="0" smtClean="0">
                <a:solidFill>
                  <a:schemeClr val="tx1"/>
                </a:solidFill>
                <a:latin typeface="+mj-lt"/>
              </a:rPr>
              <a:t>selection</a:t>
            </a:r>
            <a:r>
              <a:rPr lang="ro-RO" sz="2400" dirty="0" smtClean="0">
                <a:solidFill>
                  <a:schemeClr val="tx1"/>
                </a:solidFill>
                <a:latin typeface="+mj-lt"/>
              </a:rPr>
              <a:t>, </a:t>
            </a:r>
            <a:r>
              <a:rPr lang="en-US" sz="2400" dirty="0" smtClean="0">
                <a:solidFill>
                  <a:schemeClr val="tx1"/>
                </a:solidFill>
                <a:latin typeface="+mj-lt"/>
              </a:rPr>
              <a:t>it </a:t>
            </a:r>
            <a:r>
              <a:rPr lang="en-US" sz="2400" dirty="0">
                <a:solidFill>
                  <a:schemeClr val="tx1"/>
                </a:solidFill>
                <a:latin typeface="+mj-lt"/>
              </a:rPr>
              <a:t>takes and uses the useful parts of each </a:t>
            </a:r>
            <a:r>
              <a:rPr lang="en-US" sz="2400" dirty="0" smtClean="0">
                <a:solidFill>
                  <a:schemeClr val="tx1"/>
                </a:solidFill>
                <a:latin typeface="+mj-lt"/>
              </a:rPr>
              <a:t>method according </a:t>
            </a:r>
            <a:r>
              <a:rPr lang="en-US" sz="2400" dirty="0">
                <a:solidFill>
                  <a:schemeClr val="tx1"/>
                </a:solidFill>
                <a:latin typeface="+mj-lt"/>
              </a:rPr>
              <a:t>to the need and purpose. </a:t>
            </a:r>
            <a:endParaRPr lang="en-US" sz="2400" b="1" dirty="0">
              <a:solidFill>
                <a:schemeClr val="tx1"/>
              </a:solidFill>
              <a:latin typeface="+mj-lt"/>
            </a:endParaRPr>
          </a:p>
          <a:p>
            <a:pPr lvl="1"/>
            <a:r>
              <a:rPr lang="ro-RO" sz="2400" dirty="0" smtClean="0">
                <a:solidFill>
                  <a:schemeClr val="tx1"/>
                </a:solidFill>
                <a:latin typeface="+mj-lt"/>
              </a:rPr>
              <a:t>E.g., </a:t>
            </a:r>
            <a:r>
              <a:rPr lang="en-US" sz="2400" b="1" dirty="0" smtClean="0">
                <a:solidFill>
                  <a:schemeClr val="tx1"/>
                </a:solidFill>
                <a:latin typeface="+mj-lt"/>
              </a:rPr>
              <a:t>cognitive </a:t>
            </a:r>
            <a:r>
              <a:rPr lang="en-US" sz="2400" b="1" dirty="0">
                <a:solidFill>
                  <a:schemeClr val="tx1"/>
                </a:solidFill>
                <a:latin typeface="+mj-lt"/>
              </a:rPr>
              <a:t>method </a:t>
            </a:r>
            <a:r>
              <a:rPr lang="en-US" sz="2400" dirty="0">
                <a:solidFill>
                  <a:schemeClr val="tx1"/>
                </a:solidFill>
                <a:latin typeface="+mj-lt"/>
              </a:rPr>
              <a:t>in the </a:t>
            </a:r>
            <a:r>
              <a:rPr lang="en-US" sz="2400" b="1" dirty="0" smtClean="0">
                <a:solidFill>
                  <a:schemeClr val="tx1"/>
                </a:solidFill>
                <a:latin typeface="+mj-lt"/>
              </a:rPr>
              <a:t>teaching </a:t>
            </a:r>
            <a:r>
              <a:rPr lang="en-US" sz="2400" b="1" dirty="0">
                <a:solidFill>
                  <a:schemeClr val="tx1"/>
                </a:solidFill>
                <a:latin typeface="+mj-lt"/>
              </a:rPr>
              <a:t>of the rules of linguistic </a:t>
            </a:r>
            <a:r>
              <a:rPr lang="en-US" sz="2400" b="1" dirty="0" smtClean="0">
                <a:solidFill>
                  <a:schemeClr val="tx1"/>
                </a:solidFill>
                <a:latin typeface="+mj-lt"/>
              </a:rPr>
              <a:t>knowledge</a:t>
            </a:r>
            <a:r>
              <a:rPr lang="ro-RO" sz="2400" dirty="0" smtClean="0">
                <a:solidFill>
                  <a:schemeClr val="tx1"/>
                </a:solidFill>
                <a:latin typeface="+mj-lt"/>
              </a:rPr>
              <a:t>, </a:t>
            </a:r>
            <a:r>
              <a:rPr lang="en-US" sz="2400" dirty="0" smtClean="0">
                <a:solidFill>
                  <a:schemeClr val="tx1"/>
                </a:solidFill>
                <a:latin typeface="+mj-lt"/>
              </a:rPr>
              <a:t>and </a:t>
            </a:r>
            <a:r>
              <a:rPr lang="en-US" sz="2400" b="1" dirty="0">
                <a:solidFill>
                  <a:schemeClr val="tx1"/>
                </a:solidFill>
                <a:latin typeface="+mj-lt"/>
              </a:rPr>
              <a:t>communicative method </a:t>
            </a:r>
            <a:r>
              <a:rPr lang="en-US" sz="2400" dirty="0">
                <a:solidFill>
                  <a:schemeClr val="tx1"/>
                </a:solidFill>
                <a:latin typeface="+mj-lt"/>
              </a:rPr>
              <a:t>could be used to gain the skill of </a:t>
            </a:r>
            <a:r>
              <a:rPr lang="en-US" sz="2400" b="1" dirty="0">
                <a:solidFill>
                  <a:schemeClr val="tx1"/>
                </a:solidFill>
                <a:latin typeface="+mj-lt"/>
              </a:rPr>
              <a:t>speaking and </a:t>
            </a:r>
            <a:r>
              <a:rPr lang="en-US" sz="2400" b="1" dirty="0" smtClean="0">
                <a:solidFill>
                  <a:schemeClr val="tx1"/>
                </a:solidFill>
                <a:latin typeface="+mj-lt"/>
              </a:rPr>
              <a:t>listening</a:t>
            </a:r>
            <a:r>
              <a:rPr lang="en-US" sz="2400" dirty="0" smtClean="0">
                <a:solidFill>
                  <a:schemeClr val="tx1"/>
                </a:solidFill>
                <a:latin typeface="+mj-lt"/>
              </a:rPr>
              <a:t>.</a:t>
            </a:r>
            <a:endParaRPr lang="ro-RO" sz="2400" dirty="0" smtClean="0">
              <a:solidFill>
                <a:schemeClr val="tx1"/>
              </a:solidFill>
              <a:latin typeface="+mj-lt"/>
            </a:endParaRPr>
          </a:p>
        </p:txBody>
      </p:sp>
    </p:spTree>
    <p:extLst>
      <p:ext uri="{BB962C8B-B14F-4D97-AF65-F5344CB8AC3E}">
        <p14:creationId xmlns:p14="http://schemas.microsoft.com/office/powerpoint/2010/main" val="1067273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41234"/>
            <a:ext cx="9117389"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620487" y="1153886"/>
            <a:ext cx="10097788" cy="5077233"/>
          </a:xfrm>
          <a:solidFill>
            <a:schemeClr val="accent2">
              <a:lumMod val="20000"/>
              <a:lumOff val="80000"/>
            </a:schemeClr>
          </a:solidFill>
          <a:ln>
            <a:solidFill>
              <a:schemeClr val="accent2">
                <a:lumMod val="40000"/>
                <a:lumOff val="60000"/>
              </a:schemeClr>
            </a:solidFill>
          </a:ln>
        </p:spPr>
        <p:txBody>
          <a:bodyPr>
            <a:noAutofit/>
          </a:bodyPr>
          <a:lstStyle/>
          <a:p>
            <a:r>
              <a:rPr lang="en-US" sz="2300" b="1" dirty="0" smtClean="0">
                <a:solidFill>
                  <a:schemeClr val="tx1"/>
                </a:solidFill>
                <a:latin typeface="+mj-lt"/>
              </a:rPr>
              <a:t>Principles </a:t>
            </a:r>
            <a:r>
              <a:rPr lang="en-US" sz="2300" b="1" dirty="0">
                <a:solidFill>
                  <a:schemeClr val="tx1"/>
                </a:solidFill>
                <a:latin typeface="+mj-lt"/>
              </a:rPr>
              <a:t>of the Eclectic </a:t>
            </a:r>
            <a:r>
              <a:rPr lang="en-US" sz="2300" b="1" dirty="0" smtClean="0">
                <a:solidFill>
                  <a:schemeClr val="tx1"/>
                </a:solidFill>
                <a:latin typeface="+mj-lt"/>
              </a:rPr>
              <a:t>Method</a:t>
            </a:r>
            <a:endParaRPr lang="ro-RO" sz="2300" b="1" dirty="0" smtClean="0">
              <a:solidFill>
                <a:schemeClr val="tx1"/>
              </a:solidFill>
              <a:latin typeface="+mj-lt"/>
            </a:endParaRPr>
          </a:p>
          <a:p>
            <a:pPr lvl="1">
              <a:buFont typeface="+mj-lt"/>
              <a:buAutoNum type="alphaLcPeriod"/>
            </a:pPr>
            <a:r>
              <a:rPr lang="en-US" sz="2300" dirty="0" smtClean="0">
                <a:solidFill>
                  <a:schemeClr val="tx1"/>
                </a:solidFill>
                <a:latin typeface="+mj-lt"/>
              </a:rPr>
              <a:t> </a:t>
            </a:r>
            <a:r>
              <a:rPr lang="en-US" sz="2200" dirty="0" smtClean="0">
                <a:solidFill>
                  <a:schemeClr val="tx1"/>
                </a:solidFill>
                <a:latin typeface="+mj-lt"/>
              </a:rPr>
              <a:t>Language </a:t>
            </a:r>
            <a:r>
              <a:rPr lang="en-US" sz="2200" dirty="0">
                <a:solidFill>
                  <a:schemeClr val="tx1"/>
                </a:solidFill>
                <a:latin typeface="+mj-lt"/>
              </a:rPr>
              <a:t>should be taught in </a:t>
            </a:r>
            <a:r>
              <a:rPr lang="ro-RO" sz="2200" b="1" dirty="0" smtClean="0">
                <a:solidFill>
                  <a:schemeClr val="tx1"/>
                </a:solidFill>
                <a:latin typeface="+mj-lt"/>
              </a:rPr>
              <a:t>the </a:t>
            </a:r>
            <a:r>
              <a:rPr lang="en-US" sz="2200" b="1" dirty="0" smtClean="0">
                <a:solidFill>
                  <a:schemeClr val="tx1"/>
                </a:solidFill>
                <a:latin typeface="+mj-lt"/>
              </a:rPr>
              <a:t>target </a:t>
            </a:r>
            <a:r>
              <a:rPr lang="en-US" sz="2200" dirty="0">
                <a:solidFill>
                  <a:schemeClr val="tx1"/>
                </a:solidFill>
                <a:latin typeface="+mj-lt"/>
              </a:rPr>
              <a:t>language. The </a:t>
            </a:r>
            <a:r>
              <a:rPr lang="en-US" sz="2200" b="1" dirty="0">
                <a:solidFill>
                  <a:schemeClr val="tx1"/>
                </a:solidFill>
                <a:latin typeface="+mj-lt"/>
              </a:rPr>
              <a:t>native lan</a:t>
            </a:r>
            <a:r>
              <a:rPr lang="en-US" sz="2200" dirty="0">
                <a:solidFill>
                  <a:schemeClr val="tx1"/>
                </a:solidFill>
                <a:latin typeface="+mj-lt"/>
              </a:rPr>
              <a:t>guage of the student should also be included </a:t>
            </a:r>
            <a:r>
              <a:rPr lang="en-US" sz="2200" b="1" dirty="0">
                <a:solidFill>
                  <a:schemeClr val="tx1"/>
                </a:solidFill>
                <a:latin typeface="+mj-lt"/>
              </a:rPr>
              <a:t>when necessary</a:t>
            </a:r>
            <a:r>
              <a:rPr lang="en-US" sz="2200" dirty="0">
                <a:solidFill>
                  <a:schemeClr val="tx1"/>
                </a:solidFill>
                <a:latin typeface="+mj-lt"/>
              </a:rPr>
              <a:t>. </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Word usage should be started early </a:t>
            </a:r>
            <a:r>
              <a:rPr lang="en-US" sz="2200" dirty="0">
                <a:solidFill>
                  <a:schemeClr val="tx1"/>
                </a:solidFill>
                <a:latin typeface="+mj-lt"/>
              </a:rPr>
              <a:t>and words should be used in sentences. </a:t>
            </a:r>
            <a:r>
              <a:rPr lang="en-US" sz="2200" b="1" dirty="0">
                <a:solidFill>
                  <a:schemeClr val="tx1"/>
                </a:solidFill>
                <a:latin typeface="+mj-lt"/>
              </a:rPr>
              <a:t>Vocabulary </a:t>
            </a:r>
            <a:r>
              <a:rPr lang="en-US" sz="2200" dirty="0">
                <a:solidFill>
                  <a:schemeClr val="tx1"/>
                </a:solidFill>
                <a:latin typeface="+mj-lt"/>
              </a:rPr>
              <a:t>items should be taught in </a:t>
            </a:r>
            <a:r>
              <a:rPr lang="en-US" sz="2200" b="1" dirty="0">
                <a:solidFill>
                  <a:schemeClr val="tx1"/>
                </a:solidFill>
                <a:latin typeface="+mj-lt"/>
              </a:rPr>
              <a:t>context</a:t>
            </a:r>
            <a:r>
              <a:rPr lang="en-US" sz="2200" dirty="0" smtClean="0">
                <a:solidFill>
                  <a:schemeClr val="tx1"/>
                </a:solidFill>
                <a:latin typeface="+mj-lt"/>
              </a:rPr>
              <a:t>.</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Communication-oriented activities </a:t>
            </a:r>
            <a:r>
              <a:rPr lang="en-US" sz="2200" dirty="0">
                <a:solidFill>
                  <a:schemeClr val="tx1"/>
                </a:solidFill>
                <a:latin typeface="+mj-lt"/>
              </a:rPr>
              <a:t>should be </a:t>
            </a:r>
            <a:r>
              <a:rPr lang="en-US" sz="2200" dirty="0" smtClean="0">
                <a:solidFill>
                  <a:schemeClr val="tx1"/>
                </a:solidFill>
                <a:latin typeface="+mj-lt"/>
              </a:rPr>
              <a:t>conducted, less time spent </a:t>
            </a:r>
            <a:r>
              <a:rPr lang="en-US" sz="2200" dirty="0">
                <a:solidFill>
                  <a:schemeClr val="tx1"/>
                </a:solidFill>
                <a:latin typeface="+mj-lt"/>
              </a:rPr>
              <a:t>on mechanical repetitions. </a:t>
            </a:r>
            <a:endParaRPr lang="ro-RO" sz="2200" dirty="0" smtClean="0">
              <a:solidFill>
                <a:schemeClr val="tx1"/>
              </a:solidFill>
              <a:latin typeface="+mj-lt"/>
            </a:endParaRPr>
          </a:p>
          <a:p>
            <a:pPr lvl="1">
              <a:buFont typeface="+mj-lt"/>
              <a:buAutoNum type="alphaLcPeriod"/>
            </a:pPr>
            <a:r>
              <a:rPr lang="en-US" sz="2200" b="1" dirty="0">
                <a:solidFill>
                  <a:schemeClr val="tx1"/>
                </a:solidFill>
                <a:latin typeface="+mj-lt"/>
              </a:rPr>
              <a:t>Four language skills </a:t>
            </a:r>
            <a:r>
              <a:rPr lang="en-US" sz="2200" dirty="0">
                <a:solidFill>
                  <a:schemeClr val="tx1"/>
                </a:solidFill>
                <a:latin typeface="+mj-lt"/>
              </a:rPr>
              <a:t>should be included </a:t>
            </a:r>
            <a:r>
              <a:rPr lang="en-US" sz="2200" dirty="0" smtClean="0">
                <a:solidFill>
                  <a:schemeClr val="tx1"/>
                </a:solidFill>
                <a:latin typeface="+mj-lt"/>
              </a:rPr>
              <a:t>together</a:t>
            </a:r>
            <a:r>
              <a:rPr lang="ro-RO" sz="2200" dirty="0" smtClean="0">
                <a:solidFill>
                  <a:schemeClr val="tx1"/>
                </a:solidFill>
                <a:latin typeface="+mj-lt"/>
              </a:rPr>
              <a:t>/</a:t>
            </a:r>
            <a:r>
              <a:rPr lang="ro-RO" sz="2200" b="1" dirty="0">
                <a:solidFill>
                  <a:schemeClr val="tx1"/>
                </a:solidFill>
                <a:latin typeface="+mj-lt"/>
              </a:rPr>
              <a:t>integrated</a:t>
            </a:r>
            <a:r>
              <a:rPr lang="ro-RO" sz="2200" dirty="0" smtClean="0">
                <a:solidFill>
                  <a:schemeClr val="tx1"/>
                </a:solidFill>
                <a:latin typeface="+mj-lt"/>
              </a:rPr>
              <a:t>.</a:t>
            </a:r>
          </a:p>
          <a:p>
            <a:pPr lvl="1">
              <a:buFont typeface="+mj-lt"/>
              <a:buAutoNum type="alphaLcPeriod"/>
            </a:pPr>
            <a:r>
              <a:rPr lang="en-US" sz="2200" dirty="0" smtClean="0">
                <a:solidFill>
                  <a:schemeClr val="tx1"/>
                </a:solidFill>
                <a:latin typeface="+mj-lt"/>
              </a:rPr>
              <a:t>Teaching </a:t>
            </a:r>
            <a:r>
              <a:rPr lang="en-US" sz="2200" dirty="0">
                <a:solidFill>
                  <a:schemeClr val="tx1"/>
                </a:solidFill>
                <a:latin typeface="+mj-lt"/>
              </a:rPr>
              <a:t>should be </a:t>
            </a:r>
            <a:r>
              <a:rPr lang="en-US" sz="2200" b="1" dirty="0">
                <a:solidFill>
                  <a:schemeClr val="tx1"/>
                </a:solidFill>
                <a:latin typeface="+mj-lt"/>
              </a:rPr>
              <a:t>from easy to hard</a:t>
            </a:r>
            <a:r>
              <a:rPr lang="en-US" sz="2200" dirty="0">
                <a:solidFill>
                  <a:schemeClr val="tx1"/>
                </a:solidFill>
                <a:latin typeface="+mj-lt"/>
              </a:rPr>
              <a:t> and from </a:t>
            </a:r>
            <a:r>
              <a:rPr lang="en-US" sz="2200" b="1" dirty="0">
                <a:solidFill>
                  <a:schemeClr val="tx1"/>
                </a:solidFill>
                <a:latin typeface="+mj-lt"/>
              </a:rPr>
              <a:t>concrete to </a:t>
            </a:r>
            <a:r>
              <a:rPr lang="en-US" sz="2200" b="1" dirty="0" smtClean="0">
                <a:solidFill>
                  <a:schemeClr val="tx1"/>
                </a:solidFill>
                <a:latin typeface="+mj-lt"/>
              </a:rPr>
              <a:t>abstract</a:t>
            </a:r>
            <a:r>
              <a:rPr lang="ro-RO" sz="2200" dirty="0" smtClean="0">
                <a:solidFill>
                  <a:schemeClr val="tx1"/>
                </a:solidFill>
                <a:latin typeface="+mj-lt"/>
              </a:rPr>
              <a:t>.</a:t>
            </a:r>
          </a:p>
          <a:p>
            <a:pPr lvl="1">
              <a:buFont typeface="+mj-lt"/>
              <a:buAutoNum type="alphaLcPeriod"/>
            </a:pPr>
            <a:r>
              <a:rPr lang="en-US" sz="2200" b="1" dirty="0">
                <a:solidFill>
                  <a:schemeClr val="tx1"/>
                </a:solidFill>
                <a:latin typeface="+mj-lt"/>
              </a:rPr>
              <a:t>Individual differences </a:t>
            </a:r>
            <a:r>
              <a:rPr lang="en-US" sz="2200" dirty="0">
                <a:solidFill>
                  <a:schemeClr val="tx1"/>
                </a:solidFill>
                <a:latin typeface="+mj-lt"/>
              </a:rPr>
              <a:t>among the </a:t>
            </a:r>
            <a:r>
              <a:rPr lang="en-US" sz="2200" dirty="0" smtClean="0">
                <a:solidFill>
                  <a:schemeClr val="tx1"/>
                </a:solidFill>
                <a:latin typeface="+mj-lt"/>
              </a:rPr>
              <a:t>students</a:t>
            </a:r>
            <a:r>
              <a:rPr lang="ro-RO" sz="2200" dirty="0" smtClean="0">
                <a:solidFill>
                  <a:schemeClr val="tx1"/>
                </a:solidFill>
                <a:latin typeface="+mj-lt"/>
              </a:rPr>
              <a:t> should be taken into account</a:t>
            </a:r>
            <a:r>
              <a:rPr lang="ro-RO" sz="2200" dirty="0" smtClean="0">
                <a:latin typeface="+mj-lt"/>
              </a:rPr>
              <a:t>.</a:t>
            </a:r>
            <a:endParaRPr lang="ro-RO" sz="2200" dirty="0">
              <a:latin typeface="+mj-lt"/>
            </a:endParaRPr>
          </a:p>
        </p:txBody>
      </p:sp>
    </p:spTree>
    <p:extLst>
      <p:ext uri="{BB962C8B-B14F-4D97-AF65-F5344CB8AC3E}">
        <p14:creationId xmlns:p14="http://schemas.microsoft.com/office/powerpoint/2010/main" val="2591104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23825" y="1272621"/>
            <a:ext cx="6787301" cy="5095186"/>
          </a:xfrm>
          <a:prstGeom prst="horizontalScroll">
            <a:avLst/>
          </a:prstGeom>
          <a:solidFill>
            <a:srgbClr val="00FFCC"/>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smtClean="0">
                <a:latin typeface="+mj-lt"/>
              </a:rPr>
              <a:t>These methods share </a:t>
            </a:r>
            <a:r>
              <a:rPr lang="en-US" sz="2400" dirty="0">
                <a:latin typeface="+mj-lt"/>
              </a:rPr>
              <a:t>a concern for the </a:t>
            </a:r>
            <a:r>
              <a:rPr lang="en-US" sz="2400" b="1" dirty="0">
                <a:latin typeface="+mj-lt"/>
              </a:rPr>
              <a:t>situated</a:t>
            </a:r>
            <a:r>
              <a:rPr lang="en-US" sz="2400" dirty="0">
                <a:latin typeface="+mj-lt"/>
              </a:rPr>
              <a:t> and </a:t>
            </a:r>
            <a:r>
              <a:rPr lang="en-US" sz="2400" b="1" dirty="0">
                <a:latin typeface="+mj-lt"/>
              </a:rPr>
              <a:t>social </a:t>
            </a:r>
            <a:r>
              <a:rPr lang="en-US" sz="2400" dirty="0">
                <a:latin typeface="+mj-lt"/>
              </a:rPr>
              <a:t>nature of language use</a:t>
            </a:r>
            <a:r>
              <a:rPr lang="en-US" sz="2400" dirty="0" smtClean="0">
                <a:latin typeface="+mj-lt"/>
              </a:rPr>
              <a:t>.</a:t>
            </a:r>
          </a:p>
          <a:p>
            <a:pPr marL="285750" indent="-285750">
              <a:buFont typeface="Wingdings" panose="05000000000000000000" pitchFamily="2" charset="2"/>
              <a:buChar char="ü"/>
            </a:pPr>
            <a:r>
              <a:rPr lang="en-US" sz="2400" dirty="0" smtClean="0">
                <a:latin typeface="+mj-lt"/>
              </a:rPr>
              <a:t>Based on the  view </a:t>
            </a:r>
            <a:r>
              <a:rPr lang="en-US" sz="2400" dirty="0">
                <a:latin typeface="+mj-lt"/>
              </a:rPr>
              <a:t>of language </a:t>
            </a:r>
            <a:r>
              <a:rPr lang="en-US" sz="2400" dirty="0" smtClean="0">
                <a:latin typeface="+mj-lt"/>
              </a:rPr>
              <a:t>that </a:t>
            </a:r>
            <a:r>
              <a:rPr lang="en-US" sz="2400" dirty="0">
                <a:latin typeface="+mj-lt"/>
              </a:rPr>
              <a:t>foregrounded its communicative purposes</a:t>
            </a:r>
            <a:r>
              <a:rPr lang="en-US" sz="2400" dirty="0" smtClean="0">
                <a:latin typeface="+mj-lt"/>
              </a:rPr>
              <a:t>.</a:t>
            </a:r>
          </a:p>
          <a:p>
            <a:pPr marL="285750" indent="-285750">
              <a:buFont typeface="Wingdings" panose="05000000000000000000" pitchFamily="2" charset="2"/>
              <a:buChar char="ü"/>
            </a:pPr>
            <a:r>
              <a:rPr lang="en-US" sz="2400" dirty="0" smtClean="0">
                <a:latin typeface="+mj-lt"/>
              </a:rPr>
              <a:t>This </a:t>
            </a:r>
            <a:r>
              <a:rPr lang="en-US" sz="2400" dirty="0">
                <a:latin typeface="+mj-lt"/>
              </a:rPr>
              <a:t>shift in perspective </a:t>
            </a:r>
            <a:r>
              <a:rPr lang="en-US" sz="2400" dirty="0" smtClean="0">
                <a:latin typeface="+mj-lt"/>
              </a:rPr>
              <a:t>lead to the shift </a:t>
            </a:r>
            <a:r>
              <a:rPr lang="en-US" sz="2400" dirty="0">
                <a:latin typeface="+mj-lt"/>
              </a:rPr>
              <a:t>in methodology, which culminated in </a:t>
            </a:r>
            <a:r>
              <a:rPr lang="en-US" sz="2400" dirty="0" smtClean="0">
                <a:latin typeface="+mj-lt"/>
              </a:rPr>
              <a:t>Communicative </a:t>
            </a:r>
            <a:r>
              <a:rPr lang="en-US" sz="2400" dirty="0">
                <a:latin typeface="+mj-lt"/>
              </a:rPr>
              <a:t>Approach.</a:t>
            </a:r>
            <a:endParaRPr lang="ro-RO" sz="2400" dirty="0">
              <a:latin typeface="+mj-lt"/>
            </a:endParaRPr>
          </a:p>
        </p:txBody>
      </p:sp>
      <p:sp>
        <p:nvSpPr>
          <p:cNvPr id="6" name="TextBox 5"/>
          <p:cNvSpPr txBox="1"/>
          <p:nvPr/>
        </p:nvSpPr>
        <p:spPr>
          <a:xfrm>
            <a:off x="1621410" y="509049"/>
            <a:ext cx="5627803" cy="1142418"/>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Communicative methods</a:t>
            </a:r>
            <a:endParaRPr lang="en-US" sz="3600" b="1" kern="1200" dirty="0">
              <a:solidFill>
                <a:schemeClr val="tx1"/>
              </a:solidFill>
              <a:latin typeface="+mj-lt"/>
            </a:endParaRPr>
          </a:p>
        </p:txBody>
      </p:sp>
      <p:sp>
        <p:nvSpPr>
          <p:cNvPr id="7" name="TextBox 6"/>
          <p:cNvSpPr txBox="1"/>
          <p:nvPr/>
        </p:nvSpPr>
        <p:spPr>
          <a:xfrm>
            <a:off x="7861956" y="1234911"/>
            <a:ext cx="3563332" cy="4493538"/>
          </a:xfrm>
          <a:prstGeom prst="rect">
            <a:avLst/>
          </a:prstGeom>
          <a:noFill/>
        </p:spPr>
        <p:txBody>
          <a:bodyPr wrap="square" rtlCol="0">
            <a:spAutoFit/>
          </a:bodyPr>
          <a:lstStyle/>
          <a:p>
            <a:pPr marL="342900" indent="-342900">
              <a:buFont typeface="+mj-lt"/>
              <a:buAutoNum type="arabicPeriod"/>
            </a:pPr>
            <a:r>
              <a:rPr lang="en-US" sz="2200" dirty="0">
                <a:latin typeface="+mj-lt"/>
              </a:rPr>
              <a:t>The Situational Approach</a:t>
            </a:r>
          </a:p>
          <a:p>
            <a:pPr marL="342900" indent="-342900">
              <a:buFont typeface="+mj-lt"/>
              <a:buAutoNum type="arabicPeriod"/>
            </a:pPr>
            <a:r>
              <a:rPr lang="en-US" sz="2200" dirty="0" smtClean="0">
                <a:latin typeface="+mj-lt"/>
              </a:rPr>
              <a:t>Communicative </a:t>
            </a:r>
            <a:r>
              <a:rPr lang="en-US" sz="2200" dirty="0">
                <a:latin typeface="+mj-lt"/>
              </a:rPr>
              <a:t>Language Teaching</a:t>
            </a:r>
          </a:p>
          <a:p>
            <a:pPr marL="342900" indent="-342900">
              <a:buFont typeface="+mj-lt"/>
              <a:buAutoNum type="arabicPeriod"/>
            </a:pPr>
            <a:r>
              <a:rPr lang="en-US" sz="2200" dirty="0" smtClean="0">
                <a:latin typeface="+mj-lt"/>
              </a:rPr>
              <a:t>Task-based </a:t>
            </a:r>
            <a:r>
              <a:rPr lang="en-US" sz="2200" dirty="0">
                <a:latin typeface="+mj-lt"/>
              </a:rPr>
              <a:t>Language Teaching</a:t>
            </a:r>
          </a:p>
          <a:p>
            <a:pPr marL="342900" indent="-342900">
              <a:buFont typeface="+mj-lt"/>
              <a:buAutoNum type="arabicPeriod"/>
            </a:pPr>
            <a:r>
              <a:rPr lang="en-US" sz="2200" dirty="0" smtClean="0">
                <a:latin typeface="+mj-lt"/>
              </a:rPr>
              <a:t>Competency-based </a:t>
            </a:r>
            <a:r>
              <a:rPr lang="en-US" sz="2200" dirty="0">
                <a:latin typeface="+mj-lt"/>
              </a:rPr>
              <a:t>Teaching</a:t>
            </a:r>
          </a:p>
          <a:p>
            <a:pPr marL="342900" indent="-342900">
              <a:buFont typeface="+mj-lt"/>
              <a:buAutoNum type="arabicPeriod"/>
            </a:pPr>
            <a:r>
              <a:rPr lang="en-US" sz="2200" dirty="0" smtClean="0">
                <a:latin typeface="+mj-lt"/>
              </a:rPr>
              <a:t>Whole </a:t>
            </a:r>
            <a:r>
              <a:rPr lang="en-US" sz="2200" dirty="0">
                <a:latin typeface="+mj-lt"/>
              </a:rPr>
              <a:t>Language Learning </a:t>
            </a:r>
            <a:endParaRPr lang="en-US" sz="2200" dirty="0" smtClean="0">
              <a:latin typeface="+mj-lt"/>
            </a:endParaRPr>
          </a:p>
          <a:p>
            <a:pPr marL="342900" indent="-342900">
              <a:buFont typeface="+mj-lt"/>
              <a:buAutoNum type="arabicPeriod"/>
            </a:pPr>
            <a:r>
              <a:rPr lang="en-US" sz="2200" dirty="0" smtClean="0">
                <a:latin typeface="+mj-lt"/>
              </a:rPr>
              <a:t>Content-based </a:t>
            </a:r>
            <a:r>
              <a:rPr lang="en-US" sz="2200" dirty="0">
                <a:latin typeface="+mj-lt"/>
              </a:rPr>
              <a:t>Instruction</a:t>
            </a:r>
          </a:p>
          <a:p>
            <a:pPr marL="342900" indent="-342900">
              <a:buFont typeface="+mj-lt"/>
              <a:buAutoNum type="arabicPeriod"/>
            </a:pPr>
            <a:r>
              <a:rPr lang="en-US" sz="2200" dirty="0" err="1" smtClean="0">
                <a:latin typeface="+mj-lt"/>
              </a:rPr>
              <a:t>Dogme</a:t>
            </a:r>
            <a:r>
              <a:rPr lang="en-US" sz="2200" dirty="0" smtClean="0">
                <a:latin typeface="+mj-lt"/>
              </a:rPr>
              <a:t> </a:t>
            </a:r>
            <a:r>
              <a:rPr lang="en-US" sz="2200" dirty="0">
                <a:latin typeface="+mj-lt"/>
              </a:rPr>
              <a:t>ELT/Teaching Unplugged</a:t>
            </a:r>
            <a:endParaRPr lang="ro-RO" sz="2200" dirty="0">
              <a:latin typeface="+mj-lt"/>
            </a:endParaRPr>
          </a:p>
        </p:txBody>
      </p:sp>
    </p:spTree>
    <p:extLst>
      <p:ext uri="{BB962C8B-B14F-4D97-AF65-F5344CB8AC3E}">
        <p14:creationId xmlns:p14="http://schemas.microsoft.com/office/powerpoint/2010/main" val="38929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564" y="304801"/>
            <a:ext cx="8828087" cy="828674"/>
          </a:xfrm>
        </p:spPr>
        <p:txBody>
          <a:bodyPr>
            <a:normAutofit/>
          </a:bodyPr>
          <a:lstStyle/>
          <a:p>
            <a:r>
              <a:rPr lang="ro-RO" sz="3200" b="1" dirty="0" smtClean="0"/>
              <a:t>Post-Method Era</a:t>
            </a:r>
            <a:endParaRPr lang="ro-RO" sz="3200" b="1" dirty="0"/>
          </a:p>
        </p:txBody>
      </p:sp>
      <p:sp>
        <p:nvSpPr>
          <p:cNvPr id="3" name="Content Placeholder 2"/>
          <p:cNvSpPr>
            <a:spLocks noGrp="1"/>
          </p:cNvSpPr>
          <p:nvPr>
            <p:ph idx="1"/>
          </p:nvPr>
        </p:nvSpPr>
        <p:spPr>
          <a:xfrm>
            <a:off x="239485" y="914400"/>
            <a:ext cx="11691257" cy="5844620"/>
          </a:xfrm>
          <a:solidFill>
            <a:schemeClr val="accent2">
              <a:lumMod val="20000"/>
              <a:lumOff val="80000"/>
            </a:schemeClr>
          </a:solidFill>
        </p:spPr>
        <p:txBody>
          <a:bodyPr>
            <a:normAutofit/>
          </a:bodyPr>
          <a:lstStyle/>
          <a:p>
            <a:pPr>
              <a:spcBef>
                <a:spcPts val="600"/>
              </a:spcBef>
            </a:pPr>
            <a:r>
              <a:rPr lang="en-US" sz="2200" b="1" dirty="0" smtClean="0">
                <a:solidFill>
                  <a:schemeClr val="tx1"/>
                </a:solidFill>
                <a:latin typeface="+mj-lt"/>
              </a:rPr>
              <a:t>Principles/10 guiding macro strategies teachers should apply in the post-method era:</a:t>
            </a:r>
          </a:p>
          <a:p>
            <a:pPr lvl="1">
              <a:spcBef>
                <a:spcPts val="600"/>
              </a:spcBef>
              <a:buFont typeface="+mj-lt"/>
              <a:buAutoNum type="arabicPeriod"/>
            </a:pPr>
            <a:r>
              <a:rPr lang="en-US" sz="2250" b="1" i="1" dirty="0" smtClean="0">
                <a:solidFill>
                  <a:schemeClr val="tx1"/>
                </a:solidFill>
                <a:latin typeface="+mj-lt"/>
              </a:rPr>
              <a:t>Maximize learning opportunities </a:t>
            </a:r>
            <a:r>
              <a:rPr lang="en-US" sz="2250" dirty="0" smtClean="0">
                <a:solidFill>
                  <a:schemeClr val="tx1"/>
                </a:solidFill>
                <a:latin typeface="+mj-lt"/>
              </a:rPr>
              <a:t>– teachers should not only transmit knowledge, but to </a:t>
            </a:r>
            <a:r>
              <a:rPr lang="en-US" sz="2250" b="1" dirty="0" smtClean="0">
                <a:solidFill>
                  <a:schemeClr val="tx1"/>
                </a:solidFill>
                <a:latin typeface="+mj-lt"/>
              </a:rPr>
              <a:t>create </a:t>
            </a:r>
            <a:r>
              <a:rPr lang="en-US" sz="2250" dirty="0" smtClean="0">
                <a:solidFill>
                  <a:schemeClr val="tx1"/>
                </a:solidFill>
                <a:latin typeface="+mj-lt"/>
              </a:rPr>
              <a:t>and </a:t>
            </a:r>
            <a:r>
              <a:rPr lang="en-US" sz="2250" b="1" dirty="0" smtClean="0">
                <a:solidFill>
                  <a:schemeClr val="tx1"/>
                </a:solidFill>
                <a:latin typeface="+mj-lt"/>
              </a:rPr>
              <a:t>manage</a:t>
            </a:r>
            <a:r>
              <a:rPr lang="en-US" sz="2250" dirty="0" smtClean="0">
                <a:solidFill>
                  <a:schemeClr val="tx1"/>
                </a:solidFill>
                <a:latin typeface="+mj-lt"/>
              </a:rPr>
              <a:t> as many </a:t>
            </a:r>
            <a:r>
              <a:rPr lang="en-US" sz="2250" b="1" dirty="0" smtClean="0">
                <a:solidFill>
                  <a:schemeClr val="tx1"/>
                </a:solidFill>
                <a:latin typeface="+mj-lt"/>
              </a:rPr>
              <a:t>opportunities</a:t>
            </a:r>
            <a:r>
              <a:rPr lang="en-US" sz="2250" dirty="0" smtClean="0">
                <a:solidFill>
                  <a:schemeClr val="tx1"/>
                </a:solidFill>
                <a:latin typeface="+mj-lt"/>
              </a:rPr>
              <a:t> as possible.</a:t>
            </a:r>
          </a:p>
          <a:p>
            <a:pPr lvl="1">
              <a:spcBef>
                <a:spcPts val="600"/>
              </a:spcBef>
              <a:buFont typeface="+mj-lt"/>
              <a:buAutoNum type="arabicPeriod"/>
            </a:pPr>
            <a:r>
              <a:rPr lang="en-US" sz="2250" b="1" i="1" dirty="0" smtClean="0">
                <a:solidFill>
                  <a:schemeClr val="tx1"/>
                </a:solidFill>
                <a:latin typeface="+mj-lt"/>
              </a:rPr>
              <a:t>Facilitate negotiated interaction</a:t>
            </a:r>
            <a:r>
              <a:rPr lang="en-US" sz="2250" b="1" dirty="0">
                <a:solidFill>
                  <a:schemeClr val="tx1"/>
                </a:solidFill>
                <a:latin typeface="+mj-lt"/>
              </a:rPr>
              <a:t> </a:t>
            </a:r>
            <a:r>
              <a:rPr lang="en-US" sz="2250" dirty="0" smtClean="0">
                <a:solidFill>
                  <a:schemeClr val="tx1"/>
                </a:solidFill>
                <a:latin typeface="+mj-lt"/>
              </a:rPr>
              <a:t>– learners </a:t>
            </a:r>
            <a:r>
              <a:rPr lang="en-US" sz="2400" dirty="0" smtClean="0">
                <a:latin typeface="+mj-lt"/>
              </a:rPr>
              <a:t>should </a:t>
            </a:r>
            <a:r>
              <a:rPr lang="en-US" sz="2400" dirty="0">
                <a:latin typeface="+mj-lt"/>
              </a:rPr>
              <a:t>actively engage in classroom discussions by asking for clarification, confirming information, and reacting, not just responding to the teacher’s prompts</a:t>
            </a:r>
            <a:r>
              <a:rPr lang="en-US" sz="2250" dirty="0" smtClean="0">
                <a:solidFill>
                  <a:schemeClr val="tx1"/>
                </a:solidFill>
                <a:latin typeface="+mj-lt"/>
              </a:rPr>
              <a:t>.</a:t>
            </a:r>
          </a:p>
          <a:p>
            <a:pPr lvl="1">
              <a:spcBef>
                <a:spcPts val="600"/>
              </a:spcBef>
              <a:buFont typeface="+mj-lt"/>
              <a:buAutoNum type="arabicPeriod"/>
            </a:pPr>
            <a:r>
              <a:rPr lang="en-US" sz="2250" b="1" i="1" dirty="0" smtClean="0">
                <a:solidFill>
                  <a:schemeClr val="tx1"/>
                </a:solidFill>
                <a:latin typeface="+mj-lt"/>
              </a:rPr>
              <a:t>Minimize perceptual mismatches </a:t>
            </a:r>
            <a:r>
              <a:rPr lang="en-US" sz="2250" i="1" dirty="0" smtClean="0">
                <a:solidFill>
                  <a:schemeClr val="tx1"/>
                </a:solidFill>
                <a:latin typeface="+mj-lt"/>
              </a:rPr>
              <a:t>– </a:t>
            </a:r>
            <a:r>
              <a:rPr lang="en-US" sz="2250" dirty="0" smtClean="0">
                <a:solidFill>
                  <a:schemeClr val="tx1"/>
                </a:solidFill>
                <a:latin typeface="+mj-lt"/>
              </a:rPr>
              <a:t>reduce mismatches between what the teacher and the learner believe is being taught or should be taught as well as how learner performance should be evaluated.</a:t>
            </a:r>
          </a:p>
          <a:p>
            <a:pPr lvl="1">
              <a:spcBef>
                <a:spcPts val="600"/>
              </a:spcBef>
              <a:buFont typeface="+mj-lt"/>
              <a:buAutoNum type="arabicPeriod"/>
            </a:pPr>
            <a:r>
              <a:rPr lang="en-US" sz="2250" b="1" i="1" dirty="0" smtClean="0">
                <a:solidFill>
                  <a:schemeClr val="tx1"/>
                </a:solidFill>
                <a:latin typeface="+mj-lt"/>
              </a:rPr>
              <a:t>Activate intuitive heuristics </a:t>
            </a:r>
            <a:r>
              <a:rPr lang="ro-RO" dirty="0">
                <a:solidFill>
                  <a:schemeClr val="tx1"/>
                </a:solidFill>
                <a:latin typeface="+mj-lt"/>
              </a:rPr>
              <a:t>/ˌhjʊ(ə)ˈrɪstɪk/</a:t>
            </a:r>
            <a:r>
              <a:rPr lang="en-US" i="1" dirty="0" smtClean="0">
                <a:solidFill>
                  <a:schemeClr val="tx1"/>
                </a:solidFill>
                <a:latin typeface="+mj-lt"/>
              </a:rPr>
              <a:t> </a:t>
            </a:r>
            <a:r>
              <a:rPr lang="en-US" sz="2250" dirty="0" smtClean="0">
                <a:solidFill>
                  <a:schemeClr val="tx1"/>
                </a:solidFill>
                <a:latin typeface="+mj-lt"/>
              </a:rPr>
              <a:t>– teachers should provide enough data for learners to infer underlying grammatical rules, since it is impossible to explicitly teach all rules of the L2.</a:t>
            </a:r>
          </a:p>
          <a:p>
            <a:pPr lvl="1">
              <a:spcBef>
                <a:spcPts val="600"/>
              </a:spcBef>
              <a:buFont typeface="+mj-lt"/>
              <a:buAutoNum type="arabicPeriod"/>
            </a:pPr>
            <a:r>
              <a:rPr lang="en-US" sz="2250" b="1" i="1" dirty="0" smtClean="0">
                <a:solidFill>
                  <a:schemeClr val="tx1"/>
                </a:solidFill>
                <a:latin typeface="+mj-lt"/>
              </a:rPr>
              <a:t>Foster l</a:t>
            </a:r>
            <a:r>
              <a:rPr lang="ro-RO" sz="2250" b="1" i="1" dirty="0" smtClean="0">
                <a:solidFill>
                  <a:schemeClr val="tx1"/>
                </a:solidFill>
                <a:latin typeface="+mj-lt"/>
              </a:rPr>
              <a:t>angua</a:t>
            </a:r>
            <a:r>
              <a:rPr lang="en-US" sz="2250" b="1" i="1" dirty="0" err="1" smtClean="0">
                <a:solidFill>
                  <a:schemeClr val="tx1"/>
                </a:solidFill>
                <a:latin typeface="+mj-lt"/>
              </a:rPr>
              <a:t>ge</a:t>
            </a:r>
            <a:r>
              <a:rPr lang="en-US" sz="2250" b="1" i="1" dirty="0" smtClean="0">
                <a:solidFill>
                  <a:schemeClr val="tx1"/>
                </a:solidFill>
                <a:latin typeface="+mj-lt"/>
              </a:rPr>
              <a:t> awareness</a:t>
            </a:r>
            <a:r>
              <a:rPr lang="en-US" sz="2250" b="1" dirty="0" smtClean="0">
                <a:solidFill>
                  <a:schemeClr val="tx1"/>
                </a:solidFill>
                <a:latin typeface="+mj-lt"/>
              </a:rPr>
              <a:t> </a:t>
            </a:r>
            <a:r>
              <a:rPr lang="en-US" sz="2250" dirty="0">
                <a:solidFill>
                  <a:schemeClr val="tx1"/>
                </a:solidFill>
                <a:latin typeface="+mj-lt"/>
              </a:rPr>
              <a:t>–</a:t>
            </a:r>
            <a:r>
              <a:rPr lang="en-US" sz="2250" dirty="0" smtClean="0">
                <a:solidFill>
                  <a:schemeClr val="tx1"/>
                </a:solidFill>
                <a:latin typeface="+mj-lt"/>
              </a:rPr>
              <a:t> get learners to attend to and learn the formal properties of the L2 and then to compare and contrast them with those of the L1.</a:t>
            </a:r>
          </a:p>
          <a:p>
            <a:pPr marL="457200" lvl="1" indent="0" algn="r">
              <a:spcBef>
                <a:spcPts val="600"/>
              </a:spcBef>
              <a:buNone/>
            </a:pPr>
            <a:r>
              <a:rPr lang="en-US" sz="1800" dirty="0" smtClean="0">
                <a:solidFill>
                  <a:schemeClr val="tx1"/>
                </a:solidFill>
                <a:latin typeface="+mj-lt"/>
              </a:rPr>
              <a:t>Kumaravadivelu,1994</a:t>
            </a:r>
          </a:p>
          <a:p>
            <a:pPr marL="0" indent="0">
              <a:spcBef>
                <a:spcPts val="600"/>
              </a:spcBef>
              <a:buNone/>
            </a:pPr>
            <a:endParaRPr lang="en-US" sz="2250" dirty="0" smtClean="0">
              <a:solidFill>
                <a:schemeClr val="tx1"/>
              </a:solidFill>
              <a:latin typeface="+mj-lt"/>
            </a:endParaRPr>
          </a:p>
          <a:p>
            <a:pPr marL="0" indent="0">
              <a:spcBef>
                <a:spcPts val="600"/>
              </a:spcBef>
              <a:buNone/>
            </a:pPr>
            <a:endParaRPr lang="en-US" sz="2200" dirty="0" smtClean="0">
              <a:solidFill>
                <a:schemeClr val="tx1"/>
              </a:solidFill>
              <a:latin typeface="+mj-lt"/>
            </a:endParaRPr>
          </a:p>
          <a:p>
            <a:pPr>
              <a:spcBef>
                <a:spcPts val="600"/>
              </a:spcBef>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a:p>
            <a:pPr>
              <a:spcBef>
                <a:spcPts val="600"/>
              </a:spcBef>
              <a:buFont typeface="Arial" panose="020B0604020202020204" pitchFamily="34" charset="0"/>
              <a:buChar char="•"/>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15163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457" y="337457"/>
            <a:ext cx="11304646" cy="6317867"/>
          </a:xfrm>
          <a:solidFill>
            <a:schemeClr val="accent2">
              <a:lumMod val="20000"/>
              <a:lumOff val="80000"/>
            </a:schemeClr>
          </a:solidFill>
        </p:spPr>
        <p:txBody>
          <a:bodyPr>
            <a:noAutofit/>
          </a:bodyPr>
          <a:lstStyle/>
          <a:p>
            <a:pPr>
              <a:spcBef>
                <a:spcPts val="600"/>
              </a:spcBef>
              <a:buFont typeface="+mj-lt"/>
              <a:buAutoNum type="arabicPeriod"/>
            </a:pPr>
            <a:r>
              <a:rPr lang="en-US" sz="2200" b="1" i="1" dirty="0" smtClean="0">
                <a:solidFill>
                  <a:schemeClr val="tx1"/>
                </a:solidFill>
                <a:latin typeface="+mj-lt"/>
              </a:rPr>
              <a:t>Contextualize </a:t>
            </a:r>
            <a:r>
              <a:rPr lang="en-US" sz="2200" b="1" i="1" dirty="0">
                <a:solidFill>
                  <a:schemeClr val="tx1"/>
                </a:solidFill>
                <a:latin typeface="+mj-lt"/>
              </a:rPr>
              <a:t>linguistic input </a:t>
            </a:r>
            <a:r>
              <a:rPr lang="en-US" sz="2200" i="1" dirty="0">
                <a:solidFill>
                  <a:schemeClr val="tx1"/>
                </a:solidFill>
                <a:latin typeface="+mj-lt"/>
              </a:rPr>
              <a:t>– </a:t>
            </a:r>
            <a:r>
              <a:rPr lang="en-US" sz="2200" dirty="0">
                <a:solidFill>
                  <a:schemeClr val="tx1"/>
                </a:solidFill>
                <a:latin typeface="+mj-lt"/>
              </a:rPr>
              <a:t>meaningful discourse-based activities help learners see the interaction of grammar, lexicon, and pragmatics in natural </a:t>
            </a:r>
            <a:r>
              <a:rPr lang="en-US" sz="2200" dirty="0" smtClean="0">
                <a:solidFill>
                  <a:schemeClr val="tx1"/>
                </a:solidFill>
                <a:latin typeface="+mj-lt"/>
              </a:rPr>
              <a:t>l</a:t>
            </a:r>
            <a:r>
              <a:rPr lang="ro-RO" sz="2200" dirty="0" smtClean="0">
                <a:solidFill>
                  <a:schemeClr val="tx1"/>
                </a:solidFill>
                <a:latin typeface="+mj-lt"/>
              </a:rPr>
              <a:t>anguage</a:t>
            </a:r>
            <a:r>
              <a:rPr lang="en-US" sz="2200" dirty="0" smtClean="0">
                <a:solidFill>
                  <a:schemeClr val="tx1"/>
                </a:solidFill>
                <a:latin typeface="+mj-lt"/>
              </a:rPr>
              <a:t> </a:t>
            </a:r>
            <a:r>
              <a:rPr lang="en-US" sz="2200" dirty="0">
                <a:solidFill>
                  <a:schemeClr val="tx1"/>
                </a:solidFill>
                <a:latin typeface="+mj-lt"/>
              </a:rPr>
              <a:t>use.</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Integrate </a:t>
            </a:r>
            <a:r>
              <a:rPr lang="en-US" sz="2200" b="1" i="1" dirty="0" err="1">
                <a:solidFill>
                  <a:schemeClr val="tx1"/>
                </a:solidFill>
                <a:latin typeface="+mj-lt"/>
              </a:rPr>
              <a:t>lge</a:t>
            </a:r>
            <a:r>
              <a:rPr lang="en-US" sz="2200" b="1" i="1" dirty="0">
                <a:solidFill>
                  <a:schemeClr val="tx1"/>
                </a:solidFill>
                <a:latin typeface="+mj-lt"/>
              </a:rPr>
              <a:t> skills </a:t>
            </a:r>
            <a:r>
              <a:rPr lang="en-US" sz="2200" i="1" dirty="0">
                <a:solidFill>
                  <a:schemeClr val="tx1"/>
                </a:solidFill>
                <a:latin typeface="+mj-lt"/>
              </a:rPr>
              <a:t>–</a:t>
            </a:r>
            <a:r>
              <a:rPr lang="en-US" sz="2200" dirty="0">
                <a:solidFill>
                  <a:schemeClr val="tx1"/>
                </a:solidFill>
                <a:latin typeface="+mj-lt"/>
              </a:rPr>
              <a:t>As in real world, learners should integrate skills: conversation (listening and speaking), note-taking (listening and writing), self-study (reading and writing), and so on.</a:t>
            </a:r>
            <a:endParaRPr lang="ro-RO" sz="2200" dirty="0">
              <a:solidFill>
                <a:schemeClr val="tx1"/>
              </a:solidFill>
              <a:latin typeface="+mj-lt"/>
            </a:endParaRPr>
          </a:p>
          <a:p>
            <a:pPr>
              <a:spcBef>
                <a:spcPts val="600"/>
              </a:spcBef>
              <a:buFont typeface="+mj-lt"/>
              <a:buAutoNum type="arabicPeriod"/>
            </a:pPr>
            <a:r>
              <a:rPr lang="ro-RO" sz="2200" b="1" i="1" dirty="0" smtClean="0">
                <a:solidFill>
                  <a:schemeClr val="tx1"/>
                </a:solidFill>
                <a:latin typeface="+mj-lt"/>
              </a:rPr>
              <a:t>Promote </a:t>
            </a:r>
            <a:r>
              <a:rPr lang="ro-RO" sz="2200" b="1" i="1" dirty="0">
                <a:solidFill>
                  <a:schemeClr val="tx1"/>
                </a:solidFill>
                <a:latin typeface="+mj-lt"/>
              </a:rPr>
              <a:t>learn</a:t>
            </a:r>
            <a:r>
              <a:rPr lang="en-US" sz="2200" b="1" i="1" dirty="0" err="1">
                <a:solidFill>
                  <a:schemeClr val="tx1"/>
                </a:solidFill>
                <a:latin typeface="+mj-lt"/>
              </a:rPr>
              <a:t>er</a:t>
            </a:r>
            <a:r>
              <a:rPr lang="en-US" sz="2200" b="1" i="1" dirty="0">
                <a:solidFill>
                  <a:schemeClr val="tx1"/>
                </a:solidFill>
                <a:latin typeface="+mj-lt"/>
              </a:rPr>
              <a:t> autonomy </a:t>
            </a:r>
            <a:r>
              <a:rPr lang="en-US" sz="2200" i="1" dirty="0">
                <a:solidFill>
                  <a:schemeClr val="tx1"/>
                </a:solidFill>
                <a:latin typeface="+mj-lt"/>
              </a:rPr>
              <a:t>– </a:t>
            </a:r>
            <a:r>
              <a:rPr lang="ro-RO" sz="2200" dirty="0">
                <a:solidFill>
                  <a:schemeClr val="tx1"/>
                </a:solidFill>
                <a:latin typeface="+mj-lt"/>
              </a:rPr>
              <a:t>t</a:t>
            </a:r>
            <a:r>
              <a:rPr lang="en-US" sz="2200" dirty="0" err="1" smtClean="0">
                <a:solidFill>
                  <a:schemeClr val="tx1"/>
                </a:solidFill>
                <a:latin typeface="+mj-lt"/>
              </a:rPr>
              <a:t>eachers</a:t>
            </a:r>
            <a:r>
              <a:rPr lang="en-US" sz="2200" dirty="0" smtClean="0">
                <a:solidFill>
                  <a:schemeClr val="tx1"/>
                </a:solidFill>
                <a:latin typeface="+mj-lt"/>
              </a:rPr>
              <a:t> </a:t>
            </a:r>
            <a:r>
              <a:rPr lang="en-US" sz="2200" dirty="0">
                <a:solidFill>
                  <a:schemeClr val="tx1"/>
                </a:solidFill>
                <a:latin typeface="+mj-lt"/>
              </a:rPr>
              <a:t>should help learners become independent by teaching effective strategies and providing tasks that encourage planning and self-monitoring.</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Raise </a:t>
            </a:r>
            <a:r>
              <a:rPr lang="en-US" sz="2200" b="1" i="1" dirty="0">
                <a:solidFill>
                  <a:schemeClr val="tx1"/>
                </a:solidFill>
                <a:latin typeface="+mj-lt"/>
              </a:rPr>
              <a:t>cultural awareness </a:t>
            </a:r>
            <a:r>
              <a:rPr lang="en-US" sz="2200" i="1" dirty="0">
                <a:solidFill>
                  <a:schemeClr val="tx1"/>
                </a:solidFill>
                <a:latin typeface="+mj-lt"/>
              </a:rPr>
              <a:t>–  </a:t>
            </a:r>
            <a:r>
              <a:rPr lang="en-US" sz="2200" dirty="0">
                <a:solidFill>
                  <a:schemeClr val="tx1"/>
                </a:solidFill>
                <a:latin typeface="+mj-lt"/>
              </a:rPr>
              <a:t>teachers should allow learners to become sources of cultural information so that knowledge about the culture and the L2 and other cultures (those represented by the students) becomes part of classroom communication.</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Ensure </a:t>
            </a:r>
            <a:r>
              <a:rPr lang="en-US" sz="2200" b="1" i="1" dirty="0">
                <a:solidFill>
                  <a:schemeClr val="tx1"/>
                </a:solidFill>
                <a:latin typeface="+mj-lt"/>
              </a:rPr>
              <a:t>social relevance </a:t>
            </a:r>
            <a:r>
              <a:rPr lang="en-US" sz="2200" i="1" dirty="0">
                <a:solidFill>
                  <a:schemeClr val="tx1"/>
                </a:solidFill>
                <a:latin typeface="+mj-lt"/>
              </a:rPr>
              <a:t>– </a:t>
            </a:r>
            <a:r>
              <a:rPr lang="en-US" sz="2200" dirty="0" smtClean="0">
                <a:solidFill>
                  <a:schemeClr val="tx1"/>
                </a:solidFill>
                <a:latin typeface="+mj-lt"/>
              </a:rPr>
              <a:t>acknowledge </a:t>
            </a:r>
            <a:r>
              <a:rPr lang="en-US" sz="2200" dirty="0">
                <a:solidFill>
                  <a:schemeClr val="tx1"/>
                </a:solidFill>
                <a:latin typeface="+mj-lt"/>
              </a:rPr>
              <a:t>that language learning is influenced by social, political, economic, and educational factors, which affect motivation, language use, and the required skills and proficiency. </a:t>
            </a:r>
          </a:p>
          <a:p>
            <a:r>
              <a:rPr lang="en-US" sz="2000" b="1" dirty="0" smtClean="0">
                <a:solidFill>
                  <a:schemeClr val="tx1"/>
                </a:solidFill>
                <a:latin typeface="+mj-lt"/>
              </a:rPr>
              <a:t>Teachers should have the independence to design situation-specific micro strategies, or materials and procedure, to achieve their desired learning objectives.</a:t>
            </a:r>
            <a:endParaRPr lang="en-US" sz="2000" b="1" dirty="0">
              <a:solidFill>
                <a:schemeClr val="tx1"/>
              </a:solidFill>
              <a:latin typeface="+mj-lt"/>
            </a:endParaRPr>
          </a:p>
        </p:txBody>
      </p:sp>
    </p:spTree>
    <p:extLst>
      <p:ext uri="{BB962C8B-B14F-4D97-AF65-F5344CB8AC3E}">
        <p14:creationId xmlns:p14="http://schemas.microsoft.com/office/powerpoint/2010/main" val="42922913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256783"/>
            <a:ext cx="9952038" cy="781050"/>
          </a:xfrm>
        </p:spPr>
        <p:txBody>
          <a:bodyPr>
            <a:normAutofit/>
          </a:bodyPr>
          <a:lstStyle/>
          <a:p>
            <a:r>
              <a:rPr lang="ro-RO" sz="3000" b="1" dirty="0" smtClean="0"/>
              <a:t>Topics for Individual Project Assignemts</a:t>
            </a:r>
            <a:endParaRPr lang="ro-RO" sz="3000" b="1" dirty="0"/>
          </a:p>
        </p:txBody>
      </p:sp>
      <p:sp>
        <p:nvSpPr>
          <p:cNvPr id="3" name="Content Placeholder 2"/>
          <p:cNvSpPr>
            <a:spLocks noGrp="1"/>
          </p:cNvSpPr>
          <p:nvPr>
            <p:ph idx="1"/>
          </p:nvPr>
        </p:nvSpPr>
        <p:spPr>
          <a:xfrm>
            <a:off x="1085851" y="1000125"/>
            <a:ext cx="10418762" cy="4911097"/>
          </a:xfrm>
          <a:solidFill>
            <a:schemeClr val="bg2"/>
          </a:solidFill>
        </p:spPr>
        <p:txBody>
          <a:bodyPr/>
          <a:lstStyle/>
          <a:p>
            <a:pPr>
              <a:buFont typeface="+mj-lt"/>
              <a:buAutoNum type="arabicPeriod"/>
            </a:pPr>
            <a:r>
              <a:rPr lang="en-US" b="1" dirty="0" smtClean="0">
                <a:latin typeface="+mj-lt"/>
              </a:rPr>
              <a:t>Communicative L</a:t>
            </a:r>
            <a:r>
              <a:rPr lang="ro-RO" b="1" dirty="0" smtClean="0">
                <a:latin typeface="+mj-lt"/>
              </a:rPr>
              <a:t>angua</a:t>
            </a:r>
            <a:r>
              <a:rPr lang="en-US" b="1" dirty="0" err="1" smtClean="0">
                <a:latin typeface="+mj-lt"/>
              </a:rPr>
              <a:t>ge</a:t>
            </a:r>
            <a:r>
              <a:rPr lang="en-US" b="1" dirty="0" smtClean="0">
                <a:latin typeface="+mj-lt"/>
              </a:rPr>
              <a:t> Teaching</a:t>
            </a:r>
          </a:p>
          <a:p>
            <a:pPr>
              <a:buFont typeface="+mj-lt"/>
              <a:buAutoNum type="arabicPeriod"/>
            </a:pPr>
            <a:r>
              <a:rPr lang="en-US" b="1" dirty="0" smtClean="0">
                <a:latin typeface="+mj-lt"/>
              </a:rPr>
              <a:t>Task-Based </a:t>
            </a:r>
            <a:r>
              <a:rPr lang="en-US" b="1" dirty="0"/>
              <a:t>L</a:t>
            </a:r>
            <a:r>
              <a:rPr lang="ro-RO" b="1" dirty="0"/>
              <a:t>angua</a:t>
            </a:r>
            <a:r>
              <a:rPr lang="en-US" b="1" dirty="0"/>
              <a:t>ge</a:t>
            </a:r>
            <a:r>
              <a:rPr lang="en-US" b="1" dirty="0" smtClean="0">
                <a:latin typeface="+mj-lt"/>
              </a:rPr>
              <a:t> Teaching</a:t>
            </a:r>
            <a:endParaRPr lang="en-US" b="1" dirty="0">
              <a:latin typeface="+mj-lt"/>
            </a:endParaRPr>
          </a:p>
          <a:p>
            <a:pPr>
              <a:buFont typeface="+mj-lt"/>
              <a:buAutoNum type="arabicPeriod"/>
            </a:pPr>
            <a:r>
              <a:rPr lang="ro-RO" b="1" dirty="0">
                <a:latin typeface="+mj-lt"/>
              </a:rPr>
              <a:t>Cooperative Learning</a:t>
            </a:r>
            <a:r>
              <a:rPr lang="ro-RO" b="1" dirty="0" smtClean="0">
                <a:latin typeface="+mj-lt"/>
              </a:rPr>
              <a:t>,</a:t>
            </a:r>
            <a:endParaRPr lang="en-US" b="1" dirty="0" smtClean="0">
              <a:latin typeface="+mj-lt"/>
            </a:endParaRPr>
          </a:p>
          <a:p>
            <a:pPr>
              <a:buFont typeface="+mj-lt"/>
              <a:buAutoNum type="arabicPeriod"/>
            </a:pPr>
            <a:r>
              <a:rPr lang="ro-RO" b="1" dirty="0" smtClean="0">
                <a:latin typeface="+mj-lt"/>
              </a:rPr>
              <a:t>Multiple Intelligences</a:t>
            </a:r>
            <a:endParaRPr lang="en-US" b="1" dirty="0" smtClean="0">
              <a:latin typeface="+mj-lt"/>
            </a:endParaRPr>
          </a:p>
          <a:p>
            <a:pPr>
              <a:buFont typeface="+mj-lt"/>
              <a:buAutoNum type="arabicPeriod"/>
            </a:pPr>
            <a:r>
              <a:rPr lang="en-US" b="1" dirty="0" smtClean="0">
                <a:latin typeface="+mj-lt"/>
              </a:rPr>
              <a:t>Project-Based Learning</a:t>
            </a:r>
          </a:p>
          <a:p>
            <a:pPr>
              <a:buFont typeface="+mj-lt"/>
              <a:buAutoNum type="arabicPeriod"/>
            </a:pPr>
            <a:r>
              <a:rPr lang="en-US" b="1" dirty="0" smtClean="0">
                <a:latin typeface="+mj-lt"/>
              </a:rPr>
              <a:t>Lexical Approach</a:t>
            </a:r>
            <a:endParaRPr lang="en-US" b="1" dirty="0">
              <a:latin typeface="+mj-lt"/>
            </a:endParaRPr>
          </a:p>
        </p:txBody>
      </p:sp>
    </p:spTree>
    <p:extLst>
      <p:ext uri="{BB962C8B-B14F-4D97-AF65-F5344CB8AC3E}">
        <p14:creationId xmlns:p14="http://schemas.microsoft.com/office/powerpoint/2010/main" val="30004648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86" y="856660"/>
            <a:ext cx="10470132" cy="5111122"/>
          </a:xfrm>
          <a:solidFill>
            <a:schemeClr val="bg2"/>
          </a:solidFill>
        </p:spPr>
        <p:txBody>
          <a:bodyPr/>
          <a:lstStyle/>
          <a:p>
            <a:pPr lvl="0"/>
            <a:r>
              <a:rPr lang="en-US" sz="2400" b="1" dirty="0" smtClean="0">
                <a:latin typeface="+mj-lt"/>
              </a:rPr>
              <a:t>References</a:t>
            </a:r>
          </a:p>
          <a:p>
            <a:pPr>
              <a:buFont typeface="+mj-lt"/>
              <a:buAutoNum type="arabicPeriod"/>
            </a:pPr>
            <a:r>
              <a:rPr lang="en-US" sz="2000" dirty="0" smtClean="0">
                <a:solidFill>
                  <a:schemeClr val="tx1"/>
                </a:solidFill>
                <a:latin typeface="+mj-lt"/>
              </a:rPr>
              <a:t>CELCE-MURCIA</a:t>
            </a:r>
            <a:r>
              <a:rPr lang="en-US" sz="2000" dirty="0">
                <a:solidFill>
                  <a:schemeClr val="tx1"/>
                </a:solidFill>
                <a:latin typeface="+mj-lt"/>
              </a:rPr>
              <a:t>, M. </a:t>
            </a:r>
            <a:r>
              <a:rPr lang="en-US" sz="2000" i="1" dirty="0">
                <a:solidFill>
                  <a:schemeClr val="tx1"/>
                </a:solidFill>
                <a:latin typeface="+mj-lt"/>
              </a:rPr>
              <a:t>Teaching English as a Second or Foreign </a:t>
            </a:r>
            <a:r>
              <a:rPr lang="en-US" sz="2000" i="1" dirty="0" smtClean="0">
                <a:solidFill>
                  <a:schemeClr val="tx1"/>
                </a:solidFill>
                <a:latin typeface="+mj-lt"/>
              </a:rPr>
              <a:t>Language</a:t>
            </a:r>
            <a:r>
              <a:rPr lang="ro-RO" sz="2000" dirty="0">
                <a:solidFill>
                  <a:schemeClr val="tx1"/>
                </a:solidFill>
                <a:latin typeface="+mj-lt"/>
              </a:rPr>
              <a:t>,</a:t>
            </a:r>
            <a:r>
              <a:rPr lang="en-US" sz="2000" dirty="0" smtClean="0">
                <a:solidFill>
                  <a:schemeClr val="tx1"/>
                </a:solidFill>
                <a:latin typeface="+mj-lt"/>
              </a:rPr>
              <a:t> </a:t>
            </a:r>
            <a:r>
              <a:rPr lang="en-US" sz="2000" dirty="0">
                <a:solidFill>
                  <a:schemeClr val="tx1"/>
                </a:solidFill>
                <a:latin typeface="+mj-lt"/>
              </a:rPr>
              <a:t>4</a:t>
            </a:r>
            <a:r>
              <a:rPr lang="en-US" sz="2000" baseline="30000" dirty="0">
                <a:solidFill>
                  <a:schemeClr val="tx1"/>
                </a:solidFill>
                <a:latin typeface="+mj-lt"/>
              </a:rPr>
              <a:t>th </a:t>
            </a:r>
            <a:r>
              <a:rPr lang="en-US" sz="2000" dirty="0">
                <a:solidFill>
                  <a:schemeClr val="tx1"/>
                </a:solidFill>
                <a:latin typeface="+mj-lt"/>
              </a:rPr>
              <a:t> edition, Massachusetts: Heinle &amp; Heinle Thomson Learning, </a:t>
            </a:r>
            <a:r>
              <a:rPr lang="ro-RO" sz="2000" dirty="0" smtClean="0">
                <a:solidFill>
                  <a:schemeClr val="tx1"/>
                </a:solidFill>
                <a:latin typeface="+mj-lt"/>
              </a:rPr>
              <a:t>2014</a:t>
            </a:r>
            <a:r>
              <a:rPr lang="en-US" sz="2000" dirty="0" smtClean="0">
                <a:solidFill>
                  <a:schemeClr val="tx1"/>
                </a:solidFill>
                <a:latin typeface="+mj-lt"/>
              </a:rPr>
              <a:t>. </a:t>
            </a:r>
            <a:r>
              <a:rPr lang="en-US" sz="2000" dirty="0">
                <a:solidFill>
                  <a:schemeClr val="tx1"/>
                </a:solidFill>
                <a:latin typeface="+mj-lt"/>
              </a:rPr>
              <a:t>533p.</a:t>
            </a:r>
            <a:endParaRPr lang="ro-RO" sz="2000" dirty="0">
              <a:solidFill>
                <a:schemeClr val="tx1"/>
              </a:solidFill>
              <a:latin typeface="+mj-lt"/>
            </a:endParaRPr>
          </a:p>
          <a:p>
            <a:pPr>
              <a:buFont typeface="+mj-lt"/>
              <a:buAutoNum type="arabicPeriod"/>
            </a:pPr>
            <a:r>
              <a:rPr lang="en-US" sz="2000" dirty="0" smtClean="0">
                <a:solidFill>
                  <a:schemeClr val="tx1"/>
                </a:solidFill>
                <a:latin typeface="+mj-lt"/>
              </a:rPr>
              <a:t>Larsen-Freeman </a:t>
            </a:r>
            <a:r>
              <a:rPr lang="en-US" sz="2000" dirty="0">
                <a:solidFill>
                  <a:schemeClr val="tx1"/>
                </a:solidFill>
                <a:latin typeface="+mj-lt"/>
              </a:rPr>
              <a:t>D. </a:t>
            </a:r>
            <a:r>
              <a:rPr lang="en-US" sz="2000" i="1" dirty="0">
                <a:solidFill>
                  <a:schemeClr val="tx1"/>
                </a:solidFill>
                <a:latin typeface="+mj-lt"/>
              </a:rPr>
              <a:t>Techniques and Principles in Language Teaching</a:t>
            </a:r>
            <a:r>
              <a:rPr lang="en-US" sz="2000" dirty="0">
                <a:solidFill>
                  <a:schemeClr val="tx1"/>
                </a:solidFill>
                <a:latin typeface="+mj-lt"/>
              </a:rPr>
              <a:t>. Second Edition. Oxford University Press, 2000. 189</a:t>
            </a:r>
            <a:r>
              <a:rPr lang="en-US" sz="2000" dirty="0" smtClean="0">
                <a:solidFill>
                  <a:schemeClr val="tx1"/>
                </a:solidFill>
                <a:latin typeface="+mj-lt"/>
              </a:rPr>
              <a:t>.</a:t>
            </a:r>
          </a:p>
          <a:p>
            <a:pPr>
              <a:buFont typeface="+mj-lt"/>
              <a:buAutoNum type="arabicPeriod"/>
            </a:pPr>
            <a:r>
              <a:rPr lang="en-US" sz="2000" dirty="0">
                <a:solidFill>
                  <a:schemeClr val="tx1"/>
                </a:solidFill>
                <a:latin typeface="+mj-lt"/>
              </a:rPr>
              <a:t>RICHARDS, J. C., RODGERS, T. S. </a:t>
            </a:r>
            <a:r>
              <a:rPr lang="en-US" sz="2000" i="1" dirty="0">
                <a:solidFill>
                  <a:schemeClr val="tx1"/>
                </a:solidFill>
                <a:latin typeface="+mj-lt"/>
              </a:rPr>
              <a:t>Approaches and Methods in Language Teaching. </a:t>
            </a:r>
            <a:r>
              <a:rPr lang="en-US" sz="2000" dirty="0">
                <a:solidFill>
                  <a:schemeClr val="tx1"/>
                </a:solidFill>
                <a:latin typeface="+mj-lt"/>
              </a:rPr>
              <a:t>Cambridge: Cambridge University Press, 1986. 170 p.</a:t>
            </a:r>
          </a:p>
          <a:p>
            <a:pPr>
              <a:buFont typeface="+mj-lt"/>
              <a:buAutoNum type="arabicPeriod"/>
            </a:pPr>
            <a:r>
              <a:rPr lang="en-GB" sz="2000" dirty="0" smtClean="0">
                <a:solidFill>
                  <a:schemeClr val="tx1"/>
                </a:solidFill>
                <a:latin typeface="+mj-lt"/>
              </a:rPr>
              <a:t>Scriviner</a:t>
            </a:r>
            <a:r>
              <a:rPr lang="en-GB" sz="2000" dirty="0">
                <a:solidFill>
                  <a:schemeClr val="tx1"/>
                </a:solidFill>
                <a:latin typeface="+mj-lt"/>
              </a:rPr>
              <a:t>, J. </a:t>
            </a:r>
            <a:r>
              <a:rPr lang="en-GB" sz="2000" i="1" dirty="0">
                <a:solidFill>
                  <a:schemeClr val="tx1"/>
                </a:solidFill>
                <a:latin typeface="+mj-lt"/>
              </a:rPr>
              <a:t>Learning Teaching The Essential Guide to English Language Teaching</a:t>
            </a:r>
            <a:r>
              <a:rPr lang="en-GB" sz="2000" dirty="0">
                <a:solidFill>
                  <a:schemeClr val="tx1"/>
                </a:solidFill>
                <a:latin typeface="+mj-lt"/>
              </a:rPr>
              <a:t>. Oxford: Macmillan Third Edition, 2011. 414 p.</a:t>
            </a:r>
            <a:endParaRPr lang="ro-RO" sz="2000" dirty="0">
              <a:solidFill>
                <a:schemeClr val="tx1"/>
              </a:solidFill>
              <a:latin typeface="+mj-lt"/>
            </a:endParaRPr>
          </a:p>
          <a:p>
            <a:pPr>
              <a:buFont typeface="+mj-lt"/>
              <a:buAutoNum type="arabicPeriod"/>
            </a:pPr>
            <a:r>
              <a:rPr lang="en-GB" sz="2000" dirty="0">
                <a:solidFill>
                  <a:schemeClr val="tx1"/>
                </a:solidFill>
                <a:latin typeface="+mj-lt"/>
              </a:rPr>
              <a:t>Thornbury, S</a:t>
            </a:r>
            <a:r>
              <a:rPr lang="en-GB" sz="2000" dirty="0" smtClean="0">
                <a:solidFill>
                  <a:schemeClr val="tx1"/>
                </a:solidFill>
                <a:latin typeface="+mj-lt"/>
              </a:rPr>
              <a:t>.</a:t>
            </a:r>
            <a:r>
              <a:rPr lang="ro-RO" sz="2000" dirty="0" smtClean="0">
                <a:solidFill>
                  <a:schemeClr val="tx1"/>
                </a:solidFill>
                <a:latin typeface="+mj-lt"/>
              </a:rPr>
              <a:t> </a:t>
            </a:r>
            <a:r>
              <a:rPr lang="ro-RO" sz="2000" dirty="0">
                <a:solidFill>
                  <a:schemeClr val="tx1"/>
                </a:solidFill>
                <a:latin typeface="+mj-lt"/>
              </a:rPr>
              <a:t>30 Language Teaching Methods. Cambridge </a:t>
            </a:r>
            <a:r>
              <a:rPr lang="ro-RO" sz="2000" dirty="0" smtClean="0">
                <a:solidFill>
                  <a:schemeClr val="tx1"/>
                </a:solidFill>
                <a:latin typeface="+mj-lt"/>
              </a:rPr>
              <a:t>UP</a:t>
            </a:r>
            <a:r>
              <a:rPr lang="en-US" sz="2000" dirty="0" smtClean="0">
                <a:solidFill>
                  <a:schemeClr val="tx1"/>
                </a:solidFill>
                <a:latin typeface="+mj-lt"/>
              </a:rPr>
              <a:t>,</a:t>
            </a:r>
            <a:r>
              <a:rPr lang="ro-RO" sz="2000" dirty="0" smtClean="0">
                <a:solidFill>
                  <a:schemeClr val="tx1"/>
                </a:solidFill>
                <a:latin typeface="+mj-lt"/>
              </a:rPr>
              <a:t> 2017</a:t>
            </a:r>
            <a:r>
              <a:rPr lang="en-US" sz="2000" dirty="0" smtClean="0">
                <a:solidFill>
                  <a:schemeClr val="tx1"/>
                </a:solidFill>
                <a:latin typeface="+mj-lt"/>
              </a:rPr>
              <a:t>.</a:t>
            </a:r>
            <a:endParaRPr lang="ro-RO" sz="2000" dirty="0" smtClean="0">
              <a:solidFill>
                <a:schemeClr val="tx1"/>
              </a:solidFill>
              <a:latin typeface="+mj-lt"/>
            </a:endParaRPr>
          </a:p>
          <a:p>
            <a:pPr>
              <a:buFont typeface="+mj-lt"/>
              <a:buAutoNum type="arabicPeriod"/>
            </a:pPr>
            <a:r>
              <a:rPr lang="ro-RO" sz="2000">
                <a:solidFill>
                  <a:schemeClr val="tx1"/>
                </a:solidFill>
                <a:latin typeface="+mj-lt"/>
              </a:rPr>
              <a:t>https://www.youtube.com/watch?v=1Mk6RRf4kKs</a:t>
            </a:r>
            <a:endParaRPr lang="ro-RO" sz="2000" dirty="0">
              <a:solidFill>
                <a:schemeClr val="tx1"/>
              </a:solidFill>
              <a:latin typeface="+mj-lt"/>
            </a:endParaRPr>
          </a:p>
        </p:txBody>
      </p:sp>
    </p:spTree>
    <p:extLst>
      <p:ext uri="{BB962C8B-B14F-4D97-AF65-F5344CB8AC3E}">
        <p14:creationId xmlns:p14="http://schemas.microsoft.com/office/powerpoint/2010/main" val="527834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801279" y="1783444"/>
            <a:ext cx="6297104" cy="3863213"/>
          </a:xfrm>
          <a:prstGeom prst="horizontalScroll">
            <a:avLst/>
          </a:prstGeom>
          <a:solidFill>
            <a:schemeClr val="accent4">
              <a:lumMod val="20000"/>
              <a:lumOff val="80000"/>
            </a:schemeClr>
          </a:solidFill>
          <a:ln>
            <a:solidFill>
              <a:srgbClr val="F84EF8"/>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a:latin typeface="+mj-lt"/>
              </a:rPr>
              <a:t>S</a:t>
            </a:r>
            <a:r>
              <a:rPr lang="en-US" sz="2400" dirty="0" smtClean="0">
                <a:latin typeface="+mj-lt"/>
              </a:rPr>
              <a:t>tudents </a:t>
            </a:r>
            <a:r>
              <a:rPr lang="en-US" sz="2400" dirty="0">
                <a:latin typeface="+mj-lt"/>
              </a:rPr>
              <a:t>direct all of the main aspects of their study, such as the objectives, methods, materials, and </a:t>
            </a:r>
            <a:r>
              <a:rPr lang="en-US" sz="2400" dirty="0" smtClean="0">
                <a:latin typeface="+mj-lt"/>
              </a:rPr>
              <a:t>evaluation.</a:t>
            </a:r>
            <a:endParaRPr lang="ro-RO" sz="3200" dirty="0">
              <a:latin typeface="+mj-lt"/>
            </a:endParaRPr>
          </a:p>
        </p:txBody>
      </p:sp>
      <p:sp>
        <p:nvSpPr>
          <p:cNvPr id="5" name="TextBox 4"/>
          <p:cNvSpPr txBox="1"/>
          <p:nvPr/>
        </p:nvSpPr>
        <p:spPr>
          <a:xfrm>
            <a:off x="1765640" y="747656"/>
            <a:ext cx="571955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Self-study methods</a:t>
            </a:r>
            <a:endParaRPr lang="en-US" sz="3600" b="1" kern="1200" dirty="0">
              <a:solidFill>
                <a:schemeClr val="tx1"/>
              </a:solidFill>
              <a:latin typeface="+mj-lt"/>
            </a:endParaRPr>
          </a:p>
        </p:txBody>
      </p:sp>
      <p:sp>
        <p:nvSpPr>
          <p:cNvPr id="7" name="TextBox 6"/>
          <p:cNvSpPr txBox="1"/>
          <p:nvPr/>
        </p:nvSpPr>
        <p:spPr>
          <a:xfrm>
            <a:off x="7871381" y="1527142"/>
            <a:ext cx="3214541" cy="2123658"/>
          </a:xfrm>
          <a:prstGeom prst="rect">
            <a:avLst/>
          </a:prstGeom>
          <a:noFill/>
        </p:spPr>
        <p:txBody>
          <a:bodyPr wrap="square" rtlCol="0">
            <a:spAutoFit/>
          </a:bodyPr>
          <a:lstStyle/>
          <a:p>
            <a:pPr marL="342900" indent="-342900">
              <a:buFont typeface="+mj-lt"/>
              <a:buAutoNum type="arabicPeriod"/>
            </a:pPr>
            <a:r>
              <a:rPr lang="ro-RO" sz="2200" dirty="0">
                <a:latin typeface="+mj-lt"/>
              </a:rPr>
              <a:t>Orientalists </a:t>
            </a:r>
            <a:endParaRPr lang="en-US" sz="2200" dirty="0" smtClean="0">
              <a:latin typeface="+mj-lt"/>
            </a:endParaRPr>
          </a:p>
          <a:p>
            <a:pPr marL="342900" indent="-342900">
              <a:buFont typeface="+mj-lt"/>
              <a:buAutoNum type="arabicPeriod"/>
            </a:pPr>
            <a:r>
              <a:rPr lang="ro-RO" sz="2200" dirty="0" smtClean="0">
                <a:latin typeface="+mj-lt"/>
              </a:rPr>
              <a:t>Prendergast’s </a:t>
            </a:r>
            <a:r>
              <a:rPr lang="ro-RO" sz="2200" dirty="0">
                <a:latin typeface="+mj-lt"/>
              </a:rPr>
              <a:t>‘Mastery </a:t>
            </a:r>
            <a:r>
              <a:rPr lang="ro-RO" sz="2200" dirty="0" smtClean="0">
                <a:latin typeface="+mj-lt"/>
              </a:rPr>
              <a:t>System’</a:t>
            </a:r>
            <a:endParaRPr lang="en-US" sz="2200" dirty="0" smtClean="0">
              <a:latin typeface="+mj-lt"/>
            </a:endParaRPr>
          </a:p>
          <a:p>
            <a:pPr marL="342900" indent="-342900">
              <a:buFont typeface="+mj-lt"/>
              <a:buAutoNum type="arabicPeriod"/>
            </a:pPr>
            <a:r>
              <a:rPr lang="ro-RO" sz="2200" dirty="0" smtClean="0">
                <a:latin typeface="+mj-lt"/>
              </a:rPr>
              <a:t>Programmed </a:t>
            </a:r>
            <a:r>
              <a:rPr lang="ro-RO" sz="2200" dirty="0">
                <a:latin typeface="+mj-lt"/>
              </a:rPr>
              <a:t>Instruction: Duolingo </a:t>
            </a:r>
            <a:r>
              <a:rPr lang="ro-RO" sz="2200" dirty="0" smtClean="0">
                <a:latin typeface="+mj-lt"/>
              </a:rPr>
              <a:t>Online </a:t>
            </a:r>
            <a:r>
              <a:rPr lang="ro-RO" sz="2200" dirty="0">
                <a:latin typeface="+mj-lt"/>
              </a:rPr>
              <a:t>Polyglots</a:t>
            </a:r>
          </a:p>
        </p:txBody>
      </p:sp>
    </p:spTree>
    <p:extLst>
      <p:ext uri="{BB962C8B-B14F-4D97-AF65-F5344CB8AC3E}">
        <p14:creationId xmlns:p14="http://schemas.microsoft.com/office/powerpoint/2010/main" val="313859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24206" y="1272619"/>
            <a:ext cx="7098384" cy="4572000"/>
          </a:xfrm>
          <a:prstGeom prst="horizontalScroll">
            <a:avLst/>
          </a:prstGeom>
          <a:solidFill>
            <a:srgbClr val="99FF99"/>
          </a:solidFill>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just">
              <a:buFont typeface="Wingdings" panose="05000000000000000000" pitchFamily="2" charset="2"/>
              <a:buChar char="ü"/>
            </a:pPr>
            <a:r>
              <a:rPr lang="en-US" sz="2400" dirty="0">
                <a:latin typeface="+mj-lt"/>
              </a:rPr>
              <a:t> </a:t>
            </a:r>
            <a:r>
              <a:rPr lang="en-US" sz="2400" dirty="0" smtClean="0">
                <a:latin typeface="+mj-lt"/>
              </a:rPr>
              <a:t>Developed by one person, who had </a:t>
            </a:r>
            <a:r>
              <a:rPr lang="en-US" sz="2400" dirty="0">
                <a:latin typeface="+mj-lt"/>
              </a:rPr>
              <a:t>a unique, even mystical vision of teaching, often combined with a charismatic teaching </a:t>
            </a:r>
            <a:r>
              <a:rPr lang="en-US" sz="2400" dirty="0" smtClean="0">
                <a:latin typeface="+mj-lt"/>
              </a:rPr>
              <a:t>style. </a:t>
            </a:r>
          </a:p>
          <a:p>
            <a:pPr marL="342900" indent="-342900" algn="just">
              <a:buFont typeface="Wingdings" panose="05000000000000000000" pitchFamily="2" charset="2"/>
              <a:buChar char="ü"/>
            </a:pPr>
            <a:r>
              <a:rPr lang="en-US" sz="2400" dirty="0" smtClean="0">
                <a:latin typeface="+mj-lt"/>
              </a:rPr>
              <a:t>Some </a:t>
            </a:r>
            <a:r>
              <a:rPr lang="en-US" sz="2400" dirty="0">
                <a:latin typeface="+mj-lt"/>
              </a:rPr>
              <a:t>of the practices associated with these methods have been co-opted into more mainstream methodology, even if the beliefs </a:t>
            </a:r>
            <a:r>
              <a:rPr lang="en-US" sz="2400" dirty="0" smtClean="0">
                <a:latin typeface="+mj-lt"/>
              </a:rPr>
              <a:t>underlying them </a:t>
            </a:r>
            <a:r>
              <a:rPr lang="en-US" sz="2400" dirty="0">
                <a:latin typeface="+mj-lt"/>
              </a:rPr>
              <a:t>have not.</a:t>
            </a:r>
            <a:endParaRPr lang="ro-RO" sz="3200" dirty="0">
              <a:latin typeface="+mj-lt"/>
            </a:endParaRPr>
          </a:p>
        </p:txBody>
      </p:sp>
      <p:sp>
        <p:nvSpPr>
          <p:cNvPr id="5" name="TextBox 4"/>
          <p:cNvSpPr txBox="1"/>
          <p:nvPr/>
        </p:nvSpPr>
        <p:spPr>
          <a:xfrm>
            <a:off x="1595956" y="615681"/>
            <a:ext cx="6435681"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3600" b="1" kern="1200" dirty="0" smtClean="0">
                <a:solidFill>
                  <a:schemeClr val="tx1"/>
                </a:solidFill>
                <a:latin typeface="+mj-lt"/>
              </a:rPr>
              <a:t>Visionaries/designer methods</a:t>
            </a:r>
            <a:endParaRPr lang="en-US" sz="3600" b="1" kern="1200" dirty="0">
              <a:solidFill>
                <a:schemeClr val="tx1"/>
              </a:solidFill>
              <a:latin typeface="+mj-lt"/>
            </a:endParaRPr>
          </a:p>
        </p:txBody>
      </p:sp>
      <p:sp>
        <p:nvSpPr>
          <p:cNvPr id="7" name="TextBox 6"/>
          <p:cNvSpPr txBox="1"/>
          <p:nvPr/>
        </p:nvSpPr>
        <p:spPr>
          <a:xfrm>
            <a:off x="7871381" y="1913641"/>
            <a:ext cx="3214541" cy="3354765"/>
          </a:xfrm>
          <a:prstGeom prst="rect">
            <a:avLst/>
          </a:prstGeom>
          <a:noFill/>
        </p:spPr>
        <p:txBody>
          <a:bodyPr wrap="square" rtlCol="0">
            <a:spAutoFit/>
          </a:bodyPr>
          <a:lstStyle/>
          <a:p>
            <a:pPr marL="342900" indent="-342900">
              <a:buFont typeface="+mj-lt"/>
              <a:buAutoNum type="arabicPeriod"/>
            </a:pPr>
            <a:r>
              <a:rPr lang="en-US" sz="2400" dirty="0" smtClean="0">
                <a:latin typeface="+mj-lt"/>
              </a:rPr>
              <a:t>Community Language Learning</a:t>
            </a:r>
          </a:p>
          <a:p>
            <a:pPr marL="342900" indent="-342900">
              <a:buFont typeface="+mj-lt"/>
              <a:buAutoNum type="arabicPeriod"/>
            </a:pPr>
            <a:r>
              <a:rPr lang="en-US" sz="2400" dirty="0" err="1" smtClean="0">
                <a:latin typeface="+mj-lt"/>
              </a:rPr>
              <a:t>Suggestopedia</a:t>
            </a:r>
            <a:endParaRPr lang="en-US" sz="2400" dirty="0" smtClean="0">
              <a:latin typeface="+mj-lt"/>
            </a:endParaRPr>
          </a:p>
          <a:p>
            <a:pPr marL="342900" indent="-342900">
              <a:buFont typeface="+mj-lt"/>
              <a:buAutoNum type="arabicPeriod"/>
            </a:pPr>
            <a:r>
              <a:rPr lang="en-US" sz="2400" dirty="0" smtClean="0">
                <a:latin typeface="+mj-lt"/>
              </a:rPr>
              <a:t>The Silent Way</a:t>
            </a:r>
          </a:p>
          <a:p>
            <a:pPr marL="342900" indent="-342900">
              <a:buFont typeface="+mj-lt"/>
              <a:buAutoNum type="arabicPeriod"/>
            </a:pPr>
            <a:r>
              <a:rPr lang="en-US" sz="2400" dirty="0" smtClean="0">
                <a:solidFill>
                  <a:srgbClr val="C00000"/>
                </a:solidFill>
                <a:latin typeface="+mj-lt"/>
              </a:rPr>
              <a:t>Total Physical response</a:t>
            </a:r>
          </a:p>
          <a:p>
            <a:pPr marL="342900" indent="-342900">
              <a:buFont typeface="+mj-lt"/>
              <a:buAutoNum type="arabicPeriod"/>
            </a:pPr>
            <a:r>
              <a:rPr lang="en-US" sz="2400" dirty="0" smtClean="0">
                <a:latin typeface="+mj-lt"/>
              </a:rPr>
              <a:t>Cr</a:t>
            </a:r>
            <a:r>
              <a:rPr lang="ro-RO" sz="2400" smtClean="0">
                <a:latin typeface="+mj-lt"/>
              </a:rPr>
              <a:t>az</a:t>
            </a:r>
            <a:r>
              <a:rPr lang="en-US" sz="2400" smtClean="0">
                <a:latin typeface="+mj-lt"/>
              </a:rPr>
              <a:t>y </a:t>
            </a:r>
            <a:r>
              <a:rPr lang="en-US" sz="2400" dirty="0" smtClean="0">
                <a:latin typeface="+mj-lt"/>
              </a:rPr>
              <a:t>English</a:t>
            </a:r>
          </a:p>
          <a:p>
            <a:pPr marL="342900" indent="-342900">
              <a:buFont typeface="+mj-lt"/>
              <a:buAutoNum type="arabicPeriod"/>
            </a:pPr>
            <a:endParaRPr lang="en-US" sz="2200" dirty="0" smtClean="0">
              <a:latin typeface="+mj-lt"/>
            </a:endParaRPr>
          </a:p>
          <a:p>
            <a:pPr marL="342900" indent="-342900">
              <a:buFont typeface="+mj-lt"/>
              <a:buAutoNum type="arabicPeriod"/>
            </a:pPr>
            <a:endParaRPr lang="ro-RO" sz="2200" dirty="0">
              <a:latin typeface="+mj-lt"/>
            </a:endParaRPr>
          </a:p>
        </p:txBody>
      </p:sp>
    </p:spTree>
    <p:extLst>
      <p:ext uri="{BB962C8B-B14F-4D97-AF65-F5344CB8AC3E}">
        <p14:creationId xmlns:p14="http://schemas.microsoft.com/office/powerpoint/2010/main" val="30599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888" y="544082"/>
            <a:ext cx="9780587" cy="604615"/>
          </a:xfrm>
        </p:spPr>
        <p:txBody>
          <a:bodyPr>
            <a:normAutofit/>
          </a:bodyPr>
          <a:lstStyle/>
          <a:p>
            <a:r>
              <a:rPr lang="ro-RO" sz="3000" b="1" dirty="0"/>
              <a:t>The Grammar Translation Method </a:t>
            </a:r>
          </a:p>
        </p:txBody>
      </p:sp>
      <p:sp>
        <p:nvSpPr>
          <p:cNvPr id="3" name="Content Placeholder 2"/>
          <p:cNvSpPr>
            <a:spLocks noGrp="1"/>
          </p:cNvSpPr>
          <p:nvPr>
            <p:ph idx="1"/>
          </p:nvPr>
        </p:nvSpPr>
        <p:spPr>
          <a:xfrm>
            <a:off x="923925" y="1216060"/>
            <a:ext cx="10869007" cy="5015061"/>
          </a:xfrm>
          <a:solidFill>
            <a:schemeClr val="accent3">
              <a:lumMod val="20000"/>
              <a:lumOff val="80000"/>
            </a:schemeClr>
          </a:solidFill>
        </p:spPr>
        <p:txBody>
          <a:bodyPr>
            <a:noAutofit/>
          </a:bodyPr>
          <a:lstStyle/>
          <a:p>
            <a:pPr lvl="1" indent="-342900">
              <a:spcBef>
                <a:spcPts val="0"/>
              </a:spcBef>
              <a:buFont typeface="Cambria" panose="02040503050406030204" pitchFamily="18" charset="0"/>
              <a:buChar char="⁻"/>
            </a:pPr>
            <a:r>
              <a:rPr lang="en-US" sz="2400" dirty="0" smtClean="0">
                <a:solidFill>
                  <a:schemeClr val="tx1"/>
                </a:solidFill>
                <a:latin typeface="+mj-lt"/>
              </a:rPr>
              <a:t>the </a:t>
            </a:r>
            <a:r>
              <a:rPr lang="en-US" sz="2400" dirty="0">
                <a:solidFill>
                  <a:schemeClr val="tx1"/>
                </a:solidFill>
                <a:latin typeface="+mj-lt"/>
              </a:rPr>
              <a:t>earliest approach in language teaching, accepted until the 1950s</a:t>
            </a:r>
            <a:r>
              <a:rPr lang="en-US" sz="2400" dirty="0" smtClean="0">
                <a:solidFill>
                  <a:schemeClr val="tx1"/>
                </a:solidFill>
                <a:latin typeface="+mj-lt"/>
              </a:rPr>
              <a:t>.</a:t>
            </a:r>
            <a:endParaRPr lang="ro-RO" sz="2400" dirty="0" smtClean="0">
              <a:solidFill>
                <a:schemeClr val="tx1"/>
              </a:solidFill>
              <a:latin typeface="+mj-lt"/>
            </a:endParaRPr>
          </a:p>
          <a:p>
            <a:pPr lvl="1" indent="-342900">
              <a:spcBef>
                <a:spcPts val="0"/>
              </a:spcBef>
              <a:buFont typeface="Cambria" panose="02040503050406030204" pitchFamily="18" charset="0"/>
              <a:buChar char="⁻"/>
            </a:pPr>
            <a:r>
              <a:rPr lang="en-US" sz="2400" dirty="0" smtClean="0">
                <a:solidFill>
                  <a:schemeClr val="tx1"/>
                </a:solidFill>
                <a:latin typeface="+mj-lt"/>
              </a:rPr>
              <a:t>called </a:t>
            </a:r>
            <a:r>
              <a:rPr lang="en-US" sz="2400" b="1" dirty="0">
                <a:solidFill>
                  <a:schemeClr val="tx1"/>
                </a:solidFill>
                <a:latin typeface="+mj-lt"/>
              </a:rPr>
              <a:t>Classical Method </a:t>
            </a:r>
            <a:r>
              <a:rPr lang="en-US" sz="2400" dirty="0">
                <a:solidFill>
                  <a:schemeClr val="tx1"/>
                </a:solidFill>
                <a:latin typeface="+mj-lt"/>
              </a:rPr>
              <a:t>as it was first used in the teaching of the classical languages, Latin and Greek. </a:t>
            </a:r>
            <a:endParaRPr lang="ro-RO" sz="2400" b="1" dirty="0" smtClean="0">
              <a:solidFill>
                <a:schemeClr val="tx1"/>
              </a:solidFill>
              <a:latin typeface="+mj-lt"/>
            </a:endParaRPr>
          </a:p>
          <a:p>
            <a:pPr lvl="1" indent="-342900">
              <a:spcBef>
                <a:spcPts val="0"/>
              </a:spcBef>
              <a:buFont typeface="Cambria" panose="02040503050406030204" pitchFamily="18" charset="0"/>
              <a:buChar char="⁻"/>
            </a:pPr>
            <a:r>
              <a:rPr lang="en-US" sz="2200" dirty="0" smtClean="0">
                <a:solidFill>
                  <a:schemeClr val="tx1"/>
                </a:solidFill>
                <a:latin typeface="+mj-lt"/>
              </a:rPr>
              <a:t>belongs</a:t>
            </a:r>
            <a:r>
              <a:rPr lang="en-US" sz="2200" b="1" dirty="0" smtClean="0">
                <a:solidFill>
                  <a:schemeClr val="tx1"/>
                </a:solidFill>
                <a:latin typeface="+mj-lt"/>
              </a:rPr>
              <a:t> </a:t>
            </a:r>
            <a:r>
              <a:rPr lang="en-US" sz="2200" b="1" dirty="0">
                <a:solidFill>
                  <a:schemeClr val="tx1"/>
                </a:solidFill>
                <a:latin typeface="+mj-lt"/>
              </a:rPr>
              <a:t>to the cognitive </a:t>
            </a:r>
            <a:r>
              <a:rPr lang="ro-RO" sz="2200" dirty="0" smtClean="0">
                <a:solidFill>
                  <a:schemeClr val="tx1"/>
                </a:solidFill>
                <a:latin typeface="+mj-lt"/>
              </a:rPr>
              <a:t>approach to </a:t>
            </a:r>
            <a:r>
              <a:rPr lang="en-US" sz="2200" dirty="0" smtClean="0">
                <a:solidFill>
                  <a:schemeClr val="tx1"/>
                </a:solidFill>
                <a:latin typeface="+mj-lt"/>
              </a:rPr>
              <a:t>language </a:t>
            </a:r>
            <a:r>
              <a:rPr lang="en-US" sz="2200" dirty="0">
                <a:solidFill>
                  <a:schemeClr val="tx1"/>
                </a:solidFill>
                <a:latin typeface="+mj-lt"/>
              </a:rPr>
              <a:t>teaching. </a:t>
            </a:r>
            <a:endParaRPr lang="ro-RO" sz="2200" dirty="0" smtClean="0">
              <a:solidFill>
                <a:schemeClr val="tx1"/>
              </a:solidFill>
              <a:latin typeface="+mj-lt"/>
            </a:endParaRPr>
          </a:p>
          <a:p>
            <a:pPr lvl="1">
              <a:spcBef>
                <a:spcPts val="600"/>
              </a:spcBef>
            </a:pPr>
            <a:r>
              <a:rPr lang="ro-RO" sz="2400" b="1" dirty="0" smtClean="0">
                <a:solidFill>
                  <a:schemeClr val="tx1"/>
                </a:solidFill>
                <a:latin typeface="+mj-lt"/>
              </a:rPr>
              <a:t>Aim/Objectives:</a:t>
            </a:r>
          </a:p>
          <a:p>
            <a:pPr lvl="1">
              <a:spcBef>
                <a:spcPts val="600"/>
              </a:spcBef>
              <a:buFont typeface="Wingdings" panose="05000000000000000000" pitchFamily="2" charset="2"/>
              <a:buChar char="Ø"/>
            </a:pPr>
            <a:r>
              <a:rPr lang="en-US" sz="2400" dirty="0">
                <a:solidFill>
                  <a:schemeClr val="tx1"/>
                </a:solidFill>
                <a:latin typeface="+mj-lt"/>
              </a:rPr>
              <a:t>to be able to read literature written in the target </a:t>
            </a:r>
            <a:r>
              <a:rPr lang="en-US" sz="2400" dirty="0" smtClean="0">
                <a:solidFill>
                  <a:schemeClr val="tx1"/>
                </a:solidFill>
                <a:latin typeface="+mj-lt"/>
              </a:rPr>
              <a:t>language;</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provide students with good mental exercise which helps develop their </a:t>
            </a:r>
            <a:r>
              <a:rPr lang="en-US" sz="2400" dirty="0" smtClean="0">
                <a:solidFill>
                  <a:schemeClr val="tx1"/>
                </a:solidFill>
                <a:latin typeface="+mj-lt"/>
              </a:rPr>
              <a:t>minds;</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give the learners grammatical rules and examples to memorize them;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make them apply the rules to other examples;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teach the students to write in both their native and the target languages through translation. </a:t>
            </a:r>
            <a:endParaRPr lang="en-US" sz="2400" dirty="0" smtClean="0">
              <a:solidFill>
                <a:schemeClr val="tx1"/>
              </a:solidFill>
              <a:latin typeface="+mj-lt"/>
            </a:endParaRPr>
          </a:p>
          <a:p>
            <a:pPr>
              <a:spcBef>
                <a:spcPts val="1200"/>
              </a:spcBef>
              <a:buFont typeface="Arial" panose="020B0604020202020204" pitchFamily="34" charset="0"/>
              <a:buChar char="•"/>
            </a:pPr>
            <a:endParaRPr lang="en-US" sz="2400" dirty="0">
              <a:solidFill>
                <a:schemeClr val="tx1"/>
              </a:solidFill>
              <a:latin typeface="+mj-lt"/>
            </a:endParaRPr>
          </a:p>
        </p:txBody>
      </p:sp>
    </p:spTree>
    <p:extLst>
      <p:ext uri="{BB962C8B-B14F-4D97-AF65-F5344CB8AC3E}">
        <p14:creationId xmlns:p14="http://schemas.microsoft.com/office/powerpoint/2010/main" val="3445327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536" y="233390"/>
            <a:ext cx="9780587" cy="604615"/>
          </a:xfrm>
        </p:spPr>
        <p:txBody>
          <a:bodyPr>
            <a:normAutofit/>
          </a:bodyPr>
          <a:lstStyle/>
          <a:p>
            <a:r>
              <a:rPr lang="ro-RO" sz="3000" b="1" dirty="0">
                <a:solidFill>
                  <a:schemeClr val="tx1"/>
                </a:solidFill>
              </a:rPr>
              <a:t>The Grammar Translation Method </a:t>
            </a:r>
          </a:p>
        </p:txBody>
      </p:sp>
      <p:sp>
        <p:nvSpPr>
          <p:cNvPr id="3" name="Content Placeholder 2"/>
          <p:cNvSpPr>
            <a:spLocks noGrp="1"/>
          </p:cNvSpPr>
          <p:nvPr>
            <p:ph idx="1"/>
          </p:nvPr>
        </p:nvSpPr>
        <p:spPr>
          <a:xfrm>
            <a:off x="443060" y="819151"/>
            <a:ext cx="11501291" cy="5915024"/>
          </a:xfrm>
          <a:solidFill>
            <a:schemeClr val="accent3">
              <a:lumMod val="20000"/>
              <a:lumOff val="80000"/>
            </a:schemeClr>
          </a:solidFill>
        </p:spPr>
        <p:txBody>
          <a:bodyPr>
            <a:noAutofit/>
          </a:bodyPr>
          <a:lstStyle/>
          <a:p>
            <a:pPr>
              <a:spcBef>
                <a:spcPts val="600"/>
              </a:spcBef>
            </a:pPr>
            <a:r>
              <a:rPr lang="en-US" sz="2000" b="1" dirty="0" smtClean="0">
                <a:solidFill>
                  <a:schemeClr val="tx1"/>
                </a:solidFill>
                <a:latin typeface="+mj-lt"/>
              </a:rPr>
              <a:t>The </a:t>
            </a:r>
            <a:r>
              <a:rPr lang="en-US" sz="2000" b="1" dirty="0">
                <a:solidFill>
                  <a:schemeClr val="tx1"/>
                </a:solidFill>
                <a:latin typeface="+mj-lt"/>
              </a:rPr>
              <a:t>basic principles of the method</a:t>
            </a:r>
            <a:r>
              <a:rPr lang="en-US" sz="2000" b="1" dirty="0" smtClean="0">
                <a:solidFill>
                  <a:schemeClr val="tx1"/>
                </a:solidFill>
                <a:latin typeface="+mj-lt"/>
              </a:rPr>
              <a:t>:</a:t>
            </a:r>
          </a:p>
          <a:p>
            <a:pPr>
              <a:spcBef>
                <a:spcPts val="600"/>
              </a:spcBef>
              <a:buFont typeface="Arial" panose="020B0604020202020204" pitchFamily="34" charset="0"/>
              <a:buChar char="•"/>
            </a:pPr>
            <a:r>
              <a:rPr lang="en-US" sz="2200" dirty="0" smtClean="0">
                <a:solidFill>
                  <a:schemeClr val="tx1"/>
                </a:solidFill>
                <a:latin typeface="+mj-lt"/>
              </a:rPr>
              <a:t>characteristic </a:t>
            </a:r>
            <a:r>
              <a:rPr lang="en-US" sz="2200" dirty="0">
                <a:solidFill>
                  <a:schemeClr val="tx1"/>
                </a:solidFill>
                <a:latin typeface="+mj-lt"/>
              </a:rPr>
              <a:t>interaction in the teaching process is a </a:t>
            </a:r>
            <a:r>
              <a:rPr lang="en-US" sz="2200" b="1" dirty="0">
                <a:solidFill>
                  <a:schemeClr val="tx1"/>
                </a:solidFill>
                <a:latin typeface="+mj-lt"/>
              </a:rPr>
              <a:t>Student – Teacher interaction</a:t>
            </a:r>
            <a:r>
              <a:rPr lang="en-US" sz="2200" dirty="0" smtClean="0">
                <a:solidFill>
                  <a:schemeClr val="tx1"/>
                </a:solidFill>
                <a:latin typeface="+mj-lt"/>
              </a:rPr>
              <a:t>;</a:t>
            </a:r>
          </a:p>
          <a:p>
            <a:pPr>
              <a:spcBef>
                <a:spcPts val="600"/>
              </a:spcBef>
              <a:buFont typeface="Arial" panose="020B0604020202020204" pitchFamily="34" charset="0"/>
              <a:buChar char="•"/>
            </a:pPr>
            <a:r>
              <a:rPr lang="en-US" sz="2200" b="1" dirty="0" smtClean="0">
                <a:solidFill>
                  <a:schemeClr val="tx1"/>
                </a:solidFill>
                <a:latin typeface="+mj-lt"/>
              </a:rPr>
              <a:t>teacher’s </a:t>
            </a:r>
            <a:r>
              <a:rPr lang="en-US" sz="2200" b="1" dirty="0">
                <a:solidFill>
                  <a:schemeClr val="tx1"/>
                </a:solidFill>
                <a:latin typeface="+mj-lt"/>
              </a:rPr>
              <a:t>roles </a:t>
            </a:r>
            <a:r>
              <a:rPr lang="en-US" sz="2200" dirty="0">
                <a:solidFill>
                  <a:schemeClr val="tx1"/>
                </a:solidFill>
                <a:latin typeface="+mj-lt"/>
              </a:rPr>
              <a:t>are very traditional, the teacher is the </a:t>
            </a:r>
            <a:r>
              <a:rPr lang="en-US" sz="2200" b="1" dirty="0">
                <a:solidFill>
                  <a:schemeClr val="tx1"/>
                </a:solidFill>
                <a:latin typeface="+mj-lt"/>
              </a:rPr>
              <a:t>authority</a:t>
            </a:r>
            <a:r>
              <a:rPr lang="en-US" sz="2200" dirty="0">
                <a:solidFill>
                  <a:schemeClr val="tx1"/>
                </a:solidFill>
                <a:latin typeface="+mj-lt"/>
              </a:rPr>
              <a:t> 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literary </a:t>
            </a:r>
            <a:r>
              <a:rPr lang="en-US" sz="2200" b="1" dirty="0">
                <a:solidFill>
                  <a:schemeClr val="tx1"/>
                </a:solidFill>
                <a:latin typeface="+mj-lt"/>
              </a:rPr>
              <a:t>language is considered superior </a:t>
            </a:r>
            <a:r>
              <a:rPr lang="en-US" sz="2200" dirty="0">
                <a:solidFill>
                  <a:schemeClr val="tx1"/>
                </a:solidFill>
                <a:latin typeface="+mj-lt"/>
              </a:rPr>
              <a:t>to spoken language, culture is considered as consisting of </a:t>
            </a:r>
            <a:r>
              <a:rPr lang="en-US" sz="2200" b="1" dirty="0">
                <a:solidFill>
                  <a:schemeClr val="tx1"/>
                </a:solidFill>
                <a:latin typeface="+mj-lt"/>
              </a:rPr>
              <a:t>literature</a:t>
            </a:r>
            <a:r>
              <a:rPr lang="en-US" sz="2200" dirty="0">
                <a:solidFill>
                  <a:schemeClr val="tx1"/>
                </a:solidFill>
                <a:latin typeface="+mj-lt"/>
              </a:rPr>
              <a:t> and the </a:t>
            </a:r>
            <a:r>
              <a:rPr lang="en-US" sz="2200" b="1" dirty="0">
                <a:solidFill>
                  <a:schemeClr val="tx1"/>
                </a:solidFill>
                <a:latin typeface="+mj-lt"/>
              </a:rPr>
              <a:t>fine </a:t>
            </a:r>
            <a:r>
              <a:rPr lang="en-US" sz="2200" b="1" dirty="0" smtClean="0">
                <a:solidFill>
                  <a:schemeClr val="tx1"/>
                </a:solidFill>
                <a:latin typeface="+mj-lt"/>
              </a:rPr>
              <a:t>arts</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passive </a:t>
            </a:r>
            <a:r>
              <a:rPr lang="en-US" sz="2200" b="1" dirty="0">
                <a:solidFill>
                  <a:schemeClr val="tx1"/>
                </a:solidFill>
                <a:latin typeface="+mj-lt"/>
              </a:rPr>
              <a:t>vocabulary </a:t>
            </a:r>
            <a:r>
              <a:rPr lang="en-US" sz="2200" dirty="0">
                <a:solidFill>
                  <a:schemeClr val="tx1"/>
                </a:solidFill>
                <a:latin typeface="+mj-lt"/>
              </a:rPr>
              <a:t>and </a:t>
            </a:r>
            <a:r>
              <a:rPr lang="en-US" sz="2200" b="1" dirty="0">
                <a:solidFill>
                  <a:schemeClr val="tx1"/>
                </a:solidFill>
                <a:latin typeface="+mj-lt"/>
              </a:rPr>
              <a:t>grammar are emphasized </a:t>
            </a:r>
            <a:r>
              <a:rPr lang="en-US" sz="2200" dirty="0">
                <a:solidFill>
                  <a:schemeClr val="tx1"/>
                </a:solidFill>
                <a:latin typeface="+mj-lt"/>
              </a:rPr>
              <a:t>at </a:t>
            </a:r>
            <a:r>
              <a:rPr lang="ro-RO" sz="2200" dirty="0" smtClean="0">
                <a:solidFill>
                  <a:schemeClr val="tx1"/>
                </a:solidFill>
                <a:latin typeface="+mj-lt"/>
              </a:rPr>
              <a:t>the </a:t>
            </a:r>
            <a:r>
              <a:rPr lang="en-US" sz="2200" dirty="0" smtClean="0">
                <a:solidFill>
                  <a:schemeClr val="tx1"/>
                </a:solidFill>
                <a:latin typeface="+mj-lt"/>
              </a:rPr>
              <a:t>cost </a:t>
            </a:r>
            <a:r>
              <a:rPr lang="en-US" sz="2200" dirty="0">
                <a:solidFill>
                  <a:schemeClr val="tx1"/>
                </a:solidFill>
                <a:latin typeface="+mj-lt"/>
              </a:rPr>
              <a:t>of </a:t>
            </a:r>
            <a:r>
              <a:rPr lang="en-US" sz="2200" dirty="0" smtClean="0">
                <a:solidFill>
                  <a:schemeClr val="tx1"/>
                </a:solidFill>
                <a:latin typeface="+mj-lt"/>
              </a:rPr>
              <a:t>pronunciation</a:t>
            </a:r>
            <a:r>
              <a:rPr lang="ro-RO" sz="2200" dirty="0">
                <a:solidFill>
                  <a:schemeClr val="tx1"/>
                </a:solidFill>
                <a:latin typeface="+mj-lt"/>
              </a:rPr>
              <a:t>;</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reading </a:t>
            </a:r>
            <a:r>
              <a:rPr lang="en-US" sz="2200" b="1" dirty="0">
                <a:solidFill>
                  <a:schemeClr val="tx1"/>
                </a:solidFill>
                <a:latin typeface="+mj-lt"/>
              </a:rPr>
              <a:t>and writing are the primary </a:t>
            </a:r>
            <a:r>
              <a:rPr lang="en-US" sz="2200" b="1" dirty="0" smtClean="0">
                <a:solidFill>
                  <a:schemeClr val="tx1"/>
                </a:solidFill>
                <a:latin typeface="+mj-lt"/>
              </a:rPr>
              <a:t>skills</a:t>
            </a:r>
            <a:r>
              <a:rPr lang="ro-RO" sz="2200" b="1" dirty="0" smtClean="0">
                <a:solidFill>
                  <a:schemeClr val="tx1"/>
                </a:solidFill>
                <a:latin typeface="+mj-lt"/>
              </a:rPr>
              <a:t>, </a:t>
            </a:r>
            <a:r>
              <a:rPr lang="en-US" sz="2200" dirty="0" smtClean="0">
                <a:solidFill>
                  <a:schemeClr val="tx1"/>
                </a:solidFill>
                <a:latin typeface="+mj-lt"/>
              </a:rPr>
              <a:t>less </a:t>
            </a:r>
            <a:r>
              <a:rPr lang="en-US" sz="2200" dirty="0">
                <a:solidFill>
                  <a:schemeClr val="tx1"/>
                </a:solidFill>
                <a:latin typeface="+mj-lt"/>
              </a:rPr>
              <a:t>attention is given to speaking and listening;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language that is used in class is mostly the students </a:t>
            </a:r>
            <a:r>
              <a:rPr lang="en-US" sz="2200" b="1" dirty="0">
                <a:solidFill>
                  <a:schemeClr val="tx1"/>
                </a:solidFill>
                <a:latin typeface="+mj-lt"/>
              </a:rPr>
              <a:t>native </a:t>
            </a:r>
            <a:r>
              <a:rPr lang="en-US" sz="2200" b="1" dirty="0" smtClean="0">
                <a:solidFill>
                  <a:schemeClr val="tx1"/>
                </a:solidFill>
                <a:latin typeface="+mj-lt"/>
              </a:rPr>
              <a:t>language</a:t>
            </a:r>
            <a:r>
              <a:rPr lang="en-US" sz="2200" dirty="0">
                <a:solidFill>
                  <a:schemeClr val="tx1"/>
                </a:solidFill>
                <a:latin typeface="+mj-lt"/>
              </a:rPr>
              <a:t>;</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b="1" dirty="0" smtClean="0">
                <a:solidFill>
                  <a:schemeClr val="tx1"/>
                </a:solidFill>
                <a:latin typeface="+mj-lt"/>
              </a:rPr>
              <a:t>meanings </a:t>
            </a:r>
            <a:r>
              <a:rPr lang="en-US" sz="2200" b="1" dirty="0">
                <a:solidFill>
                  <a:schemeClr val="tx1"/>
                </a:solidFill>
                <a:latin typeface="+mj-lt"/>
              </a:rPr>
              <a:t>of new words </a:t>
            </a:r>
            <a:r>
              <a:rPr lang="en-US" sz="2200" dirty="0">
                <a:solidFill>
                  <a:schemeClr val="tx1"/>
                </a:solidFill>
                <a:latin typeface="+mj-lt"/>
              </a:rPr>
              <a:t>are made clear by </a:t>
            </a:r>
            <a:r>
              <a:rPr lang="en-US" sz="2200" b="1" dirty="0">
                <a:solidFill>
                  <a:schemeClr val="tx1"/>
                </a:solidFill>
                <a:latin typeface="+mj-lt"/>
              </a:rPr>
              <a:t>translating</a:t>
            </a:r>
            <a:r>
              <a:rPr lang="en-US" sz="2200" dirty="0">
                <a:solidFill>
                  <a:schemeClr val="tx1"/>
                </a:solidFill>
                <a:latin typeface="+mj-lt"/>
              </a:rPr>
              <a:t> them into the </a:t>
            </a:r>
            <a:r>
              <a:rPr lang="en-US" sz="2200" dirty="0" smtClean="0">
                <a:solidFill>
                  <a:schemeClr val="tx1"/>
                </a:solidFill>
                <a:latin typeface="+mj-lt"/>
              </a:rPr>
              <a:t>students’ L1; </a:t>
            </a:r>
          </a:p>
          <a:p>
            <a:pPr>
              <a:spcBef>
                <a:spcPts val="600"/>
              </a:spcBef>
              <a:buFont typeface="Arial" panose="020B0604020202020204" pitchFamily="34" charset="0"/>
              <a:buChar char="•"/>
            </a:pPr>
            <a:r>
              <a:rPr lang="en-US" sz="2200" b="1" dirty="0" smtClean="0">
                <a:solidFill>
                  <a:schemeClr val="tx1"/>
                </a:solidFill>
                <a:latin typeface="+mj-lt"/>
              </a:rPr>
              <a:t>evaluation</a:t>
            </a:r>
            <a:r>
              <a:rPr lang="en-US" sz="2200" dirty="0" smtClean="0">
                <a:solidFill>
                  <a:schemeClr val="tx1"/>
                </a:solidFill>
                <a:latin typeface="+mj-lt"/>
              </a:rPr>
              <a:t> </a:t>
            </a:r>
            <a:r>
              <a:rPr lang="en-US" sz="2200" dirty="0">
                <a:solidFill>
                  <a:schemeClr val="tx1"/>
                </a:solidFill>
                <a:latin typeface="+mj-lt"/>
              </a:rPr>
              <a:t>is accomplished on the basis of </a:t>
            </a:r>
            <a:r>
              <a:rPr lang="en-US" sz="2200" b="1" dirty="0">
                <a:solidFill>
                  <a:schemeClr val="tx1"/>
                </a:solidFill>
                <a:latin typeface="+mj-lt"/>
              </a:rPr>
              <a:t>written tests </a:t>
            </a:r>
            <a:r>
              <a:rPr lang="en-US" sz="2200" dirty="0">
                <a:solidFill>
                  <a:schemeClr val="tx1"/>
                </a:solidFill>
                <a:latin typeface="+mj-lt"/>
              </a:rPr>
              <a:t>in which students are expected to translate from their native language to the target one or vice versa, questions about the foreign culture have to be answered as well;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error </a:t>
            </a:r>
            <a:r>
              <a:rPr lang="en-US" sz="2200" b="1" dirty="0">
                <a:solidFill>
                  <a:schemeClr val="tx1"/>
                </a:solidFill>
                <a:latin typeface="+mj-lt"/>
              </a:rPr>
              <a:t>correction is very important</a:t>
            </a:r>
            <a:r>
              <a:rPr lang="en-US" sz="2200" dirty="0">
                <a:solidFill>
                  <a:schemeClr val="tx1"/>
                </a:solidFill>
                <a:latin typeface="+mj-lt"/>
              </a:rPr>
              <a:t>, the teacher always supplies the students with the correct </a:t>
            </a:r>
            <a:r>
              <a:rPr lang="en-US" sz="2200" dirty="0" smtClean="0">
                <a:solidFill>
                  <a:schemeClr val="tx1"/>
                </a:solidFill>
                <a:latin typeface="+mj-lt"/>
              </a:rPr>
              <a:t>answer. </a:t>
            </a:r>
          </a:p>
          <a:p>
            <a:pPr>
              <a:spcBef>
                <a:spcPts val="1200"/>
              </a:spcBef>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6232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1860</TotalTime>
  <Words>5322</Words>
  <Application>Microsoft Office PowerPoint</Application>
  <PresentationFormat>Widescreen</PresentationFormat>
  <Paragraphs>444</Paragraphs>
  <Slides>53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Cambria</vt:lpstr>
      <vt:lpstr>Wingdings</vt:lpstr>
      <vt:lpstr>Wingdings 3</vt:lpstr>
      <vt:lpstr>Wisp</vt:lpstr>
      <vt:lpstr>Evolution of Approaches and Methods</vt:lpstr>
      <vt:lpstr>PowerPoint Presentation</vt:lpstr>
      <vt:lpstr>PowerPoint Presentation</vt:lpstr>
      <vt:lpstr>PowerPoint Presentation</vt:lpstr>
      <vt:lpstr>PowerPoint Presentation</vt:lpstr>
      <vt:lpstr>PowerPoint Presentation</vt:lpstr>
      <vt:lpstr>PowerPoint Presentation</vt:lpstr>
      <vt:lpstr>The Grammar Translation Method </vt:lpstr>
      <vt:lpstr>The Grammar Translation Method </vt:lpstr>
      <vt:lpstr>The Grammar Translation Method </vt:lpstr>
      <vt:lpstr>The Direct Method</vt:lpstr>
      <vt:lpstr>The Direct Method. Principles:</vt:lpstr>
      <vt:lpstr>The Direct Method. Principles: </vt:lpstr>
      <vt:lpstr>The Direct Method</vt:lpstr>
      <vt:lpstr>The Audio-Lingual Method</vt:lpstr>
      <vt:lpstr>The Audio-Lingual Method. Principles:</vt:lpstr>
      <vt:lpstr>The Audio-Lingual Method</vt:lpstr>
      <vt:lpstr>The Audio-Lingual Method</vt:lpstr>
      <vt:lpstr>The Audio-Lingual Method</vt:lpstr>
      <vt:lpstr>The Cognitive Approach</vt:lpstr>
      <vt:lpstr>The Cognitive Approach</vt:lpstr>
      <vt:lpstr>The Affective-Humanistic Approach</vt:lpstr>
      <vt:lpstr>The Affective-Humanistic Approach</vt:lpstr>
      <vt:lpstr>The Comprehension-Based Approach</vt:lpstr>
      <vt:lpstr>The Comprehension-Based Approach. Characteristics: </vt:lpstr>
      <vt:lpstr>The Functional Approach</vt:lpstr>
      <vt:lpstr>The Communicative Approach </vt:lpstr>
      <vt:lpstr>The Communicative Approach </vt:lpstr>
      <vt:lpstr>The Communicative Approach. Characteristics: </vt:lpstr>
      <vt:lpstr>The Communicative Approach. Characteristics:</vt:lpstr>
      <vt:lpstr>The Communicative Approach. Characteristics:</vt:lpstr>
      <vt:lpstr>The Communicative Approach. Procedure:</vt:lpstr>
      <vt:lpstr>The Communicative Approach. Characteristics:</vt:lpstr>
      <vt:lpstr>The Silent Way (Caleb Gattegno) </vt:lpstr>
      <vt:lpstr>The Silent Way (Caleb Gattegno) </vt:lpstr>
      <vt:lpstr>Designer Methods: The Silent Way (Caleb Gattegno) </vt:lpstr>
      <vt:lpstr>Total Physical Response (TPR) (James J. Asher)</vt:lpstr>
      <vt:lpstr>Total Physical Response (TPR) (James J. Asher)</vt:lpstr>
      <vt:lpstr>Total Physical Response (TPR) (James J. Asher)</vt:lpstr>
      <vt:lpstr>Suggestopedia (Georgi Lozanov)</vt:lpstr>
      <vt:lpstr>Suggestopedia (Georgi Lozanov)</vt:lpstr>
      <vt:lpstr>Suggestopedia (Georgi Lozanov)</vt:lpstr>
      <vt:lpstr>PowerPoint Presentation</vt:lpstr>
      <vt:lpstr>PowerPoint Presentation</vt:lpstr>
      <vt:lpstr>PowerPoint Presentation</vt:lpstr>
      <vt:lpstr>Postmethod Era</vt:lpstr>
      <vt:lpstr>Postmethod Era</vt:lpstr>
      <vt:lpstr>Eclectic Method</vt:lpstr>
      <vt:lpstr>Eclectic Method</vt:lpstr>
      <vt:lpstr>Post-Method Era</vt:lpstr>
      <vt:lpstr>PowerPoint Presentation</vt:lpstr>
      <vt:lpstr>Topics for Individual Project Assignemts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Approaches and Methods</dc:title>
  <dc:creator>Asus</dc:creator>
  <cp:lastModifiedBy>Asus</cp:lastModifiedBy>
  <cp:revision>163</cp:revision>
  <dcterms:created xsi:type="dcterms:W3CDTF">2021-08-18T10:57:07Z</dcterms:created>
  <dcterms:modified xsi:type="dcterms:W3CDTF">2025-07-01T06:32:29Z</dcterms:modified>
</cp:coreProperties>
</file>