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6"/>
  </p:notesMasterIdLst>
  <p:sldIdLst>
    <p:sldId id="256" r:id="rId2"/>
    <p:sldId id="259" r:id="rId3"/>
    <p:sldId id="261" r:id="rId4"/>
    <p:sldId id="258" r:id="rId5"/>
    <p:sldId id="265" r:id="rId6"/>
    <p:sldId id="268" r:id="rId7"/>
    <p:sldId id="301" r:id="rId8"/>
    <p:sldId id="298" r:id="rId9"/>
    <p:sldId id="300" r:id="rId10"/>
    <p:sldId id="302" r:id="rId11"/>
    <p:sldId id="303" r:id="rId12"/>
    <p:sldId id="299" r:id="rId13"/>
    <p:sldId id="262" r:id="rId14"/>
    <p:sldId id="304" r:id="rId15"/>
    <p:sldId id="297" r:id="rId16"/>
    <p:sldId id="263" r:id="rId17"/>
    <p:sldId id="305" r:id="rId18"/>
    <p:sldId id="308" r:id="rId19"/>
    <p:sldId id="307" r:id="rId20"/>
    <p:sldId id="309" r:id="rId21"/>
    <p:sldId id="310" r:id="rId22"/>
    <p:sldId id="312" r:id="rId23"/>
    <p:sldId id="311" r:id="rId24"/>
    <p:sldId id="275" r:id="rId25"/>
  </p:sldIdLst>
  <p:sldSz cx="9144000" cy="5143500" type="screen16x9"/>
  <p:notesSz cx="6858000" cy="9144000"/>
  <p:embeddedFontLst>
    <p:embeddedFont>
      <p:font typeface="Akatab" panose="020B0604020202020204" charset="0"/>
      <p:regular r:id="rId27"/>
      <p:bold r:id="rId28"/>
    </p:embeddedFont>
    <p:embeddedFont>
      <p:font typeface="Castoro" panose="020B0604020202020204" charset="0"/>
      <p:regular r:id="rId29"/>
      <p:italic r:id="rId30"/>
    </p:embeddedFont>
    <p:embeddedFont>
      <p:font typeface="Noto Sans" panose="020B0502040504020204" pitchFamily="34" charset="0"/>
      <p:regular r:id="rId31"/>
      <p:bold r:id="rId32"/>
      <p:italic r:id="rId33"/>
      <p:boldItalic r:id="rId34"/>
    </p:embeddedFont>
    <p:embeddedFont>
      <p:font typeface="Nunito Light" panose="020B0604020202020204" pitchFamily="2" charset="-52"/>
      <p:regular r:id="rId35"/>
      <p: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  <p:embeddedFont>
      <p:font typeface="Raleway" pitchFamily="2" charset="-52"/>
      <p:regular r:id="rId41"/>
      <p:bold r:id="rId42"/>
      <p:italic r:id="rId43"/>
      <p:boldItalic r:id="rId44"/>
    </p:embeddedFont>
    <p:embeddedFont>
      <p:font typeface="Roboto" panose="02000000000000000000" pitchFamily="2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2FD969-7273-4E09-9232-F30867B20A15}">
  <a:tblStyle styleId="{E82FD969-7273-4E09-9232-F30867B20A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C35CCC1-5F73-4407-AA26-4EC0C2CE730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79"/>
    <p:restoredTop sz="94645"/>
  </p:normalViewPr>
  <p:slideViewPr>
    <p:cSldViewPr snapToGrid="0">
      <p:cViewPr varScale="1">
        <p:scale>
          <a:sx n="141" d="100"/>
          <a:sy n="141" d="100"/>
        </p:scale>
        <p:origin x="34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8680c38407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8680c38407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84d99d1a7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84d99d1a7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84d99d1a72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184d99d1a72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135e18421cc_1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135e18421cc_1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597400" y="667850"/>
            <a:ext cx="6396300" cy="22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 b="0">
                <a:latin typeface="Castoro"/>
                <a:ea typeface="Castoro"/>
                <a:cs typeface="Castoro"/>
                <a:sym typeface="Casto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463800" y="3480892"/>
            <a:ext cx="2529900" cy="6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189050" y="182425"/>
            <a:ext cx="7989600" cy="3901800"/>
            <a:chOff x="189050" y="182425"/>
            <a:chExt cx="7989600" cy="3901800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189050" y="321905"/>
              <a:ext cx="7989600" cy="81900"/>
              <a:chOff x="189050" y="284125"/>
              <a:chExt cx="7989600" cy="81900"/>
            </a:xfrm>
          </p:grpSpPr>
          <p:sp>
            <p:nvSpPr>
              <p:cNvPr id="14" name="Google Shape;14;p2"/>
              <p:cNvSpPr/>
              <p:nvPr/>
            </p:nvSpPr>
            <p:spPr>
              <a:xfrm rot="-5400000">
                <a:off x="7884800" y="72175"/>
                <a:ext cx="81900" cy="505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katab"/>
                  <a:ea typeface="Akatab"/>
                  <a:cs typeface="Akatab"/>
                  <a:sym typeface="Akatab"/>
                </a:endParaRPr>
              </a:p>
            </p:txBody>
          </p:sp>
          <p:cxnSp>
            <p:nvCxnSpPr>
              <p:cNvPr id="15" name="Google Shape;15;p2"/>
              <p:cNvCxnSpPr>
                <a:stCxn id="14" idx="0"/>
              </p:cNvCxnSpPr>
              <p:nvPr/>
            </p:nvCxnSpPr>
            <p:spPr>
              <a:xfrm rot="10800000">
                <a:off x="189050" y="325075"/>
                <a:ext cx="7483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dot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" name="Google Shape;16;p2"/>
            <p:cNvGrpSpPr/>
            <p:nvPr/>
          </p:nvGrpSpPr>
          <p:grpSpPr>
            <a:xfrm>
              <a:off x="403625" y="182425"/>
              <a:ext cx="81900" cy="3901800"/>
              <a:chOff x="403625" y="182425"/>
              <a:chExt cx="81900" cy="39018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03625" y="3578425"/>
                <a:ext cx="81900" cy="505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katab"/>
                  <a:ea typeface="Akatab"/>
                  <a:cs typeface="Akatab"/>
                  <a:sym typeface="Akatab"/>
                </a:endParaRPr>
              </a:p>
            </p:txBody>
          </p:sp>
          <p:cxnSp>
            <p:nvCxnSpPr>
              <p:cNvPr id="18" name="Google Shape;18;p2"/>
              <p:cNvCxnSpPr>
                <a:stCxn id="17" idx="0"/>
              </p:cNvCxnSpPr>
              <p:nvPr/>
            </p:nvCxnSpPr>
            <p:spPr>
              <a:xfrm rot="10800000">
                <a:off x="444575" y="182425"/>
                <a:ext cx="0" cy="3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2" hasCustomPrompt="1"/>
          </p:nvPr>
        </p:nvSpPr>
        <p:spPr>
          <a:xfrm>
            <a:off x="1503825" y="1295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3" hasCustomPrompt="1"/>
          </p:nvPr>
        </p:nvSpPr>
        <p:spPr>
          <a:xfrm>
            <a:off x="1503825" y="287636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4" hasCustomPrompt="1"/>
          </p:nvPr>
        </p:nvSpPr>
        <p:spPr>
          <a:xfrm>
            <a:off x="4204650" y="1295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5" hasCustomPrompt="1"/>
          </p:nvPr>
        </p:nvSpPr>
        <p:spPr>
          <a:xfrm>
            <a:off x="4204650" y="287636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6" hasCustomPrompt="1"/>
          </p:nvPr>
        </p:nvSpPr>
        <p:spPr>
          <a:xfrm>
            <a:off x="6903888" y="1295883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7" hasCustomPrompt="1"/>
          </p:nvPr>
        </p:nvSpPr>
        <p:spPr>
          <a:xfrm>
            <a:off x="6903888" y="2876366"/>
            <a:ext cx="7347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0" i="1">
                <a:latin typeface="Akatab"/>
                <a:ea typeface="Akatab"/>
                <a:cs typeface="Akatab"/>
                <a:sym typeface="Akat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"/>
          </p:nvPr>
        </p:nvSpPr>
        <p:spPr>
          <a:xfrm>
            <a:off x="718425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8"/>
          </p:nvPr>
        </p:nvSpPr>
        <p:spPr>
          <a:xfrm>
            <a:off x="3419250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9"/>
          </p:nvPr>
        </p:nvSpPr>
        <p:spPr>
          <a:xfrm>
            <a:off x="6118488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3"/>
          </p:nvPr>
        </p:nvSpPr>
        <p:spPr>
          <a:xfrm>
            <a:off x="718425" y="3346300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14"/>
          </p:nvPr>
        </p:nvSpPr>
        <p:spPr>
          <a:xfrm>
            <a:off x="3419250" y="3346300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5"/>
          </p:nvPr>
        </p:nvSpPr>
        <p:spPr>
          <a:xfrm>
            <a:off x="6118488" y="3346300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410425" y="185850"/>
            <a:ext cx="8553763" cy="4632105"/>
            <a:chOff x="410425" y="185850"/>
            <a:chExt cx="8553763" cy="4632105"/>
          </a:xfrm>
        </p:grpSpPr>
        <p:sp>
          <p:nvSpPr>
            <p:cNvPr id="104" name="Google Shape;104;p13"/>
            <p:cNvSpPr/>
            <p:nvPr/>
          </p:nvSpPr>
          <p:spPr>
            <a:xfrm rot="5400000">
              <a:off x="3038138" y="452410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05" name="Google Shape;105;p13"/>
            <p:cNvCxnSpPr>
              <a:stCxn id="104" idx="0"/>
            </p:cNvCxnSpPr>
            <p:nvPr/>
          </p:nvCxnSpPr>
          <p:spPr>
            <a:xfrm>
              <a:off x="3331988" y="4777005"/>
              <a:ext cx="5632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6" name="Google Shape;106;p13"/>
            <p:cNvSpPr/>
            <p:nvPr/>
          </p:nvSpPr>
          <p:spPr>
            <a:xfrm>
              <a:off x="410425" y="13861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07" name="Google Shape;107;p13"/>
            <p:cNvCxnSpPr>
              <a:stCxn id="106" idx="0"/>
            </p:cNvCxnSpPr>
            <p:nvPr/>
          </p:nvCxnSpPr>
          <p:spPr>
            <a:xfrm rot="10800000">
              <a:off x="451375" y="185850"/>
              <a:ext cx="0" cy="120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5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23" name="Google Shape;123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837675" y="2921900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2"/>
          </p:nvPr>
        </p:nvSpPr>
        <p:spPr>
          <a:xfrm>
            <a:off x="3384452" y="2921900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3"/>
          </p:nvPr>
        </p:nvSpPr>
        <p:spPr>
          <a:xfrm>
            <a:off x="5931175" y="2921901"/>
            <a:ext cx="2375100" cy="13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4"/>
          </p:nvPr>
        </p:nvSpPr>
        <p:spPr>
          <a:xfrm>
            <a:off x="837675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5"/>
          </p:nvPr>
        </p:nvSpPr>
        <p:spPr>
          <a:xfrm>
            <a:off x="3384452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6"/>
          </p:nvPr>
        </p:nvSpPr>
        <p:spPr>
          <a:xfrm>
            <a:off x="5931175" y="2391925"/>
            <a:ext cx="23751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30" name="Google Shape;130;p15"/>
          <p:cNvGrpSpPr/>
          <p:nvPr/>
        </p:nvGrpSpPr>
        <p:grpSpPr>
          <a:xfrm>
            <a:off x="409729" y="191865"/>
            <a:ext cx="8544000" cy="4614700"/>
            <a:chOff x="409729" y="191865"/>
            <a:chExt cx="8544000" cy="4614700"/>
          </a:xfrm>
        </p:grpSpPr>
        <p:sp>
          <p:nvSpPr>
            <p:cNvPr id="131" name="Google Shape;131;p15"/>
            <p:cNvSpPr/>
            <p:nvPr/>
          </p:nvSpPr>
          <p:spPr>
            <a:xfrm>
              <a:off x="409729" y="175216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32" name="Google Shape;132;p15"/>
            <p:cNvCxnSpPr>
              <a:stCxn id="131" idx="0"/>
            </p:cNvCxnSpPr>
            <p:nvPr/>
          </p:nvCxnSpPr>
          <p:spPr>
            <a:xfrm rot="10800000">
              <a:off x="450679" y="191865"/>
              <a:ext cx="0" cy="156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33" name="Google Shape;133;p15"/>
            <p:cNvSpPr/>
            <p:nvPr/>
          </p:nvSpPr>
          <p:spPr>
            <a:xfrm rot="5400000">
              <a:off x="6179179" y="451271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34" name="Google Shape;134;p15"/>
            <p:cNvCxnSpPr>
              <a:stCxn id="133" idx="0"/>
            </p:cNvCxnSpPr>
            <p:nvPr/>
          </p:nvCxnSpPr>
          <p:spPr>
            <a:xfrm>
              <a:off x="6473029" y="4765615"/>
              <a:ext cx="2480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6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253224" y="1720504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ubTitle" idx="2"/>
          </p:nvPr>
        </p:nvSpPr>
        <p:spPr>
          <a:xfrm>
            <a:off x="5079776" y="1720504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/>
          </p:nvPr>
        </p:nvSpPr>
        <p:spPr>
          <a:xfrm>
            <a:off x="1253224" y="3381079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4"/>
          </p:nvPr>
        </p:nvSpPr>
        <p:spPr>
          <a:xfrm>
            <a:off x="5079776" y="3381079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/>
          </p:nvPr>
        </p:nvSpPr>
        <p:spPr>
          <a:xfrm>
            <a:off x="1253225" y="1286930"/>
            <a:ext cx="2811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6"/>
          </p:nvPr>
        </p:nvSpPr>
        <p:spPr>
          <a:xfrm>
            <a:off x="1253225" y="2947455"/>
            <a:ext cx="2811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7"/>
          </p:nvPr>
        </p:nvSpPr>
        <p:spPr>
          <a:xfrm>
            <a:off x="5079750" y="1286930"/>
            <a:ext cx="2811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 txBox="1">
            <a:spLocks noGrp="1"/>
          </p:cNvSpPr>
          <p:nvPr>
            <p:ph type="subTitle" idx="8"/>
          </p:nvPr>
        </p:nvSpPr>
        <p:spPr>
          <a:xfrm>
            <a:off x="5079750" y="2947455"/>
            <a:ext cx="2811000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46" name="Google Shape;146;p16"/>
          <p:cNvGrpSpPr/>
          <p:nvPr/>
        </p:nvGrpSpPr>
        <p:grpSpPr>
          <a:xfrm>
            <a:off x="424300" y="187356"/>
            <a:ext cx="8311590" cy="4773994"/>
            <a:chOff x="424300" y="187356"/>
            <a:chExt cx="8311590" cy="4773994"/>
          </a:xfrm>
        </p:grpSpPr>
        <p:sp>
          <p:nvSpPr>
            <p:cNvPr id="147" name="Google Shape;147;p16"/>
            <p:cNvSpPr/>
            <p:nvPr/>
          </p:nvSpPr>
          <p:spPr>
            <a:xfrm rot="10800000">
              <a:off x="424300" y="24089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48" name="Google Shape;148;p16"/>
            <p:cNvCxnSpPr>
              <a:stCxn id="147" idx="0"/>
            </p:cNvCxnSpPr>
            <p:nvPr/>
          </p:nvCxnSpPr>
          <p:spPr>
            <a:xfrm>
              <a:off x="465250" y="2914750"/>
              <a:ext cx="0" cy="2046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49" name="Google Shape;149;p16"/>
            <p:cNvSpPr/>
            <p:nvPr/>
          </p:nvSpPr>
          <p:spPr>
            <a:xfrm>
              <a:off x="8653990" y="1867056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50" name="Google Shape;150;p16"/>
            <p:cNvCxnSpPr>
              <a:stCxn id="149" idx="0"/>
            </p:cNvCxnSpPr>
            <p:nvPr/>
          </p:nvCxnSpPr>
          <p:spPr>
            <a:xfrm rot="10800000">
              <a:off x="8694940" y="187356"/>
              <a:ext cx="0" cy="1679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1"/>
          </p:nvPr>
        </p:nvSpPr>
        <p:spPr>
          <a:xfrm>
            <a:off x="899363" y="1720712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2"/>
          </p:nvPr>
        </p:nvSpPr>
        <p:spPr>
          <a:xfrm>
            <a:off x="3579000" y="1720712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3"/>
          </p:nvPr>
        </p:nvSpPr>
        <p:spPr>
          <a:xfrm>
            <a:off x="899363" y="3376373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4"/>
          </p:nvPr>
        </p:nvSpPr>
        <p:spPr>
          <a:xfrm>
            <a:off x="3579000" y="3376373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5"/>
          </p:nvPr>
        </p:nvSpPr>
        <p:spPr>
          <a:xfrm>
            <a:off x="6258634" y="1720712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7"/>
          <p:cNvSpPr txBox="1">
            <a:spLocks noGrp="1"/>
          </p:cNvSpPr>
          <p:nvPr>
            <p:ph type="subTitle" idx="6"/>
          </p:nvPr>
        </p:nvSpPr>
        <p:spPr>
          <a:xfrm>
            <a:off x="6258634" y="3376373"/>
            <a:ext cx="19860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7"/>
          </p:nvPr>
        </p:nvSpPr>
        <p:spPr>
          <a:xfrm>
            <a:off x="899363" y="1291525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8"/>
          </p:nvPr>
        </p:nvSpPr>
        <p:spPr>
          <a:xfrm>
            <a:off x="3579000" y="1291525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9"/>
          </p:nvPr>
        </p:nvSpPr>
        <p:spPr>
          <a:xfrm>
            <a:off x="6258637" y="1291525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3"/>
          </p:nvPr>
        </p:nvSpPr>
        <p:spPr>
          <a:xfrm>
            <a:off x="899363" y="2949122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14"/>
          </p:nvPr>
        </p:nvSpPr>
        <p:spPr>
          <a:xfrm>
            <a:off x="3579000" y="2949122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15"/>
          </p:nvPr>
        </p:nvSpPr>
        <p:spPr>
          <a:xfrm>
            <a:off x="6258637" y="2949122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166" name="Google Shape;166;p17"/>
          <p:cNvGrpSpPr/>
          <p:nvPr/>
        </p:nvGrpSpPr>
        <p:grpSpPr>
          <a:xfrm>
            <a:off x="196679" y="325300"/>
            <a:ext cx="8551200" cy="4633925"/>
            <a:chOff x="196679" y="325300"/>
            <a:chExt cx="8551200" cy="4633925"/>
          </a:xfrm>
        </p:grpSpPr>
        <p:sp>
          <p:nvSpPr>
            <p:cNvPr id="167" name="Google Shape;167;p17"/>
            <p:cNvSpPr/>
            <p:nvPr/>
          </p:nvSpPr>
          <p:spPr>
            <a:xfrm rot="5400000">
              <a:off x="2007329" y="1133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68" name="Google Shape;168;p17"/>
            <p:cNvCxnSpPr>
              <a:stCxn id="167" idx="2"/>
            </p:cNvCxnSpPr>
            <p:nvPr/>
          </p:nvCxnSpPr>
          <p:spPr>
            <a:xfrm rot="10800000">
              <a:off x="196679" y="366250"/>
              <a:ext cx="159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9" name="Google Shape;169;p17"/>
            <p:cNvSpPr/>
            <p:nvPr/>
          </p:nvSpPr>
          <p:spPr>
            <a:xfrm>
              <a:off x="8665979" y="28547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70" name="Google Shape;170;p17"/>
            <p:cNvCxnSpPr>
              <a:stCxn id="169" idx="2"/>
            </p:cNvCxnSpPr>
            <p:nvPr/>
          </p:nvCxnSpPr>
          <p:spPr>
            <a:xfrm>
              <a:off x="8706929" y="3360525"/>
              <a:ext cx="0" cy="1598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86" name="Google Shape;186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7" name="Google Shape;187;p20"/>
          <p:cNvGrpSpPr/>
          <p:nvPr/>
        </p:nvGrpSpPr>
        <p:grpSpPr>
          <a:xfrm>
            <a:off x="420796" y="333983"/>
            <a:ext cx="8539935" cy="4627515"/>
            <a:chOff x="420796" y="333983"/>
            <a:chExt cx="8539935" cy="4627515"/>
          </a:xfrm>
        </p:grpSpPr>
        <p:sp>
          <p:nvSpPr>
            <p:cNvPr id="188" name="Google Shape;188;p20"/>
            <p:cNvSpPr/>
            <p:nvPr/>
          </p:nvSpPr>
          <p:spPr>
            <a:xfrm rot="-5400000">
              <a:off x="6861181" y="122033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89" name="Google Shape;189;p20"/>
            <p:cNvCxnSpPr>
              <a:stCxn id="188" idx="2"/>
            </p:cNvCxnSpPr>
            <p:nvPr/>
          </p:nvCxnSpPr>
          <p:spPr>
            <a:xfrm>
              <a:off x="7155031" y="374933"/>
              <a:ext cx="1805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190" name="Google Shape;190;p20"/>
            <p:cNvSpPr/>
            <p:nvPr/>
          </p:nvSpPr>
          <p:spPr>
            <a:xfrm>
              <a:off x="420796" y="3158798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91" name="Google Shape;191;p20"/>
            <p:cNvCxnSpPr>
              <a:stCxn id="190" idx="2"/>
            </p:cNvCxnSpPr>
            <p:nvPr/>
          </p:nvCxnSpPr>
          <p:spPr>
            <a:xfrm>
              <a:off x="461746" y="3664598"/>
              <a:ext cx="0" cy="1296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0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21"/>
          <p:cNvGrpSpPr/>
          <p:nvPr/>
        </p:nvGrpSpPr>
        <p:grpSpPr>
          <a:xfrm>
            <a:off x="189548" y="184579"/>
            <a:ext cx="8556452" cy="4644871"/>
            <a:chOff x="189548" y="184579"/>
            <a:chExt cx="8556452" cy="4644871"/>
          </a:xfrm>
        </p:grpSpPr>
        <p:sp>
          <p:nvSpPr>
            <p:cNvPr id="196" name="Google Shape;196;p21"/>
            <p:cNvSpPr/>
            <p:nvPr/>
          </p:nvSpPr>
          <p:spPr>
            <a:xfrm rot="5400000">
              <a:off x="1996598" y="453560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97" name="Google Shape;197;p21"/>
            <p:cNvCxnSpPr>
              <a:stCxn id="196" idx="2"/>
            </p:cNvCxnSpPr>
            <p:nvPr/>
          </p:nvCxnSpPr>
          <p:spPr>
            <a:xfrm rot="10800000">
              <a:off x="189548" y="4788500"/>
              <a:ext cx="15951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98" name="Google Shape;198;p21"/>
            <p:cNvSpPr/>
            <p:nvPr/>
          </p:nvSpPr>
          <p:spPr>
            <a:xfrm>
              <a:off x="8664100" y="1744879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199" name="Google Shape;199;p21"/>
            <p:cNvCxnSpPr>
              <a:stCxn id="198" idx="0"/>
            </p:cNvCxnSpPr>
            <p:nvPr/>
          </p:nvCxnSpPr>
          <p:spPr>
            <a:xfrm rot="10800000">
              <a:off x="8705050" y="184579"/>
              <a:ext cx="0" cy="156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bg>
      <p:bgPr>
        <a:solidFill>
          <a:schemeClr val="dk2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218" name="Google Shape;218;p24"/>
          <p:cNvGrpSpPr/>
          <p:nvPr/>
        </p:nvGrpSpPr>
        <p:grpSpPr>
          <a:xfrm>
            <a:off x="384800" y="347900"/>
            <a:ext cx="8571101" cy="81900"/>
            <a:chOff x="384800" y="347900"/>
            <a:chExt cx="8571101" cy="81900"/>
          </a:xfrm>
        </p:grpSpPr>
        <p:sp>
          <p:nvSpPr>
            <p:cNvPr id="219" name="Google Shape;219;p24"/>
            <p:cNvSpPr/>
            <p:nvPr/>
          </p:nvSpPr>
          <p:spPr>
            <a:xfrm rot="-5400000">
              <a:off x="596750" y="1359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20" name="Google Shape;220;p24"/>
            <p:cNvCxnSpPr/>
            <p:nvPr/>
          </p:nvCxnSpPr>
          <p:spPr>
            <a:xfrm>
              <a:off x="898501" y="388850"/>
              <a:ext cx="80574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1" name="Google Shape;221;p24"/>
          <p:cNvSpPr txBox="1">
            <a:spLocks noGrp="1"/>
          </p:cNvSpPr>
          <p:nvPr>
            <p:ph type="title"/>
          </p:nvPr>
        </p:nvSpPr>
        <p:spPr>
          <a:xfrm>
            <a:off x="2347938" y="714075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ubTitle" idx="1"/>
          </p:nvPr>
        </p:nvSpPr>
        <p:spPr>
          <a:xfrm>
            <a:off x="2347900" y="1683100"/>
            <a:ext cx="4448100" cy="10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4"/>
          <p:cNvSpPr txBox="1"/>
          <p:nvPr/>
        </p:nvSpPr>
        <p:spPr>
          <a:xfrm>
            <a:off x="2204825" y="3730879"/>
            <a:ext cx="47343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rPr>
              <a:t>CREDITS: This presentation template was created by </a:t>
            </a:r>
            <a:r>
              <a:rPr lang="en" sz="1100" b="1" u="sng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rPr>
              <a:t>, and includes icons by </a:t>
            </a:r>
            <a:r>
              <a:rPr lang="en" sz="1100" b="1" u="sng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rPr>
              <a:t>, and infographics &amp; images by </a:t>
            </a:r>
            <a:r>
              <a:rPr lang="en" sz="1100" b="1" u="sng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rPr>
              <a:t> </a:t>
            </a:r>
            <a:endParaRPr sz="1100" u="sng">
              <a:solidFill>
                <a:schemeClr val="lt1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226" name="Google Shape;226;p25"/>
          <p:cNvGrpSpPr/>
          <p:nvPr/>
        </p:nvGrpSpPr>
        <p:grpSpPr>
          <a:xfrm>
            <a:off x="6554694" y="808785"/>
            <a:ext cx="2401200" cy="4139700"/>
            <a:chOff x="6554694" y="808785"/>
            <a:chExt cx="2401200" cy="4139700"/>
          </a:xfrm>
        </p:grpSpPr>
        <p:sp>
          <p:nvSpPr>
            <p:cNvPr id="227" name="Google Shape;227;p25"/>
            <p:cNvSpPr/>
            <p:nvPr/>
          </p:nvSpPr>
          <p:spPr>
            <a:xfrm rot="-5400000">
              <a:off x="6766644" y="454927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28" name="Google Shape;228;p25"/>
            <p:cNvCxnSpPr>
              <a:stCxn id="227" idx="2"/>
            </p:cNvCxnSpPr>
            <p:nvPr/>
          </p:nvCxnSpPr>
          <p:spPr>
            <a:xfrm>
              <a:off x="7060494" y="4802175"/>
              <a:ext cx="18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229" name="Google Shape;229;p25"/>
            <p:cNvSpPr/>
            <p:nvPr/>
          </p:nvSpPr>
          <p:spPr>
            <a:xfrm>
              <a:off x="8665694" y="80878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rgbClr val="000000"/>
              </a:solidFill>
              <a:prstDash val="dot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0" name="Google Shape;230;p25"/>
            <p:cNvCxnSpPr>
              <a:stCxn id="229" idx="2"/>
            </p:cNvCxnSpPr>
            <p:nvPr/>
          </p:nvCxnSpPr>
          <p:spPr>
            <a:xfrm>
              <a:off x="8706644" y="1314585"/>
              <a:ext cx="0" cy="3633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233" name="Google Shape;233;p26"/>
          <p:cNvGrpSpPr/>
          <p:nvPr/>
        </p:nvGrpSpPr>
        <p:grpSpPr>
          <a:xfrm>
            <a:off x="188094" y="315075"/>
            <a:ext cx="4139700" cy="4513360"/>
            <a:chOff x="188094" y="329775"/>
            <a:chExt cx="4139700" cy="4513360"/>
          </a:xfrm>
        </p:grpSpPr>
        <p:sp>
          <p:nvSpPr>
            <p:cNvPr id="234" name="Google Shape;234;p26"/>
            <p:cNvSpPr/>
            <p:nvPr/>
          </p:nvSpPr>
          <p:spPr>
            <a:xfrm rot="5400000">
              <a:off x="4033944" y="454928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5" name="Google Shape;235;p26"/>
            <p:cNvCxnSpPr>
              <a:stCxn id="234" idx="2"/>
            </p:cNvCxnSpPr>
            <p:nvPr/>
          </p:nvCxnSpPr>
          <p:spPr>
            <a:xfrm rot="10800000">
              <a:off x="188094" y="4802185"/>
              <a:ext cx="3633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" name="Google Shape;236;p26"/>
            <p:cNvSpPr/>
            <p:nvPr/>
          </p:nvSpPr>
          <p:spPr>
            <a:xfrm rot="5400000">
              <a:off x="2295444" y="1178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37" name="Google Shape;237;p26"/>
            <p:cNvCxnSpPr>
              <a:stCxn id="236" idx="2"/>
            </p:cNvCxnSpPr>
            <p:nvPr/>
          </p:nvCxnSpPr>
          <p:spPr>
            <a:xfrm rot="10800000">
              <a:off x="188094" y="370725"/>
              <a:ext cx="1895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2863" dist="9525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61425" y="2680575"/>
            <a:ext cx="4383600" cy="1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61425" y="1649425"/>
            <a:ext cx="1032300" cy="74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 b="0" i="1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>
            <a:spLocks noGrp="1"/>
          </p:cNvSpPr>
          <p:nvPr>
            <p:ph type="pic" idx="3"/>
          </p:nvPr>
        </p:nvSpPr>
        <p:spPr>
          <a:xfrm>
            <a:off x="5109150" y="539550"/>
            <a:ext cx="2760600" cy="406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724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4870333" y="2920120"/>
            <a:ext cx="31539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1129049" y="2920120"/>
            <a:ext cx="3153900" cy="14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3"/>
          </p:nvPr>
        </p:nvSpPr>
        <p:spPr>
          <a:xfrm>
            <a:off x="1129049" y="2355325"/>
            <a:ext cx="3153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4"/>
          </p:nvPr>
        </p:nvSpPr>
        <p:spPr>
          <a:xfrm>
            <a:off x="4870333" y="2355325"/>
            <a:ext cx="31539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grpSp>
        <p:nvGrpSpPr>
          <p:cNvPr id="40" name="Google Shape;40;p5"/>
          <p:cNvGrpSpPr/>
          <p:nvPr/>
        </p:nvGrpSpPr>
        <p:grpSpPr>
          <a:xfrm>
            <a:off x="187300" y="182181"/>
            <a:ext cx="8553400" cy="4639994"/>
            <a:chOff x="187300" y="182181"/>
            <a:chExt cx="8553400" cy="4639994"/>
          </a:xfrm>
        </p:grpSpPr>
        <p:sp>
          <p:nvSpPr>
            <p:cNvPr id="41" name="Google Shape;41;p5"/>
            <p:cNvSpPr/>
            <p:nvPr/>
          </p:nvSpPr>
          <p:spPr>
            <a:xfrm rot="10800000">
              <a:off x="8658800" y="18907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42" name="Google Shape;42;p5"/>
            <p:cNvCxnSpPr/>
            <p:nvPr/>
          </p:nvCxnSpPr>
          <p:spPr>
            <a:xfrm rot="10800000">
              <a:off x="8699750" y="182181"/>
              <a:ext cx="0" cy="1730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" name="Google Shape;43;p5"/>
            <p:cNvSpPr/>
            <p:nvPr/>
          </p:nvSpPr>
          <p:spPr>
            <a:xfrm rot="5400000">
              <a:off x="4313050" y="45283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44" name="Google Shape;44;p5"/>
            <p:cNvCxnSpPr>
              <a:stCxn id="43" idx="2"/>
            </p:cNvCxnSpPr>
            <p:nvPr/>
          </p:nvCxnSpPr>
          <p:spPr>
            <a:xfrm rot="10800000">
              <a:off x="187300" y="4781225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" name="Google Shape;48;p6"/>
          <p:cNvGrpSpPr/>
          <p:nvPr/>
        </p:nvGrpSpPr>
        <p:grpSpPr>
          <a:xfrm>
            <a:off x="417025" y="196658"/>
            <a:ext cx="8321700" cy="3044617"/>
            <a:chOff x="417025" y="196658"/>
            <a:chExt cx="8321700" cy="3044617"/>
          </a:xfrm>
        </p:grpSpPr>
        <p:sp>
          <p:nvSpPr>
            <p:cNvPr id="49" name="Google Shape;49;p6"/>
            <p:cNvSpPr/>
            <p:nvPr/>
          </p:nvSpPr>
          <p:spPr>
            <a:xfrm>
              <a:off x="8656825" y="273547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50" name="Google Shape;50;p6"/>
            <p:cNvCxnSpPr>
              <a:stCxn id="49" idx="0"/>
            </p:cNvCxnSpPr>
            <p:nvPr/>
          </p:nvCxnSpPr>
          <p:spPr>
            <a:xfrm rot="10800000">
              <a:off x="8697775" y="204075"/>
              <a:ext cx="0" cy="253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1" name="Google Shape;51;p6"/>
            <p:cNvSpPr/>
            <p:nvPr/>
          </p:nvSpPr>
          <p:spPr>
            <a:xfrm>
              <a:off x="417025" y="1756958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52" name="Google Shape;52;p6"/>
            <p:cNvCxnSpPr>
              <a:stCxn id="51" idx="0"/>
            </p:cNvCxnSpPr>
            <p:nvPr/>
          </p:nvCxnSpPr>
          <p:spPr>
            <a:xfrm rot="10800000">
              <a:off x="457975" y="196658"/>
              <a:ext cx="0" cy="156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55" name="Google Shape;55;p7"/>
          <p:cNvSpPr txBox="1">
            <a:spLocks noGrp="1"/>
          </p:cNvSpPr>
          <p:nvPr>
            <p:ph type="title"/>
          </p:nvPr>
        </p:nvSpPr>
        <p:spPr>
          <a:xfrm>
            <a:off x="4459625" y="1303675"/>
            <a:ext cx="368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ubTitle" idx="1"/>
          </p:nvPr>
        </p:nvSpPr>
        <p:spPr>
          <a:xfrm>
            <a:off x="4459625" y="2002450"/>
            <a:ext cx="3687600" cy="17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>
            <a:spLocks noGrp="1"/>
          </p:cNvSpPr>
          <p:nvPr>
            <p:ph type="pic" idx="2"/>
          </p:nvPr>
        </p:nvSpPr>
        <p:spPr>
          <a:xfrm>
            <a:off x="863700" y="575550"/>
            <a:ext cx="2743800" cy="3992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  <p:grpSp>
        <p:nvGrpSpPr>
          <p:cNvPr id="58" name="Google Shape;58;p7"/>
          <p:cNvGrpSpPr/>
          <p:nvPr/>
        </p:nvGrpSpPr>
        <p:grpSpPr>
          <a:xfrm>
            <a:off x="424300" y="199150"/>
            <a:ext cx="8531975" cy="4630300"/>
            <a:chOff x="424300" y="199150"/>
            <a:chExt cx="8531975" cy="4630300"/>
          </a:xfrm>
        </p:grpSpPr>
        <p:sp>
          <p:nvSpPr>
            <p:cNvPr id="59" name="Google Shape;59;p7"/>
            <p:cNvSpPr/>
            <p:nvPr/>
          </p:nvSpPr>
          <p:spPr>
            <a:xfrm rot="-5400000">
              <a:off x="4748625" y="453560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60" name="Google Shape;60;p7"/>
            <p:cNvCxnSpPr>
              <a:stCxn id="59" idx="2"/>
            </p:cNvCxnSpPr>
            <p:nvPr/>
          </p:nvCxnSpPr>
          <p:spPr>
            <a:xfrm>
              <a:off x="5042475" y="4788500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sp>
          <p:nvSpPr>
            <p:cNvPr id="61" name="Google Shape;61;p7"/>
            <p:cNvSpPr/>
            <p:nvPr/>
          </p:nvSpPr>
          <p:spPr>
            <a:xfrm>
              <a:off x="424300" y="17594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62" name="Google Shape;62;p7"/>
            <p:cNvCxnSpPr>
              <a:stCxn id="61" idx="0"/>
            </p:cNvCxnSpPr>
            <p:nvPr/>
          </p:nvCxnSpPr>
          <p:spPr>
            <a:xfrm rot="10800000">
              <a:off x="465250" y="199150"/>
              <a:ext cx="0" cy="1560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2317950" y="1307100"/>
            <a:ext cx="4508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384800" y="859801"/>
            <a:ext cx="8571101" cy="4095600"/>
            <a:chOff x="384800" y="859801"/>
            <a:chExt cx="8571101" cy="4095600"/>
          </a:xfrm>
        </p:grpSpPr>
        <p:sp>
          <p:nvSpPr>
            <p:cNvPr id="67" name="Google Shape;67;p8"/>
            <p:cNvSpPr/>
            <p:nvPr/>
          </p:nvSpPr>
          <p:spPr>
            <a:xfrm flipH="1">
              <a:off x="7855150" y="859801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68" name="Google Shape;68;p8"/>
            <p:cNvCxnSpPr/>
            <p:nvPr/>
          </p:nvCxnSpPr>
          <p:spPr>
            <a:xfrm rot="5400000">
              <a:off x="5939200" y="2998501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69;p8"/>
            <p:cNvSpPr/>
            <p:nvPr/>
          </p:nvSpPr>
          <p:spPr>
            <a:xfrm rot="-5400000" flipH="1">
              <a:off x="596750" y="4501752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0" name="Google Shape;70;p8"/>
            <p:cNvCxnSpPr/>
            <p:nvPr/>
          </p:nvCxnSpPr>
          <p:spPr>
            <a:xfrm>
              <a:off x="898501" y="4754652"/>
              <a:ext cx="8057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2135550" y="1189100"/>
            <a:ext cx="48729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135550" y="3153500"/>
            <a:ext cx="48729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75" name="Google Shape;75;p9"/>
          <p:cNvGrpSpPr/>
          <p:nvPr/>
        </p:nvGrpSpPr>
        <p:grpSpPr>
          <a:xfrm>
            <a:off x="188100" y="338850"/>
            <a:ext cx="8771701" cy="4488651"/>
            <a:chOff x="188100" y="338850"/>
            <a:chExt cx="8771701" cy="4488651"/>
          </a:xfrm>
        </p:grpSpPr>
        <p:sp>
          <p:nvSpPr>
            <p:cNvPr id="76" name="Google Shape;76;p9"/>
            <p:cNvSpPr/>
            <p:nvPr/>
          </p:nvSpPr>
          <p:spPr>
            <a:xfrm rot="5400000">
              <a:off x="3980800" y="4533651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7" name="Google Shape;77;p9"/>
            <p:cNvCxnSpPr/>
            <p:nvPr/>
          </p:nvCxnSpPr>
          <p:spPr>
            <a:xfrm rot="10800000">
              <a:off x="188100" y="4786551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8" name="Google Shape;78;p9"/>
            <p:cNvSpPr/>
            <p:nvPr/>
          </p:nvSpPr>
          <p:spPr>
            <a:xfrm rot="-5400000">
              <a:off x="600650" y="12690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79" name="Google Shape;79;p9"/>
            <p:cNvCxnSpPr/>
            <p:nvPr/>
          </p:nvCxnSpPr>
          <p:spPr>
            <a:xfrm>
              <a:off x="902401" y="379800"/>
              <a:ext cx="8057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/>
          <p:nvPr/>
        </p:nvSpPr>
        <p:spPr>
          <a:xfrm>
            <a:off x="188100" y="188100"/>
            <a:ext cx="8767800" cy="47673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42863" dist="9525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katab"/>
              <a:ea typeface="Akatab"/>
              <a:cs typeface="Akatab"/>
              <a:sym typeface="Akatab"/>
            </a:endParaRPr>
          </a:p>
        </p:txBody>
      </p:sp>
      <p:sp>
        <p:nvSpPr>
          <p:cNvPr id="85" name="Google Shape;85;p11"/>
          <p:cNvSpPr txBox="1">
            <a:spLocks noGrp="1"/>
          </p:cNvSpPr>
          <p:nvPr>
            <p:ph type="title" hasCustomPrompt="1"/>
          </p:nvPr>
        </p:nvSpPr>
        <p:spPr>
          <a:xfrm>
            <a:off x="2112825" y="1349550"/>
            <a:ext cx="5898000" cy="13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6000" b="0" i="1">
                <a:solidFill>
                  <a:schemeClr val="lt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6" name="Google Shape;86;p11"/>
          <p:cNvSpPr txBox="1">
            <a:spLocks noGrp="1"/>
          </p:cNvSpPr>
          <p:nvPr>
            <p:ph type="subTitle" idx="1"/>
          </p:nvPr>
        </p:nvSpPr>
        <p:spPr>
          <a:xfrm>
            <a:off x="2112825" y="3036128"/>
            <a:ext cx="5898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lvl="1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lvl="2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lvl="3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lvl="4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lvl="5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lvl="6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lvl="7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○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lvl="8" indent="-30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■"/>
              <a:defRPr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6" r:id="rId14"/>
    <p:sldLayoutId id="2147483667" r:id="rId15"/>
    <p:sldLayoutId id="2147483670" r:id="rId16"/>
    <p:sldLayoutId id="2147483671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lex.ilo.org/dyn/normlex/en/f?p=1000%3A62%3A0%3A%3ANO%3A62%3AP62_LIST_ENTRIE_ID%3A2453907%3ANO#A4" TargetMode="External"/><Relationship Id="rId7" Type="http://schemas.openxmlformats.org/officeDocument/2006/relationships/hyperlink" Target="https://cncnc.gov.md/aboutilo" TargetMode="External"/><Relationship Id="rId2" Type="http://schemas.openxmlformats.org/officeDocument/2006/relationships/hyperlink" Target="https://www.ilo.org/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lo.org/sites/default/files/wcmsp5/groups/public/%40europe/%40ro-geneva/%40sro-budapest/documents/genericdocument/wcms_821880.pdf" TargetMode="External"/><Relationship Id="rId5" Type="http://schemas.openxmlformats.org/officeDocument/2006/relationships/hyperlink" Target="https://www.ilo.org/ilo-moldova" TargetMode="External"/><Relationship Id="rId4" Type="http://schemas.openxmlformats.org/officeDocument/2006/relationships/hyperlink" Target="https://www.ilo.org/moldova-republic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0"/>
          <p:cNvSpPr txBox="1">
            <a:spLocks noGrp="1"/>
          </p:cNvSpPr>
          <p:nvPr>
            <p:ph type="ctrTitle"/>
          </p:nvPr>
        </p:nvSpPr>
        <p:spPr>
          <a:xfrm>
            <a:off x="1207065" y="1003253"/>
            <a:ext cx="7073902" cy="26067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err="1"/>
              <a:t>Organizația</a:t>
            </a:r>
            <a:r>
              <a:rPr lang="en" sz="5400" dirty="0"/>
              <a:t> </a:t>
            </a:r>
            <a:r>
              <a:rPr lang="en" sz="5400" dirty="0" err="1"/>
              <a:t>Internațională</a:t>
            </a:r>
            <a:r>
              <a:rPr lang="en" sz="5400" dirty="0"/>
              <a:t> a </a:t>
            </a:r>
            <a:r>
              <a:rPr lang="en" sz="5400" dirty="0" err="1"/>
              <a:t>Muncii</a:t>
            </a:r>
            <a:endParaRPr sz="3600" i="1" dirty="0"/>
          </a:p>
        </p:txBody>
      </p:sp>
      <p:sp>
        <p:nvSpPr>
          <p:cNvPr id="249" name="Google Shape;249;p30"/>
          <p:cNvSpPr txBox="1">
            <a:spLocks noGrp="1"/>
          </p:cNvSpPr>
          <p:nvPr>
            <p:ph type="subTitle" idx="1"/>
          </p:nvPr>
        </p:nvSpPr>
        <p:spPr>
          <a:xfrm>
            <a:off x="5463799" y="3480891"/>
            <a:ext cx="3354276" cy="9100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</a:t>
            </a:r>
            <a:r>
              <a:rPr lang="en" dirty="0" err="1"/>
              <a:t>elaborat</a:t>
            </a:r>
            <a:r>
              <a:rPr lang="en" dirty="0"/>
              <a:t>: </a:t>
            </a:r>
            <a:r>
              <a:rPr lang="en" dirty="0" err="1"/>
              <a:t>Pîslaru</a:t>
            </a:r>
            <a:r>
              <a:rPr lang="en" dirty="0"/>
              <a:t> </a:t>
            </a:r>
            <a:r>
              <a:rPr lang="en" dirty="0" err="1"/>
              <a:t>Laurenția</a:t>
            </a:r>
            <a:endParaRPr lang="en"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Coordonator</a:t>
            </a:r>
            <a:r>
              <a:rPr lang="en" dirty="0"/>
              <a:t>: </a:t>
            </a:r>
            <a:r>
              <a:rPr lang="en" dirty="0" err="1"/>
              <a:t>Dorul</a:t>
            </a:r>
            <a:r>
              <a:rPr lang="en" dirty="0"/>
              <a:t> Olga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dr.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, conf. univ. </a:t>
            </a:r>
            <a:r>
              <a:rPr lang="en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0B6C8-69CB-D122-F84A-8B7CDF8C5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" t="18069" b="21241"/>
          <a:stretch/>
        </p:blipFill>
        <p:spPr>
          <a:xfrm>
            <a:off x="463295" y="423831"/>
            <a:ext cx="2265009" cy="9374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397BA-005D-C14E-58C2-A36DF7F8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9107"/>
            <a:ext cx="7704000" cy="572700"/>
          </a:xfrm>
        </p:spPr>
        <p:txBody>
          <a:bodyPr/>
          <a:lstStyle/>
          <a:p>
            <a:r>
              <a:rPr lang="en-MD" dirty="0"/>
              <a:t>Calitatea de membru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43444D26-DFE8-69E7-1908-BB06F7363079}"/>
              </a:ext>
            </a:extLst>
          </p:cNvPr>
          <p:cNvSpPr txBox="1">
            <a:spLocks/>
          </p:cNvSpPr>
          <p:nvPr/>
        </p:nvSpPr>
        <p:spPr>
          <a:xfrm>
            <a:off x="523001" y="757598"/>
            <a:ext cx="8097997" cy="389391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Ar. 1 </a:t>
            </a:r>
            <a:r>
              <a:rPr lang="en-US" b="1" dirty="0" err="1">
                <a:solidFill>
                  <a:srgbClr val="333333"/>
                </a:solidFill>
                <a:latin typeface="Open Sans" panose="020B0606030504020204" pitchFamily="34" charset="0"/>
              </a:rPr>
              <a:t>Constituția</a:t>
            </a:r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 O.I.M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4.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Conferința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Generală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asemenea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admită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noi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printr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-un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vot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două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treimi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delegații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prezenți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sesiune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inclusiv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două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treimi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dintre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delegații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guvernamentali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prezenți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votează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își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exprimă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acordul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O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astfel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admitere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efectivă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urma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comunicării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către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Directorul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General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Biroului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către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guvernul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noului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acceptării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formale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obligațiilor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Constituției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5.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Niciun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nu se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retrage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fără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notifica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intenția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Directorului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General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Biroului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O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astfel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notificare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intra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vigoare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doi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ani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după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data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primirii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sale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către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Directorul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General, cu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condiția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îndeplinit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până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la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acel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moment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toate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obligațiile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financiare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rezultă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calitatea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Atunci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când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un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ratificat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o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convenție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retragerea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nu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afecta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valabilitatea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continuă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pentru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perioada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prevăzută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convenție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tuturor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obligațiilor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decurg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din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aceasta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sunt legate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aceasta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 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6.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cazul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un stat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încetat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mai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fie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reprimirea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guvernată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dispozițiile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paragrafului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3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sau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paragrafului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4 din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acest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articol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după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caz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90323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C421-05B6-7E8A-D1E4-504CEE4F6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277" y="110978"/>
            <a:ext cx="4509446" cy="572700"/>
          </a:xfrm>
        </p:spPr>
        <p:txBody>
          <a:bodyPr/>
          <a:lstStyle/>
          <a:p>
            <a:r>
              <a:rPr lang="en-MD" dirty="0"/>
              <a:t>Structura organizației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C6F50-05E7-B6E9-D983-1694B1096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079" y="548403"/>
            <a:ext cx="5494352" cy="4389357"/>
          </a:xfrm>
        </p:spPr>
        <p:txBody>
          <a:bodyPr/>
          <a:lstStyle/>
          <a:p>
            <a:pPr marL="152400" indent="0" algn="ctr">
              <a:buNone/>
            </a:pPr>
            <a:r>
              <a:rPr lang="en-US" b="1" dirty="0" err="1"/>
              <a:t>Articolul</a:t>
            </a:r>
            <a:r>
              <a:rPr lang="en-US" b="1" dirty="0"/>
              <a:t> 2  </a:t>
            </a:r>
          </a:p>
          <a:p>
            <a:pPr marL="152400" indent="0" algn="ctr">
              <a:buNone/>
            </a:pPr>
            <a:r>
              <a:rPr lang="en-US" b="1" dirty="0"/>
              <a:t>ORGANE  </a:t>
            </a:r>
          </a:p>
          <a:p>
            <a:pPr marL="152400" indent="0" algn="just">
              <a:buNone/>
            </a:pPr>
            <a:r>
              <a:rPr lang="en-US" dirty="0"/>
              <a:t>1.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permanentă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compusă</a:t>
            </a:r>
            <a:r>
              <a:rPr lang="en-US" dirty="0"/>
              <a:t> din:</a:t>
            </a:r>
          </a:p>
          <a:p>
            <a:pPr marL="152400" indent="0" algn="just">
              <a:buNone/>
            </a:pPr>
            <a:r>
              <a:rPr lang="en-US" dirty="0"/>
              <a:t>(a) o </a:t>
            </a:r>
            <a:r>
              <a:rPr lang="en-US" dirty="0" err="1"/>
              <a:t>Conferință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a </a:t>
            </a:r>
            <a:r>
              <a:rPr lang="en-US" dirty="0" err="1"/>
              <a:t>reprezentanților</a:t>
            </a:r>
            <a:r>
              <a:rPr lang="en-US" dirty="0"/>
              <a:t> </a:t>
            </a:r>
            <a:r>
              <a:rPr lang="en-US" dirty="0" err="1"/>
              <a:t>membrilor</a:t>
            </a:r>
            <a:r>
              <a:rPr lang="en-US" dirty="0"/>
              <a:t>;</a:t>
            </a:r>
          </a:p>
          <a:p>
            <a:pPr marL="152400" indent="0" algn="just">
              <a:buNone/>
            </a:pPr>
            <a:r>
              <a:rPr lang="en-US" dirty="0"/>
              <a:t>(b) un </a:t>
            </a:r>
            <a:r>
              <a:rPr lang="en-US" dirty="0" err="1"/>
              <a:t>Consiliu</a:t>
            </a:r>
            <a:r>
              <a:rPr lang="en-US" dirty="0"/>
              <a:t> de </a:t>
            </a:r>
            <a:r>
              <a:rPr lang="en-US" dirty="0" err="1"/>
              <a:t>Administrație</a:t>
            </a:r>
            <a:r>
              <a:rPr lang="en-US" dirty="0"/>
              <a:t> </a:t>
            </a:r>
            <a:r>
              <a:rPr lang="en-US" dirty="0" err="1"/>
              <a:t>compus</a:t>
            </a:r>
            <a:r>
              <a:rPr lang="en-US" dirty="0"/>
              <a:t> conform </a:t>
            </a:r>
            <a:r>
              <a:rPr lang="en-US" dirty="0" err="1"/>
              <a:t>descrierii</a:t>
            </a:r>
            <a:r>
              <a:rPr lang="en-US" dirty="0"/>
              <a:t> din </a:t>
            </a:r>
            <a:r>
              <a:rPr lang="en-US" dirty="0" err="1"/>
              <a:t>articolul</a:t>
            </a:r>
            <a:r>
              <a:rPr lang="en-US" dirty="0"/>
              <a:t> 7; </a:t>
            </a:r>
            <a:r>
              <a:rPr lang="en-US" dirty="0" err="1"/>
              <a:t>și</a:t>
            </a:r>
            <a:endParaRPr lang="en-US" dirty="0"/>
          </a:p>
          <a:p>
            <a:pPr marL="152400" indent="0" algn="just">
              <a:buNone/>
            </a:pPr>
            <a:r>
              <a:rPr lang="en-US" dirty="0"/>
              <a:t>(c) un </a:t>
            </a:r>
            <a:r>
              <a:rPr lang="en-US" dirty="0" err="1"/>
              <a:t>Birou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 al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controlat</a:t>
            </a:r>
            <a:r>
              <a:rPr lang="en-US" dirty="0"/>
              <a:t> de </a:t>
            </a:r>
            <a:r>
              <a:rPr lang="en-US" dirty="0" err="1"/>
              <a:t>Consiliul</a:t>
            </a:r>
            <a:r>
              <a:rPr lang="en-US" dirty="0"/>
              <a:t> de </a:t>
            </a:r>
            <a:r>
              <a:rPr lang="en-US" dirty="0" err="1"/>
              <a:t>Administrație</a:t>
            </a:r>
            <a:r>
              <a:rPr lang="en-US" dirty="0"/>
              <a:t>.</a:t>
            </a:r>
          </a:p>
          <a:p>
            <a:pPr marL="152400" indent="0" algn="ctr">
              <a:buFont typeface="Akatab"/>
              <a:buNone/>
            </a:pPr>
            <a:r>
              <a:rPr lang="en-US" b="1" dirty="0" err="1"/>
              <a:t>Articolul</a:t>
            </a:r>
            <a:r>
              <a:rPr lang="en-US" b="1" dirty="0"/>
              <a:t> 3  </a:t>
            </a:r>
          </a:p>
          <a:p>
            <a:pPr marL="152400" indent="0" algn="ctr">
              <a:buFont typeface="Akatab"/>
              <a:buNone/>
            </a:pPr>
            <a:r>
              <a:rPr lang="en-US" b="1" dirty="0" err="1"/>
              <a:t>Conferința</a:t>
            </a:r>
            <a:r>
              <a:rPr lang="en-US" b="1" dirty="0"/>
              <a:t>  </a:t>
            </a:r>
          </a:p>
          <a:p>
            <a:pPr marL="152400" indent="0" algn="ctr">
              <a:buFont typeface="Akatab"/>
              <a:buNone/>
            </a:pPr>
            <a:r>
              <a:rPr lang="en-US" b="1" dirty="0"/>
              <a:t>ÎNTÂLNIRI ȘI DELEGAȚI  </a:t>
            </a:r>
          </a:p>
          <a:p>
            <a:pPr marL="381000" indent="-228600" algn="just">
              <a:buFont typeface="Akatab"/>
              <a:buAutoNum type="arabicPeriod"/>
            </a:pPr>
            <a:r>
              <a:rPr lang="en-US" dirty="0" err="1"/>
              <a:t>Întâlnirile</a:t>
            </a:r>
            <a:r>
              <a:rPr lang="en-US" dirty="0"/>
              <a:t> </a:t>
            </a:r>
            <a:r>
              <a:rPr lang="en-US" dirty="0" err="1"/>
              <a:t>Conferinței</a:t>
            </a:r>
            <a:r>
              <a:rPr lang="en-US" dirty="0"/>
              <a:t> </a:t>
            </a:r>
            <a:r>
              <a:rPr lang="en-US" dirty="0" err="1"/>
              <a:t>Generale</a:t>
            </a:r>
            <a:r>
              <a:rPr lang="en-US" dirty="0"/>
              <a:t> a </a:t>
            </a:r>
            <a:r>
              <a:rPr lang="en-US" dirty="0" err="1"/>
              <a:t>reprezentanților</a:t>
            </a:r>
            <a:r>
              <a:rPr lang="en-US" dirty="0"/>
              <a:t> </a:t>
            </a:r>
            <a:r>
              <a:rPr lang="en-US" dirty="0" err="1"/>
              <a:t>Membrilor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 periodic,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necesar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en-US" dirty="0"/>
              <a:t> </a:t>
            </a:r>
            <a:r>
              <a:rPr lang="en-US" dirty="0" err="1"/>
              <a:t>puțin</a:t>
            </a:r>
            <a:r>
              <a:rPr lang="en-US" dirty="0"/>
              <a:t> o </a:t>
            </a:r>
            <a:r>
              <a:rPr lang="en-US" dirty="0" err="1"/>
              <a:t>dată</a:t>
            </a:r>
            <a:r>
              <a:rPr lang="en-US" dirty="0"/>
              <a:t> pe an. </a:t>
            </a:r>
            <a:r>
              <a:rPr lang="en-US" dirty="0" err="1"/>
              <a:t>Conferința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compusă</a:t>
            </a:r>
            <a:r>
              <a:rPr lang="en-US" dirty="0"/>
              <a:t> din </a:t>
            </a:r>
            <a:r>
              <a:rPr lang="en-US" dirty="0" err="1"/>
              <a:t>patru</a:t>
            </a:r>
            <a:r>
              <a:rPr lang="en-US" dirty="0"/>
              <a:t> </a:t>
            </a:r>
            <a:r>
              <a:rPr lang="en-US" dirty="0" err="1"/>
              <a:t>reprezentanți</a:t>
            </a:r>
            <a:r>
              <a:rPr lang="en-US" dirty="0"/>
              <a:t> ai </a:t>
            </a:r>
            <a:r>
              <a:rPr lang="en-US" dirty="0" err="1"/>
              <a:t>fiecărui</a:t>
            </a:r>
            <a:r>
              <a:rPr lang="en-US" dirty="0"/>
              <a:t> </a:t>
            </a:r>
            <a:r>
              <a:rPr lang="en-US" dirty="0" err="1"/>
              <a:t>Membru</a:t>
            </a:r>
            <a:r>
              <a:rPr lang="en-US" dirty="0"/>
              <a:t>, </a:t>
            </a:r>
            <a:r>
              <a:rPr lang="en-US" dirty="0" err="1"/>
              <a:t>dintre</a:t>
            </a:r>
            <a:r>
              <a:rPr lang="en-US" dirty="0"/>
              <a:t> care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delegați</a:t>
            </a:r>
            <a:r>
              <a:rPr lang="en-US" dirty="0"/>
              <a:t> ai </a:t>
            </a:r>
            <a:r>
              <a:rPr lang="en-US" dirty="0" err="1"/>
              <a:t>Guvernului</a:t>
            </a:r>
            <a:r>
              <a:rPr lang="en-US" dirty="0"/>
              <a:t>, </a:t>
            </a:r>
            <a:r>
              <a:rPr lang="en-US" dirty="0" err="1"/>
              <a:t>iar</a:t>
            </a:r>
            <a:r>
              <a:rPr lang="en-US" dirty="0"/>
              <a:t> </a:t>
            </a:r>
            <a:r>
              <a:rPr lang="en-US" dirty="0" err="1"/>
              <a:t>ceilalți</a:t>
            </a:r>
            <a:r>
              <a:rPr lang="en-US" dirty="0"/>
              <a:t> </a:t>
            </a:r>
            <a:r>
              <a:rPr lang="en-US" dirty="0" err="1"/>
              <a:t>doi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fi </a:t>
            </a:r>
            <a:r>
              <a:rPr lang="en-US" dirty="0" err="1"/>
              <a:t>delegați</a:t>
            </a:r>
            <a:r>
              <a:rPr lang="en-US" dirty="0"/>
              <a:t> </a:t>
            </a:r>
            <a:r>
              <a:rPr lang="en-US" dirty="0" err="1"/>
              <a:t>reprezentând</a:t>
            </a:r>
            <a:r>
              <a:rPr lang="en-US" dirty="0"/>
              <a:t>, </a:t>
            </a:r>
            <a:r>
              <a:rPr lang="en-US" dirty="0" err="1"/>
              <a:t>respectiv</a:t>
            </a:r>
            <a:r>
              <a:rPr lang="en-US" dirty="0"/>
              <a:t>, </a:t>
            </a:r>
            <a:r>
              <a:rPr lang="en-US" dirty="0" err="1"/>
              <a:t>angajatorii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lucrătorii</a:t>
            </a:r>
            <a:r>
              <a:rPr lang="en-US" dirty="0"/>
              <a:t> </a:t>
            </a:r>
            <a:r>
              <a:rPr lang="en-US" dirty="0" err="1"/>
              <a:t>fiecărui</a:t>
            </a:r>
            <a:r>
              <a:rPr lang="en-US" dirty="0"/>
              <a:t> </a:t>
            </a:r>
            <a:r>
              <a:rPr lang="en-US" dirty="0" err="1"/>
              <a:t>Membru</a:t>
            </a:r>
            <a:r>
              <a:rPr lang="en-US" dirty="0"/>
              <a:t>.</a:t>
            </a:r>
          </a:p>
          <a:p>
            <a:pPr marL="152400" indent="0" algn="ctr">
              <a:buNone/>
            </a:pPr>
            <a:r>
              <a:rPr lang="en-US" b="1" dirty="0" err="1"/>
              <a:t>Articolul</a:t>
            </a:r>
            <a:r>
              <a:rPr lang="en-US" b="1" dirty="0"/>
              <a:t> 5  </a:t>
            </a:r>
          </a:p>
          <a:p>
            <a:pPr marL="152400" indent="0" algn="ctr">
              <a:buNone/>
            </a:pPr>
            <a:r>
              <a:rPr lang="en-US" b="1" dirty="0" err="1"/>
              <a:t>Locul</a:t>
            </a:r>
            <a:r>
              <a:rPr lang="en-US" b="1" dirty="0"/>
              <a:t> </a:t>
            </a:r>
            <a:r>
              <a:rPr lang="en-US" b="1" dirty="0" err="1"/>
              <a:t>întâlnirilor</a:t>
            </a:r>
            <a:r>
              <a:rPr lang="en-US" b="1" dirty="0"/>
              <a:t> </a:t>
            </a:r>
            <a:r>
              <a:rPr lang="en-US" b="1" dirty="0" err="1"/>
              <a:t>Conferinței</a:t>
            </a:r>
            <a:r>
              <a:rPr lang="en-US" b="1" dirty="0"/>
              <a:t>  </a:t>
            </a:r>
          </a:p>
          <a:p>
            <a:pPr marL="152400" indent="0" algn="just">
              <a:buNone/>
            </a:pPr>
            <a:r>
              <a:rPr lang="en-US" dirty="0"/>
              <a:t>1. </a:t>
            </a:r>
            <a:r>
              <a:rPr lang="en-US" dirty="0" err="1"/>
              <a:t>Întâlnirile</a:t>
            </a:r>
            <a:r>
              <a:rPr lang="en-US" dirty="0"/>
              <a:t> </a:t>
            </a:r>
            <a:r>
              <a:rPr lang="en-US" dirty="0" err="1"/>
              <a:t>Conferinței</a:t>
            </a:r>
            <a:r>
              <a:rPr lang="en-US" dirty="0"/>
              <a:t> </a:t>
            </a:r>
            <a:r>
              <a:rPr lang="en-US" dirty="0" err="1"/>
              <a:t>vor</a:t>
            </a:r>
            <a:r>
              <a:rPr lang="en-US" dirty="0"/>
              <a:t> </a:t>
            </a:r>
            <a:r>
              <a:rPr lang="en-US" dirty="0" err="1"/>
              <a:t>avea</a:t>
            </a:r>
            <a:r>
              <a:rPr lang="en-US" dirty="0"/>
              <a:t> loc, sub </a:t>
            </a:r>
            <a:r>
              <a:rPr lang="en-US" dirty="0" err="1"/>
              <a:t>rezerva</a:t>
            </a:r>
            <a:r>
              <a:rPr lang="en-US" dirty="0"/>
              <a:t> </a:t>
            </a:r>
            <a:r>
              <a:rPr lang="en-US" dirty="0" err="1"/>
              <a:t>oricăror</a:t>
            </a:r>
            <a:r>
              <a:rPr lang="en-US" dirty="0"/>
              <a:t> </a:t>
            </a:r>
            <a:r>
              <a:rPr lang="en-US" dirty="0" err="1"/>
              <a:t>decizii</a:t>
            </a:r>
            <a:r>
              <a:rPr lang="en-US" dirty="0"/>
              <a:t> </a:t>
            </a:r>
            <a:r>
              <a:rPr lang="en-US" dirty="0" err="1"/>
              <a:t>luate</a:t>
            </a:r>
            <a:r>
              <a:rPr lang="en-US" dirty="0"/>
              <a:t> anterior de </a:t>
            </a:r>
            <a:r>
              <a:rPr lang="en-US" dirty="0" err="1"/>
              <a:t>Conferință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locul</a:t>
            </a:r>
            <a:r>
              <a:rPr lang="en-US" dirty="0"/>
              <a:t> </a:t>
            </a:r>
            <a:r>
              <a:rPr lang="en-US" dirty="0" err="1"/>
              <a:t>stabilit</a:t>
            </a:r>
            <a:r>
              <a:rPr lang="en-US" dirty="0"/>
              <a:t> de </a:t>
            </a:r>
            <a:r>
              <a:rPr lang="en-US" dirty="0" err="1"/>
              <a:t>Organul</a:t>
            </a:r>
            <a:r>
              <a:rPr lang="en-US" dirty="0"/>
              <a:t> de </a:t>
            </a:r>
            <a:r>
              <a:rPr lang="en-US" dirty="0" err="1"/>
              <a:t>conducere</a:t>
            </a:r>
            <a:r>
              <a:rPr lang="en-US" dirty="0"/>
              <a:t>.  </a:t>
            </a:r>
          </a:p>
          <a:p>
            <a:pPr marL="152400" indent="0" algn="ctr">
              <a:buNone/>
            </a:pPr>
            <a:r>
              <a:rPr lang="en-US" b="1" dirty="0" err="1"/>
              <a:t>Articolul</a:t>
            </a:r>
            <a:r>
              <a:rPr lang="en-US" b="1" dirty="0"/>
              <a:t> 6  </a:t>
            </a:r>
          </a:p>
          <a:p>
            <a:pPr marL="152400" indent="0" algn="ctr">
              <a:buNone/>
            </a:pPr>
            <a:r>
              <a:rPr lang="en-US" b="1" dirty="0" err="1"/>
              <a:t>Sediul</a:t>
            </a:r>
            <a:r>
              <a:rPr lang="en-US" b="1" dirty="0"/>
              <a:t> </a:t>
            </a:r>
            <a:r>
              <a:rPr lang="en-US" b="1" dirty="0" err="1"/>
              <a:t>Biroului</a:t>
            </a:r>
            <a:r>
              <a:rPr lang="en-US" b="1" dirty="0"/>
              <a:t> </a:t>
            </a:r>
            <a:r>
              <a:rPr lang="en-US" b="1" dirty="0" err="1"/>
              <a:t>Internațional</a:t>
            </a:r>
            <a:r>
              <a:rPr lang="en-US" b="1" dirty="0"/>
              <a:t> al </a:t>
            </a:r>
            <a:r>
              <a:rPr lang="en-US" b="1" dirty="0" err="1"/>
              <a:t>Muncii</a:t>
            </a:r>
            <a:r>
              <a:rPr lang="en-US" b="1" dirty="0"/>
              <a:t>  </a:t>
            </a:r>
          </a:p>
          <a:p>
            <a:pPr marL="381000" indent="-228600" algn="just">
              <a:buAutoNum type="arabicPeriod"/>
            </a:pP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schimbare</a:t>
            </a:r>
            <a:r>
              <a:rPr lang="en-US" dirty="0"/>
              <a:t> a </a:t>
            </a:r>
            <a:r>
              <a:rPr lang="en-US" dirty="0" err="1"/>
              <a:t>sediului</a:t>
            </a:r>
            <a:r>
              <a:rPr lang="en-US" dirty="0"/>
              <a:t> </a:t>
            </a:r>
            <a:r>
              <a:rPr lang="en-US" dirty="0" err="1"/>
              <a:t>Biroului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 al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</a:t>
            </a:r>
            <a:r>
              <a:rPr lang="en-US" dirty="0" err="1"/>
              <a:t>decisă</a:t>
            </a:r>
            <a:r>
              <a:rPr lang="en-US" dirty="0"/>
              <a:t> de </a:t>
            </a:r>
            <a:r>
              <a:rPr lang="en-US" dirty="0" err="1"/>
              <a:t>Conferință</a:t>
            </a:r>
            <a:r>
              <a:rPr lang="en-US" dirty="0"/>
              <a:t> cu o </a:t>
            </a:r>
            <a:r>
              <a:rPr lang="en-US" dirty="0" err="1"/>
              <a:t>majoritate</a:t>
            </a:r>
            <a:r>
              <a:rPr lang="en-US" dirty="0"/>
              <a:t> de </a:t>
            </a:r>
            <a:r>
              <a:rPr lang="en-US" dirty="0" err="1"/>
              <a:t>două</a:t>
            </a:r>
            <a:r>
              <a:rPr lang="en-US" dirty="0"/>
              <a:t> </a:t>
            </a:r>
            <a:r>
              <a:rPr lang="en-US" dirty="0" err="1"/>
              <a:t>treimi</a:t>
            </a:r>
            <a:r>
              <a:rPr lang="en-US" dirty="0"/>
              <a:t> din </a:t>
            </a:r>
            <a:r>
              <a:rPr lang="en-US" dirty="0" err="1"/>
              <a:t>voturile</a:t>
            </a:r>
            <a:r>
              <a:rPr lang="en-US" dirty="0"/>
              <a:t> </a:t>
            </a:r>
            <a:r>
              <a:rPr lang="en-US" dirty="0" err="1"/>
              <a:t>exprimate</a:t>
            </a:r>
            <a:r>
              <a:rPr lang="en-US" dirty="0"/>
              <a:t> de </a:t>
            </a:r>
            <a:r>
              <a:rPr lang="en-US" dirty="0" err="1"/>
              <a:t>delegații</a:t>
            </a:r>
            <a:r>
              <a:rPr lang="en-US" dirty="0"/>
              <a:t> </a:t>
            </a:r>
            <a:r>
              <a:rPr lang="en-US" dirty="0" err="1"/>
              <a:t>prezenți</a:t>
            </a:r>
            <a:r>
              <a:rPr lang="en-US" dirty="0"/>
              <a:t>.</a:t>
            </a:r>
          </a:p>
          <a:p>
            <a:pPr marL="152400" indent="0" algn="just">
              <a:buNone/>
            </a:pPr>
            <a:endParaRPr lang="en-MD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32FAC-5B33-0020-7250-463737AC2C74}"/>
              </a:ext>
            </a:extLst>
          </p:cNvPr>
          <p:cNvSpPr txBox="1">
            <a:spLocks/>
          </p:cNvSpPr>
          <p:nvPr/>
        </p:nvSpPr>
        <p:spPr>
          <a:xfrm>
            <a:off x="5971431" y="1121103"/>
            <a:ext cx="2870421" cy="17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Char char="●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pPr marL="152400" indent="0" algn="ctr">
              <a:buFont typeface="Akatab"/>
              <a:buNone/>
            </a:pPr>
            <a:r>
              <a:rPr lang="en-US" b="1" dirty="0" err="1"/>
              <a:t>Articolul</a:t>
            </a:r>
            <a:r>
              <a:rPr lang="en-US" b="1" dirty="0"/>
              <a:t> 7  </a:t>
            </a:r>
          </a:p>
          <a:p>
            <a:pPr marL="152400" indent="0" algn="ctr">
              <a:buFont typeface="Akatab"/>
              <a:buNone/>
            </a:pPr>
            <a:r>
              <a:rPr lang="en-US" b="1" dirty="0" err="1"/>
              <a:t>Consiliu</a:t>
            </a:r>
            <a:r>
              <a:rPr lang="en-US" b="1" dirty="0"/>
              <a:t> de </a:t>
            </a:r>
            <a:r>
              <a:rPr lang="en-US" b="1" dirty="0" err="1"/>
              <a:t>Administrație</a:t>
            </a:r>
            <a:r>
              <a:rPr lang="en-US" b="1" dirty="0"/>
              <a:t> </a:t>
            </a:r>
          </a:p>
          <a:p>
            <a:pPr marL="152400" indent="0" algn="just">
              <a:buFont typeface="Akatab"/>
              <a:buNone/>
            </a:pPr>
            <a:r>
              <a:rPr lang="en-US" dirty="0"/>
              <a:t>1. </a:t>
            </a:r>
            <a:r>
              <a:rPr lang="en-US" dirty="0" err="1"/>
              <a:t>Organul</a:t>
            </a:r>
            <a:r>
              <a:rPr lang="en-US" dirty="0"/>
              <a:t> de </a:t>
            </a:r>
            <a:r>
              <a:rPr lang="en-US" dirty="0" err="1"/>
              <a:t>conducere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fi format din 56 de </a:t>
            </a:r>
            <a:r>
              <a:rPr lang="en-US" dirty="0" err="1"/>
              <a:t>persoane</a:t>
            </a:r>
            <a:r>
              <a:rPr lang="en-US" dirty="0"/>
              <a:t>:  </a:t>
            </a:r>
          </a:p>
          <a:p>
            <a:pPr marL="152400" indent="0" algn="just">
              <a:buFont typeface="Akatab"/>
              <a:buNone/>
            </a:pPr>
            <a:r>
              <a:rPr lang="en-US" dirty="0"/>
              <a:t>   - 28 </a:t>
            </a:r>
            <a:r>
              <a:rPr lang="en-US" dirty="0" err="1"/>
              <a:t>reprezentând</a:t>
            </a:r>
            <a:r>
              <a:rPr lang="en-US" dirty="0"/>
              <a:t> </a:t>
            </a:r>
            <a:r>
              <a:rPr lang="en-US" dirty="0" err="1"/>
              <a:t>guvernele</a:t>
            </a:r>
            <a:r>
              <a:rPr lang="en-US" dirty="0"/>
              <a:t>,  </a:t>
            </a:r>
          </a:p>
          <a:p>
            <a:pPr marL="152400" indent="0" algn="just">
              <a:buFont typeface="Akatab"/>
              <a:buNone/>
            </a:pPr>
            <a:r>
              <a:rPr lang="en-US" dirty="0"/>
              <a:t>   - 14 </a:t>
            </a:r>
            <a:r>
              <a:rPr lang="en-US" dirty="0" err="1"/>
              <a:t>reprezentând</a:t>
            </a:r>
            <a:r>
              <a:rPr lang="en-US" dirty="0"/>
              <a:t> </a:t>
            </a:r>
            <a:r>
              <a:rPr lang="en-US" dirty="0" err="1"/>
              <a:t>angajatorii</a:t>
            </a:r>
            <a:r>
              <a:rPr lang="en-US" dirty="0"/>
              <a:t>, </a:t>
            </a:r>
            <a:r>
              <a:rPr lang="en-US" dirty="0" err="1"/>
              <a:t>și</a:t>
            </a:r>
            <a:r>
              <a:rPr lang="en-US" dirty="0"/>
              <a:t>  </a:t>
            </a:r>
          </a:p>
          <a:p>
            <a:pPr marL="152400" indent="0" algn="just">
              <a:buFont typeface="Akatab"/>
              <a:buNone/>
            </a:pPr>
            <a:r>
              <a:rPr lang="en-US" dirty="0"/>
              <a:t>   - 14 </a:t>
            </a:r>
            <a:r>
              <a:rPr lang="en-US" dirty="0" err="1"/>
              <a:t>reprezentând</a:t>
            </a:r>
            <a:r>
              <a:rPr lang="en-US" dirty="0"/>
              <a:t> </a:t>
            </a:r>
            <a:r>
              <a:rPr lang="en-US" dirty="0" err="1"/>
              <a:t>lucrătorii</a:t>
            </a:r>
            <a:r>
              <a:rPr lang="en-US" dirty="0"/>
              <a:t>.</a:t>
            </a:r>
            <a:endParaRPr lang="en-MD" dirty="0"/>
          </a:p>
          <a:p>
            <a:pPr marL="381000" indent="-228600" algn="just">
              <a:buAutoNum type="arabicPeriod"/>
            </a:pPr>
            <a:endParaRPr lang="en-M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08506-AC5E-DEF0-1025-72888D3C2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824" y="3060073"/>
            <a:ext cx="1466596" cy="146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13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22B8BAC-0450-D43E-BE5D-516A4EF045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1" r="1646"/>
          <a:stretch/>
        </p:blipFill>
        <p:spPr>
          <a:xfrm>
            <a:off x="384301" y="0"/>
            <a:ext cx="8218025" cy="501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64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Statutul</a:t>
            </a:r>
            <a:r>
              <a:rPr lang="en" dirty="0"/>
              <a:t> juridic al </a:t>
            </a:r>
            <a:r>
              <a:rPr lang="en" dirty="0" err="1"/>
              <a:t>organizației</a:t>
            </a:r>
            <a:endParaRPr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1"/>
          </p:nvPr>
        </p:nvSpPr>
        <p:spPr>
          <a:xfrm>
            <a:off x="2128924" y="1395361"/>
            <a:ext cx="4383843" cy="22155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Articolul</a:t>
            </a:r>
            <a:r>
              <a:rPr lang="en-US" sz="1400" b="1" dirty="0"/>
              <a:t> 39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 err="1"/>
              <a:t>Statutul</a:t>
            </a:r>
            <a:r>
              <a:rPr lang="en-US" sz="1400" b="1" dirty="0"/>
              <a:t> juridic al </a:t>
            </a:r>
            <a:r>
              <a:rPr lang="en-US" sz="1400" b="1" dirty="0" err="1"/>
              <a:t>Organizației</a:t>
            </a:r>
            <a:r>
              <a:rPr lang="en-US" sz="1400" b="1" dirty="0"/>
              <a:t>  </a:t>
            </a:r>
            <a:endParaRPr lang="en-US" sz="1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1. </a:t>
            </a:r>
            <a:r>
              <a:rPr lang="en-US" sz="1400" dirty="0" err="1"/>
              <a:t>Organizația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</a:t>
            </a:r>
            <a:r>
              <a:rPr lang="en-US" sz="1400" dirty="0" err="1"/>
              <a:t>va</a:t>
            </a:r>
            <a:r>
              <a:rPr lang="en-US" sz="1400" dirty="0"/>
              <a:t> </a:t>
            </a:r>
            <a:r>
              <a:rPr lang="en-US" sz="1400" dirty="0" err="1"/>
              <a:t>deține</a:t>
            </a:r>
            <a:r>
              <a:rPr lang="en-US" sz="1400" dirty="0"/>
              <a:t> </a:t>
            </a:r>
            <a:r>
              <a:rPr lang="en-US" sz="1400" dirty="0" err="1"/>
              <a:t>personalitate</a:t>
            </a:r>
            <a:r>
              <a:rPr lang="en-US" sz="1400" dirty="0"/>
              <a:t> </a:t>
            </a:r>
            <a:r>
              <a:rPr lang="en-US" sz="1400" dirty="0" err="1"/>
              <a:t>juridică</a:t>
            </a:r>
            <a:r>
              <a:rPr lang="en-US" sz="1400" dirty="0"/>
              <a:t> </a:t>
            </a:r>
            <a:r>
              <a:rPr lang="en-US" sz="1400" dirty="0" err="1"/>
              <a:t>deplină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special, </a:t>
            </a:r>
            <a:r>
              <a:rPr lang="en-US" sz="1400" dirty="0" err="1"/>
              <a:t>capacitatea</a:t>
            </a:r>
            <a:r>
              <a:rPr lang="en-US" sz="1400" dirty="0"/>
              <a:t>: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(a) de a </a:t>
            </a:r>
            <a:r>
              <a:rPr lang="en-US" sz="1400" dirty="0" err="1"/>
              <a:t>încheia</a:t>
            </a:r>
            <a:r>
              <a:rPr lang="en-US" sz="1400" dirty="0"/>
              <a:t> </a:t>
            </a:r>
            <a:r>
              <a:rPr lang="en-US" sz="1400" dirty="0" err="1"/>
              <a:t>contracte</a:t>
            </a:r>
            <a:r>
              <a:rPr lang="en-US" sz="1400" dirty="0"/>
              <a:t>;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(b) de a </a:t>
            </a:r>
            <a:r>
              <a:rPr lang="en-US" sz="1400" dirty="0" err="1"/>
              <a:t>dobândi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de a </a:t>
            </a:r>
            <a:r>
              <a:rPr lang="en-US" sz="1400" dirty="0" err="1"/>
              <a:t>dispune</a:t>
            </a:r>
            <a:r>
              <a:rPr lang="en-US" sz="1400" dirty="0"/>
              <a:t> de </a:t>
            </a:r>
            <a:r>
              <a:rPr lang="en-US" sz="1400" dirty="0" err="1"/>
              <a:t>bunuri</a:t>
            </a:r>
            <a:r>
              <a:rPr lang="en-US" sz="1400" dirty="0"/>
              <a:t> </a:t>
            </a:r>
            <a:r>
              <a:rPr lang="en-US" sz="1400" dirty="0" err="1"/>
              <a:t>imobile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mobile; 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/>
              <a:t>   (c) de a </a:t>
            </a:r>
            <a:r>
              <a:rPr lang="en-US" sz="1400" dirty="0" err="1"/>
              <a:t>iniția</a:t>
            </a:r>
            <a:r>
              <a:rPr lang="en-US" sz="1400" dirty="0"/>
              <a:t> </a:t>
            </a:r>
            <a:r>
              <a:rPr lang="en-US" sz="1400" dirty="0" err="1"/>
              <a:t>proceduri</a:t>
            </a:r>
            <a:r>
              <a:rPr lang="en-US" sz="1400" dirty="0"/>
              <a:t> </a:t>
            </a:r>
            <a:r>
              <a:rPr lang="en-US" sz="1400" dirty="0" err="1"/>
              <a:t>legale</a:t>
            </a:r>
            <a:r>
              <a:rPr lang="en-US" sz="1400" dirty="0"/>
              <a:t>.</a:t>
            </a:r>
            <a:endParaRPr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5C3CB-C306-F8DF-704F-5045164BE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859" y="441140"/>
            <a:ext cx="7704000" cy="572700"/>
          </a:xfrm>
        </p:spPr>
        <p:txBody>
          <a:bodyPr/>
          <a:lstStyle/>
          <a:p>
            <a:r>
              <a:rPr lang="en-MD" sz="2000" b="1" dirty="0"/>
              <a:t>Personalitatea juridică a organizației (internă și internațională)</a:t>
            </a:r>
          </a:p>
        </p:txBody>
      </p:sp>
      <p:sp>
        <p:nvSpPr>
          <p:cNvPr id="9" name="Google Shape;328;p36">
            <a:extLst>
              <a:ext uri="{FF2B5EF4-FFF2-40B4-BE49-F238E27FC236}">
                <a16:creationId xmlns:a16="http://schemas.microsoft.com/office/drawing/2014/main" id="{33D09C9F-6C82-9570-0872-30599D1F141B}"/>
              </a:ext>
            </a:extLst>
          </p:cNvPr>
          <p:cNvSpPr txBox="1">
            <a:spLocks/>
          </p:cNvSpPr>
          <p:nvPr/>
        </p:nvSpPr>
        <p:spPr>
          <a:xfrm>
            <a:off x="678730" y="1017725"/>
            <a:ext cx="8128597" cy="3544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katab"/>
              <a:buNone/>
              <a:defRPr sz="1200" b="0" i="0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9pPr>
          </a:lstStyle>
          <a:p>
            <a:pPr marL="0" indent="0"/>
            <a:r>
              <a:rPr lang="en-US" b="1" dirty="0" err="1"/>
              <a:t>Articolul</a:t>
            </a:r>
            <a:r>
              <a:rPr lang="en-US" b="1" dirty="0"/>
              <a:t> 11  </a:t>
            </a:r>
          </a:p>
          <a:p>
            <a:pPr marL="0" indent="0"/>
            <a:r>
              <a:rPr lang="en-US" b="1" dirty="0" err="1"/>
              <a:t>Relațiile</a:t>
            </a:r>
            <a:r>
              <a:rPr lang="en-US" b="1" dirty="0"/>
              <a:t> cu </a:t>
            </a:r>
            <a:r>
              <a:rPr lang="en-US" b="1" dirty="0" err="1"/>
              <a:t>guvernele</a:t>
            </a:r>
            <a:r>
              <a:rPr lang="en-US" b="1" dirty="0"/>
              <a:t>  </a:t>
            </a:r>
            <a:endParaRPr lang="en-US" dirty="0"/>
          </a:p>
          <a:p>
            <a:pPr marL="0" indent="0" algn="just"/>
            <a:r>
              <a:rPr lang="en-US" dirty="0"/>
              <a:t>1. </a:t>
            </a:r>
            <a:r>
              <a:rPr lang="en-US" dirty="0" err="1"/>
              <a:t>Departamentele</a:t>
            </a:r>
            <a:r>
              <a:rPr lang="en-US" dirty="0"/>
              <a:t> </a:t>
            </a:r>
            <a:r>
              <a:rPr lang="en-US" dirty="0" err="1"/>
              <a:t>guvernamentale</a:t>
            </a:r>
            <a:r>
              <a:rPr lang="en-US" dirty="0"/>
              <a:t> ale </a:t>
            </a:r>
            <a:r>
              <a:rPr lang="en-US" dirty="0" err="1"/>
              <a:t>oricărui</a:t>
            </a:r>
            <a:r>
              <a:rPr lang="en-US" dirty="0"/>
              <a:t> </a:t>
            </a:r>
            <a:r>
              <a:rPr lang="en-US" dirty="0" err="1"/>
              <a:t>Membru</a:t>
            </a:r>
            <a:r>
              <a:rPr lang="en-US" dirty="0"/>
              <a:t> care se </a:t>
            </a:r>
            <a:r>
              <a:rPr lang="en-US" dirty="0" err="1"/>
              <a:t>ocupă</a:t>
            </a:r>
            <a:r>
              <a:rPr lang="en-US" dirty="0"/>
              <a:t> de </a:t>
            </a:r>
            <a:r>
              <a:rPr lang="en-US" dirty="0" err="1"/>
              <a:t>problemele</a:t>
            </a:r>
            <a:r>
              <a:rPr lang="en-US" dirty="0"/>
              <a:t> </a:t>
            </a:r>
            <a:r>
              <a:rPr lang="en-US" dirty="0" err="1"/>
              <a:t>industriei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ocupării</a:t>
            </a:r>
            <a:r>
              <a:rPr lang="en-US" dirty="0"/>
              <a:t> </a:t>
            </a:r>
            <a:r>
              <a:rPr lang="en-US" dirty="0" err="1"/>
              <a:t>forței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pot </a:t>
            </a:r>
            <a:r>
              <a:rPr lang="en-US" dirty="0" err="1"/>
              <a:t>comunica</a:t>
            </a:r>
            <a:r>
              <a:rPr lang="en-US" dirty="0"/>
              <a:t> direct cu </a:t>
            </a:r>
            <a:r>
              <a:rPr lang="en-US" dirty="0" err="1"/>
              <a:t>Directorul</a:t>
            </a:r>
            <a:r>
              <a:rPr lang="en-US" dirty="0"/>
              <a:t> General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intermediul</a:t>
            </a:r>
            <a:r>
              <a:rPr lang="en-US" dirty="0"/>
              <a:t> </a:t>
            </a:r>
            <a:r>
              <a:rPr lang="en-US" dirty="0" err="1"/>
              <a:t>reprezentantului</a:t>
            </a:r>
            <a:r>
              <a:rPr lang="en-US" dirty="0"/>
              <a:t> </a:t>
            </a:r>
            <a:r>
              <a:rPr lang="en-US" dirty="0" err="1"/>
              <a:t>guvernului</a:t>
            </a:r>
            <a:r>
              <a:rPr lang="en-US" dirty="0"/>
              <a:t> lor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Organul</a:t>
            </a:r>
            <a:r>
              <a:rPr lang="en-US" dirty="0"/>
              <a:t> de </a:t>
            </a:r>
            <a:r>
              <a:rPr lang="en-US" dirty="0" err="1"/>
              <a:t>conducere</a:t>
            </a:r>
            <a:r>
              <a:rPr lang="en-US" dirty="0"/>
              <a:t> al </a:t>
            </a:r>
            <a:r>
              <a:rPr lang="en-US" dirty="0" err="1"/>
              <a:t>Biroului</a:t>
            </a:r>
            <a:r>
              <a:rPr lang="en-US" dirty="0"/>
              <a:t> </a:t>
            </a:r>
            <a:r>
              <a:rPr lang="en-US" dirty="0" err="1"/>
              <a:t>Internațional</a:t>
            </a:r>
            <a:r>
              <a:rPr lang="en-US" dirty="0"/>
              <a:t> al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absența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astfel</a:t>
            </a:r>
            <a:r>
              <a:rPr lang="en-US" dirty="0"/>
              <a:t> de </a:t>
            </a:r>
            <a:r>
              <a:rPr lang="en-US" dirty="0" err="1"/>
              <a:t>reprezentant</a:t>
            </a:r>
            <a:r>
              <a:rPr lang="en-US" dirty="0"/>
              <a:t>, </a:t>
            </a:r>
            <a:r>
              <a:rPr lang="en-US" dirty="0" err="1"/>
              <a:t>printr</a:t>
            </a:r>
            <a:r>
              <a:rPr lang="en-US" dirty="0"/>
              <a:t>-un alt </a:t>
            </a:r>
            <a:r>
              <a:rPr lang="en-US" dirty="0" err="1"/>
              <a:t>funcționar</a:t>
            </a:r>
            <a:r>
              <a:rPr lang="en-US" dirty="0"/>
              <a:t> </a:t>
            </a:r>
            <a:r>
              <a:rPr lang="en-US" dirty="0" err="1"/>
              <a:t>calificat</a:t>
            </a:r>
            <a:r>
              <a:rPr lang="en-US" dirty="0"/>
              <a:t> pe care </a:t>
            </a:r>
            <a:r>
              <a:rPr lang="en-US" dirty="0" err="1"/>
              <a:t>guvernul</a:t>
            </a:r>
            <a:r>
              <a:rPr lang="en-US" dirty="0"/>
              <a:t> </a:t>
            </a:r>
            <a:r>
              <a:rPr lang="en-US" dirty="0" err="1"/>
              <a:t>îl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desemna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acest</a:t>
            </a:r>
            <a:r>
              <a:rPr lang="en-US" dirty="0"/>
              <a:t> scop.</a:t>
            </a:r>
          </a:p>
          <a:p>
            <a:pPr marL="0" indent="0"/>
            <a:endParaRPr lang="en-US" dirty="0"/>
          </a:p>
          <a:p>
            <a:pPr marL="0" indent="0"/>
            <a:r>
              <a:rPr lang="en-US" b="1" dirty="0" err="1"/>
              <a:t>Articolul</a:t>
            </a:r>
            <a:r>
              <a:rPr lang="en-US" b="1" dirty="0"/>
              <a:t> 12  </a:t>
            </a:r>
          </a:p>
          <a:p>
            <a:pPr marL="0" indent="0"/>
            <a:r>
              <a:rPr lang="en-US" b="1" dirty="0" err="1"/>
              <a:t>Relațiile</a:t>
            </a:r>
            <a:r>
              <a:rPr lang="en-US" b="1" dirty="0"/>
              <a:t> cu </a:t>
            </a:r>
            <a:r>
              <a:rPr lang="en-US" b="1" dirty="0" err="1"/>
              <a:t>organizațiile</a:t>
            </a:r>
            <a:r>
              <a:rPr lang="en-US" b="1" dirty="0"/>
              <a:t> </a:t>
            </a:r>
            <a:r>
              <a:rPr lang="en-US" b="1" dirty="0" err="1"/>
              <a:t>internaționale</a:t>
            </a:r>
            <a:r>
              <a:rPr lang="en-US" b="1" dirty="0"/>
              <a:t>  </a:t>
            </a:r>
            <a:endParaRPr lang="en-US" dirty="0"/>
          </a:p>
          <a:p>
            <a:pPr marL="0" indent="0" algn="just"/>
            <a:r>
              <a:rPr lang="en-US" dirty="0"/>
              <a:t>1.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a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coopera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dispozițiile</a:t>
            </a:r>
            <a:r>
              <a:rPr lang="en-US" dirty="0"/>
              <a:t> </a:t>
            </a:r>
            <a:r>
              <a:rPr lang="en-US" dirty="0" err="1"/>
              <a:t>acestei</a:t>
            </a:r>
            <a:r>
              <a:rPr lang="en-US" dirty="0"/>
              <a:t> </a:t>
            </a:r>
            <a:r>
              <a:rPr lang="en-US" dirty="0" err="1"/>
              <a:t>Constituții</a:t>
            </a:r>
            <a:r>
              <a:rPr lang="en-US" dirty="0"/>
              <a:t>, cu </a:t>
            </a:r>
            <a:r>
              <a:rPr lang="en-US" dirty="0" err="1"/>
              <a:t>orice</a:t>
            </a:r>
            <a:r>
              <a:rPr lang="en-US" dirty="0"/>
              <a:t> </a:t>
            </a:r>
            <a:r>
              <a:rPr lang="en-US" dirty="0" err="1"/>
              <a:t>organizație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</a:t>
            </a:r>
            <a:r>
              <a:rPr lang="en-US" dirty="0" err="1"/>
              <a:t>generală</a:t>
            </a:r>
            <a:r>
              <a:rPr lang="en-US" dirty="0"/>
              <a:t> </a:t>
            </a:r>
            <a:r>
              <a:rPr lang="en-US" dirty="0" err="1"/>
              <a:t>însărcinată</a:t>
            </a:r>
            <a:r>
              <a:rPr lang="en-US" dirty="0"/>
              <a:t> cu </a:t>
            </a:r>
            <a:r>
              <a:rPr lang="en-US" dirty="0" err="1"/>
              <a:t>coordonarea</a:t>
            </a:r>
            <a:r>
              <a:rPr lang="en-US" dirty="0"/>
              <a:t> </a:t>
            </a:r>
            <a:r>
              <a:rPr lang="en-US" dirty="0" err="1"/>
              <a:t>activităților</a:t>
            </a:r>
            <a:r>
              <a:rPr lang="en-US" dirty="0"/>
              <a:t> </a:t>
            </a:r>
            <a:r>
              <a:rPr lang="en-US" dirty="0" err="1"/>
              <a:t>organizațiilor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cu </a:t>
            </a:r>
            <a:r>
              <a:rPr lang="en-US" dirty="0" err="1"/>
              <a:t>responsabilități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cu </a:t>
            </a:r>
            <a:r>
              <a:rPr lang="en-US" dirty="0" err="1"/>
              <a:t>organizațiile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care au </a:t>
            </a:r>
            <a:r>
              <a:rPr lang="en-US" dirty="0" err="1"/>
              <a:t>responsabilități</a:t>
            </a:r>
            <a:r>
              <a:rPr lang="en-US" dirty="0"/>
              <a:t> </a:t>
            </a:r>
            <a:r>
              <a:rPr lang="en-US" dirty="0" err="1"/>
              <a:t>specializate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domenii</a:t>
            </a:r>
            <a:r>
              <a:rPr lang="en-US" dirty="0"/>
              <a:t> </a:t>
            </a:r>
            <a:r>
              <a:rPr lang="en-US" dirty="0" err="1"/>
              <a:t>conexe</a:t>
            </a:r>
            <a:r>
              <a:rPr lang="en-US" dirty="0"/>
              <a:t>.  </a:t>
            </a:r>
          </a:p>
          <a:p>
            <a:pPr marL="0" indent="0" algn="just"/>
            <a:r>
              <a:rPr lang="en-US" dirty="0"/>
              <a:t>2.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a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stabili</a:t>
            </a:r>
            <a:r>
              <a:rPr lang="en-US" dirty="0"/>
              <a:t> </a:t>
            </a:r>
            <a:r>
              <a:rPr lang="en-US" dirty="0" err="1"/>
              <a:t>aranjamente</a:t>
            </a:r>
            <a:r>
              <a:rPr lang="en-US" dirty="0"/>
              <a:t> </a:t>
            </a:r>
            <a:r>
              <a:rPr lang="en-US" dirty="0" err="1"/>
              <a:t>adecvate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ca </a:t>
            </a:r>
            <a:r>
              <a:rPr lang="en-US" dirty="0" err="1"/>
              <a:t>reprezentanții</a:t>
            </a:r>
            <a:r>
              <a:rPr lang="en-US" dirty="0"/>
              <a:t> </a:t>
            </a:r>
            <a:r>
              <a:rPr lang="en-US" dirty="0" err="1"/>
              <a:t>organizațiilor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publice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participe</a:t>
            </a:r>
            <a:r>
              <a:rPr lang="en-US" dirty="0"/>
              <a:t> </a:t>
            </a:r>
            <a:r>
              <a:rPr lang="en-US" dirty="0" err="1"/>
              <a:t>fără</a:t>
            </a:r>
            <a:r>
              <a:rPr lang="en-US" dirty="0"/>
              <a:t> </a:t>
            </a:r>
            <a:r>
              <a:rPr lang="en-US" dirty="0" err="1"/>
              <a:t>drept</a:t>
            </a:r>
            <a:r>
              <a:rPr lang="en-US" dirty="0"/>
              <a:t> de </a:t>
            </a:r>
            <a:r>
              <a:rPr lang="en-US" dirty="0" err="1"/>
              <a:t>vot</a:t>
            </a:r>
            <a:r>
              <a:rPr lang="en-US" dirty="0"/>
              <a:t> la </a:t>
            </a:r>
            <a:r>
              <a:rPr lang="en-US" dirty="0" err="1"/>
              <a:t>deliberările</a:t>
            </a:r>
            <a:r>
              <a:rPr lang="en-US" dirty="0"/>
              <a:t> sale.  </a:t>
            </a:r>
          </a:p>
          <a:p>
            <a:pPr marL="0" indent="0" algn="just"/>
            <a:r>
              <a:rPr lang="en-US" dirty="0"/>
              <a:t>3. </a:t>
            </a:r>
            <a:r>
              <a:rPr lang="en-US" dirty="0" err="1"/>
              <a:t>Organizația</a:t>
            </a:r>
            <a:r>
              <a:rPr lang="en-US" dirty="0"/>
              <a:t> </a:t>
            </a:r>
            <a:r>
              <a:rPr lang="en-US" dirty="0" err="1"/>
              <a:t>Internațională</a:t>
            </a:r>
            <a:r>
              <a:rPr lang="en-US" dirty="0"/>
              <a:t> a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stabili</a:t>
            </a:r>
            <a:r>
              <a:rPr lang="en-US" dirty="0"/>
              <a:t> </a:t>
            </a:r>
            <a:r>
              <a:rPr lang="en-US" dirty="0" err="1"/>
              <a:t>aranjamente</a:t>
            </a:r>
            <a:r>
              <a:rPr lang="en-US" dirty="0"/>
              <a:t> </a:t>
            </a:r>
            <a:r>
              <a:rPr lang="en-US" dirty="0" err="1"/>
              <a:t>adecvate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consultări</a:t>
            </a:r>
            <a:r>
              <a:rPr lang="en-US" dirty="0"/>
              <a:t> cu </a:t>
            </a:r>
            <a:r>
              <a:rPr lang="en-US" dirty="0" err="1"/>
              <a:t>organizațiile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</a:t>
            </a:r>
            <a:r>
              <a:rPr lang="en-US" dirty="0" err="1"/>
              <a:t>neguvernamentale</a:t>
            </a:r>
            <a:r>
              <a:rPr lang="en-US" dirty="0"/>
              <a:t> </a:t>
            </a:r>
            <a:r>
              <a:rPr lang="en-US" dirty="0" err="1"/>
              <a:t>recunoscute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organizațiile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ale </a:t>
            </a:r>
            <a:r>
              <a:rPr lang="en-US" dirty="0" err="1"/>
              <a:t>angajatorilor</a:t>
            </a:r>
            <a:r>
              <a:rPr lang="en-US" dirty="0"/>
              <a:t>, </a:t>
            </a:r>
            <a:r>
              <a:rPr lang="en-US" dirty="0" err="1"/>
              <a:t>lucrătorilor</a:t>
            </a:r>
            <a:r>
              <a:rPr lang="en-US" dirty="0"/>
              <a:t>, </a:t>
            </a:r>
            <a:r>
              <a:rPr lang="en-US" dirty="0" err="1"/>
              <a:t>agricultorilor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cooperativelor</a:t>
            </a:r>
            <a:r>
              <a:rPr lang="en-US" dirty="0"/>
              <a:t>, </a:t>
            </a:r>
            <a:r>
              <a:rPr lang="en-US" dirty="0" err="1"/>
              <a:t>după</a:t>
            </a:r>
            <a:r>
              <a:rPr lang="en-US" dirty="0"/>
              <a:t> cum </a:t>
            </a:r>
            <a:r>
              <a:rPr lang="en-US" dirty="0" err="1"/>
              <a:t>consideră</a:t>
            </a:r>
            <a:r>
              <a:rPr lang="en-US" dirty="0"/>
              <a:t> </a:t>
            </a:r>
            <a:r>
              <a:rPr lang="en-US" dirty="0" err="1"/>
              <a:t>dezirabil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4698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2E23-33C5-EEF9-50B2-02F83C99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02990"/>
            <a:ext cx="7704000" cy="572700"/>
          </a:xfrm>
        </p:spPr>
        <p:txBody>
          <a:bodyPr/>
          <a:lstStyle/>
          <a:p>
            <a:r>
              <a:rPr lang="en-MD" dirty="0"/>
              <a:t>Scopul și misiunea OIM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CF31EB-CEAD-A3D3-1D91-1BDE1CB04F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820" y="1017725"/>
            <a:ext cx="7119257" cy="239338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are ca scop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promovarea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justiţiei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drepturilor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recunoscute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 plan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persoanelor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care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muncesc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Misiunea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este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asigura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pacea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esenţială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prosperitate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buFont typeface="Wingdings" pitchFamily="2" charset="2"/>
              <a:buChar char="v"/>
            </a:pP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dintre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priorităţile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actuale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este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promova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locuri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decente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asemenea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constituirea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unui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mediu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economic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condiţii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lucrători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antreprenori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participa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eforturile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pace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durabilă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prosperitate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progres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social.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Structura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tripartită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oferă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platformă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promovează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decentă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atât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bărbaţi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cât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femei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sz="1400" dirty="0"/>
            </a:b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endParaRPr lang="en-MD" sz="1400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7D4E45C-4D23-D78D-338E-4DD14B817FD5}"/>
              </a:ext>
            </a:extLst>
          </p:cNvPr>
          <p:cNvSpPr/>
          <p:nvPr/>
        </p:nvSpPr>
        <p:spPr>
          <a:xfrm>
            <a:off x="2939142" y="3438843"/>
            <a:ext cx="5990253" cy="124097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br>
              <a:rPr lang="en-US" sz="1400" dirty="0"/>
            </a:b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Misiunea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Organizaţiei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Internaţionale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este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repezentată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promovarea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dreptului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la un loc de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muncă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, 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încurajarea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creării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locuri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de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muncă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decente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îmbunătaţirea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protecţiei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sociale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şi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consolidarea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dialogului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social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pentru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rezolva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problemele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legate de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lumea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sz="1400" dirty="0">
                <a:solidFill>
                  <a:srgbClr val="333333"/>
                </a:solidFill>
                <a:latin typeface="Open Sans" panose="020B0606030504020204" pitchFamily="34" charset="0"/>
              </a:rPr>
              <a:t>.</a:t>
            </a:r>
            <a:endParaRPr lang="en-MD" sz="1400" dirty="0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FD085299-630C-A583-74E0-6BAEFDA47567}"/>
              </a:ext>
            </a:extLst>
          </p:cNvPr>
          <p:cNvSpPr/>
          <p:nvPr/>
        </p:nvSpPr>
        <p:spPr>
          <a:xfrm>
            <a:off x="1940767" y="3722914"/>
            <a:ext cx="998375" cy="47586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D"/>
          </a:p>
        </p:txBody>
      </p:sp>
    </p:spTree>
    <p:extLst>
      <p:ext uri="{BB962C8B-B14F-4D97-AF65-F5344CB8AC3E}">
        <p14:creationId xmlns:p14="http://schemas.microsoft.com/office/powerpoint/2010/main" val="423830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>
            <a:spLocks noGrp="1"/>
          </p:cNvSpPr>
          <p:nvPr>
            <p:ph type="subTitle" idx="6"/>
          </p:nvPr>
        </p:nvSpPr>
        <p:spPr>
          <a:xfrm>
            <a:off x="774243" y="3604868"/>
            <a:ext cx="614321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</a:t>
            </a:r>
            <a:endParaRPr sz="1600" b="1" dirty="0"/>
          </a:p>
        </p:txBody>
      </p:sp>
      <p:sp>
        <p:nvSpPr>
          <p:cNvPr id="375" name="Google Shape;375;p37"/>
          <p:cNvSpPr txBox="1">
            <a:spLocks noGrp="1"/>
          </p:cNvSpPr>
          <p:nvPr>
            <p:ph type="title"/>
          </p:nvPr>
        </p:nvSpPr>
        <p:spPr>
          <a:xfrm>
            <a:off x="720000" y="23482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>
                <a:effectLst/>
              </a:rPr>
              <a:t>Organizaţia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Internaţională</a:t>
            </a:r>
            <a:r>
              <a:rPr lang="en-US" dirty="0">
                <a:effectLst/>
              </a:rPr>
              <a:t> a </a:t>
            </a:r>
            <a:r>
              <a:rPr lang="en-US" dirty="0" err="1">
                <a:effectLst/>
              </a:rPr>
              <a:t>Muncii</a:t>
            </a:r>
            <a:r>
              <a:rPr lang="en-US" dirty="0">
                <a:effectLst/>
              </a:rPr>
              <a:t> are </a:t>
            </a:r>
            <a:r>
              <a:rPr lang="en-US" dirty="0" err="1">
                <a:effectLst/>
              </a:rPr>
              <a:t>patru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obiective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strategice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şi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anume</a:t>
            </a:r>
            <a:r>
              <a:rPr lang="en-US" dirty="0">
                <a:effectLst/>
              </a:rPr>
              <a:t>: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>
              <a:effectLst/>
            </a:endParaRPr>
          </a:p>
        </p:txBody>
      </p:sp>
      <p:sp>
        <p:nvSpPr>
          <p:cNvPr id="376" name="Google Shape;376;p37"/>
          <p:cNvSpPr txBox="1">
            <a:spLocks noGrp="1"/>
          </p:cNvSpPr>
          <p:nvPr>
            <p:ph type="subTitle" idx="1"/>
          </p:nvPr>
        </p:nvSpPr>
        <p:spPr>
          <a:xfrm>
            <a:off x="1253224" y="1537992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Promovarea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realizarea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standardelor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principiilor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drepturilor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</p:txBody>
      </p:sp>
      <p:sp>
        <p:nvSpPr>
          <p:cNvPr id="377" name="Google Shape;377;p37"/>
          <p:cNvSpPr txBox="1">
            <a:spLocks noGrp="1"/>
          </p:cNvSpPr>
          <p:nvPr>
            <p:ph type="subTitle" idx="2"/>
          </p:nvPr>
        </p:nvSpPr>
        <p:spPr>
          <a:xfrm>
            <a:off x="4979037" y="1537992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Crearea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oportunităţi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mari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femei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bărbaţi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asigurarea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locuri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venituri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decente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</p:txBody>
      </p:sp>
      <p:sp>
        <p:nvSpPr>
          <p:cNvPr id="378" name="Google Shape;378;p37"/>
          <p:cNvSpPr txBox="1">
            <a:spLocks noGrp="1"/>
          </p:cNvSpPr>
          <p:nvPr>
            <p:ph type="subTitle" idx="3"/>
          </p:nvPr>
        </p:nvSpPr>
        <p:spPr>
          <a:xfrm>
            <a:off x="1253224" y="346505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Creşterea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acoperirii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eficacităţii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protecţiei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sociale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toţi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</p:txBody>
      </p:sp>
      <p:sp>
        <p:nvSpPr>
          <p:cNvPr id="379" name="Google Shape;379;p37"/>
          <p:cNvSpPr txBox="1">
            <a:spLocks noGrp="1"/>
          </p:cNvSpPr>
          <p:nvPr>
            <p:ph type="subTitle" idx="4"/>
          </p:nvPr>
        </p:nvSpPr>
        <p:spPr>
          <a:xfrm>
            <a:off x="4979037" y="3465055"/>
            <a:ext cx="2811000" cy="9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indent="0" algn="l"/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Consolidarea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tripartismul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6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dialogului</a:t>
            </a:r>
            <a:r>
              <a:rPr lang="en-US" sz="16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social. </a:t>
            </a:r>
          </a:p>
        </p:txBody>
      </p:sp>
      <p:sp>
        <p:nvSpPr>
          <p:cNvPr id="380" name="Google Shape;380;p37"/>
          <p:cNvSpPr txBox="1">
            <a:spLocks noGrp="1"/>
          </p:cNvSpPr>
          <p:nvPr>
            <p:ph type="subTitle" idx="5"/>
          </p:nvPr>
        </p:nvSpPr>
        <p:spPr>
          <a:xfrm>
            <a:off x="720000" y="1751764"/>
            <a:ext cx="722809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1</a:t>
            </a:r>
            <a:endParaRPr b="1" dirty="0"/>
          </a:p>
        </p:txBody>
      </p:sp>
      <p:sp>
        <p:nvSpPr>
          <p:cNvPr id="381" name="Google Shape;381;p37"/>
          <p:cNvSpPr txBox="1">
            <a:spLocks noGrp="1"/>
          </p:cNvSpPr>
          <p:nvPr>
            <p:ph type="subTitle" idx="7"/>
          </p:nvPr>
        </p:nvSpPr>
        <p:spPr>
          <a:xfrm>
            <a:off x="4572000" y="1758876"/>
            <a:ext cx="646874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</a:t>
            </a:r>
            <a:endParaRPr sz="1600" b="1" dirty="0"/>
          </a:p>
        </p:txBody>
      </p:sp>
      <p:sp>
        <p:nvSpPr>
          <p:cNvPr id="382" name="Google Shape;382;p37"/>
          <p:cNvSpPr txBox="1">
            <a:spLocks noGrp="1"/>
          </p:cNvSpPr>
          <p:nvPr>
            <p:ph type="subTitle" idx="8"/>
          </p:nvPr>
        </p:nvSpPr>
        <p:spPr>
          <a:xfrm>
            <a:off x="4603384" y="3604868"/>
            <a:ext cx="476392" cy="41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4</a:t>
            </a:r>
            <a:endParaRPr sz="16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DB192-34FC-361E-D323-D57B81F0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Mijloace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F3F4477-B96D-2A0C-86D3-9D1C0761E0B3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0" y="921931"/>
            <a:ext cx="6966343" cy="2680765"/>
          </a:xfrm>
        </p:spPr>
        <p:txBody>
          <a:bodyPr/>
          <a:lstStyle/>
          <a:p>
            <a:pPr algn="just"/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      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a-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atinge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obiectivele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dispune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o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incomparabilă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experienţă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cunoştiinţe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domeniul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pe care le-a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dobândit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aproape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sută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ani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dedicaţi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satisfacerii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aspiraţiilor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popoarelor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lumii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priveşte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locurile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veniturile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decente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Principalele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mijloace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folosite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sunt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reprezentate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Promovarea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realizarea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standardelor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principiilor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drepturilor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oportunităţi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femei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bărbaţi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asigurarea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locuri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venituri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decente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Creşterea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acoperirii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eficacităţii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protecţiei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toţi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  <a:b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</a:b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Consolidarea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tripartismul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dialogului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social. </a:t>
            </a:r>
          </a:p>
          <a:p>
            <a:pPr algn="just"/>
            <a:br>
              <a:rPr lang="en-US" sz="1400" dirty="0"/>
            </a:br>
            <a:endParaRPr lang="en-MD" sz="1400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0060219A-FBC9-AD2B-E35E-571262D83C42}"/>
              </a:ext>
            </a:extLst>
          </p:cNvPr>
          <p:cNvSpPr/>
          <p:nvPr/>
        </p:nvSpPr>
        <p:spPr>
          <a:xfrm>
            <a:off x="3553098" y="3602696"/>
            <a:ext cx="5088616" cy="12566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Organizația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Internațională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folosește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mijloace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standardele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domeniul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sub forma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convenţiilor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care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devin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tratate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obligatorii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dacă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sunt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ratificate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statele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membre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sau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recomandărilor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care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servesc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ghiduri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neobligatorii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2660757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7D295-E304-1D36-4B05-3CFE9919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Tratate internaționale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3D099C7-669F-4EDB-7545-19C668D1958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720000" y="1185676"/>
            <a:ext cx="7627813" cy="3593714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Consiliul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administraţie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 O.I.M 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identificat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care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reglemenetază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domeniile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principale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drepturi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lucrătorilor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libertatea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asociere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recunoaşterea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efectivă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dreptului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negociere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colectivă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eliminarea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tuturor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formelor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forţată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sau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obligatorie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eliminarea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efectivă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copilului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eliminarea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discriminărilor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raport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angajarea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profesia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Aceste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principii sunt,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asemenea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prevăzute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Declaraţia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Principiile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Drepturile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1995 O.I.M 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lansat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campanie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pentru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ratificarea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univesală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acestor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8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 Cele 8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fundamentale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OIM sunt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următoarele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nr.29/1930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forţată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87/1948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libertatea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sindicală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98/1949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dreptul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la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negociere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colectivă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100/1951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egalitatea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remunerare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nr.105/1957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abolirea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forţate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111/1958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discriminarea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angajare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profesie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138/1973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vârsta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minimă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Convenţia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nr. 182/1999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privind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interzicerea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celor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mai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grave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forme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ale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3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copiilor</a:t>
            </a:r>
            <a:r>
              <a:rPr lang="en-US" sz="13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endParaRPr lang="en-MD" sz="1300" dirty="0"/>
          </a:p>
        </p:txBody>
      </p:sp>
    </p:spTree>
    <p:extLst>
      <p:ext uri="{BB962C8B-B14F-4D97-AF65-F5344CB8AC3E}">
        <p14:creationId xmlns:p14="http://schemas.microsoft.com/office/powerpoint/2010/main" val="125592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E7168-A91D-5E18-7FFB-15E9A9C1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638" y="345232"/>
            <a:ext cx="7344792" cy="682057"/>
          </a:xfrm>
        </p:spPr>
        <p:txBody>
          <a:bodyPr/>
          <a:lstStyle/>
          <a:p>
            <a:pPr algn="ctr"/>
            <a:r>
              <a:rPr lang="en-MD" dirty="0"/>
              <a:t>OIM și Republica Moldova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EE03A1-C161-BEE9-AD1E-8BEEE00C4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2001" y="1027289"/>
            <a:ext cx="7359997" cy="28956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1400" dirty="0" err="1"/>
              <a:t>Republica</a:t>
            </a:r>
            <a:r>
              <a:rPr lang="en-US" sz="1400" dirty="0"/>
              <a:t> Moldova </a:t>
            </a:r>
            <a:r>
              <a:rPr lang="en-US" sz="1400" dirty="0" err="1"/>
              <a:t>este</a:t>
            </a:r>
            <a:r>
              <a:rPr lang="en-US" sz="1400" dirty="0"/>
              <a:t> stat </a:t>
            </a:r>
            <a:r>
              <a:rPr lang="en-US" sz="1400" dirty="0" err="1"/>
              <a:t>membru</a:t>
            </a:r>
            <a:r>
              <a:rPr lang="en-US" sz="1400" dirty="0"/>
              <a:t> al </a:t>
            </a:r>
            <a:r>
              <a:rPr lang="en-US" sz="1400" dirty="0" err="1"/>
              <a:t>Organizației</a:t>
            </a:r>
            <a:r>
              <a:rPr lang="en-US" sz="1400" dirty="0"/>
              <a:t> </a:t>
            </a:r>
            <a:r>
              <a:rPr lang="en-US" sz="1400" dirty="0" err="1"/>
              <a:t>Internaționale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(OIM) din 1992. </a:t>
            </a:r>
            <a:r>
              <a:rPr lang="en-US" sz="1400" dirty="0" err="1"/>
              <a:t>Țara</a:t>
            </a:r>
            <a:r>
              <a:rPr lang="en-US" sz="1400" dirty="0"/>
              <a:t> a </a:t>
            </a:r>
            <a:r>
              <a:rPr lang="en-US" sz="1400" dirty="0" err="1"/>
              <a:t>ratificat</a:t>
            </a:r>
            <a:r>
              <a:rPr lang="en-US" sz="1400" dirty="0"/>
              <a:t> 44 de </a:t>
            </a:r>
            <a:r>
              <a:rPr lang="en-US" sz="1400" dirty="0" err="1"/>
              <a:t>standarde</a:t>
            </a:r>
            <a:r>
              <a:rPr lang="en-US" sz="1400" dirty="0"/>
              <a:t> </a:t>
            </a:r>
            <a:r>
              <a:rPr lang="en-US" sz="1400" dirty="0" err="1"/>
              <a:t>internaționale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(</a:t>
            </a:r>
            <a:r>
              <a:rPr lang="en-US" sz="1400" dirty="0" err="1"/>
              <a:t>Convenții</a:t>
            </a:r>
            <a:r>
              <a:rPr lang="en-US" sz="1400" dirty="0"/>
              <a:t>) </a:t>
            </a:r>
            <a:r>
              <a:rPr lang="en-US" sz="1400" dirty="0" err="1"/>
              <a:t>și</a:t>
            </a:r>
            <a:r>
              <a:rPr lang="en-US" sz="1400" dirty="0"/>
              <a:t> 1 Protocol al OIM, </a:t>
            </a:r>
            <a:r>
              <a:rPr lang="en-US" sz="1400" dirty="0" err="1"/>
              <a:t>inclusiv</a:t>
            </a:r>
            <a:r>
              <a:rPr lang="en-US" sz="1400" dirty="0"/>
              <a:t>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cele</a:t>
            </a:r>
            <a:r>
              <a:rPr lang="en-US" sz="1400" dirty="0"/>
              <a:t> </a:t>
            </a:r>
            <a:r>
              <a:rPr lang="en-US" sz="1400" dirty="0" err="1"/>
              <a:t>zece</a:t>
            </a:r>
            <a:r>
              <a:rPr lang="en-US" sz="1400" dirty="0"/>
              <a:t> </a:t>
            </a:r>
            <a:r>
              <a:rPr lang="en-US" sz="1400" dirty="0" err="1"/>
              <a:t>convenții</a:t>
            </a:r>
            <a:r>
              <a:rPr lang="en-US" sz="1400" dirty="0"/>
              <a:t> </a:t>
            </a:r>
            <a:r>
              <a:rPr lang="en-US" sz="1400" dirty="0" err="1"/>
              <a:t>fundamentale</a:t>
            </a:r>
            <a:r>
              <a:rPr lang="en-US" sz="1400" dirty="0"/>
              <a:t>. 42 de </a:t>
            </a:r>
            <a:r>
              <a:rPr lang="en-US" sz="1400" dirty="0" err="1"/>
              <a:t>convenții</a:t>
            </a:r>
            <a:r>
              <a:rPr lang="en-US" sz="1400" dirty="0"/>
              <a:t> sunt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vigoare</a:t>
            </a:r>
            <a:r>
              <a:rPr lang="en-US" sz="1400" dirty="0"/>
              <a:t>. </a:t>
            </a:r>
            <a:r>
              <a:rPr lang="en-US" sz="1400" dirty="0" err="1"/>
              <a:t>Convenția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violența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hărțuirea</a:t>
            </a:r>
            <a:r>
              <a:rPr lang="en-US" sz="1400" dirty="0"/>
              <a:t>, 2019 (nr. 190) a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ratificată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decembrie</a:t>
            </a:r>
            <a:r>
              <a:rPr lang="en-US" sz="1400" dirty="0"/>
              <a:t> 2023.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1400" dirty="0"/>
              <a:t>OIM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activă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Moldova din 2005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implementarea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multor</a:t>
            </a:r>
            <a:r>
              <a:rPr lang="en-US" sz="1400" dirty="0"/>
              <a:t> </a:t>
            </a:r>
            <a:r>
              <a:rPr lang="en-US" sz="1400" dirty="0" err="1"/>
              <a:t>Programe</a:t>
            </a:r>
            <a:r>
              <a:rPr lang="en-US" sz="1400" dirty="0"/>
              <a:t> </a:t>
            </a:r>
            <a:r>
              <a:rPr lang="en-US" sz="1400" dirty="0" err="1"/>
              <a:t>Naționale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Decentă</a:t>
            </a:r>
            <a:r>
              <a:rPr lang="en-US" sz="1400" dirty="0"/>
              <a:t> (PNMD). </a:t>
            </a:r>
            <a:r>
              <a:rPr lang="en-US" sz="1400" dirty="0" err="1"/>
              <a:t>Programul</a:t>
            </a:r>
            <a:r>
              <a:rPr lang="en-US" sz="1400" dirty="0"/>
              <a:t> actual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Decentă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perioada</a:t>
            </a:r>
            <a:r>
              <a:rPr lang="en-US" sz="1400" dirty="0"/>
              <a:t> 2021-2024 </a:t>
            </a:r>
            <a:r>
              <a:rPr lang="en-US" sz="1400" dirty="0" err="1"/>
              <a:t>acoperă</a:t>
            </a:r>
            <a:r>
              <a:rPr lang="en-US" sz="1400" dirty="0"/>
              <a:t> </a:t>
            </a:r>
            <a:r>
              <a:rPr lang="en-US" sz="1400" dirty="0" err="1"/>
              <a:t>următoarele</a:t>
            </a:r>
            <a:r>
              <a:rPr lang="en-US" sz="1400" dirty="0"/>
              <a:t> </a:t>
            </a:r>
            <a:r>
              <a:rPr lang="en-US" sz="1400" dirty="0" err="1"/>
              <a:t>trei</a:t>
            </a:r>
            <a:r>
              <a:rPr lang="en-US" sz="1400" dirty="0"/>
              <a:t> </a:t>
            </a:r>
            <a:r>
              <a:rPr lang="en-US" sz="1400" dirty="0" err="1"/>
              <a:t>domenii</a:t>
            </a:r>
            <a:r>
              <a:rPr lang="en-US" sz="1400" dirty="0"/>
              <a:t> </a:t>
            </a:r>
            <a:r>
              <a:rPr lang="en-US" sz="1400" dirty="0" err="1"/>
              <a:t>prioritare</a:t>
            </a:r>
            <a:r>
              <a:rPr lang="en-US" sz="1400" dirty="0"/>
              <a:t>:</a:t>
            </a:r>
          </a:p>
          <a:p>
            <a:pPr marL="152400" indent="0" algn="just">
              <a:buNone/>
            </a:pPr>
            <a:endParaRPr lang="en-US" sz="1400" dirty="0"/>
          </a:p>
          <a:p>
            <a:pPr marL="152400" indent="0" algn="just">
              <a:buNone/>
            </a:pPr>
            <a:r>
              <a:rPr lang="en-US" sz="1400" dirty="0"/>
              <a:t>       - </a:t>
            </a:r>
            <a:r>
              <a:rPr lang="en-US" sz="1400" dirty="0" err="1"/>
              <a:t>Ocupare</a:t>
            </a:r>
            <a:r>
              <a:rPr lang="en-US" sz="1400" dirty="0"/>
              <a:t> </a:t>
            </a:r>
            <a:r>
              <a:rPr lang="en-US" sz="1400" dirty="0" err="1"/>
              <a:t>inclusivă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productivă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tineret</a:t>
            </a:r>
            <a:r>
              <a:rPr lang="en-US" sz="1400" dirty="0"/>
              <a:t>;</a:t>
            </a:r>
          </a:p>
          <a:p>
            <a:pPr marL="152400" indent="0" algn="just">
              <a:buNone/>
            </a:pPr>
            <a:r>
              <a:rPr lang="en-US" sz="1400" dirty="0"/>
              <a:t>       - </a:t>
            </a:r>
            <a:r>
              <a:rPr lang="en-US" sz="1400" dirty="0" err="1"/>
              <a:t>Protecție</a:t>
            </a:r>
            <a:r>
              <a:rPr lang="en-US" sz="1400" dirty="0"/>
              <a:t> </a:t>
            </a:r>
            <a:r>
              <a:rPr lang="en-US" sz="1400" dirty="0" err="1"/>
              <a:t>eficientă</a:t>
            </a:r>
            <a:r>
              <a:rPr lang="en-US" sz="1400" dirty="0"/>
              <a:t> la </a:t>
            </a:r>
            <a:r>
              <a:rPr lang="en-US" sz="1400" dirty="0" err="1"/>
              <a:t>locul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;</a:t>
            </a:r>
          </a:p>
          <a:p>
            <a:pPr marL="152400" indent="0" algn="just">
              <a:buNone/>
            </a:pPr>
            <a:r>
              <a:rPr lang="en-US" sz="1400" dirty="0"/>
              <a:t>       - Dialog social </a:t>
            </a:r>
            <a:r>
              <a:rPr lang="en-US" sz="1400" dirty="0" err="1"/>
              <a:t>îmbunătățit</a:t>
            </a:r>
            <a:r>
              <a:rPr lang="en-US" sz="1400" dirty="0"/>
              <a:t>.</a:t>
            </a:r>
            <a:endParaRPr lang="en-MD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3A3B33-152C-9605-9B8E-A67C0CA4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607" y="2982214"/>
            <a:ext cx="2222754" cy="148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29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Cuprins</a:t>
            </a:r>
            <a:endParaRPr dirty="0"/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 idx="2"/>
          </p:nvPr>
        </p:nvSpPr>
        <p:spPr>
          <a:xfrm>
            <a:off x="1408514" y="12958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01.</a:t>
            </a:r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title" idx="3"/>
          </p:nvPr>
        </p:nvSpPr>
        <p:spPr>
          <a:xfrm>
            <a:off x="418700" y="287636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04.</a:t>
            </a:r>
            <a:endParaRPr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 idx="4"/>
          </p:nvPr>
        </p:nvSpPr>
        <p:spPr>
          <a:xfrm>
            <a:off x="4109339" y="12958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02.</a:t>
            </a:r>
            <a:endParaRPr/>
          </a:p>
        </p:txBody>
      </p:sp>
      <p:sp>
        <p:nvSpPr>
          <p:cNvPr id="280" name="Google Shape;280;p33"/>
          <p:cNvSpPr txBox="1">
            <a:spLocks noGrp="1"/>
          </p:cNvSpPr>
          <p:nvPr>
            <p:ph type="title" idx="5"/>
          </p:nvPr>
        </p:nvSpPr>
        <p:spPr>
          <a:xfrm>
            <a:off x="3119525" y="287636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05.</a:t>
            </a:r>
            <a:endParaRPr/>
          </a:p>
        </p:txBody>
      </p:sp>
      <p:sp>
        <p:nvSpPr>
          <p:cNvPr id="281" name="Google Shape;281;p33"/>
          <p:cNvSpPr txBox="1">
            <a:spLocks noGrp="1"/>
          </p:cNvSpPr>
          <p:nvPr>
            <p:ph type="title" idx="6"/>
          </p:nvPr>
        </p:nvSpPr>
        <p:spPr>
          <a:xfrm>
            <a:off x="6808577" y="1295883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03.</a:t>
            </a:r>
            <a:endParaRPr/>
          </a:p>
        </p:txBody>
      </p:sp>
      <p:sp>
        <p:nvSpPr>
          <p:cNvPr id="282" name="Google Shape;282;p33"/>
          <p:cNvSpPr txBox="1">
            <a:spLocks noGrp="1"/>
          </p:cNvSpPr>
          <p:nvPr>
            <p:ph type="title" idx="7"/>
          </p:nvPr>
        </p:nvSpPr>
        <p:spPr>
          <a:xfrm>
            <a:off x="5818763" y="2876366"/>
            <a:ext cx="7347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06.</a:t>
            </a:r>
            <a:endParaRPr dirty="0"/>
          </a:p>
        </p:txBody>
      </p:sp>
      <p:sp>
        <p:nvSpPr>
          <p:cNvPr id="283" name="Google Shape;283;p33"/>
          <p:cNvSpPr txBox="1">
            <a:spLocks noGrp="1"/>
          </p:cNvSpPr>
          <p:nvPr>
            <p:ph type="subTitle" idx="1"/>
          </p:nvPr>
        </p:nvSpPr>
        <p:spPr>
          <a:xfrm>
            <a:off x="718425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Istoric</a:t>
            </a:r>
            <a:endParaRPr dirty="0"/>
          </a:p>
        </p:txBody>
      </p:sp>
      <p:sp>
        <p:nvSpPr>
          <p:cNvPr id="284" name="Google Shape;284;p33"/>
          <p:cNvSpPr txBox="1">
            <a:spLocks noGrp="1"/>
          </p:cNvSpPr>
          <p:nvPr>
            <p:ph type="subTitle" idx="8"/>
          </p:nvPr>
        </p:nvSpPr>
        <p:spPr>
          <a:xfrm>
            <a:off x="3323939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Actul </a:t>
            </a:r>
            <a:r>
              <a:rPr lang="ro-RO" dirty="0" err="1"/>
              <a:t>constituitiv</a:t>
            </a:r>
            <a:endParaRPr dirty="0"/>
          </a:p>
        </p:txBody>
      </p:sp>
      <p:sp>
        <p:nvSpPr>
          <p:cNvPr id="285" name="Google Shape;285;p33"/>
          <p:cNvSpPr txBox="1">
            <a:spLocks noGrp="1"/>
          </p:cNvSpPr>
          <p:nvPr>
            <p:ph type="subTitle" idx="9"/>
          </p:nvPr>
        </p:nvSpPr>
        <p:spPr>
          <a:xfrm>
            <a:off x="6023177" y="1765875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Procedura de aderare</a:t>
            </a:r>
            <a:endParaRPr dirty="0"/>
          </a:p>
        </p:txBody>
      </p:sp>
      <p:sp>
        <p:nvSpPr>
          <p:cNvPr id="286" name="Google Shape;286;p33"/>
          <p:cNvSpPr txBox="1">
            <a:spLocks noGrp="1"/>
          </p:cNvSpPr>
          <p:nvPr>
            <p:ph type="subTitle" idx="13"/>
          </p:nvPr>
        </p:nvSpPr>
        <p:spPr>
          <a:xfrm>
            <a:off x="-102163" y="3346300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Structura organizației</a:t>
            </a:r>
            <a:endParaRPr dirty="0"/>
          </a:p>
        </p:txBody>
      </p:sp>
      <p:sp>
        <p:nvSpPr>
          <p:cNvPr id="287" name="Google Shape;287;p33"/>
          <p:cNvSpPr txBox="1">
            <a:spLocks noGrp="1"/>
          </p:cNvSpPr>
          <p:nvPr>
            <p:ph type="subTitle" idx="14"/>
          </p:nvPr>
        </p:nvSpPr>
        <p:spPr>
          <a:xfrm>
            <a:off x="6808577" y="3498700"/>
            <a:ext cx="2305500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Concluzii</a:t>
            </a:r>
            <a:endParaRPr dirty="0"/>
          </a:p>
        </p:txBody>
      </p:sp>
      <p:sp>
        <p:nvSpPr>
          <p:cNvPr id="288" name="Google Shape;288;p33"/>
          <p:cNvSpPr txBox="1">
            <a:spLocks noGrp="1"/>
          </p:cNvSpPr>
          <p:nvPr>
            <p:ph type="subTitle" idx="15"/>
          </p:nvPr>
        </p:nvSpPr>
        <p:spPr>
          <a:xfrm>
            <a:off x="4985701" y="3355511"/>
            <a:ext cx="2400823" cy="78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Relațiile organizației cu Republica Moldova</a:t>
            </a:r>
            <a:endParaRPr dirty="0"/>
          </a:p>
        </p:txBody>
      </p:sp>
      <p:sp>
        <p:nvSpPr>
          <p:cNvPr id="2" name="Google Shape;282;p33">
            <a:extLst>
              <a:ext uri="{FF2B5EF4-FFF2-40B4-BE49-F238E27FC236}">
                <a16:creationId xmlns:a16="http://schemas.microsoft.com/office/drawing/2014/main" id="{9C347B15-328E-7C7F-C901-A825997A1814}"/>
              </a:ext>
            </a:extLst>
          </p:cNvPr>
          <p:cNvSpPr txBox="1">
            <a:spLocks/>
          </p:cNvSpPr>
          <p:nvPr/>
        </p:nvSpPr>
        <p:spPr>
          <a:xfrm>
            <a:off x="7543277" y="2907911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2000" b="0" i="1" u="none" strike="noStrike" cap="none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storo"/>
              <a:buNone/>
              <a:defRPr sz="3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9pPr>
          </a:lstStyle>
          <a:p>
            <a:r>
              <a:rPr lang="en" dirty="0"/>
              <a:t>07.</a:t>
            </a:r>
          </a:p>
        </p:txBody>
      </p:sp>
      <p:sp>
        <p:nvSpPr>
          <p:cNvPr id="3" name="Google Shape;287;p33">
            <a:extLst>
              <a:ext uri="{FF2B5EF4-FFF2-40B4-BE49-F238E27FC236}">
                <a16:creationId xmlns:a16="http://schemas.microsoft.com/office/drawing/2014/main" id="{1E601B87-0E38-231E-73E4-43B68C00E4C4}"/>
              </a:ext>
            </a:extLst>
          </p:cNvPr>
          <p:cNvSpPr txBox="1">
            <a:spLocks/>
          </p:cNvSpPr>
          <p:nvPr/>
        </p:nvSpPr>
        <p:spPr>
          <a:xfrm>
            <a:off x="2486525" y="3498700"/>
            <a:ext cx="2305500" cy="7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Castoro"/>
                <a:ea typeface="Castoro"/>
                <a:cs typeface="Castoro"/>
                <a:sym typeface="Castoro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ro-RO"/>
              <a:t>Scopul și misiunea organizației</a:t>
            </a:r>
            <a:endParaRPr lang="ro-RO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59744-805C-E745-F840-CECF8614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050" y="241214"/>
            <a:ext cx="5018949" cy="572700"/>
          </a:xfrm>
        </p:spPr>
        <p:txBody>
          <a:bodyPr/>
          <a:lstStyle/>
          <a:p>
            <a:r>
              <a:rPr lang="en-US" sz="2000" dirty="0" err="1"/>
              <a:t>Programul</a:t>
            </a:r>
            <a:r>
              <a:rPr lang="en-US" sz="2000" dirty="0"/>
              <a:t> </a:t>
            </a:r>
            <a:r>
              <a:rPr lang="en-US" sz="2000" dirty="0" err="1"/>
              <a:t>Național</a:t>
            </a:r>
            <a:r>
              <a:rPr lang="en-US" sz="2000" dirty="0"/>
              <a:t> de </a:t>
            </a:r>
            <a:r>
              <a:rPr lang="en-US" sz="2000" dirty="0" err="1"/>
              <a:t>Muncă</a:t>
            </a:r>
            <a:r>
              <a:rPr lang="en-US" sz="2000" dirty="0"/>
              <a:t> </a:t>
            </a:r>
            <a:r>
              <a:rPr lang="en-US" sz="2000" dirty="0" err="1"/>
              <a:t>Decentă</a:t>
            </a:r>
            <a:r>
              <a:rPr lang="en-US" sz="2000" dirty="0"/>
              <a:t> (2021-2024)</a:t>
            </a:r>
            <a:endParaRPr lang="en-MD" sz="2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B28DBB3-E318-492C-C262-E667689387F9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922562" y="992778"/>
            <a:ext cx="5501438" cy="390950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err="1"/>
              <a:t>Noul</a:t>
            </a:r>
            <a:r>
              <a:rPr lang="en-US" dirty="0"/>
              <a:t> Program </a:t>
            </a:r>
            <a:r>
              <a:rPr lang="en-US" dirty="0" err="1"/>
              <a:t>Național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Decentă</a:t>
            </a:r>
            <a:r>
              <a:rPr lang="en-US" dirty="0"/>
              <a:t> </a:t>
            </a:r>
            <a:r>
              <a:rPr lang="en-US" dirty="0" err="1"/>
              <a:t>sprijină</a:t>
            </a:r>
            <a:r>
              <a:rPr lang="en-US" dirty="0"/>
              <a:t> </a:t>
            </a:r>
            <a:r>
              <a:rPr lang="en-US" dirty="0" err="1"/>
              <a:t>prioritățile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, </a:t>
            </a:r>
            <a:r>
              <a:rPr lang="en-US" dirty="0" err="1"/>
              <a:t>așa</a:t>
            </a:r>
            <a:r>
              <a:rPr lang="en-US" dirty="0"/>
              <a:t> cum sunt </a:t>
            </a:r>
            <a:r>
              <a:rPr lang="en-US" dirty="0" err="1"/>
              <a:t>stabilite</a:t>
            </a:r>
            <a:r>
              <a:rPr lang="en-US" dirty="0"/>
              <a:t> de Agenda ONU 2030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Durabilă</a:t>
            </a:r>
            <a:r>
              <a:rPr lang="en-US" dirty="0"/>
              <a:t> (</a:t>
            </a:r>
            <a:r>
              <a:rPr lang="en-US" dirty="0" err="1"/>
              <a:t>Obiectivele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</a:t>
            </a:r>
            <a:r>
              <a:rPr lang="en-US" dirty="0" err="1"/>
              <a:t>Durabilă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ODD), </a:t>
            </a:r>
            <a:r>
              <a:rPr lang="en-US" dirty="0" err="1"/>
              <a:t>Cadrul</a:t>
            </a:r>
            <a:r>
              <a:rPr lang="en-US" dirty="0"/>
              <a:t> de </a:t>
            </a:r>
            <a:r>
              <a:rPr lang="en-US" dirty="0" err="1"/>
              <a:t>Parteneriat</a:t>
            </a:r>
            <a:r>
              <a:rPr lang="en-US" dirty="0"/>
              <a:t> al </a:t>
            </a:r>
            <a:r>
              <a:rPr lang="en-US" dirty="0" err="1"/>
              <a:t>Națiunilor</a:t>
            </a:r>
            <a:r>
              <a:rPr lang="en-US" dirty="0"/>
              <a:t> Unite (UNPF), </a:t>
            </a:r>
            <a:r>
              <a:rPr lang="en-US" dirty="0" err="1"/>
              <a:t>Acordul</a:t>
            </a:r>
            <a:r>
              <a:rPr lang="en-US" dirty="0"/>
              <a:t> de </a:t>
            </a:r>
            <a:r>
              <a:rPr lang="en-US" dirty="0" err="1"/>
              <a:t>Asociere</a:t>
            </a:r>
            <a:r>
              <a:rPr lang="en-US" dirty="0"/>
              <a:t> UE-Moldova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en-US" dirty="0" err="1"/>
              <a:t>Strategiei</a:t>
            </a:r>
            <a:r>
              <a:rPr lang="en-US" dirty="0"/>
              <a:t> </a:t>
            </a:r>
            <a:r>
              <a:rPr lang="en-US" dirty="0" err="1"/>
              <a:t>Naționale</a:t>
            </a:r>
            <a:r>
              <a:rPr lang="en-US" dirty="0"/>
              <a:t> de </a:t>
            </a:r>
            <a:r>
              <a:rPr lang="en-US" dirty="0" err="1"/>
              <a:t>Dezvoltare</a:t>
            </a:r>
            <a:r>
              <a:rPr lang="en-US" dirty="0"/>
              <a:t> „Moldova 2030”.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provocări</a:t>
            </a:r>
            <a:r>
              <a:rPr lang="en-US" dirty="0"/>
              <a:t> ale </a:t>
            </a:r>
            <a:r>
              <a:rPr lang="en-US" dirty="0" err="1"/>
              <a:t>pieței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din </a:t>
            </a:r>
            <a:r>
              <a:rPr lang="en-US" dirty="0" err="1"/>
              <a:t>țară</a:t>
            </a:r>
            <a:r>
              <a:rPr lang="en-US" dirty="0"/>
              <a:t> sunt:</a:t>
            </a:r>
          </a:p>
          <a:p>
            <a:pPr algn="just"/>
            <a:r>
              <a:rPr lang="en-US" dirty="0"/>
              <a:t> (1) </a:t>
            </a:r>
            <a:r>
              <a:rPr lang="en-US" dirty="0" err="1"/>
              <a:t>ratele</a:t>
            </a:r>
            <a:r>
              <a:rPr lang="en-US" dirty="0"/>
              <a:t> </a:t>
            </a:r>
            <a:r>
              <a:rPr lang="en-US" dirty="0" err="1"/>
              <a:t>scăzute</a:t>
            </a:r>
            <a:r>
              <a:rPr lang="en-US" dirty="0"/>
              <a:t> de </a:t>
            </a:r>
            <a:r>
              <a:rPr lang="en-US" dirty="0" err="1"/>
              <a:t>ocupare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 de </a:t>
            </a:r>
            <a:r>
              <a:rPr lang="en-US" dirty="0" err="1"/>
              <a:t>inactivitate</a:t>
            </a:r>
            <a:r>
              <a:rPr lang="en-US" dirty="0"/>
              <a:t>, </a:t>
            </a:r>
            <a:r>
              <a:rPr lang="en-US" dirty="0" err="1"/>
              <a:t>în</a:t>
            </a:r>
            <a:r>
              <a:rPr lang="en-US" dirty="0"/>
              <a:t> special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 dirty="0"/>
              <a:t> </a:t>
            </a:r>
            <a:r>
              <a:rPr lang="en-US" dirty="0" err="1"/>
              <a:t>tinerilor</a:t>
            </a:r>
            <a:r>
              <a:rPr lang="en-US" dirty="0"/>
              <a:t>, </a:t>
            </a:r>
            <a:r>
              <a:rPr lang="en-US" dirty="0" err="1"/>
              <a:t>femeilor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lucrătorilor</a:t>
            </a:r>
            <a:r>
              <a:rPr lang="en-US" dirty="0"/>
              <a:t> </a:t>
            </a:r>
            <a:r>
              <a:rPr lang="en-US" dirty="0" err="1"/>
              <a:t>vârstnici</a:t>
            </a:r>
            <a:r>
              <a:rPr lang="en-US" dirty="0"/>
              <a:t>;</a:t>
            </a:r>
          </a:p>
          <a:p>
            <a:pPr algn="just"/>
            <a:r>
              <a:rPr lang="en-US" dirty="0"/>
              <a:t> (2) </a:t>
            </a:r>
            <a:r>
              <a:rPr lang="en-US" dirty="0" err="1"/>
              <a:t>îmbătrânirea</a:t>
            </a:r>
            <a:r>
              <a:rPr lang="en-US" dirty="0"/>
              <a:t> </a:t>
            </a:r>
            <a:r>
              <a:rPr lang="en-US" dirty="0" err="1"/>
              <a:t>populației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emigrarea</a:t>
            </a:r>
            <a:r>
              <a:rPr lang="en-US" dirty="0"/>
              <a:t> continua;</a:t>
            </a:r>
          </a:p>
          <a:p>
            <a:pPr algn="just"/>
            <a:r>
              <a:rPr lang="en-US" dirty="0"/>
              <a:t> (3) </a:t>
            </a:r>
            <a:r>
              <a:rPr lang="en-US" dirty="0" err="1"/>
              <a:t>nivelurile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 de </a:t>
            </a:r>
            <a:r>
              <a:rPr lang="en-US" dirty="0" err="1"/>
              <a:t>informalitate</a:t>
            </a:r>
            <a:r>
              <a:rPr lang="en-US" dirty="0"/>
              <a:t>. </a:t>
            </a:r>
            <a:r>
              <a:rPr lang="en-US" dirty="0" err="1"/>
              <a:t>Problemele</a:t>
            </a:r>
            <a:r>
              <a:rPr lang="en-US" dirty="0"/>
              <a:t> </a:t>
            </a:r>
            <a:r>
              <a:rPr lang="en-US" dirty="0" err="1"/>
              <a:t>esențiale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domeniul</a:t>
            </a:r>
            <a:r>
              <a:rPr lang="en-US" dirty="0"/>
              <a:t> </a:t>
            </a:r>
            <a:r>
              <a:rPr lang="en-US" dirty="0" err="1"/>
              <a:t>condițiilor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al </a:t>
            </a:r>
            <a:r>
              <a:rPr lang="en-US" dirty="0" err="1"/>
              <a:t>protecției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sunt </a:t>
            </a:r>
            <a:r>
              <a:rPr lang="en-US" dirty="0" err="1"/>
              <a:t>ratele</a:t>
            </a:r>
            <a:r>
              <a:rPr lang="en-US" dirty="0"/>
              <a:t> </a:t>
            </a:r>
            <a:r>
              <a:rPr lang="en-US" dirty="0" err="1"/>
              <a:t>ridicate</a:t>
            </a:r>
            <a:r>
              <a:rPr lang="en-US" dirty="0"/>
              <a:t> ale </a:t>
            </a:r>
            <a:r>
              <a:rPr lang="en-US" dirty="0" err="1"/>
              <a:t>accidentelor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,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scăzut</a:t>
            </a:r>
            <a:r>
              <a:rPr lang="en-US" dirty="0"/>
              <a:t> al </a:t>
            </a:r>
            <a:r>
              <a:rPr lang="en-US" dirty="0" err="1"/>
              <a:t>salariilor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salariul</a:t>
            </a:r>
            <a:r>
              <a:rPr lang="en-US" dirty="0"/>
              <a:t> minim legal, precum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acoperirea</a:t>
            </a:r>
            <a:r>
              <a:rPr lang="en-US" dirty="0"/>
              <a:t> </a:t>
            </a:r>
            <a:r>
              <a:rPr lang="en-US" dirty="0" err="1"/>
              <a:t>insuficientă</a:t>
            </a:r>
            <a:r>
              <a:rPr lang="en-US" dirty="0"/>
              <a:t> a </a:t>
            </a:r>
            <a:r>
              <a:rPr lang="en-US" dirty="0" err="1"/>
              <a:t>sistemului</a:t>
            </a:r>
            <a:r>
              <a:rPr lang="en-US" dirty="0"/>
              <a:t> de </a:t>
            </a:r>
            <a:r>
              <a:rPr lang="en-US" dirty="0" err="1"/>
              <a:t>securitate</a:t>
            </a:r>
            <a:r>
              <a:rPr lang="en-US" dirty="0"/>
              <a:t> </a:t>
            </a:r>
            <a:r>
              <a:rPr lang="en-US" dirty="0" err="1"/>
              <a:t>socială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 </a:t>
            </a:r>
          </a:p>
          <a:p>
            <a:pPr algn="just"/>
            <a:r>
              <a:rPr lang="en-US" dirty="0"/>
              <a:t>- </a:t>
            </a:r>
            <a:r>
              <a:rPr lang="en-US" dirty="0" err="1"/>
              <a:t>Dialogul</a:t>
            </a:r>
            <a:r>
              <a:rPr lang="en-US" dirty="0"/>
              <a:t> social </a:t>
            </a:r>
            <a:r>
              <a:rPr lang="en-US" dirty="0" err="1"/>
              <a:t>trebuie</a:t>
            </a:r>
            <a:r>
              <a:rPr lang="en-US" dirty="0"/>
              <a:t> </a:t>
            </a:r>
            <a:r>
              <a:rPr lang="en-US" dirty="0" err="1"/>
              <a:t>intensificat</a:t>
            </a:r>
            <a:r>
              <a:rPr lang="en-US" dirty="0"/>
              <a:t> la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nivelurile</a:t>
            </a:r>
            <a:r>
              <a:rPr lang="en-US" dirty="0"/>
              <a:t>.</a:t>
            </a:r>
            <a:endParaRPr lang="en-MD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00CE12-C169-15FC-6209-B2AB6372FB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6" y="527564"/>
            <a:ext cx="2770407" cy="39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049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500CE-B76C-8F1C-E4CA-1EBAB78C0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811" y="296979"/>
            <a:ext cx="3730080" cy="572700"/>
          </a:xfrm>
        </p:spPr>
        <p:txBody>
          <a:bodyPr/>
          <a:lstStyle/>
          <a:p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Proiectul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Suportul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UE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pentru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o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piață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muncii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mai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incluzivă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în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000" b="1" i="0" u="none" strike="noStrike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Republica</a:t>
            </a:r>
            <a:r>
              <a:rPr lang="en-US" sz="2000" b="1" i="0" u="none" strike="noStrike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Moldova”</a:t>
            </a:r>
            <a:endParaRPr lang="en-MD" sz="2000" dirty="0">
              <a:solidFill>
                <a:schemeClr val="tx1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03C56A8-D496-667D-6B5E-4D9153E1A88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294543" y="2862642"/>
            <a:ext cx="8191956" cy="199994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dirty="0" err="1"/>
              <a:t>Proiectul</a:t>
            </a:r>
            <a:r>
              <a:rPr lang="en-US" dirty="0"/>
              <a:t> „</a:t>
            </a:r>
            <a:r>
              <a:rPr lang="en-US" dirty="0" err="1"/>
              <a:t>Suportul</a:t>
            </a:r>
            <a:r>
              <a:rPr lang="en-US" dirty="0"/>
              <a:t> UE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piață</a:t>
            </a:r>
            <a:r>
              <a:rPr lang="en-US" dirty="0"/>
              <a:t> a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incluzivă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Republica</a:t>
            </a:r>
            <a:r>
              <a:rPr lang="en-US" dirty="0"/>
              <a:t> Moldova”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implementat</a:t>
            </a:r>
            <a:r>
              <a:rPr lang="en-US" dirty="0"/>
              <a:t> de OIM, cu un </a:t>
            </a:r>
            <a:r>
              <a:rPr lang="en-US" dirty="0" err="1"/>
              <a:t>suport</a:t>
            </a:r>
            <a:r>
              <a:rPr lang="en-US" dirty="0"/>
              <a:t> </a:t>
            </a:r>
            <a:r>
              <a:rPr lang="en-US" dirty="0" err="1"/>
              <a:t>financiar</a:t>
            </a:r>
            <a:r>
              <a:rPr lang="en-US" dirty="0"/>
              <a:t> total al UE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valoare</a:t>
            </a:r>
            <a:r>
              <a:rPr lang="en-US" dirty="0"/>
              <a:t> de 2 000 000 de euro. </a:t>
            </a:r>
            <a:r>
              <a:rPr lang="en-US" dirty="0" err="1"/>
              <a:t>Acesta</a:t>
            </a:r>
            <a:r>
              <a:rPr lang="en-US" dirty="0"/>
              <a:t> are ca </a:t>
            </a:r>
            <a:r>
              <a:rPr lang="en-US" dirty="0" err="1"/>
              <a:t>obiectiv</a:t>
            </a:r>
            <a:r>
              <a:rPr lang="en-US" dirty="0"/>
              <a:t> principal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accesului</a:t>
            </a:r>
            <a:r>
              <a:rPr lang="en-US" dirty="0"/>
              <a:t> la </a:t>
            </a:r>
            <a:r>
              <a:rPr lang="en-US" dirty="0" err="1"/>
              <a:t>oportunități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multe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de </a:t>
            </a:r>
            <a:r>
              <a:rPr lang="en-US" dirty="0" err="1"/>
              <a:t>angajare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țară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vizează</a:t>
            </a:r>
            <a:r>
              <a:rPr lang="en-US" dirty="0"/>
              <a:t> direct 3 </a:t>
            </a:r>
            <a:r>
              <a:rPr lang="en-US" dirty="0" err="1"/>
              <a:t>beneficiari</a:t>
            </a:r>
            <a:r>
              <a:rPr lang="en-US" dirty="0"/>
              <a:t>: </a:t>
            </a:r>
            <a:r>
              <a:rPr lang="en-US" dirty="0" err="1"/>
              <a:t>Ministerul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Protecției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, </a:t>
            </a:r>
            <a:r>
              <a:rPr lang="en-US" dirty="0" err="1"/>
              <a:t>Agenția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r>
              <a:rPr lang="en-US" dirty="0"/>
              <a:t> de </a:t>
            </a:r>
            <a:r>
              <a:rPr lang="en-US" dirty="0" err="1"/>
              <a:t>Ocupare</a:t>
            </a:r>
            <a:r>
              <a:rPr lang="en-US" dirty="0"/>
              <a:t> a </a:t>
            </a:r>
            <a:r>
              <a:rPr lang="en-US" dirty="0" err="1"/>
              <a:t>Forței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Inspectoratul</a:t>
            </a:r>
            <a:r>
              <a:rPr lang="en-US" dirty="0"/>
              <a:t> de Stat al </a:t>
            </a:r>
            <a:r>
              <a:rPr lang="en-US" dirty="0" err="1"/>
              <a:t>Muncii</a:t>
            </a:r>
            <a:r>
              <a:rPr lang="en-US" dirty="0"/>
              <a:t>.</a:t>
            </a:r>
          </a:p>
          <a:p>
            <a:pPr algn="just">
              <a:buFont typeface="Wingdings" pitchFamily="2" charset="2"/>
              <a:buChar char="ü"/>
            </a:pPr>
            <a:endParaRPr lang="en-US" dirty="0"/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Proiectul</a:t>
            </a:r>
            <a:r>
              <a:rPr lang="en-US" dirty="0"/>
              <a:t> </a:t>
            </a:r>
            <a:r>
              <a:rPr lang="en-US" dirty="0" err="1"/>
              <a:t>își</a:t>
            </a:r>
            <a:r>
              <a:rPr lang="en-US" dirty="0"/>
              <a:t> </a:t>
            </a:r>
            <a:r>
              <a:rPr lang="en-US" dirty="0" err="1"/>
              <a:t>concentrează</a:t>
            </a:r>
            <a:r>
              <a:rPr lang="en-US" dirty="0"/>
              <a:t> </a:t>
            </a:r>
            <a:r>
              <a:rPr lang="en-US" dirty="0" err="1"/>
              <a:t>intervențiile</a:t>
            </a:r>
            <a:r>
              <a:rPr lang="en-US" dirty="0"/>
              <a:t> pe </a:t>
            </a:r>
            <a:r>
              <a:rPr lang="en-US" dirty="0" err="1"/>
              <a:t>îmbunătățirea</a:t>
            </a:r>
            <a:r>
              <a:rPr lang="en-US" dirty="0"/>
              <a:t> </a:t>
            </a:r>
            <a:r>
              <a:rPr lang="en-US" dirty="0" err="1"/>
              <a:t>cadrului</a:t>
            </a:r>
            <a:r>
              <a:rPr lang="en-US" dirty="0"/>
              <a:t> legal, </a:t>
            </a:r>
            <a:r>
              <a:rPr lang="en-US" dirty="0" err="1"/>
              <a:t>politicilor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capacităților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un </a:t>
            </a:r>
            <a:r>
              <a:rPr lang="en-US" dirty="0" err="1"/>
              <a:t>acces</a:t>
            </a:r>
            <a:r>
              <a:rPr lang="en-US" dirty="0"/>
              <a:t> </a:t>
            </a:r>
            <a:r>
              <a:rPr lang="en-US" dirty="0" err="1"/>
              <a:t>sporit</a:t>
            </a:r>
            <a:r>
              <a:rPr lang="en-US" dirty="0"/>
              <a:t> la </a:t>
            </a:r>
            <a:r>
              <a:rPr lang="en-US" dirty="0" err="1"/>
              <a:t>piața</a:t>
            </a:r>
            <a:r>
              <a:rPr lang="en-US" dirty="0"/>
              <a:t> </a:t>
            </a:r>
            <a:r>
              <a:rPr lang="en-US" dirty="0" err="1"/>
              <a:t>muncii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condiții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bune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Moldova.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implementatorii</a:t>
            </a:r>
            <a:r>
              <a:rPr lang="en-US" dirty="0"/>
              <a:t> </a:t>
            </a:r>
            <a:r>
              <a:rPr lang="en-US" dirty="0" err="1"/>
              <a:t>acordă</a:t>
            </a:r>
            <a:r>
              <a:rPr lang="en-US" dirty="0"/>
              <a:t> </a:t>
            </a:r>
            <a:r>
              <a:rPr lang="en-US" dirty="0" err="1"/>
              <a:t>sprijin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racorda</a:t>
            </a:r>
            <a:r>
              <a:rPr lang="en-US" dirty="0"/>
              <a:t> </a:t>
            </a:r>
            <a:r>
              <a:rPr lang="en-US" dirty="0" err="1"/>
              <a:t>legislația</a:t>
            </a:r>
            <a:r>
              <a:rPr lang="en-US" dirty="0"/>
              <a:t> </a:t>
            </a:r>
            <a:r>
              <a:rPr lang="en-US" dirty="0" err="1"/>
              <a:t>națională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forța</a:t>
            </a:r>
            <a:r>
              <a:rPr lang="en-US" dirty="0"/>
              <a:t> de </a:t>
            </a:r>
            <a:r>
              <a:rPr lang="en-US" dirty="0" err="1"/>
              <a:t>muncă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acquis-</a:t>
            </a:r>
            <a:r>
              <a:rPr lang="en-US" dirty="0" err="1"/>
              <a:t>ul</a:t>
            </a:r>
            <a:r>
              <a:rPr lang="en-US" dirty="0"/>
              <a:t> </a:t>
            </a:r>
            <a:r>
              <a:rPr lang="en-US" dirty="0" err="1"/>
              <a:t>comunitar</a:t>
            </a:r>
            <a:r>
              <a:rPr lang="en-US" dirty="0"/>
              <a:t> al UE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standardele</a:t>
            </a:r>
            <a:r>
              <a:rPr lang="en-US" dirty="0"/>
              <a:t> </a:t>
            </a:r>
            <a:r>
              <a:rPr lang="en-US" dirty="0" err="1"/>
              <a:t>internaționale</a:t>
            </a:r>
            <a:r>
              <a:rPr lang="en-US" dirty="0"/>
              <a:t> ale OIM.</a:t>
            </a:r>
            <a:endParaRPr lang="en-MD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4930AEB9-3CE4-66C4-94C5-3BC86D584DA2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4490811" y="1436914"/>
            <a:ext cx="4040779" cy="1425728"/>
          </a:xfrm>
        </p:spPr>
        <p:txBody>
          <a:bodyPr/>
          <a:lstStyle/>
          <a:p>
            <a:pPr algn="just"/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       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Uniunea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Europeană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alocat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2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milioane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EUR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pentru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reformarea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instituțiilor-cheie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, care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reglementează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piața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muncii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din Moldova.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În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acest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sens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astăzi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fost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lansat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proiectul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„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Suportul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UE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pentru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o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piață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muncii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mai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incluzivă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în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Republica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Moldova”,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implementat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de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Organizația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Internațională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a </a:t>
            </a:r>
            <a:r>
              <a:rPr lang="en-US" sz="1200" b="1" i="0" u="none" strike="noStrike" dirty="0" err="1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Muncii</a:t>
            </a:r>
            <a:r>
              <a:rPr lang="en-US" sz="1200" b="1" i="0" u="none" strike="noStrike" dirty="0">
                <a:solidFill>
                  <a:srgbClr val="616161"/>
                </a:solidFill>
                <a:effectLst/>
                <a:latin typeface="Roboto" panose="02000000000000000000" pitchFamily="2" charset="0"/>
              </a:rPr>
              <a:t> (OIM).</a:t>
            </a:r>
            <a:endParaRPr lang="en-MD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E62145-8C6C-0610-0DB8-DC01A717B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43" y="232710"/>
            <a:ext cx="3375137" cy="21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579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49418-F269-DA0B-BDD8-0CA59F200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03" y="447771"/>
            <a:ext cx="3687600" cy="572700"/>
          </a:xfrm>
        </p:spPr>
        <p:txBody>
          <a:bodyPr/>
          <a:lstStyle/>
          <a:p>
            <a:r>
              <a:rPr lang="en-MD" dirty="0"/>
              <a:t>Concluzii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D3A50-4CE7-95C8-DF18-FC067C9B10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474" y="1020471"/>
            <a:ext cx="7655051" cy="3102557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sz="1400" dirty="0" err="1"/>
              <a:t>Organizația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(OIM) </a:t>
            </a:r>
            <a:r>
              <a:rPr lang="en-US" sz="1400" dirty="0" err="1"/>
              <a:t>joacă</a:t>
            </a:r>
            <a:r>
              <a:rPr lang="en-US" sz="1400" dirty="0"/>
              <a:t> un </a:t>
            </a:r>
            <a:r>
              <a:rPr lang="en-US" sz="1400" dirty="0" err="1"/>
              <a:t>rol</a:t>
            </a:r>
            <a:r>
              <a:rPr lang="en-US" sz="1400" dirty="0"/>
              <a:t> </a:t>
            </a:r>
            <a:r>
              <a:rPr lang="en-US" sz="1400" dirty="0" err="1"/>
              <a:t>esențial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promovarea</a:t>
            </a:r>
            <a:r>
              <a:rPr lang="en-US" sz="1400" dirty="0"/>
              <a:t> </a:t>
            </a:r>
            <a:r>
              <a:rPr lang="en-US" sz="1400" dirty="0" err="1"/>
              <a:t>drepturilor</a:t>
            </a:r>
            <a:r>
              <a:rPr lang="en-US" sz="1400" dirty="0"/>
              <a:t> </a:t>
            </a:r>
            <a:r>
              <a:rPr lang="en-US" sz="1400" dirty="0" err="1"/>
              <a:t>lucrătorilor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dezvoltarea</a:t>
            </a:r>
            <a:r>
              <a:rPr lang="en-US" sz="1400" dirty="0"/>
              <a:t> </a:t>
            </a:r>
            <a:r>
              <a:rPr lang="en-US" sz="1400" dirty="0" err="1"/>
              <a:t>unui</a:t>
            </a:r>
            <a:r>
              <a:rPr lang="en-US" sz="1400" dirty="0"/>
              <a:t> </a:t>
            </a:r>
            <a:r>
              <a:rPr lang="en-US" sz="1400" dirty="0" err="1"/>
              <a:t>cadru</a:t>
            </a:r>
            <a:r>
              <a:rPr lang="en-US" sz="1400" dirty="0"/>
              <a:t> global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condiții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decente</a:t>
            </a:r>
            <a:r>
              <a:rPr lang="en-US" sz="1400" dirty="0"/>
              <a:t>.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standardele</a:t>
            </a:r>
            <a:r>
              <a:rPr lang="en-US" sz="1400" dirty="0"/>
              <a:t> sale </a:t>
            </a:r>
            <a:r>
              <a:rPr lang="en-US" sz="1400" dirty="0" err="1"/>
              <a:t>internaționale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politicile</a:t>
            </a:r>
            <a:r>
              <a:rPr lang="en-US" sz="1400" dirty="0"/>
              <a:t> elaborate, OIM </a:t>
            </a:r>
            <a:r>
              <a:rPr lang="en-US" sz="1400" dirty="0" err="1"/>
              <a:t>contribuie</a:t>
            </a:r>
            <a:r>
              <a:rPr lang="en-US" sz="1400" dirty="0"/>
              <a:t> </a:t>
            </a:r>
            <a:r>
              <a:rPr lang="en-US" sz="1400" dirty="0" err="1"/>
              <a:t>semnificativ</a:t>
            </a:r>
            <a:r>
              <a:rPr lang="en-US" sz="1400" dirty="0"/>
              <a:t> la </a:t>
            </a:r>
            <a:r>
              <a:rPr lang="en-US" sz="1400" dirty="0" err="1"/>
              <a:t>reducerea</a:t>
            </a:r>
            <a:r>
              <a:rPr lang="en-US" sz="1400" dirty="0"/>
              <a:t> </a:t>
            </a:r>
            <a:r>
              <a:rPr lang="en-US" sz="1400" dirty="0" err="1"/>
              <a:t>inegalităților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la </a:t>
            </a:r>
            <a:r>
              <a:rPr lang="en-US" sz="1400" dirty="0" err="1"/>
              <a:t>promovarea</a:t>
            </a:r>
            <a:r>
              <a:rPr lang="en-US" sz="1400" dirty="0"/>
              <a:t> </a:t>
            </a:r>
            <a:r>
              <a:rPr lang="en-US" sz="1400" dirty="0" err="1"/>
              <a:t>unui</a:t>
            </a:r>
            <a:r>
              <a:rPr lang="en-US" sz="1400" dirty="0"/>
              <a:t> loc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sigur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echitabil</a:t>
            </a:r>
            <a:r>
              <a:rPr lang="en-US" sz="1400" dirty="0"/>
              <a:t> la </a:t>
            </a:r>
            <a:r>
              <a:rPr lang="en-US" sz="1400" dirty="0" err="1"/>
              <a:t>nivel</a:t>
            </a:r>
            <a:r>
              <a:rPr lang="en-US" sz="1400" dirty="0"/>
              <a:t> global.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Republica</a:t>
            </a:r>
            <a:r>
              <a:rPr lang="en-US" sz="1400" dirty="0"/>
              <a:t> Moldova, OIM </a:t>
            </a:r>
            <a:r>
              <a:rPr lang="en-US" sz="1400" dirty="0" err="1"/>
              <a:t>sprijină</a:t>
            </a:r>
            <a:r>
              <a:rPr lang="en-US" sz="1400" dirty="0"/>
              <a:t> </a:t>
            </a:r>
            <a:r>
              <a:rPr lang="en-US" sz="1400" dirty="0" err="1"/>
              <a:t>autoritățile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instituțiile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implementarea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politici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practici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care </a:t>
            </a:r>
            <a:r>
              <a:rPr lang="en-US" sz="1400" dirty="0" err="1"/>
              <a:t>respectă</a:t>
            </a:r>
            <a:r>
              <a:rPr lang="en-US" sz="1400" dirty="0"/>
              <a:t> </a:t>
            </a:r>
            <a:r>
              <a:rPr lang="en-US" sz="1400" dirty="0" err="1"/>
              <a:t>drepturile</a:t>
            </a:r>
            <a:r>
              <a:rPr lang="en-US" sz="1400" dirty="0"/>
              <a:t> </a:t>
            </a:r>
            <a:r>
              <a:rPr lang="en-US" sz="1400" dirty="0" err="1"/>
              <a:t>fundamentale</a:t>
            </a:r>
            <a:r>
              <a:rPr lang="en-US" sz="1400" dirty="0"/>
              <a:t> ale </a:t>
            </a:r>
            <a:r>
              <a:rPr lang="en-US" sz="1400" dirty="0" err="1"/>
              <a:t>lucrătorilor</a:t>
            </a:r>
            <a:r>
              <a:rPr lang="en-US" sz="1400" dirty="0"/>
              <a:t>. </a:t>
            </a:r>
            <a:r>
              <a:rPr lang="en-US" sz="1400" dirty="0" err="1"/>
              <a:t>Proiectele</a:t>
            </a:r>
            <a:r>
              <a:rPr lang="en-US" sz="1400" dirty="0"/>
              <a:t> </a:t>
            </a:r>
            <a:r>
              <a:rPr lang="en-US" sz="1400" dirty="0" err="1"/>
              <a:t>desfășurate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domenii</a:t>
            </a:r>
            <a:r>
              <a:rPr lang="en-US" sz="1400" dirty="0"/>
              <a:t> precum </a:t>
            </a:r>
            <a:r>
              <a:rPr lang="en-US" sz="1400" dirty="0" err="1"/>
              <a:t>formarea</a:t>
            </a:r>
            <a:r>
              <a:rPr lang="en-US" sz="1400" dirty="0"/>
              <a:t> </a:t>
            </a:r>
            <a:r>
              <a:rPr lang="en-US" sz="1400" dirty="0" err="1"/>
              <a:t>profesională</a:t>
            </a:r>
            <a:r>
              <a:rPr lang="en-US" sz="1400" dirty="0"/>
              <a:t>, </a:t>
            </a:r>
            <a:r>
              <a:rPr lang="en-US" sz="1400" dirty="0" err="1"/>
              <a:t>combaterea</a:t>
            </a:r>
            <a:r>
              <a:rPr lang="en-US" sz="1400" dirty="0"/>
              <a:t> </a:t>
            </a:r>
            <a:r>
              <a:rPr lang="en-US" sz="1400" dirty="0" err="1"/>
              <a:t>muncii</a:t>
            </a:r>
            <a:r>
              <a:rPr lang="en-US" sz="1400" dirty="0"/>
              <a:t> </a:t>
            </a:r>
            <a:r>
              <a:rPr lang="en-US" sz="1400" dirty="0" err="1"/>
              <a:t>informale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îmbunătățirea</a:t>
            </a:r>
            <a:r>
              <a:rPr lang="en-US" sz="1400" dirty="0"/>
              <a:t> </a:t>
            </a:r>
            <a:r>
              <a:rPr lang="en-US" sz="1400" dirty="0" err="1"/>
              <a:t>condițiilor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au </a:t>
            </a:r>
            <a:r>
              <a:rPr lang="en-US" sz="1400" dirty="0" err="1"/>
              <a:t>avut</a:t>
            </a:r>
            <a:r>
              <a:rPr lang="en-US" sz="1400" dirty="0"/>
              <a:t> un impact </a:t>
            </a:r>
            <a:r>
              <a:rPr lang="en-US" sz="1400" dirty="0" err="1"/>
              <a:t>semnificativ</a:t>
            </a:r>
            <a:r>
              <a:rPr lang="en-US" sz="1400" dirty="0"/>
              <a:t> </a:t>
            </a:r>
            <a:r>
              <a:rPr lang="en-US" sz="1400" dirty="0" err="1"/>
              <a:t>asupra</a:t>
            </a:r>
            <a:r>
              <a:rPr lang="en-US" sz="1400" dirty="0"/>
              <a:t> </a:t>
            </a:r>
            <a:r>
              <a:rPr lang="en-US" sz="1400" dirty="0" err="1"/>
              <a:t>progresului</a:t>
            </a:r>
            <a:r>
              <a:rPr lang="en-US" sz="1400" dirty="0"/>
              <a:t> </a:t>
            </a:r>
            <a:r>
              <a:rPr lang="en-US" sz="1400" dirty="0" err="1"/>
              <a:t>țării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realizarea</a:t>
            </a:r>
            <a:r>
              <a:rPr lang="en-US" sz="1400" dirty="0"/>
              <a:t> </a:t>
            </a:r>
            <a:r>
              <a:rPr lang="en-US" sz="1400" dirty="0" err="1"/>
              <a:t>unor</a:t>
            </a:r>
            <a:r>
              <a:rPr lang="en-US" sz="1400" dirty="0"/>
              <a:t> </a:t>
            </a:r>
            <a:r>
              <a:rPr lang="en-US" sz="1400" dirty="0" err="1"/>
              <a:t>standarde</a:t>
            </a:r>
            <a:r>
              <a:rPr lang="en-US" sz="1400" dirty="0"/>
              <a:t> </a:t>
            </a:r>
            <a:r>
              <a:rPr lang="en-US" sz="1400" dirty="0" err="1"/>
              <a:t>internaționale</a:t>
            </a:r>
            <a:r>
              <a:rPr lang="en-US" sz="1400" dirty="0"/>
              <a:t>. </a:t>
            </a:r>
          </a:p>
          <a:p>
            <a:pPr algn="just">
              <a:buFont typeface="Wingdings" pitchFamily="2" charset="2"/>
              <a:buChar char="v"/>
            </a:pPr>
            <a:r>
              <a:rPr lang="en-US" sz="1400" dirty="0" err="1"/>
              <a:t>Implementarea</a:t>
            </a:r>
            <a:r>
              <a:rPr lang="en-US" sz="1400" dirty="0"/>
              <a:t> </a:t>
            </a:r>
            <a:r>
              <a:rPr lang="en-US" sz="1400" dirty="0" err="1"/>
              <a:t>acestor</a:t>
            </a:r>
            <a:r>
              <a:rPr lang="en-US" sz="1400" dirty="0"/>
              <a:t> </a:t>
            </a:r>
            <a:r>
              <a:rPr lang="en-US" sz="1400" dirty="0" err="1"/>
              <a:t>inițiative</a:t>
            </a:r>
            <a:r>
              <a:rPr lang="en-US" sz="1400" dirty="0"/>
              <a:t> a </a:t>
            </a:r>
            <a:r>
              <a:rPr lang="en-US" sz="1400" dirty="0" err="1"/>
              <a:t>fost</a:t>
            </a:r>
            <a:r>
              <a:rPr lang="en-US" sz="1400" dirty="0"/>
              <a:t> </a:t>
            </a:r>
            <a:r>
              <a:rPr lang="en-US" sz="1400" dirty="0" err="1"/>
              <a:t>crucială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adaptarea</a:t>
            </a:r>
            <a:r>
              <a:rPr lang="en-US" sz="1400" dirty="0"/>
              <a:t> </a:t>
            </a:r>
            <a:r>
              <a:rPr lang="en-US" sz="1400" dirty="0" err="1"/>
              <a:t>legislației</a:t>
            </a:r>
            <a:r>
              <a:rPr lang="en-US" sz="1400" dirty="0"/>
              <a:t> </a:t>
            </a:r>
            <a:r>
              <a:rPr lang="en-US" sz="1400" dirty="0" err="1"/>
              <a:t>naționale</a:t>
            </a:r>
            <a:r>
              <a:rPr lang="en-US" sz="1400" dirty="0"/>
              <a:t> la </a:t>
            </a:r>
            <a:r>
              <a:rPr lang="en-US" sz="1400" dirty="0" err="1"/>
              <a:t>cerințele</a:t>
            </a:r>
            <a:r>
              <a:rPr lang="en-US" sz="1400" dirty="0"/>
              <a:t> </a:t>
            </a:r>
            <a:r>
              <a:rPr lang="en-US" sz="1400" dirty="0" err="1"/>
              <a:t>internaționale</a:t>
            </a:r>
            <a:r>
              <a:rPr lang="en-US" sz="1400" dirty="0"/>
              <a:t>, </a:t>
            </a:r>
            <a:r>
              <a:rPr lang="en-US" sz="1400" dirty="0" err="1"/>
              <a:t>contribuind</a:t>
            </a:r>
            <a:r>
              <a:rPr lang="en-US" sz="1400" dirty="0"/>
              <a:t> </a:t>
            </a:r>
            <a:r>
              <a:rPr lang="en-US" sz="1400" dirty="0" err="1"/>
              <a:t>astfel</a:t>
            </a:r>
            <a:r>
              <a:rPr lang="en-US" sz="1400" dirty="0"/>
              <a:t> la </a:t>
            </a:r>
            <a:r>
              <a:rPr lang="en-US" sz="1400" dirty="0" err="1"/>
              <a:t>integrarea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strânsă</a:t>
            </a:r>
            <a:r>
              <a:rPr lang="en-US" sz="1400" dirty="0"/>
              <a:t> a </a:t>
            </a:r>
            <a:r>
              <a:rPr lang="en-US" sz="1400" dirty="0" err="1"/>
              <a:t>Moldovei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economia</a:t>
            </a:r>
            <a:r>
              <a:rPr lang="en-US" sz="1400" dirty="0"/>
              <a:t> </a:t>
            </a:r>
            <a:r>
              <a:rPr lang="en-US" sz="1400" dirty="0" err="1"/>
              <a:t>globală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1310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8F27-B543-F361-745E-E743A029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D" dirty="0"/>
              <a:t>Bibliografie</a:t>
            </a:r>
          </a:p>
        </p:txBody>
      </p:sp>
      <p:sp>
        <p:nvSpPr>
          <p:cNvPr id="3" name="Subtitle 4">
            <a:extLst>
              <a:ext uri="{FF2B5EF4-FFF2-40B4-BE49-F238E27FC236}">
                <a16:creationId xmlns:a16="http://schemas.microsoft.com/office/drawing/2014/main" id="{837182EE-81BC-EB55-426C-A2C1767B356C}"/>
              </a:ext>
            </a:extLst>
          </p:cNvPr>
          <p:cNvSpPr txBox="1">
            <a:spLocks/>
          </p:cNvSpPr>
          <p:nvPr/>
        </p:nvSpPr>
        <p:spPr>
          <a:xfrm>
            <a:off x="850352" y="1179890"/>
            <a:ext cx="7318287" cy="24167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2"/>
              </a:rPr>
              <a:t>https://www.ilo.org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3"/>
              </a:rPr>
              <a:t>https://normlex.ilo.org/dyn/normlex/en/f?p=1000%3A62%3A0%3A%3ANO%3A62%3AP62_LIST_ENTRIE_ID%3A2453907%3ANO#A4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4"/>
              </a:rPr>
              <a:t>https://www.ilo.org/moldova-republic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5"/>
              </a:rPr>
              <a:t>https://www.ilo.org/ilo-moldova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6"/>
              </a:rPr>
              <a:t>https://www.ilo.org/sites/default/files/wcmsp5/groups/public/%40europe/%40ro-geneva/%40sro-budapest/documents/genericdocument/wcms_821880.pdf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>
                <a:hlinkClick r:id="rId7"/>
              </a:rPr>
              <a:t>https://cncnc.gov.md/aboutilo</a:t>
            </a:r>
            <a:endParaRPr lang="en-US" dirty="0"/>
          </a:p>
          <a:p>
            <a:pPr marL="342900" indent="-342900" algn="just">
              <a:buFont typeface="+mj-lt"/>
              <a:buAutoNum type="arabicPeriod"/>
            </a:pPr>
            <a:r>
              <a:rPr lang="en-US" dirty="0"/>
              <a:t>https://</a:t>
            </a:r>
            <a:r>
              <a:rPr lang="en-US" dirty="0" err="1"/>
              <a:t>www.eeas.europa.eu</a:t>
            </a:r>
            <a:r>
              <a:rPr lang="en-US" dirty="0"/>
              <a:t>/delegations/</a:t>
            </a:r>
            <a:r>
              <a:rPr lang="en-US" dirty="0" err="1"/>
              <a:t>moldova</a:t>
            </a:r>
            <a:r>
              <a:rPr lang="en-US" dirty="0"/>
              <a:t>/uniunea-europeană-și-organizația-internațională-muncii-oferă-suport-pentru-reformarea-și-dezvoltarea_ro?s=223</a:t>
            </a:r>
          </a:p>
          <a:p>
            <a:pPr marL="342900" indent="-342900" algn="just">
              <a:buFont typeface="+mj-lt"/>
              <a:buAutoNum type="arabicPeriod"/>
            </a:pP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3512552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9"/>
          <p:cNvSpPr txBox="1">
            <a:spLocks noGrp="1"/>
          </p:cNvSpPr>
          <p:nvPr>
            <p:ph type="title"/>
          </p:nvPr>
        </p:nvSpPr>
        <p:spPr>
          <a:xfrm>
            <a:off x="1515656" y="914400"/>
            <a:ext cx="6096249" cy="23223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Vă</a:t>
            </a:r>
            <a:r>
              <a:rPr lang="en" dirty="0"/>
              <a:t> </a:t>
            </a:r>
            <a:r>
              <a:rPr lang="en" dirty="0" err="1"/>
              <a:t>mulțumesc</a:t>
            </a:r>
            <a:r>
              <a:rPr lang="en" dirty="0"/>
              <a:t> </a:t>
            </a:r>
            <a:r>
              <a:rPr lang="en" dirty="0" err="1"/>
              <a:t>pentru</a:t>
            </a:r>
            <a:r>
              <a:rPr lang="en" dirty="0"/>
              <a:t> </a:t>
            </a:r>
            <a:r>
              <a:rPr lang="en" dirty="0" err="1"/>
              <a:t>atenție</a:t>
            </a:r>
            <a:r>
              <a:rPr lang="en" dirty="0"/>
              <a:t>!</a:t>
            </a:r>
            <a:endParaRPr dirty="0"/>
          </a:p>
        </p:txBody>
      </p:sp>
      <p:sp>
        <p:nvSpPr>
          <p:cNvPr id="575" name="Google Shape;575;p49"/>
          <p:cNvSpPr txBox="1"/>
          <p:nvPr/>
        </p:nvSpPr>
        <p:spPr>
          <a:xfrm>
            <a:off x="2496150" y="4309854"/>
            <a:ext cx="41517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Akatab"/>
                <a:ea typeface="Akatab"/>
                <a:cs typeface="Akatab"/>
                <a:sym typeface="Akatab"/>
              </a:rPr>
              <a:t>Please keep this slide for attribution</a:t>
            </a:r>
            <a:endParaRPr sz="1200">
              <a:solidFill>
                <a:schemeClr val="dk1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  <p:grpSp>
        <p:nvGrpSpPr>
          <p:cNvPr id="576" name="Google Shape;576;p49"/>
          <p:cNvGrpSpPr/>
          <p:nvPr/>
        </p:nvGrpSpPr>
        <p:grpSpPr>
          <a:xfrm>
            <a:off x="7960475" y="214254"/>
            <a:ext cx="81900" cy="4095600"/>
            <a:chOff x="7855150" y="188101"/>
            <a:chExt cx="81900" cy="4095600"/>
          </a:xfrm>
        </p:grpSpPr>
        <p:sp>
          <p:nvSpPr>
            <p:cNvPr id="577" name="Google Shape;577;p49"/>
            <p:cNvSpPr/>
            <p:nvPr/>
          </p:nvSpPr>
          <p:spPr>
            <a:xfrm rot="10800000">
              <a:off x="7855150" y="3777901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578" name="Google Shape;578;p49"/>
            <p:cNvCxnSpPr/>
            <p:nvPr/>
          </p:nvCxnSpPr>
          <p:spPr>
            <a:xfrm rot="-5400000">
              <a:off x="5939200" y="2145001"/>
              <a:ext cx="39138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9" name="Google Shape;579;p49"/>
          <p:cNvGrpSpPr/>
          <p:nvPr/>
        </p:nvGrpSpPr>
        <p:grpSpPr>
          <a:xfrm>
            <a:off x="8001425" y="192425"/>
            <a:ext cx="81900" cy="2811600"/>
            <a:chOff x="1044725" y="192425"/>
            <a:chExt cx="81900" cy="2811600"/>
          </a:xfrm>
        </p:grpSpPr>
        <p:sp>
          <p:nvSpPr>
            <p:cNvPr id="580" name="Google Shape;580;p49"/>
            <p:cNvSpPr/>
            <p:nvPr/>
          </p:nvSpPr>
          <p:spPr>
            <a:xfrm rot="10800000">
              <a:off x="1044725" y="24982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581" name="Google Shape;581;p49"/>
            <p:cNvCxnSpPr>
              <a:stCxn id="580" idx="2"/>
            </p:cNvCxnSpPr>
            <p:nvPr/>
          </p:nvCxnSpPr>
          <p:spPr>
            <a:xfrm rot="10800000">
              <a:off x="1085675" y="192425"/>
              <a:ext cx="0" cy="230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470CC6C-1D76-2EB5-DC29-61D5BC38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1" y="3331998"/>
            <a:ext cx="55880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 txBox="1">
            <a:spLocks noGrp="1"/>
          </p:cNvSpPr>
          <p:nvPr>
            <p:ph type="title"/>
          </p:nvPr>
        </p:nvSpPr>
        <p:spPr>
          <a:xfrm>
            <a:off x="534815" y="258710"/>
            <a:ext cx="817813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Organizația</a:t>
            </a:r>
            <a:r>
              <a:rPr lang="en-US" sz="3200" dirty="0"/>
              <a:t> </a:t>
            </a:r>
            <a:r>
              <a:rPr lang="en-US" sz="3200" dirty="0" err="1"/>
              <a:t>Internațională</a:t>
            </a:r>
            <a:r>
              <a:rPr lang="en-US" sz="3200" dirty="0"/>
              <a:t> a </a:t>
            </a:r>
            <a:r>
              <a:rPr lang="en-US" sz="3200" dirty="0" err="1"/>
              <a:t>Muncii</a:t>
            </a:r>
            <a:r>
              <a:rPr lang="en-US" sz="3200" dirty="0"/>
              <a:t> (OIM)</a:t>
            </a:r>
            <a:endParaRPr dirty="0"/>
          </a:p>
        </p:txBody>
      </p:sp>
      <p:sp>
        <p:nvSpPr>
          <p:cNvPr id="303" name="Google Shape;303;p35"/>
          <p:cNvSpPr txBox="1">
            <a:spLocks noGrp="1"/>
          </p:cNvSpPr>
          <p:nvPr>
            <p:ph type="subTitle" idx="2"/>
          </p:nvPr>
        </p:nvSpPr>
        <p:spPr>
          <a:xfrm>
            <a:off x="1354068" y="982699"/>
            <a:ext cx="6539630" cy="34213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err="1"/>
              <a:t>Organizația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(OIM) </a:t>
            </a:r>
            <a:r>
              <a:rPr lang="en-US" sz="1400" dirty="0" err="1"/>
              <a:t>este</a:t>
            </a:r>
            <a:r>
              <a:rPr lang="en-US" sz="1400" dirty="0"/>
              <a:t> o </a:t>
            </a:r>
            <a:r>
              <a:rPr lang="en-US" sz="1400" dirty="0" err="1"/>
              <a:t>instituție</a:t>
            </a:r>
            <a:r>
              <a:rPr lang="en-US" sz="1400" dirty="0"/>
              <a:t> </a:t>
            </a:r>
            <a:r>
              <a:rPr lang="en-US" sz="1400" dirty="0" err="1"/>
              <a:t>specializată</a:t>
            </a:r>
            <a:r>
              <a:rPr lang="en-US" sz="1400" dirty="0"/>
              <a:t> a </a:t>
            </a:r>
            <a:r>
              <a:rPr lang="en-US" sz="1400" dirty="0" err="1"/>
              <a:t>Organizației</a:t>
            </a:r>
            <a:r>
              <a:rPr lang="en-US" sz="1400" dirty="0"/>
              <a:t> </a:t>
            </a:r>
            <a:r>
              <a:rPr lang="en-US" sz="1400" dirty="0" err="1"/>
              <a:t>Națiunilor</a:t>
            </a:r>
            <a:r>
              <a:rPr lang="en-US" sz="1400" dirty="0"/>
              <a:t> Unite cu </a:t>
            </a:r>
            <a:r>
              <a:rPr lang="en-US" sz="1400" dirty="0" err="1"/>
              <a:t>competență</a:t>
            </a:r>
            <a:r>
              <a:rPr lang="en-US" sz="1400" dirty="0"/>
              <a:t> </a:t>
            </a:r>
            <a:r>
              <a:rPr lang="en-US" sz="1400" dirty="0" err="1"/>
              <a:t>generală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materie</a:t>
            </a:r>
            <a:r>
              <a:rPr lang="en-US" sz="1400" dirty="0"/>
              <a:t> de </a:t>
            </a:r>
            <a:r>
              <a:rPr lang="en-US" sz="1400" dirty="0" err="1"/>
              <a:t>muncă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securitate</a:t>
            </a:r>
            <a:r>
              <a:rPr lang="en-US" sz="1400" dirty="0"/>
              <a:t> </a:t>
            </a:r>
            <a:r>
              <a:rPr lang="en-US" sz="1400" dirty="0" err="1"/>
              <a:t>socială</a:t>
            </a:r>
            <a:r>
              <a:rPr lang="en-US" sz="1400" dirty="0"/>
              <a:t>. </a:t>
            </a:r>
            <a:r>
              <a:rPr lang="en-US" sz="1400" dirty="0" err="1"/>
              <a:t>Organizația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o </a:t>
            </a:r>
            <a:r>
              <a:rPr lang="en-US" sz="1400" dirty="0" err="1"/>
              <a:t>organizație</a:t>
            </a:r>
            <a:r>
              <a:rPr lang="en-US" sz="1400" dirty="0"/>
              <a:t> </a:t>
            </a:r>
            <a:r>
              <a:rPr lang="en-US" sz="1400" dirty="0" err="1"/>
              <a:t>interguvernamentală</a:t>
            </a:r>
            <a:r>
              <a:rPr lang="en-US" sz="1400" dirty="0"/>
              <a:t>, </a:t>
            </a:r>
            <a:r>
              <a:rPr lang="en-US" sz="1400" dirty="0" err="1"/>
              <a:t>însă</a:t>
            </a:r>
            <a:r>
              <a:rPr lang="en-US" sz="1400" dirty="0"/>
              <a:t>, cu </a:t>
            </a:r>
            <a:r>
              <a:rPr lang="en-US" sz="1400" dirty="0" err="1"/>
              <a:t>toate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, are o </a:t>
            </a:r>
            <a:r>
              <a:rPr lang="en-US" sz="1400" dirty="0" err="1"/>
              <a:t>caracteristică</a:t>
            </a:r>
            <a:r>
              <a:rPr lang="en-US" sz="1400" dirty="0"/>
              <a:t> </a:t>
            </a:r>
            <a:r>
              <a:rPr lang="en-US" sz="1400" dirty="0" err="1"/>
              <a:t>ce</a:t>
            </a:r>
            <a:r>
              <a:rPr lang="en-US" sz="1400" dirty="0"/>
              <a:t> o </a:t>
            </a:r>
            <a:r>
              <a:rPr lang="en-US" sz="1400" dirty="0" err="1"/>
              <a:t>distinge</a:t>
            </a:r>
            <a:r>
              <a:rPr lang="en-US" sz="1400" dirty="0"/>
              <a:t> de </a:t>
            </a:r>
            <a:r>
              <a:rPr lang="en-US" sz="1400" dirty="0" err="1"/>
              <a:t>celelalte</a:t>
            </a:r>
            <a:r>
              <a:rPr lang="en-US" sz="1400" dirty="0"/>
              <a:t> </a:t>
            </a:r>
            <a:r>
              <a:rPr lang="en-US" sz="1400" dirty="0" err="1"/>
              <a:t>organizații</a:t>
            </a:r>
            <a:r>
              <a:rPr lang="en-US" sz="1400" dirty="0"/>
              <a:t> de </a:t>
            </a:r>
            <a:r>
              <a:rPr lang="en-US" sz="1400" dirty="0" err="1"/>
              <a:t>acest</a:t>
            </a:r>
            <a:r>
              <a:rPr lang="en-US" sz="1400" dirty="0"/>
              <a:t> tip, </a:t>
            </a:r>
            <a:r>
              <a:rPr lang="en-US" sz="1400" dirty="0" err="1"/>
              <a:t>respectiv</a:t>
            </a:r>
            <a:r>
              <a:rPr lang="en-US" sz="1400" dirty="0"/>
              <a:t> </a:t>
            </a:r>
            <a:r>
              <a:rPr lang="en-US" sz="1400" dirty="0" err="1"/>
              <a:t>sistemul</a:t>
            </a:r>
            <a:r>
              <a:rPr lang="en-US" sz="1400" dirty="0"/>
              <a:t> de </a:t>
            </a:r>
            <a:r>
              <a:rPr lang="en-US" sz="1400" dirty="0" err="1"/>
              <a:t>reprezentare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decizie</a:t>
            </a:r>
            <a:r>
              <a:rPr lang="en-US" sz="1400" dirty="0"/>
              <a:t>.</a:t>
            </a:r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en-US" sz="1400" dirty="0"/>
          </a:p>
          <a:p>
            <a:pPr marL="171450" lvl="0" indent="-171450" algn="just" rtl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1400" dirty="0" err="1"/>
              <a:t>Organizația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a </a:t>
            </a:r>
            <a:r>
              <a:rPr lang="en-US" sz="1400" dirty="0" err="1"/>
              <a:t>Muncii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singura</a:t>
            </a:r>
            <a:r>
              <a:rPr lang="en-US" sz="1400" dirty="0"/>
              <a:t> </a:t>
            </a:r>
            <a:r>
              <a:rPr lang="en-US" sz="1400" dirty="0" err="1"/>
              <a:t>instituție</a:t>
            </a:r>
            <a:r>
              <a:rPr lang="en-US" sz="1400" dirty="0"/>
              <a:t> </a:t>
            </a:r>
            <a:r>
              <a:rPr lang="en-US" sz="1400" dirty="0" err="1"/>
              <a:t>internațională</a:t>
            </a:r>
            <a:r>
              <a:rPr lang="en-US" sz="1400" dirty="0"/>
              <a:t>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funcționează</a:t>
            </a:r>
            <a:r>
              <a:rPr lang="en-US" sz="1400" dirty="0"/>
              <a:t> pe </a:t>
            </a:r>
            <a:r>
              <a:rPr lang="en-US" sz="1400" dirty="0" err="1"/>
              <a:t>principiul</a:t>
            </a:r>
            <a:r>
              <a:rPr lang="en-US" sz="1400" dirty="0"/>
              <a:t> </a:t>
            </a:r>
            <a:r>
              <a:rPr lang="en-US" sz="1400" dirty="0" err="1"/>
              <a:t>tripartismului</a:t>
            </a:r>
            <a:r>
              <a:rPr lang="en-US" sz="1400" dirty="0"/>
              <a:t>, </a:t>
            </a:r>
            <a:r>
              <a:rPr lang="en-US" sz="1400" dirty="0" err="1"/>
              <a:t>politica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programele</a:t>
            </a:r>
            <a:r>
              <a:rPr lang="en-US" sz="1400" dirty="0"/>
              <a:t> sale </a:t>
            </a:r>
            <a:r>
              <a:rPr lang="en-US" sz="1400" dirty="0" err="1"/>
              <a:t>fiind</a:t>
            </a:r>
            <a:r>
              <a:rPr lang="en-US" sz="1400" dirty="0"/>
              <a:t> formulate de </a:t>
            </a:r>
            <a:r>
              <a:rPr lang="en-US" sz="1400" dirty="0" err="1"/>
              <a:t>reprezentanții</a:t>
            </a:r>
            <a:r>
              <a:rPr lang="en-US" sz="1400" dirty="0"/>
              <a:t> </a:t>
            </a:r>
            <a:r>
              <a:rPr lang="en-US" sz="1400" dirty="0" err="1"/>
              <a:t>patronatelor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ai </a:t>
            </a:r>
            <a:r>
              <a:rPr lang="en-US" sz="1400" dirty="0" err="1"/>
              <a:t>sindicatelor</a:t>
            </a:r>
            <a:r>
              <a:rPr lang="en-US" sz="1400" dirty="0"/>
              <a:t> pe </a:t>
            </a:r>
            <a:r>
              <a:rPr lang="en-US" sz="1400" dirty="0" err="1"/>
              <a:t>picior</a:t>
            </a:r>
            <a:r>
              <a:rPr lang="en-US" sz="1400" dirty="0"/>
              <a:t> de </a:t>
            </a:r>
            <a:r>
              <a:rPr lang="en-US" sz="1400" dirty="0" err="1"/>
              <a:t>egalitate</a:t>
            </a:r>
            <a:r>
              <a:rPr lang="en-US" sz="1400" dirty="0"/>
              <a:t> cu </a:t>
            </a:r>
            <a:r>
              <a:rPr lang="en-US" sz="1400" dirty="0" err="1"/>
              <a:t>cei</a:t>
            </a:r>
            <a:r>
              <a:rPr lang="en-US" sz="1400" dirty="0"/>
              <a:t> </a:t>
            </a:r>
            <a:r>
              <a:rPr lang="en-US" sz="1400" dirty="0" err="1"/>
              <a:t>guvernamentali</a:t>
            </a:r>
            <a:r>
              <a:rPr lang="en-US" sz="1400" dirty="0"/>
              <a:t>. O.I.M. </a:t>
            </a:r>
            <a:r>
              <a:rPr lang="en-US" sz="1400" dirty="0" err="1"/>
              <a:t>încurajează</a:t>
            </a:r>
            <a:r>
              <a:rPr lang="en-US" sz="1400" dirty="0"/>
              <a:t>, de </a:t>
            </a:r>
            <a:r>
              <a:rPr lang="en-US" sz="1400" dirty="0" err="1"/>
              <a:t>asemenea</a:t>
            </a:r>
            <a:r>
              <a:rPr lang="en-US" sz="1400" dirty="0"/>
              <a:t>, </a:t>
            </a:r>
            <a:r>
              <a:rPr lang="en-US" sz="1400" dirty="0" err="1"/>
              <a:t>instaurarea</a:t>
            </a:r>
            <a:r>
              <a:rPr lang="en-US" sz="1400" dirty="0"/>
              <a:t> </a:t>
            </a:r>
            <a:r>
              <a:rPr lang="en-US" sz="1400" dirty="0" err="1"/>
              <a:t>tripartismului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cadrul</a:t>
            </a:r>
            <a:r>
              <a:rPr lang="en-US" sz="1400" dirty="0"/>
              <a:t> </a:t>
            </a:r>
            <a:r>
              <a:rPr lang="en-US" sz="1400" dirty="0" err="1"/>
              <a:t>statelor</a:t>
            </a:r>
            <a:r>
              <a:rPr lang="en-US" sz="1400" dirty="0"/>
              <a:t> </a:t>
            </a:r>
            <a:r>
              <a:rPr lang="en-US" sz="1400" dirty="0" err="1"/>
              <a:t>membre</a:t>
            </a:r>
            <a:r>
              <a:rPr lang="en-US" sz="1400" dirty="0"/>
              <a:t>, </a:t>
            </a:r>
            <a:r>
              <a:rPr lang="en-US" sz="1400" dirty="0" err="1"/>
              <a:t>îndemnându</a:t>
            </a:r>
            <a:r>
              <a:rPr lang="en-US" sz="1400" dirty="0"/>
              <a:t>-le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stabilească</a:t>
            </a:r>
            <a:r>
              <a:rPr lang="en-US" sz="1400" dirty="0"/>
              <a:t> un dialog social </a:t>
            </a:r>
            <a:r>
              <a:rPr lang="en-US" sz="1400" dirty="0" err="1"/>
              <a:t>eficient</a:t>
            </a:r>
            <a:r>
              <a:rPr lang="en-US" sz="1400" dirty="0"/>
              <a:t> </a:t>
            </a:r>
            <a:r>
              <a:rPr lang="en-US" sz="1400" dirty="0" err="1"/>
              <a:t>prin</a:t>
            </a:r>
            <a:r>
              <a:rPr lang="en-US" sz="1400" dirty="0"/>
              <a:t> </a:t>
            </a:r>
            <a:r>
              <a:rPr lang="en-US" sz="1400" dirty="0" err="1"/>
              <a:t>asocierea</a:t>
            </a:r>
            <a:r>
              <a:rPr lang="en-US" sz="1400" dirty="0"/>
              <a:t> </a:t>
            </a:r>
            <a:r>
              <a:rPr lang="en-US" sz="1400" dirty="0" err="1"/>
              <a:t>organizațiilor</a:t>
            </a:r>
            <a:r>
              <a:rPr lang="en-US" sz="1400" dirty="0"/>
              <a:t> </a:t>
            </a:r>
            <a:r>
              <a:rPr lang="en-US" sz="1400" dirty="0" err="1"/>
              <a:t>sindicale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patronale</a:t>
            </a:r>
            <a:r>
              <a:rPr lang="en-US" sz="1400" dirty="0"/>
              <a:t> la </a:t>
            </a:r>
            <a:r>
              <a:rPr lang="en-US" sz="1400" dirty="0" err="1"/>
              <a:t>elaborarea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, </a:t>
            </a:r>
            <a:r>
              <a:rPr lang="en-US" sz="1400" dirty="0" err="1"/>
              <a:t>dacă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cazul</a:t>
            </a:r>
            <a:r>
              <a:rPr lang="en-US" sz="1400" dirty="0"/>
              <a:t>, la </a:t>
            </a:r>
            <a:r>
              <a:rPr lang="en-US" sz="1400" dirty="0" err="1"/>
              <a:t>punerea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aplicare</a:t>
            </a:r>
            <a:r>
              <a:rPr lang="en-US" sz="1400" dirty="0"/>
              <a:t> a </a:t>
            </a:r>
            <a:r>
              <a:rPr lang="en-US" sz="1400" dirty="0" err="1"/>
              <a:t>politicilor</a:t>
            </a:r>
            <a:r>
              <a:rPr lang="en-US" sz="1400" dirty="0"/>
              <a:t> </a:t>
            </a:r>
            <a:r>
              <a:rPr lang="en-US" sz="1400" dirty="0" err="1"/>
              <a:t>naționale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domeniul</a:t>
            </a:r>
            <a:r>
              <a:rPr lang="en-US" sz="1400" dirty="0"/>
              <a:t> social </a:t>
            </a:r>
            <a:r>
              <a:rPr lang="en-US" sz="1400" dirty="0" err="1"/>
              <a:t>și</a:t>
            </a:r>
            <a:r>
              <a:rPr lang="en-US" sz="1400" dirty="0"/>
              <a:t> economic, ca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alte</a:t>
            </a:r>
            <a:r>
              <a:rPr lang="en-US" sz="1400" dirty="0"/>
              <a:t> </a:t>
            </a:r>
            <a:r>
              <a:rPr lang="en-US" sz="1400" dirty="0" err="1"/>
              <a:t>sectoare</a:t>
            </a:r>
            <a:r>
              <a:rPr lang="en-US" sz="1400" dirty="0"/>
              <a:t>.</a:t>
            </a:r>
            <a:endParaRPr sz="1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3E45AF-009D-1095-81A1-C1674A310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8" y="1461262"/>
            <a:ext cx="1066800" cy="187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1716577" y="1961930"/>
            <a:ext cx="5993826" cy="17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International </a:t>
            </a:r>
            <a:r>
              <a:rPr lang="en-US" sz="2800" b="0" i="0" u="none" strike="noStrike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Labour</a:t>
            </a: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 Organization</a:t>
            </a:r>
            <a:b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</a:b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4 route des </a:t>
            </a:r>
            <a:r>
              <a:rPr lang="en-US" sz="2800" b="0" i="0" u="none" strike="noStrike" dirty="0" err="1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Morillons</a:t>
            </a:r>
            <a:b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</a:br>
            <a:r>
              <a:rPr lang="en-US" sz="2800" b="0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CH-1211 </a:t>
            </a:r>
            <a:r>
              <a:rPr lang="en-US" sz="2800" b="1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Geneva 22</a:t>
            </a:r>
            <a:br>
              <a:rPr lang="en-US" sz="2800" b="1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</a:br>
            <a:r>
              <a:rPr lang="en-US" sz="2800" b="1" i="0" u="none" strike="noStrike" dirty="0">
                <a:solidFill>
                  <a:srgbClr val="FFFFFF"/>
                </a:solidFill>
                <a:effectLst/>
                <a:latin typeface="Noto Sans" panose="020B0502040504020204" pitchFamily="34" charset="0"/>
              </a:rPr>
              <a:t>Switzerland</a:t>
            </a:r>
          </a:p>
        </p:txBody>
      </p:sp>
      <p:sp>
        <p:nvSpPr>
          <p:cNvPr id="264" name="Google Shape;264;p32"/>
          <p:cNvSpPr txBox="1">
            <a:spLocks noGrp="1"/>
          </p:cNvSpPr>
          <p:nvPr>
            <p:ph type="title" idx="2"/>
          </p:nvPr>
        </p:nvSpPr>
        <p:spPr>
          <a:xfrm>
            <a:off x="581716" y="998715"/>
            <a:ext cx="2308717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Sediul</a:t>
            </a:r>
            <a:endParaRPr dirty="0"/>
          </a:p>
        </p:txBody>
      </p:sp>
      <p:grpSp>
        <p:nvGrpSpPr>
          <p:cNvPr id="265" name="Google Shape;265;p32"/>
          <p:cNvGrpSpPr/>
          <p:nvPr/>
        </p:nvGrpSpPr>
        <p:grpSpPr>
          <a:xfrm>
            <a:off x="188271" y="722355"/>
            <a:ext cx="4707300" cy="81900"/>
            <a:chOff x="196113" y="722355"/>
            <a:chExt cx="4707300" cy="81900"/>
          </a:xfrm>
        </p:grpSpPr>
        <p:sp>
          <p:nvSpPr>
            <p:cNvPr id="266" name="Google Shape;266;p32"/>
            <p:cNvSpPr/>
            <p:nvPr/>
          </p:nvSpPr>
          <p:spPr>
            <a:xfrm rot="-5400000" flipH="1">
              <a:off x="4609563" y="51040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67" name="Google Shape;267;p32"/>
            <p:cNvCxnSpPr>
              <a:stCxn id="266" idx="0"/>
            </p:cNvCxnSpPr>
            <p:nvPr/>
          </p:nvCxnSpPr>
          <p:spPr>
            <a:xfrm rot="10800000">
              <a:off x="196113" y="763305"/>
              <a:ext cx="4201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8" name="Google Shape;268;p32"/>
          <p:cNvGrpSpPr/>
          <p:nvPr/>
        </p:nvGrpSpPr>
        <p:grpSpPr>
          <a:xfrm>
            <a:off x="8402038" y="1961930"/>
            <a:ext cx="81900" cy="2993100"/>
            <a:chOff x="8615038" y="1961930"/>
            <a:chExt cx="81900" cy="2993100"/>
          </a:xfrm>
        </p:grpSpPr>
        <p:sp>
          <p:nvSpPr>
            <p:cNvPr id="269" name="Google Shape;269;p32"/>
            <p:cNvSpPr/>
            <p:nvPr/>
          </p:nvSpPr>
          <p:spPr>
            <a:xfrm>
              <a:off x="8615038" y="196193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270" name="Google Shape;270;p32"/>
            <p:cNvCxnSpPr>
              <a:stCxn id="269" idx="2"/>
            </p:cNvCxnSpPr>
            <p:nvPr/>
          </p:nvCxnSpPr>
          <p:spPr>
            <a:xfrm>
              <a:off x="8655988" y="2467730"/>
              <a:ext cx="0" cy="24873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9"/>
          <p:cNvSpPr txBox="1">
            <a:spLocks noGrp="1"/>
          </p:cNvSpPr>
          <p:nvPr>
            <p:ph type="title"/>
          </p:nvPr>
        </p:nvSpPr>
        <p:spPr>
          <a:xfrm>
            <a:off x="2554527" y="1882350"/>
            <a:ext cx="5945463" cy="13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187 de state </a:t>
            </a:r>
            <a:r>
              <a:rPr lang="en" dirty="0" err="1"/>
              <a:t>membre</a:t>
            </a:r>
            <a:endParaRPr dirty="0"/>
          </a:p>
        </p:txBody>
      </p:sp>
      <p:sp>
        <p:nvSpPr>
          <p:cNvPr id="405" name="Google Shape;405;p39"/>
          <p:cNvSpPr txBox="1">
            <a:spLocks noGrp="1"/>
          </p:cNvSpPr>
          <p:nvPr>
            <p:ph type="subTitle" idx="1"/>
          </p:nvPr>
        </p:nvSpPr>
        <p:spPr>
          <a:xfrm>
            <a:off x="2554527" y="393456"/>
            <a:ext cx="5898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Organizația</a:t>
            </a:r>
            <a:r>
              <a:rPr lang="en" dirty="0"/>
              <a:t> </a:t>
            </a:r>
            <a:r>
              <a:rPr lang="en" dirty="0" err="1"/>
              <a:t>Internațională</a:t>
            </a:r>
            <a:r>
              <a:rPr lang="en" dirty="0"/>
              <a:t> a </a:t>
            </a:r>
            <a:r>
              <a:rPr lang="en" dirty="0" err="1"/>
              <a:t>muncii</a:t>
            </a:r>
            <a:r>
              <a:rPr lang="en" dirty="0"/>
              <a:t>:</a:t>
            </a:r>
            <a:endParaRPr dirty="0"/>
          </a:p>
        </p:txBody>
      </p:sp>
      <p:grpSp>
        <p:nvGrpSpPr>
          <p:cNvPr id="406" name="Google Shape;406;p39"/>
          <p:cNvGrpSpPr/>
          <p:nvPr/>
        </p:nvGrpSpPr>
        <p:grpSpPr>
          <a:xfrm>
            <a:off x="2929175" y="4152900"/>
            <a:ext cx="6024600" cy="81900"/>
            <a:chOff x="2929175" y="4152900"/>
            <a:chExt cx="6024600" cy="81900"/>
          </a:xfrm>
        </p:grpSpPr>
        <p:sp>
          <p:nvSpPr>
            <p:cNvPr id="407" name="Google Shape;407;p39"/>
            <p:cNvSpPr/>
            <p:nvPr/>
          </p:nvSpPr>
          <p:spPr>
            <a:xfrm rot="-5400000">
              <a:off x="3141125" y="3940950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408" name="Google Shape;408;p39"/>
            <p:cNvCxnSpPr>
              <a:stCxn id="407" idx="2"/>
            </p:cNvCxnSpPr>
            <p:nvPr/>
          </p:nvCxnSpPr>
          <p:spPr>
            <a:xfrm>
              <a:off x="3434975" y="4193850"/>
              <a:ext cx="55188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09" name="Google Shape;409;p39"/>
          <p:cNvGrpSpPr/>
          <p:nvPr/>
        </p:nvGrpSpPr>
        <p:grpSpPr>
          <a:xfrm>
            <a:off x="1044725" y="192425"/>
            <a:ext cx="81900" cy="2811600"/>
            <a:chOff x="1044725" y="192425"/>
            <a:chExt cx="81900" cy="2811600"/>
          </a:xfrm>
        </p:grpSpPr>
        <p:sp>
          <p:nvSpPr>
            <p:cNvPr id="410" name="Google Shape;410;p39"/>
            <p:cNvSpPr/>
            <p:nvPr/>
          </p:nvSpPr>
          <p:spPr>
            <a:xfrm rot="10800000">
              <a:off x="1044725" y="2498225"/>
              <a:ext cx="81900" cy="5058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katab"/>
                <a:ea typeface="Akatab"/>
                <a:cs typeface="Akatab"/>
                <a:sym typeface="Akatab"/>
              </a:endParaRPr>
            </a:p>
          </p:txBody>
        </p:sp>
        <p:cxnSp>
          <p:nvCxnSpPr>
            <p:cNvPr id="411" name="Google Shape;411;p39"/>
            <p:cNvCxnSpPr>
              <a:stCxn id="410" idx="2"/>
            </p:cNvCxnSpPr>
            <p:nvPr/>
          </p:nvCxnSpPr>
          <p:spPr>
            <a:xfrm rot="10800000">
              <a:off x="1085675" y="192425"/>
              <a:ext cx="0" cy="23058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2"/>
          <p:cNvSpPr txBox="1"/>
          <p:nvPr/>
        </p:nvSpPr>
        <p:spPr>
          <a:xfrm>
            <a:off x="453326" y="471729"/>
            <a:ext cx="8496946" cy="437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Afghanistan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Albania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Algeria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Angola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Antigua and Barbuda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Argentina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Armenia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Australia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Austria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Azerbaijan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Bahamas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Bahrain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Bangladesh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Barbados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Belarus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Belgium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Belize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Benin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Bolivia (</a:t>
            </a:r>
            <a:r>
              <a:rPr lang="en-US" sz="1000" b="0" i="0" u="none" strike="noStrike" dirty="0" err="1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Plurinational</a:t>
            </a: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 State of)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Bosnia and Herzegovina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Botswana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Brazil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Brunei Darussalam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Bulgaria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Burkina Faso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Burundi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Cabo Verde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Cambodia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Cameroon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Canada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Central African Republic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Chad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Chile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China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Colombia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Comoros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Congo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Cook Islands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Costa Rica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Côte d'Ivoire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Croatia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Cuba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Cyprus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Czechia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Democratic Republic of the Congo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Denmark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Djibouti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Dominica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Dominican Republic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Ecuador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Egypt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El Salvador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Equatorial Guinea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Eritrea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Estonia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Eswatini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Ethiopia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Fiji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Finland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France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Gabon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Gambia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Georgia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Germany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Ghana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Greece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Grenada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Guatemala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Guinea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Guinea-Bissau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Guyana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Haiti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Honduras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Hungary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Iceland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India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Indonesia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Iran (Islamic Republic of)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Iraq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Ireland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Israel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Italy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Jamaica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Japan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Jordan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Kazakhstan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Kenya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Kiribati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Kuwait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Kyrgyzstan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Lao People’s Democratic Republic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Latvia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Lebanon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Lesotho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Liberia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Libya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Lithuania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Luxembourg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Madagascar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Malawi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Malaysia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Maldives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Mali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Malta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Marshall Islands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Mauritania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Mauritius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Mexico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Mongolia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Montenegro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Morocco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Mozambique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Myanmar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Namibia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Nepal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Netherlands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New Zealand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Nicaragua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Niger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Nigeria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North Macedonia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Norway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Oman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Pakistan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Palau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Panama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Papua New Guinea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Paraguay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Peru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Philippines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Poland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Portugal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Qatar 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Republic of Korea</a:t>
            </a:r>
            <a:br>
              <a:rPr lang="en-US" sz="1000" dirty="0"/>
            </a:br>
            <a:r>
              <a:rPr lang="en-US" sz="1000" b="1" i="0" u="none" strike="noStrike" dirty="0">
                <a:solidFill>
                  <a:schemeClr val="tx1"/>
                </a:solidFill>
                <a:effectLst/>
                <a:latin typeface="Noto Sans" panose="020B0502040504020204" pitchFamily="34" charset="0"/>
              </a:rPr>
              <a:t>Republic of Moldova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Romania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Russian Federation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Rwanda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Saint Kitts and Nevis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Saint Lucia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Saint Vincent and the Grenadines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Samoa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San Marino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Sao Tome and Principe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Saudi Arabia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Senegal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Serbia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Seychelles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Sierra Leone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Singapore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Slovakia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Slovenia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Solomon Islands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Somalia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South Africa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South Sudan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Spain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Sri Lanka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Sudan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Suriname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Sweden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Switzerland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Syrian Arab Republic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Tajikistan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Thailand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Timor-Leste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Togo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Tonga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Trinidad and Tobago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Tunisia</a:t>
            </a:r>
            <a:br>
              <a:rPr lang="en-US" sz="1000" dirty="0"/>
            </a:br>
            <a:r>
              <a:rPr lang="en-US" sz="1000" b="0" i="0" u="none" strike="noStrike" dirty="0" err="1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Türkiye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Turkmenistan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Tuvalu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Uganda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Ukraine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United Arab Emirates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United Kingdom of Great Britain and Northern Ireland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United Republic of Tanzania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United States of America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Uruguay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Uzbekistan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Vanuatu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Venezuela (Bolivarian Republic of)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Viet Nam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Yemen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Zambia</a:t>
            </a:r>
            <a:br>
              <a:rPr lang="en-US" sz="1000" dirty="0"/>
            </a:br>
            <a:r>
              <a:rPr lang="en-US" sz="1000" b="0" i="0" u="none" strike="noStrike" dirty="0">
                <a:solidFill>
                  <a:srgbClr val="2D2D2D"/>
                </a:solidFill>
                <a:effectLst/>
                <a:latin typeface="Noto Sans" panose="020B0502040504020204" pitchFamily="34" charset="0"/>
              </a:rPr>
              <a:t>Zimbabwe</a:t>
            </a:r>
            <a:endParaRPr sz="800" dirty="0">
              <a:solidFill>
                <a:schemeClr val="dk1"/>
              </a:solidFill>
              <a:latin typeface="Akatab"/>
              <a:ea typeface="Akatab"/>
              <a:cs typeface="Akatab"/>
              <a:sym typeface="Akat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1A0B-248D-38C7-7326-4B241C50D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2825" y="250592"/>
            <a:ext cx="4321531" cy="1378800"/>
          </a:xfrm>
        </p:spPr>
        <p:txBody>
          <a:bodyPr/>
          <a:lstStyle/>
          <a:p>
            <a:r>
              <a:rPr lang="en-MD" sz="4800" dirty="0"/>
              <a:t>Limbi oficiale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0AD7E6-D882-17B1-29CF-9D71615C1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5144" y="1727444"/>
            <a:ext cx="6905340" cy="1378801"/>
          </a:xfrm>
        </p:spPr>
        <p:txBody>
          <a:bodyPr/>
          <a:lstStyle/>
          <a:p>
            <a:pPr algn="ctr"/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prezent</a:t>
            </a:r>
            <a:r>
              <a:rPr lang="en-US" dirty="0"/>
              <a:t>, OIM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de </a:t>
            </a:r>
            <a:r>
              <a:rPr lang="en-US" dirty="0" err="1"/>
              <a:t>traducere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întâlnirile</a:t>
            </a:r>
            <a:r>
              <a:rPr lang="en-US" dirty="0"/>
              <a:t> sale </a:t>
            </a:r>
            <a:r>
              <a:rPr lang="en-US" dirty="0" err="1"/>
              <a:t>oficiale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trei</a:t>
            </a:r>
            <a:r>
              <a:rPr lang="en-US" dirty="0"/>
              <a:t> limbi </a:t>
            </a:r>
            <a:r>
              <a:rPr lang="en-US" dirty="0" err="1"/>
              <a:t>oficiale</a:t>
            </a:r>
            <a:r>
              <a:rPr lang="en-US" dirty="0"/>
              <a:t> </a:t>
            </a:r>
            <a:r>
              <a:rPr lang="en-US" b="1" dirty="0"/>
              <a:t>(</a:t>
            </a:r>
            <a:r>
              <a:rPr lang="en-US" b="1" dirty="0" err="1"/>
              <a:t>engleză</a:t>
            </a:r>
            <a:r>
              <a:rPr lang="en-US" b="1" dirty="0"/>
              <a:t>, </a:t>
            </a:r>
            <a:r>
              <a:rPr lang="en-US" b="1" dirty="0" err="1"/>
              <a:t>franceză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spaniolă</a:t>
            </a:r>
            <a:r>
              <a:rPr lang="en-US" b="1" dirty="0"/>
              <a:t>),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patru</a:t>
            </a:r>
            <a:r>
              <a:rPr lang="en-US" dirty="0"/>
              <a:t> limbi de </a:t>
            </a:r>
            <a:r>
              <a:rPr lang="en-US" dirty="0" err="1"/>
              <a:t>lucru</a:t>
            </a:r>
            <a:r>
              <a:rPr lang="en-US" dirty="0"/>
              <a:t> (</a:t>
            </a:r>
            <a:r>
              <a:rPr lang="en-US" dirty="0" err="1"/>
              <a:t>arabă</a:t>
            </a:r>
            <a:r>
              <a:rPr lang="en-US" dirty="0"/>
              <a:t>, </a:t>
            </a:r>
            <a:r>
              <a:rPr lang="en-US" dirty="0" err="1"/>
              <a:t>rusă</a:t>
            </a:r>
            <a:r>
              <a:rPr lang="en-US" dirty="0"/>
              <a:t>, </a:t>
            </a:r>
            <a:r>
              <a:rPr lang="en-US" dirty="0" err="1"/>
              <a:t>chineză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germană</a:t>
            </a:r>
            <a:r>
              <a:rPr lang="en-US" dirty="0"/>
              <a:t>)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peste</a:t>
            </a:r>
            <a:r>
              <a:rPr lang="en-US" dirty="0"/>
              <a:t> 40 de limbi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operațiunile</a:t>
            </a:r>
            <a:r>
              <a:rPr lang="en-US" dirty="0"/>
              <a:t> sale de </a:t>
            </a:r>
            <a:r>
              <a:rPr lang="en-US" dirty="0" err="1"/>
              <a:t>teren</a:t>
            </a:r>
            <a:r>
              <a:rPr lang="en-US" dirty="0"/>
              <a:t>.</a:t>
            </a:r>
            <a:endParaRPr lang="en-MD" dirty="0"/>
          </a:p>
        </p:txBody>
      </p:sp>
    </p:spTree>
    <p:extLst>
      <p:ext uri="{BB962C8B-B14F-4D97-AF65-F5344CB8AC3E}">
        <p14:creationId xmlns:p14="http://schemas.microsoft.com/office/powerpoint/2010/main" val="4172990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1FB2-5F76-134F-B09F-D5FF8FEB4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68" y="353585"/>
            <a:ext cx="7704000" cy="572700"/>
          </a:xfrm>
        </p:spPr>
        <p:txBody>
          <a:bodyPr/>
          <a:lstStyle/>
          <a:p>
            <a:r>
              <a:rPr lang="en-MD" dirty="0"/>
              <a:t>Actul constituitiv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BB36077-6496-DA8F-CC8E-235BF372CD37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23952" y="901594"/>
            <a:ext cx="6410960" cy="3257761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-a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stabilit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scopul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la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înfiinţarea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acesteia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respectiv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din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anul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1919.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Contextul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fondării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fost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determinat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purtarea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negocierilor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pace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după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încheierea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Primului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Război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Mondial.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cadrul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Conferinţei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Pace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avut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loc la Paris s-a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stabilit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Comisie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legislaţiei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Comisie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care la 11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aprilie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1919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adoptat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un text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devenit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parte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1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tratatului</a:t>
            </a:r>
            <a:r>
              <a:rPr lang="en-US" sz="1400" b="1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Pace  de la Versailles.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Textul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adoptat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Comisie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reprezintă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astăzi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Constituţia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însă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unele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modificări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sz="1400" dirty="0"/>
            </a:b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Preambului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Constituţiei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reprezintă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scopul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şi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misiunea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Organizaţiei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Internaţionale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Muncii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actul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constitutiv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sunt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prezentate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prevederi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precum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faptul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pacea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universală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nu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poate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fi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întemeiată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decât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baza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justiţiei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sociale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iar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neadoptarea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către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naţiune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unui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regim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muncă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cu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adevărat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uman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împiedică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eforturile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celorlalte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naţiuni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doritoare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de a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ameliora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situaţia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în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propriile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ţări</a:t>
            </a:r>
            <a:r>
              <a:rPr lang="en-US" sz="1400" b="0" i="0" u="none" strike="noStrike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MD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20528-5669-516C-7E55-E15CF77E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912" y="2530474"/>
            <a:ext cx="23368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23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6AA9-D5C6-1EFA-1659-8344E92A5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7778"/>
            <a:ext cx="7704000" cy="572700"/>
          </a:xfrm>
        </p:spPr>
        <p:txBody>
          <a:bodyPr/>
          <a:lstStyle/>
          <a:p>
            <a:r>
              <a:rPr lang="en-MD" dirty="0"/>
              <a:t>Procedura de aderare</a:t>
            </a:r>
          </a:p>
        </p:txBody>
      </p:sp>
      <p:sp>
        <p:nvSpPr>
          <p:cNvPr id="3" name="Subtitle 3">
            <a:extLst>
              <a:ext uri="{FF2B5EF4-FFF2-40B4-BE49-F238E27FC236}">
                <a16:creationId xmlns:a16="http://schemas.microsoft.com/office/drawing/2014/main" id="{11D068B6-911A-3B50-5907-7FACE28EDE94}"/>
              </a:ext>
            </a:extLst>
          </p:cNvPr>
          <p:cNvSpPr txBox="1">
            <a:spLocks/>
          </p:cNvSpPr>
          <p:nvPr/>
        </p:nvSpPr>
        <p:spPr>
          <a:xfrm>
            <a:off x="826899" y="1005793"/>
            <a:ext cx="7597101" cy="253424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Art. 1 </a:t>
            </a:r>
            <a:r>
              <a:rPr lang="en-US" b="1" dirty="0" err="1">
                <a:solidFill>
                  <a:srgbClr val="333333"/>
                </a:solidFill>
                <a:latin typeface="Open Sans" panose="020B0606030504020204" pitchFamily="34" charset="0"/>
              </a:rPr>
              <a:t>Constituția</a:t>
            </a:r>
            <a:r>
              <a:rPr lang="en-US" b="1" dirty="0">
                <a:solidFill>
                  <a:srgbClr val="333333"/>
                </a:solidFill>
                <a:latin typeface="Open Sans" panose="020B0606030504020204" pitchFamily="34" charset="0"/>
              </a:rPr>
              <a:t> O.I.M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2.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vor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fi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statele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care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erau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la 1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noiembrie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1945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alte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state care pot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în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conformitate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cu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prevederile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paragrafelor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3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4 ale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acestui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articol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 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  <a:p>
            <a:pPr algn="just"/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3.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Orice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fondator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Națiunilor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Unite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și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orice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stat admis ca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Națiunilor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Unite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printr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-o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decizie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Adunării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Generale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conform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prevederilor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Cartei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poate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deveni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membru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prin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comunicarea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către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Directorul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General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Biroului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al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acceptării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formale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obligațiilor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constituției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Organizației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Internaționale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 a </a:t>
            </a:r>
            <a:r>
              <a:rPr lang="en-US" dirty="0" err="1">
                <a:solidFill>
                  <a:srgbClr val="333333"/>
                </a:solidFill>
                <a:latin typeface="Open Sans" panose="020B0606030504020204" pitchFamily="34" charset="0"/>
              </a:rPr>
              <a:t>Muncii</a:t>
            </a:r>
            <a:r>
              <a:rPr lang="en-US" dirty="0">
                <a:solidFill>
                  <a:srgbClr val="333333"/>
                </a:solidFill>
                <a:latin typeface="Open Sans" panose="020B0606030504020204" pitchFamily="34" charset="0"/>
              </a:rPr>
              <a:t>.  </a:t>
            </a:r>
          </a:p>
          <a:p>
            <a:pPr algn="just"/>
            <a:endParaRPr lang="en-US" dirty="0">
              <a:solidFill>
                <a:srgbClr val="333333"/>
              </a:solidFill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32FC3B-BD7B-3645-7198-AFD7D7ED3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360" y="3343627"/>
            <a:ext cx="2072640" cy="15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66528"/>
      </p:ext>
    </p:extLst>
  </p:cSld>
  <p:clrMapOvr>
    <a:masterClrMapping/>
  </p:clrMapOvr>
</p:sld>
</file>

<file path=ppt/theme/theme1.xml><?xml version="1.0" encoding="utf-8"?>
<a:theme xmlns:a="http://schemas.openxmlformats.org/drawingml/2006/main" name="Executive Design Company Profile by Slidesgo">
  <a:themeElements>
    <a:clrScheme name="Simple Light">
      <a:dk1>
        <a:srgbClr val="030920"/>
      </a:dk1>
      <a:lt1>
        <a:srgbClr val="EEEEEE"/>
      </a:lt1>
      <a:dk2>
        <a:srgbClr val="2A3250"/>
      </a:dk2>
      <a:lt2>
        <a:srgbClr val="526D82"/>
      </a:lt2>
      <a:accent1>
        <a:srgbClr val="9DB2BF"/>
      </a:accent1>
      <a:accent2>
        <a:srgbClr val="DDE6E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309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3047</Words>
  <Application>Microsoft Office PowerPoint</Application>
  <PresentationFormat>Expunere pe ecran (16:9)</PresentationFormat>
  <Paragraphs>154</Paragraphs>
  <Slides>24</Slides>
  <Notes>9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24</vt:i4>
      </vt:variant>
    </vt:vector>
  </HeadingPairs>
  <TitlesOfParts>
    <vt:vector size="34" baseType="lpstr">
      <vt:lpstr>Noto Sans</vt:lpstr>
      <vt:lpstr>Roboto</vt:lpstr>
      <vt:lpstr>Open Sans</vt:lpstr>
      <vt:lpstr>Castoro</vt:lpstr>
      <vt:lpstr>Raleway</vt:lpstr>
      <vt:lpstr>Wingdings</vt:lpstr>
      <vt:lpstr>Akatab</vt:lpstr>
      <vt:lpstr>Arial</vt:lpstr>
      <vt:lpstr>Nunito Light</vt:lpstr>
      <vt:lpstr>Executive Design Company Profile by Slidesgo</vt:lpstr>
      <vt:lpstr>Organizația Internațională a Muncii</vt:lpstr>
      <vt:lpstr>Cuprins</vt:lpstr>
      <vt:lpstr>Organizația Internațională a Muncii (OIM)</vt:lpstr>
      <vt:lpstr>International Labour Organization 4 route des Morillons CH-1211 Geneva 22 Switzerland</vt:lpstr>
      <vt:lpstr>187 de state membre</vt:lpstr>
      <vt:lpstr>Prezentare PowerPoint</vt:lpstr>
      <vt:lpstr>Limbi oficiale</vt:lpstr>
      <vt:lpstr>Actul constituitiv</vt:lpstr>
      <vt:lpstr>Procedura de aderare</vt:lpstr>
      <vt:lpstr>Calitatea de membru</vt:lpstr>
      <vt:lpstr>Structura organizației</vt:lpstr>
      <vt:lpstr>Prezentare PowerPoint</vt:lpstr>
      <vt:lpstr>Statutul juridic al organizației</vt:lpstr>
      <vt:lpstr>Personalitatea juridică a organizației (internă și internațională)</vt:lpstr>
      <vt:lpstr>Scopul și misiunea OIM</vt:lpstr>
      <vt:lpstr>Organizaţia Internaţională a Muncii are patru obiective strategice, şi anume:  </vt:lpstr>
      <vt:lpstr>Mijloace</vt:lpstr>
      <vt:lpstr>Tratate internaționale </vt:lpstr>
      <vt:lpstr>OIM și Republica Moldova</vt:lpstr>
      <vt:lpstr>Programul Național de Muncă Decentă (2021-2024)</vt:lpstr>
      <vt:lpstr>Proiectul „Suportul UE pentru o piață a muncii mai incluzivă în Republica Moldova”</vt:lpstr>
      <vt:lpstr>Concluzii</vt:lpstr>
      <vt:lpstr>Bibliografie</vt:lpstr>
      <vt:lpstr>Vă mulțumesc pentru atenție!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Organizația Internațională a muncii</dc:title>
  <dc:creator>Olga Dorul</dc:creator>
  <cp:lastModifiedBy>Olga Dorul</cp:lastModifiedBy>
  <cp:revision>26</cp:revision>
  <dcterms:modified xsi:type="dcterms:W3CDTF">2024-11-13T13:33:48Z</dcterms:modified>
</cp:coreProperties>
</file>