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2"/>
  </p:sldMasterIdLst>
  <p:sldIdLst>
    <p:sldId id="256" r:id="rId3"/>
    <p:sldId id="272" r:id="rId4"/>
    <p:sldId id="285" r:id="rId5"/>
    <p:sldId id="281" r:id="rId6"/>
    <p:sldId id="264" r:id="rId7"/>
    <p:sldId id="277" r:id="rId8"/>
    <p:sldId id="257" r:id="rId9"/>
    <p:sldId id="279" r:id="rId10"/>
    <p:sldId id="258" r:id="rId11"/>
    <p:sldId id="284" r:id="rId12"/>
    <p:sldId id="282" r:id="rId13"/>
    <p:sldId id="283" r:id="rId14"/>
    <p:sldId id="259" r:id="rId15"/>
    <p:sldId id="260" r:id="rId16"/>
    <p:sldId id="266" r:id="rId17"/>
    <p:sldId id="263" r:id="rId18"/>
    <p:sldId id="261" r:id="rId19"/>
    <p:sldId id="274" r:id="rId20"/>
    <p:sldId id="275" r:id="rId21"/>
    <p:sldId id="280" r:id="rId22"/>
    <p:sldId id="268" r:id="rId23"/>
    <p:sldId id="269" r:id="rId24"/>
    <p:sldId id="267" r:id="rId25"/>
    <p:sldId id="262" r:id="rId26"/>
    <p:sldId id="270" r:id="rId27"/>
    <p:sldId id="271" r:id="rId28"/>
    <p:sldId id="276" r:id="rId29"/>
  </p:sldIdLst>
  <p:sldSz cx="12192000" cy="6858000"/>
  <p:notesSz cx="6858000" cy="9144000"/>
  <p:defaultTextStyle>
    <a:defPPr>
      <a:defRPr lang="ro-M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8" name="hrSlideMaster.Title SlideHeader" descr="SP-2">
            <a:extLst>
              <a:ext uri="{FF2B5EF4-FFF2-40B4-BE49-F238E27FC236}">
                <a16:creationId xmlns:a16="http://schemas.microsoft.com/office/drawing/2014/main" id="{723761EB-E6C2-3148-D872-B89BE782790D}"/>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9" name="fcSlideMaster.Title Slide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527D76E4-2D09-A5E6-F8C4-02A74F2DFBD9}"/>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61936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9" name="hrSlideMaster.Picture with CaptionHeader" descr="SP-2">
            <a:extLst>
              <a:ext uri="{FF2B5EF4-FFF2-40B4-BE49-F238E27FC236}">
                <a16:creationId xmlns:a16="http://schemas.microsoft.com/office/drawing/2014/main" id="{49821864-E828-5939-2E1E-F9A8397DC601}"/>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10" name="fcSlideMaster.Picture with Caption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1BDA012D-A112-91C6-7A38-661F944B6F85}"/>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200186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7" name="hrSlideMaster.Title and Vertical TextHeader" descr="SP-2">
            <a:extLst>
              <a:ext uri="{FF2B5EF4-FFF2-40B4-BE49-F238E27FC236}">
                <a16:creationId xmlns:a16="http://schemas.microsoft.com/office/drawing/2014/main" id="{AE08D1E7-68D0-159D-C85A-DB7760629B5F}"/>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8" name="fcSlideMaster.Title and Vertical Text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6ADFA39D-9874-2C1F-7DCD-9C777DAF3C70}"/>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310274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7" name="hrSlideMaster.Vertical Title and TextHeader" descr="SP-2">
            <a:extLst>
              <a:ext uri="{FF2B5EF4-FFF2-40B4-BE49-F238E27FC236}">
                <a16:creationId xmlns:a16="http://schemas.microsoft.com/office/drawing/2014/main" id="{19806923-F478-1F68-4424-657B28A956AB}"/>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8" name="fcSlideMaster.Vertical Title and Text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72CB7D21-5E63-D5F3-0362-B3DBEA4F8227}"/>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5935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8" name="hrSlideMaster.Title and ContentHeader" descr="SP-2">
            <a:extLst>
              <a:ext uri="{FF2B5EF4-FFF2-40B4-BE49-F238E27FC236}">
                <a16:creationId xmlns:a16="http://schemas.microsoft.com/office/drawing/2014/main" id="{EEDDE900-D612-6016-D877-6B7D61B48D8D}"/>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9" name="fcSlideMaster.Title and Content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9B4F4FF8-1E7D-850F-AC28-01593D3A6D8D}"/>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5184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8" name="hrSlideMaster.Section HeaderHeader" descr="SP-2">
            <a:extLst>
              <a:ext uri="{FF2B5EF4-FFF2-40B4-BE49-F238E27FC236}">
                <a16:creationId xmlns:a16="http://schemas.microsoft.com/office/drawing/2014/main" id="{20F4BA95-3B3C-26BF-6D3E-9BFD22828EA9}"/>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9" name="fcSlideMaster.Section Header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590C4942-726E-58C9-C0EB-BE2A3B097996}"/>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413941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9" name="hrSlideMaster.Two ContentHeader" descr="SP-2">
            <a:extLst>
              <a:ext uri="{FF2B5EF4-FFF2-40B4-BE49-F238E27FC236}">
                <a16:creationId xmlns:a16="http://schemas.microsoft.com/office/drawing/2014/main" id="{F2847F11-E0EB-68A7-868E-9CEEB287BE74}"/>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10" name="fcSlideMaster.Two Content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5ACEED06-69D3-4486-16B2-B3FF9BA9739F}"/>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238615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11" name="hrSlideMaster.ComparisonHeader" descr="SP-2">
            <a:extLst>
              <a:ext uri="{FF2B5EF4-FFF2-40B4-BE49-F238E27FC236}">
                <a16:creationId xmlns:a16="http://schemas.microsoft.com/office/drawing/2014/main" id="{7AA5D058-251D-BE67-0519-4E7B2A00C746}"/>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12" name="fcSlideMaster.Comparison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E111E5F0-5F27-0FD6-9DB0-46B007C6C7E7}"/>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318158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7" name="hrSlideMaster.Title OnlyHeader" descr="SP-2">
            <a:extLst>
              <a:ext uri="{FF2B5EF4-FFF2-40B4-BE49-F238E27FC236}">
                <a16:creationId xmlns:a16="http://schemas.microsoft.com/office/drawing/2014/main" id="{B6874FA1-1C72-0FA5-E4E7-DF381747FE36}"/>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8" name="fcSlideMaster.Title Only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9E82AFB2-6F7D-8AA1-F05F-843CCEB34C14}"/>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171279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5" name="hrSlideMaster.Blank 1Header" descr="SP-2">
            <a:extLst>
              <a:ext uri="{FF2B5EF4-FFF2-40B4-BE49-F238E27FC236}">
                <a16:creationId xmlns:a16="http://schemas.microsoft.com/office/drawing/2014/main" id="{2618B6BF-99AC-F6D6-5AC4-3C9EB4966872}"/>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6" name="fcSlideMaster.Blank 1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0B01330B-091D-1173-4477-8B2000C68D24}"/>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29770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5" name="hrSlideMaster.Blank 2Header" descr="SP-2">
            <a:extLst>
              <a:ext uri="{FF2B5EF4-FFF2-40B4-BE49-F238E27FC236}">
                <a16:creationId xmlns:a16="http://schemas.microsoft.com/office/drawing/2014/main" id="{256AD897-A9FE-D832-D0B0-AD059980AB2A}"/>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7" name="fcSlideMaster.Blank 2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6D064745-8B33-F52E-7F3F-4DE58FA22C80}"/>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8101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11/20/2024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
        <p:nvSpPr>
          <p:cNvPr id="9" name="hrSlideMaster.Content with CaptionHeader" descr="SP-2">
            <a:extLst>
              <a:ext uri="{FF2B5EF4-FFF2-40B4-BE49-F238E27FC236}">
                <a16:creationId xmlns:a16="http://schemas.microsoft.com/office/drawing/2014/main" id="{56C05CC0-856C-2163-C357-8F0F2F48492B}"/>
              </a:ext>
            </a:extLst>
          </p:cNvPr>
          <p:cNvSpPr txBox="1"/>
          <p:nvPr userDrawn="1"/>
        </p:nvSpPr>
        <p:spPr>
          <a:xfrm>
            <a:off x="0" y="0"/>
            <a:ext cx="12192000" cy="276999"/>
          </a:xfrm>
          <a:prstGeom prst="rect">
            <a:avLst/>
          </a:prstGeom>
          <a:noFill/>
        </p:spPr>
        <p:txBody>
          <a:bodyPr vert="horz" rtlCol="0">
            <a:spAutoFit/>
          </a:bodyPr>
          <a:lstStyle/>
          <a:p>
            <a:pPr algn="r"/>
            <a:r>
              <a:rPr lang="ro-MD" sz="1200" b="0" i="0" u="none" baseline="0">
                <a:solidFill>
                  <a:srgbClr val="000000"/>
                </a:solidFill>
                <a:latin typeface="permiansanstypeface" panose="02000000000000000000" pitchFamily="50" charset="0"/>
              </a:rPr>
              <a:t>SP-2</a:t>
            </a:r>
          </a:p>
        </p:txBody>
      </p:sp>
      <p:sp>
        <p:nvSpPr>
          <p:cNvPr id="10" name="fcSlideMaster.Content with CaptionFooter" descr="Atenţie! Se interzice deţinerea, sustragerea, alterarea, multiplicarea, distrugerea sau folosirea  acestui document fără a dispune de drept de acces autorizat.">
            <a:extLst>
              <a:ext uri="{FF2B5EF4-FFF2-40B4-BE49-F238E27FC236}">
                <a16:creationId xmlns:a16="http://schemas.microsoft.com/office/drawing/2014/main" id="{9A224756-84F6-8791-0A2F-1EE74B09131E}"/>
              </a:ext>
            </a:extLst>
          </p:cNvPr>
          <p:cNvSpPr txBox="1"/>
          <p:nvPr userDrawn="1"/>
        </p:nvSpPr>
        <p:spPr>
          <a:xfrm>
            <a:off x="0" y="6545580"/>
            <a:ext cx="12192000" cy="215444"/>
          </a:xfrm>
          <a:prstGeom prst="rect">
            <a:avLst/>
          </a:prstGeom>
          <a:noFill/>
        </p:spPr>
        <p:txBody>
          <a:bodyPr vert="horz" rtlCol="0">
            <a:spAutoFit/>
          </a:bodyPr>
          <a:lstStyle/>
          <a:p>
            <a:pPr algn="ctr"/>
            <a:r>
              <a:rPr lang="ro-MD" sz="800" b="0" i="0" u="none" baseline="0">
                <a:solidFill>
                  <a:srgbClr val="000000"/>
                </a:solidFill>
                <a:latin typeface="permiansanstypeface" panose="02000000000000000000" pitchFamily="50" charset="0"/>
              </a:rPr>
              <a:t>Atenţie! Se interzice deţinerea, sustragerea, alterarea, multiplicarea, distrugerea sau folosirea  acestui document fără a dispune de drept de acces autorizat.</a:t>
            </a:r>
          </a:p>
        </p:txBody>
      </p:sp>
    </p:spTree>
    <p:extLst>
      <p:ext uri="{BB962C8B-B14F-4D97-AF65-F5344CB8AC3E}">
        <p14:creationId xmlns:p14="http://schemas.microsoft.com/office/powerpoint/2010/main" val="112377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11/20/2024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6558942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7" r:id="rId7"/>
    <p:sldLayoutId id="2147483728" r:id="rId8"/>
    <p:sldLayoutId id="2147483729" r:id="rId9"/>
    <p:sldLayoutId id="2147483730" r:id="rId10"/>
    <p:sldLayoutId id="2147483731" r:id="rId11"/>
    <p:sldLayoutId id="2147483733"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to.org/english/tratop_e/dispu_e/dispu_e.ht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wto.org/english/thewto_e/countries_e/moldova_e.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o.wikipedia.org/wiki/SUA" TargetMode="External"/><Relationship Id="rId2" Type="http://schemas.openxmlformats.org/officeDocument/2006/relationships/hyperlink" Target="https://ro.wikipedia.org/wiki/Statele_Unite_ale_Americii" TargetMode="External"/><Relationship Id="rId1" Type="http://schemas.openxmlformats.org/officeDocument/2006/relationships/slideLayout" Target="../slideLayouts/slideLayout7.xml"/><Relationship Id="rId4" Type="http://schemas.openxmlformats.org/officeDocument/2006/relationships/hyperlink" Target="http://www.omc.org/english/tratop_e/dispu_e/267abr_e.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oil paint art">
            <a:extLst>
              <a:ext uri="{FF2B5EF4-FFF2-40B4-BE49-F238E27FC236}">
                <a16:creationId xmlns:a16="http://schemas.microsoft.com/office/drawing/2014/main" id="{D401BAF4-BA07-9306-E728-8F63606C858C}"/>
              </a:ext>
            </a:extLst>
          </p:cNvPr>
          <p:cNvPicPr>
            <a:picLocks noChangeAspect="1"/>
          </p:cNvPicPr>
          <p:nvPr/>
        </p:nvPicPr>
        <p:blipFill>
          <a:blip r:embed="rId2"/>
          <a:srcRect r="26663" b="-1"/>
          <a:stretch/>
        </p:blipFill>
        <p:spPr>
          <a:xfrm>
            <a:off x="-1" y="-1"/>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23F585F6-0B03-A9AA-AA88-16E3E74EE432}"/>
              </a:ext>
            </a:extLst>
          </p:cNvPr>
          <p:cNvSpPr>
            <a:spLocks noGrp="1"/>
          </p:cNvSpPr>
          <p:nvPr>
            <p:ph type="ctrTitle"/>
          </p:nvPr>
        </p:nvSpPr>
        <p:spPr>
          <a:xfrm>
            <a:off x="6343650" y="4181474"/>
            <a:ext cx="5505814" cy="1471335"/>
          </a:xfrm>
        </p:spPr>
        <p:txBody>
          <a:bodyPr anchor="b">
            <a:normAutofit/>
          </a:bodyPr>
          <a:lstStyle/>
          <a:p>
            <a:r>
              <a:rPr lang="en-US" sz="3700" dirty="0" err="1"/>
              <a:t>Organiza</a:t>
            </a:r>
            <a:r>
              <a:rPr lang="ro-MD" sz="3700" dirty="0" err="1"/>
              <a:t>ția</a:t>
            </a:r>
            <a:r>
              <a:rPr lang="ro-MD" sz="3700" dirty="0"/>
              <a:t> mondială a comerțului </a:t>
            </a:r>
          </a:p>
        </p:txBody>
      </p:sp>
      <p:sp>
        <p:nvSpPr>
          <p:cNvPr id="3" name="Subtitle 2">
            <a:extLst>
              <a:ext uri="{FF2B5EF4-FFF2-40B4-BE49-F238E27FC236}">
                <a16:creationId xmlns:a16="http://schemas.microsoft.com/office/drawing/2014/main" id="{2ABB8D78-D2B7-444C-715D-6A6CDE8CD9E4}"/>
              </a:ext>
            </a:extLst>
          </p:cNvPr>
          <p:cNvSpPr>
            <a:spLocks noGrp="1"/>
          </p:cNvSpPr>
          <p:nvPr>
            <p:ph type="subTitle" idx="1"/>
          </p:nvPr>
        </p:nvSpPr>
        <p:spPr>
          <a:xfrm>
            <a:off x="3741490" y="5709565"/>
            <a:ext cx="7998135" cy="942905"/>
          </a:xfrm>
        </p:spPr>
        <p:txBody>
          <a:bodyPr>
            <a:normAutofit fontScale="85000" lnSpcReduction="20000"/>
          </a:bodyPr>
          <a:lstStyle/>
          <a:p>
            <a:pPr algn="just"/>
            <a:r>
              <a:rPr lang="ro-MD" sz="1300" b="1" dirty="0"/>
              <a:t>Autor:  </a:t>
            </a:r>
            <a:r>
              <a:rPr lang="ro-MD" sz="1300" i="1" dirty="0"/>
              <a:t>Nani NICOLETA </a:t>
            </a:r>
          </a:p>
          <a:p>
            <a:pPr algn="just"/>
            <a:r>
              <a:rPr lang="ro-MD" sz="1400" b="1" u="sng" dirty="0"/>
              <a:t>Coordonator Științific</a:t>
            </a:r>
            <a:r>
              <a:rPr lang="ro-MD" sz="1800" b="1" u="sng" dirty="0"/>
              <a:t>: </a:t>
            </a:r>
            <a:r>
              <a:rPr lang="ro-MD" sz="1800" b="1" dirty="0"/>
              <a:t>Dorul Olga, Lector, lector superior, conferențiar Universitar la Catedra Drept </a:t>
            </a:r>
            <a:r>
              <a:rPr lang="ro-MD" sz="1800" b="1" dirty="0" err="1"/>
              <a:t>Internațtional</a:t>
            </a:r>
            <a:r>
              <a:rPr lang="ro-MD" sz="1800" b="1" dirty="0"/>
              <a:t> și Drept al UE, șef al Departamentului Drept Internațional și European 2018-2022</a:t>
            </a:r>
            <a:r>
              <a:rPr lang="ro-MD" sz="1400" b="1" dirty="0"/>
              <a:t>. </a:t>
            </a:r>
          </a:p>
        </p:txBody>
      </p:sp>
      <p:pic>
        <p:nvPicPr>
          <p:cNvPr id="5" name="Picture 4">
            <a:extLst>
              <a:ext uri="{FF2B5EF4-FFF2-40B4-BE49-F238E27FC236}">
                <a16:creationId xmlns:a16="http://schemas.microsoft.com/office/drawing/2014/main" id="{B1410BF8-AFD5-D059-A3BC-7003610467D5}"/>
              </a:ext>
            </a:extLst>
          </p:cNvPr>
          <p:cNvPicPr>
            <a:picLocks noChangeAspect="1"/>
          </p:cNvPicPr>
          <p:nvPr/>
        </p:nvPicPr>
        <p:blipFill>
          <a:blip r:embed="rId3"/>
          <a:srcRect l="19477" r="14754" b="1"/>
          <a:stretch/>
        </p:blipFill>
        <p:spPr>
          <a:xfrm>
            <a:off x="7653538" y="3"/>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73337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B27C30-D204-AF17-D073-EEC49BE7D7CE}"/>
              </a:ext>
            </a:extLst>
          </p:cNvPr>
          <p:cNvSpPr txBox="1"/>
          <p:nvPr/>
        </p:nvSpPr>
        <p:spPr>
          <a:xfrm>
            <a:off x="370114" y="878209"/>
            <a:ext cx="10983686" cy="5632311"/>
          </a:xfrm>
          <a:prstGeom prst="rect">
            <a:avLst/>
          </a:prstGeom>
          <a:noFill/>
        </p:spPr>
        <p:txBody>
          <a:bodyPr wrap="square">
            <a:spAutoFit/>
          </a:bodyPr>
          <a:lstStyle/>
          <a:p>
            <a:pPr algn="just"/>
            <a:r>
              <a:rPr lang="en-GB" b="1" i="0" u="none" strike="noStrike" dirty="0">
                <a:solidFill>
                  <a:srgbClr val="333333"/>
                </a:solidFill>
                <a:effectLst/>
                <a:latin typeface="Arial" panose="020B0604020202020204" pitchFamily="34" charset="0"/>
              </a:rPr>
              <a:t>Acord de </a:t>
            </a:r>
            <a:r>
              <a:rPr lang="en-GB" b="1" i="0" u="none" strike="noStrike" dirty="0" err="1">
                <a:solidFill>
                  <a:srgbClr val="333333"/>
                </a:solidFill>
                <a:effectLst/>
                <a:latin typeface="Arial" panose="020B0604020202020204" pitchFamily="34" charset="0"/>
              </a:rPr>
              <a:t>instituire</a:t>
            </a:r>
            <a:r>
              <a:rPr lang="en-GB" b="1" i="0" u="none" strike="noStrike" dirty="0">
                <a:solidFill>
                  <a:srgbClr val="333333"/>
                </a:solidFill>
                <a:effectLst/>
                <a:latin typeface="Arial" panose="020B0604020202020204" pitchFamily="34" charset="0"/>
              </a:rPr>
              <a:t> a </a:t>
            </a:r>
            <a:r>
              <a:rPr lang="en-GB" b="1" i="0" u="none" strike="noStrike" dirty="0" err="1">
                <a:solidFill>
                  <a:srgbClr val="333333"/>
                </a:solidFill>
                <a:effectLst/>
                <a:latin typeface="Arial" panose="020B0604020202020204" pitchFamily="34" charset="0"/>
              </a:rPr>
              <a:t>Organizației</a:t>
            </a:r>
            <a:r>
              <a:rPr lang="en-GB" b="1" i="0" u="none" strike="noStrike" dirty="0">
                <a:solidFill>
                  <a:srgbClr val="333333"/>
                </a:solidFill>
                <a:effectLst/>
                <a:latin typeface="Arial" panose="020B0604020202020204" pitchFamily="34" charset="0"/>
              </a:rPr>
              <a:t> Mondiale a </a:t>
            </a:r>
            <a:r>
              <a:rPr lang="en-GB" b="1" i="0" u="none" strike="noStrike" dirty="0" err="1">
                <a:solidFill>
                  <a:srgbClr val="333333"/>
                </a:solidFill>
                <a:effectLst/>
                <a:latin typeface="Arial" panose="020B0604020202020204" pitchFamily="34" charset="0"/>
              </a:rPr>
              <a:t>Comerțului</a:t>
            </a:r>
            <a:endParaRPr lang="en-GB" b="0" i="0" u="none" strike="noStrike" dirty="0">
              <a:solidFill>
                <a:srgbClr val="333333"/>
              </a:solidFill>
              <a:effectLst/>
              <a:latin typeface="Arial" panose="020B0604020202020204" pitchFamily="34" charset="0"/>
            </a:endParaRPr>
          </a:p>
          <a:p>
            <a:pPr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Acest</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acord</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creează</a:t>
            </a:r>
            <a:r>
              <a:rPr lang="en-GB" b="0" i="0" u="none" strike="noStrike" dirty="0">
                <a:solidFill>
                  <a:srgbClr val="333333"/>
                </a:solidFill>
                <a:effectLst/>
                <a:latin typeface="Arial" panose="020B0604020202020204" pitchFamily="34" charset="0"/>
              </a:rPr>
              <a:t> un </a:t>
            </a:r>
            <a:r>
              <a:rPr lang="en-GB" b="0" i="0" u="none" strike="noStrike" dirty="0" err="1">
                <a:solidFill>
                  <a:srgbClr val="333333"/>
                </a:solidFill>
                <a:effectLst/>
                <a:latin typeface="Arial" panose="020B0604020202020204" pitchFamily="34" charset="0"/>
              </a:rPr>
              <a:t>cadru</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instituțional</a:t>
            </a:r>
            <a:r>
              <a:rPr lang="en-GB" b="0" i="0" u="none" strike="noStrike" dirty="0">
                <a:solidFill>
                  <a:srgbClr val="333333"/>
                </a:solidFill>
                <a:effectLst/>
                <a:latin typeface="Arial" panose="020B0604020202020204" pitchFamily="34" charset="0"/>
              </a:rPr>
              <a:t> permanent </a:t>
            </a:r>
            <a:r>
              <a:rPr lang="en-GB" b="0" i="0" u="none" strike="noStrike" dirty="0" err="1">
                <a:solidFill>
                  <a:srgbClr val="333333"/>
                </a:solidFill>
                <a:effectLst/>
                <a:latin typeface="Arial" panose="020B0604020202020204" pitchFamily="34" charset="0"/>
              </a:rPr>
              <a:t>pentru</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acordurile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specifice</a:t>
            </a:r>
            <a:r>
              <a:rPr lang="en-GB" b="0" i="0" u="none" strike="noStrike" dirty="0">
                <a:solidFill>
                  <a:srgbClr val="333333"/>
                </a:solidFill>
                <a:effectLst/>
                <a:latin typeface="Arial" panose="020B0604020202020204" pitchFamily="34" charset="0"/>
              </a:rPr>
              <a:t> enumerate </a:t>
            </a:r>
            <a:r>
              <a:rPr lang="en-GB" b="0" i="0" u="none" strike="noStrike" dirty="0" err="1">
                <a:solidFill>
                  <a:srgbClr val="333333"/>
                </a:solidFill>
                <a:effectLst/>
                <a:latin typeface="Arial" panose="020B0604020202020204" pitchFamily="34" charset="0"/>
              </a:rPr>
              <a:t>mai</a:t>
            </a:r>
            <a:r>
              <a:rPr lang="en-GB" b="0" i="0" u="none" strike="noStrike" dirty="0">
                <a:solidFill>
                  <a:srgbClr val="333333"/>
                </a:solidFill>
                <a:effectLst/>
                <a:latin typeface="Arial" panose="020B0604020202020204" pitchFamily="34" charset="0"/>
              </a:rPr>
              <a:t> sus.</a:t>
            </a:r>
          </a:p>
          <a:p>
            <a:pPr algn="just">
              <a:buFont typeface="Arial" panose="020B0604020202020204" pitchFamily="34" charset="0"/>
              <a:buChar char="•"/>
            </a:pPr>
            <a:r>
              <a:rPr lang="en-GB" b="0" i="0" u="none" strike="noStrike" dirty="0">
                <a:solidFill>
                  <a:srgbClr val="333333"/>
                </a:solidFill>
                <a:effectLst/>
                <a:latin typeface="Arial" panose="020B0604020202020204" pitchFamily="34" charset="0"/>
              </a:rPr>
              <a:t>OMC </a:t>
            </a:r>
            <a:r>
              <a:rPr lang="en-GB" b="0" i="0" u="none" strike="noStrike" dirty="0" err="1">
                <a:solidFill>
                  <a:srgbClr val="333333"/>
                </a:solidFill>
                <a:effectLst/>
                <a:latin typeface="Arial" panose="020B0604020202020204" pitchFamily="34" charset="0"/>
              </a:rPr>
              <a:t>este</a:t>
            </a:r>
            <a:r>
              <a:rPr lang="en-GB" b="0" i="0" u="none" strike="noStrike" dirty="0">
                <a:solidFill>
                  <a:srgbClr val="333333"/>
                </a:solidFill>
                <a:effectLst/>
                <a:latin typeface="Arial" panose="020B0604020202020204" pitchFamily="34" charset="0"/>
              </a:rPr>
              <a:t> o </a:t>
            </a:r>
            <a:r>
              <a:rPr lang="en-GB" b="0" i="0" u="none" strike="noStrike" dirty="0" err="1">
                <a:solidFill>
                  <a:srgbClr val="333333"/>
                </a:solidFill>
                <a:effectLst/>
                <a:latin typeface="Arial" panose="020B0604020202020204" pitchFamily="34" charset="0"/>
              </a:rPr>
              <a:t>organizație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permanentă</a:t>
            </a:r>
            <a:r>
              <a:rPr lang="en-GB" b="0" i="0" u="none" strike="noStrike" dirty="0">
                <a:solidFill>
                  <a:srgbClr val="333333"/>
                </a:solidFill>
                <a:effectLst/>
                <a:latin typeface="Arial" panose="020B0604020202020204" pitchFamily="34" charset="0"/>
              </a:rPr>
              <a:t>, care </a:t>
            </a:r>
            <a:r>
              <a:rPr lang="en-GB" b="0" i="0" u="none" strike="noStrike" dirty="0" err="1">
                <a:solidFill>
                  <a:srgbClr val="333333"/>
                </a:solidFill>
                <a:effectLst/>
                <a:latin typeface="Arial" panose="020B0604020202020204" pitchFamily="34" charset="0"/>
              </a:rPr>
              <a:t>beneficiază</a:t>
            </a:r>
            <a:r>
              <a:rPr lang="en-GB" b="0" i="0" u="none" strike="noStrike" dirty="0">
                <a:solidFill>
                  <a:srgbClr val="333333"/>
                </a:solidFill>
                <a:effectLst/>
                <a:latin typeface="Arial" panose="020B0604020202020204" pitchFamily="34" charset="0"/>
              </a:rPr>
              <a:t> de </a:t>
            </a:r>
            <a:r>
              <a:rPr lang="en-GB" b="0" i="0" u="none" strike="noStrike" dirty="0" err="1">
                <a:solidFill>
                  <a:srgbClr val="333333"/>
                </a:solidFill>
                <a:effectLst/>
                <a:latin typeface="Arial" panose="020B0604020202020204" pitchFamily="34" charset="0"/>
              </a:rPr>
              <a:t>personalitate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juridică</a:t>
            </a:r>
            <a:r>
              <a:rPr lang="en-GB" b="0" i="0" u="none" strike="noStrike" dirty="0">
                <a:solidFill>
                  <a:srgbClr val="333333"/>
                </a:solidFill>
                <a:effectLst/>
                <a:latin typeface="Arial" panose="020B0604020202020204" pitchFamily="34" charset="0"/>
              </a:rPr>
              <a:t>. La 1 </a:t>
            </a:r>
            <a:r>
              <a:rPr lang="en-GB" b="0" i="0" u="none" strike="noStrike" dirty="0" err="1">
                <a:solidFill>
                  <a:srgbClr val="333333"/>
                </a:solidFill>
                <a:effectLst/>
                <a:latin typeface="Arial" panose="020B0604020202020204" pitchFamily="34" charset="0"/>
              </a:rPr>
              <a:t>ianuarie</a:t>
            </a:r>
            <a:r>
              <a:rPr lang="en-GB" b="0" i="0" u="none" strike="noStrike" dirty="0">
                <a:solidFill>
                  <a:srgbClr val="333333"/>
                </a:solidFill>
                <a:effectLst/>
                <a:latin typeface="Arial" panose="020B0604020202020204" pitchFamily="34" charset="0"/>
              </a:rPr>
              <a:t> 1995, </a:t>
            </a:r>
            <a:r>
              <a:rPr lang="en-GB" b="0" i="0" u="none" strike="noStrike" dirty="0" err="1">
                <a:solidFill>
                  <a:srgbClr val="333333"/>
                </a:solidFill>
                <a:effectLst/>
                <a:latin typeface="Arial" panose="020B0604020202020204" pitchFamily="34" charset="0"/>
              </a:rPr>
              <a:t>toți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membrii</a:t>
            </a:r>
            <a:r>
              <a:rPr lang="en-GB" b="0" i="0" u="none" strike="noStrike" dirty="0">
                <a:solidFill>
                  <a:srgbClr val="333333"/>
                </a:solidFill>
                <a:effectLst/>
                <a:latin typeface="Arial" panose="020B0604020202020204" pitchFamily="34" charset="0"/>
              </a:rPr>
              <a:t> de </a:t>
            </a:r>
            <a:r>
              <a:rPr lang="en-GB" b="0" i="0" u="none" strike="noStrike" dirty="0" err="1">
                <a:solidFill>
                  <a:srgbClr val="333333"/>
                </a:solidFill>
                <a:effectLst/>
                <a:latin typeface="Arial" panose="020B0604020202020204" pitchFamily="34" charset="0"/>
              </a:rPr>
              <a:t>drept</a:t>
            </a:r>
            <a:r>
              <a:rPr lang="en-GB" b="0" i="0" u="none" strike="noStrike" dirty="0">
                <a:solidFill>
                  <a:srgbClr val="333333"/>
                </a:solidFill>
                <a:effectLst/>
                <a:latin typeface="Arial" panose="020B0604020202020204" pitchFamily="34" charset="0"/>
              </a:rPr>
              <a:t> ai GATT au </a:t>
            </a:r>
            <a:r>
              <a:rPr lang="en-GB" b="0" i="0" u="none" strike="noStrike" dirty="0" err="1">
                <a:solidFill>
                  <a:srgbClr val="333333"/>
                </a:solidFill>
                <a:effectLst/>
                <a:latin typeface="Arial" panose="020B0604020202020204" pitchFamily="34" charset="0"/>
              </a:rPr>
              <a:t>devenit</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membri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fondatori</a:t>
            </a:r>
            <a:r>
              <a:rPr lang="en-GB" b="0" i="0" u="none" strike="noStrike" dirty="0">
                <a:solidFill>
                  <a:srgbClr val="333333"/>
                </a:solidFill>
                <a:effectLst/>
                <a:latin typeface="Arial" panose="020B0604020202020204" pitchFamily="34" charset="0"/>
              </a:rPr>
              <a:t> ai OMC. De </a:t>
            </a:r>
            <a:r>
              <a:rPr lang="en-GB" b="0" i="0" u="none" strike="noStrike" dirty="0" err="1">
                <a:solidFill>
                  <a:srgbClr val="333333"/>
                </a:solidFill>
                <a:effectLst/>
                <a:latin typeface="Arial" panose="020B0604020202020204" pitchFamily="34" charset="0"/>
              </a:rPr>
              <a:t>atunci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noii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candidați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trebuie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să</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urmeze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procedura</a:t>
            </a:r>
            <a:r>
              <a:rPr lang="en-GB" b="0" i="0" u="none" strike="noStrike" dirty="0">
                <a:solidFill>
                  <a:srgbClr val="333333"/>
                </a:solidFill>
                <a:effectLst/>
                <a:latin typeface="Arial" panose="020B0604020202020204" pitchFamily="34" charset="0"/>
              </a:rPr>
              <a:t> de </a:t>
            </a:r>
            <a:r>
              <a:rPr lang="en-GB" b="0" i="0" u="none" strike="noStrike" dirty="0" err="1">
                <a:solidFill>
                  <a:srgbClr val="333333"/>
                </a:solidFill>
                <a:effectLst/>
                <a:latin typeface="Arial" panose="020B0604020202020204" pitchFamily="34" charset="0"/>
              </a:rPr>
              <a:t>aderare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prevăzută</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în</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acordul</a:t>
            </a:r>
            <a:r>
              <a:rPr lang="en-GB" b="0" i="0" u="none" strike="noStrike" dirty="0">
                <a:solidFill>
                  <a:srgbClr val="333333"/>
                </a:solidFill>
                <a:effectLst/>
                <a:latin typeface="Arial" panose="020B0604020202020204" pitchFamily="34" charset="0"/>
              </a:rPr>
              <a:t> de </a:t>
            </a:r>
            <a:r>
              <a:rPr lang="en-GB" b="0" i="0" u="none" strike="noStrike" dirty="0" err="1">
                <a:solidFill>
                  <a:srgbClr val="333333"/>
                </a:solidFill>
                <a:effectLst/>
                <a:latin typeface="Arial" panose="020B0604020202020204" pitchFamily="34" charset="0"/>
              </a:rPr>
              <a:t>instituire</a:t>
            </a:r>
            <a:r>
              <a:rPr lang="en-GB" b="0" i="0" u="none" strike="noStrike" dirty="0">
                <a:solidFill>
                  <a:srgbClr val="333333"/>
                </a:solidFill>
                <a:effectLst/>
                <a:latin typeface="Arial" panose="020B0604020202020204" pitchFamily="34" charset="0"/>
              </a:rPr>
              <a:t> a OMC.</a:t>
            </a:r>
          </a:p>
          <a:p>
            <a:pPr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Membrii</a:t>
            </a:r>
            <a:r>
              <a:rPr lang="en-GB" b="0" i="0" u="none" strike="noStrike" dirty="0">
                <a:solidFill>
                  <a:srgbClr val="333333"/>
                </a:solidFill>
                <a:effectLst/>
                <a:latin typeface="Arial" panose="020B0604020202020204" pitchFamily="34" charset="0"/>
              </a:rPr>
              <a:t> OMC </a:t>
            </a:r>
            <a:r>
              <a:rPr lang="en-GB" b="0" i="0" u="none" strike="noStrike" dirty="0" err="1">
                <a:solidFill>
                  <a:srgbClr val="333333"/>
                </a:solidFill>
                <a:effectLst/>
                <a:latin typeface="Arial" panose="020B0604020202020204" pitchFamily="34" charset="0"/>
              </a:rPr>
              <a:t>și</a:t>
            </a:r>
            <a:r>
              <a:rPr lang="en-GB" b="0" i="0" u="none" strike="noStrike" dirty="0">
                <a:solidFill>
                  <a:srgbClr val="333333"/>
                </a:solidFill>
                <a:effectLst/>
                <a:latin typeface="Arial" panose="020B0604020202020204" pitchFamily="34" charset="0"/>
              </a:rPr>
              <a:t>-au </a:t>
            </a:r>
            <a:r>
              <a:rPr lang="en-GB" b="0" i="0" u="none" strike="noStrike" dirty="0" err="1">
                <a:solidFill>
                  <a:srgbClr val="333333"/>
                </a:solidFill>
                <a:effectLst/>
                <a:latin typeface="Arial" panose="020B0604020202020204" pitchFamily="34" charset="0"/>
              </a:rPr>
              <a:t>stabilit</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următoarele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obiective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pentru</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organizație</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ridicarea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standardelor</a:t>
            </a:r>
            <a:r>
              <a:rPr lang="en-GB" b="0" i="0" u="none" strike="noStrike" dirty="0">
                <a:solidFill>
                  <a:srgbClr val="333333"/>
                </a:solidFill>
                <a:effectLst/>
                <a:latin typeface="Arial" panose="020B0604020202020204" pitchFamily="34" charset="0"/>
              </a:rPr>
              <a:t> de </a:t>
            </a:r>
            <a:r>
              <a:rPr lang="en-GB" b="0" i="0" u="none" strike="noStrike" dirty="0" err="1">
                <a:solidFill>
                  <a:srgbClr val="333333"/>
                </a:solidFill>
                <a:effectLst/>
                <a:latin typeface="Arial" panose="020B0604020202020204" pitchFamily="34" charset="0"/>
              </a:rPr>
              <a:t>trai</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asigurarea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ocupării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depline</a:t>
            </a:r>
            <a:r>
              <a:rPr lang="en-GB" b="0" i="0" u="none" strike="noStrike" dirty="0">
                <a:solidFill>
                  <a:srgbClr val="333333"/>
                </a:solidFill>
                <a:effectLst/>
                <a:latin typeface="Arial" panose="020B0604020202020204" pitchFamily="34" charset="0"/>
              </a:rPr>
              <a:t> a </a:t>
            </a:r>
            <a:r>
              <a:rPr lang="en-GB" b="0" i="0" u="none" strike="noStrike" dirty="0" err="1">
                <a:solidFill>
                  <a:srgbClr val="333333"/>
                </a:solidFill>
                <a:effectLst/>
                <a:latin typeface="Arial" panose="020B0604020202020204" pitchFamily="34" charset="0"/>
              </a:rPr>
              <a:t>forței</a:t>
            </a:r>
            <a:r>
              <a:rPr lang="en-GB" b="0" i="0" u="none" strike="noStrike" dirty="0">
                <a:solidFill>
                  <a:srgbClr val="333333"/>
                </a:solidFill>
                <a:effectLst/>
                <a:latin typeface="Arial" panose="020B0604020202020204" pitchFamily="34" charset="0"/>
              </a:rPr>
              <a:t> de </a:t>
            </a:r>
            <a:r>
              <a:rPr lang="en-GB" b="0" i="0" u="none" strike="noStrike" dirty="0" err="1">
                <a:solidFill>
                  <a:srgbClr val="333333"/>
                </a:solidFill>
                <a:effectLst/>
                <a:latin typeface="Arial" panose="020B0604020202020204" pitchFamily="34" charset="0"/>
              </a:rPr>
              <a:t>muncă</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și</a:t>
            </a:r>
            <a:r>
              <a:rPr lang="en-GB" b="0" i="0" u="none" strike="noStrike" dirty="0">
                <a:solidFill>
                  <a:srgbClr val="333333"/>
                </a:solidFill>
                <a:effectLst/>
                <a:latin typeface="Arial" panose="020B0604020202020204" pitchFamily="34" charset="0"/>
              </a:rPr>
              <a:t> a </a:t>
            </a:r>
            <a:r>
              <a:rPr lang="en-GB" b="0" i="0" u="none" strike="noStrike" dirty="0" err="1">
                <a:solidFill>
                  <a:srgbClr val="333333"/>
                </a:solidFill>
                <a:effectLst/>
                <a:latin typeface="Arial" panose="020B0604020202020204" pitchFamily="34" charset="0"/>
              </a:rPr>
              <a:t>unui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volum</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în</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creștere</a:t>
            </a:r>
            <a:r>
              <a:rPr lang="en-GB" b="0" i="0" u="none" strike="noStrike" dirty="0">
                <a:solidFill>
                  <a:srgbClr val="333333"/>
                </a:solidFill>
                <a:effectLst/>
                <a:latin typeface="Arial" panose="020B0604020202020204" pitchFamily="34" charset="0"/>
              </a:rPr>
              <a:t> al </a:t>
            </a:r>
            <a:r>
              <a:rPr lang="en-GB" b="0" i="0" u="none" strike="noStrike" dirty="0" err="1">
                <a:solidFill>
                  <a:srgbClr val="333333"/>
                </a:solidFill>
                <a:effectLst/>
                <a:latin typeface="Arial" panose="020B0604020202020204" pitchFamily="34" charset="0"/>
              </a:rPr>
              <a:t>venitului</a:t>
            </a:r>
            <a:r>
              <a:rPr lang="en-GB" b="0" i="0" u="none" strike="noStrike" dirty="0">
                <a:solidFill>
                  <a:srgbClr val="333333"/>
                </a:solidFill>
                <a:effectLst/>
                <a:latin typeface="Arial" panose="020B0604020202020204" pitchFamily="34" charset="0"/>
              </a:rPr>
              <a:t> real </a:t>
            </a:r>
            <a:r>
              <a:rPr lang="en-GB" b="0" i="0" u="none" strike="noStrike" dirty="0" err="1">
                <a:solidFill>
                  <a:srgbClr val="333333"/>
                </a:solidFill>
                <a:effectLst/>
                <a:latin typeface="Arial" panose="020B0604020202020204" pitchFamily="34" charset="0"/>
              </a:rPr>
              <a:t>și</a:t>
            </a:r>
            <a:r>
              <a:rPr lang="en-GB" b="0" i="0" u="none" strike="noStrike" dirty="0">
                <a:solidFill>
                  <a:srgbClr val="333333"/>
                </a:solidFill>
                <a:effectLst/>
                <a:latin typeface="Arial" panose="020B0604020202020204" pitchFamily="34" charset="0"/>
              </a:rPr>
              <a:t> al </a:t>
            </a:r>
            <a:r>
              <a:rPr lang="en-GB" b="0" i="0" u="none" strike="noStrike" dirty="0" err="1">
                <a:solidFill>
                  <a:srgbClr val="333333"/>
                </a:solidFill>
                <a:effectLst/>
                <a:latin typeface="Arial" panose="020B0604020202020204" pitchFamily="34" charset="0"/>
              </a:rPr>
              <a:t>cererii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efective</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extinderea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producției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și</a:t>
            </a:r>
            <a:r>
              <a:rPr lang="en-GB" b="0" i="0" u="none" strike="noStrike" dirty="0">
                <a:solidFill>
                  <a:srgbClr val="333333"/>
                </a:solidFill>
                <a:effectLst/>
                <a:latin typeface="Arial" panose="020B0604020202020204" pitchFamily="34" charset="0"/>
              </a:rPr>
              <a:t> a </a:t>
            </a:r>
            <a:r>
              <a:rPr lang="en-GB" b="0" i="0" u="none" strike="noStrike" dirty="0" err="1">
                <a:solidFill>
                  <a:srgbClr val="333333"/>
                </a:solidFill>
                <a:effectLst/>
                <a:latin typeface="Arial" panose="020B0604020202020204" pitchFamily="34" charset="0"/>
              </a:rPr>
              <a:t>comerțului</a:t>
            </a:r>
            <a:r>
              <a:rPr lang="en-GB" b="0" i="0" u="none" strike="noStrike" dirty="0">
                <a:solidFill>
                  <a:srgbClr val="333333"/>
                </a:solidFill>
                <a:effectLst/>
                <a:latin typeface="Arial" panose="020B0604020202020204" pitchFamily="34" charset="0"/>
              </a:rPr>
              <a:t> cu </a:t>
            </a:r>
            <a:r>
              <a:rPr lang="en-GB" b="0" i="0" u="none" strike="noStrike" dirty="0" err="1">
                <a:solidFill>
                  <a:srgbClr val="333333"/>
                </a:solidFill>
                <a:effectLst/>
                <a:latin typeface="Arial" panose="020B0604020202020204" pitchFamily="34" charset="0"/>
              </a:rPr>
              <a:t>bunuri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și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servicii</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dezvoltarea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durabilă</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și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protecția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mediului</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luarea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în</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considerare</a:t>
            </a:r>
            <a:r>
              <a:rPr lang="en-GB" b="0" i="0" u="none" strike="noStrike" dirty="0">
                <a:solidFill>
                  <a:srgbClr val="333333"/>
                </a:solidFill>
                <a:effectLst/>
                <a:latin typeface="Arial" panose="020B0604020202020204" pitchFamily="34" charset="0"/>
              </a:rPr>
              <a:t> a </a:t>
            </a:r>
            <a:r>
              <a:rPr lang="en-GB" b="0" i="0" u="none" strike="noStrike" dirty="0" err="1">
                <a:solidFill>
                  <a:srgbClr val="333333"/>
                </a:solidFill>
                <a:effectLst/>
                <a:latin typeface="Arial" panose="020B0604020202020204" pitchFamily="34" charset="0"/>
              </a:rPr>
              <a:t>nevoilor</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țărilor</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în</a:t>
            </a:r>
            <a:r>
              <a:rPr lang="en-GB" b="0" i="0" u="none" strike="noStrike" dirty="0">
                <a:solidFill>
                  <a:srgbClr val="333333"/>
                </a:solidFill>
                <a:effectLst/>
                <a:latin typeface="Arial" panose="020B0604020202020204" pitchFamily="34" charset="0"/>
              </a:rPr>
              <a:t> curs de </a:t>
            </a:r>
            <a:r>
              <a:rPr lang="en-GB" b="0" i="0" u="none" strike="noStrike" dirty="0" err="1">
                <a:solidFill>
                  <a:srgbClr val="333333"/>
                </a:solidFill>
                <a:effectLst/>
                <a:latin typeface="Arial" panose="020B0604020202020204" pitchFamily="34" charset="0"/>
              </a:rPr>
              <a:t>dezvoltare</a:t>
            </a:r>
            <a:r>
              <a:rPr lang="en-GB" b="0" i="0" u="none" strike="noStrike" dirty="0">
                <a:solidFill>
                  <a:srgbClr val="333333"/>
                </a:solidFill>
                <a:effectLst/>
                <a:latin typeface="Arial" panose="020B0604020202020204" pitchFamily="34" charset="0"/>
              </a:rPr>
              <a:t>.</a:t>
            </a:r>
          </a:p>
          <a:p>
            <a:pPr algn="just">
              <a:buFont typeface="Arial" panose="020B0604020202020204" pitchFamily="34" charset="0"/>
              <a:buChar char="•"/>
            </a:pP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Funcțiile</a:t>
            </a:r>
            <a:r>
              <a:rPr lang="en-GB" b="0" i="0" u="none" strike="noStrike" dirty="0">
                <a:solidFill>
                  <a:srgbClr val="333333"/>
                </a:solidFill>
                <a:effectLst/>
                <a:latin typeface="Arial" panose="020B0604020202020204" pitchFamily="34" charset="0"/>
              </a:rPr>
              <a:t> OMC sunt de a:</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facilita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punerea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în</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aplicare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administrarea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și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funcționarea</a:t>
            </a:r>
            <a:r>
              <a:rPr lang="en-GB" b="0" i="0" u="none" strike="noStrike" dirty="0">
                <a:solidFill>
                  <a:srgbClr val="333333"/>
                </a:solidFill>
                <a:effectLst/>
                <a:latin typeface="Arial" panose="020B0604020202020204" pitchFamily="34" charset="0"/>
              </a:rPr>
              <a:t> cu </a:t>
            </a:r>
            <a:r>
              <a:rPr lang="en-GB" b="0" i="0" u="none" strike="noStrike" dirty="0" err="1">
                <a:solidFill>
                  <a:srgbClr val="333333"/>
                </a:solidFill>
                <a:effectLst/>
                <a:latin typeface="Arial" panose="020B0604020202020204" pitchFamily="34" charset="0"/>
              </a:rPr>
              <a:t>privire</a:t>
            </a:r>
            <a:r>
              <a:rPr lang="en-GB" b="0" i="0" u="none" strike="noStrike" dirty="0">
                <a:solidFill>
                  <a:srgbClr val="333333"/>
                </a:solidFill>
                <a:effectLst/>
                <a:latin typeface="Arial" panose="020B0604020202020204" pitchFamily="34" charset="0"/>
              </a:rPr>
              <a:t> la </a:t>
            </a:r>
            <a:r>
              <a:rPr lang="en-GB" b="0" i="0" u="none" strike="noStrike" dirty="0" err="1">
                <a:solidFill>
                  <a:srgbClr val="333333"/>
                </a:solidFill>
                <a:effectLst/>
                <a:latin typeface="Arial" panose="020B0604020202020204" pitchFamily="34" charset="0"/>
              </a:rPr>
              <a:t>diferitele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acorduri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comerciale</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oferi</a:t>
            </a:r>
            <a:r>
              <a:rPr lang="en-GB" b="0" i="0" u="none" strike="noStrike" dirty="0">
                <a:solidFill>
                  <a:srgbClr val="333333"/>
                </a:solidFill>
                <a:effectLst/>
                <a:latin typeface="Arial" panose="020B0604020202020204" pitchFamily="34" charset="0"/>
              </a:rPr>
              <a:t> un forum </a:t>
            </a:r>
            <a:r>
              <a:rPr lang="en-GB" b="0" i="0" u="none" strike="noStrike" dirty="0" err="1">
                <a:solidFill>
                  <a:srgbClr val="333333"/>
                </a:solidFill>
                <a:effectLst/>
                <a:latin typeface="Arial" panose="020B0604020202020204" pitchFamily="34" charset="0"/>
              </a:rPr>
              <a:t>pentru</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negocieri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comerciale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multilaterale</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rezolva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litigiile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comerciale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prin</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intermediul</a:t>
            </a:r>
            <a:r>
              <a:rPr lang="en-GB" b="0" i="0" u="none" strike="noStrike" dirty="0">
                <a:solidFill>
                  <a:srgbClr val="333333"/>
                </a:solidFill>
                <a:effectLst/>
                <a:latin typeface="Arial" panose="020B0604020202020204" pitchFamily="34" charset="0"/>
              </a:rPr>
              <a:t> </a:t>
            </a:r>
            <a:r>
              <a:rPr lang="en-GB"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Organului de soluționare a litigiilor (OSL)</a:t>
            </a:r>
            <a:r>
              <a:rPr lang="en-GB" b="0" i="0" u="none" strike="noStrike" dirty="0">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examina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politicile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comerciale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naționale</a:t>
            </a:r>
            <a:r>
              <a:rPr lang="en-GB" b="0" i="0" u="none" strike="noStrike" dirty="0">
                <a:solidFill>
                  <a:srgbClr val="333333"/>
                </a:solidFill>
                <a:effectLst/>
                <a:latin typeface="Arial" panose="020B0604020202020204" pitchFamily="34" charset="0"/>
              </a:rPr>
              <a:t> ale </a:t>
            </a:r>
            <a:r>
              <a:rPr lang="en-GB" b="0" i="0" u="none" strike="noStrike" dirty="0" err="1">
                <a:solidFill>
                  <a:srgbClr val="333333"/>
                </a:solidFill>
                <a:effectLst/>
                <a:latin typeface="Arial" panose="020B0604020202020204" pitchFamily="34" charset="0"/>
              </a:rPr>
              <a:t>membrilor</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săi</a:t>
            </a:r>
            <a:r>
              <a:rPr lang="en-GB" b="0" i="0" u="none" strike="noStrike" dirty="0">
                <a:solidFill>
                  <a:srgbClr val="333333"/>
                </a:solidFill>
                <a:effectLst/>
                <a:latin typeface="Arial" panose="020B0604020202020204" pitchFamily="34" charset="0"/>
              </a:rPr>
              <a:t>;</a:t>
            </a:r>
          </a:p>
          <a:p>
            <a:pPr marL="742950" lvl="1" indent="-285750" algn="just">
              <a:buFont typeface="Arial" panose="020B0604020202020204" pitchFamily="34" charset="0"/>
              <a:buChar char="•"/>
            </a:pPr>
            <a:r>
              <a:rPr lang="en-GB" b="0" i="0" u="none" strike="noStrike" dirty="0" err="1">
                <a:solidFill>
                  <a:srgbClr val="333333"/>
                </a:solidFill>
                <a:effectLst/>
                <a:latin typeface="Arial" panose="020B0604020202020204" pitchFamily="34" charset="0"/>
              </a:rPr>
              <a:t>coopera</a:t>
            </a:r>
            <a:r>
              <a:rPr lang="en-GB" b="0" i="0" u="none" strike="noStrike" dirty="0">
                <a:solidFill>
                  <a:srgbClr val="333333"/>
                </a:solidFill>
                <a:effectLst/>
                <a:latin typeface="Arial" panose="020B0604020202020204" pitchFamily="34" charset="0"/>
              </a:rPr>
              <a:t> cu </a:t>
            </a:r>
            <a:r>
              <a:rPr lang="en-GB" b="0" i="0" u="none" strike="noStrike" dirty="0" err="1">
                <a:solidFill>
                  <a:srgbClr val="333333"/>
                </a:solidFill>
                <a:effectLst/>
                <a:latin typeface="Arial" panose="020B0604020202020204" pitchFamily="34" charset="0"/>
              </a:rPr>
              <a:t>alte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organizații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internaționale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în</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scopul</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asigurării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unei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mai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mari</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coerențe</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în</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elaborarea</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politicilor</a:t>
            </a:r>
            <a:r>
              <a:rPr lang="en-GB" b="0" i="0" u="none" strike="noStrike" dirty="0">
                <a:solidFill>
                  <a:srgbClr val="333333"/>
                </a:solidFill>
                <a:effectLst/>
                <a:latin typeface="Arial" panose="020B0604020202020204" pitchFamily="34" charset="0"/>
              </a:rPr>
              <a:t> </a:t>
            </a:r>
            <a:r>
              <a:rPr lang="en-GB" b="0" i="0" u="none" strike="noStrike" dirty="0" err="1">
                <a:solidFill>
                  <a:srgbClr val="333333"/>
                </a:solidFill>
                <a:effectLst/>
                <a:latin typeface="Arial" panose="020B0604020202020204" pitchFamily="34" charset="0"/>
              </a:rPr>
              <a:t>economice</a:t>
            </a:r>
            <a:r>
              <a:rPr lang="en-GB" b="0" i="0" u="none" strike="noStrike" dirty="0">
                <a:solidFill>
                  <a:srgbClr val="333333"/>
                </a:solidFill>
                <a:effectLst/>
                <a:latin typeface="Arial" panose="020B0604020202020204" pitchFamily="34" charset="0"/>
              </a:rPr>
              <a:t> la </a:t>
            </a:r>
            <a:r>
              <a:rPr lang="en-GB" b="0" i="0" u="none" strike="noStrike" dirty="0" err="1">
                <a:solidFill>
                  <a:srgbClr val="333333"/>
                </a:solidFill>
                <a:effectLst/>
                <a:latin typeface="Arial" panose="020B0604020202020204" pitchFamily="34" charset="0"/>
              </a:rPr>
              <a:t>nivel</a:t>
            </a:r>
            <a:r>
              <a:rPr lang="en-GB" b="0" i="0" u="none" strike="noStrike" dirty="0">
                <a:solidFill>
                  <a:srgbClr val="333333"/>
                </a:solidFill>
                <a:effectLst/>
                <a:latin typeface="Arial" panose="020B0604020202020204" pitchFamily="34" charset="0"/>
              </a:rPr>
              <a:t> Mondial</a:t>
            </a:r>
            <a:endParaRPr lang="en-GB" dirty="0">
              <a:solidFill>
                <a:srgbClr val="333333"/>
              </a:solidFill>
              <a:latin typeface="Arial" panose="020B0604020202020204" pitchFamily="34" charset="0"/>
            </a:endParaRPr>
          </a:p>
          <a:p>
            <a:pPr marL="742950" lvl="1" indent="-285750" algn="just">
              <a:buFont typeface="Arial" panose="020B0604020202020204" pitchFamily="34" charset="0"/>
              <a:buChar char="•"/>
            </a:pPr>
            <a:r>
              <a:rPr lang="en-GB" b="0" i="0" u="none" strike="noStrike" dirty="0">
                <a:solidFill>
                  <a:srgbClr val="333333"/>
                </a:solidFill>
                <a:effectLst/>
                <a:latin typeface="Arial" panose="020B0604020202020204" pitchFamily="34" charset="0"/>
              </a:rPr>
              <a:t>Etc.</a:t>
            </a:r>
          </a:p>
        </p:txBody>
      </p:sp>
    </p:spTree>
    <p:extLst>
      <p:ext uri="{BB962C8B-B14F-4D97-AF65-F5344CB8AC3E}">
        <p14:creationId xmlns:p14="http://schemas.microsoft.com/office/powerpoint/2010/main" val="304113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16660E-8969-6221-58B6-508019C81ED6}"/>
              </a:ext>
            </a:extLst>
          </p:cNvPr>
          <p:cNvSpPr txBox="1"/>
          <p:nvPr/>
        </p:nvSpPr>
        <p:spPr>
          <a:xfrm>
            <a:off x="103414" y="576161"/>
            <a:ext cx="11702143" cy="6186309"/>
          </a:xfrm>
          <a:prstGeom prst="rect">
            <a:avLst/>
          </a:prstGeom>
          <a:noFill/>
        </p:spPr>
        <p:txBody>
          <a:bodyPr wrap="square">
            <a:spAutoFit/>
          </a:bodyPr>
          <a:lstStyle/>
          <a:p>
            <a:pPr algn="l"/>
            <a:r>
              <a:rPr lang="en-GB" sz="1800" b="0" i="0" u="none" strike="noStrike" dirty="0" err="1">
                <a:solidFill>
                  <a:srgbClr val="000000"/>
                </a:solidFill>
                <a:effectLst/>
                <a:latin typeface="Arial" panose="020B0604020202020204" pitchFamily="34" charset="0"/>
              </a:rPr>
              <a:t>Astfel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scopul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asigurării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unei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mai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mari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coerenţe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elaborarea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politicilor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economice</a:t>
            </a:r>
            <a:r>
              <a:rPr lang="en-GB" sz="1800" b="0" i="0" u="none" strike="noStrike" dirty="0">
                <a:solidFill>
                  <a:srgbClr val="000000"/>
                </a:solidFill>
                <a:effectLst/>
                <a:latin typeface="Arial" panose="020B0604020202020204" pitchFamily="34" charset="0"/>
              </a:rPr>
              <a:t> la </a:t>
            </a:r>
            <a:r>
              <a:rPr lang="en-GB" sz="1800" b="0" i="0" u="none" strike="noStrike" dirty="0" err="1">
                <a:solidFill>
                  <a:srgbClr val="000000"/>
                </a:solidFill>
                <a:effectLst/>
                <a:latin typeface="Arial" panose="020B0604020202020204" pitchFamily="34" charset="0"/>
              </a:rPr>
              <a:t>nivel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mondial</a:t>
            </a:r>
            <a:r>
              <a:rPr lang="en-GB" sz="1800" b="0" i="0" u="none" strike="noStrike" dirty="0">
                <a:solidFill>
                  <a:srgbClr val="000000"/>
                </a:solidFill>
                <a:effectLst/>
                <a:latin typeface="Arial" panose="020B0604020202020204" pitchFamily="34" charset="0"/>
              </a:rPr>
              <a:t>, OMC </a:t>
            </a:r>
            <a:r>
              <a:rPr lang="en-GB" sz="1800" b="0" i="0" u="none" strike="noStrike" dirty="0" err="1">
                <a:solidFill>
                  <a:srgbClr val="000000"/>
                </a:solidFill>
                <a:effectLst/>
                <a:latin typeface="Arial" panose="020B0604020202020204" pitchFamily="34" charset="0"/>
              </a:rPr>
              <a:t>va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coopera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funcţie</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necesităţi</a:t>
            </a:r>
            <a:r>
              <a:rPr lang="en-GB" sz="1800" b="0" i="0" u="none" strike="noStrike" dirty="0">
                <a:solidFill>
                  <a:srgbClr val="000000"/>
                </a:solidFill>
                <a:effectLst/>
                <a:latin typeface="Arial" panose="020B0604020202020204" pitchFamily="34" charset="0"/>
              </a:rPr>
              <a:t>, cu F.M.I.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Banca </a:t>
            </a:r>
            <a:r>
              <a:rPr lang="en-GB" sz="1800" b="0" i="0" u="none" strike="noStrike" dirty="0" err="1">
                <a:solidFill>
                  <a:srgbClr val="000000"/>
                </a:solidFill>
                <a:effectLst/>
                <a:latin typeface="Arial" panose="020B0604020202020204" pitchFamily="34" charset="0"/>
              </a:rPr>
              <a:t>Mondială</a:t>
            </a:r>
            <a:r>
              <a:rPr lang="en-GB" sz="1800" b="0" i="0" u="none" strike="noStrike" dirty="0">
                <a:solidFill>
                  <a:srgbClr val="000000"/>
                </a:solidFill>
                <a:effectLst/>
                <a:latin typeface="Arial" panose="020B0604020202020204" pitchFamily="34" charset="0"/>
              </a:rPr>
              <a:t>.</a:t>
            </a:r>
            <a:endParaRPr lang="en-GB" b="0" i="0" u="none" strike="noStrike" dirty="0">
              <a:solidFill>
                <a:srgbClr val="000000"/>
              </a:solidFill>
              <a:effectLst/>
              <a:latin typeface="Times New Roman" panose="02020603050405020304" pitchFamily="18" charset="0"/>
            </a:endParaRPr>
          </a:p>
          <a:p>
            <a:pPr algn="l"/>
            <a:r>
              <a:rPr lang="en-GB" sz="1800" b="0" i="0" u="none" strike="noStrike" dirty="0" err="1">
                <a:solidFill>
                  <a:srgbClr val="000000"/>
                </a:solidFill>
                <a:effectLst/>
                <a:latin typeface="Arial" panose="020B0604020202020204" pitchFamily="34" charset="0"/>
              </a:rPr>
              <a:t>Trebuie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menţionat</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că</a:t>
            </a:r>
            <a:r>
              <a:rPr lang="en-GB" sz="1800" b="0" i="0" u="none" strike="noStrike" dirty="0">
                <a:solidFill>
                  <a:srgbClr val="000000"/>
                </a:solidFill>
                <a:effectLst/>
                <a:latin typeface="Arial" panose="020B0604020202020204" pitchFamily="34" charset="0"/>
              </a:rPr>
              <a:t> O.M.C. </a:t>
            </a:r>
            <a:r>
              <a:rPr lang="en-GB" sz="1800" b="0" i="0" u="none" strike="noStrike" dirty="0" err="1">
                <a:solidFill>
                  <a:srgbClr val="000000"/>
                </a:solidFill>
                <a:effectLst/>
                <a:latin typeface="Arial" panose="020B0604020202020204" pitchFamily="34" charset="0"/>
              </a:rPr>
              <a:t>este</a:t>
            </a:r>
            <a:r>
              <a:rPr lang="en-GB" sz="1800" b="0" i="0" u="none"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singura</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organizaţie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internaţională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globală</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vocaţie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universală</a:t>
            </a:r>
            <a:r>
              <a:rPr lang="en-GB" sz="1800" b="0" i="1" u="none" strike="noStrike" dirty="0">
                <a:solidFill>
                  <a:srgbClr val="000000"/>
                </a:solidFill>
                <a:effectLst/>
                <a:latin typeface="Arial" panose="020B0604020202020204" pitchFamily="34" charset="0"/>
              </a:rPr>
              <a:t>,</a:t>
            </a:r>
            <a:r>
              <a:rPr lang="en-GB" sz="1800" b="0" i="0" u="none" strike="noStrike" dirty="0">
                <a:solidFill>
                  <a:srgbClr val="000000"/>
                </a:solidFill>
                <a:effectLst/>
                <a:latin typeface="Arial" panose="020B0604020202020204" pitchFamily="34" charset="0"/>
              </a:rPr>
              <a:t> care </a:t>
            </a:r>
            <a:r>
              <a:rPr lang="en-GB" sz="1800" b="0" i="0" u="none" strike="noStrike" dirty="0" err="1">
                <a:solidFill>
                  <a:srgbClr val="000000"/>
                </a:solidFill>
                <a:effectLst/>
                <a:latin typeface="Arial" panose="020B0604020202020204" pitchFamily="34" charset="0"/>
              </a:rPr>
              <a:t>stabileşte</a:t>
            </a:r>
            <a:r>
              <a:rPr lang="en-GB" sz="1800" b="0" i="0" u="none" strike="noStrike" dirty="0">
                <a:solidFill>
                  <a:srgbClr val="000000"/>
                </a:solidFill>
                <a:effectLst/>
                <a:latin typeface="Arial" panose="020B0604020202020204" pitchFamily="34" charset="0"/>
              </a:rPr>
              <a:t> </a:t>
            </a:r>
            <a:r>
              <a:rPr lang="en-GB" sz="1800" b="0" i="0" u="sng" strike="noStrike" dirty="0">
                <a:solidFill>
                  <a:srgbClr val="000000"/>
                </a:solidFill>
                <a:effectLst/>
                <a:latin typeface="Arial" panose="020B0604020202020204" pitchFamily="34" charset="0"/>
              </a:rPr>
              <a:t>reguli de </a:t>
            </a:r>
            <a:r>
              <a:rPr lang="en-GB" sz="1800" b="0" i="0" u="sng" strike="noStrike" dirty="0" err="1">
                <a:solidFill>
                  <a:srgbClr val="000000"/>
                </a:solidFill>
                <a:effectLst/>
                <a:latin typeface="Arial" panose="020B0604020202020204" pitchFamily="34" charset="0"/>
              </a:rPr>
              <a:t>comerţ</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între</a:t>
            </a:r>
            <a:r>
              <a:rPr lang="en-GB" sz="1800" b="0" i="0" u="none" strike="noStrike" dirty="0">
                <a:solidFill>
                  <a:srgbClr val="000000"/>
                </a:solidFill>
                <a:effectLst/>
                <a:latin typeface="Arial" panose="020B0604020202020204" pitchFamily="34" charset="0"/>
              </a:rPr>
              <a:t> state. </a:t>
            </a:r>
            <a:r>
              <a:rPr lang="en-GB" sz="1800" b="0" i="0" u="none" strike="noStrike" dirty="0" err="1">
                <a:solidFill>
                  <a:srgbClr val="000000"/>
                </a:solidFill>
                <a:effectLst/>
                <a:latin typeface="Arial" panose="020B0604020202020204" pitchFamily="34" charset="0"/>
              </a:rPr>
              <a:t>Aceste</a:t>
            </a:r>
            <a:r>
              <a:rPr lang="en-GB" sz="1800" b="0" i="0" u="none" strike="noStrike" dirty="0">
                <a:solidFill>
                  <a:srgbClr val="000000"/>
                </a:solidFill>
                <a:effectLst/>
                <a:latin typeface="Arial" panose="020B0604020202020204" pitchFamily="34" charset="0"/>
              </a:rPr>
              <a:t> reguli sunt </a:t>
            </a:r>
            <a:r>
              <a:rPr lang="en-GB" sz="1800" b="0" i="0" u="none" strike="noStrike" dirty="0" err="1">
                <a:solidFill>
                  <a:srgbClr val="000000"/>
                </a:solidFill>
                <a:effectLst/>
                <a:latin typeface="Arial" panose="020B0604020202020204" pitchFamily="34" charset="0"/>
              </a:rPr>
              <a:t>conţinute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Acordurile</a:t>
            </a:r>
            <a:r>
              <a:rPr lang="en-GB" sz="1800" b="0" i="0" u="none" strike="noStrike" dirty="0">
                <a:solidFill>
                  <a:srgbClr val="000000"/>
                </a:solidFill>
                <a:effectLst/>
                <a:latin typeface="Arial" panose="020B0604020202020204" pitchFamily="34" charset="0"/>
              </a:rPr>
              <a:t> OMC, </a:t>
            </a:r>
            <a:r>
              <a:rPr lang="en-GB" sz="1800" b="0" i="0" u="sng" strike="noStrike" dirty="0" err="1">
                <a:solidFill>
                  <a:srgbClr val="000000"/>
                </a:solidFill>
                <a:effectLst/>
                <a:latin typeface="Arial" panose="020B0604020202020204" pitchFamily="34" charset="0"/>
              </a:rPr>
              <a:t>negociate</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semnate</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şi</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ratificate</a:t>
            </a:r>
            <a:r>
              <a:rPr lang="en-GB" sz="1800" b="0" i="0" u="sng" strike="noStrike" dirty="0">
                <a:solidFill>
                  <a:srgbClr val="000000"/>
                </a:solidFill>
                <a:effectLst/>
                <a:latin typeface="Arial" panose="020B0604020202020204" pitchFamily="34" charset="0"/>
              </a:rPr>
              <a:t> de </a:t>
            </a:r>
            <a:r>
              <a:rPr lang="en-GB" sz="1800" b="0" i="0" u="sng" strike="noStrike" dirty="0" err="1">
                <a:solidFill>
                  <a:srgbClr val="000000"/>
                </a:solidFill>
                <a:effectLst/>
                <a:latin typeface="Arial" panose="020B0604020202020204" pitchFamily="34" charset="0"/>
              </a:rPr>
              <a:t>Parlamentele</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membrilor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scopul</a:t>
            </a:r>
            <a:r>
              <a:rPr lang="en-GB" sz="1800" b="0" i="0" u="none" strike="noStrike" dirty="0">
                <a:solidFill>
                  <a:srgbClr val="000000"/>
                </a:solidFill>
                <a:effectLst/>
                <a:latin typeface="Arial" panose="020B0604020202020204" pitchFamily="34" charset="0"/>
              </a:rPr>
              <a:t> principal al </a:t>
            </a:r>
            <a:r>
              <a:rPr lang="en-GB" sz="1800" b="0" i="0" u="none" strike="noStrike" dirty="0" err="1">
                <a:solidFill>
                  <a:srgbClr val="000000"/>
                </a:solidFill>
                <a:effectLst/>
                <a:latin typeface="Arial" panose="020B0604020202020204" pitchFamily="34" charset="0"/>
              </a:rPr>
              <a:t>acestor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Acorduri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fiind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sprijinirea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producătorilor</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bunuri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servicii</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exportatorilor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importatorilor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realizarea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operaţiunilor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comerciale</a:t>
            </a:r>
            <a:r>
              <a:rPr lang="en-GB" sz="1800" b="0" i="0" u="none" strike="noStrike" dirty="0">
                <a:solidFill>
                  <a:srgbClr val="000000"/>
                </a:solidFill>
                <a:effectLst/>
                <a:latin typeface="Arial" panose="020B0604020202020204" pitchFamily="34" charset="0"/>
              </a:rPr>
              <a:t>, precum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oferirea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unui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cadru</a:t>
            </a:r>
            <a:r>
              <a:rPr lang="en-GB" sz="1800" b="0" i="0" u="none" strike="noStrike" dirty="0">
                <a:solidFill>
                  <a:srgbClr val="000000"/>
                </a:solidFill>
                <a:effectLst/>
                <a:latin typeface="Arial" panose="020B0604020202020204" pitchFamily="34" charset="0"/>
              </a:rPr>
              <a:t> multilateral </a:t>
            </a:r>
            <a:r>
              <a:rPr lang="en-GB" sz="1800" b="0" i="0" u="none" strike="noStrike" dirty="0" err="1">
                <a:solidFill>
                  <a:srgbClr val="000000"/>
                </a:solidFill>
                <a:effectLst/>
                <a:latin typeface="Arial" panose="020B0604020202020204" pitchFamily="34" charset="0"/>
              </a:rPr>
              <a:t>coerent</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eficient</a:t>
            </a:r>
            <a:r>
              <a:rPr lang="en-GB" sz="1800" b="0" i="0" u="none" strike="noStrike" dirty="0">
                <a:solidFill>
                  <a:srgbClr val="000000"/>
                </a:solidFill>
                <a:effectLst/>
                <a:latin typeface="Arial" panose="020B0604020202020204" pitchFamily="34" charset="0"/>
              </a:rPr>
              <a:t>, care </a:t>
            </a:r>
            <a:r>
              <a:rPr lang="en-GB" sz="1800" b="0" i="0" u="none" strike="noStrike" dirty="0" err="1">
                <a:solidFill>
                  <a:srgbClr val="000000"/>
                </a:solidFill>
                <a:effectLst/>
                <a:latin typeface="Arial" panose="020B0604020202020204" pitchFamily="34" charset="0"/>
              </a:rPr>
              <a:t>să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ajute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membrii</a:t>
            </a:r>
            <a:r>
              <a:rPr lang="en-GB" sz="1800" b="0" i="0" u="none" strike="noStrike" dirty="0">
                <a:solidFill>
                  <a:srgbClr val="000000"/>
                </a:solidFill>
                <a:effectLst/>
                <a:latin typeface="Arial" panose="020B0604020202020204" pitchFamily="34" charset="0"/>
              </a:rPr>
              <a:t> la </a:t>
            </a:r>
            <a:r>
              <a:rPr lang="en-GB" sz="1800" b="0" i="0" u="none" strike="noStrike" dirty="0" err="1">
                <a:solidFill>
                  <a:srgbClr val="000000"/>
                </a:solidFill>
                <a:effectLst/>
                <a:latin typeface="Arial" panose="020B0604020202020204" pitchFamily="34" charset="0"/>
              </a:rPr>
              <a:t>identificarea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valorificarea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avantajelor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necesare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creşterii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economice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Toate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aceste</a:t>
            </a:r>
            <a:r>
              <a:rPr lang="en-GB" sz="1800" b="0" i="0" u="none" strike="noStrike" dirty="0">
                <a:solidFill>
                  <a:srgbClr val="000000"/>
                </a:solidFill>
                <a:effectLst/>
                <a:latin typeface="Arial" panose="020B0604020202020204" pitchFamily="34" charset="0"/>
              </a:rPr>
              <a:t> reguli au </a:t>
            </a:r>
            <a:r>
              <a:rPr lang="en-GB" sz="1800" b="0" i="0" u="none" strike="noStrike" dirty="0" err="1">
                <a:solidFill>
                  <a:srgbClr val="000000"/>
                </a:solidFill>
                <a:effectLst/>
                <a:latin typeface="Arial" panose="020B0604020202020204" pitchFamily="34" charset="0"/>
              </a:rPr>
              <a:t>caracter</a:t>
            </a:r>
            <a:r>
              <a:rPr lang="en-GB" sz="1800" b="0" i="0" u="none" strike="noStrike" dirty="0">
                <a:solidFill>
                  <a:srgbClr val="000000"/>
                </a:solidFill>
                <a:effectLst/>
                <a:latin typeface="Arial" panose="020B0604020202020204" pitchFamily="34" charset="0"/>
              </a:rPr>
              <a:t> multilateral (</a:t>
            </a:r>
            <a:r>
              <a:rPr lang="en-GB" sz="1800" b="0" i="0" u="none" strike="noStrike" dirty="0" err="1">
                <a:solidFill>
                  <a:srgbClr val="000000"/>
                </a:solidFill>
                <a:effectLst/>
                <a:latin typeface="Arial" panose="020B0604020202020204" pitchFamily="34" charset="0"/>
              </a:rPr>
              <a:t>pentru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acordurile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multilaterale</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unele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flexibilităţi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pentru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ţările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curs de </a:t>
            </a:r>
            <a:r>
              <a:rPr lang="en-GB" sz="1800" b="0" i="0" u="none" strike="noStrike" dirty="0" err="1">
                <a:solidFill>
                  <a:srgbClr val="000000"/>
                </a:solidFill>
                <a:effectLst/>
                <a:latin typeface="Arial" panose="020B0604020202020204" pitchFamily="34" charset="0"/>
              </a:rPr>
              <a:t>dezvoltare</a:t>
            </a:r>
            <a:r>
              <a:rPr lang="en-GB" sz="1800" b="0" i="0" u="none" strike="noStrike" dirty="0">
                <a:solidFill>
                  <a:srgbClr val="000000"/>
                </a:solidFill>
                <a:effectLst/>
                <a:latin typeface="Arial" panose="020B0604020202020204" pitchFamily="34" charset="0"/>
              </a:rPr>
              <a:t>.</a:t>
            </a:r>
          </a:p>
          <a:p>
            <a:pPr algn="l"/>
            <a:endParaRPr lang="en-GB" dirty="0">
              <a:solidFill>
                <a:srgbClr val="000000"/>
              </a:solidFill>
              <a:latin typeface="Arial" panose="020B0604020202020204" pitchFamily="34" charset="0"/>
            </a:endParaRPr>
          </a:p>
          <a:p>
            <a:pPr algn="just"/>
            <a:r>
              <a:rPr lang="en-GB" sz="1800" b="0" i="0" u="none" strike="noStrike" dirty="0" err="1">
                <a:solidFill>
                  <a:srgbClr val="000000"/>
                </a:solidFill>
                <a:effectLst/>
                <a:latin typeface="Arial" panose="020B0604020202020204" pitchFamily="34" charset="0"/>
              </a:rPr>
              <a:t>Apartenenţa</a:t>
            </a:r>
            <a:r>
              <a:rPr lang="en-GB" sz="1800" b="0" i="0" u="none" strike="noStrike" dirty="0">
                <a:solidFill>
                  <a:srgbClr val="000000"/>
                </a:solidFill>
                <a:effectLst/>
                <a:latin typeface="Arial" panose="020B0604020202020204" pitchFamily="34" charset="0"/>
              </a:rPr>
              <a:t> la O.M.C. </a:t>
            </a:r>
            <a:r>
              <a:rPr lang="en-GB" sz="1800" b="1" i="0" u="none" strike="noStrike" dirty="0">
                <a:solidFill>
                  <a:srgbClr val="000000"/>
                </a:solidFill>
                <a:effectLst/>
                <a:latin typeface="Arial" panose="020B0604020202020204" pitchFamily="34" charset="0"/>
              </a:rPr>
              <a:t>se </a:t>
            </a:r>
            <a:r>
              <a:rPr lang="en-GB" sz="1800" b="1" i="0" u="none" strike="noStrike" dirty="0" err="1">
                <a:solidFill>
                  <a:srgbClr val="000000"/>
                </a:solidFill>
                <a:effectLst/>
                <a:latin typeface="Arial" panose="020B0604020202020204" pitchFamily="34" charset="0"/>
              </a:rPr>
              <a:t>obţine</a:t>
            </a:r>
            <a:r>
              <a:rPr lang="en-GB" sz="1800" b="1" i="0" u="none" strike="noStrike" dirty="0">
                <a:solidFill>
                  <a:srgbClr val="000000"/>
                </a:solidFill>
                <a:effectLst/>
                <a:latin typeface="Arial" panose="020B0604020202020204" pitchFamily="34" charset="0"/>
              </a:rPr>
              <a:t> pe </a:t>
            </a:r>
            <a:r>
              <a:rPr lang="en-GB" sz="1800" b="1" i="0" u="none" strike="noStrike" dirty="0" err="1">
                <a:solidFill>
                  <a:srgbClr val="000000"/>
                </a:solidFill>
                <a:effectLst/>
                <a:latin typeface="Arial" panose="020B0604020202020204" pitchFamily="34" charset="0"/>
              </a:rPr>
              <a:t>baza</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liberei</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decizii</a:t>
            </a:r>
            <a:r>
              <a:rPr lang="en-GB" sz="1800" b="1" i="0" u="none" strike="noStrike" dirty="0">
                <a:solidFill>
                  <a:srgbClr val="000000"/>
                </a:solidFill>
                <a:effectLst/>
                <a:latin typeface="Arial" panose="020B0604020202020204" pitchFamily="34" charset="0"/>
              </a:rPr>
              <a:t> a </a:t>
            </a:r>
            <a:r>
              <a:rPr lang="en-GB" sz="1800" b="1" i="0" u="none" strike="noStrike" dirty="0" err="1">
                <a:solidFill>
                  <a:srgbClr val="000000"/>
                </a:solidFill>
                <a:effectLst/>
                <a:latin typeface="Arial" panose="020B0604020202020204" pitchFamily="34" charset="0"/>
              </a:rPr>
              <a:t>ţărilor</a:t>
            </a:r>
            <a:r>
              <a:rPr lang="en-GB" sz="1800" b="1" i="0" u="none" strike="noStrike" dirty="0">
                <a:solidFill>
                  <a:srgbClr val="000000"/>
                </a:solidFill>
                <a:effectLst/>
                <a:latin typeface="Arial" panose="020B0604020202020204" pitchFamily="34" charset="0"/>
              </a:rPr>
              <a:t> care </a:t>
            </a:r>
            <a:r>
              <a:rPr lang="en-GB" sz="1800" b="1" i="0" u="none" strike="noStrike" dirty="0" err="1">
                <a:solidFill>
                  <a:srgbClr val="000000"/>
                </a:solidFill>
                <a:effectLst/>
                <a:latin typeface="Arial" panose="020B0604020202020204" pitchFamily="34" charset="0"/>
              </a:rPr>
              <a:t>doresc</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acest</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lucru</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în</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urma</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unui</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proces</a:t>
            </a:r>
            <a:r>
              <a:rPr lang="en-GB" sz="1800" b="1" i="0" u="none" strike="noStrike" dirty="0">
                <a:solidFill>
                  <a:srgbClr val="000000"/>
                </a:solidFill>
                <a:effectLst/>
                <a:latin typeface="Arial" panose="020B0604020202020204" pitchFamily="34" charset="0"/>
              </a:rPr>
              <a:t> de </a:t>
            </a:r>
            <a:r>
              <a:rPr lang="en-GB" sz="1800" b="1" i="0" u="none" strike="noStrike" dirty="0" err="1">
                <a:solidFill>
                  <a:srgbClr val="000000"/>
                </a:solidFill>
                <a:effectLst/>
                <a:latin typeface="Arial" panose="020B0604020202020204" pitchFamily="34" charset="0"/>
              </a:rPr>
              <a:t>negocieri</a:t>
            </a:r>
            <a:r>
              <a:rPr lang="en-GB" sz="1800" b="1" i="0" u="none" strike="noStrike" dirty="0">
                <a:solidFill>
                  <a:srgbClr val="000000"/>
                </a:solidFill>
                <a:effectLst/>
                <a:latin typeface="Arial" panose="020B0604020202020204" pitchFamily="34" charset="0"/>
              </a:rPr>
              <a:t> cu </a:t>
            </a:r>
            <a:r>
              <a:rPr lang="en-GB" sz="1800" b="1" i="0" u="none" strike="noStrike" dirty="0" err="1">
                <a:solidFill>
                  <a:srgbClr val="000000"/>
                </a:solidFill>
                <a:effectLst/>
                <a:latin typeface="Arial" panose="020B0604020202020204" pitchFamily="34" charset="0"/>
              </a:rPr>
              <a:t>membrii</a:t>
            </a:r>
            <a:r>
              <a:rPr lang="en-GB" sz="1800" b="1" i="0" u="none" strike="noStrike" dirty="0">
                <a:solidFill>
                  <a:srgbClr val="000000"/>
                </a:solidFill>
                <a:effectLst/>
                <a:latin typeface="Arial" panose="020B0604020202020204" pitchFamily="34" charset="0"/>
              </a:rPr>
              <a:t>, care se </a:t>
            </a:r>
            <a:r>
              <a:rPr lang="en-GB" sz="1800" b="1" i="0" u="none" strike="noStrike" dirty="0" err="1">
                <a:solidFill>
                  <a:srgbClr val="000000"/>
                </a:solidFill>
                <a:effectLst/>
                <a:latin typeface="Arial" panose="020B0604020202020204" pitchFamily="34" charset="0"/>
              </a:rPr>
              <a:t>finalizează</a:t>
            </a:r>
            <a:r>
              <a:rPr lang="en-GB" sz="1800" b="1" i="0" u="none" strike="noStrike" dirty="0">
                <a:solidFill>
                  <a:srgbClr val="000000"/>
                </a:solidFill>
                <a:effectLst/>
                <a:latin typeface="Arial" panose="020B0604020202020204" pitchFamily="34" charset="0"/>
              </a:rPr>
              <a:t> cu </a:t>
            </a:r>
            <a:r>
              <a:rPr lang="en-GB" sz="1800" b="1" i="0" u="none" strike="noStrike" dirty="0" err="1">
                <a:solidFill>
                  <a:srgbClr val="000000"/>
                </a:solidFill>
                <a:effectLst/>
                <a:latin typeface="Arial" panose="020B0604020202020204" pitchFamily="34" charset="0"/>
              </a:rPr>
              <a:t>încheierea</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unui</a:t>
            </a:r>
            <a:r>
              <a:rPr lang="en-GB" sz="1800" b="1" i="0" u="none" strike="noStrike" dirty="0">
                <a:solidFill>
                  <a:srgbClr val="000000"/>
                </a:solidFill>
                <a:effectLst/>
                <a:latin typeface="Arial" panose="020B0604020202020204" pitchFamily="34" charset="0"/>
              </a:rPr>
              <a:t> Protocol de </a:t>
            </a:r>
            <a:r>
              <a:rPr lang="en-GB" sz="1800" b="1" i="0" u="none" strike="noStrike" dirty="0" err="1">
                <a:solidFill>
                  <a:srgbClr val="000000"/>
                </a:solidFill>
                <a:effectLst/>
                <a:latin typeface="Arial" panose="020B0604020202020204" pitchFamily="34" charset="0"/>
              </a:rPr>
              <a:t>aderare</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în</a:t>
            </a:r>
            <a:r>
              <a:rPr lang="en-GB" sz="1800" b="1" i="0" u="none" strike="noStrike" dirty="0">
                <a:solidFill>
                  <a:srgbClr val="000000"/>
                </a:solidFill>
                <a:effectLst/>
                <a:latin typeface="Arial" panose="020B0604020202020204" pitchFamily="34" charset="0"/>
              </a:rPr>
              <a:t> care sunt </a:t>
            </a:r>
            <a:r>
              <a:rPr lang="en-GB" sz="1800" b="1" i="0" u="none" strike="noStrike" dirty="0" err="1">
                <a:solidFill>
                  <a:srgbClr val="000000"/>
                </a:solidFill>
                <a:effectLst/>
                <a:latin typeface="Arial" panose="020B0604020202020204" pitchFamily="34" charset="0"/>
              </a:rPr>
              <a:t>incluse</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angajamentele</a:t>
            </a:r>
            <a:r>
              <a:rPr lang="en-GB" sz="1800" b="1" i="0" u="none" strike="noStrike" dirty="0">
                <a:solidFill>
                  <a:srgbClr val="000000"/>
                </a:solidFill>
                <a:effectLst/>
                <a:latin typeface="Arial" panose="020B0604020202020204" pitchFamily="34" charset="0"/>
              </a:rPr>
              <a:t> pe care </a:t>
            </a:r>
            <a:r>
              <a:rPr lang="en-GB" sz="1800" b="1" i="0" u="none" strike="noStrike" dirty="0" err="1">
                <a:solidFill>
                  <a:srgbClr val="000000"/>
                </a:solidFill>
                <a:effectLst/>
                <a:latin typeface="Arial" panose="020B0604020202020204" pitchFamily="34" charset="0"/>
              </a:rPr>
              <a:t>ţara</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respectivă</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şi</a:t>
            </a:r>
            <a:r>
              <a:rPr lang="en-GB" sz="1800" b="1" i="0" u="none" strike="noStrike" dirty="0">
                <a:solidFill>
                  <a:srgbClr val="000000"/>
                </a:solidFill>
                <a:effectLst/>
                <a:latin typeface="Arial" panose="020B0604020202020204" pitchFamily="34" charset="0"/>
              </a:rPr>
              <a:t> le </a:t>
            </a:r>
            <a:r>
              <a:rPr lang="en-GB" sz="1800" b="1" i="0" u="none" strike="noStrike" dirty="0" err="1">
                <a:solidFill>
                  <a:srgbClr val="000000"/>
                </a:solidFill>
                <a:effectLst/>
                <a:latin typeface="Arial" panose="020B0604020202020204" pitchFamily="34" charset="0"/>
              </a:rPr>
              <a:t>asumă</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şi</a:t>
            </a:r>
            <a:r>
              <a:rPr lang="en-GB" sz="1800" b="1" i="0" u="none" strike="noStrike" dirty="0">
                <a:solidFill>
                  <a:srgbClr val="000000"/>
                </a:solidFill>
                <a:effectLst/>
                <a:latin typeface="Arial" panose="020B0604020202020204" pitchFamily="34" charset="0"/>
              </a:rPr>
              <a:t> se </a:t>
            </a:r>
            <a:r>
              <a:rPr lang="en-GB" sz="1800" b="1" i="0" u="none" strike="noStrike" dirty="0" err="1">
                <a:solidFill>
                  <a:srgbClr val="000000"/>
                </a:solidFill>
                <a:effectLst/>
                <a:latin typeface="Arial" panose="020B0604020202020204" pitchFamily="34" charset="0"/>
              </a:rPr>
              <a:t>obligă</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să</a:t>
            </a:r>
            <a:r>
              <a:rPr lang="en-GB" sz="1800" b="1" i="0" u="none" strike="noStrike" dirty="0">
                <a:solidFill>
                  <a:srgbClr val="000000"/>
                </a:solidFill>
                <a:effectLst/>
                <a:latin typeface="Arial" panose="020B0604020202020204" pitchFamily="34" charset="0"/>
              </a:rPr>
              <a:t> le </a:t>
            </a:r>
            <a:r>
              <a:rPr lang="en-GB" sz="1800" b="1" i="0" u="none" strike="noStrike" dirty="0" err="1">
                <a:solidFill>
                  <a:srgbClr val="000000"/>
                </a:solidFill>
                <a:effectLst/>
                <a:latin typeface="Arial" panose="020B0604020202020204" pitchFamily="34" charset="0"/>
              </a:rPr>
              <a:t>pună</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în</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aplicare</a:t>
            </a:r>
            <a:r>
              <a:rPr lang="en-GB" sz="1800" b="1" i="0" u="none" strike="noStrike" dirty="0">
                <a:solidFill>
                  <a:srgbClr val="000000"/>
                </a:solidFill>
                <a:effectLst/>
                <a:latin typeface="Arial" panose="020B0604020202020204" pitchFamily="34" charset="0"/>
              </a:rPr>
              <a:t> ulterior </a:t>
            </a:r>
            <a:r>
              <a:rPr lang="en-GB" sz="1800" b="1" i="0" u="none" strike="noStrike" dirty="0" err="1">
                <a:solidFill>
                  <a:srgbClr val="000000"/>
                </a:solidFill>
                <a:effectLst/>
                <a:latin typeface="Arial" panose="020B0604020202020204" pitchFamily="34" charset="0"/>
              </a:rPr>
              <a:t>aderării</a:t>
            </a:r>
            <a:r>
              <a:rPr lang="en-GB" sz="1800" b="1" i="0" u="none" strike="noStrike" dirty="0">
                <a:solidFill>
                  <a:srgbClr val="000000"/>
                </a:solidFill>
                <a:effectLst/>
                <a:latin typeface="Arial" panose="020B0604020202020204" pitchFamily="34" charset="0"/>
              </a:rPr>
              <a:t> la </a:t>
            </a:r>
            <a:r>
              <a:rPr lang="en-GB" sz="1800" b="1" i="0" u="none" strike="noStrike" dirty="0" err="1">
                <a:solidFill>
                  <a:srgbClr val="000000"/>
                </a:solidFill>
                <a:effectLst/>
                <a:latin typeface="Arial" panose="020B0604020202020204" pitchFamily="34" charset="0"/>
              </a:rPr>
              <a:t>organizaţie</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obligându</a:t>
            </a:r>
            <a:r>
              <a:rPr lang="en-GB" sz="1800" b="1" i="0" u="none" strike="noStrike" dirty="0">
                <a:solidFill>
                  <a:srgbClr val="000000"/>
                </a:solidFill>
                <a:effectLst/>
                <a:latin typeface="Arial" panose="020B0604020202020204" pitchFamily="34" charset="0"/>
              </a:rPr>
              <a:t>-se, </a:t>
            </a:r>
            <a:r>
              <a:rPr lang="en-GB" sz="1800" b="1" i="0" u="none" strike="noStrike" dirty="0" err="1">
                <a:solidFill>
                  <a:srgbClr val="000000"/>
                </a:solidFill>
                <a:effectLst/>
                <a:latin typeface="Arial" panose="020B0604020202020204" pitchFamily="34" charset="0"/>
              </a:rPr>
              <a:t>în</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acelaşi</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timp</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să</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respecte</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regulile</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şi</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principiile</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generale</a:t>
            </a:r>
            <a:r>
              <a:rPr lang="en-GB" sz="1800" b="1" i="0" u="none" strike="noStrike" dirty="0">
                <a:solidFill>
                  <a:srgbClr val="000000"/>
                </a:solidFill>
                <a:effectLst/>
                <a:latin typeface="Arial" panose="020B0604020202020204" pitchFamily="34" charset="0"/>
              </a:rPr>
              <a:t> ale O.M.C</a:t>
            </a:r>
            <a:r>
              <a:rPr lang="en-GB" sz="1800" b="0" i="0" u="none" strike="noStrike" dirty="0">
                <a:solidFill>
                  <a:srgbClr val="000000"/>
                </a:solidFill>
                <a:effectLst/>
                <a:latin typeface="Arial" panose="020B0604020202020204" pitchFamily="34" charset="0"/>
              </a:rPr>
              <a:t>.</a:t>
            </a:r>
            <a:endParaRPr lang="en-GB" b="0" i="0" u="none" strike="noStrike" dirty="0">
              <a:solidFill>
                <a:srgbClr val="000000"/>
              </a:solidFill>
              <a:effectLst/>
              <a:latin typeface="Times New Roman" panose="02020603050405020304" pitchFamily="18" charset="0"/>
            </a:endParaRPr>
          </a:p>
          <a:p>
            <a:pPr algn="l"/>
            <a:r>
              <a:rPr lang="en-GB" sz="1800" b="0" i="0" u="none" strike="noStrike" dirty="0">
                <a:solidFill>
                  <a:srgbClr val="000000"/>
                </a:solidFill>
                <a:effectLst/>
                <a:latin typeface="Arial" panose="020B0604020202020204" pitchFamily="34" charset="0"/>
              </a:rPr>
              <a:t>O.M.C. </a:t>
            </a:r>
            <a:r>
              <a:rPr lang="en-GB" sz="1800" b="0" i="0" u="none" strike="noStrike" dirty="0" err="1">
                <a:solidFill>
                  <a:srgbClr val="000000"/>
                </a:solidFill>
                <a:effectLst/>
                <a:latin typeface="Arial" panose="020B0604020202020204" pitchFamily="34" charset="0"/>
              </a:rPr>
              <a:t>este</a:t>
            </a:r>
            <a:r>
              <a:rPr lang="en-GB" sz="1800" b="0" i="0" u="none"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condusă</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în</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fapt</a:t>
            </a:r>
            <a:r>
              <a:rPr lang="en-GB" sz="1800" b="0" i="0" u="sng" strike="noStrike" dirty="0">
                <a:solidFill>
                  <a:srgbClr val="000000"/>
                </a:solidFill>
                <a:effectLst/>
                <a:latin typeface="Arial" panose="020B0604020202020204" pitchFamily="34" charset="0"/>
              </a:rPr>
              <a:t>, de </a:t>
            </a:r>
            <a:r>
              <a:rPr lang="en-GB" sz="1800" b="0" i="0" u="sng" strike="noStrike" dirty="0" err="1">
                <a:solidFill>
                  <a:srgbClr val="000000"/>
                </a:solidFill>
                <a:effectLst/>
                <a:latin typeface="Arial" panose="020B0604020202020204" pitchFamily="34" charset="0"/>
              </a:rPr>
              <a:t>guvernele</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membrilor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toate</a:t>
            </a:r>
            <a:r>
              <a:rPr lang="en-GB" sz="1800" b="0" i="0" u="none"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deciziile</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fiind</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luate</a:t>
            </a:r>
            <a:r>
              <a:rPr lang="en-GB" sz="1800" b="0" i="0" u="sng" strike="noStrike" dirty="0">
                <a:solidFill>
                  <a:srgbClr val="000000"/>
                </a:solidFill>
                <a:effectLst/>
                <a:latin typeface="Arial" panose="020B0604020202020204" pitchFamily="34" charset="0"/>
              </a:rPr>
              <a:t> de </a:t>
            </a:r>
            <a:r>
              <a:rPr lang="en-GB" sz="1800" b="0" i="0" u="sng" strike="noStrike" dirty="0" err="1">
                <a:solidFill>
                  <a:srgbClr val="000000"/>
                </a:solidFill>
                <a:effectLst/>
                <a:latin typeface="Arial" panose="020B0604020202020204" pitchFamily="34" charset="0"/>
              </a:rPr>
              <a:t>către</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membri</a:t>
            </a:r>
            <a:r>
              <a:rPr lang="en-GB" sz="1800" b="0" i="0" u="none" strike="noStrike" dirty="0">
                <a:solidFill>
                  <a:srgbClr val="000000"/>
                </a:solidFill>
                <a:effectLst/>
                <a:latin typeface="Arial" panose="020B0604020202020204" pitchFamily="34" charset="0"/>
              </a:rPr>
              <a:t>, ca </a:t>
            </a:r>
            <a:r>
              <a:rPr lang="en-GB" sz="1800" b="0" i="0" u="none" strike="noStrike" dirty="0" err="1">
                <a:solidFill>
                  <a:srgbClr val="000000"/>
                </a:solidFill>
                <a:effectLst/>
                <a:latin typeface="Arial" panose="020B0604020202020204" pitchFamily="34" charset="0"/>
              </a:rPr>
              <a:t>regulă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generală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prin</a:t>
            </a:r>
            <a:r>
              <a:rPr lang="en-GB" sz="1800" b="0" i="0" u="none"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consens</a:t>
            </a:r>
            <a:r>
              <a:rPr lang="en-GB" sz="1800" b="0" i="0" u="none" strike="noStrike" dirty="0">
                <a:solidFill>
                  <a:srgbClr val="000000"/>
                </a:solidFill>
                <a:effectLst/>
                <a:latin typeface="Arial" panose="020B0604020202020204" pitchFamily="34" charset="0"/>
              </a:rPr>
              <a:t>, (fie de </a:t>
            </a:r>
            <a:r>
              <a:rPr lang="en-GB" sz="1800" b="0" i="0" u="none" strike="noStrike" dirty="0" err="1">
                <a:solidFill>
                  <a:srgbClr val="000000"/>
                </a:solidFill>
                <a:effectLst/>
                <a:latin typeface="Arial" panose="020B0604020202020204" pitchFamily="34" charset="0"/>
              </a:rPr>
              <a:t>către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miniştri</a:t>
            </a:r>
            <a:r>
              <a:rPr lang="en-GB" sz="1800" b="0" i="0" u="none" strike="noStrike" dirty="0">
                <a:solidFill>
                  <a:srgbClr val="000000"/>
                </a:solidFill>
                <a:effectLst/>
                <a:latin typeface="Arial" panose="020B0604020202020204" pitchFamily="34" charset="0"/>
              </a:rPr>
              <a:t> - cu </a:t>
            </a:r>
            <a:r>
              <a:rPr lang="en-GB" sz="1800" b="0" i="0" u="none" strike="noStrike" dirty="0" err="1">
                <a:solidFill>
                  <a:srgbClr val="000000"/>
                </a:solidFill>
                <a:effectLst/>
                <a:latin typeface="Arial" panose="020B0604020202020204" pitchFamily="34" charset="0"/>
              </a:rPr>
              <a:t>ocazia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Conferinţelor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ministeriale</a:t>
            </a:r>
            <a:r>
              <a:rPr lang="en-GB" sz="1800" b="0" i="0" u="none" strike="noStrike" dirty="0">
                <a:solidFill>
                  <a:srgbClr val="000000"/>
                </a:solidFill>
                <a:effectLst/>
                <a:latin typeface="Arial" panose="020B0604020202020204" pitchFamily="34" charset="0"/>
              </a:rPr>
              <a:t>, fie de </a:t>
            </a:r>
            <a:r>
              <a:rPr lang="en-GB" sz="1800" b="0" i="0" u="none" strike="noStrike" dirty="0" err="1">
                <a:solidFill>
                  <a:srgbClr val="000000"/>
                </a:solidFill>
                <a:effectLst/>
                <a:latin typeface="Arial" panose="020B0604020202020204" pitchFamily="34" charset="0"/>
              </a:rPr>
              <a:t>către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oficialii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membrilor</a:t>
            </a:r>
            <a:r>
              <a:rPr lang="en-GB" sz="1800" b="0" i="0" u="none" strike="noStrike" dirty="0">
                <a:solidFill>
                  <a:srgbClr val="000000"/>
                </a:solidFill>
                <a:effectLst/>
                <a:latin typeface="Arial" panose="020B0604020202020204" pitchFamily="34" charset="0"/>
              </a:rPr>
              <a:t> - care se </a:t>
            </a:r>
            <a:r>
              <a:rPr lang="en-GB" sz="1800" b="0" i="0" u="none" strike="noStrike" dirty="0" err="1">
                <a:solidFill>
                  <a:srgbClr val="000000"/>
                </a:solidFill>
                <a:effectLst/>
                <a:latin typeface="Arial" panose="020B0604020202020204" pitchFamily="34" charset="0"/>
              </a:rPr>
              <a:t>întâlnesc</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regulat</a:t>
            </a:r>
            <a:r>
              <a:rPr lang="en-GB" sz="1800" b="0" i="0" u="none" strike="noStrike" dirty="0">
                <a:solidFill>
                  <a:srgbClr val="000000"/>
                </a:solidFill>
                <a:effectLst/>
                <a:latin typeface="Arial" panose="020B0604020202020204" pitchFamily="34" charset="0"/>
              </a:rPr>
              <a:t> la Geneva). </a:t>
            </a:r>
            <a:r>
              <a:rPr lang="en-GB" sz="1800" b="0" i="0" u="none" strike="noStrike" dirty="0" err="1">
                <a:solidFill>
                  <a:srgbClr val="000000"/>
                </a:solidFill>
                <a:effectLst/>
                <a:latin typeface="Arial" panose="020B0604020202020204" pitchFamily="34" charset="0"/>
              </a:rPr>
              <a:t>Aceste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decizii</a:t>
            </a:r>
            <a:r>
              <a:rPr lang="en-GB" sz="1800" b="0" i="0" u="none" strike="noStrike" dirty="0">
                <a:solidFill>
                  <a:srgbClr val="000000"/>
                </a:solidFill>
                <a:effectLst/>
                <a:latin typeface="Arial" panose="020B0604020202020204" pitchFamily="34" charset="0"/>
              </a:rPr>
              <a:t> sunt </a:t>
            </a:r>
            <a:r>
              <a:rPr lang="en-GB" sz="1800" b="0" i="0" u="none" strike="noStrike" dirty="0" err="1">
                <a:solidFill>
                  <a:srgbClr val="000000"/>
                </a:solidFill>
                <a:effectLst/>
                <a:latin typeface="Arial" panose="020B0604020202020204" pitchFamily="34" charset="0"/>
              </a:rPr>
              <a:t>apoi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transpuse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legislaţiile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naţionale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adoptarea</a:t>
            </a:r>
            <a:r>
              <a:rPr lang="en-GB" sz="1800" b="0" i="0" u="none" strike="noStrike" dirty="0">
                <a:solidFill>
                  <a:srgbClr val="000000"/>
                </a:solidFill>
                <a:effectLst/>
                <a:latin typeface="Arial" panose="020B0604020202020204" pitchFamily="34" charset="0"/>
              </a:rPr>
              <a:t> lor de </a:t>
            </a:r>
            <a:r>
              <a:rPr lang="en-GB" sz="1800" b="0" i="0" u="none" strike="noStrike" dirty="0" err="1">
                <a:solidFill>
                  <a:srgbClr val="000000"/>
                </a:solidFill>
                <a:effectLst/>
                <a:latin typeface="Arial" panose="020B0604020202020204" pitchFamily="34" charset="0"/>
              </a:rPr>
              <a:t>către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Parlamentele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membrilor</a:t>
            </a:r>
            <a:r>
              <a:rPr lang="en-GB" sz="1800" b="0" i="0" u="none" strike="noStrike" dirty="0">
                <a:solidFill>
                  <a:srgbClr val="000000"/>
                </a:solidFill>
                <a:effectLst/>
                <a:latin typeface="Arial" panose="020B0604020202020204" pitchFamily="34" charset="0"/>
              </a:rPr>
              <a:t>. O.M.C. </a:t>
            </a:r>
            <a:r>
              <a:rPr lang="en-GB" sz="1800" b="0" i="0" u="none" strike="noStrike" dirty="0" err="1">
                <a:solidFill>
                  <a:srgbClr val="000000"/>
                </a:solidFill>
                <a:effectLst/>
                <a:latin typeface="Arial" panose="020B0604020202020204" pitchFamily="34" charset="0"/>
              </a:rPr>
              <a:t>este</a:t>
            </a:r>
            <a:r>
              <a:rPr lang="en-GB" sz="1800" b="0" i="0" u="none" strike="noStrike" dirty="0">
                <a:solidFill>
                  <a:srgbClr val="000000"/>
                </a:solidFill>
                <a:effectLst/>
                <a:latin typeface="Arial" panose="020B0604020202020204" pitchFamily="34" charset="0"/>
              </a:rPr>
              <a:t> o </a:t>
            </a:r>
            <a:r>
              <a:rPr lang="en-GB" sz="1800" b="0" i="0" u="none" strike="noStrike" dirty="0" err="1">
                <a:solidFill>
                  <a:srgbClr val="000000"/>
                </a:solidFill>
                <a:effectLst/>
                <a:latin typeface="Arial" panose="020B0604020202020204" pitchFamily="34" charset="0"/>
              </a:rPr>
              <a:t>organizaţie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care </a:t>
            </a:r>
            <a:r>
              <a:rPr lang="en-GB" sz="1800" b="0" i="0" u="none" strike="noStrike" dirty="0" err="1">
                <a:solidFill>
                  <a:srgbClr val="000000"/>
                </a:solidFill>
                <a:effectLst/>
                <a:latin typeface="Arial" panose="020B0604020202020204" pitchFamily="34" charset="0"/>
              </a:rPr>
              <a:t>fiecare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membru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indiferent</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mărimea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sau</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puterea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economică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sau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comercială</a:t>
            </a:r>
            <a:r>
              <a:rPr lang="en-GB" sz="1800" b="0" i="0" u="none" strike="noStrike" dirty="0">
                <a:solidFill>
                  <a:srgbClr val="000000"/>
                </a:solidFill>
                <a:effectLst/>
                <a:latin typeface="Arial" panose="020B0604020202020204" pitchFamily="34" charset="0"/>
              </a:rPr>
              <a:t>, are o </a:t>
            </a:r>
            <a:r>
              <a:rPr lang="en-GB" sz="1800" b="0" i="0" u="none" strike="noStrike" dirty="0" err="1">
                <a:solidFill>
                  <a:srgbClr val="000000"/>
                </a:solidFill>
                <a:effectLst/>
                <a:latin typeface="Arial" panose="020B0604020202020204" pitchFamily="34" charset="0"/>
              </a:rPr>
              <a:t>pondere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egală</a:t>
            </a:r>
            <a:r>
              <a:rPr lang="en-GB" sz="1800" b="0" i="0" u="none" strike="noStrike" dirty="0">
                <a:solidFill>
                  <a:srgbClr val="000000"/>
                </a:solidFill>
                <a:effectLst/>
                <a:latin typeface="Arial" panose="020B0604020202020204" pitchFamily="34" charset="0"/>
              </a:rPr>
              <a:t>, pe </a:t>
            </a:r>
            <a:r>
              <a:rPr lang="en-GB" sz="1800" b="0" i="0" u="none" strike="noStrike" dirty="0" err="1">
                <a:solidFill>
                  <a:srgbClr val="000000"/>
                </a:solidFill>
                <a:effectLst/>
                <a:latin typeface="Arial" panose="020B0604020202020204" pitchFamily="34" charset="0"/>
              </a:rPr>
              <a:t>principiul</a:t>
            </a:r>
            <a:r>
              <a:rPr lang="en-GB" sz="1800" b="0" i="0" u="none" strike="noStrike" dirty="0">
                <a:solidFill>
                  <a:srgbClr val="000000"/>
                </a:solidFill>
                <a:effectLst/>
                <a:latin typeface="Arial" panose="020B0604020202020204" pitchFamily="34" charset="0"/>
              </a:rPr>
              <a:t> un </a:t>
            </a:r>
            <a:r>
              <a:rPr lang="en-GB" sz="1800" b="0" i="0" u="none" strike="noStrike" dirty="0" err="1">
                <a:solidFill>
                  <a:srgbClr val="000000"/>
                </a:solidFill>
                <a:effectLst/>
                <a:latin typeface="Arial" panose="020B0604020202020204" pitchFamily="34" charset="0"/>
              </a:rPr>
              <a:t>membru</a:t>
            </a:r>
            <a:r>
              <a:rPr lang="en-GB" sz="1800" b="0" i="0" u="none" strike="noStrike" dirty="0">
                <a:solidFill>
                  <a:srgbClr val="000000"/>
                </a:solidFill>
                <a:effectLst/>
                <a:latin typeface="Arial" panose="020B0604020202020204" pitchFamily="34" charset="0"/>
              </a:rPr>
              <a:t> – un </a:t>
            </a:r>
            <a:r>
              <a:rPr lang="en-GB" sz="1800" b="0" i="0" u="none" strike="noStrike" dirty="0" err="1">
                <a:solidFill>
                  <a:srgbClr val="000000"/>
                </a:solidFill>
                <a:effectLst/>
                <a:latin typeface="Arial" panose="020B0604020202020204" pitchFamily="34" charset="0"/>
              </a:rPr>
              <a:t>vot</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Reglementările</a:t>
            </a:r>
            <a:r>
              <a:rPr lang="en-GB" sz="1800" b="0" i="0" u="none" strike="noStrike" dirty="0">
                <a:solidFill>
                  <a:srgbClr val="000000"/>
                </a:solidFill>
                <a:effectLst/>
                <a:latin typeface="Arial" panose="020B0604020202020204" pitchFamily="34" charset="0"/>
              </a:rPr>
              <a:t> O.M.C. </a:t>
            </a:r>
            <a:r>
              <a:rPr lang="en-GB" sz="1800" b="0" i="1" u="none" strike="noStrike" dirty="0" err="1">
                <a:solidFill>
                  <a:srgbClr val="000000"/>
                </a:solidFill>
                <a:effectLst/>
                <a:latin typeface="Arial" panose="020B0604020202020204" pitchFamily="34" charset="0"/>
              </a:rPr>
              <a:t>prevăd</a:t>
            </a:r>
            <a:r>
              <a:rPr lang="en-GB" sz="1800" b="0" i="1" u="none" strike="noStrike" dirty="0">
                <a:solidFill>
                  <a:srgbClr val="000000"/>
                </a:solidFill>
                <a:effectLst/>
                <a:latin typeface="Arial" panose="020B0604020202020204" pitchFamily="34" charset="0"/>
              </a:rPr>
              <a:t> </a:t>
            </a:r>
            <a:r>
              <a:rPr lang="en-GB" sz="1800" b="0" i="1" u="none" strike="noStrike" dirty="0" err="1">
                <a:solidFill>
                  <a:srgbClr val="000000"/>
                </a:solidFill>
                <a:effectLst/>
                <a:latin typeface="Arial" panose="020B0604020202020204" pitchFamily="34" charset="0"/>
              </a:rPr>
              <a:t>p</a:t>
            </a:r>
            <a:r>
              <a:rPr lang="en-GB" sz="1800" b="0" i="0" u="none" strike="noStrike" dirty="0" err="1">
                <a:solidFill>
                  <a:srgbClr val="000000"/>
                </a:solidFill>
                <a:effectLst/>
                <a:latin typeface="Arial" panose="020B0604020202020204" pitchFamily="34" charset="0"/>
              </a:rPr>
              <a:t>osibilitatea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unui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vot</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majoritar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însă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această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prevedere</a:t>
            </a:r>
            <a:r>
              <a:rPr lang="en-GB" sz="1800" b="0" i="0" u="none" strike="noStrike" dirty="0">
                <a:solidFill>
                  <a:srgbClr val="000000"/>
                </a:solidFill>
                <a:effectLst/>
                <a:latin typeface="Arial" panose="020B0604020202020204" pitchFamily="34" charset="0"/>
              </a:rPr>
              <a:t> nu a </a:t>
            </a:r>
            <a:r>
              <a:rPr lang="en-GB" sz="1800" b="0" i="0" u="none" strike="noStrike" dirty="0" err="1">
                <a:solidFill>
                  <a:srgbClr val="000000"/>
                </a:solidFill>
                <a:effectLst/>
                <a:latin typeface="Arial" panose="020B0604020202020204" pitchFamily="34" charset="0"/>
              </a:rPr>
              <a:t>fost</a:t>
            </a:r>
            <a:r>
              <a:rPr lang="en-GB" sz="1800" b="0" i="0" u="none"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niciodată</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utilizată</a:t>
            </a:r>
            <a:r>
              <a:rPr lang="en-GB" sz="1800" b="0" i="0" u="sng"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în</a:t>
            </a:r>
            <a:r>
              <a:rPr lang="en-GB" sz="1800" b="0" i="0" u="sng" strike="noStrike" dirty="0">
                <a:solidFill>
                  <a:srgbClr val="000000"/>
                </a:solidFill>
                <a:effectLst/>
                <a:latin typeface="Arial" panose="020B0604020202020204" pitchFamily="34" charset="0"/>
              </a:rPr>
              <a:t> O.M.C.</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fiind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foarte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rar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folosită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chiar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cadrul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predecesorului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sau</a:t>
            </a:r>
            <a:r>
              <a:rPr lang="en-GB" sz="1800" b="0" i="0" u="none" strike="noStrike" dirty="0">
                <a:solidFill>
                  <a:srgbClr val="000000"/>
                </a:solidFill>
                <a:effectLst/>
                <a:latin typeface="Arial" panose="020B0604020202020204" pitchFamily="34" charset="0"/>
              </a:rPr>
              <a:t> – G.A.T.T. </a:t>
            </a:r>
            <a:endParaRPr lang="en-GB" b="0" i="0" u="none" strike="noStrike" dirty="0">
              <a:solidFill>
                <a:srgbClr val="000000"/>
              </a:solidFill>
              <a:effectLst/>
              <a:latin typeface="Times New Roman" panose="02020603050405020304" pitchFamily="18" charset="0"/>
            </a:endParaRPr>
          </a:p>
          <a:p>
            <a:pPr algn="l"/>
            <a:endParaRPr lang="en-GB" b="0" i="0" u="none" strike="noStrike" dirty="0">
              <a:solidFill>
                <a:srgbClr val="000000"/>
              </a:solidFill>
              <a:effectLst/>
              <a:latin typeface="Times New Roman" panose="02020603050405020304" pitchFamily="18" charset="0"/>
            </a:endParaRPr>
          </a:p>
        </p:txBody>
      </p:sp>
      <p:sp>
        <p:nvSpPr>
          <p:cNvPr id="4" name="TextBox 3">
            <a:extLst>
              <a:ext uri="{FF2B5EF4-FFF2-40B4-BE49-F238E27FC236}">
                <a16:creationId xmlns:a16="http://schemas.microsoft.com/office/drawing/2014/main" id="{7B37C1DE-2C62-0436-088B-F6B2E9422F5E}"/>
              </a:ext>
            </a:extLst>
          </p:cNvPr>
          <p:cNvSpPr txBox="1"/>
          <p:nvPr/>
        </p:nvSpPr>
        <p:spPr>
          <a:xfrm>
            <a:off x="337457" y="206829"/>
            <a:ext cx="4379725" cy="369332"/>
          </a:xfrm>
          <a:prstGeom prst="rect">
            <a:avLst/>
          </a:prstGeom>
          <a:noFill/>
        </p:spPr>
        <p:txBody>
          <a:bodyPr wrap="none" rtlCol="0">
            <a:spAutoFit/>
          </a:bodyPr>
          <a:lstStyle/>
          <a:p>
            <a:r>
              <a:rPr lang="en-MD" b="1" dirty="0"/>
              <a:t>Calitatea de membru la organizatie:</a:t>
            </a:r>
          </a:p>
        </p:txBody>
      </p:sp>
    </p:spTree>
    <p:extLst>
      <p:ext uri="{BB962C8B-B14F-4D97-AF65-F5344CB8AC3E}">
        <p14:creationId xmlns:p14="http://schemas.microsoft.com/office/powerpoint/2010/main" val="428115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363127-D225-CD8C-7B58-A74AA213950B}"/>
              </a:ext>
            </a:extLst>
          </p:cNvPr>
          <p:cNvSpPr txBox="1"/>
          <p:nvPr/>
        </p:nvSpPr>
        <p:spPr>
          <a:xfrm>
            <a:off x="424543" y="500892"/>
            <a:ext cx="11038114" cy="4524315"/>
          </a:xfrm>
          <a:prstGeom prst="rect">
            <a:avLst/>
          </a:prstGeom>
          <a:noFill/>
        </p:spPr>
        <p:txBody>
          <a:bodyPr wrap="square">
            <a:spAutoFit/>
          </a:bodyPr>
          <a:lstStyle/>
          <a:p>
            <a:pPr algn="l"/>
            <a:r>
              <a:rPr lang="en-GB" sz="1800" b="0" i="0" u="none" strike="noStrike" dirty="0">
                <a:solidFill>
                  <a:srgbClr val="000000"/>
                </a:solidFill>
                <a:effectLst/>
                <a:latin typeface="Arial" panose="020B0604020202020204" pitchFamily="34" charset="0"/>
              </a:rPr>
              <a:t>O.M.C. </a:t>
            </a:r>
            <a:r>
              <a:rPr lang="en-GB" sz="1800" b="0" i="0" u="none" strike="noStrike" dirty="0" err="1">
                <a:solidFill>
                  <a:srgbClr val="000000"/>
                </a:solidFill>
                <a:effectLst/>
                <a:latin typeface="Arial" panose="020B0604020202020204" pitchFamily="34" charset="0"/>
              </a:rPr>
              <a:t>este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considerată</a:t>
            </a:r>
            <a:r>
              <a:rPr lang="en-GB" sz="1800" b="0" i="0" u="none" strike="noStrike" dirty="0">
                <a:solidFill>
                  <a:srgbClr val="000000"/>
                </a:solidFill>
                <a:effectLst/>
                <a:latin typeface="Arial" panose="020B0604020202020204" pitchFamily="34" charset="0"/>
              </a:rPr>
              <a:t> ca </a:t>
            </a:r>
            <a:r>
              <a:rPr lang="en-GB" sz="1800" b="0" i="0" u="none" strike="noStrike" dirty="0" err="1">
                <a:solidFill>
                  <a:srgbClr val="000000"/>
                </a:solidFill>
                <a:effectLst/>
                <a:latin typeface="Arial" panose="020B0604020202020204" pitchFamily="34" charset="0"/>
              </a:rPr>
              <a:t>fiind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cel</a:t>
            </a:r>
            <a:r>
              <a:rPr lang="en-GB" sz="1800" b="0" i="0" u="none" strike="noStrike" dirty="0">
                <a:solidFill>
                  <a:srgbClr val="000000"/>
                </a:solidFill>
                <a:effectLst/>
                <a:latin typeface="Arial" panose="020B0604020202020204" pitchFamily="34" charset="0"/>
              </a:rPr>
              <a:t> de al </a:t>
            </a:r>
            <a:r>
              <a:rPr lang="en-GB" sz="1800" b="0" i="0" u="none" strike="noStrike" dirty="0" err="1">
                <a:solidFill>
                  <a:srgbClr val="000000"/>
                </a:solidFill>
                <a:effectLst/>
                <a:latin typeface="Arial" panose="020B0604020202020204" pitchFamily="34" charset="0"/>
              </a:rPr>
              <a:t>treilea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pilon</a:t>
            </a:r>
            <a:r>
              <a:rPr lang="en-GB" sz="1800" b="0" i="0" u="none" strike="noStrike" dirty="0">
                <a:solidFill>
                  <a:srgbClr val="000000"/>
                </a:solidFill>
                <a:effectLst/>
                <a:latin typeface="Arial" panose="020B0604020202020204" pitchFamily="34" charset="0"/>
              </a:rPr>
              <a:t> al </a:t>
            </a:r>
            <a:r>
              <a:rPr lang="en-GB" sz="1800" b="0" i="0" u="none" strike="noStrike" dirty="0" err="1">
                <a:solidFill>
                  <a:srgbClr val="000000"/>
                </a:solidFill>
                <a:effectLst/>
                <a:latin typeface="Arial" panose="020B0604020202020204" pitchFamily="34" charset="0"/>
              </a:rPr>
              <a:t>economiei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mondiale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alături</a:t>
            </a:r>
            <a:r>
              <a:rPr lang="en-GB" sz="1800" b="0" i="0" u="none" strike="noStrike" dirty="0">
                <a:solidFill>
                  <a:srgbClr val="000000"/>
                </a:solidFill>
                <a:effectLst/>
                <a:latin typeface="Arial" panose="020B0604020202020204" pitchFamily="34" charset="0"/>
              </a:rPr>
              <a:t> de Banca </a:t>
            </a:r>
            <a:r>
              <a:rPr lang="en-GB" sz="1800" b="0" i="0" u="none" strike="noStrike" dirty="0" err="1">
                <a:solidFill>
                  <a:srgbClr val="000000"/>
                </a:solidFill>
                <a:effectLst/>
                <a:latin typeface="Arial" panose="020B0604020202020204" pitchFamily="34" charset="0"/>
              </a:rPr>
              <a:t>Mondială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Fondul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Monetar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Internaţional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organizaţia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este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unică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structură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funcţionare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sensul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că</a:t>
            </a:r>
            <a:r>
              <a:rPr lang="en-GB" sz="1800" b="0" i="0" u="none" strike="noStrike" dirty="0">
                <a:solidFill>
                  <a:srgbClr val="000000"/>
                </a:solidFill>
                <a:effectLst/>
                <a:latin typeface="Arial" panose="020B0604020202020204" pitchFamily="34" charset="0"/>
              </a:rPr>
              <a:t> O.M.C. nu face </a:t>
            </a:r>
            <a:r>
              <a:rPr lang="en-GB" sz="1800" b="0" i="0" u="none" strike="noStrike" dirty="0" err="1">
                <a:solidFill>
                  <a:srgbClr val="000000"/>
                </a:solidFill>
                <a:effectLst/>
                <a:latin typeface="Arial" panose="020B0604020202020204" pitchFamily="34" charset="0"/>
              </a:rPr>
              <a:t>parte</a:t>
            </a:r>
            <a:r>
              <a:rPr lang="en-GB" sz="1800" b="0" i="0" u="none" strike="noStrike" dirty="0">
                <a:solidFill>
                  <a:srgbClr val="000000"/>
                </a:solidFill>
                <a:effectLst/>
                <a:latin typeface="Arial" panose="020B0604020202020204" pitchFamily="34" charset="0"/>
              </a:rPr>
              <a:t> din </a:t>
            </a:r>
            <a:r>
              <a:rPr lang="en-GB" sz="1800" b="0" i="0" u="none" strike="noStrike" dirty="0" err="1">
                <a:solidFill>
                  <a:srgbClr val="000000"/>
                </a:solidFill>
                <a:effectLst/>
                <a:latin typeface="Arial" panose="020B0604020202020204" pitchFamily="34" charset="0"/>
              </a:rPr>
              <a:t>Sistemul</a:t>
            </a:r>
            <a:r>
              <a:rPr lang="en-GB" sz="1800" b="0" i="0" u="none" strike="noStrike" dirty="0">
                <a:solidFill>
                  <a:srgbClr val="000000"/>
                </a:solidFill>
                <a:effectLst/>
                <a:latin typeface="Arial" panose="020B0604020202020204" pitchFamily="34" charset="0"/>
              </a:rPr>
              <a:t> O.N.U. </a:t>
            </a:r>
            <a:r>
              <a:rPr lang="en-GB" sz="1800" b="0" i="0" u="none" strike="noStrike" dirty="0" err="1">
                <a:solidFill>
                  <a:srgbClr val="000000"/>
                </a:solidFill>
                <a:effectLst/>
                <a:latin typeface="Arial" panose="020B0604020202020204" pitchFamily="34" charset="0"/>
              </a:rPr>
              <a:t>iar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cadrul</a:t>
            </a:r>
            <a:r>
              <a:rPr lang="en-GB" sz="1800" b="0" i="0" u="none" strike="noStrike" dirty="0">
                <a:solidFill>
                  <a:srgbClr val="000000"/>
                </a:solidFill>
                <a:effectLst/>
                <a:latin typeface="Arial" panose="020B0604020202020204" pitchFamily="34" charset="0"/>
              </a:rPr>
              <a:t> O.M.C., „</a:t>
            </a:r>
            <a:r>
              <a:rPr lang="en-GB" sz="1800" b="0" i="0" u="none" strike="noStrike" dirty="0" err="1">
                <a:solidFill>
                  <a:srgbClr val="000000"/>
                </a:solidFill>
                <a:effectLst/>
                <a:latin typeface="Arial" panose="020B0604020202020204" pitchFamily="34" charset="0"/>
              </a:rPr>
              <a:t>puterea</a:t>
            </a:r>
            <a:r>
              <a:rPr lang="en-GB" sz="1800" b="0" i="0" u="none" strike="noStrike" dirty="0">
                <a:solidFill>
                  <a:srgbClr val="000000"/>
                </a:solidFill>
                <a:effectLst/>
                <a:latin typeface="Arial" panose="020B0604020202020204" pitchFamily="34" charset="0"/>
              </a:rPr>
              <a:t>” nu </a:t>
            </a:r>
            <a:r>
              <a:rPr lang="en-GB" sz="1800" b="0" i="0" u="none" strike="noStrike" dirty="0" err="1">
                <a:solidFill>
                  <a:srgbClr val="000000"/>
                </a:solidFill>
                <a:effectLst/>
                <a:latin typeface="Arial" panose="020B0604020202020204" pitchFamily="34" charset="0"/>
              </a:rPr>
              <a:t>este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delegată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unui</a:t>
            </a:r>
            <a:r>
              <a:rPr lang="en-GB" sz="1800" b="0" i="0" u="none" strike="noStrike" dirty="0">
                <a:solidFill>
                  <a:srgbClr val="000000"/>
                </a:solidFill>
                <a:effectLst/>
                <a:latin typeface="Arial" panose="020B0604020202020204" pitchFamily="34" charset="0"/>
              </a:rPr>
              <a:t> organ director (cum </a:t>
            </a:r>
            <a:r>
              <a:rPr lang="en-GB" sz="1800" b="0" i="0" u="none" strike="noStrike" dirty="0" err="1">
                <a:solidFill>
                  <a:srgbClr val="000000"/>
                </a:solidFill>
                <a:effectLst/>
                <a:latin typeface="Arial" panose="020B0604020202020204" pitchFamily="34" charset="0"/>
              </a:rPr>
              <a:t>este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cazul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Băncii</a:t>
            </a:r>
            <a:r>
              <a:rPr lang="en-GB" sz="1800" b="0" i="0" u="none" strike="noStrike" dirty="0">
                <a:solidFill>
                  <a:srgbClr val="000000"/>
                </a:solidFill>
                <a:effectLst/>
                <a:latin typeface="Arial" panose="020B0604020202020204" pitchFamily="34" charset="0"/>
              </a:rPr>
              <a:t> Mondiale </a:t>
            </a:r>
            <a:r>
              <a:rPr lang="en-GB" sz="1800" b="0" i="0" u="none" strike="noStrike" dirty="0" err="1">
                <a:solidFill>
                  <a:srgbClr val="000000"/>
                </a:solidFill>
                <a:effectLst/>
                <a:latin typeface="Arial" panose="020B0604020202020204" pitchFamily="34" charset="0"/>
              </a:rPr>
              <a:t>sau</a:t>
            </a:r>
            <a:r>
              <a:rPr lang="en-GB" sz="1800" b="0" i="0" u="none" strike="noStrike" dirty="0">
                <a:solidFill>
                  <a:srgbClr val="000000"/>
                </a:solidFill>
                <a:effectLst/>
                <a:latin typeface="Arial" panose="020B0604020202020204" pitchFamily="34" charset="0"/>
              </a:rPr>
              <a:t> F.M.I.), </a:t>
            </a:r>
            <a:r>
              <a:rPr lang="en-GB" sz="1800" b="0" i="0" u="none" strike="noStrike" dirty="0" err="1">
                <a:solidFill>
                  <a:srgbClr val="000000"/>
                </a:solidFill>
                <a:effectLst/>
                <a:latin typeface="Arial" panose="020B0604020202020204" pitchFamily="34" charset="0"/>
              </a:rPr>
              <a:t>Secretariatul</a:t>
            </a:r>
            <a:r>
              <a:rPr lang="en-GB" sz="1800" b="0" i="0" u="none" strike="noStrike" dirty="0">
                <a:solidFill>
                  <a:srgbClr val="000000"/>
                </a:solidFill>
                <a:effectLst/>
                <a:latin typeface="Arial" panose="020B0604020202020204" pitchFamily="34" charset="0"/>
              </a:rPr>
              <a:t> O.M.C.,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frunte</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directorul</a:t>
            </a:r>
            <a:r>
              <a:rPr lang="en-GB" sz="1800" b="0" i="0" u="none" strike="noStrike" dirty="0">
                <a:solidFill>
                  <a:srgbClr val="000000"/>
                </a:solidFill>
                <a:effectLst/>
                <a:latin typeface="Arial" panose="020B0604020202020204" pitchFamily="34" charset="0"/>
              </a:rPr>
              <a:t> general al </a:t>
            </a:r>
            <a:r>
              <a:rPr lang="en-GB" sz="1800" b="0" i="0" u="none" strike="noStrike" dirty="0" err="1">
                <a:solidFill>
                  <a:srgbClr val="000000"/>
                </a:solidFill>
                <a:effectLst/>
                <a:latin typeface="Arial" panose="020B0604020202020204" pitchFamily="34" charset="0"/>
              </a:rPr>
              <a:t>organizaţiei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având</a:t>
            </a:r>
            <a:r>
              <a:rPr lang="en-GB" sz="1800" b="0" i="0" u="none" strike="noStrike" dirty="0">
                <a:solidFill>
                  <a:srgbClr val="000000"/>
                </a:solidFill>
                <a:effectLst/>
                <a:latin typeface="Arial" panose="020B0604020202020204" pitchFamily="34" charset="0"/>
              </a:rPr>
              <a:t> un </a:t>
            </a:r>
            <a:r>
              <a:rPr lang="en-GB" sz="1800" b="0" i="0" u="none" strike="noStrike" dirty="0" err="1">
                <a:solidFill>
                  <a:srgbClr val="000000"/>
                </a:solidFill>
                <a:effectLst/>
                <a:latin typeface="Arial" panose="020B0604020202020204" pitchFamily="34" charset="0"/>
              </a:rPr>
              <a:t>rol</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facilitare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implementare</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deciziilor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adoptate</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către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membri</a:t>
            </a:r>
            <a:r>
              <a:rPr lang="en-GB" sz="1800" b="0" i="0" u="none" strike="noStrike" dirty="0">
                <a:solidFill>
                  <a:srgbClr val="000000"/>
                </a:solidFill>
                <a:effectLst/>
                <a:latin typeface="Arial" panose="020B0604020202020204" pitchFamily="34" charset="0"/>
              </a:rPr>
              <a:t>.</a:t>
            </a:r>
            <a:endParaRPr lang="en-GB" b="0" i="0" u="none" strike="noStrike" dirty="0">
              <a:solidFill>
                <a:srgbClr val="000000"/>
              </a:solidFill>
              <a:effectLst/>
              <a:latin typeface="Times New Roman" panose="02020603050405020304" pitchFamily="18" charset="0"/>
            </a:endParaRPr>
          </a:p>
          <a:p>
            <a:pPr algn="l"/>
            <a:r>
              <a:rPr lang="en-GB" sz="1800" b="0" i="0" u="none" strike="noStrike" dirty="0" err="1">
                <a:solidFill>
                  <a:srgbClr val="000000"/>
                </a:solidFill>
                <a:effectLst/>
                <a:latin typeface="Arial" panose="020B0604020202020204" pitchFamily="34" charset="0"/>
              </a:rPr>
              <a:t>Unul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dintre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elementele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esenţiale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prin</a:t>
            </a:r>
            <a:r>
              <a:rPr lang="en-GB" sz="1800" b="0" i="0" u="none" strike="noStrike" dirty="0">
                <a:solidFill>
                  <a:srgbClr val="000000"/>
                </a:solidFill>
                <a:effectLst/>
                <a:latin typeface="Arial" panose="020B0604020202020204" pitchFamily="34" charset="0"/>
              </a:rPr>
              <a:t> care O.M.C. se </a:t>
            </a:r>
            <a:r>
              <a:rPr lang="en-GB" sz="1800" b="0" i="0" u="none" strike="noStrike" dirty="0" err="1">
                <a:solidFill>
                  <a:srgbClr val="000000"/>
                </a:solidFill>
                <a:effectLst/>
                <a:latin typeface="Arial" panose="020B0604020202020204" pitchFamily="34" charset="0"/>
              </a:rPr>
              <a:t>deosebeşte</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predecesorul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său</a:t>
            </a:r>
            <a:r>
              <a:rPr lang="en-GB" sz="1800" b="0" i="0" u="none" strike="noStrike" dirty="0">
                <a:solidFill>
                  <a:srgbClr val="000000"/>
                </a:solidFill>
                <a:effectLst/>
                <a:latin typeface="Arial" panose="020B0604020202020204" pitchFamily="34" charset="0"/>
              </a:rPr>
              <a:t> G.A.T.T. </a:t>
            </a:r>
            <a:r>
              <a:rPr lang="en-GB" sz="1800" b="0" i="0" u="none" strike="noStrike" dirty="0" err="1">
                <a:solidFill>
                  <a:srgbClr val="000000"/>
                </a:solidFill>
                <a:effectLst/>
                <a:latin typeface="Arial" panose="020B0604020202020204" pitchFamily="34" charset="0"/>
              </a:rPr>
              <a:t>îl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constituie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obligaţia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fiecărui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membru</a:t>
            </a:r>
            <a:r>
              <a:rPr lang="en-GB" sz="1800" b="0" i="0" u="none" strike="noStrike" dirty="0">
                <a:solidFill>
                  <a:srgbClr val="000000"/>
                </a:solidFill>
                <a:effectLst/>
                <a:latin typeface="Arial" panose="020B0604020202020204" pitchFamily="34" charset="0"/>
              </a:rPr>
              <a:t> de a </a:t>
            </a:r>
            <a:r>
              <a:rPr lang="en-GB" sz="1800" b="0" i="0" u="none" strike="noStrike" dirty="0" err="1">
                <a:solidFill>
                  <a:srgbClr val="000000"/>
                </a:solidFill>
                <a:effectLst/>
                <a:latin typeface="Arial" panose="020B0604020202020204" pitchFamily="34" charset="0"/>
              </a:rPr>
              <a:t>accepta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pachetul</a:t>
            </a:r>
            <a:r>
              <a:rPr lang="en-GB" sz="1800" b="0" i="0" u="none" strike="noStrike" dirty="0">
                <a:solidFill>
                  <a:srgbClr val="000000"/>
                </a:solidFill>
                <a:effectLst/>
                <a:latin typeface="Arial" panose="020B0604020202020204" pitchFamily="34" charset="0"/>
              </a:rPr>
              <a:t>” de reguli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obligaţii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multilaterale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inclusiv</a:t>
            </a:r>
            <a:r>
              <a:rPr lang="en-GB" sz="1800" b="0" i="0" u="none" strike="noStrike" dirty="0">
                <a:solidFill>
                  <a:srgbClr val="000000"/>
                </a:solidFill>
                <a:effectLst/>
                <a:latin typeface="Arial" panose="020B0604020202020204" pitchFamily="34" charset="0"/>
              </a:rPr>
              <a:t> de a se </a:t>
            </a:r>
            <a:r>
              <a:rPr lang="en-GB" sz="1800" b="0" i="0" u="none" strike="noStrike" dirty="0" err="1">
                <a:solidFill>
                  <a:srgbClr val="000000"/>
                </a:solidFill>
                <a:effectLst/>
                <a:latin typeface="Arial" panose="020B0604020202020204" pitchFamily="34" charset="0"/>
              </a:rPr>
              <a:t>supune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prevederilor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Memorandumului</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acord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privind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Reglementarea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Diferendelor</a:t>
            </a:r>
            <a:r>
              <a:rPr lang="en-GB" sz="1800" b="0" i="0" u="none" strike="noStrike" dirty="0">
                <a:solidFill>
                  <a:srgbClr val="000000"/>
                </a:solidFill>
                <a:effectLst/>
                <a:latin typeface="Arial" panose="020B0604020202020204" pitchFamily="34" charset="0"/>
              </a:rPr>
              <a:t>, care sunt </a:t>
            </a:r>
            <a:r>
              <a:rPr lang="en-GB" sz="1800" b="0" i="0" u="none" strike="noStrike" dirty="0" err="1">
                <a:solidFill>
                  <a:srgbClr val="000000"/>
                </a:solidFill>
                <a:effectLst/>
                <a:latin typeface="Arial" panose="020B0604020202020204" pitchFamily="34" charset="0"/>
              </a:rPr>
              <a:t>puse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aplicare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intermediul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Organului</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Reglementare</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Diferendelor</a:t>
            </a:r>
            <a:r>
              <a:rPr lang="en-GB" sz="1800" b="0" i="0" u="none" strike="noStrike" dirty="0">
                <a:solidFill>
                  <a:srgbClr val="000000"/>
                </a:solidFill>
                <a:effectLst/>
                <a:latin typeface="Arial" panose="020B0604020202020204" pitchFamily="34" charset="0"/>
              </a:rPr>
              <a:t> (ORD). </a:t>
            </a:r>
            <a:r>
              <a:rPr lang="en-GB" sz="1800" b="0" i="0" u="none" strike="noStrike" dirty="0" err="1">
                <a:solidFill>
                  <a:srgbClr val="000000"/>
                </a:solidFill>
                <a:effectLst/>
                <a:latin typeface="Arial" panose="020B0604020202020204" pitchFamily="34" charset="0"/>
              </a:rPr>
              <a:t>Existenţa</a:t>
            </a:r>
            <a:r>
              <a:rPr lang="en-GB" sz="1800" b="0" i="0" u="none" strike="noStrike" dirty="0">
                <a:solidFill>
                  <a:srgbClr val="000000"/>
                </a:solidFill>
                <a:effectLst/>
                <a:latin typeface="Arial" panose="020B0604020202020204" pitchFamily="34" charset="0"/>
              </a:rPr>
              <a:t> ORD, a </a:t>
            </a:r>
            <a:r>
              <a:rPr lang="en-GB" sz="1800" b="0" i="0" u="none" strike="noStrike" dirty="0" err="1">
                <a:solidFill>
                  <a:srgbClr val="000000"/>
                </a:solidFill>
                <a:effectLst/>
                <a:latin typeface="Arial" panose="020B0604020202020204" pitchFamily="34" charset="0"/>
              </a:rPr>
              <a:t>mecanismului</a:t>
            </a:r>
            <a:r>
              <a:rPr lang="en-GB" sz="1800" b="0" i="0" u="none" strike="noStrike" dirty="0">
                <a:solidFill>
                  <a:srgbClr val="000000"/>
                </a:solidFill>
                <a:effectLst/>
                <a:latin typeface="Arial" panose="020B0604020202020204" pitchFamily="34" charset="0"/>
              </a:rPr>
              <a:t> la care </a:t>
            </a:r>
            <a:r>
              <a:rPr lang="en-GB" sz="1800" b="0" i="0" u="none" strike="noStrike" dirty="0" err="1">
                <a:solidFill>
                  <a:srgbClr val="000000"/>
                </a:solidFill>
                <a:effectLst/>
                <a:latin typeface="Arial" panose="020B0604020202020204" pitchFamily="34" charset="0"/>
              </a:rPr>
              <a:t>membrii</a:t>
            </a:r>
            <a:r>
              <a:rPr lang="en-GB" sz="1800" b="0" i="0" u="none" strike="noStrike" dirty="0">
                <a:solidFill>
                  <a:srgbClr val="000000"/>
                </a:solidFill>
                <a:effectLst/>
                <a:latin typeface="Arial" panose="020B0604020202020204" pitchFamily="34" charset="0"/>
              </a:rPr>
              <a:t> pot </a:t>
            </a:r>
            <a:r>
              <a:rPr lang="en-GB" sz="1800" b="0" i="0" u="none" strike="noStrike" dirty="0" err="1">
                <a:solidFill>
                  <a:srgbClr val="000000"/>
                </a:solidFill>
                <a:effectLst/>
                <a:latin typeface="Arial" panose="020B0604020202020204" pitchFamily="34" charset="0"/>
              </a:rPr>
              <a:t>recurge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situaţia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care </a:t>
            </a:r>
            <a:r>
              <a:rPr lang="en-GB" sz="1800" b="0" i="0" u="none" strike="noStrike" dirty="0" err="1">
                <a:solidFill>
                  <a:srgbClr val="000000"/>
                </a:solidFill>
                <a:effectLst/>
                <a:latin typeface="Arial" panose="020B0604020202020204" pitchFamily="34" charset="0"/>
              </a:rPr>
              <a:t>consideră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că</a:t>
            </a:r>
            <a:r>
              <a:rPr lang="en-GB" sz="1800" b="0" i="0" u="none" strike="noStrike" dirty="0">
                <a:solidFill>
                  <a:srgbClr val="000000"/>
                </a:solidFill>
                <a:effectLst/>
                <a:latin typeface="Arial" panose="020B0604020202020204" pitchFamily="34" charset="0"/>
              </a:rPr>
              <a:t> sunt </a:t>
            </a:r>
            <a:r>
              <a:rPr lang="en-GB" sz="1800" b="0" i="0" u="none" strike="noStrike" dirty="0" err="1">
                <a:solidFill>
                  <a:srgbClr val="000000"/>
                </a:solidFill>
                <a:effectLst/>
                <a:latin typeface="Arial" panose="020B0604020202020204" pitchFamily="34" charset="0"/>
              </a:rPr>
              <a:t>dezavantajaţi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nerespectarea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angajamentelor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luate</a:t>
            </a:r>
            <a:r>
              <a:rPr lang="en-GB" sz="1800" b="0" i="0" u="none" strike="noStrike" dirty="0">
                <a:solidFill>
                  <a:srgbClr val="000000"/>
                </a:solidFill>
                <a:effectLst/>
                <a:latin typeface="Arial" panose="020B0604020202020204" pitchFamily="34" charset="0"/>
              </a:rPr>
              <a:t> de un alt </a:t>
            </a:r>
            <a:r>
              <a:rPr lang="en-GB" sz="1800" b="0" i="0" u="none" strike="noStrike" dirty="0" err="1">
                <a:solidFill>
                  <a:srgbClr val="000000"/>
                </a:solidFill>
                <a:effectLst/>
                <a:latin typeface="Arial" panose="020B0604020202020204" pitchFamily="34" charset="0"/>
              </a:rPr>
              <a:t>membru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cursul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negocierilor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sau</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celor</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aderare</a:t>
            </a:r>
            <a:r>
              <a:rPr lang="en-GB" sz="1800" b="0" i="0" u="none" strike="noStrike" dirty="0">
                <a:solidFill>
                  <a:srgbClr val="000000"/>
                </a:solidFill>
                <a:effectLst/>
                <a:latin typeface="Arial" panose="020B0604020202020204" pitchFamily="34" charset="0"/>
              </a:rPr>
              <a:t> la O.M.C.), </a:t>
            </a:r>
            <a:r>
              <a:rPr lang="en-GB" sz="1800" b="0" i="0" u="none" strike="noStrike" dirty="0" err="1">
                <a:solidFill>
                  <a:srgbClr val="000000"/>
                </a:solidFill>
                <a:effectLst/>
                <a:latin typeface="Arial" panose="020B0604020202020204" pitchFamily="34" charset="0"/>
              </a:rPr>
              <a:t>sau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respectivele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angajamente</a:t>
            </a:r>
            <a:r>
              <a:rPr lang="en-GB" sz="1800" b="0" i="0" u="none" strike="noStrike" dirty="0">
                <a:solidFill>
                  <a:srgbClr val="000000"/>
                </a:solidFill>
                <a:effectLst/>
                <a:latin typeface="Arial" panose="020B0604020202020204" pitchFamily="34" charset="0"/>
              </a:rPr>
              <a:t> sunt </a:t>
            </a:r>
            <a:r>
              <a:rPr lang="en-GB" sz="1800" b="0" i="0" u="none" strike="noStrike" dirty="0" err="1">
                <a:solidFill>
                  <a:srgbClr val="000000"/>
                </a:solidFill>
                <a:effectLst/>
                <a:latin typeface="Arial" panose="020B0604020202020204" pitchFamily="34" charset="0"/>
              </a:rPr>
              <a:t>implementate</a:t>
            </a:r>
            <a:r>
              <a:rPr lang="en-GB" sz="1800" b="0" i="0" u="none" strike="noStrike" dirty="0">
                <a:solidFill>
                  <a:srgbClr val="000000"/>
                </a:solidFill>
                <a:effectLst/>
                <a:latin typeface="Arial" panose="020B0604020202020204" pitchFamily="34" charset="0"/>
              </a:rPr>
              <a:t> de o </a:t>
            </a:r>
            <a:r>
              <a:rPr lang="en-GB" sz="1800" b="0" i="0" u="none" strike="noStrike" dirty="0" err="1">
                <a:solidFill>
                  <a:srgbClr val="000000"/>
                </a:solidFill>
                <a:effectLst/>
                <a:latin typeface="Arial" panose="020B0604020202020204" pitchFamily="34" charset="0"/>
              </a:rPr>
              <a:t>manieră</a:t>
            </a:r>
            <a:r>
              <a:rPr lang="en-GB" sz="1800" b="0" i="0" u="none" strike="noStrike" dirty="0">
                <a:solidFill>
                  <a:srgbClr val="000000"/>
                </a:solidFill>
                <a:effectLst/>
                <a:latin typeface="Arial" panose="020B0604020202020204" pitchFamily="34" charset="0"/>
              </a:rPr>
              <a:t> care conduce la </a:t>
            </a:r>
            <a:r>
              <a:rPr lang="en-GB" sz="1800" b="0" i="0" u="none" strike="noStrike" dirty="0" err="1">
                <a:solidFill>
                  <a:srgbClr val="000000"/>
                </a:solidFill>
                <a:effectLst/>
                <a:latin typeface="Arial" panose="020B0604020202020204" pitchFamily="34" charset="0"/>
              </a:rPr>
              <a:t>anularea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avantajelor</a:t>
            </a:r>
            <a:r>
              <a:rPr lang="en-GB" sz="1800" b="0" i="0" u="none" strike="noStrike" dirty="0">
                <a:solidFill>
                  <a:srgbClr val="000000"/>
                </a:solidFill>
                <a:effectLst/>
                <a:latin typeface="Arial" panose="020B0604020202020204" pitchFamily="34" charset="0"/>
              </a:rPr>
              <a:t> lor </a:t>
            </a:r>
            <a:r>
              <a:rPr lang="en-GB" sz="1800" b="0" i="0" u="none" strike="noStrike" dirty="0" err="1">
                <a:solidFill>
                  <a:srgbClr val="000000"/>
                </a:solidFill>
                <a:effectLst/>
                <a:latin typeface="Arial" panose="020B0604020202020204" pitchFamily="34" charset="0"/>
              </a:rPr>
              <a:t>teoretice</a:t>
            </a:r>
            <a:r>
              <a:rPr lang="en-GB" sz="1800" b="0" i="0" u="none" strike="noStrike" dirty="0">
                <a:solidFill>
                  <a:srgbClr val="000000"/>
                </a:solidFill>
                <a:effectLst/>
                <a:latin typeface="Arial" panose="020B0604020202020204" pitchFamily="34" charset="0"/>
              </a:rPr>
              <a:t>, face din O.M.C. o </a:t>
            </a:r>
            <a:r>
              <a:rPr lang="en-GB" sz="1800" b="0" i="0" u="none" strike="noStrike" dirty="0" err="1">
                <a:solidFill>
                  <a:srgbClr val="000000"/>
                </a:solidFill>
                <a:effectLst/>
                <a:latin typeface="Arial" panose="020B0604020202020204" pitchFamily="34" charset="0"/>
              </a:rPr>
              <a:t>instituţie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deosebit</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importantă</a:t>
            </a:r>
            <a:r>
              <a:rPr lang="en-GB" sz="1800" b="0" i="0" u="none" strike="noStrike" dirty="0">
                <a:solidFill>
                  <a:srgbClr val="000000"/>
                </a:solidFill>
                <a:effectLst/>
                <a:latin typeface="Arial" panose="020B0604020202020204" pitchFamily="34" charset="0"/>
              </a:rPr>
              <a:t> pe plan </a:t>
            </a:r>
            <a:r>
              <a:rPr lang="en-GB" sz="1800" b="0" i="0" u="none" strike="noStrike" dirty="0" err="1">
                <a:solidFill>
                  <a:srgbClr val="000000"/>
                </a:solidFill>
                <a:effectLst/>
                <a:latin typeface="Arial" panose="020B0604020202020204" pitchFamily="34" charset="0"/>
              </a:rPr>
              <a:t>internaţional</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putere</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implementare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urmărire</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modului</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punere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aplicare</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obligaţiilor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asumate</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către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fiecare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membru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întărind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astfel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caracterul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său</a:t>
            </a:r>
            <a:r>
              <a:rPr lang="en-GB" sz="1800" b="0" i="0" u="none" strike="noStrike" dirty="0">
                <a:solidFill>
                  <a:srgbClr val="000000"/>
                </a:solidFill>
                <a:effectLst/>
                <a:latin typeface="Arial" panose="020B0604020202020204" pitchFamily="34" charset="0"/>
              </a:rPr>
              <a:t> contractual. </a:t>
            </a:r>
            <a:endParaRPr lang="en-GB" b="0" i="0" u="none" strike="noStrike" dirty="0">
              <a:solidFill>
                <a:srgbClr val="000000"/>
              </a:solidFill>
              <a:effectLst/>
              <a:latin typeface="Times New Roman" panose="02020603050405020304" pitchFamily="18" charset="0"/>
            </a:endParaRPr>
          </a:p>
          <a:p>
            <a:pPr algn="l"/>
            <a:r>
              <a:rPr lang="en-GB" sz="1800" b="0" i="0" u="none" strike="noStrike" dirty="0">
                <a:solidFill>
                  <a:srgbClr val="000000"/>
                </a:solidFill>
                <a:effectLst/>
                <a:latin typeface="Arial" panose="020B0604020202020204" pitchFamily="34" charset="0"/>
              </a:rPr>
              <a:t> </a:t>
            </a:r>
            <a:endParaRPr lang="en-GB" b="0" i="0" u="none" strike="noStrike"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5002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98609-5C7E-344C-8AEB-93360F9FEB8B}"/>
              </a:ext>
            </a:extLst>
          </p:cNvPr>
          <p:cNvSpPr txBox="1"/>
          <p:nvPr/>
        </p:nvSpPr>
        <p:spPr>
          <a:xfrm>
            <a:off x="167780" y="1135546"/>
            <a:ext cx="11711031" cy="5816977"/>
          </a:xfrm>
          <a:prstGeom prst="rect">
            <a:avLst/>
          </a:prstGeom>
          <a:noFill/>
        </p:spPr>
        <p:txBody>
          <a:bodyPr wrap="square">
            <a:spAutoFit/>
          </a:bodyPr>
          <a:lstStyle/>
          <a:p>
            <a:pPr marL="285750" indent="-285750" algn="just">
              <a:buFont typeface="Wingdings" panose="05000000000000000000" pitchFamily="2" charset="2"/>
              <a:buChar char="ü"/>
            </a:pPr>
            <a:r>
              <a:rPr lang="ro-MD" sz="1200" dirty="0"/>
              <a:t>Efectiv, OMC este succesoarea mult amânată a Organizației Internaționale a Comerțului care inițial a fost planificată a fi urmașa GATT-ului. Carta internațională a Organizației Internaționale a Comerțului a fost stabilită în cadrul conferinței Națiunilor Unite asupra comerțului și ocupației, organizată la Havana în martie 1948, însă a fost blocată de Senatul american. Unii istorici au presupus că nereușita e posibil să fi rezultat din temerile venite din interiorul comunității de afaceri americane, acelea că Organizația internațională a comerțului, (ITO) ar fi putut fi folosită pentru a regulariza, mai degrabă decât pentru a liberaliza marile afaceri (Lisa </a:t>
            </a:r>
            <a:r>
              <a:rPr lang="ro-MD" sz="1200" dirty="0" err="1"/>
              <a:t>Wilkins</a:t>
            </a:r>
            <a:r>
              <a:rPr lang="ro-MD" sz="1200" dirty="0"/>
              <a:t>, 1997).</a:t>
            </a:r>
          </a:p>
          <a:p>
            <a:pPr algn="just"/>
            <a:endParaRPr lang="ro-MD" sz="1200" dirty="0"/>
          </a:p>
          <a:p>
            <a:pPr marL="285750" indent="-285750" algn="just">
              <a:buFont typeface="Wingdings" panose="05000000000000000000" pitchFamily="2" charset="2"/>
              <a:buChar char="ü"/>
            </a:pPr>
            <a:r>
              <a:rPr lang="ro-MD" sz="1200" b="1" dirty="0"/>
              <a:t>OMC are două funcții de bază: </a:t>
            </a:r>
            <a:r>
              <a:rPr lang="ro-MD" sz="1200" b="1" u="sng" dirty="0"/>
              <a:t>este un forum de negocieri pentru discuții asupra regulilor comerciale noi, dar și deja existente și ca și un corp de acord în privința disputelor</a:t>
            </a:r>
            <a:r>
              <a:rPr lang="ro-MD" sz="1200" b="1" dirty="0"/>
              <a:t>.</a:t>
            </a:r>
          </a:p>
          <a:p>
            <a:pPr algn="just"/>
            <a:endParaRPr lang="ro-MD" sz="1200" b="1" dirty="0"/>
          </a:p>
          <a:p>
            <a:pPr marL="285750" indent="-285750" algn="just">
              <a:buFont typeface="Wingdings" panose="05000000000000000000" pitchFamily="2" charset="2"/>
              <a:buChar char="ü"/>
            </a:pPr>
            <a:r>
              <a:rPr lang="ro-MD" sz="1200" dirty="0"/>
              <a:t>OMC cuprindea 76 de țări membre la înființare. Alți 74 de membri au urmat în următorii zece ani, ultima fiind Vietnam care a aderat la data de 11 ianuarie 2007. O listă actuală de membri poate fi găsită aici[nefuncțională].</a:t>
            </a:r>
          </a:p>
          <a:p>
            <a:pPr marL="285750" indent="-285750" algn="just">
              <a:buFont typeface="Wingdings" panose="05000000000000000000" pitchFamily="2" charset="2"/>
              <a:buChar char="ü"/>
            </a:pPr>
            <a:endParaRPr lang="ro-MD" sz="1200" dirty="0"/>
          </a:p>
          <a:p>
            <a:pPr marL="285750" indent="-285750" algn="just">
              <a:buFont typeface="Wingdings" panose="05000000000000000000" pitchFamily="2" charset="2"/>
              <a:buChar char="ü"/>
            </a:pPr>
            <a:r>
              <a:rPr lang="ro-MD" sz="1200" dirty="0"/>
              <a:t>Există țări care nu sunt membre și care au participat ca observatori la OMC: Algeria, Andorra, Azerbaidjan, Bahamas, Belarus, Bhutan, Bosnia și Herțegovina, Capul Verde, Guineea Ecuatorială, Etiopia, Sfântul Scaun (Vatican), Iran, Irak, Kazahstan, Laos, Liban, Libia, Federația Rusă, Samoa, São Tomé și </a:t>
            </a:r>
            <a:r>
              <a:rPr lang="ro-MD" sz="1200" dirty="0" err="1"/>
              <a:t>Príncipe</a:t>
            </a:r>
            <a:r>
              <a:rPr lang="ro-MD" sz="1200" dirty="0"/>
              <a:t>, Serbia, Muntenegru, Seychelles, Sudan, Tadjikistan, Tonga, Ucraina, Uzbekistan, Vanuatu, și Yemen. Multe dintre aceste țări doresc să devină membre.</a:t>
            </a:r>
          </a:p>
          <a:p>
            <a:pPr algn="just"/>
            <a:r>
              <a:rPr lang="ro-MD" sz="1200" b="1" u="sng" dirty="0"/>
              <a:t>Sediul: </a:t>
            </a:r>
          </a:p>
          <a:p>
            <a:pPr marL="171450" indent="-171450" algn="just">
              <a:buFont typeface="Wingdings" panose="05000000000000000000" pitchFamily="2" charset="2"/>
              <a:buChar char="ü"/>
            </a:pPr>
            <a:r>
              <a:rPr lang="ro-MD" sz="1200" dirty="0"/>
              <a:t>În 13 mai 2005, Pascal </a:t>
            </a:r>
            <a:r>
              <a:rPr lang="ro-MD" sz="1200" dirty="0" err="1"/>
              <a:t>Lamy</a:t>
            </a:r>
            <a:r>
              <a:rPr lang="ro-MD" sz="1200" dirty="0"/>
              <a:t> a fost ales director general al OMC. </a:t>
            </a:r>
          </a:p>
          <a:p>
            <a:pPr marL="171450" indent="-171450" algn="just">
              <a:buFont typeface="Wingdings" panose="05000000000000000000" pitchFamily="2" charset="2"/>
              <a:buChar char="ü"/>
            </a:pPr>
            <a:r>
              <a:rPr lang="ro-MD" sz="1200" dirty="0"/>
              <a:t>Înființare	</a:t>
            </a:r>
            <a:r>
              <a:rPr lang="ro-MD" sz="1200" b="1" dirty="0">
                <a:highlight>
                  <a:srgbClr val="FFFF00"/>
                </a:highlight>
              </a:rPr>
              <a:t>1 ianuarie 1995; acum 29 ani, 9 luni și 28 zile</a:t>
            </a:r>
          </a:p>
          <a:p>
            <a:pPr marL="171450" indent="-171450" algn="just">
              <a:buFont typeface="Wingdings" panose="05000000000000000000" pitchFamily="2" charset="2"/>
              <a:buChar char="ü"/>
            </a:pPr>
            <a:r>
              <a:rPr lang="ro-MD" sz="1200" dirty="0"/>
              <a:t>Tip	</a:t>
            </a:r>
            <a:r>
              <a:rPr lang="ro-MD" sz="1200" b="1" dirty="0"/>
              <a:t>Organizația de comerț internațional</a:t>
            </a:r>
          </a:p>
          <a:p>
            <a:pPr algn="just"/>
            <a:r>
              <a:rPr lang="ro-MD" sz="1200" dirty="0"/>
              <a:t>Domeniu de activitate	reglementare comercială</a:t>
            </a:r>
          </a:p>
          <a:p>
            <a:pPr algn="just"/>
            <a:r>
              <a:rPr lang="ro-MD" sz="1200" dirty="0"/>
              <a:t>Scop/Misiune	Comerț internațional obișnuit</a:t>
            </a:r>
          </a:p>
          <a:p>
            <a:pPr algn="just"/>
            <a:r>
              <a:rPr lang="ro-MD" sz="1200" dirty="0"/>
              <a:t>Sediu	                      Centre William </a:t>
            </a:r>
            <a:r>
              <a:rPr lang="ro-MD" sz="1200" dirty="0" err="1"/>
              <a:t>Rappard</a:t>
            </a:r>
            <a:r>
              <a:rPr lang="ro-MD" sz="1200" dirty="0"/>
              <a:t>, Geneva, Elveția</a:t>
            </a:r>
          </a:p>
          <a:p>
            <a:pPr algn="just"/>
            <a:r>
              <a:rPr lang="ro-MD" sz="1200" dirty="0"/>
              <a:t>Coordonate	46°07′N 6°05′E</a:t>
            </a:r>
          </a:p>
          <a:p>
            <a:pPr algn="just"/>
            <a:r>
              <a:rPr lang="ro-MD" sz="1200" dirty="0"/>
              <a:t>Zona deservită	Toată lumea</a:t>
            </a:r>
          </a:p>
          <a:p>
            <a:pPr algn="just"/>
            <a:r>
              <a:rPr lang="ro-MD" sz="1200" dirty="0"/>
              <a:t>Apartenență	164 state membre</a:t>
            </a:r>
          </a:p>
          <a:p>
            <a:pPr algn="just"/>
            <a:r>
              <a:rPr lang="ro-MD" sz="1200" dirty="0"/>
              <a:t>Limbi oficiale	engleză, franceză, spaniolă[2]</a:t>
            </a:r>
          </a:p>
          <a:p>
            <a:pPr algn="just"/>
            <a:r>
              <a:rPr lang="ro-MD" sz="1200" dirty="0"/>
              <a:t>Director-General	</a:t>
            </a:r>
            <a:r>
              <a:rPr lang="ro-MD" sz="1200" dirty="0" err="1"/>
              <a:t>Ngozi</a:t>
            </a:r>
            <a:r>
              <a:rPr lang="ro-MD" sz="1200" dirty="0"/>
              <a:t> </a:t>
            </a:r>
            <a:r>
              <a:rPr lang="ro-MD" sz="1200" dirty="0" err="1"/>
              <a:t>Okonjo-Iweala</a:t>
            </a:r>
            <a:endParaRPr lang="ro-MD" sz="1200" dirty="0"/>
          </a:p>
          <a:p>
            <a:pPr algn="just"/>
            <a:r>
              <a:rPr lang="ro-MD" sz="1200" dirty="0"/>
              <a:t>Buget	                     196 milioane franci elvețieni (aprox. 209 milioane de US$) în 2011.</a:t>
            </a:r>
          </a:p>
          <a:p>
            <a:pPr algn="just"/>
            <a:r>
              <a:rPr lang="ro-MD" sz="1200" dirty="0"/>
              <a:t>Personal	640</a:t>
            </a:r>
          </a:p>
        </p:txBody>
      </p:sp>
      <p:sp>
        <p:nvSpPr>
          <p:cNvPr id="4" name="TextBox 3">
            <a:extLst>
              <a:ext uri="{FF2B5EF4-FFF2-40B4-BE49-F238E27FC236}">
                <a16:creationId xmlns:a16="http://schemas.microsoft.com/office/drawing/2014/main" id="{C9CC92E5-B2E9-AA1D-5982-EE94273CB3DB}"/>
              </a:ext>
            </a:extLst>
          </p:cNvPr>
          <p:cNvSpPr txBox="1"/>
          <p:nvPr/>
        </p:nvSpPr>
        <p:spPr>
          <a:xfrm>
            <a:off x="5083728" y="511728"/>
            <a:ext cx="1039067" cy="369332"/>
          </a:xfrm>
          <a:prstGeom prst="rect">
            <a:avLst/>
          </a:prstGeom>
          <a:noFill/>
        </p:spPr>
        <p:txBody>
          <a:bodyPr wrap="none" rtlCol="0">
            <a:spAutoFit/>
          </a:bodyPr>
          <a:lstStyle/>
          <a:p>
            <a:r>
              <a:rPr lang="ro-MD" b="1" u="sng" dirty="0"/>
              <a:t>Funcții: </a:t>
            </a:r>
          </a:p>
        </p:txBody>
      </p:sp>
    </p:spTree>
    <p:extLst>
      <p:ext uri="{BB962C8B-B14F-4D97-AF65-F5344CB8AC3E}">
        <p14:creationId xmlns:p14="http://schemas.microsoft.com/office/powerpoint/2010/main" val="117876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84EE0-5B17-7F9F-4352-4E201751B09A}"/>
              </a:ext>
            </a:extLst>
          </p:cNvPr>
          <p:cNvSpPr txBox="1"/>
          <p:nvPr/>
        </p:nvSpPr>
        <p:spPr>
          <a:xfrm>
            <a:off x="536896" y="476442"/>
            <a:ext cx="5763236" cy="6186309"/>
          </a:xfrm>
          <a:prstGeom prst="rect">
            <a:avLst/>
          </a:prstGeom>
          <a:noFill/>
        </p:spPr>
        <p:txBody>
          <a:bodyPr wrap="square">
            <a:spAutoFit/>
          </a:bodyPr>
          <a:lstStyle/>
          <a:p>
            <a:pPr algn="just"/>
            <a:r>
              <a:rPr lang="ro-MD" dirty="0"/>
              <a:t>OMC promovează globalizarea economică și comerțul liber, care sunt considerate de mulți ca fiind două teme problematice. Tratatele OMC au fost acuzate de tendințe de parțialitate față de corporațiile multinaționale și față de națiunile bogate. În timp ce parteneriatul este voluntar, criticii sunt de părere că neparticiparea plasează țările neparticipante sub embargo, creând un sistem internațional de reguli economice forțate și descurajând schimbul și experimentarea.</a:t>
            </a:r>
          </a:p>
          <a:p>
            <a:pPr algn="just"/>
            <a:endParaRPr lang="ro-MD" dirty="0"/>
          </a:p>
          <a:p>
            <a:pPr algn="just"/>
            <a:r>
              <a:rPr lang="ro-MD" dirty="0"/>
              <a:t>Procesul de luare a deciziilor în cadrul organizației și în ceea ce privește organizația a fost, de asemenea, supus criticilor. Cei trei mari membri - Statele Unite ale Americii, Uniunea Europeană și Japonia - au fost acuzate de faptul că se folosesc de OMC pentru a exercita o influență exagerată asupra statelor membre mai puțin influente. În plus, unii cred că statele membre au adoptat tratatele OMC în mod nedemocratic sau în detrimentul propriilor cetățeni sau al mediului înconjurător.</a:t>
            </a:r>
          </a:p>
        </p:txBody>
      </p:sp>
      <p:pic>
        <p:nvPicPr>
          <p:cNvPr id="4" name="Picture 3">
            <a:extLst>
              <a:ext uri="{FF2B5EF4-FFF2-40B4-BE49-F238E27FC236}">
                <a16:creationId xmlns:a16="http://schemas.microsoft.com/office/drawing/2014/main" id="{63E34FF8-B33C-1E2C-20C4-A351A1FD8920}"/>
              </a:ext>
            </a:extLst>
          </p:cNvPr>
          <p:cNvPicPr>
            <a:picLocks noChangeAspect="1"/>
          </p:cNvPicPr>
          <p:nvPr/>
        </p:nvPicPr>
        <p:blipFill>
          <a:blip r:embed="rId2"/>
          <a:stretch>
            <a:fillRect/>
          </a:stretch>
        </p:blipFill>
        <p:spPr>
          <a:xfrm>
            <a:off x="7083104" y="354230"/>
            <a:ext cx="4572000" cy="6308521"/>
          </a:xfrm>
          <a:prstGeom prst="rect">
            <a:avLst/>
          </a:prstGeom>
        </p:spPr>
      </p:pic>
    </p:spTree>
    <p:extLst>
      <p:ext uri="{BB962C8B-B14F-4D97-AF65-F5344CB8AC3E}">
        <p14:creationId xmlns:p14="http://schemas.microsoft.com/office/powerpoint/2010/main" val="267041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5E3B3B-BC0E-9A8E-64B3-7CD1EDDB48B6}"/>
              </a:ext>
            </a:extLst>
          </p:cNvPr>
          <p:cNvPicPr>
            <a:picLocks noChangeAspect="1"/>
          </p:cNvPicPr>
          <p:nvPr/>
        </p:nvPicPr>
        <p:blipFill>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20069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016D51-D90F-E780-8904-0CE34262F171}"/>
              </a:ext>
            </a:extLst>
          </p:cNvPr>
          <p:cNvPicPr>
            <a:picLocks noChangeAspect="1"/>
          </p:cNvPicPr>
          <p:nvPr/>
        </p:nvPicPr>
        <p:blipFill>
          <a:blip r:embed="rId2"/>
          <a:stretch>
            <a:fillRect/>
          </a:stretch>
        </p:blipFill>
        <p:spPr>
          <a:xfrm>
            <a:off x="2034073" y="0"/>
            <a:ext cx="8182947" cy="6858000"/>
          </a:xfrm>
          <a:prstGeom prst="rect">
            <a:avLst/>
          </a:prstGeom>
        </p:spPr>
      </p:pic>
    </p:spTree>
    <p:extLst>
      <p:ext uri="{BB962C8B-B14F-4D97-AF65-F5344CB8AC3E}">
        <p14:creationId xmlns:p14="http://schemas.microsoft.com/office/powerpoint/2010/main" val="106048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5BEE0B96-630A-72EC-E9F2-08E360D34196}"/>
              </a:ext>
            </a:extLst>
          </p:cNvPr>
          <p:cNvSpPr txBox="1"/>
          <p:nvPr/>
        </p:nvSpPr>
        <p:spPr>
          <a:xfrm>
            <a:off x="261257" y="315111"/>
            <a:ext cx="4963886" cy="355358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400" dirty="0" err="1"/>
              <a:t>Totodată</a:t>
            </a:r>
            <a:r>
              <a:rPr lang="en-US" sz="1400" dirty="0"/>
              <a:t>, OMC </a:t>
            </a:r>
            <a:r>
              <a:rPr lang="en-US" sz="1400" dirty="0" err="1"/>
              <a:t>contribuie</a:t>
            </a:r>
            <a:r>
              <a:rPr lang="en-US" sz="1400" dirty="0"/>
              <a:t>, </a:t>
            </a:r>
            <a:r>
              <a:rPr lang="en-US" sz="1400" dirty="0" err="1"/>
              <a:t>prin</a:t>
            </a:r>
            <a:r>
              <a:rPr lang="en-US" sz="1400" dirty="0"/>
              <a:t> </a:t>
            </a:r>
            <a:r>
              <a:rPr lang="en-US" sz="1400" dirty="0" err="1"/>
              <a:t>activitatea</a:t>
            </a:r>
            <a:r>
              <a:rPr lang="en-US" sz="1400" dirty="0"/>
              <a:t> </a:t>
            </a:r>
            <a:r>
              <a:rPr lang="en-US" sz="1400" dirty="0" err="1"/>
              <a:t>sa</a:t>
            </a:r>
            <a:r>
              <a:rPr lang="en-US" sz="1400" dirty="0"/>
              <a:t>, la </a:t>
            </a:r>
            <a:r>
              <a:rPr lang="en-US" sz="1400" dirty="0" err="1"/>
              <a:t>menținerea</a:t>
            </a:r>
            <a:r>
              <a:rPr lang="en-US" sz="1400" dirty="0"/>
              <a:t> </a:t>
            </a:r>
            <a:r>
              <a:rPr lang="en-US" sz="1400" dirty="0" err="1"/>
              <a:t>unui</a:t>
            </a:r>
            <a:r>
              <a:rPr lang="en-US" sz="1400" dirty="0"/>
              <a:t> </a:t>
            </a:r>
            <a:r>
              <a:rPr lang="en-US" sz="1400" dirty="0" err="1"/>
              <a:t>sistem</a:t>
            </a:r>
            <a:r>
              <a:rPr lang="en-US" sz="1400" dirty="0"/>
              <a:t> </a:t>
            </a:r>
            <a:r>
              <a:rPr lang="en-US" sz="1400" dirty="0" err="1"/>
              <a:t>comercial</a:t>
            </a:r>
            <a:r>
              <a:rPr lang="en-US" sz="1400" dirty="0"/>
              <a:t> </a:t>
            </a:r>
            <a:r>
              <a:rPr lang="en-US" sz="1400" dirty="0" err="1"/>
              <a:t>internațional</a:t>
            </a:r>
            <a:r>
              <a:rPr lang="en-US" sz="1400" dirty="0"/>
              <a:t> </a:t>
            </a:r>
            <a:r>
              <a:rPr lang="en-US" sz="1400" dirty="0" err="1"/>
              <a:t>reglementat</a:t>
            </a:r>
            <a:r>
              <a:rPr lang="en-US" sz="1400" dirty="0"/>
              <a:t>. </a:t>
            </a:r>
            <a:r>
              <a:rPr lang="en-US" sz="1400" dirty="0" err="1"/>
              <a:t>În</a:t>
            </a:r>
            <a:r>
              <a:rPr lang="en-US" sz="1400" dirty="0"/>
              <a:t> </a:t>
            </a:r>
            <a:r>
              <a:rPr lang="en-US" sz="1400" dirty="0" err="1"/>
              <a:t>ciuda</a:t>
            </a:r>
            <a:r>
              <a:rPr lang="en-US" sz="1400" dirty="0"/>
              <a:t> </a:t>
            </a:r>
            <a:r>
              <a:rPr lang="en-US" sz="1400" dirty="0" err="1"/>
              <a:t>faptului</a:t>
            </a:r>
            <a:r>
              <a:rPr lang="en-US" sz="1400" dirty="0"/>
              <a:t> </a:t>
            </a:r>
            <a:r>
              <a:rPr lang="en-US" sz="1400" dirty="0" err="1"/>
              <a:t>că</a:t>
            </a:r>
            <a:r>
              <a:rPr lang="en-US" sz="1400" dirty="0"/>
              <a:t> s-a </a:t>
            </a:r>
            <a:r>
              <a:rPr lang="en-US" sz="1400" dirty="0" err="1"/>
              <a:t>ajuns</a:t>
            </a:r>
            <a:r>
              <a:rPr lang="en-US" sz="1400" dirty="0"/>
              <a:t> la un </a:t>
            </a:r>
            <a:r>
              <a:rPr lang="en-US" sz="1400" dirty="0" err="1"/>
              <a:t>impas</a:t>
            </a:r>
            <a:r>
              <a:rPr lang="en-US" sz="1400" dirty="0"/>
              <a:t> </a:t>
            </a:r>
            <a:r>
              <a:rPr lang="en-US" sz="1400" dirty="0" err="1"/>
              <a:t>în</a:t>
            </a:r>
            <a:r>
              <a:rPr lang="en-US" sz="1400" dirty="0"/>
              <a:t> </a:t>
            </a:r>
            <a:r>
              <a:rPr lang="en-US" sz="1400" dirty="0" err="1"/>
              <a:t>cadrul</a:t>
            </a:r>
            <a:r>
              <a:rPr lang="en-US" sz="1400" dirty="0"/>
              <a:t> </a:t>
            </a:r>
            <a:r>
              <a:rPr lang="en-US" sz="1400" dirty="0" err="1"/>
              <a:t>negocierilor</a:t>
            </a:r>
            <a:r>
              <a:rPr lang="en-US" sz="1400" dirty="0"/>
              <a:t> </a:t>
            </a:r>
            <a:r>
              <a:rPr lang="en-US" sz="1400" dirty="0" err="1"/>
              <a:t>comerciale</a:t>
            </a:r>
            <a:r>
              <a:rPr lang="en-US" sz="1400" dirty="0"/>
              <a:t>, se </a:t>
            </a:r>
            <a:r>
              <a:rPr lang="en-US" sz="1400" dirty="0" err="1"/>
              <a:t>explorează</a:t>
            </a:r>
            <a:r>
              <a:rPr lang="en-US" sz="1400" dirty="0"/>
              <a:t> </a:t>
            </a:r>
            <a:r>
              <a:rPr lang="en-US" sz="1400" dirty="0" err="1"/>
              <a:t>în</a:t>
            </a:r>
            <a:r>
              <a:rPr lang="en-US" sz="1400" dirty="0"/>
              <a:t> </a:t>
            </a:r>
            <a:r>
              <a:rPr lang="en-US" sz="1400" dirty="0" err="1"/>
              <a:t>prezent</a:t>
            </a:r>
            <a:r>
              <a:rPr lang="en-US" sz="1400" dirty="0"/>
              <a:t> </a:t>
            </a:r>
            <a:r>
              <a:rPr lang="en-US" sz="1400" dirty="0" err="1"/>
              <a:t>modalități</a:t>
            </a:r>
            <a:r>
              <a:rPr lang="en-US" sz="1400" dirty="0"/>
              <a:t> de </a:t>
            </a:r>
            <a:r>
              <a:rPr lang="en-US" sz="1400" dirty="0" err="1"/>
              <a:t>modernizare</a:t>
            </a:r>
            <a:r>
              <a:rPr lang="en-US" sz="1400" dirty="0"/>
              <a:t> a </a:t>
            </a:r>
            <a:r>
              <a:rPr lang="en-US" sz="1400" dirty="0" err="1"/>
              <a:t>normelor</a:t>
            </a:r>
            <a:r>
              <a:rPr lang="en-US" sz="1400" dirty="0"/>
              <a:t> OMC </a:t>
            </a:r>
            <a:r>
              <a:rPr lang="en-US" sz="1400" dirty="0" err="1"/>
              <a:t>și</a:t>
            </a:r>
            <a:r>
              <a:rPr lang="en-US" sz="1400" dirty="0"/>
              <a:t> de </a:t>
            </a:r>
            <a:r>
              <a:rPr lang="en-US" sz="1400" dirty="0" err="1"/>
              <a:t>soluționare</a:t>
            </a:r>
            <a:r>
              <a:rPr lang="en-US" sz="1400" dirty="0"/>
              <a:t> a </a:t>
            </a:r>
            <a:r>
              <a:rPr lang="en-US" sz="1400" dirty="0" err="1"/>
              <a:t>noilor</a:t>
            </a:r>
            <a:r>
              <a:rPr lang="en-US" sz="1400" dirty="0"/>
              <a:t> </a:t>
            </a:r>
            <a:r>
              <a:rPr lang="en-US" sz="1400" dirty="0" err="1"/>
              <a:t>provocări</a:t>
            </a:r>
            <a:r>
              <a:rPr lang="en-US" sz="1400" dirty="0"/>
              <a:t> </a:t>
            </a:r>
            <a:r>
              <a:rPr lang="en-US" sz="1400" dirty="0" err="1"/>
              <a:t>globale</a:t>
            </a:r>
            <a:r>
              <a:rPr lang="en-US" sz="1400" dirty="0"/>
              <a:t>. </a:t>
            </a:r>
            <a:r>
              <a:rPr lang="en-US" sz="1400" dirty="0" err="1"/>
              <a:t>În</a:t>
            </a:r>
            <a:r>
              <a:rPr lang="en-US" sz="1400" dirty="0"/>
              <a:t> </a:t>
            </a:r>
            <a:r>
              <a:rPr lang="en-US" sz="1400" dirty="0" err="1"/>
              <a:t>conformitate</a:t>
            </a:r>
            <a:r>
              <a:rPr lang="en-US" sz="1400" dirty="0"/>
              <a:t> cu </a:t>
            </a:r>
            <a:r>
              <a:rPr lang="en-US" sz="1400" dirty="0" err="1"/>
              <a:t>Tratatul</a:t>
            </a:r>
            <a:r>
              <a:rPr lang="en-US" sz="1400" dirty="0"/>
              <a:t> de la </a:t>
            </a:r>
            <a:r>
              <a:rPr lang="en-US" sz="1400" dirty="0" err="1"/>
              <a:t>Lisabona</a:t>
            </a:r>
            <a:r>
              <a:rPr lang="en-US" sz="1400" dirty="0"/>
              <a:t>, </a:t>
            </a:r>
            <a:r>
              <a:rPr lang="en-US" sz="1400" dirty="0" err="1"/>
              <a:t>Parlamentul</a:t>
            </a:r>
            <a:r>
              <a:rPr lang="en-US" sz="1400" dirty="0"/>
              <a:t> </a:t>
            </a:r>
            <a:r>
              <a:rPr lang="en-US" sz="1400" dirty="0" err="1"/>
              <a:t>își</a:t>
            </a:r>
            <a:r>
              <a:rPr lang="en-US" sz="1400" dirty="0"/>
              <a:t> </a:t>
            </a:r>
            <a:r>
              <a:rPr lang="en-US" sz="1400" dirty="0" err="1"/>
              <a:t>exercită</a:t>
            </a:r>
            <a:r>
              <a:rPr lang="en-US" sz="1400" dirty="0"/>
              <a:t> </a:t>
            </a:r>
            <a:r>
              <a:rPr lang="en-US" sz="1400" dirty="0" err="1"/>
              <a:t>prerogativele</a:t>
            </a:r>
            <a:r>
              <a:rPr lang="en-US" sz="1400" dirty="0"/>
              <a:t> de </a:t>
            </a:r>
            <a:r>
              <a:rPr lang="en-US" sz="1400" dirty="0" err="1"/>
              <a:t>colegislator</a:t>
            </a:r>
            <a:r>
              <a:rPr lang="en-US" sz="1400" dirty="0"/>
              <a:t>, </a:t>
            </a:r>
            <a:r>
              <a:rPr lang="en-US" sz="1400" dirty="0" err="1"/>
              <a:t>alături</a:t>
            </a:r>
            <a:r>
              <a:rPr lang="en-US" sz="1400" dirty="0"/>
              <a:t> de </a:t>
            </a:r>
            <a:r>
              <a:rPr lang="en-US" sz="1400" dirty="0" err="1"/>
              <a:t>Consiliu</a:t>
            </a:r>
            <a:r>
              <a:rPr lang="en-US" sz="1400" dirty="0"/>
              <a:t>, </a:t>
            </a:r>
            <a:r>
              <a:rPr lang="en-US" sz="1400" dirty="0" err="1"/>
              <a:t>trebuie</a:t>
            </a:r>
            <a:r>
              <a:rPr lang="en-US" sz="1400" dirty="0"/>
              <a:t> </a:t>
            </a:r>
            <a:r>
              <a:rPr lang="en-US" sz="1400" dirty="0" err="1"/>
              <a:t>să</a:t>
            </a:r>
            <a:r>
              <a:rPr lang="en-US" sz="1400" dirty="0"/>
              <a:t> </a:t>
            </a:r>
            <a:r>
              <a:rPr lang="en-US" sz="1400" dirty="0" err="1"/>
              <a:t>aprobe</a:t>
            </a:r>
            <a:r>
              <a:rPr lang="en-US" sz="1400" dirty="0"/>
              <a:t> </a:t>
            </a:r>
            <a:r>
              <a:rPr lang="en-US" sz="1400" dirty="0" err="1"/>
              <a:t>orice</a:t>
            </a:r>
            <a:r>
              <a:rPr lang="en-US" sz="1400" dirty="0"/>
              <a:t> </a:t>
            </a:r>
            <a:r>
              <a:rPr lang="en-US" sz="1400" dirty="0" err="1"/>
              <a:t>modificări</a:t>
            </a:r>
            <a:r>
              <a:rPr lang="en-US" sz="1400" dirty="0"/>
              <a:t> </a:t>
            </a:r>
            <a:r>
              <a:rPr lang="en-US" sz="1400" dirty="0" err="1"/>
              <a:t>sau</a:t>
            </a:r>
            <a:r>
              <a:rPr lang="en-US" sz="1400" dirty="0"/>
              <a:t> </a:t>
            </a:r>
            <a:r>
              <a:rPr lang="en-US" sz="1400" dirty="0" err="1"/>
              <a:t>noile</a:t>
            </a:r>
            <a:r>
              <a:rPr lang="en-US" sz="1400" dirty="0"/>
              <a:t> </a:t>
            </a:r>
            <a:r>
              <a:rPr lang="en-US" sz="1400" dirty="0" err="1"/>
              <a:t>acorduri</a:t>
            </a:r>
            <a:r>
              <a:rPr lang="en-US" sz="1400" dirty="0"/>
              <a:t> ale OMC </a:t>
            </a:r>
            <a:r>
              <a:rPr lang="en-US" sz="1400" dirty="0" err="1"/>
              <a:t>și</a:t>
            </a:r>
            <a:r>
              <a:rPr lang="en-US" sz="1400" dirty="0"/>
              <a:t> </a:t>
            </a:r>
            <a:r>
              <a:rPr lang="en-US" sz="1400" dirty="0" err="1"/>
              <a:t>joacă</a:t>
            </a:r>
            <a:r>
              <a:rPr lang="en-US" sz="1400" dirty="0"/>
              <a:t> un </a:t>
            </a:r>
            <a:r>
              <a:rPr lang="en-US" sz="1400" dirty="0" err="1"/>
              <a:t>rol</a:t>
            </a:r>
            <a:r>
              <a:rPr lang="en-US" sz="1400" dirty="0"/>
              <a:t> important </a:t>
            </a:r>
            <a:r>
              <a:rPr lang="en-US" sz="1400" dirty="0" err="1"/>
              <a:t>în</a:t>
            </a:r>
            <a:r>
              <a:rPr lang="en-US" sz="1400" dirty="0"/>
              <a:t> </a:t>
            </a:r>
            <a:r>
              <a:rPr lang="en-US" sz="1400" dirty="0" err="1"/>
              <a:t>ceea</a:t>
            </a:r>
            <a:r>
              <a:rPr lang="en-US" sz="1400" dirty="0"/>
              <a:t> </a:t>
            </a:r>
            <a:r>
              <a:rPr lang="en-US" sz="1400" dirty="0" err="1"/>
              <a:t>ce</a:t>
            </a:r>
            <a:r>
              <a:rPr lang="en-US" sz="1400" dirty="0"/>
              <a:t> </a:t>
            </a:r>
            <a:r>
              <a:rPr lang="en-US" sz="1400" dirty="0" err="1"/>
              <a:t>privește</a:t>
            </a:r>
            <a:r>
              <a:rPr lang="en-US" sz="1400" dirty="0"/>
              <a:t> </a:t>
            </a:r>
            <a:r>
              <a:rPr lang="en-US" sz="1400" dirty="0" err="1"/>
              <a:t>controlul</a:t>
            </a:r>
            <a:r>
              <a:rPr lang="en-US" sz="1400" dirty="0"/>
              <a:t> </a:t>
            </a:r>
            <a:r>
              <a:rPr lang="en-US" sz="1400" dirty="0" err="1"/>
              <a:t>politicii</a:t>
            </a:r>
            <a:r>
              <a:rPr lang="en-US" sz="1400" dirty="0"/>
              <a:t> </a:t>
            </a:r>
            <a:r>
              <a:rPr lang="en-US" sz="1400" dirty="0" err="1"/>
              <a:t>comerciale</a:t>
            </a:r>
            <a:r>
              <a:rPr lang="en-US" sz="1400" dirty="0"/>
              <a:t> </a:t>
            </a:r>
            <a:r>
              <a:rPr lang="en-US" sz="1400" dirty="0" err="1"/>
              <a:t>internaționale</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Una </a:t>
            </a:r>
            <a:r>
              <a:rPr lang="en-US" sz="1400" dirty="0" err="1"/>
              <a:t>dintre</a:t>
            </a:r>
            <a:r>
              <a:rPr lang="en-US" sz="1400" dirty="0"/>
              <a:t> </a:t>
            </a:r>
            <a:r>
              <a:rPr lang="en-US" sz="1400" dirty="0" err="1"/>
              <a:t>cele</a:t>
            </a:r>
            <a:r>
              <a:rPr lang="en-US" sz="1400" dirty="0"/>
              <a:t> </a:t>
            </a:r>
            <a:r>
              <a:rPr lang="en-US" sz="1400" dirty="0" err="1"/>
              <a:t>mai</a:t>
            </a:r>
            <a:r>
              <a:rPr lang="en-US" sz="1400" dirty="0"/>
              <a:t> </a:t>
            </a:r>
            <a:r>
              <a:rPr lang="en-US" sz="1400" dirty="0" err="1"/>
              <a:t>importante</a:t>
            </a:r>
            <a:r>
              <a:rPr lang="en-US" sz="1400" dirty="0"/>
              <a:t> </a:t>
            </a:r>
            <a:r>
              <a:rPr lang="en-US" sz="1400" dirty="0" err="1"/>
              <a:t>realizări</a:t>
            </a:r>
            <a:r>
              <a:rPr lang="en-US" sz="1400" dirty="0"/>
              <a:t> ale OMC a </a:t>
            </a:r>
            <a:r>
              <a:rPr lang="en-US" sz="1400" dirty="0" err="1"/>
              <a:t>fost</a:t>
            </a:r>
            <a:r>
              <a:rPr lang="en-US" sz="1400" dirty="0"/>
              <a:t> </a:t>
            </a:r>
            <a:r>
              <a:rPr lang="en-US" sz="1400" dirty="0" err="1"/>
              <a:t>consolidarea</a:t>
            </a:r>
            <a:r>
              <a:rPr lang="en-US" sz="1400" dirty="0"/>
              <a:t> </a:t>
            </a:r>
            <a:r>
              <a:rPr lang="en-US" sz="1400" dirty="0" err="1"/>
              <a:t>Organului</a:t>
            </a:r>
            <a:r>
              <a:rPr lang="en-US" sz="1400" dirty="0"/>
              <a:t> </a:t>
            </a:r>
            <a:r>
              <a:rPr lang="en-US" sz="1400" dirty="0" err="1"/>
              <a:t>său</a:t>
            </a:r>
            <a:r>
              <a:rPr lang="en-US" sz="1400" dirty="0"/>
              <a:t> de </a:t>
            </a:r>
            <a:r>
              <a:rPr lang="en-US" sz="1400" dirty="0" err="1"/>
              <a:t>soluționare</a:t>
            </a:r>
            <a:r>
              <a:rPr lang="en-US" sz="1400" dirty="0"/>
              <a:t> a </a:t>
            </a:r>
            <a:r>
              <a:rPr lang="en-US" sz="1400" dirty="0" err="1"/>
              <a:t>litigiilor</a:t>
            </a:r>
            <a:r>
              <a:rPr lang="en-US" sz="1400" dirty="0"/>
              <a:t>, care are </a:t>
            </a:r>
            <a:r>
              <a:rPr lang="en-US" sz="1400" dirty="0" err="1"/>
              <a:t>competența</a:t>
            </a:r>
            <a:r>
              <a:rPr lang="en-US" sz="1400" dirty="0"/>
              <a:t> de a </a:t>
            </a:r>
            <a:r>
              <a:rPr lang="en-US" sz="1400" dirty="0" err="1"/>
              <a:t>statua</a:t>
            </a:r>
            <a:r>
              <a:rPr lang="en-US" sz="1400" dirty="0"/>
              <a:t> </a:t>
            </a:r>
            <a:r>
              <a:rPr lang="en-US" sz="1400" dirty="0" err="1"/>
              <a:t>asupra</a:t>
            </a:r>
            <a:r>
              <a:rPr lang="en-US" sz="1400" dirty="0"/>
              <a:t> </a:t>
            </a:r>
            <a:r>
              <a:rPr lang="en-US" sz="1400" dirty="0" err="1"/>
              <a:t>litigiilor</a:t>
            </a:r>
            <a:r>
              <a:rPr lang="en-US" sz="1400" dirty="0"/>
              <a:t> </a:t>
            </a:r>
            <a:r>
              <a:rPr lang="en-US" sz="1400" dirty="0" err="1"/>
              <a:t>comerciale</a:t>
            </a:r>
            <a:r>
              <a:rPr lang="en-US" sz="1400" dirty="0"/>
              <a:t> </a:t>
            </a:r>
            <a:r>
              <a:rPr lang="en-US" sz="1400" dirty="0" err="1"/>
              <a:t>și</a:t>
            </a:r>
            <a:r>
              <a:rPr lang="en-US" sz="1400" dirty="0"/>
              <a:t> de a </a:t>
            </a:r>
            <a:r>
              <a:rPr lang="en-US" sz="1400" dirty="0" err="1"/>
              <a:t>executa</a:t>
            </a:r>
            <a:r>
              <a:rPr lang="en-US" sz="1400" dirty="0"/>
              <a:t> </a:t>
            </a:r>
            <a:r>
              <a:rPr lang="en-US" sz="1400" dirty="0" err="1"/>
              <a:t>hotărârile</a:t>
            </a:r>
            <a:r>
              <a:rPr lang="en-US" sz="1400" dirty="0"/>
              <a:t> </a:t>
            </a:r>
            <a:r>
              <a:rPr lang="en-US" sz="1400" dirty="0" err="1"/>
              <a:t>luate</a:t>
            </a:r>
            <a:r>
              <a:rPr lang="en-US" sz="1400" dirty="0"/>
              <a:t>. </a:t>
            </a:r>
            <a:r>
              <a:rPr lang="en-US" sz="1400" dirty="0" err="1"/>
              <a:t>Mecanismul</a:t>
            </a:r>
            <a:r>
              <a:rPr lang="en-US" sz="1400" dirty="0"/>
              <a:t> de </a:t>
            </a:r>
            <a:r>
              <a:rPr lang="en-US" sz="1400" dirty="0" err="1"/>
              <a:t>soluționare</a:t>
            </a:r>
            <a:r>
              <a:rPr lang="en-US" sz="1400" dirty="0"/>
              <a:t> a </a:t>
            </a:r>
            <a:r>
              <a:rPr lang="en-US" sz="1400" dirty="0" err="1"/>
              <a:t>litigiilor</a:t>
            </a:r>
            <a:r>
              <a:rPr lang="en-US" sz="1400" dirty="0"/>
              <a:t> </a:t>
            </a:r>
            <a:r>
              <a:rPr lang="en-US" sz="1400" dirty="0" err="1"/>
              <a:t>comerciale</a:t>
            </a:r>
            <a:r>
              <a:rPr lang="en-US" sz="1400" dirty="0"/>
              <a:t> are la </a:t>
            </a:r>
            <a:r>
              <a:rPr lang="en-US" sz="1400" dirty="0" err="1"/>
              <a:t>bază</a:t>
            </a:r>
            <a:r>
              <a:rPr lang="en-US" sz="1400" dirty="0"/>
              <a:t> un </a:t>
            </a:r>
            <a:r>
              <a:rPr lang="en-US" sz="1400" dirty="0" err="1"/>
              <a:t>sistem</a:t>
            </a:r>
            <a:r>
              <a:rPr lang="en-US" sz="1400" dirty="0"/>
              <a:t> de </a:t>
            </a:r>
            <a:r>
              <a:rPr lang="en-US" sz="1400" dirty="0" err="1"/>
              <a:t>norme</a:t>
            </a:r>
            <a:r>
              <a:rPr lang="en-US" sz="1400" dirty="0"/>
              <a:t> </a:t>
            </a:r>
            <a:r>
              <a:rPr lang="en-US" sz="1400" dirty="0" err="1"/>
              <a:t>predefinite</a:t>
            </a:r>
            <a:r>
              <a:rPr lang="en-US" sz="1400" dirty="0"/>
              <a:t> care </a:t>
            </a:r>
            <a:r>
              <a:rPr lang="en-US" sz="1400" dirty="0" err="1"/>
              <a:t>oferă</a:t>
            </a:r>
            <a:r>
              <a:rPr lang="en-US" sz="1400" dirty="0"/>
              <a:t> </a:t>
            </a:r>
            <a:r>
              <a:rPr lang="en-US" sz="1400" dirty="0" err="1"/>
              <a:t>membrilor</a:t>
            </a:r>
            <a:r>
              <a:rPr lang="en-US" sz="1400" dirty="0"/>
              <a:t> OMC, </a:t>
            </a:r>
            <a:r>
              <a:rPr lang="en-US" sz="1400" dirty="0" err="1"/>
              <a:t>indiferent</a:t>
            </a:r>
            <a:r>
              <a:rPr lang="en-US" sz="1400" dirty="0"/>
              <a:t> de </a:t>
            </a:r>
            <a:r>
              <a:rPr lang="en-US" sz="1400" dirty="0" err="1"/>
              <a:t>importanța</a:t>
            </a:r>
            <a:r>
              <a:rPr lang="en-US" sz="1400" dirty="0"/>
              <a:t> lor </a:t>
            </a:r>
            <a:r>
              <a:rPr lang="en-US" sz="1400" dirty="0" err="1"/>
              <a:t>politică</a:t>
            </a:r>
            <a:r>
              <a:rPr lang="en-US" sz="1400" dirty="0"/>
              <a:t> </a:t>
            </a:r>
            <a:r>
              <a:rPr lang="en-US" sz="1400" dirty="0" err="1"/>
              <a:t>sau</a:t>
            </a:r>
            <a:r>
              <a:rPr lang="en-US" sz="1400" dirty="0"/>
              <a:t> de </a:t>
            </a:r>
            <a:r>
              <a:rPr lang="en-US" sz="1400" dirty="0" err="1"/>
              <a:t>influența</a:t>
            </a:r>
            <a:r>
              <a:rPr lang="en-US" sz="1400" dirty="0"/>
              <a:t> lor </a:t>
            </a:r>
            <a:r>
              <a:rPr lang="en-US" sz="1400" dirty="0" err="1"/>
              <a:t>economică</a:t>
            </a:r>
            <a:r>
              <a:rPr lang="en-US" sz="1400" dirty="0"/>
              <a:t>, </a:t>
            </a:r>
            <a:r>
              <a:rPr lang="en-US" sz="1400" dirty="0" err="1"/>
              <a:t>posibilitatea</a:t>
            </a:r>
            <a:r>
              <a:rPr lang="en-US" sz="1400" dirty="0"/>
              <a:t> de a </a:t>
            </a:r>
            <a:r>
              <a:rPr lang="en-US" sz="1400" dirty="0" err="1"/>
              <a:t>depune</a:t>
            </a:r>
            <a:r>
              <a:rPr lang="en-US" sz="1400" dirty="0"/>
              <a:t> </a:t>
            </a:r>
            <a:r>
              <a:rPr lang="en-US" sz="1400" dirty="0" err="1"/>
              <a:t>plângeri</a:t>
            </a:r>
            <a:r>
              <a:rPr lang="en-US" sz="1400" dirty="0"/>
              <a:t> </a:t>
            </a:r>
            <a:r>
              <a:rPr lang="en-US" sz="1400" dirty="0" err="1"/>
              <a:t>privind</a:t>
            </a:r>
            <a:r>
              <a:rPr lang="en-US" sz="1400" dirty="0"/>
              <a:t> </a:t>
            </a:r>
            <a:r>
              <a:rPr lang="en-US" sz="1400" dirty="0" err="1"/>
              <a:t>presupuse</a:t>
            </a:r>
            <a:r>
              <a:rPr lang="en-US" sz="1400" dirty="0"/>
              <a:t> </a:t>
            </a:r>
            <a:r>
              <a:rPr lang="en-US" sz="1400" dirty="0" err="1"/>
              <a:t>încălcări</a:t>
            </a:r>
            <a:r>
              <a:rPr lang="en-US" sz="1400" dirty="0"/>
              <a:t> ale </a:t>
            </a:r>
            <a:r>
              <a:rPr lang="en-US" sz="1400" dirty="0" err="1"/>
              <a:t>normelor</a:t>
            </a:r>
            <a:r>
              <a:rPr lang="en-US" sz="1400" dirty="0"/>
              <a:t> OMC </a:t>
            </a:r>
            <a:r>
              <a:rPr lang="en-US" sz="1400" dirty="0" err="1"/>
              <a:t>și</a:t>
            </a:r>
            <a:r>
              <a:rPr lang="en-US" sz="1400" dirty="0"/>
              <a:t> de a </a:t>
            </a:r>
            <a:r>
              <a:rPr lang="en-US" sz="1400" dirty="0" err="1"/>
              <a:t>solicita</a:t>
            </a:r>
            <a:r>
              <a:rPr lang="en-US" sz="1400" dirty="0"/>
              <a:t> </a:t>
            </a:r>
            <a:r>
              <a:rPr lang="en-US" sz="1400" dirty="0" err="1"/>
              <a:t>compensații</a:t>
            </a:r>
            <a:r>
              <a:rPr lang="en-US" sz="1400" dirty="0"/>
              <a:t>. </a:t>
            </a:r>
            <a:r>
              <a:rPr lang="en-US" sz="1400" dirty="0" err="1"/>
              <a:t>Introducerea</a:t>
            </a:r>
            <a:r>
              <a:rPr lang="en-US" sz="1400" dirty="0"/>
              <a:t> </a:t>
            </a:r>
            <a:r>
              <a:rPr lang="en-US" sz="1400" dirty="0" err="1"/>
              <a:t>acestui</a:t>
            </a:r>
            <a:r>
              <a:rPr lang="en-US" sz="1400" dirty="0"/>
              <a:t> </a:t>
            </a:r>
            <a:r>
              <a:rPr lang="en-US" sz="1400" dirty="0" err="1"/>
              <a:t>mecanism</a:t>
            </a:r>
            <a:r>
              <a:rPr lang="en-US" sz="1400" dirty="0"/>
              <a:t> a </a:t>
            </a:r>
            <a:r>
              <a:rPr lang="en-US" sz="1400" dirty="0" err="1"/>
              <a:t>condus</a:t>
            </a:r>
            <a:r>
              <a:rPr lang="en-US" sz="1400" dirty="0"/>
              <a:t> la </a:t>
            </a:r>
            <a:r>
              <a:rPr lang="en-US" sz="1400" dirty="0" err="1"/>
              <a:t>scăderea</a:t>
            </a:r>
            <a:r>
              <a:rPr lang="en-US" sz="1400" dirty="0"/>
              <a:t> </a:t>
            </a:r>
            <a:r>
              <a:rPr lang="en-US" sz="1400" dirty="0" err="1"/>
              <a:t>gradului</a:t>
            </a:r>
            <a:r>
              <a:rPr lang="en-US" sz="1400" dirty="0"/>
              <a:t> de </a:t>
            </a:r>
            <a:r>
              <a:rPr lang="en-US" sz="1400" dirty="0" err="1"/>
              <a:t>utilizare</a:t>
            </a:r>
            <a:r>
              <a:rPr lang="en-US" sz="1400" dirty="0"/>
              <a:t> a </a:t>
            </a:r>
            <a:r>
              <a:rPr lang="en-US" sz="1400" dirty="0" err="1"/>
              <a:t>mecanismelor</a:t>
            </a:r>
            <a:r>
              <a:rPr lang="en-US" sz="1400" dirty="0"/>
              <a:t> de </a:t>
            </a:r>
            <a:r>
              <a:rPr lang="en-US" sz="1400" dirty="0" err="1"/>
              <a:t>apărare</a:t>
            </a:r>
            <a:r>
              <a:rPr lang="en-US" sz="1400" dirty="0"/>
              <a:t> </a:t>
            </a:r>
            <a:r>
              <a:rPr lang="en-US" sz="1400" dirty="0" err="1"/>
              <a:t>unilaterale</a:t>
            </a:r>
            <a:r>
              <a:rPr lang="en-US" sz="1400" dirty="0"/>
              <a:t> </a:t>
            </a:r>
            <a:r>
              <a:rPr lang="en-US" sz="1400" dirty="0" err="1"/>
              <a:t>utilizate</a:t>
            </a:r>
            <a:r>
              <a:rPr lang="en-US" sz="1400" dirty="0"/>
              <a:t> anterior de </a:t>
            </a:r>
            <a:r>
              <a:rPr lang="en-US" sz="1400" dirty="0" err="1"/>
              <a:t>către</a:t>
            </a:r>
            <a:r>
              <a:rPr lang="en-US" sz="1400" dirty="0"/>
              <a:t> state </a:t>
            </a:r>
            <a:r>
              <a:rPr lang="en-US" sz="1400" dirty="0" err="1"/>
              <a:t>și</a:t>
            </a:r>
            <a:r>
              <a:rPr lang="en-US" sz="1400" dirty="0"/>
              <a:t> care </a:t>
            </a:r>
            <a:r>
              <a:rPr lang="en-US" sz="1400" dirty="0" err="1"/>
              <a:t>provocau</a:t>
            </a:r>
            <a:r>
              <a:rPr lang="en-US" sz="1400" dirty="0"/>
              <a:t> </a:t>
            </a:r>
            <a:r>
              <a:rPr lang="en-US" sz="1400" dirty="0" err="1"/>
              <a:t>adesea</a:t>
            </a:r>
            <a:r>
              <a:rPr lang="en-US" sz="1400" dirty="0"/>
              <a:t> </a:t>
            </a:r>
            <a:r>
              <a:rPr lang="en-US" sz="1400" dirty="0" err="1"/>
              <a:t>represalii</a:t>
            </a:r>
            <a:r>
              <a:rPr lang="en-US" sz="1400" dirty="0"/>
              <a:t> din </a:t>
            </a:r>
            <a:r>
              <a:rPr lang="en-US" sz="1400" dirty="0" err="1"/>
              <a:t>partea</a:t>
            </a:r>
            <a:r>
              <a:rPr lang="en-US" sz="1400" dirty="0"/>
              <a:t> </a:t>
            </a:r>
            <a:r>
              <a:rPr lang="en-US" sz="1400" dirty="0" err="1"/>
              <a:t>statelor</a:t>
            </a:r>
            <a:r>
              <a:rPr lang="en-US" sz="1400" dirty="0"/>
              <a:t> </a:t>
            </a:r>
            <a:r>
              <a:rPr lang="en-US" sz="1400" dirty="0" err="1"/>
              <a:t>vizate</a:t>
            </a:r>
            <a:r>
              <a:rPr lang="en-US" sz="1400" dirty="0"/>
              <a:t>, </a:t>
            </a:r>
            <a:r>
              <a:rPr lang="en-US" sz="1400" dirty="0" err="1"/>
              <a:t>ducând</a:t>
            </a:r>
            <a:r>
              <a:rPr lang="en-US" sz="1400" dirty="0"/>
              <a:t>, </a:t>
            </a:r>
            <a:r>
              <a:rPr lang="en-US" sz="1400" dirty="0" err="1"/>
              <a:t>câteodată</a:t>
            </a:r>
            <a:r>
              <a:rPr lang="en-US" sz="1400" dirty="0"/>
              <a:t>, la </a:t>
            </a:r>
            <a:r>
              <a:rPr lang="en-US" sz="1400" dirty="0" err="1"/>
              <a:t>adevărate</a:t>
            </a:r>
            <a:r>
              <a:rPr lang="en-US" sz="1400" dirty="0"/>
              <a:t> </a:t>
            </a:r>
            <a:r>
              <a:rPr lang="en-US" sz="1400" dirty="0" err="1"/>
              <a:t>războaie</a:t>
            </a:r>
            <a:r>
              <a:rPr lang="en-US" sz="1400" dirty="0"/>
              <a:t> </a:t>
            </a:r>
            <a:r>
              <a:rPr lang="en-US" sz="1400" dirty="0" err="1"/>
              <a:t>comerciale</a:t>
            </a:r>
            <a:r>
              <a:rPr lang="en-US" sz="1400" dirty="0"/>
              <a:t>.</a:t>
            </a:r>
          </a:p>
        </p:txBody>
      </p:sp>
      <p:pic>
        <p:nvPicPr>
          <p:cNvPr id="4" name="Picture 3">
            <a:extLst>
              <a:ext uri="{FF2B5EF4-FFF2-40B4-BE49-F238E27FC236}">
                <a16:creationId xmlns:a16="http://schemas.microsoft.com/office/drawing/2014/main" id="{35B8DDDC-CA3C-91F6-D254-3F139C50F909}"/>
              </a:ext>
            </a:extLst>
          </p:cNvPr>
          <p:cNvPicPr>
            <a:picLocks noChangeAspect="1"/>
          </p:cNvPicPr>
          <p:nvPr/>
        </p:nvPicPr>
        <p:blipFill>
          <a:blip r:embed="rId2"/>
          <a:stretch>
            <a:fillRect/>
          </a:stretch>
        </p:blipFill>
        <p:spPr>
          <a:xfrm>
            <a:off x="6229218" y="1147666"/>
            <a:ext cx="5601998" cy="4338734"/>
          </a:xfrm>
          <a:prstGeom prst="rect">
            <a:avLst/>
          </a:prstGeom>
        </p:spPr>
      </p:pic>
    </p:spTree>
    <p:extLst>
      <p:ext uri="{BB962C8B-B14F-4D97-AF65-F5344CB8AC3E}">
        <p14:creationId xmlns:p14="http://schemas.microsoft.com/office/powerpoint/2010/main" val="60519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29F1C5-B597-156A-0F20-D4E5056225B9}"/>
              </a:ext>
            </a:extLst>
          </p:cNvPr>
          <p:cNvSpPr txBox="1"/>
          <p:nvPr/>
        </p:nvSpPr>
        <p:spPr>
          <a:xfrm>
            <a:off x="306356" y="551151"/>
            <a:ext cx="4619621" cy="384366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200" dirty="0" err="1"/>
              <a:t>Acordurile</a:t>
            </a:r>
            <a:r>
              <a:rPr lang="en-US" sz="1200" dirty="0"/>
              <a:t> </a:t>
            </a:r>
            <a:r>
              <a:rPr lang="en-US" sz="1200" dirty="0" err="1"/>
              <a:t>încheiate</a:t>
            </a:r>
            <a:r>
              <a:rPr lang="en-US" sz="1200" dirty="0"/>
              <a:t> </a:t>
            </a:r>
            <a:r>
              <a:rPr lang="en-US" sz="1200" dirty="0" err="1"/>
              <a:t>în</a:t>
            </a:r>
            <a:r>
              <a:rPr lang="en-US" sz="1200" dirty="0"/>
              <a:t> </a:t>
            </a:r>
            <a:r>
              <a:rPr lang="en-US" sz="1200" dirty="0" err="1"/>
              <a:t>cadrul</a:t>
            </a:r>
            <a:r>
              <a:rPr lang="en-US" sz="1200" dirty="0"/>
              <a:t> OMC </a:t>
            </a:r>
            <a:r>
              <a:rPr lang="en-US" sz="1200" dirty="0" err="1"/>
              <a:t>conţin</a:t>
            </a:r>
            <a:r>
              <a:rPr lang="en-US" sz="1200" dirty="0"/>
              <a:t> o </a:t>
            </a:r>
            <a:r>
              <a:rPr lang="en-US" sz="1200" dirty="0" err="1"/>
              <a:t>serie</a:t>
            </a:r>
            <a:r>
              <a:rPr lang="en-US" sz="1200" dirty="0"/>
              <a:t> de </a:t>
            </a:r>
            <a:r>
              <a:rPr lang="en-US" sz="1200" dirty="0" err="1"/>
              <a:t>prevederi</a:t>
            </a:r>
            <a:r>
              <a:rPr lang="en-US" sz="1200" dirty="0"/>
              <a:t> </a:t>
            </a:r>
            <a:r>
              <a:rPr lang="en-US" sz="1200" dirty="0" err="1"/>
              <a:t>relevante</a:t>
            </a:r>
            <a:r>
              <a:rPr lang="en-US" sz="1200" dirty="0"/>
              <a:t> </a:t>
            </a:r>
            <a:r>
              <a:rPr lang="en-US" sz="1200" dirty="0" err="1"/>
              <a:t>pentru</a:t>
            </a:r>
            <a:r>
              <a:rPr lang="en-US" sz="1200" dirty="0"/>
              <a:t> </a:t>
            </a:r>
            <a:r>
              <a:rPr lang="en-US" sz="1200" dirty="0" err="1"/>
              <a:t>politica</a:t>
            </a:r>
            <a:r>
              <a:rPr lang="en-US" sz="1200" dirty="0"/>
              <a:t> </a:t>
            </a:r>
            <a:r>
              <a:rPr lang="en-US" sz="1200" dirty="0" err="1"/>
              <a:t>în</a:t>
            </a:r>
            <a:r>
              <a:rPr lang="en-US" sz="1200" dirty="0"/>
              <a:t> </a:t>
            </a:r>
            <a:r>
              <a:rPr lang="en-US" sz="1200" dirty="0" err="1"/>
              <a:t>domeniul</a:t>
            </a:r>
            <a:r>
              <a:rPr lang="en-US" sz="1200" dirty="0"/>
              <a:t> </a:t>
            </a:r>
            <a:r>
              <a:rPr lang="en-US" sz="1200" dirty="0" err="1"/>
              <a:t>concurenţei</a:t>
            </a:r>
            <a:r>
              <a:rPr lang="en-US" sz="1200" dirty="0"/>
              <a:t>.</a:t>
            </a:r>
          </a:p>
          <a:p>
            <a:pPr indent="-228600">
              <a:lnSpc>
                <a:spcPct val="90000"/>
              </a:lnSpc>
              <a:spcAft>
                <a:spcPts val="600"/>
              </a:spcAft>
              <a:buFont typeface="Arial" panose="020B0604020202020204" pitchFamily="34" charset="0"/>
              <a:buChar char="•"/>
            </a:pPr>
            <a:r>
              <a:rPr lang="en-US" sz="1200" dirty="0"/>
              <a:t>Un </a:t>
            </a:r>
            <a:r>
              <a:rPr lang="en-US" sz="1200" dirty="0" err="1"/>
              <a:t>exemplu</a:t>
            </a:r>
            <a:r>
              <a:rPr lang="en-US" sz="1200" dirty="0"/>
              <a:t> </a:t>
            </a:r>
            <a:r>
              <a:rPr lang="en-US" sz="1200" dirty="0" err="1"/>
              <a:t>este</a:t>
            </a:r>
            <a:r>
              <a:rPr lang="en-US" sz="1200" dirty="0"/>
              <a:t> </a:t>
            </a:r>
            <a:r>
              <a:rPr lang="en-US" sz="1200" dirty="0" err="1"/>
              <a:t>reprezentat</a:t>
            </a:r>
            <a:r>
              <a:rPr lang="en-US" sz="1200" dirty="0"/>
              <a:t> de </a:t>
            </a:r>
            <a:r>
              <a:rPr lang="en-US" sz="1200" dirty="0" err="1"/>
              <a:t>prevederile</a:t>
            </a:r>
            <a:r>
              <a:rPr lang="en-US" sz="1200" dirty="0"/>
              <a:t> care </a:t>
            </a:r>
            <a:r>
              <a:rPr lang="en-US" sz="1200" dirty="0" err="1"/>
              <a:t>vizează</a:t>
            </a:r>
            <a:r>
              <a:rPr lang="en-US" sz="1200" dirty="0"/>
              <a:t> </a:t>
            </a:r>
            <a:r>
              <a:rPr lang="en-US" sz="1200" dirty="0" err="1"/>
              <a:t>tratamentul</a:t>
            </a:r>
            <a:r>
              <a:rPr lang="en-US" sz="1200" dirty="0"/>
              <a:t> special </a:t>
            </a:r>
            <a:r>
              <a:rPr lang="en-US" sz="1200" dirty="0" err="1"/>
              <a:t>şi</a:t>
            </a:r>
            <a:r>
              <a:rPr lang="en-US" sz="1200" dirty="0"/>
              <a:t> </a:t>
            </a:r>
            <a:r>
              <a:rPr lang="en-US" sz="1200" dirty="0" err="1"/>
              <a:t>diferenţial</a:t>
            </a:r>
            <a:r>
              <a:rPr lang="en-US" sz="1200" dirty="0"/>
              <a:t>. </a:t>
            </a:r>
            <a:r>
              <a:rPr lang="en-US" sz="1200" dirty="0" err="1"/>
              <a:t>Aceste</a:t>
            </a:r>
            <a:r>
              <a:rPr lang="en-US" sz="1200" dirty="0"/>
              <a:t> </a:t>
            </a:r>
            <a:r>
              <a:rPr lang="en-US" sz="1200" dirty="0" err="1"/>
              <a:t>prevederi</a:t>
            </a:r>
            <a:r>
              <a:rPr lang="en-US" sz="1200" dirty="0"/>
              <a:t> au ca scop </a:t>
            </a:r>
            <a:r>
              <a:rPr lang="en-US" sz="1200" dirty="0" err="1"/>
              <a:t>sporirea</a:t>
            </a:r>
            <a:r>
              <a:rPr lang="en-US" sz="1200" dirty="0"/>
              <a:t> </a:t>
            </a:r>
            <a:r>
              <a:rPr lang="en-US" sz="1200" dirty="0" err="1"/>
              <a:t>oportunităţilor</a:t>
            </a:r>
            <a:r>
              <a:rPr lang="en-US" sz="1200" dirty="0"/>
              <a:t> </a:t>
            </a:r>
            <a:r>
              <a:rPr lang="en-US" sz="1200" dirty="0" err="1"/>
              <a:t>comerciale</a:t>
            </a:r>
            <a:r>
              <a:rPr lang="en-US" sz="1200" dirty="0"/>
              <a:t> </a:t>
            </a:r>
            <a:r>
              <a:rPr lang="en-US" sz="1200" dirty="0" err="1"/>
              <a:t>prin</a:t>
            </a:r>
            <a:r>
              <a:rPr lang="en-US" sz="1200" dirty="0"/>
              <a:t> </a:t>
            </a:r>
            <a:r>
              <a:rPr lang="en-US" sz="1200" dirty="0" err="1"/>
              <a:t>asigurarea</a:t>
            </a:r>
            <a:r>
              <a:rPr lang="en-US" sz="1200" dirty="0"/>
              <a:t> </a:t>
            </a:r>
            <a:r>
              <a:rPr lang="en-US" sz="1200" dirty="0" err="1"/>
              <a:t>accesului</a:t>
            </a:r>
            <a:r>
              <a:rPr lang="en-US" sz="1200" dirty="0"/>
              <a:t> la </a:t>
            </a:r>
            <a:r>
              <a:rPr lang="en-US" sz="1200" dirty="0" err="1"/>
              <a:t>pieţe</a:t>
            </a:r>
            <a:r>
              <a:rPr lang="en-US" sz="1200" dirty="0"/>
              <a:t>, </a:t>
            </a:r>
            <a:r>
              <a:rPr lang="en-US" sz="1200" dirty="0" err="1"/>
              <a:t>protejarea</a:t>
            </a:r>
            <a:r>
              <a:rPr lang="en-US" sz="1200" dirty="0"/>
              <a:t> de </a:t>
            </a:r>
            <a:r>
              <a:rPr lang="en-US" sz="1200" dirty="0" err="1"/>
              <a:t>către</a:t>
            </a:r>
            <a:r>
              <a:rPr lang="en-US" sz="1200" dirty="0"/>
              <a:t> </a:t>
            </a:r>
            <a:r>
              <a:rPr lang="en-US" sz="1200" dirty="0" err="1"/>
              <a:t>membrii</a:t>
            </a:r>
            <a:r>
              <a:rPr lang="en-US" sz="1200" dirty="0"/>
              <a:t> OMC a </a:t>
            </a:r>
            <a:r>
              <a:rPr lang="en-US" sz="1200" dirty="0" err="1"/>
              <a:t>intereselor</a:t>
            </a:r>
            <a:r>
              <a:rPr lang="en-US" sz="1200" dirty="0"/>
              <a:t> </a:t>
            </a:r>
            <a:r>
              <a:rPr lang="en-US" sz="1200" dirty="0" err="1"/>
              <a:t>statelor</a:t>
            </a:r>
            <a:r>
              <a:rPr lang="en-US" sz="1200" dirty="0"/>
              <a:t> </a:t>
            </a:r>
            <a:r>
              <a:rPr lang="en-US" sz="1200" dirty="0" err="1"/>
              <a:t>în</a:t>
            </a:r>
            <a:r>
              <a:rPr lang="en-US" sz="1200" dirty="0"/>
              <a:t> curs de </a:t>
            </a:r>
            <a:r>
              <a:rPr lang="en-US" sz="1200" dirty="0" err="1"/>
              <a:t>dezvoltare</a:t>
            </a:r>
            <a:r>
              <a:rPr lang="en-US" sz="1200" dirty="0"/>
              <a:t>, o </a:t>
            </a:r>
            <a:r>
              <a:rPr lang="en-US" sz="1200" dirty="0" err="1"/>
              <a:t>mai</a:t>
            </a:r>
            <a:r>
              <a:rPr lang="en-US" sz="1200" dirty="0"/>
              <a:t> mare </a:t>
            </a:r>
            <a:r>
              <a:rPr lang="en-US" sz="1200" dirty="0" err="1"/>
              <a:t>flexibilitate</a:t>
            </a:r>
            <a:r>
              <a:rPr lang="en-US" sz="1200" dirty="0"/>
              <a:t> a </a:t>
            </a:r>
            <a:r>
              <a:rPr lang="en-US" sz="1200" dirty="0" err="1"/>
              <a:t>angajamentelor</a:t>
            </a:r>
            <a:r>
              <a:rPr lang="en-US" sz="1200" dirty="0"/>
              <a:t>, </a:t>
            </a:r>
            <a:r>
              <a:rPr lang="en-US" sz="1200" dirty="0" err="1"/>
              <a:t>perioade</a:t>
            </a:r>
            <a:r>
              <a:rPr lang="en-US" sz="1200" dirty="0"/>
              <a:t> </a:t>
            </a:r>
            <a:r>
              <a:rPr lang="en-US" sz="1200" dirty="0" err="1"/>
              <a:t>mai</a:t>
            </a:r>
            <a:r>
              <a:rPr lang="en-US" sz="1200" dirty="0"/>
              <a:t> lungi de </a:t>
            </a:r>
            <a:r>
              <a:rPr lang="en-US" sz="1200" dirty="0" err="1"/>
              <a:t>tranziţie</a:t>
            </a:r>
            <a:r>
              <a:rPr lang="en-US" sz="1200" dirty="0"/>
              <a:t>, </a:t>
            </a:r>
            <a:r>
              <a:rPr lang="en-US" sz="1200" dirty="0" err="1"/>
              <a:t>asistenţa</a:t>
            </a:r>
            <a:r>
              <a:rPr lang="en-US" sz="1200" dirty="0"/>
              <a:t> </a:t>
            </a:r>
            <a:r>
              <a:rPr lang="en-US" sz="1200" dirty="0" err="1"/>
              <a:t>tehnică</a:t>
            </a:r>
            <a:r>
              <a:rPr lang="en-US" sz="1200" dirty="0"/>
              <a:t>.</a:t>
            </a:r>
          </a:p>
          <a:p>
            <a:pPr indent="-228600">
              <a:lnSpc>
                <a:spcPct val="90000"/>
              </a:lnSpc>
              <a:spcAft>
                <a:spcPts val="600"/>
              </a:spcAft>
              <a:buFont typeface="Arial" panose="020B0604020202020204" pitchFamily="34" charset="0"/>
              <a:buChar char="•"/>
            </a:pPr>
            <a:r>
              <a:rPr lang="en-US" sz="1200" dirty="0" err="1"/>
              <a:t>Majoritatea</a:t>
            </a:r>
            <a:r>
              <a:rPr lang="en-US" sz="1200" dirty="0"/>
              <a:t> </a:t>
            </a:r>
            <a:r>
              <a:rPr lang="en-US" sz="1200" dirty="0" err="1"/>
              <a:t>ţărilor</a:t>
            </a:r>
            <a:r>
              <a:rPr lang="en-US" sz="1200" dirty="0"/>
              <a:t> </a:t>
            </a:r>
            <a:r>
              <a:rPr lang="en-US" sz="1200" dirty="0" err="1"/>
              <a:t>membre</a:t>
            </a:r>
            <a:r>
              <a:rPr lang="en-US" sz="1200" dirty="0"/>
              <a:t> OMC au </a:t>
            </a:r>
            <a:r>
              <a:rPr lang="en-US" sz="1200" dirty="0" err="1"/>
              <a:t>adoptat</a:t>
            </a:r>
            <a:r>
              <a:rPr lang="en-US" sz="1200" dirty="0"/>
              <a:t> </a:t>
            </a:r>
            <a:r>
              <a:rPr lang="en-US" sz="1200" dirty="0" err="1"/>
              <a:t>în</a:t>
            </a:r>
            <a:r>
              <a:rPr lang="en-US" sz="1200" dirty="0"/>
              <a:t> plan </a:t>
            </a:r>
            <a:r>
              <a:rPr lang="en-US" sz="1200" dirty="0" err="1"/>
              <a:t>naţional</a:t>
            </a:r>
            <a:r>
              <a:rPr lang="en-US" sz="1200" dirty="0"/>
              <a:t> </a:t>
            </a:r>
            <a:r>
              <a:rPr lang="en-US" sz="1200" dirty="0" err="1"/>
              <a:t>legislaţii</a:t>
            </a:r>
            <a:r>
              <a:rPr lang="en-US" sz="1200" dirty="0"/>
              <a:t> </a:t>
            </a:r>
            <a:r>
              <a:rPr lang="en-US" sz="1200" dirty="0" err="1"/>
              <a:t>în</a:t>
            </a:r>
            <a:r>
              <a:rPr lang="en-US" sz="1200" dirty="0"/>
              <a:t> </a:t>
            </a:r>
            <a:r>
              <a:rPr lang="en-US" sz="1200" dirty="0" err="1"/>
              <a:t>domeniul</a:t>
            </a:r>
            <a:r>
              <a:rPr lang="en-US" sz="1200" dirty="0"/>
              <a:t> </a:t>
            </a:r>
            <a:r>
              <a:rPr lang="en-US" sz="1200" dirty="0" err="1"/>
              <a:t>concurenţei</a:t>
            </a:r>
            <a:r>
              <a:rPr lang="en-US" sz="1200" dirty="0"/>
              <a:t>. </a:t>
            </a:r>
            <a:r>
              <a:rPr lang="en-US" sz="1200" dirty="0" err="1"/>
              <a:t>În</a:t>
            </a:r>
            <a:r>
              <a:rPr lang="en-US" sz="1200" dirty="0"/>
              <a:t> </a:t>
            </a:r>
            <a:r>
              <a:rPr lang="en-US" sz="1200" dirty="0" err="1"/>
              <a:t>viziunea</a:t>
            </a:r>
            <a:r>
              <a:rPr lang="en-US" sz="1200" dirty="0"/>
              <a:t> OMC, </a:t>
            </a:r>
            <a:r>
              <a:rPr lang="en-US" sz="1200" dirty="0" err="1"/>
              <a:t>acest</a:t>
            </a:r>
            <a:r>
              <a:rPr lang="en-US" sz="1200" dirty="0"/>
              <a:t> </a:t>
            </a:r>
            <a:r>
              <a:rPr lang="en-US" sz="1200" dirty="0" err="1"/>
              <a:t>cadru</a:t>
            </a:r>
            <a:r>
              <a:rPr lang="en-US" sz="1200" dirty="0"/>
              <a:t> legal </a:t>
            </a:r>
            <a:r>
              <a:rPr lang="en-US" sz="1200" dirty="0" err="1"/>
              <a:t>oferă</a:t>
            </a:r>
            <a:r>
              <a:rPr lang="en-US" sz="1200" dirty="0"/>
              <a:t> </a:t>
            </a:r>
            <a:r>
              <a:rPr lang="en-US" sz="1200" dirty="0" err="1"/>
              <a:t>mijloacele</a:t>
            </a:r>
            <a:r>
              <a:rPr lang="en-US" sz="1200" dirty="0"/>
              <a:t> </a:t>
            </a:r>
            <a:r>
              <a:rPr lang="en-US" sz="1200" dirty="0" err="1"/>
              <a:t>necesare</a:t>
            </a:r>
            <a:r>
              <a:rPr lang="en-US" sz="1200" dirty="0"/>
              <a:t> </a:t>
            </a:r>
            <a:r>
              <a:rPr lang="en-US" sz="1200" dirty="0" err="1"/>
              <a:t>combaterii</a:t>
            </a:r>
            <a:r>
              <a:rPr lang="en-US" sz="1200" dirty="0"/>
              <a:t> </a:t>
            </a:r>
            <a:r>
              <a:rPr lang="en-US" sz="1200" dirty="0" err="1"/>
              <a:t>practicilor</a:t>
            </a:r>
            <a:r>
              <a:rPr lang="en-US" sz="1200" dirty="0"/>
              <a:t> </a:t>
            </a:r>
            <a:r>
              <a:rPr lang="en-US" sz="1200" dirty="0" err="1"/>
              <a:t>anticoncurenţiale</a:t>
            </a:r>
            <a:r>
              <a:rPr lang="en-US" sz="1200" dirty="0"/>
              <a:t>, </a:t>
            </a:r>
            <a:r>
              <a:rPr lang="en-US" sz="1200" dirty="0" err="1"/>
              <a:t>inclusiv</a:t>
            </a:r>
            <a:r>
              <a:rPr lang="en-US" sz="1200" dirty="0"/>
              <a:t> </a:t>
            </a:r>
            <a:r>
              <a:rPr lang="en-US" sz="1200" dirty="0" err="1"/>
              <a:t>fixarea</a:t>
            </a:r>
            <a:r>
              <a:rPr lang="en-US" sz="1200" dirty="0"/>
              <a:t> </a:t>
            </a:r>
            <a:r>
              <a:rPr lang="en-US" sz="1200" dirty="0" err="1"/>
              <a:t>preţurilor</a:t>
            </a:r>
            <a:r>
              <a:rPr lang="en-US" sz="1200" dirty="0"/>
              <a:t> </a:t>
            </a:r>
            <a:r>
              <a:rPr lang="en-US" sz="1200" dirty="0" err="1"/>
              <a:t>sau</a:t>
            </a:r>
            <a:r>
              <a:rPr lang="en-US" sz="1200" dirty="0"/>
              <a:t> </a:t>
            </a:r>
            <a:r>
              <a:rPr lang="en-US" sz="1200" dirty="0" err="1"/>
              <a:t>alte</a:t>
            </a:r>
            <a:r>
              <a:rPr lang="en-US" sz="1200" dirty="0"/>
              <a:t> </a:t>
            </a:r>
            <a:r>
              <a:rPr lang="en-US" sz="1200" dirty="0" err="1"/>
              <a:t>înţelegeri</a:t>
            </a:r>
            <a:r>
              <a:rPr lang="en-US" sz="1200" dirty="0"/>
              <a:t> de tip cartel, </a:t>
            </a:r>
            <a:r>
              <a:rPr lang="en-US" sz="1200" dirty="0" err="1"/>
              <a:t>abuzul</a:t>
            </a:r>
            <a:r>
              <a:rPr lang="en-US" sz="1200" dirty="0"/>
              <a:t> de </a:t>
            </a:r>
            <a:r>
              <a:rPr lang="en-US" sz="1200" dirty="0" err="1"/>
              <a:t>poziţie</a:t>
            </a:r>
            <a:r>
              <a:rPr lang="en-US" sz="1200" dirty="0"/>
              <a:t> </a:t>
            </a:r>
            <a:r>
              <a:rPr lang="en-US" sz="1200" dirty="0" err="1"/>
              <a:t>dominantă</a:t>
            </a:r>
            <a:r>
              <a:rPr lang="en-US" sz="1200" dirty="0"/>
              <a:t>, </a:t>
            </a:r>
            <a:r>
              <a:rPr lang="en-US" sz="1200" dirty="0" err="1"/>
              <a:t>concentrările</a:t>
            </a:r>
            <a:r>
              <a:rPr lang="en-US" sz="1200" dirty="0"/>
              <a:t> </a:t>
            </a:r>
            <a:r>
              <a:rPr lang="en-US" sz="1200" dirty="0" err="1"/>
              <a:t>economice</a:t>
            </a:r>
            <a:r>
              <a:rPr lang="en-US" sz="1200" dirty="0"/>
              <a:t> care </a:t>
            </a:r>
            <a:r>
              <a:rPr lang="en-US" sz="1200" dirty="0" err="1"/>
              <a:t>restricţionează</a:t>
            </a:r>
            <a:r>
              <a:rPr lang="en-US" sz="1200" dirty="0"/>
              <a:t> </a:t>
            </a:r>
            <a:r>
              <a:rPr lang="en-US" sz="1200" dirty="0" err="1"/>
              <a:t>concurenţa</a:t>
            </a:r>
            <a:r>
              <a:rPr lang="en-US" sz="1200" dirty="0"/>
              <a:t>, </a:t>
            </a:r>
            <a:r>
              <a:rPr lang="en-US" sz="1200" dirty="0" err="1"/>
              <a:t>ori</a:t>
            </a:r>
            <a:r>
              <a:rPr lang="en-US" sz="1200" dirty="0"/>
              <a:t> </a:t>
            </a:r>
            <a:r>
              <a:rPr lang="en-US" sz="1200" dirty="0" err="1"/>
              <a:t>înţelegerile</a:t>
            </a:r>
            <a:r>
              <a:rPr lang="en-US" sz="1200" dirty="0"/>
              <a:t> </a:t>
            </a:r>
            <a:r>
              <a:rPr lang="en-US" sz="1200" dirty="0" err="1"/>
              <a:t>dintre</a:t>
            </a:r>
            <a:r>
              <a:rPr lang="en-US" sz="1200" dirty="0"/>
              <a:t> </a:t>
            </a:r>
            <a:r>
              <a:rPr lang="en-US" sz="1200" dirty="0" err="1"/>
              <a:t>furnizori</a:t>
            </a:r>
            <a:r>
              <a:rPr lang="en-US" sz="1200" dirty="0"/>
              <a:t> </a:t>
            </a:r>
            <a:r>
              <a:rPr lang="en-US" sz="1200" dirty="0" err="1"/>
              <a:t>şi</a:t>
            </a:r>
            <a:r>
              <a:rPr lang="en-US" sz="1200" dirty="0"/>
              <a:t> </a:t>
            </a:r>
            <a:r>
              <a:rPr lang="en-US" sz="1200" dirty="0" err="1"/>
              <a:t>beneficiari</a:t>
            </a:r>
            <a:r>
              <a:rPr lang="en-US" sz="1200" dirty="0"/>
              <a:t> (</a:t>
            </a:r>
            <a:r>
              <a:rPr lang="en-US" sz="1200" dirty="0" err="1"/>
              <a:t>înţelegerile</a:t>
            </a:r>
            <a:r>
              <a:rPr lang="en-US" sz="1200" dirty="0"/>
              <a:t> </a:t>
            </a:r>
            <a:r>
              <a:rPr lang="en-US" sz="1200" dirty="0" err="1"/>
              <a:t>verticale</a:t>
            </a:r>
            <a:r>
              <a:rPr lang="en-US" sz="1200" dirty="0"/>
              <a:t>) care </a:t>
            </a:r>
            <a:r>
              <a:rPr lang="en-US" sz="1200" dirty="0" err="1"/>
              <a:t>împiedică</a:t>
            </a:r>
            <a:r>
              <a:rPr lang="en-US" sz="1200" dirty="0"/>
              <a:t> </a:t>
            </a:r>
            <a:r>
              <a:rPr lang="en-US" sz="1200" dirty="0" err="1"/>
              <a:t>deschiderea</a:t>
            </a:r>
            <a:endParaRPr lang="en-US" sz="1200" dirty="0"/>
          </a:p>
          <a:p>
            <a:pPr indent="-228600">
              <a:lnSpc>
                <a:spcPct val="90000"/>
              </a:lnSpc>
              <a:spcAft>
                <a:spcPts val="600"/>
              </a:spcAft>
              <a:buFont typeface="Arial" panose="020B0604020202020204" pitchFamily="34" charset="0"/>
              <a:buChar char="•"/>
            </a:pPr>
            <a:r>
              <a:rPr lang="en-US" sz="1200" dirty="0" err="1"/>
              <a:t>pieţei</a:t>
            </a:r>
            <a:r>
              <a:rPr lang="en-US" sz="1200" dirty="0"/>
              <a:t> </a:t>
            </a:r>
            <a:r>
              <a:rPr lang="en-US" sz="1200" dirty="0" err="1"/>
              <a:t>către</a:t>
            </a:r>
            <a:r>
              <a:rPr lang="en-US" sz="1200" dirty="0"/>
              <a:t> </a:t>
            </a:r>
            <a:r>
              <a:rPr lang="en-US" sz="1200" dirty="0" err="1"/>
              <a:t>alţi</a:t>
            </a:r>
            <a:r>
              <a:rPr lang="en-US" sz="1200" dirty="0"/>
              <a:t> </a:t>
            </a:r>
            <a:r>
              <a:rPr lang="en-US" sz="1200" dirty="0" err="1"/>
              <a:t>concurenţi</a:t>
            </a:r>
            <a:r>
              <a:rPr lang="en-US" sz="1200" dirty="0"/>
              <a:t>. </a:t>
            </a:r>
            <a:r>
              <a:rPr lang="en-US" sz="1200" dirty="0" err="1"/>
              <a:t>Alături</a:t>
            </a:r>
            <a:r>
              <a:rPr lang="en-US" sz="1200" dirty="0"/>
              <a:t> de </a:t>
            </a:r>
            <a:r>
              <a:rPr lang="en-US" sz="1200" dirty="0" err="1"/>
              <a:t>legislaţia</a:t>
            </a:r>
            <a:r>
              <a:rPr lang="en-US" sz="1200" dirty="0"/>
              <a:t> din </a:t>
            </a:r>
            <a:r>
              <a:rPr lang="en-US" sz="1200" dirty="0" err="1"/>
              <a:t>domeniu</a:t>
            </a:r>
            <a:r>
              <a:rPr lang="en-US" sz="1200" dirty="0"/>
              <a:t>, </a:t>
            </a:r>
            <a:r>
              <a:rPr lang="en-US" sz="1200" dirty="0" err="1"/>
              <a:t>conceptul</a:t>
            </a:r>
            <a:r>
              <a:rPr lang="en-US" sz="1200" dirty="0"/>
              <a:t> de </a:t>
            </a:r>
            <a:r>
              <a:rPr lang="en-US" sz="1200" dirty="0" err="1"/>
              <a:t>politică</a:t>
            </a:r>
            <a:r>
              <a:rPr lang="en-US" sz="1200" dirty="0"/>
              <a:t> </a:t>
            </a:r>
            <a:r>
              <a:rPr lang="en-US" sz="1200" dirty="0" err="1"/>
              <a:t>în</a:t>
            </a:r>
            <a:r>
              <a:rPr lang="en-US" sz="1200" dirty="0"/>
              <a:t> </a:t>
            </a:r>
            <a:r>
              <a:rPr lang="en-US" sz="1200" dirty="0" err="1"/>
              <a:t>domeniul</a:t>
            </a:r>
            <a:r>
              <a:rPr lang="en-US" sz="1200" dirty="0"/>
              <a:t> </a:t>
            </a:r>
            <a:r>
              <a:rPr lang="en-US" sz="1200" dirty="0" err="1"/>
              <a:t>concurenţei</a:t>
            </a:r>
            <a:r>
              <a:rPr lang="en-US" sz="1200" dirty="0"/>
              <a:t> </a:t>
            </a:r>
            <a:r>
              <a:rPr lang="en-US" sz="1200" dirty="0" err="1"/>
              <a:t>înglobează</a:t>
            </a:r>
            <a:r>
              <a:rPr lang="en-US" sz="1200" dirty="0"/>
              <a:t> </a:t>
            </a:r>
            <a:r>
              <a:rPr lang="en-US" sz="1200" dirty="0" err="1"/>
              <a:t>şi</a:t>
            </a:r>
            <a:r>
              <a:rPr lang="en-US" sz="1200" dirty="0"/>
              <a:t> </a:t>
            </a:r>
            <a:r>
              <a:rPr lang="en-US" sz="1200" dirty="0" err="1"/>
              <a:t>celelalte</a:t>
            </a:r>
            <a:r>
              <a:rPr lang="en-US" sz="1200" dirty="0"/>
              <a:t> </a:t>
            </a:r>
            <a:r>
              <a:rPr lang="en-US" sz="1200" dirty="0" err="1"/>
              <a:t>măsuri</a:t>
            </a:r>
            <a:r>
              <a:rPr lang="en-US" sz="1200" dirty="0"/>
              <a:t> </a:t>
            </a:r>
            <a:r>
              <a:rPr lang="en-US" sz="1200" dirty="0" err="1"/>
              <a:t>întreprinse</a:t>
            </a:r>
            <a:r>
              <a:rPr lang="en-US" sz="1200" dirty="0"/>
              <a:t> </a:t>
            </a:r>
            <a:r>
              <a:rPr lang="en-US" sz="1200" dirty="0" err="1"/>
              <a:t>în</a:t>
            </a:r>
            <a:r>
              <a:rPr lang="en-US" sz="1200" dirty="0"/>
              <a:t> </a:t>
            </a:r>
            <a:r>
              <a:rPr lang="en-US" sz="1200" dirty="0" err="1"/>
              <a:t>vederea</a:t>
            </a:r>
            <a:r>
              <a:rPr lang="en-US" sz="1200" dirty="0"/>
              <a:t> </a:t>
            </a:r>
            <a:r>
              <a:rPr lang="en-US" sz="1200" dirty="0" err="1"/>
              <a:t>promovării</a:t>
            </a:r>
            <a:r>
              <a:rPr lang="en-US" sz="1200" dirty="0"/>
              <a:t> </a:t>
            </a:r>
            <a:r>
              <a:rPr lang="en-US" sz="1200" dirty="0" err="1"/>
              <a:t>concurenţei</a:t>
            </a:r>
            <a:r>
              <a:rPr lang="en-US" sz="1200" dirty="0"/>
              <a:t> </a:t>
            </a:r>
            <a:r>
              <a:rPr lang="en-US" sz="1200" dirty="0" err="1"/>
              <a:t>în</a:t>
            </a:r>
            <a:r>
              <a:rPr lang="en-US" sz="1200" dirty="0"/>
              <a:t> </a:t>
            </a:r>
            <a:r>
              <a:rPr lang="en-US" sz="1200" dirty="0" err="1"/>
              <a:t>economiile</a:t>
            </a:r>
            <a:r>
              <a:rPr lang="en-US" sz="1200" dirty="0"/>
              <a:t> </a:t>
            </a:r>
            <a:r>
              <a:rPr lang="en-US" sz="1200" dirty="0" err="1"/>
              <a:t>naţionale</a:t>
            </a:r>
            <a:r>
              <a:rPr lang="en-US" sz="1200" dirty="0"/>
              <a:t>, </a:t>
            </a:r>
            <a:r>
              <a:rPr lang="en-US" sz="1200" dirty="0" err="1"/>
              <a:t>aşa</a:t>
            </a:r>
            <a:r>
              <a:rPr lang="en-US" sz="1200" dirty="0"/>
              <a:t> cum sunt </a:t>
            </a:r>
            <a:r>
              <a:rPr lang="en-US" sz="1200" dirty="0" err="1"/>
              <a:t>reglementările</a:t>
            </a:r>
            <a:r>
              <a:rPr lang="en-US" sz="1200" dirty="0"/>
              <a:t> </a:t>
            </a:r>
            <a:r>
              <a:rPr lang="en-US" sz="1200" dirty="0" err="1"/>
              <a:t>sectoriale</a:t>
            </a:r>
            <a:r>
              <a:rPr lang="en-US" sz="1200" dirty="0"/>
              <a:t> </a:t>
            </a:r>
            <a:r>
              <a:rPr lang="en-US" sz="1200" dirty="0" err="1"/>
              <a:t>şi</a:t>
            </a:r>
            <a:r>
              <a:rPr lang="en-US" sz="1200" dirty="0"/>
              <a:t> </a:t>
            </a:r>
            <a:r>
              <a:rPr lang="en-US" sz="1200" dirty="0" err="1"/>
              <a:t>politicile</a:t>
            </a:r>
            <a:r>
              <a:rPr lang="en-US" sz="1200" dirty="0"/>
              <a:t> de </a:t>
            </a:r>
            <a:r>
              <a:rPr lang="en-US" sz="1200" dirty="0" err="1"/>
              <a:t>privatizare</a:t>
            </a:r>
            <a:r>
              <a:rPr lang="en-US" sz="1200" dirty="0"/>
              <a:t>.</a:t>
            </a:r>
          </a:p>
          <a:p>
            <a:pPr indent="-228600">
              <a:lnSpc>
                <a:spcPct val="90000"/>
              </a:lnSpc>
              <a:spcAft>
                <a:spcPts val="600"/>
              </a:spcAft>
              <a:buFont typeface="Arial" panose="020B0604020202020204" pitchFamily="34" charset="0"/>
              <a:buChar char="•"/>
            </a:pPr>
            <a:r>
              <a:rPr lang="en-US" sz="1200" dirty="0" err="1"/>
              <a:t>Ideea</a:t>
            </a:r>
            <a:r>
              <a:rPr lang="en-US" sz="1200" dirty="0"/>
              <a:t> </a:t>
            </a:r>
            <a:r>
              <a:rPr lang="en-US" sz="1200" dirty="0" err="1"/>
              <a:t>proiectării</a:t>
            </a:r>
            <a:r>
              <a:rPr lang="en-US" sz="1200" dirty="0"/>
              <a:t> </a:t>
            </a:r>
            <a:r>
              <a:rPr lang="en-US" sz="1200" dirty="0" err="1"/>
              <a:t>unui</a:t>
            </a:r>
            <a:r>
              <a:rPr lang="en-US" sz="1200" dirty="0"/>
              <a:t> </a:t>
            </a:r>
            <a:r>
              <a:rPr lang="en-US" sz="1200" dirty="0" err="1"/>
              <a:t>cadru</a:t>
            </a:r>
            <a:r>
              <a:rPr lang="en-US" sz="1200" dirty="0"/>
              <a:t> multilateral </a:t>
            </a:r>
            <a:r>
              <a:rPr lang="en-US" sz="1200" dirty="0" err="1"/>
              <a:t>privind</a:t>
            </a:r>
            <a:r>
              <a:rPr lang="en-US" sz="1200" dirty="0"/>
              <a:t> </a:t>
            </a:r>
            <a:r>
              <a:rPr lang="en-US" sz="1200" dirty="0" err="1"/>
              <a:t>politica</a:t>
            </a:r>
            <a:r>
              <a:rPr lang="en-US" sz="1200" dirty="0"/>
              <a:t> </a:t>
            </a:r>
            <a:r>
              <a:rPr lang="en-US" sz="1200" dirty="0" err="1"/>
              <a:t>în</a:t>
            </a:r>
            <a:r>
              <a:rPr lang="en-US" sz="1200" dirty="0"/>
              <a:t> </a:t>
            </a:r>
            <a:r>
              <a:rPr lang="en-US" sz="1200" dirty="0" err="1"/>
              <a:t>domeniul</a:t>
            </a:r>
            <a:r>
              <a:rPr lang="en-US" sz="1200" dirty="0"/>
              <a:t> </a:t>
            </a:r>
            <a:r>
              <a:rPr lang="en-US" sz="1200" dirty="0" err="1"/>
              <a:t>concurenţei</a:t>
            </a:r>
            <a:r>
              <a:rPr lang="en-US" sz="1200" dirty="0"/>
              <a:t> a </a:t>
            </a:r>
            <a:r>
              <a:rPr lang="en-US" sz="1200" dirty="0" err="1"/>
              <a:t>generat</a:t>
            </a:r>
            <a:r>
              <a:rPr lang="en-US" sz="1200" dirty="0"/>
              <a:t> </a:t>
            </a:r>
            <a:r>
              <a:rPr lang="en-US" sz="1200" dirty="0" err="1"/>
              <a:t>diferenţe</a:t>
            </a:r>
            <a:r>
              <a:rPr lang="en-US" sz="1200" dirty="0"/>
              <a:t> de </a:t>
            </a:r>
            <a:r>
              <a:rPr lang="en-US" sz="1200" dirty="0" err="1"/>
              <a:t>opinii</a:t>
            </a:r>
            <a:r>
              <a:rPr lang="en-US" sz="1200" dirty="0"/>
              <a:t> </a:t>
            </a:r>
            <a:r>
              <a:rPr lang="en-US" sz="1200" dirty="0" err="1"/>
              <a:t>între</a:t>
            </a:r>
            <a:r>
              <a:rPr lang="en-US" sz="1200" dirty="0"/>
              <a:t> </a:t>
            </a:r>
            <a:r>
              <a:rPr lang="en-US" sz="1200" dirty="0" err="1"/>
              <a:t>statele</a:t>
            </a:r>
            <a:r>
              <a:rPr lang="en-US" sz="1200" dirty="0"/>
              <a:t> </a:t>
            </a:r>
            <a:r>
              <a:rPr lang="en-US" sz="1200" dirty="0" err="1"/>
              <a:t>membre</a:t>
            </a:r>
            <a:r>
              <a:rPr lang="en-US" sz="1200" dirty="0"/>
              <a:t> OMC. </a:t>
            </a:r>
            <a:r>
              <a:rPr lang="en-US" sz="1200" dirty="0" err="1"/>
              <a:t>Unele</a:t>
            </a:r>
            <a:r>
              <a:rPr lang="en-US" sz="1200" dirty="0"/>
              <a:t> </a:t>
            </a:r>
            <a:r>
              <a:rPr lang="en-US" sz="1200" dirty="0" err="1"/>
              <a:t>dintre</a:t>
            </a:r>
            <a:r>
              <a:rPr lang="en-US" sz="1200" dirty="0"/>
              <a:t> </a:t>
            </a:r>
            <a:r>
              <a:rPr lang="en-US" sz="1200" dirty="0" err="1"/>
              <a:t>aceste</a:t>
            </a:r>
            <a:r>
              <a:rPr lang="en-US" sz="1200" dirty="0"/>
              <a:t> sunt de </a:t>
            </a:r>
            <a:r>
              <a:rPr lang="en-US" sz="1200" dirty="0" err="1"/>
              <a:t>părere</a:t>
            </a:r>
            <a:r>
              <a:rPr lang="en-US" sz="1200" dirty="0"/>
              <a:t> </a:t>
            </a:r>
            <a:r>
              <a:rPr lang="en-US" sz="1200" dirty="0" err="1"/>
              <a:t>că</a:t>
            </a:r>
            <a:r>
              <a:rPr lang="en-US" sz="1200" dirty="0"/>
              <a:t> un </a:t>
            </a:r>
            <a:r>
              <a:rPr lang="en-US" sz="1200" dirty="0" err="1"/>
              <a:t>astfel</a:t>
            </a:r>
            <a:r>
              <a:rPr lang="en-US" sz="1200" dirty="0"/>
              <a:t> de </a:t>
            </a:r>
            <a:r>
              <a:rPr lang="en-US" sz="1200" dirty="0" err="1"/>
              <a:t>cadru</a:t>
            </a:r>
            <a:r>
              <a:rPr lang="en-US" sz="1200" dirty="0"/>
              <a:t> </a:t>
            </a:r>
            <a:r>
              <a:rPr lang="en-US" sz="1200" dirty="0" err="1"/>
              <a:t>ar</a:t>
            </a:r>
            <a:r>
              <a:rPr lang="en-US" sz="1200" dirty="0"/>
              <a:t> </a:t>
            </a:r>
            <a:r>
              <a:rPr lang="en-US" sz="1200" dirty="0" err="1"/>
              <a:t>contribui</a:t>
            </a:r>
            <a:r>
              <a:rPr lang="en-US" sz="1200" dirty="0"/>
              <a:t> la </a:t>
            </a:r>
            <a:r>
              <a:rPr lang="en-US" sz="1200" dirty="0" err="1"/>
              <a:t>implementarea</a:t>
            </a:r>
            <a:r>
              <a:rPr lang="en-US" sz="1200" dirty="0"/>
              <a:t> </a:t>
            </a:r>
            <a:r>
              <a:rPr lang="en-US" sz="1200" dirty="0" err="1"/>
              <a:t>politicii</a:t>
            </a:r>
            <a:r>
              <a:rPr lang="en-US" sz="1200" dirty="0"/>
              <a:t> </a:t>
            </a:r>
            <a:r>
              <a:rPr lang="en-US" sz="1200" dirty="0" err="1"/>
              <a:t>în</a:t>
            </a:r>
            <a:r>
              <a:rPr lang="en-US" sz="1200" dirty="0"/>
              <a:t> </a:t>
            </a:r>
            <a:r>
              <a:rPr lang="en-US" sz="1200" dirty="0" err="1"/>
              <a:t>domeniul</a:t>
            </a:r>
            <a:r>
              <a:rPr lang="en-US" sz="1200" dirty="0"/>
              <a:t> </a:t>
            </a:r>
            <a:r>
              <a:rPr lang="en-US" sz="1200" dirty="0" err="1"/>
              <a:t>concurenţei</a:t>
            </a:r>
            <a:r>
              <a:rPr lang="en-US" sz="1200" dirty="0"/>
              <a:t> </a:t>
            </a:r>
            <a:r>
              <a:rPr lang="en-US" sz="1200" dirty="0" err="1"/>
              <a:t>şi</a:t>
            </a:r>
            <a:r>
              <a:rPr lang="en-US" sz="1200" dirty="0"/>
              <a:t> </a:t>
            </a:r>
            <a:r>
              <a:rPr lang="en-US" sz="1200" dirty="0" err="1"/>
              <a:t>ar</a:t>
            </a:r>
            <a:r>
              <a:rPr lang="en-US" sz="1200" dirty="0"/>
              <a:t> reduce </a:t>
            </a:r>
            <a:r>
              <a:rPr lang="en-US" sz="1200" dirty="0" err="1"/>
              <a:t>potenţialul</a:t>
            </a:r>
            <a:r>
              <a:rPr lang="en-US" sz="1200" dirty="0"/>
              <a:t> de conflict din </a:t>
            </a:r>
            <a:r>
              <a:rPr lang="en-US" sz="1200" dirty="0" err="1"/>
              <a:t>acest</a:t>
            </a:r>
            <a:r>
              <a:rPr lang="en-US" sz="1200" dirty="0"/>
              <a:t> </a:t>
            </a:r>
            <a:r>
              <a:rPr lang="en-US" sz="1200" dirty="0" err="1"/>
              <a:t>domeniu</a:t>
            </a:r>
            <a:r>
              <a:rPr lang="en-US" sz="1200" dirty="0"/>
              <a:t>. </a:t>
            </a:r>
          </a:p>
        </p:txBody>
      </p:sp>
      <p:pic>
        <p:nvPicPr>
          <p:cNvPr id="2" name="Picture 1">
            <a:extLst>
              <a:ext uri="{FF2B5EF4-FFF2-40B4-BE49-F238E27FC236}">
                <a16:creationId xmlns:a16="http://schemas.microsoft.com/office/drawing/2014/main" id="{047D212E-5B88-ABF2-F8B9-529986F7768E}"/>
              </a:ext>
            </a:extLst>
          </p:cNvPr>
          <p:cNvPicPr>
            <a:picLocks noChangeAspect="1"/>
          </p:cNvPicPr>
          <p:nvPr/>
        </p:nvPicPr>
        <p:blipFill>
          <a:blip r:embed="rId2"/>
          <a:srcRect r="5109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781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380F8-C3AF-0342-BF9A-5666D36B0CD3}"/>
              </a:ext>
            </a:extLst>
          </p:cNvPr>
          <p:cNvSpPr txBox="1"/>
          <p:nvPr/>
        </p:nvSpPr>
        <p:spPr>
          <a:xfrm>
            <a:off x="130028" y="300841"/>
            <a:ext cx="12193399" cy="5509200"/>
          </a:xfrm>
          <a:prstGeom prst="rect">
            <a:avLst/>
          </a:prstGeom>
          <a:noFill/>
        </p:spPr>
        <p:txBody>
          <a:bodyPr wrap="square">
            <a:spAutoFit/>
          </a:bodyPr>
          <a:lstStyle/>
          <a:p>
            <a:pPr algn="just"/>
            <a:r>
              <a:rPr lang="ro-MD" sz="1600" dirty="0"/>
              <a:t>Alte state nu </a:t>
            </a:r>
            <a:r>
              <a:rPr lang="ro-MD" sz="1600" dirty="0" err="1"/>
              <a:t>îmbrăţişează</a:t>
            </a:r>
            <a:r>
              <a:rPr lang="ro-MD" sz="1600" dirty="0"/>
              <a:t> această idee, fiind</a:t>
            </a:r>
          </a:p>
          <a:p>
            <a:pPr algn="just"/>
            <a:r>
              <a:rPr lang="ro-MD" sz="1600" dirty="0"/>
              <a:t>adeptele unei abordări bilaterale/regionale în această arie de interes.</a:t>
            </a:r>
          </a:p>
          <a:p>
            <a:pPr algn="just"/>
            <a:r>
              <a:rPr lang="ro-MD" sz="1600" dirty="0"/>
              <a:t>Cu privire la aceste aspecte, s-a ajuns la un rezultat cu ocazia </a:t>
            </a:r>
            <a:r>
              <a:rPr lang="ro-MD" sz="1600" dirty="0" err="1"/>
              <a:t>Conferinţei</a:t>
            </a:r>
            <a:r>
              <a:rPr lang="ro-MD" sz="1600" dirty="0"/>
              <a:t> ministeriale de la Doha, care a recunoscut necesitatea unui cadru multilateral care să </a:t>
            </a:r>
            <a:r>
              <a:rPr lang="ro-MD" sz="1600" dirty="0" err="1"/>
              <a:t>îmbunătăţească</a:t>
            </a:r>
            <a:r>
              <a:rPr lang="ro-MD" sz="1600" dirty="0"/>
              <a:t> rolul politicii în domeniul </a:t>
            </a:r>
            <a:r>
              <a:rPr lang="ro-MD" sz="1600" dirty="0" err="1"/>
              <a:t>concurenţei</a:t>
            </a:r>
            <a:r>
              <a:rPr lang="ro-MD" sz="1600" dirty="0"/>
              <a:t> asupra </a:t>
            </a:r>
            <a:r>
              <a:rPr lang="ro-MD" sz="1600" dirty="0" err="1"/>
              <a:t>comerţului</a:t>
            </a:r>
            <a:r>
              <a:rPr lang="ro-MD" sz="1600" dirty="0"/>
              <a:t> </a:t>
            </a:r>
            <a:r>
              <a:rPr lang="ro-MD" sz="1600" dirty="0" err="1"/>
              <a:t>şi</a:t>
            </a:r>
            <a:r>
              <a:rPr lang="ro-MD" sz="1600" dirty="0"/>
              <a:t> dezvoltării </a:t>
            </a:r>
            <a:r>
              <a:rPr lang="ro-MD" sz="1600" dirty="0" err="1"/>
              <a:t>internaţionale</a:t>
            </a:r>
            <a:r>
              <a:rPr lang="ro-MD" sz="1600" dirty="0"/>
              <a:t>, precum </a:t>
            </a:r>
            <a:r>
              <a:rPr lang="ro-MD" sz="1600" dirty="0" err="1"/>
              <a:t>şi</a:t>
            </a:r>
            <a:r>
              <a:rPr lang="ro-MD" sz="1600" dirty="0"/>
              <a:t> nevoia unei </a:t>
            </a:r>
            <a:r>
              <a:rPr lang="ro-MD" sz="1600" dirty="0" err="1"/>
              <a:t>asistenţe</a:t>
            </a:r>
            <a:r>
              <a:rPr lang="ro-MD" sz="1600" dirty="0"/>
              <a:t> tehnice </a:t>
            </a:r>
            <a:r>
              <a:rPr lang="ro-MD" sz="1600" dirty="0" err="1"/>
              <a:t>îmbunătăţite</a:t>
            </a:r>
            <a:r>
              <a:rPr lang="ro-MD" sz="1600" dirty="0"/>
              <a:t> </a:t>
            </a:r>
            <a:r>
              <a:rPr lang="ro-MD" sz="1600" dirty="0" err="1"/>
              <a:t>şi</a:t>
            </a:r>
            <a:r>
              <a:rPr lang="ro-MD" sz="1600" dirty="0"/>
              <a:t> formării de </a:t>
            </a:r>
            <a:r>
              <a:rPr lang="ro-MD" sz="1600" dirty="0" err="1"/>
              <a:t>competenţe</a:t>
            </a:r>
            <a:r>
              <a:rPr lang="ro-MD" sz="1600" dirty="0"/>
              <a:t> în acest domeniu. Negocierile pe acest subiect au fost proiectate să înceapă după </a:t>
            </a:r>
            <a:r>
              <a:rPr lang="ro-MD" sz="1600" dirty="0" err="1"/>
              <a:t>Conferinţa</a:t>
            </a:r>
            <a:r>
              <a:rPr lang="ro-MD" sz="1600" dirty="0"/>
              <a:t> ministerială de la </a:t>
            </a:r>
            <a:r>
              <a:rPr lang="ro-MD" sz="1600" dirty="0" err="1"/>
              <a:t>Cancún</a:t>
            </a:r>
            <a:r>
              <a:rPr lang="ro-MD" sz="1600" dirty="0"/>
              <a:t>.</a:t>
            </a:r>
          </a:p>
          <a:p>
            <a:endParaRPr lang="ro-MD" sz="1600" dirty="0"/>
          </a:p>
          <a:p>
            <a:r>
              <a:rPr lang="ro-MD" sz="1600" dirty="0"/>
              <a:t>În perioada 1997-1998, Grupul de lucru s-a concentrat asupra unei Liste de probleme propuse spre analiză, care a fost redactată în cadrul primei întâlniri a grupului. În principal, analiza efectuată a vizat:</a:t>
            </a:r>
          </a:p>
          <a:p>
            <a:r>
              <a:rPr lang="ro-MD" sz="1600" dirty="0"/>
              <a:t>• </a:t>
            </a:r>
            <a:r>
              <a:rPr lang="ro-MD" sz="1600" dirty="0" err="1"/>
              <a:t>relaţia</a:t>
            </a:r>
            <a:r>
              <a:rPr lang="ro-MD" sz="1600" dirty="0"/>
              <a:t> dintre obiectivele, principiile, conceptele, scopul </a:t>
            </a:r>
            <a:r>
              <a:rPr lang="ro-MD" sz="1600" dirty="0" err="1"/>
              <a:t>şi</a:t>
            </a:r>
            <a:r>
              <a:rPr lang="ro-MD" sz="1600" dirty="0"/>
              <a:t> instrumentele comerciale </a:t>
            </a:r>
            <a:r>
              <a:rPr lang="ro-MD" sz="1600" dirty="0" err="1"/>
              <a:t>şi</a:t>
            </a:r>
            <a:r>
              <a:rPr lang="ro-MD" sz="1600" dirty="0"/>
              <a:t> politica în </a:t>
            </a:r>
            <a:r>
              <a:rPr lang="ro-MD" sz="1600" b="1" dirty="0"/>
              <a:t>domeniul </a:t>
            </a:r>
            <a:r>
              <a:rPr lang="ro-MD" sz="1600" b="1" dirty="0" err="1"/>
              <a:t>concurenţei</a:t>
            </a:r>
            <a:r>
              <a:rPr lang="ro-MD" sz="1600" dirty="0"/>
              <a:t>, precum </a:t>
            </a:r>
            <a:r>
              <a:rPr lang="ro-MD" sz="1600" dirty="0" err="1"/>
              <a:t>şi</a:t>
            </a:r>
            <a:r>
              <a:rPr lang="ro-MD" sz="1600" dirty="0"/>
              <a:t> </a:t>
            </a:r>
            <a:r>
              <a:rPr lang="ro-MD" sz="1600" dirty="0" err="1"/>
              <a:t>relaţia</a:t>
            </a:r>
            <a:r>
              <a:rPr lang="ro-MD" sz="1600" dirty="0"/>
              <a:t> dintre acestea </a:t>
            </a:r>
            <a:r>
              <a:rPr lang="ro-MD" sz="1600" dirty="0" err="1"/>
              <a:t>şi</a:t>
            </a:r>
            <a:r>
              <a:rPr lang="ro-MD" sz="1600" dirty="0"/>
              <a:t> </a:t>
            </a:r>
            <a:r>
              <a:rPr lang="ro-MD" sz="1600" dirty="0" err="1"/>
              <a:t>creşterea</a:t>
            </a:r>
            <a:r>
              <a:rPr lang="ro-MD" sz="1600" dirty="0"/>
              <a:t>/dezvoltarea economică;</a:t>
            </a:r>
          </a:p>
          <a:p>
            <a:r>
              <a:rPr lang="ro-MD" sz="1600" dirty="0"/>
              <a:t>• inventarierea </a:t>
            </a:r>
            <a:r>
              <a:rPr lang="ro-MD" sz="1600" dirty="0" err="1"/>
              <a:t>şi</a:t>
            </a:r>
            <a:r>
              <a:rPr lang="ro-MD" sz="1600" dirty="0"/>
              <a:t> analizarea instrumentelor existente, standardelor </a:t>
            </a:r>
            <a:r>
              <a:rPr lang="ro-MD" sz="1600" dirty="0" err="1"/>
              <a:t>şi</a:t>
            </a:r>
            <a:r>
              <a:rPr lang="ro-MD" sz="1600" dirty="0"/>
              <a:t> </a:t>
            </a:r>
            <a:r>
              <a:rPr lang="ro-MD" sz="1600" dirty="0" err="1"/>
              <a:t>activităţilor</a:t>
            </a:r>
            <a:r>
              <a:rPr lang="ro-MD" sz="1600" dirty="0"/>
              <a:t> privind </a:t>
            </a:r>
            <a:r>
              <a:rPr lang="ro-MD" sz="1600" dirty="0" err="1"/>
              <a:t>comerţul</a:t>
            </a:r>
            <a:r>
              <a:rPr lang="ro-MD" sz="1600" dirty="0"/>
              <a:t> </a:t>
            </a:r>
            <a:r>
              <a:rPr lang="ro-MD" sz="1600" dirty="0" err="1"/>
              <a:t>şi</a:t>
            </a:r>
            <a:r>
              <a:rPr lang="ro-MD" sz="1600" dirty="0"/>
              <a:t> politica în domeniul </a:t>
            </a:r>
            <a:r>
              <a:rPr lang="ro-MD" sz="1600" dirty="0" err="1"/>
              <a:t>concurenţei</a:t>
            </a:r>
            <a:r>
              <a:rPr lang="ro-MD" sz="1600" dirty="0"/>
              <a:t>, inclusiv </a:t>
            </a:r>
            <a:r>
              <a:rPr lang="ro-MD" sz="1600" dirty="0" err="1"/>
              <a:t>experienţa</a:t>
            </a:r>
            <a:r>
              <a:rPr lang="ro-MD" sz="1600" dirty="0"/>
              <a:t> acumulată în implementarea acestora;</a:t>
            </a:r>
          </a:p>
          <a:p>
            <a:r>
              <a:rPr lang="ro-MD" sz="1600" dirty="0"/>
              <a:t>• </a:t>
            </a:r>
            <a:r>
              <a:rPr lang="ro-MD" sz="1600" dirty="0" err="1"/>
              <a:t>interacţiunea</a:t>
            </a:r>
            <a:r>
              <a:rPr lang="ro-MD" sz="1600" dirty="0"/>
              <a:t> dintre </a:t>
            </a:r>
            <a:r>
              <a:rPr lang="ro-MD" sz="1600" dirty="0" err="1"/>
              <a:t>comerţ</a:t>
            </a:r>
            <a:r>
              <a:rPr lang="ro-MD" sz="1600" dirty="0"/>
              <a:t> </a:t>
            </a:r>
            <a:r>
              <a:rPr lang="ro-MD" sz="1600" dirty="0" err="1"/>
              <a:t>şi</a:t>
            </a:r>
            <a:r>
              <a:rPr lang="ro-MD" sz="1600" dirty="0"/>
              <a:t> politica în domeniul </a:t>
            </a:r>
            <a:r>
              <a:rPr lang="ro-MD" sz="1600" dirty="0" err="1"/>
              <a:t>concurenţei</a:t>
            </a:r>
            <a:r>
              <a:rPr lang="ro-MD" sz="1600" dirty="0"/>
              <a:t>, inclusiv </a:t>
            </a:r>
            <a:r>
              <a:rPr lang="ro-MD" sz="1600" dirty="0" err="1"/>
              <a:t>consideraţii</a:t>
            </a:r>
            <a:r>
              <a:rPr lang="ro-MD" sz="1600" dirty="0"/>
              <a:t> referitoare la următoarele subpuncte:</a:t>
            </a:r>
          </a:p>
          <a:p>
            <a:endParaRPr lang="ro-MD" sz="1600" dirty="0"/>
          </a:p>
          <a:p>
            <a:r>
              <a:rPr lang="ro-MD" sz="1600" dirty="0"/>
              <a:t>- impactul practicilor </a:t>
            </a:r>
            <a:r>
              <a:rPr lang="ro-MD" sz="1600" dirty="0" err="1"/>
              <a:t>anticoncurenţiale</a:t>
            </a:r>
            <a:r>
              <a:rPr lang="ro-MD" sz="1600" dirty="0"/>
              <a:t> ale întreprinderilor </a:t>
            </a:r>
            <a:r>
              <a:rPr lang="ro-MD" sz="1600" dirty="0" err="1"/>
              <a:t>şi</a:t>
            </a:r>
            <a:r>
              <a:rPr lang="ro-MD" sz="1600" dirty="0"/>
              <a:t> </a:t>
            </a:r>
            <a:r>
              <a:rPr lang="ro-MD" sz="1600" dirty="0" err="1"/>
              <a:t>asociaţiilor</a:t>
            </a:r>
            <a:r>
              <a:rPr lang="ro-MD" sz="1600" dirty="0"/>
              <a:t> de întreprinderi în domeniul </a:t>
            </a:r>
            <a:r>
              <a:rPr lang="ro-MD" sz="1600" dirty="0" err="1"/>
              <a:t>comerţului</a:t>
            </a:r>
            <a:r>
              <a:rPr lang="ro-MD" sz="1600" dirty="0"/>
              <a:t> </a:t>
            </a:r>
            <a:r>
              <a:rPr lang="ro-MD" sz="1600" dirty="0" err="1"/>
              <a:t>internaţional</a:t>
            </a:r>
            <a:r>
              <a:rPr lang="ro-MD" sz="1600" dirty="0"/>
              <a:t>;</a:t>
            </a:r>
          </a:p>
          <a:p>
            <a:r>
              <a:rPr lang="ro-MD" sz="1600" dirty="0"/>
              <a:t>- impactul monopolurilor de stat, drepturilor exclusive </a:t>
            </a:r>
            <a:r>
              <a:rPr lang="ro-MD" sz="1600" dirty="0" err="1"/>
              <a:t>şi</a:t>
            </a:r>
            <a:r>
              <a:rPr lang="ro-MD" sz="1600" dirty="0"/>
              <a:t> politicilor de reglementare sectorială asupra politicii în domeniul </a:t>
            </a:r>
            <a:r>
              <a:rPr lang="ro-MD" sz="1600" dirty="0" err="1"/>
              <a:t>concurenţei</a:t>
            </a:r>
            <a:r>
              <a:rPr lang="ro-MD" sz="1600" dirty="0"/>
              <a:t> </a:t>
            </a:r>
            <a:r>
              <a:rPr lang="ro-MD" sz="1600" dirty="0" err="1"/>
              <a:t>şi</a:t>
            </a:r>
            <a:r>
              <a:rPr lang="ro-MD" sz="1600" dirty="0"/>
              <a:t> </a:t>
            </a:r>
            <a:r>
              <a:rPr lang="ro-MD" sz="1600" dirty="0" err="1"/>
              <a:t>comerţului</a:t>
            </a:r>
            <a:r>
              <a:rPr lang="ro-MD" sz="1600" dirty="0"/>
              <a:t> </a:t>
            </a:r>
            <a:r>
              <a:rPr lang="ro-MD" sz="1600" dirty="0" err="1"/>
              <a:t>internaţional</a:t>
            </a:r>
            <a:r>
              <a:rPr lang="ro-MD" sz="1600" dirty="0"/>
              <a:t>;</a:t>
            </a:r>
          </a:p>
          <a:p>
            <a:r>
              <a:rPr lang="ro-MD" sz="1600" dirty="0"/>
              <a:t>- </a:t>
            </a:r>
            <a:r>
              <a:rPr lang="ro-MD" sz="1600" dirty="0" err="1"/>
              <a:t>relaţia</a:t>
            </a:r>
            <a:r>
              <a:rPr lang="ro-MD" sz="1600" dirty="0"/>
              <a:t> dintre aspectele comerciale ale drepturilor de proprietate intelectuală </a:t>
            </a:r>
            <a:r>
              <a:rPr lang="ro-MD" sz="1600" dirty="0" err="1"/>
              <a:t>şi</a:t>
            </a:r>
            <a:r>
              <a:rPr lang="ro-MD" sz="1600" dirty="0"/>
              <a:t> politica în domeniul </a:t>
            </a:r>
            <a:r>
              <a:rPr lang="ro-MD" sz="1600" dirty="0" err="1"/>
              <a:t>concurenţei</a:t>
            </a:r>
            <a:r>
              <a:rPr lang="ro-MD" sz="1600" dirty="0"/>
              <a:t>; </a:t>
            </a:r>
            <a:r>
              <a:rPr lang="ro-MD" sz="1600" dirty="0" err="1"/>
              <a:t>relaţia</a:t>
            </a:r>
            <a:r>
              <a:rPr lang="ro-MD" sz="1600" dirty="0"/>
              <a:t> dintre </a:t>
            </a:r>
            <a:r>
              <a:rPr lang="ro-MD" sz="1600" dirty="0" err="1"/>
              <a:t>investiţii</a:t>
            </a:r>
            <a:r>
              <a:rPr lang="ro-MD" sz="1600" dirty="0"/>
              <a:t> </a:t>
            </a:r>
            <a:r>
              <a:rPr lang="ro-MD" sz="1600" dirty="0" err="1"/>
              <a:t>şi</a:t>
            </a:r>
            <a:r>
              <a:rPr lang="ro-MD" sz="1600" dirty="0"/>
              <a:t> politica în domeniul </a:t>
            </a:r>
            <a:r>
              <a:rPr lang="ro-MD" sz="1600" dirty="0" err="1"/>
              <a:t>concurenţei</a:t>
            </a:r>
            <a:r>
              <a:rPr lang="ro-MD" sz="1600" dirty="0"/>
              <a:t>; impactul </a:t>
            </a:r>
            <a:r>
              <a:rPr lang="ro-MD" sz="1600" dirty="0" err="1"/>
              <a:t>comerţului</a:t>
            </a:r>
            <a:r>
              <a:rPr lang="ro-MD" sz="1600" dirty="0"/>
              <a:t> asupra politicii în domeniul </a:t>
            </a:r>
            <a:r>
              <a:rPr lang="ro-MD" sz="1600" dirty="0" err="1"/>
              <a:t>concurenţei</a:t>
            </a:r>
            <a:r>
              <a:rPr lang="ro-MD" sz="1600" dirty="0"/>
              <a:t>. </a:t>
            </a:r>
          </a:p>
        </p:txBody>
      </p:sp>
    </p:spTree>
    <p:extLst>
      <p:ext uri="{BB962C8B-B14F-4D97-AF65-F5344CB8AC3E}">
        <p14:creationId xmlns:p14="http://schemas.microsoft.com/office/powerpoint/2010/main" val="196997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9693B0-A736-73F5-47F1-C0905DBC3E85}"/>
              </a:ext>
            </a:extLst>
          </p:cNvPr>
          <p:cNvSpPr txBox="1"/>
          <p:nvPr/>
        </p:nvSpPr>
        <p:spPr>
          <a:xfrm>
            <a:off x="189552" y="864274"/>
            <a:ext cx="11585196" cy="5693866"/>
          </a:xfrm>
          <a:prstGeom prst="rect">
            <a:avLst/>
          </a:prstGeom>
          <a:noFill/>
        </p:spPr>
        <p:txBody>
          <a:bodyPr wrap="square">
            <a:spAutoFit/>
          </a:bodyPr>
          <a:lstStyle/>
          <a:p>
            <a:pPr marL="171450" indent="-171450" algn="just">
              <a:buFont typeface="Wingdings" panose="05000000000000000000" pitchFamily="2" charset="2"/>
              <a:buChar char="ü"/>
            </a:pPr>
            <a:r>
              <a:rPr lang="ro-MD" sz="1400" dirty="0">
                <a:latin typeface="+mj-lt"/>
                <a:cs typeface="Times New Roman" panose="02020603050405020304" pitchFamily="18" charset="0"/>
              </a:rPr>
              <a:t>Caracter permanent </a:t>
            </a:r>
          </a:p>
          <a:p>
            <a:pPr algn="just"/>
            <a:endParaRPr lang="ro-MD" sz="1400" dirty="0">
              <a:latin typeface="+mj-lt"/>
              <a:cs typeface="Times New Roman" panose="02020603050405020304" pitchFamily="18" charset="0"/>
            </a:endParaRPr>
          </a:p>
          <a:p>
            <a:pPr algn="just"/>
            <a:r>
              <a:rPr lang="ro-MD" sz="1400" dirty="0">
                <a:latin typeface="+mj-lt"/>
                <a:cs typeface="Times New Roman" panose="02020603050405020304" pitchFamily="18" charset="0"/>
              </a:rPr>
              <a:t>Actul final al Rundei Uruguay, care a marcat </a:t>
            </a:r>
            <a:r>
              <a:rPr lang="ro-MD" sz="1400" dirty="0" err="1">
                <a:latin typeface="+mj-lt"/>
                <a:cs typeface="Times New Roman" panose="02020603050405020304" pitchFamily="18" charset="0"/>
              </a:rPr>
              <a:t>naşterea</a:t>
            </a:r>
            <a:r>
              <a:rPr lang="ro-MD" sz="1400" dirty="0">
                <a:latin typeface="+mj-lt"/>
                <a:cs typeface="Times New Roman" panose="02020603050405020304" pitchFamily="18" charset="0"/>
              </a:rPr>
              <a:t> OMC, este documentul prin care </a:t>
            </a:r>
            <a:r>
              <a:rPr lang="ro-MD" sz="1400" dirty="0" err="1">
                <a:latin typeface="+mj-lt"/>
                <a:cs typeface="Times New Roman" panose="02020603050405020304" pitchFamily="18" charset="0"/>
              </a:rPr>
              <a:t>participanţii</a:t>
            </a:r>
            <a:r>
              <a:rPr lang="ro-MD" sz="1400" dirty="0">
                <a:latin typeface="+mj-lt"/>
                <a:cs typeface="Times New Roman" panose="02020603050405020304" pitchFamily="18" charset="0"/>
              </a:rPr>
              <a:t> la negocieri:</a:t>
            </a:r>
          </a:p>
          <a:p>
            <a:pPr marL="171450" indent="-171450" algn="just">
              <a:buFont typeface="Arial" panose="020B0604020202020204" pitchFamily="34" charset="0"/>
              <a:buChar char="•"/>
            </a:pPr>
            <a:endParaRPr lang="ro-MD" sz="1400" dirty="0">
              <a:latin typeface="+mj-lt"/>
              <a:cs typeface="Times New Roman" panose="02020603050405020304" pitchFamily="18" charset="0"/>
            </a:endParaRPr>
          </a:p>
          <a:p>
            <a:pPr algn="just"/>
            <a:r>
              <a:rPr lang="ro-MD" sz="1400" dirty="0">
                <a:latin typeface="+mj-lt"/>
                <a:cs typeface="Times New Roman" panose="02020603050405020304" pitchFamily="18" charset="0"/>
              </a:rPr>
              <a:t>- au convenit Acordul de creare a OMC, precum </a:t>
            </a:r>
            <a:r>
              <a:rPr lang="ro-MD" sz="1400" dirty="0" err="1">
                <a:latin typeface="+mj-lt"/>
                <a:cs typeface="Times New Roman" panose="02020603050405020304" pitchFamily="18" charset="0"/>
              </a:rPr>
              <a:t>şi</a:t>
            </a:r>
            <a:r>
              <a:rPr lang="ro-MD" sz="1400" dirty="0">
                <a:latin typeface="+mj-lt"/>
                <a:cs typeface="Times New Roman" panose="02020603050405020304" pitchFamily="18" charset="0"/>
              </a:rPr>
              <a:t> o serie de </a:t>
            </a:r>
            <a:r>
              <a:rPr lang="ro-MD" sz="1400" dirty="0" err="1">
                <a:latin typeface="+mj-lt"/>
                <a:cs typeface="Times New Roman" panose="02020603050405020304" pitchFamily="18" charset="0"/>
              </a:rPr>
              <a:t>declaraţii</a:t>
            </a:r>
            <a:r>
              <a:rPr lang="ro-MD" sz="1400" dirty="0">
                <a:latin typeface="+mj-lt"/>
                <a:cs typeface="Times New Roman" panose="02020603050405020304" pitchFamily="18" charset="0"/>
              </a:rPr>
              <a:t> </a:t>
            </a:r>
            <a:r>
              <a:rPr lang="ro-MD" sz="1400" dirty="0" err="1">
                <a:latin typeface="+mj-lt"/>
                <a:cs typeface="Times New Roman" panose="02020603050405020304" pitchFamily="18" charset="0"/>
              </a:rPr>
              <a:t>şi</a:t>
            </a:r>
            <a:r>
              <a:rPr lang="ro-MD" sz="1400" dirty="0">
                <a:latin typeface="+mj-lt"/>
                <a:cs typeface="Times New Roman" panose="02020603050405020304" pitchFamily="18" charset="0"/>
              </a:rPr>
              <a:t> decizii ministeriale;</a:t>
            </a:r>
          </a:p>
          <a:p>
            <a:pPr algn="just"/>
            <a:r>
              <a:rPr lang="ro-MD" sz="1400" dirty="0">
                <a:latin typeface="+mj-lt"/>
                <a:cs typeface="Times New Roman" panose="02020603050405020304" pitchFamily="18" charset="0"/>
              </a:rPr>
              <a:t>- se angajează să supună acceptării, conform procedurilor </a:t>
            </a:r>
            <a:r>
              <a:rPr lang="ro-MD" sz="1400" dirty="0" err="1">
                <a:latin typeface="+mj-lt"/>
                <a:cs typeface="Times New Roman" panose="02020603050405020304" pitchFamily="18" charset="0"/>
              </a:rPr>
              <a:t>naţionale</a:t>
            </a:r>
            <a:r>
              <a:rPr lang="ro-MD" sz="1400" dirty="0">
                <a:latin typeface="+mj-lt"/>
                <a:cs typeface="Times New Roman" panose="02020603050405020304" pitchFamily="18" charset="0"/>
              </a:rPr>
              <a:t>, acordul privind crearea OMC.</a:t>
            </a:r>
          </a:p>
          <a:p>
            <a:pPr marL="171450" indent="-171450" algn="just">
              <a:buFont typeface="Arial" panose="020B0604020202020204" pitchFamily="34" charset="0"/>
              <a:buChar char="•"/>
            </a:pPr>
            <a:endParaRPr lang="ro-MD" sz="1400" dirty="0">
              <a:latin typeface="+mj-lt"/>
              <a:cs typeface="Times New Roman" panose="02020603050405020304" pitchFamily="18" charset="0"/>
            </a:endParaRPr>
          </a:p>
          <a:p>
            <a:pPr marL="171450" indent="-171450" algn="just">
              <a:buFont typeface="Arial" panose="020B0604020202020204" pitchFamily="34" charset="0"/>
              <a:buChar char="•"/>
            </a:pPr>
            <a:endParaRPr lang="ro-MD" sz="1400" dirty="0">
              <a:latin typeface="+mj-lt"/>
              <a:cs typeface="Times New Roman" panose="02020603050405020304" pitchFamily="18" charset="0"/>
            </a:endParaRPr>
          </a:p>
          <a:p>
            <a:pPr marL="171450" indent="-171450" algn="just">
              <a:buFont typeface="Wingdings" panose="05000000000000000000" pitchFamily="2" charset="2"/>
              <a:buChar char="ü"/>
            </a:pPr>
            <a:r>
              <a:rPr lang="ro-MD" sz="1400" b="1" u="sng" dirty="0">
                <a:latin typeface="+mj-lt"/>
                <a:cs typeface="Times New Roman" panose="02020603050405020304" pitchFamily="18" charset="0"/>
              </a:rPr>
              <a:t>Structura instituţională a OMC cuprinde</a:t>
            </a:r>
            <a:r>
              <a:rPr lang="ro-MD" sz="1400" dirty="0">
                <a:latin typeface="+mj-lt"/>
                <a:cs typeface="Times New Roman" panose="02020603050405020304" pitchFamily="18" charset="0"/>
              </a:rPr>
              <a:t>: </a:t>
            </a:r>
            <a:r>
              <a:rPr lang="ro-MD" sz="1400" b="1" dirty="0">
                <a:latin typeface="+mj-lt"/>
                <a:cs typeface="Times New Roman" panose="02020603050405020304" pitchFamily="18" charset="0"/>
              </a:rPr>
              <a:t>Conferinţa ministerială </a:t>
            </a:r>
            <a:r>
              <a:rPr lang="ro-MD" sz="1400" dirty="0">
                <a:latin typeface="+mj-lt"/>
                <a:cs typeface="Times New Roman" panose="02020603050405020304" pitchFamily="18" charset="0"/>
              </a:rPr>
              <a:t>(care se întruneşte cel puţin o dată la 2 ani), </a:t>
            </a:r>
            <a:r>
              <a:rPr lang="ro-MD" sz="1400" b="1" dirty="0">
                <a:latin typeface="+mj-lt"/>
                <a:cs typeface="Times New Roman" panose="02020603050405020304" pitchFamily="18" charset="0"/>
              </a:rPr>
              <a:t>Consiliul General </a:t>
            </a:r>
            <a:r>
              <a:rPr lang="ro-MD" sz="1400" dirty="0">
                <a:latin typeface="+mj-lt"/>
                <a:cs typeface="Times New Roman" panose="02020603050405020304" pitchFamily="18" charset="0"/>
              </a:rPr>
              <a:t>(conduce activitatea OMC între Conferinţele ministeriale – acesta cuprinde şi 2 Organisme distincte pentru revizuirea politicii comerciale şi pentru reglementarea diferendelor dintre statele membre), </a:t>
            </a:r>
            <a:r>
              <a:rPr lang="ro-MD" sz="1400" b="1" dirty="0">
                <a:latin typeface="+mj-lt"/>
                <a:cs typeface="Times New Roman" panose="02020603050405020304" pitchFamily="18" charset="0"/>
              </a:rPr>
              <a:t>Consilii</a:t>
            </a:r>
            <a:r>
              <a:rPr lang="ro-MD" sz="1400" dirty="0">
                <a:latin typeface="+mj-lt"/>
                <a:cs typeface="Times New Roman" panose="02020603050405020304" pitchFamily="18" charset="0"/>
              </a:rPr>
              <a:t> (Consiliul pentru comerţul cu mărfuri, Consiliul pentru aspectele comerciale ale drepturilor de proprietate intelectuală, Consiliul pentru comerţul cu servicii), </a:t>
            </a:r>
            <a:r>
              <a:rPr lang="ro-MD" sz="1400" b="1" dirty="0">
                <a:latin typeface="+mj-lt"/>
                <a:cs typeface="Times New Roman" panose="02020603050405020304" pitchFamily="18" charset="0"/>
              </a:rPr>
              <a:t>Comitete de lucru </a:t>
            </a:r>
            <a:r>
              <a:rPr lang="ro-MD" sz="1400" dirty="0">
                <a:latin typeface="+mj-lt"/>
                <a:cs typeface="Times New Roman" panose="02020603050405020304" pitchFamily="18" charset="0"/>
              </a:rPr>
              <a:t>(</a:t>
            </a:r>
            <a:r>
              <a:rPr lang="ro-MD" sz="1400" i="1" dirty="0">
                <a:latin typeface="+mj-lt"/>
                <a:cs typeface="Times New Roman" panose="02020603050405020304" pitchFamily="18" charset="0"/>
              </a:rPr>
              <a:t>precum Comitetul pentru comerţ şi dezvoltare</a:t>
            </a:r>
            <a:r>
              <a:rPr lang="ro-MD" sz="1400" dirty="0">
                <a:latin typeface="+mj-lt"/>
                <a:cs typeface="Times New Roman" panose="02020603050405020304" pitchFamily="18" charset="0"/>
              </a:rPr>
              <a:t>, </a:t>
            </a:r>
            <a:r>
              <a:rPr lang="ro-MD" sz="1400" i="1" dirty="0">
                <a:latin typeface="+mj-lt"/>
                <a:cs typeface="Times New Roman" panose="02020603050405020304" pitchFamily="18" charset="0"/>
              </a:rPr>
              <a:t>Comitetul pentru restricţii de balanţe de plăţi, Comitetul pentru buget, finanţe şi administraţie</a:t>
            </a:r>
            <a:r>
              <a:rPr lang="ro-MD" sz="1400" dirty="0">
                <a:latin typeface="+mj-lt"/>
                <a:cs typeface="Times New Roman" panose="02020603050405020304" pitchFamily="18" charset="0"/>
              </a:rPr>
              <a:t>).</a:t>
            </a:r>
          </a:p>
          <a:p>
            <a:pPr algn="just"/>
            <a:endParaRPr lang="ro-MD" sz="1400" dirty="0">
              <a:latin typeface="+mj-lt"/>
              <a:cs typeface="Times New Roman" panose="02020603050405020304" pitchFamily="18" charset="0"/>
            </a:endParaRPr>
          </a:p>
          <a:p>
            <a:pPr marL="171450" indent="-171450" algn="just">
              <a:buFont typeface="Wingdings" panose="05000000000000000000" pitchFamily="2" charset="2"/>
              <a:buChar char="ü"/>
            </a:pPr>
            <a:r>
              <a:rPr lang="ro-MD" sz="1400" dirty="0">
                <a:latin typeface="+mj-lt"/>
                <a:cs typeface="Times New Roman" panose="02020603050405020304" pitchFamily="18" charset="0"/>
              </a:rPr>
              <a:t>În plus, OMC are în subordine un Secretariat însărcinat, în principal, cu </a:t>
            </a:r>
            <a:r>
              <a:rPr lang="ro-MD" sz="1400" dirty="0" err="1">
                <a:latin typeface="+mj-lt"/>
                <a:cs typeface="Times New Roman" panose="02020603050405020304" pitchFamily="18" charset="0"/>
              </a:rPr>
              <a:t>atribuţii</a:t>
            </a:r>
            <a:r>
              <a:rPr lang="ro-MD" sz="1400" dirty="0">
                <a:latin typeface="+mj-lt"/>
                <a:cs typeface="Times New Roman" panose="02020603050405020304" pitchFamily="18" charset="0"/>
              </a:rPr>
              <a:t> administrative. Până în prezent au avut loc următoarele Conferinţe ministeriale: Singapore (9-13 decembrie 1996), Geneva, (18-20 mai 1998), Seattle, 30 noiembrie – 3 decembrie 1999), Doha (9-13 noiembrie 2001), Cancún (10-14 septembrie 2003).</a:t>
            </a:r>
          </a:p>
          <a:p>
            <a:pPr algn="just"/>
            <a:endParaRPr lang="ro-MD" sz="1400" dirty="0">
              <a:latin typeface="+mj-lt"/>
              <a:cs typeface="Times New Roman" panose="02020603050405020304" pitchFamily="18" charset="0"/>
            </a:endParaRPr>
          </a:p>
          <a:p>
            <a:pPr marL="171450" indent="-171450" algn="just">
              <a:buFont typeface="Wingdings" panose="05000000000000000000" pitchFamily="2" charset="2"/>
              <a:buChar char="ü"/>
            </a:pPr>
            <a:r>
              <a:rPr lang="ro-MD" sz="1400" dirty="0">
                <a:latin typeface="+mj-lt"/>
                <a:cs typeface="Times New Roman" panose="02020603050405020304" pitchFamily="18" charset="0"/>
              </a:rPr>
              <a:t>În perioada 13-18 decembrie 2005 s-a </a:t>
            </a:r>
            <a:r>
              <a:rPr lang="ro-MD" sz="1400" dirty="0" err="1">
                <a:latin typeface="+mj-lt"/>
                <a:cs typeface="Times New Roman" panose="02020603050405020304" pitchFamily="18" charset="0"/>
              </a:rPr>
              <a:t>desfăşurat</a:t>
            </a:r>
            <a:r>
              <a:rPr lang="ro-MD" sz="1400" dirty="0">
                <a:latin typeface="+mj-lt"/>
                <a:cs typeface="Times New Roman" panose="02020603050405020304" pitchFamily="18" charset="0"/>
              </a:rPr>
              <a:t> la Hong Kong o nouă </a:t>
            </a:r>
            <a:r>
              <a:rPr lang="ro-MD" sz="1400" dirty="0" err="1">
                <a:latin typeface="+mj-lt"/>
                <a:cs typeface="Times New Roman" panose="02020603050405020304" pitchFamily="18" charset="0"/>
              </a:rPr>
              <a:t>Conferinţă</a:t>
            </a:r>
            <a:r>
              <a:rPr lang="ro-MD" sz="1400" dirty="0">
                <a:latin typeface="+mj-lt"/>
                <a:cs typeface="Times New Roman" panose="02020603050405020304" pitchFamily="18" charset="0"/>
              </a:rPr>
              <a:t> ministerială. În cadrul OMC, luarea deciziilor </a:t>
            </a:r>
            <a:r>
              <a:rPr lang="ro-MD" sz="1400" b="1" dirty="0">
                <a:latin typeface="+mj-lt"/>
                <a:cs typeface="Times New Roman" panose="02020603050405020304" pitchFamily="18" charset="0"/>
              </a:rPr>
              <a:t>are la bază principiul consensului,</a:t>
            </a:r>
            <a:r>
              <a:rPr lang="ro-MD" sz="1400" dirty="0">
                <a:latin typeface="+mj-lt"/>
                <a:cs typeface="Times New Roman" panose="02020603050405020304" pitchFamily="18" charset="0"/>
              </a:rPr>
              <a:t> după modelul GATT. Consensul se referă la </a:t>
            </a:r>
            <a:r>
              <a:rPr lang="ro-MD" sz="1400" dirty="0" err="1">
                <a:latin typeface="+mj-lt"/>
                <a:cs typeface="Times New Roman" panose="02020603050405020304" pitchFamily="18" charset="0"/>
              </a:rPr>
              <a:t>situaţia</a:t>
            </a:r>
            <a:r>
              <a:rPr lang="ro-MD" sz="1400" dirty="0">
                <a:latin typeface="+mj-lt"/>
                <a:cs typeface="Times New Roman" panose="02020603050405020304" pitchFamily="18" charset="0"/>
              </a:rPr>
              <a:t> în care, în cadrul unei reuniuni de negociere, nici un stat membru nu obiectează în mod oficial cu privire la decizia propusă. </a:t>
            </a:r>
            <a:r>
              <a:rPr lang="ro-MD" sz="1400" b="1" dirty="0" err="1">
                <a:latin typeface="+mj-lt"/>
                <a:cs typeface="Times New Roman" panose="02020603050405020304" pitchFamily="18" charset="0"/>
              </a:rPr>
              <a:t>Totuşi</a:t>
            </a:r>
            <a:r>
              <a:rPr lang="ro-MD" sz="1400" b="1" dirty="0">
                <a:latin typeface="+mj-lt"/>
                <a:cs typeface="Times New Roman" panose="02020603050405020304" pitchFamily="18" charset="0"/>
              </a:rPr>
              <a:t>, există </a:t>
            </a:r>
            <a:r>
              <a:rPr lang="ro-MD" sz="1400" b="1" dirty="0" err="1">
                <a:latin typeface="+mj-lt"/>
                <a:cs typeface="Times New Roman" panose="02020603050405020304" pitchFamily="18" charset="0"/>
              </a:rPr>
              <a:t>situaţii</a:t>
            </a:r>
            <a:r>
              <a:rPr lang="ro-MD" sz="1400" b="1" dirty="0">
                <a:latin typeface="+mj-lt"/>
                <a:cs typeface="Times New Roman" panose="02020603050405020304" pitchFamily="18" charset="0"/>
              </a:rPr>
              <a:t> în care consensul nu poate fi atins, </a:t>
            </a:r>
            <a:r>
              <a:rPr lang="ro-MD" sz="1400" b="1" dirty="0" err="1">
                <a:latin typeface="+mj-lt"/>
                <a:cs typeface="Times New Roman" panose="02020603050405020304" pitchFamily="18" charset="0"/>
              </a:rPr>
              <a:t>situaţia</a:t>
            </a:r>
            <a:r>
              <a:rPr lang="ro-MD" sz="1400" b="1" dirty="0">
                <a:latin typeface="+mj-lt"/>
                <a:cs typeface="Times New Roman" panose="02020603050405020304" pitchFamily="18" charset="0"/>
              </a:rPr>
              <a:t> în care decizia este luată prin vot. </a:t>
            </a:r>
          </a:p>
          <a:p>
            <a:pPr algn="just"/>
            <a:endParaRPr lang="ro-MD" sz="1200" dirty="0">
              <a:latin typeface="+mj-lt"/>
              <a:cs typeface="Times New Roman" panose="02020603050405020304" pitchFamily="18" charset="0"/>
            </a:endParaRPr>
          </a:p>
          <a:p>
            <a:pPr algn="just"/>
            <a:r>
              <a:rPr lang="ro-MD" sz="1200" dirty="0">
                <a:latin typeface="+mj-lt"/>
                <a:cs typeface="Times New Roman" panose="02020603050405020304" pitchFamily="18" charset="0"/>
              </a:rPr>
              <a:t>Limbile oficiale: engleza, franceza, spaniola. </a:t>
            </a:r>
          </a:p>
          <a:p>
            <a:pPr marL="285750" indent="-285750" algn="just">
              <a:buFont typeface="Arial" panose="020B0604020202020204" pitchFamily="34" charset="0"/>
              <a:buChar char="•"/>
            </a:pPr>
            <a:endParaRPr lang="ro-MD" dirty="0"/>
          </a:p>
        </p:txBody>
      </p:sp>
    </p:spTree>
    <p:extLst>
      <p:ext uri="{BB962C8B-B14F-4D97-AF65-F5344CB8AC3E}">
        <p14:creationId xmlns:p14="http://schemas.microsoft.com/office/powerpoint/2010/main" val="387205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66A899-B21E-7E96-DB26-B2FF215ADA4B}"/>
              </a:ext>
            </a:extLst>
          </p:cNvPr>
          <p:cNvSpPr txBox="1"/>
          <p:nvPr/>
        </p:nvSpPr>
        <p:spPr>
          <a:xfrm>
            <a:off x="118241" y="419450"/>
            <a:ext cx="12202379" cy="6186309"/>
          </a:xfrm>
          <a:prstGeom prst="rect">
            <a:avLst/>
          </a:prstGeom>
          <a:noFill/>
        </p:spPr>
        <p:txBody>
          <a:bodyPr wrap="none" rtlCol="0">
            <a:spAutoFit/>
          </a:bodyPr>
          <a:lstStyle/>
          <a:p>
            <a:r>
              <a:rPr lang="en-US" dirty="0"/>
              <a:t>La </a:t>
            </a:r>
            <a:r>
              <a:rPr lang="en-US" dirty="0" err="1"/>
              <a:t>nivel</a:t>
            </a:r>
            <a:r>
              <a:rPr lang="en-US" dirty="0"/>
              <a:t> OMC, no</a:t>
            </a:r>
            <a:r>
              <a:rPr lang="ro-MD" dirty="0" err="1"/>
              <a:t>țiunea</a:t>
            </a:r>
            <a:r>
              <a:rPr lang="ro-MD" dirty="0"/>
              <a:t> de ajutor de stat se regăsește, în mare parte, în cadrul conceptului de subvenție.</a:t>
            </a:r>
          </a:p>
          <a:p>
            <a:endParaRPr lang="ro-MD" dirty="0"/>
          </a:p>
          <a:p>
            <a:r>
              <a:rPr lang="ro-MD" dirty="0"/>
              <a:t>În acest sens, există orice formă de sprijin privind veniturile sau prețurile, în sensul art. XVI fin GATT și prin </a:t>
            </a:r>
          </a:p>
          <a:p>
            <a:r>
              <a:rPr lang="ro-MD" dirty="0"/>
              <a:t>Urmare este conferit un beneficiu. </a:t>
            </a:r>
          </a:p>
          <a:p>
            <a:endParaRPr lang="ro-MD" dirty="0"/>
          </a:p>
          <a:p>
            <a:pPr marL="285750" indent="-285750">
              <a:buFont typeface="Wingdings" panose="05000000000000000000" pitchFamily="2" charset="2"/>
              <a:buChar char="ü"/>
            </a:pPr>
            <a:r>
              <a:rPr lang="ro-MD" dirty="0"/>
              <a:t>Acordul OMC privind subvențiile și măsurile compensatorii asigură o definire detaliată, subvenția </a:t>
            </a:r>
          </a:p>
          <a:p>
            <a:r>
              <a:rPr lang="ro-MD" dirty="0"/>
              <a:t>Semnifică:</a:t>
            </a:r>
          </a:p>
          <a:p>
            <a:pPr marL="342900" indent="-342900">
              <a:buAutoNum type="alphaLcParenR"/>
            </a:pPr>
            <a:r>
              <a:rPr lang="ro-MD" dirty="0"/>
              <a:t>contribuția financiară a unui guvern sau a oricărui alt organism public din cadrul unui stat membru OMC</a:t>
            </a:r>
          </a:p>
          <a:p>
            <a:r>
              <a:rPr lang="ro-MD" dirty="0"/>
              <a:t>atunci când:</a:t>
            </a:r>
          </a:p>
          <a:p>
            <a:r>
              <a:rPr lang="ro-MD" dirty="0"/>
              <a:t>-este implicat un transfer de fonduri (finanțe directe, împrumuturi și infuzie de capital), posibile transferuri </a:t>
            </a:r>
          </a:p>
          <a:p>
            <a:r>
              <a:rPr lang="ro-MD" dirty="0"/>
              <a:t>directe de fonduri sau privind datoriile (de ex, garanțiile de împrumuturi); </a:t>
            </a:r>
          </a:p>
          <a:p>
            <a:r>
              <a:rPr lang="ro-MD" dirty="0"/>
              <a:t>-statul renunță sau nu colectează anumite venituri care, în mod normal, ar trebui încasate (stimulentele</a:t>
            </a:r>
          </a:p>
          <a:p>
            <a:r>
              <a:rPr lang="ro-MD" dirty="0"/>
              <a:t>fiscale, de ex: credite fiscale); </a:t>
            </a:r>
          </a:p>
          <a:p>
            <a:r>
              <a:rPr lang="ro-MD" dirty="0"/>
              <a:t>-statul furnizează bunuri sau servicii, altele decât cele privind infrastructura generală, sau atunci când </a:t>
            </a:r>
          </a:p>
          <a:p>
            <a:r>
              <a:rPr lang="ro-MD" dirty="0"/>
              <a:t>achiziționează bunuri;</a:t>
            </a:r>
          </a:p>
          <a:p>
            <a:r>
              <a:rPr lang="ro-MD" dirty="0"/>
              <a:t>-statul realizează plăți în cadrul unui mecanism de finanțare, sau încredințează/direcționează către un </a:t>
            </a:r>
          </a:p>
          <a:p>
            <a:r>
              <a:rPr lang="ro-MD" dirty="0"/>
              <a:t>organism privat. </a:t>
            </a:r>
          </a:p>
          <a:p>
            <a:endParaRPr lang="ro-MD" dirty="0"/>
          </a:p>
          <a:p>
            <a:r>
              <a:rPr lang="ro-MD" dirty="0"/>
              <a:t>Acordul se referă la mărfurile din domeniul agriculturii, cât și la produsele industriale, cu excepția cazurilor</a:t>
            </a:r>
          </a:p>
          <a:p>
            <a:r>
              <a:rPr lang="ro-MD" dirty="0"/>
              <a:t>când subvențiile sunt în concordanță cu Acordul OMC privind agricultura. Acordul face o distincție între </a:t>
            </a:r>
          </a:p>
          <a:p>
            <a:r>
              <a:rPr lang="ro-MD" dirty="0"/>
              <a:t>subvențiile specifice și cele nespecifice. De asemenea, acesta stabilește trei categorii de subvenții: interzise</a:t>
            </a:r>
          </a:p>
          <a:p>
            <a:r>
              <a:rPr lang="ro-MD" dirty="0"/>
              <a:t>acționabile și neacționabile.</a:t>
            </a:r>
          </a:p>
        </p:txBody>
      </p:sp>
    </p:spTree>
    <p:extLst>
      <p:ext uri="{BB962C8B-B14F-4D97-AF65-F5344CB8AC3E}">
        <p14:creationId xmlns:p14="http://schemas.microsoft.com/office/powerpoint/2010/main" val="61815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A63AB4-01AD-4A9F-306D-F066BFBDF1A3}"/>
              </a:ext>
            </a:extLst>
          </p:cNvPr>
          <p:cNvPicPr>
            <a:picLocks noChangeAspect="1"/>
          </p:cNvPicPr>
          <p:nvPr/>
        </p:nvPicPr>
        <p:blipFill>
          <a:blip r:embed="rId2"/>
          <a:stretch>
            <a:fillRect/>
          </a:stretch>
        </p:blipFill>
        <p:spPr>
          <a:xfrm>
            <a:off x="1143940" y="643467"/>
            <a:ext cx="9904120" cy="5571066"/>
          </a:xfrm>
          <a:prstGeom prst="rect">
            <a:avLst/>
          </a:prstGeom>
        </p:spPr>
      </p:pic>
    </p:spTree>
    <p:extLst>
      <p:ext uri="{BB962C8B-B14F-4D97-AF65-F5344CB8AC3E}">
        <p14:creationId xmlns:p14="http://schemas.microsoft.com/office/powerpoint/2010/main" val="223984927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2CE9D5-6427-1D0F-3B5B-779444A5B563}"/>
              </a:ext>
            </a:extLst>
          </p:cNvPr>
          <p:cNvPicPr>
            <a:picLocks noChangeAspect="1"/>
          </p:cNvPicPr>
          <p:nvPr/>
        </p:nvPicPr>
        <p:blipFill>
          <a:blip r:embed="rId2"/>
          <a:stretch>
            <a:fillRect/>
          </a:stretch>
        </p:blipFill>
        <p:spPr>
          <a:xfrm>
            <a:off x="1679510" y="1278293"/>
            <a:ext cx="8537510" cy="4105469"/>
          </a:xfrm>
          <a:prstGeom prst="rect">
            <a:avLst/>
          </a:prstGeom>
        </p:spPr>
      </p:pic>
    </p:spTree>
    <p:extLst>
      <p:ext uri="{BB962C8B-B14F-4D97-AF65-F5344CB8AC3E}">
        <p14:creationId xmlns:p14="http://schemas.microsoft.com/office/powerpoint/2010/main" val="3257846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9EE315-DA76-CD87-24AF-074C6AA65E7D}"/>
              </a:ext>
            </a:extLst>
          </p:cNvPr>
          <p:cNvPicPr>
            <a:picLocks noChangeAspect="1"/>
          </p:cNvPicPr>
          <p:nvPr/>
        </p:nvPicPr>
        <p:blipFill>
          <a:blip r:embed="rId2"/>
          <a:stretch>
            <a:fillRect/>
          </a:stretch>
        </p:blipFill>
        <p:spPr>
          <a:xfrm>
            <a:off x="428625" y="1385887"/>
            <a:ext cx="11334750" cy="4086225"/>
          </a:xfrm>
          <a:prstGeom prst="rect">
            <a:avLst/>
          </a:prstGeom>
        </p:spPr>
      </p:pic>
    </p:spTree>
    <p:extLst>
      <p:ext uri="{BB962C8B-B14F-4D97-AF65-F5344CB8AC3E}">
        <p14:creationId xmlns:p14="http://schemas.microsoft.com/office/powerpoint/2010/main" val="83280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51523-219E-2004-8087-85D52B6EAF29}"/>
              </a:ext>
            </a:extLst>
          </p:cNvPr>
          <p:cNvSpPr txBox="1"/>
          <p:nvPr/>
        </p:nvSpPr>
        <p:spPr>
          <a:xfrm>
            <a:off x="109057" y="192947"/>
            <a:ext cx="11677475" cy="6463308"/>
          </a:xfrm>
          <a:prstGeom prst="rect">
            <a:avLst/>
          </a:prstGeom>
          <a:noFill/>
        </p:spPr>
        <p:txBody>
          <a:bodyPr wrap="square">
            <a:spAutoFit/>
          </a:bodyPr>
          <a:lstStyle/>
          <a:p>
            <a:pPr algn="just"/>
            <a:r>
              <a:rPr lang="ro-MD" dirty="0"/>
              <a:t>Runda de la Doha și evoluții ulterioare</a:t>
            </a:r>
          </a:p>
          <a:p>
            <a:pPr algn="just"/>
            <a:endParaRPr lang="ro-MD" dirty="0"/>
          </a:p>
          <a:p>
            <a:pPr algn="just"/>
            <a:r>
              <a:rPr lang="ro-MD" dirty="0"/>
              <a:t>Din 2001, membrii OMC s-au angajat în vaste negocieri comerciale multilaterale, cunoscute sub denumirea de „Runda de la Doha” sau „Agenda de dezvoltare de la Doha” (ADD), al cărei scop principal este de a plasa dezvoltarea în centrul sistemului comercial mondial. Negocierile din cadrul rundei de la Doha urmăresc </a:t>
            </a:r>
            <a:r>
              <a:rPr lang="ro-MD" u="sng" dirty="0"/>
              <a:t>să confere țărilor în curs de dezvoltare un rol tot mai important și să consolideze capacitatea acestora de a beneficia de avantajele comerțului internațional, sprijinindu-le în combaterea sărăciei.</a:t>
            </a:r>
          </a:p>
          <a:p>
            <a:pPr algn="just"/>
            <a:endParaRPr lang="ro-MD" dirty="0"/>
          </a:p>
          <a:p>
            <a:pPr algn="just"/>
            <a:r>
              <a:rPr lang="ro-MD" dirty="0"/>
              <a:t>ADD este un program care s-a bazat încă de la început pe principiul unui „angajament </a:t>
            </a:r>
            <a:r>
              <a:rPr lang="ro-MD" dirty="0" err="1"/>
              <a:t>unic”și</a:t>
            </a:r>
            <a:r>
              <a:rPr lang="ro-MD" dirty="0"/>
              <a:t> se află încă în desfășurare.</a:t>
            </a:r>
          </a:p>
          <a:p>
            <a:pPr algn="just"/>
            <a:endParaRPr lang="ro-MD" dirty="0"/>
          </a:p>
          <a:p>
            <a:pPr algn="just"/>
            <a:r>
              <a:rPr lang="ro-MD" dirty="0"/>
              <a:t>Deși UE a sprijinit lansarea unei runde ample și ambițioase, negocierile au stagnat în privința unor chestiuni majore, legate în principal de accesul pe piață. Diferențele cele mai importante constau în pozițiile principalelor țări emergente și cele ale țărilor sau blocurilor industrializate cu privire la modul în care ar trebui reformat sistemul comercial internațional.</a:t>
            </a:r>
          </a:p>
          <a:p>
            <a:pPr algn="just"/>
            <a:endParaRPr lang="ro-MD" dirty="0"/>
          </a:p>
          <a:p>
            <a:pPr algn="just"/>
            <a:r>
              <a:rPr lang="ro-MD" dirty="0"/>
              <a:t>În cadrul celei de a 11-a Conferințe ministeriale din decembrie 2017, grupuri de membri ai OMC care împărtășesc aceeași viziune au emis declarații comune cu privire la avansarea discuțiilor privind comerțul electronic, la dezvoltarea unui cadru multilateral privind facilitarea investițiilor, la lansarea unui grup de lucru privind microîntreprinderile și întreprinderile mici și mijlocii (MIMM) și la avansarea discuțiilor în curs privind reglementarea internă a comerțului cu servicii. Aceste negocieri plurilaterale privind inițiativa declarației comune sunt deschise tuturor membrilor OMC.</a:t>
            </a:r>
          </a:p>
        </p:txBody>
      </p:sp>
    </p:spTree>
    <p:extLst>
      <p:ext uri="{BB962C8B-B14F-4D97-AF65-F5344CB8AC3E}">
        <p14:creationId xmlns:p14="http://schemas.microsoft.com/office/powerpoint/2010/main" val="305784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2B4B6-A421-CC5E-37AB-588B658C98DB}"/>
              </a:ext>
            </a:extLst>
          </p:cNvPr>
          <p:cNvSpPr txBox="1"/>
          <p:nvPr/>
        </p:nvSpPr>
        <p:spPr>
          <a:xfrm>
            <a:off x="204911" y="151179"/>
            <a:ext cx="6097554" cy="6555641"/>
          </a:xfrm>
          <a:prstGeom prst="rect">
            <a:avLst/>
          </a:prstGeom>
          <a:noFill/>
        </p:spPr>
        <p:txBody>
          <a:bodyPr wrap="square">
            <a:spAutoFit/>
          </a:bodyPr>
          <a:lstStyle/>
          <a:p>
            <a:pPr algn="just"/>
            <a:r>
              <a:rPr lang="ro-MD" sz="1400" dirty="0"/>
              <a:t>Pe data de 26 iulie 2001, după 7 ani de negocieri, țara noastră a devenit membru cu drepturi depline a Organizației Mondiale a Comerțului.</a:t>
            </a:r>
          </a:p>
          <a:p>
            <a:pPr algn="just"/>
            <a:endParaRPr lang="ro-MD" sz="1400" dirty="0"/>
          </a:p>
          <a:p>
            <a:pPr algn="just"/>
            <a:r>
              <a:rPr lang="ro-MD" sz="1400" dirty="0"/>
              <a:t>Republica Moldova și-a început procesul de aderare în anul 1993 și a finalizat procedurile de ratificare în anul 2001, devenind cel de-al 142-lea membru al OMC.</a:t>
            </a:r>
          </a:p>
          <a:p>
            <a:pPr algn="just"/>
            <a:endParaRPr lang="ro-MD" sz="1400" dirty="0"/>
          </a:p>
          <a:p>
            <a:pPr algn="just"/>
            <a:r>
              <a:rPr lang="ro-MD" sz="1400" dirty="0"/>
              <a:t>Aderarea la OMC de rând cu procesul de integrare europeană a reprezentat catalizatorul transformărilor și reformelor economice în țară.</a:t>
            </a:r>
          </a:p>
          <a:p>
            <a:pPr algn="just"/>
            <a:endParaRPr lang="ro-MD" sz="1400" dirty="0"/>
          </a:p>
          <a:p>
            <a:pPr algn="just"/>
            <a:r>
              <a:rPr lang="ro-MD" sz="1400" dirty="0"/>
              <a:t>Republica Moldova a îndeplinit în mare măsură obiectivele de bază stabilite, creând o economie orientată spre exterior, bine integrată la nivel mondial. A fost atins un nivel înalt de liberalizare a comerțului, inclusiv prin angajamente extinse asumate în comerțul cu bunuri (cu taxe obligatorii între 0-15%) și servicii (cu 147 de sectoare liberalizate din 155). Comerțului cu mărfuri a crescut considerabil datorită taxelor mai mici, a barierelor comerciale minime și a reglementărilor previzibile. Structura comerțului la fel s-a îmbunătățit datorită politicilor de diversificare a exporturilor atât în ​​ceea ce privește partenerii, cât și produsele. Comerțul cu servicii, in particular prin sectorul IT, la fel a crescut semnificativ și se dezvoltă in ritm dinamic, depășind inclusiv indicatorul de creștere al comerțului cu bunuri.</a:t>
            </a:r>
          </a:p>
          <a:p>
            <a:pPr algn="just"/>
            <a:endParaRPr lang="ro-MD" sz="1400" dirty="0"/>
          </a:p>
          <a:p>
            <a:pPr algn="just"/>
            <a:r>
              <a:rPr lang="ro-MD" sz="1400" dirty="0"/>
              <a:t>Republica Moldova a devenit cel de al 84-lea stat-membru OMC din totalul celor 164, care a contribuit la procesul de aplicare </a:t>
            </a:r>
            <a:r>
              <a:rPr lang="ro-MD" sz="1400" dirty="0" err="1"/>
              <a:t>şi</a:t>
            </a:r>
            <a:r>
              <a:rPr lang="ro-MD" sz="1400" dirty="0"/>
              <a:t> implementare a acestui Acord multilateral în sistemul mondial de </a:t>
            </a:r>
            <a:r>
              <a:rPr lang="ro-MD" sz="1400" dirty="0" err="1"/>
              <a:t>comerţ</a:t>
            </a:r>
            <a:r>
              <a:rPr lang="ro-MD" sz="1400" dirty="0"/>
              <a:t>.</a:t>
            </a:r>
          </a:p>
        </p:txBody>
      </p:sp>
      <p:pic>
        <p:nvPicPr>
          <p:cNvPr id="6" name="Picture 5">
            <a:extLst>
              <a:ext uri="{FF2B5EF4-FFF2-40B4-BE49-F238E27FC236}">
                <a16:creationId xmlns:a16="http://schemas.microsoft.com/office/drawing/2014/main" id="{DB34F309-409E-C1A2-879A-B5735B3520B7}"/>
              </a:ext>
            </a:extLst>
          </p:cNvPr>
          <p:cNvPicPr>
            <a:picLocks noChangeAspect="1"/>
          </p:cNvPicPr>
          <p:nvPr/>
        </p:nvPicPr>
        <p:blipFill>
          <a:blip r:embed="rId2"/>
          <a:stretch>
            <a:fillRect/>
          </a:stretch>
        </p:blipFill>
        <p:spPr>
          <a:xfrm>
            <a:off x="6450173" y="776065"/>
            <a:ext cx="5536916" cy="4819650"/>
          </a:xfrm>
          <a:prstGeom prst="rect">
            <a:avLst/>
          </a:prstGeom>
        </p:spPr>
      </p:pic>
    </p:spTree>
    <p:extLst>
      <p:ext uri="{BB962C8B-B14F-4D97-AF65-F5344CB8AC3E}">
        <p14:creationId xmlns:p14="http://schemas.microsoft.com/office/powerpoint/2010/main" val="386249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56CE3B-243D-E261-85B8-8386949ADB98}"/>
              </a:ext>
            </a:extLst>
          </p:cNvPr>
          <p:cNvSpPr txBox="1"/>
          <p:nvPr/>
        </p:nvSpPr>
        <p:spPr>
          <a:xfrm>
            <a:off x="302005" y="305202"/>
            <a:ext cx="10846964" cy="6186309"/>
          </a:xfrm>
          <a:prstGeom prst="rect">
            <a:avLst/>
          </a:prstGeom>
          <a:noFill/>
        </p:spPr>
        <p:txBody>
          <a:bodyPr wrap="square">
            <a:spAutoFit/>
          </a:bodyPr>
          <a:lstStyle/>
          <a:p>
            <a:pPr algn="just"/>
            <a:r>
              <a:rPr lang="ro-MD" dirty="0"/>
              <a:t>Centrele de Notificare </a:t>
            </a:r>
            <a:r>
              <a:rPr lang="ro-MD" dirty="0" err="1"/>
              <a:t>şi</a:t>
            </a:r>
            <a:r>
              <a:rPr lang="ro-MD" dirty="0"/>
              <a:t> Informare ale OMC</a:t>
            </a:r>
          </a:p>
          <a:p>
            <a:pPr algn="just"/>
            <a:r>
              <a:rPr lang="ro-MD" dirty="0"/>
              <a:t> </a:t>
            </a:r>
          </a:p>
          <a:p>
            <a:pPr algn="just"/>
            <a:endParaRPr lang="ro-MD" dirty="0"/>
          </a:p>
          <a:p>
            <a:pPr algn="just"/>
            <a:r>
              <a:rPr lang="ro-MD" dirty="0"/>
              <a:t>Centrele de Notificare </a:t>
            </a:r>
            <a:r>
              <a:rPr lang="ro-MD" dirty="0" err="1"/>
              <a:t>şi</a:t>
            </a:r>
            <a:r>
              <a:rPr lang="ro-MD" dirty="0"/>
              <a:t> Informare ale OMC au fost create în scopul implementării angajamentelor Republicii Moldova </a:t>
            </a:r>
            <a:r>
              <a:rPr lang="ro-MD" dirty="0" err="1"/>
              <a:t>faţă</a:t>
            </a:r>
            <a:r>
              <a:rPr lang="ro-MD" dirty="0"/>
              <a:t> de </a:t>
            </a:r>
            <a:r>
              <a:rPr lang="ro-MD" dirty="0" err="1"/>
              <a:t>Organizaţia</a:t>
            </a:r>
            <a:r>
              <a:rPr lang="ro-MD" dirty="0"/>
              <a:t> Mondială a </a:t>
            </a:r>
            <a:r>
              <a:rPr lang="ro-MD" dirty="0" err="1"/>
              <a:t>Comerţului</a:t>
            </a:r>
            <a:r>
              <a:rPr lang="ro-MD" dirty="0"/>
              <a:t> (OMC), ratificate prin Legea nr. 218-XV din 1 iunie 2001 „Pentru aderarea Republicii Moldova la </a:t>
            </a:r>
            <a:r>
              <a:rPr lang="ro-MD" dirty="0" err="1"/>
              <a:t>Organizaţia</a:t>
            </a:r>
            <a:r>
              <a:rPr lang="ro-MD" dirty="0"/>
              <a:t> Mondială a </a:t>
            </a:r>
            <a:r>
              <a:rPr lang="ro-MD" dirty="0" err="1"/>
              <a:t>Comerţului</a:t>
            </a:r>
            <a:r>
              <a:rPr lang="ro-MD" dirty="0"/>
              <a:t>”.Rolul </a:t>
            </a:r>
            <a:r>
              <a:rPr lang="ro-MD" dirty="0" err="1"/>
              <a:t>esenţial</a:t>
            </a:r>
            <a:r>
              <a:rPr lang="ro-MD" dirty="0"/>
              <a:t> al Centrelor respective este optimizării mecanismului de informare </a:t>
            </a:r>
            <a:r>
              <a:rPr lang="ro-MD" dirty="0" err="1"/>
              <a:t>şi</a:t>
            </a:r>
            <a:r>
              <a:rPr lang="ro-MD" dirty="0"/>
              <a:t> conlucrare între </a:t>
            </a:r>
            <a:r>
              <a:rPr lang="ro-MD" dirty="0" err="1"/>
              <a:t>instituţiile</a:t>
            </a:r>
            <a:r>
              <a:rPr lang="ro-MD" dirty="0"/>
              <a:t> guvernamentale ale Republicii Moldova </a:t>
            </a:r>
            <a:r>
              <a:rPr lang="ro-MD" dirty="0" err="1"/>
              <a:t>şi</a:t>
            </a:r>
            <a:r>
              <a:rPr lang="ro-MD" dirty="0"/>
              <a:t> </a:t>
            </a:r>
            <a:r>
              <a:rPr lang="ro-MD" dirty="0" err="1"/>
              <a:t>ţările</a:t>
            </a:r>
            <a:r>
              <a:rPr lang="ro-MD" dirty="0"/>
              <a:t> membre ale OMC.</a:t>
            </a:r>
          </a:p>
          <a:p>
            <a:endParaRPr lang="ro-MD" dirty="0"/>
          </a:p>
          <a:p>
            <a:r>
              <a:rPr lang="ro-MD" dirty="0"/>
              <a:t> </a:t>
            </a:r>
            <a:endParaRPr lang="ro-MD" b="1" dirty="0"/>
          </a:p>
          <a:p>
            <a:r>
              <a:rPr lang="ro-MD" b="1" dirty="0" err="1"/>
              <a:t>Informatii</a:t>
            </a:r>
            <a:r>
              <a:rPr lang="ro-MD" b="1" dirty="0"/>
              <a:t> privind Centrele de Notificare </a:t>
            </a:r>
            <a:r>
              <a:rPr lang="ro-MD" b="1" dirty="0" err="1"/>
              <a:t>şi</a:t>
            </a:r>
            <a:r>
              <a:rPr lang="ro-MD" b="1" dirty="0"/>
              <a:t> Informare ale OMC:</a:t>
            </a:r>
          </a:p>
          <a:p>
            <a:r>
              <a:rPr lang="ro-MD" dirty="0"/>
              <a:t> </a:t>
            </a:r>
          </a:p>
          <a:p>
            <a:pPr marL="285750" indent="-285750">
              <a:buFont typeface="Wingdings" panose="05000000000000000000" pitchFamily="2" charset="2"/>
              <a:buChar char="ü"/>
            </a:pPr>
            <a:r>
              <a:rPr lang="ro-MD" dirty="0"/>
              <a:t>Hotărâre de Guvern cu privire la centrele de notificare </a:t>
            </a:r>
            <a:r>
              <a:rPr lang="ro-MD" dirty="0" err="1"/>
              <a:t>şi</a:t>
            </a:r>
            <a:r>
              <a:rPr lang="ro-MD" dirty="0"/>
              <a:t> informare ale </a:t>
            </a:r>
            <a:r>
              <a:rPr lang="ro-MD" dirty="0" err="1"/>
              <a:t>Organizaţiei</a:t>
            </a:r>
            <a:r>
              <a:rPr lang="ro-MD" dirty="0"/>
              <a:t> Mondiale a </a:t>
            </a:r>
            <a:r>
              <a:rPr lang="ro-MD" dirty="0" err="1"/>
              <a:t>Comerţului</a:t>
            </a:r>
            <a:r>
              <a:rPr lang="ro-MD" dirty="0"/>
              <a:t> nr. 560  din  01.08.2012</a:t>
            </a:r>
          </a:p>
          <a:p>
            <a:pPr marL="285750" indent="-285750">
              <a:buFont typeface="Wingdings" panose="05000000000000000000" pitchFamily="2" charset="2"/>
              <a:buChar char="ü"/>
            </a:pPr>
            <a:r>
              <a:rPr lang="ro-MD" dirty="0"/>
              <a:t>Ordin privind crearea Centrelor de notificare OMC</a:t>
            </a:r>
          </a:p>
          <a:p>
            <a:pPr marL="285750" indent="-285750">
              <a:buFont typeface="Wingdings" panose="05000000000000000000" pitchFamily="2" charset="2"/>
              <a:buChar char="ü"/>
            </a:pPr>
            <a:r>
              <a:rPr lang="ro-MD" dirty="0"/>
              <a:t>Lista Centrelor de Notificare </a:t>
            </a:r>
            <a:r>
              <a:rPr lang="ro-MD" dirty="0" err="1"/>
              <a:t>şi</a:t>
            </a:r>
            <a:r>
              <a:rPr lang="ro-MD" dirty="0"/>
              <a:t> Informare ale </a:t>
            </a:r>
            <a:r>
              <a:rPr lang="ro-MD" dirty="0" err="1"/>
              <a:t>OMC,create</a:t>
            </a:r>
            <a:r>
              <a:rPr lang="ro-MD" dirty="0"/>
              <a:t> în cadrul ministerelor </a:t>
            </a:r>
            <a:r>
              <a:rPr lang="ro-MD" dirty="0" err="1"/>
              <a:t>şi</a:t>
            </a:r>
            <a:r>
              <a:rPr lang="ro-MD" dirty="0"/>
              <a:t> altor </a:t>
            </a:r>
            <a:r>
              <a:rPr lang="ro-MD" dirty="0" err="1"/>
              <a:t>autorităţi</a:t>
            </a:r>
            <a:r>
              <a:rPr lang="ro-MD" dirty="0"/>
              <a:t> administrative centrale</a:t>
            </a:r>
          </a:p>
          <a:p>
            <a:pPr marL="285750" indent="-285750">
              <a:buFont typeface="Wingdings" panose="05000000000000000000" pitchFamily="2" charset="2"/>
              <a:buChar char="ü"/>
            </a:pPr>
            <a:r>
              <a:rPr lang="ro-MD" dirty="0"/>
              <a:t>Notificările obligatorii ce urmează a fi elaborate de ministere </a:t>
            </a:r>
            <a:r>
              <a:rPr lang="ro-MD" dirty="0" err="1"/>
              <a:t>şi</a:t>
            </a:r>
            <a:r>
              <a:rPr lang="ro-MD" dirty="0"/>
              <a:t> alte </a:t>
            </a:r>
            <a:r>
              <a:rPr lang="ro-MD" dirty="0" err="1"/>
              <a:t>autorităţi</a:t>
            </a:r>
            <a:r>
              <a:rPr lang="ro-MD" dirty="0"/>
              <a:t> administrative centrale</a:t>
            </a:r>
          </a:p>
          <a:p>
            <a:endParaRPr lang="ro-MD" dirty="0"/>
          </a:p>
          <a:p>
            <a:r>
              <a:rPr lang="ro-MD" dirty="0"/>
              <a:t> </a:t>
            </a:r>
            <a:r>
              <a:rPr lang="ro-MD" dirty="0">
                <a:hlinkClick r:id="rId2"/>
              </a:rPr>
              <a:t>https://www.wto.org/english/thewto_e/countries_e/moldova_e.htm</a:t>
            </a:r>
            <a:r>
              <a:rPr lang="ro-MD" dirty="0"/>
              <a:t> </a:t>
            </a:r>
          </a:p>
        </p:txBody>
      </p:sp>
    </p:spTree>
    <p:extLst>
      <p:ext uri="{BB962C8B-B14F-4D97-AF65-F5344CB8AC3E}">
        <p14:creationId xmlns:p14="http://schemas.microsoft.com/office/powerpoint/2010/main" val="3412264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9E228-D0AF-98E4-68C1-23637E2EB49B}"/>
              </a:ext>
            </a:extLst>
          </p:cNvPr>
          <p:cNvSpPr txBox="1"/>
          <p:nvPr/>
        </p:nvSpPr>
        <p:spPr>
          <a:xfrm>
            <a:off x="394283" y="585418"/>
            <a:ext cx="11797717" cy="4524315"/>
          </a:xfrm>
          <a:prstGeom prst="rect">
            <a:avLst/>
          </a:prstGeom>
          <a:noFill/>
        </p:spPr>
        <p:txBody>
          <a:bodyPr wrap="square">
            <a:spAutoFit/>
          </a:bodyPr>
          <a:lstStyle/>
          <a:p>
            <a:pPr algn="just"/>
            <a:r>
              <a:rPr lang="ro-MD" dirty="0"/>
              <a:t>Sistemul de </a:t>
            </a:r>
            <a:r>
              <a:rPr lang="ro-MD" dirty="0" err="1"/>
              <a:t>comerţ</a:t>
            </a:r>
            <a:r>
              <a:rPr lang="ro-MD" dirty="0"/>
              <a:t> </a:t>
            </a:r>
            <a:r>
              <a:rPr lang="ro-MD" dirty="0" err="1"/>
              <a:t>internaţional</a:t>
            </a:r>
            <a:r>
              <a:rPr lang="ro-MD" dirty="0"/>
              <a:t> promovat de OMC are în centru următoarele principii:</a:t>
            </a:r>
          </a:p>
          <a:p>
            <a:pPr algn="just"/>
            <a:endParaRPr lang="ro-MD" dirty="0"/>
          </a:p>
          <a:p>
            <a:pPr algn="just"/>
            <a:endParaRPr lang="ro-MD" dirty="0"/>
          </a:p>
          <a:p>
            <a:pPr algn="just"/>
            <a:r>
              <a:rPr lang="ro-MD" dirty="0">
                <a:highlight>
                  <a:srgbClr val="FFFF00"/>
                </a:highlight>
              </a:rPr>
              <a:t>- combaterea discriminărilor - aplicarea tratamentului </a:t>
            </a:r>
            <a:r>
              <a:rPr lang="ro-MD" dirty="0" err="1">
                <a:highlight>
                  <a:srgbClr val="FFFF00"/>
                </a:highlight>
              </a:rPr>
              <a:t>naţiunii</a:t>
            </a:r>
            <a:r>
              <a:rPr lang="ro-MD" dirty="0">
                <a:highlight>
                  <a:srgbClr val="FFFF00"/>
                </a:highlight>
              </a:rPr>
              <a:t> celei mai</a:t>
            </a:r>
          </a:p>
          <a:p>
            <a:pPr algn="just"/>
            <a:r>
              <a:rPr lang="ro-MD" dirty="0">
                <a:highlight>
                  <a:srgbClr val="FFFF00"/>
                </a:highlight>
              </a:rPr>
              <a:t>favorizate </a:t>
            </a:r>
            <a:r>
              <a:rPr lang="ro-MD" dirty="0" err="1">
                <a:highlight>
                  <a:srgbClr val="FFFF00"/>
                </a:highlight>
              </a:rPr>
              <a:t>şi</a:t>
            </a:r>
            <a:r>
              <a:rPr lang="ro-MD" dirty="0">
                <a:highlight>
                  <a:srgbClr val="FFFF00"/>
                </a:highlight>
              </a:rPr>
              <a:t> a tratamentului </a:t>
            </a:r>
            <a:r>
              <a:rPr lang="ro-MD" dirty="0" err="1">
                <a:highlight>
                  <a:srgbClr val="FFFF00"/>
                </a:highlight>
              </a:rPr>
              <a:t>naţional</a:t>
            </a:r>
            <a:r>
              <a:rPr lang="ro-MD" dirty="0">
                <a:highlight>
                  <a:srgbClr val="FFFF00"/>
                </a:highlight>
              </a:rPr>
              <a:t>;</a:t>
            </a:r>
          </a:p>
          <a:p>
            <a:pPr algn="just"/>
            <a:r>
              <a:rPr lang="ro-MD" dirty="0">
                <a:highlight>
                  <a:srgbClr val="FFFF00"/>
                </a:highlight>
              </a:rPr>
              <a:t>- libertatea </a:t>
            </a:r>
            <a:r>
              <a:rPr lang="ro-MD" dirty="0" err="1">
                <a:highlight>
                  <a:srgbClr val="FFFF00"/>
                </a:highlight>
              </a:rPr>
              <a:t>comerţului</a:t>
            </a:r>
            <a:r>
              <a:rPr lang="ro-MD" dirty="0">
                <a:highlight>
                  <a:srgbClr val="FFFF00"/>
                </a:highlight>
              </a:rPr>
              <a:t> - </a:t>
            </a:r>
            <a:r>
              <a:rPr lang="ro-MD" dirty="0" err="1">
                <a:highlight>
                  <a:srgbClr val="FFFF00"/>
                </a:highlight>
              </a:rPr>
              <a:t>obţinută</a:t>
            </a:r>
            <a:r>
              <a:rPr lang="ro-MD" dirty="0">
                <a:highlight>
                  <a:srgbClr val="FFFF00"/>
                </a:highlight>
              </a:rPr>
              <a:t> gradual, prin intermediul negocierilor;</a:t>
            </a:r>
          </a:p>
          <a:p>
            <a:pPr algn="just"/>
            <a:r>
              <a:rPr lang="ro-MD" dirty="0">
                <a:highlight>
                  <a:srgbClr val="FFFF00"/>
                </a:highlight>
              </a:rPr>
              <a:t>- predictibilitate - natura obligatorie a acordurilor </a:t>
            </a:r>
            <a:r>
              <a:rPr lang="ro-MD" dirty="0" err="1">
                <a:highlight>
                  <a:srgbClr val="FFFF00"/>
                </a:highlight>
              </a:rPr>
              <a:t>şi</a:t>
            </a:r>
            <a:r>
              <a:rPr lang="ro-MD" dirty="0">
                <a:highlight>
                  <a:srgbClr val="FFFF00"/>
                </a:highlight>
              </a:rPr>
              <a:t> procedurilor pentru</a:t>
            </a:r>
          </a:p>
          <a:p>
            <a:pPr algn="just"/>
            <a:r>
              <a:rPr lang="ro-MD" dirty="0">
                <a:highlight>
                  <a:srgbClr val="FFFF00"/>
                </a:highlight>
              </a:rPr>
              <a:t>membrii OMC, precum </a:t>
            </a:r>
            <a:r>
              <a:rPr lang="ro-MD" dirty="0" err="1">
                <a:highlight>
                  <a:srgbClr val="FFFF00"/>
                </a:highlight>
              </a:rPr>
              <a:t>şi</a:t>
            </a:r>
            <a:r>
              <a:rPr lang="ro-MD" dirty="0">
                <a:highlight>
                  <a:srgbClr val="FFFF00"/>
                </a:highlight>
              </a:rPr>
              <a:t> asigurarea </a:t>
            </a:r>
            <a:r>
              <a:rPr lang="ro-MD" dirty="0" err="1">
                <a:highlight>
                  <a:srgbClr val="FFFF00"/>
                </a:highlight>
              </a:rPr>
              <a:t>transparenţei</a:t>
            </a:r>
            <a:r>
              <a:rPr lang="ro-MD" dirty="0">
                <a:highlight>
                  <a:srgbClr val="FFFF00"/>
                </a:highlight>
              </a:rPr>
              <a:t>;</a:t>
            </a:r>
          </a:p>
          <a:p>
            <a:pPr algn="just"/>
            <a:r>
              <a:rPr lang="ro-MD" dirty="0">
                <a:highlight>
                  <a:srgbClr val="FFFF00"/>
                </a:highlight>
              </a:rPr>
              <a:t>- promovarea </a:t>
            </a:r>
            <a:r>
              <a:rPr lang="ro-MD" dirty="0" err="1">
                <a:highlight>
                  <a:srgbClr val="FFFF00"/>
                </a:highlight>
              </a:rPr>
              <a:t>concurenţei</a:t>
            </a:r>
            <a:r>
              <a:rPr lang="ro-MD" dirty="0">
                <a:highlight>
                  <a:srgbClr val="FFFF00"/>
                </a:highlight>
              </a:rPr>
              <a:t> loiale;</a:t>
            </a:r>
          </a:p>
          <a:p>
            <a:pPr algn="just"/>
            <a:r>
              <a:rPr lang="ro-MD" dirty="0">
                <a:highlight>
                  <a:srgbClr val="FFFF00"/>
                </a:highlight>
              </a:rPr>
              <a:t>-încurajarea dezvoltării </a:t>
            </a:r>
            <a:r>
              <a:rPr lang="ro-MD" dirty="0" err="1">
                <a:highlight>
                  <a:srgbClr val="FFFF00"/>
                </a:highlight>
              </a:rPr>
              <a:t>şi</a:t>
            </a:r>
            <a:r>
              <a:rPr lang="ro-MD" dirty="0">
                <a:highlight>
                  <a:srgbClr val="FFFF00"/>
                </a:highlight>
              </a:rPr>
              <a:t> reformei economice, vizând, în special, </a:t>
            </a:r>
            <a:r>
              <a:rPr lang="ro-MD" dirty="0" err="1">
                <a:highlight>
                  <a:srgbClr val="FFFF00"/>
                </a:highlight>
              </a:rPr>
              <a:t>ţările</a:t>
            </a:r>
            <a:r>
              <a:rPr lang="ro-MD" dirty="0">
                <a:highlight>
                  <a:srgbClr val="FFFF00"/>
                </a:highlight>
              </a:rPr>
              <a:t> mai </a:t>
            </a:r>
            <a:r>
              <a:rPr lang="ro-MD" dirty="0" err="1">
                <a:highlight>
                  <a:srgbClr val="FFFF00"/>
                </a:highlight>
              </a:rPr>
              <a:t>puţin</a:t>
            </a:r>
            <a:r>
              <a:rPr lang="ro-MD" dirty="0">
                <a:highlight>
                  <a:srgbClr val="FFFF00"/>
                </a:highlight>
              </a:rPr>
              <a:t> dezvoltate </a:t>
            </a:r>
            <a:r>
              <a:rPr lang="ro-MD" dirty="0" err="1">
                <a:highlight>
                  <a:srgbClr val="FFFF00"/>
                </a:highlight>
              </a:rPr>
              <a:t>şi</a:t>
            </a:r>
            <a:r>
              <a:rPr lang="ro-MD" dirty="0">
                <a:highlight>
                  <a:srgbClr val="FFFF00"/>
                </a:highlight>
              </a:rPr>
              <a:t> în curs de dezvoltare.</a:t>
            </a:r>
          </a:p>
          <a:p>
            <a:pPr marL="285750" indent="-285750" algn="just">
              <a:buFontTx/>
              <a:buChar char="-"/>
            </a:pPr>
            <a:endParaRPr lang="ro-MD" dirty="0"/>
          </a:p>
          <a:p>
            <a:pPr algn="just"/>
            <a:endParaRPr lang="ro-MD" dirty="0"/>
          </a:p>
          <a:p>
            <a:pPr algn="just"/>
            <a:r>
              <a:rPr lang="ro-MD" dirty="0"/>
              <a:t>În viziunea OMC, acest sistem aduce o serie de beneficii, cele mai importante fiind reprezentate de: rezolvarea constructivă a diferendelor, reducerea costurilor de trai, </a:t>
            </a:r>
            <a:r>
              <a:rPr lang="ro-MD" dirty="0" err="1"/>
              <a:t>creşterea</a:t>
            </a:r>
            <a:r>
              <a:rPr lang="ro-MD" dirty="0"/>
              <a:t> veniturilor </a:t>
            </a:r>
            <a:r>
              <a:rPr lang="ro-MD" dirty="0" err="1"/>
              <a:t>şi</a:t>
            </a:r>
            <a:r>
              <a:rPr lang="ro-MD" dirty="0"/>
              <a:t> sporirea </a:t>
            </a:r>
            <a:r>
              <a:rPr lang="ro-MD" dirty="0" err="1"/>
              <a:t>posibilităţilor</a:t>
            </a:r>
            <a:r>
              <a:rPr lang="ro-MD" dirty="0"/>
              <a:t> de alegere în ceea ce </a:t>
            </a:r>
            <a:r>
              <a:rPr lang="ro-MD" dirty="0" err="1"/>
              <a:t>priveşte</a:t>
            </a:r>
            <a:r>
              <a:rPr lang="ro-MD" dirty="0"/>
              <a:t> bunurile/serviciile </a:t>
            </a:r>
            <a:r>
              <a:rPr lang="ro-MD" dirty="0" err="1"/>
              <a:t>şi</a:t>
            </a:r>
            <a:r>
              <a:rPr lang="ro-MD" dirty="0"/>
              <a:t> calitatea acestora. </a:t>
            </a:r>
          </a:p>
        </p:txBody>
      </p:sp>
    </p:spTree>
    <p:extLst>
      <p:ext uri="{BB962C8B-B14F-4D97-AF65-F5344CB8AC3E}">
        <p14:creationId xmlns:p14="http://schemas.microsoft.com/office/powerpoint/2010/main" val="385450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460DAD-76AC-B41B-62B1-4159435B9508}"/>
              </a:ext>
            </a:extLst>
          </p:cNvPr>
          <p:cNvSpPr txBox="1"/>
          <p:nvPr/>
        </p:nvSpPr>
        <p:spPr>
          <a:xfrm>
            <a:off x="185056" y="0"/>
            <a:ext cx="11789230" cy="6740307"/>
          </a:xfrm>
          <a:prstGeom prst="rect">
            <a:avLst/>
          </a:prstGeom>
          <a:noFill/>
        </p:spPr>
        <p:txBody>
          <a:bodyPr wrap="square">
            <a:spAutoFit/>
          </a:bodyPr>
          <a:lstStyle/>
          <a:p>
            <a:pPr algn="l"/>
            <a:r>
              <a:rPr lang="en-GB" sz="1800" b="1" i="0" u="none" strike="noStrike" dirty="0">
                <a:solidFill>
                  <a:srgbClr val="000000"/>
                </a:solidFill>
                <a:effectLst/>
                <a:latin typeface="Arial" panose="020B0604020202020204" pitchFamily="34" charset="0"/>
              </a:rPr>
              <a:t>1.2 </a:t>
            </a:r>
            <a:r>
              <a:rPr lang="en-GB" sz="1800" b="1" i="0" u="none" strike="noStrike" dirty="0" err="1">
                <a:solidFill>
                  <a:srgbClr val="000000"/>
                </a:solidFill>
                <a:effectLst/>
                <a:latin typeface="Arial" panose="020B0604020202020204" pitchFamily="34" charset="0"/>
              </a:rPr>
              <a:t>Rolul</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Organizaţiei</a:t>
            </a:r>
            <a:r>
              <a:rPr lang="en-GB" sz="1800" b="1" i="0" u="none" strike="noStrike" dirty="0">
                <a:solidFill>
                  <a:srgbClr val="000000"/>
                </a:solidFill>
                <a:effectLst/>
                <a:latin typeface="Arial" panose="020B0604020202020204" pitchFamily="34" charset="0"/>
              </a:rPr>
              <a:t> Mondiale a </a:t>
            </a:r>
            <a:r>
              <a:rPr lang="en-GB" sz="1800" b="1" i="0" u="none" strike="noStrike" dirty="0" err="1">
                <a:solidFill>
                  <a:srgbClr val="000000"/>
                </a:solidFill>
                <a:effectLst/>
                <a:latin typeface="Arial" panose="020B0604020202020204" pitchFamily="34" charset="0"/>
              </a:rPr>
              <a:t>Comerţului</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în</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economia</a:t>
            </a:r>
            <a:r>
              <a:rPr lang="en-GB" sz="1800" b="1"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mondială</a:t>
            </a:r>
            <a:endParaRPr lang="en-GB" sz="1800" b="1" i="0" u="none" strike="noStrike" dirty="0">
              <a:solidFill>
                <a:srgbClr val="000000"/>
              </a:solidFill>
              <a:effectLst/>
              <a:latin typeface="Arial" panose="020B0604020202020204" pitchFamily="34" charset="0"/>
            </a:endParaRPr>
          </a:p>
          <a:p>
            <a:pPr algn="l"/>
            <a:endParaRPr lang="en-GB" b="0" i="0" u="none" strike="noStrike" dirty="0">
              <a:solidFill>
                <a:srgbClr val="000000"/>
              </a:solidFill>
              <a:effectLst/>
              <a:latin typeface="Times New Roman" panose="02020603050405020304" pitchFamily="18" charset="0"/>
            </a:endParaRPr>
          </a:p>
          <a:p>
            <a:pPr algn="l"/>
            <a:r>
              <a:rPr lang="en-GB" sz="1800" b="0" i="0" u="none" strike="noStrike" dirty="0" err="1">
                <a:solidFill>
                  <a:srgbClr val="000000"/>
                </a:solidFill>
                <a:effectLst/>
                <a:latin typeface="Arial" panose="020B0604020202020204" pitchFamily="34" charset="0"/>
              </a:rPr>
              <a:t>Înfiinţată</a:t>
            </a:r>
            <a:r>
              <a:rPr lang="en-GB" sz="1800" b="0" i="0" u="none" strike="noStrike" dirty="0">
                <a:solidFill>
                  <a:srgbClr val="000000"/>
                </a:solidFill>
                <a:effectLst/>
                <a:latin typeface="Arial" panose="020B0604020202020204" pitchFamily="34" charset="0"/>
              </a:rPr>
              <a:t> la 1 </a:t>
            </a:r>
            <a:r>
              <a:rPr lang="en-GB" sz="1800" b="0" i="0" u="none" strike="noStrike" dirty="0" err="1">
                <a:solidFill>
                  <a:srgbClr val="000000"/>
                </a:solidFill>
                <a:effectLst/>
                <a:latin typeface="Arial" panose="020B0604020202020204" pitchFamily="34" charset="0"/>
              </a:rPr>
              <a:t>ianuarie</a:t>
            </a:r>
            <a:r>
              <a:rPr lang="en-GB" sz="1800" b="0" i="0" u="none" strike="noStrike" dirty="0">
                <a:solidFill>
                  <a:srgbClr val="000000"/>
                </a:solidFill>
                <a:effectLst/>
                <a:latin typeface="Arial" panose="020B0604020202020204" pitchFamily="34" charset="0"/>
              </a:rPr>
              <a:t> 1995, O.M.C. </a:t>
            </a:r>
            <a:r>
              <a:rPr lang="en-GB" sz="1800" b="0" i="0" u="none" strike="noStrike" dirty="0" err="1">
                <a:solidFill>
                  <a:srgbClr val="000000"/>
                </a:solidFill>
                <a:effectLst/>
                <a:latin typeface="Arial" panose="020B0604020202020204" pitchFamily="34" charset="0"/>
              </a:rPr>
              <a:t>reprezintă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baza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instituţional-juridică</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sistemului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comercial</a:t>
            </a:r>
            <a:r>
              <a:rPr lang="en-GB" sz="1800" b="0" i="0" u="none" strike="noStrike" dirty="0">
                <a:solidFill>
                  <a:srgbClr val="000000"/>
                </a:solidFill>
                <a:effectLst/>
                <a:latin typeface="Arial" panose="020B0604020202020204" pitchFamily="34" charset="0"/>
              </a:rPr>
              <a:t> multilateral, </a:t>
            </a:r>
            <a:r>
              <a:rPr lang="en-GB" sz="1800" b="0" i="0" u="none" strike="noStrike" dirty="0" err="1">
                <a:solidFill>
                  <a:srgbClr val="000000"/>
                </a:solidFill>
                <a:effectLst/>
                <a:latin typeface="Arial" panose="020B0604020202020204" pitchFamily="34" charset="0"/>
              </a:rPr>
              <a:t>fiind</a:t>
            </a:r>
            <a:r>
              <a:rPr lang="en-GB" sz="1800" b="0" i="0" u="none" strike="noStrike" dirty="0">
                <a:solidFill>
                  <a:srgbClr val="000000"/>
                </a:solidFill>
                <a:effectLst/>
                <a:latin typeface="Arial" panose="020B0604020202020204" pitchFamily="34" charset="0"/>
              </a:rPr>
              <a:t> unica </a:t>
            </a:r>
            <a:r>
              <a:rPr lang="en-GB" sz="1800" b="0" i="0" u="none" strike="noStrike" dirty="0" err="1">
                <a:solidFill>
                  <a:srgbClr val="000000"/>
                </a:solidFill>
                <a:effectLst/>
                <a:latin typeface="Arial" panose="020B0604020202020204" pitchFamily="34" charset="0"/>
              </a:rPr>
              <a:t>organizaţie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internaţională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contractuală</a:t>
            </a:r>
            <a:r>
              <a:rPr lang="en-GB" sz="1800" b="0" i="0" u="none" strike="noStrike" dirty="0">
                <a:solidFill>
                  <a:srgbClr val="000000"/>
                </a:solidFill>
                <a:effectLst/>
                <a:latin typeface="Arial" panose="020B0604020202020204" pitchFamily="34" charset="0"/>
              </a:rPr>
              <a:t>, care </a:t>
            </a:r>
            <a:r>
              <a:rPr lang="en-GB" sz="1800" b="0" i="0" u="none" strike="noStrike" dirty="0" err="1">
                <a:solidFill>
                  <a:srgbClr val="000000"/>
                </a:solidFill>
                <a:effectLst/>
                <a:latin typeface="Arial" panose="020B0604020202020204" pitchFamily="34" charset="0"/>
              </a:rPr>
              <a:t>tratează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regulile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globale</a:t>
            </a:r>
            <a:r>
              <a:rPr lang="en-GB" sz="1800" b="0" i="0" u="none" strike="noStrike" dirty="0">
                <a:solidFill>
                  <a:srgbClr val="000000"/>
                </a:solidFill>
                <a:effectLst/>
                <a:latin typeface="Arial" panose="020B0604020202020204" pitchFamily="34" charset="0"/>
              </a:rPr>
              <a:t> ale </a:t>
            </a:r>
            <a:r>
              <a:rPr lang="en-GB" sz="1800" b="0" i="0" u="none" strike="noStrike" dirty="0" err="1">
                <a:solidFill>
                  <a:srgbClr val="000000"/>
                </a:solidFill>
                <a:effectLst/>
                <a:latin typeface="Arial" panose="020B0604020202020204" pitchFamily="34" charset="0"/>
              </a:rPr>
              <a:t>comerţului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dintre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ţări</a:t>
            </a:r>
            <a:r>
              <a:rPr lang="en-GB" sz="1800" b="0" i="0" u="none" strike="noStrike" dirty="0">
                <a:solidFill>
                  <a:srgbClr val="000000"/>
                </a:solidFill>
                <a:effectLst/>
                <a:latin typeface="Arial" panose="020B0604020202020204" pitchFamily="34" charset="0"/>
              </a:rPr>
              <a:t>.</a:t>
            </a:r>
            <a:endParaRPr lang="en-GB" b="0" i="0" u="none" strike="noStrike" dirty="0">
              <a:solidFill>
                <a:srgbClr val="000000"/>
              </a:solidFill>
              <a:effectLst/>
              <a:latin typeface="Times New Roman" panose="02020603050405020304" pitchFamily="18" charset="0"/>
            </a:endParaRPr>
          </a:p>
          <a:p>
            <a:pPr algn="l"/>
            <a:r>
              <a:rPr lang="en-GB" sz="1800" b="0" i="0" u="none" strike="noStrike" dirty="0" err="1">
                <a:solidFill>
                  <a:srgbClr val="000000"/>
                </a:solidFill>
                <a:effectLst/>
                <a:latin typeface="Arial" panose="020B0604020202020204" pitchFamily="34" charset="0"/>
              </a:rPr>
              <a:t>Acordul</a:t>
            </a:r>
            <a:r>
              <a:rPr lang="en-GB" sz="1800" b="0" i="0" u="none" strike="noStrike" dirty="0">
                <a:solidFill>
                  <a:srgbClr val="000000"/>
                </a:solidFill>
                <a:effectLst/>
                <a:latin typeface="Arial" panose="020B0604020202020204" pitchFamily="34" charset="0"/>
              </a:rPr>
              <a:t> de la Marrakesh </a:t>
            </a:r>
            <a:r>
              <a:rPr lang="en-GB" sz="1800" b="0" i="0" u="none" strike="noStrike" dirty="0" err="1">
                <a:solidFill>
                  <a:srgbClr val="000000"/>
                </a:solidFill>
                <a:effectLst/>
                <a:latin typeface="Arial" panose="020B0604020202020204" pitchFamily="34" charset="0"/>
              </a:rPr>
              <a:t>privind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înfiinţarea</a:t>
            </a:r>
            <a:r>
              <a:rPr lang="en-GB" sz="1800" b="0" i="0" u="none" strike="noStrike" dirty="0">
                <a:solidFill>
                  <a:srgbClr val="000000"/>
                </a:solidFill>
                <a:effectLst/>
                <a:latin typeface="Arial" panose="020B0604020202020204" pitchFamily="34" charset="0"/>
              </a:rPr>
              <a:t> O.M.C., </a:t>
            </a:r>
            <a:r>
              <a:rPr lang="en-GB" sz="1800" b="0" i="0" u="none" strike="noStrike" dirty="0" err="1">
                <a:solidFill>
                  <a:srgbClr val="000000"/>
                </a:solidFill>
                <a:effectLst/>
                <a:latin typeface="Arial" panose="020B0604020202020204" pitchFamily="34" charset="0"/>
              </a:rPr>
              <a:t>prevede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preambulul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său</a:t>
            </a:r>
            <a:r>
              <a:rPr lang="en-GB" sz="1800" b="0" i="0" u="none"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obiectivele</a:t>
            </a:r>
            <a:r>
              <a:rPr lang="en-GB" sz="1800" b="0" i="0" u="sng" strike="noStrike" dirty="0">
                <a:solidFill>
                  <a:srgbClr val="000000"/>
                </a:solidFill>
                <a:effectLst/>
                <a:latin typeface="Arial" panose="020B0604020202020204" pitchFamily="34" charset="0"/>
              </a:rPr>
              <a:t> de </a:t>
            </a:r>
            <a:r>
              <a:rPr lang="en-GB" sz="1800" b="0" i="0" u="sng" strike="noStrike" dirty="0" err="1">
                <a:solidFill>
                  <a:srgbClr val="000000"/>
                </a:solidFill>
                <a:effectLst/>
                <a:latin typeface="Arial" panose="020B0604020202020204" pitchFamily="34" charset="0"/>
              </a:rPr>
              <a:t>bază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similare</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cele</a:t>
            </a:r>
            <a:r>
              <a:rPr lang="en-GB" sz="1800" b="0" i="0" u="none" strike="noStrike" dirty="0">
                <a:solidFill>
                  <a:srgbClr val="000000"/>
                </a:solidFill>
                <a:effectLst/>
                <a:latin typeface="Arial" panose="020B0604020202020204" pitchFamily="34" charset="0"/>
              </a:rPr>
              <a:t> ale G.A.T.T.- </a:t>
            </a:r>
            <a:r>
              <a:rPr lang="en-GB" sz="1800" b="0" i="0" u="none" strike="noStrike" dirty="0" err="1">
                <a:solidFill>
                  <a:srgbClr val="000000"/>
                </a:solidFill>
                <a:effectLst/>
                <a:latin typeface="Arial" panose="020B0604020202020204" pitchFamily="34" charset="0"/>
              </a:rPr>
              <a:t>ului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dar</a:t>
            </a:r>
            <a:r>
              <a:rPr lang="en-GB" sz="1800" b="0" i="0" u="none" strike="noStrike" dirty="0">
                <a:solidFill>
                  <a:srgbClr val="000000"/>
                </a:solidFill>
                <a:effectLst/>
                <a:latin typeface="Arial" panose="020B0604020202020204" pitchFamily="34" charset="0"/>
              </a:rPr>
              <a:t> care au </a:t>
            </a:r>
            <a:r>
              <a:rPr lang="en-GB" sz="1800" b="0" i="0" u="none" strike="noStrike" dirty="0" err="1">
                <a:solidFill>
                  <a:srgbClr val="000000"/>
                </a:solidFill>
                <a:effectLst/>
                <a:latin typeface="Arial" panose="020B0604020202020204" pitchFamily="34" charset="0"/>
              </a:rPr>
              <a:t>fost</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extinse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pentru</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acorda</a:t>
            </a:r>
            <a:r>
              <a:rPr lang="en-GB" sz="1800" b="0" i="0" u="none" strike="noStrike" dirty="0">
                <a:solidFill>
                  <a:srgbClr val="000000"/>
                </a:solidFill>
                <a:effectLst/>
                <a:latin typeface="Arial" panose="020B0604020202020204" pitchFamily="34" charset="0"/>
              </a:rPr>
              <a:t> O.M.C. </a:t>
            </a:r>
            <a:r>
              <a:rPr lang="en-GB" sz="1800" b="0" i="0" u="none" strike="noStrike" dirty="0" err="1">
                <a:solidFill>
                  <a:srgbClr val="000000"/>
                </a:solidFill>
                <a:effectLst/>
                <a:latin typeface="Arial" panose="020B0604020202020204" pitchFamily="34" charset="0"/>
              </a:rPr>
              <a:t>mandatul</a:t>
            </a:r>
            <a:r>
              <a:rPr lang="en-GB" sz="1800" b="0" i="0" u="none" strike="noStrike" dirty="0">
                <a:solidFill>
                  <a:srgbClr val="000000"/>
                </a:solidFill>
                <a:effectLst/>
                <a:latin typeface="Arial" panose="020B0604020202020204" pitchFamily="34" charset="0"/>
              </a:rPr>
              <a:t> de a </a:t>
            </a:r>
            <a:r>
              <a:rPr lang="en-GB" sz="1800" b="0" i="0" u="none" strike="noStrike" dirty="0" err="1">
                <a:solidFill>
                  <a:srgbClr val="000000"/>
                </a:solidFill>
                <a:effectLst/>
                <a:latin typeface="Arial" panose="020B0604020202020204" pitchFamily="34" charset="0"/>
              </a:rPr>
              <a:t>trata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comerţul</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servicii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Acestea</a:t>
            </a:r>
            <a:r>
              <a:rPr lang="en-GB" sz="1800" b="0" i="0" u="none" strike="noStrike" dirty="0">
                <a:solidFill>
                  <a:srgbClr val="000000"/>
                </a:solidFill>
                <a:effectLst/>
                <a:latin typeface="Arial" panose="020B0604020202020204" pitchFamily="34" charset="0"/>
              </a:rPr>
              <a:t> sunt:</a:t>
            </a:r>
            <a:endParaRPr lang="en-GB"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creşterea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nivelului</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trai</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standardelor</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viaţă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majorarea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veniturilor</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utilizarea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deplină</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forţei</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muncă</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majorarea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producţiei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dezvoltarea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comerţului</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utilizarea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optimă</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resurselor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mondiale</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pPr algn="l"/>
            <a:r>
              <a:rPr lang="en-GB" sz="1800" b="0" i="0" u="none" strike="noStrike" dirty="0" err="1">
                <a:solidFill>
                  <a:srgbClr val="000000"/>
                </a:solidFill>
                <a:effectLst/>
                <a:latin typeface="Arial" panose="020B0604020202020204" pitchFamily="34" charset="0"/>
              </a:rPr>
              <a:t>Aceste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obiective</a:t>
            </a:r>
            <a:r>
              <a:rPr lang="en-GB" sz="1800" b="0" i="0" u="none" strike="noStrike" dirty="0">
                <a:solidFill>
                  <a:srgbClr val="000000"/>
                </a:solidFill>
                <a:effectLst/>
                <a:latin typeface="Arial" panose="020B0604020202020204" pitchFamily="34" charset="0"/>
              </a:rPr>
              <a:t> au </a:t>
            </a:r>
            <a:r>
              <a:rPr lang="en-GB" sz="1800" b="0" i="0" u="none" strike="noStrike" dirty="0" err="1">
                <a:solidFill>
                  <a:srgbClr val="000000"/>
                </a:solidFill>
                <a:effectLst/>
                <a:latin typeface="Arial" panose="020B0604020202020204" pitchFamily="34" charset="0"/>
              </a:rPr>
              <a:t>fost</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completate</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domeniul</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serviciilor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noţiunea</a:t>
            </a:r>
            <a:r>
              <a:rPr lang="en-GB" sz="1800" b="0" i="0" u="none" strike="noStrike" dirty="0">
                <a:solidFill>
                  <a:srgbClr val="000000"/>
                </a:solidFill>
                <a:effectLst/>
                <a:latin typeface="Arial" panose="020B0604020202020204" pitchFamily="34" charset="0"/>
              </a:rPr>
              <a:t> de „</a:t>
            </a:r>
            <a:r>
              <a:rPr lang="en-GB" sz="1800" b="0" i="1" u="none" strike="noStrike" dirty="0" err="1">
                <a:solidFill>
                  <a:srgbClr val="000000"/>
                </a:solidFill>
                <a:effectLst/>
                <a:latin typeface="Arial" panose="020B0604020202020204" pitchFamily="34" charset="0"/>
              </a:rPr>
              <a:t>dezvoltare</a:t>
            </a:r>
            <a:r>
              <a:rPr lang="en-GB" sz="1800" b="0" i="1" u="none" strike="noStrike" dirty="0">
                <a:solidFill>
                  <a:srgbClr val="000000"/>
                </a:solidFill>
                <a:effectLst/>
                <a:latin typeface="Arial" panose="020B0604020202020204" pitchFamily="34" charset="0"/>
              </a:rPr>
              <a:t> </a:t>
            </a:r>
            <a:r>
              <a:rPr lang="en-GB" sz="1800" b="0" i="1" u="none" strike="noStrike" dirty="0" err="1">
                <a:solidFill>
                  <a:srgbClr val="000000"/>
                </a:solidFill>
                <a:effectLst/>
                <a:latin typeface="Arial" panose="020B0604020202020204" pitchFamily="34" charset="0"/>
              </a:rPr>
              <a:t>durabilă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referitoare</a:t>
            </a:r>
            <a:r>
              <a:rPr lang="en-GB" sz="1800" b="0" i="0" u="none" strike="noStrike" dirty="0">
                <a:solidFill>
                  <a:srgbClr val="000000"/>
                </a:solidFill>
                <a:effectLst/>
                <a:latin typeface="Arial" panose="020B0604020202020204" pitchFamily="34" charset="0"/>
              </a:rPr>
              <a:t> la </a:t>
            </a:r>
            <a:r>
              <a:rPr lang="en-GB" sz="1800" b="0" i="0" u="none" strike="noStrike" dirty="0" err="1">
                <a:solidFill>
                  <a:srgbClr val="000000"/>
                </a:solidFill>
                <a:effectLst/>
                <a:latin typeface="Arial" panose="020B0604020202020204" pitchFamily="34" charset="0"/>
              </a:rPr>
              <a:t>utilizarea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optimă</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resurselor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mondiale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la </a:t>
            </a:r>
            <a:r>
              <a:rPr lang="en-GB" sz="1800" b="0" i="0" u="none" strike="noStrike" dirty="0" err="1">
                <a:solidFill>
                  <a:srgbClr val="000000"/>
                </a:solidFill>
                <a:effectLst/>
                <a:latin typeface="Arial" panose="020B0604020202020204" pitchFamily="34" charset="0"/>
              </a:rPr>
              <a:t>necesitatea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protecţiei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conservării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mediului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înconjurător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corespunzător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diferitelor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niveluri</a:t>
            </a:r>
            <a:r>
              <a:rPr lang="en-GB" sz="1800" b="0" i="0" u="none" strike="noStrike" dirty="0">
                <a:solidFill>
                  <a:srgbClr val="000000"/>
                </a:solidFill>
                <a:effectLst/>
                <a:latin typeface="Arial" panose="020B0604020202020204" pitchFamily="34" charset="0"/>
              </a:rPr>
              <a:t> de </a:t>
            </a:r>
            <a:r>
              <a:rPr lang="en-GB" sz="1800" b="0" i="0" u="none" strike="noStrike" dirty="0" err="1">
                <a:solidFill>
                  <a:srgbClr val="000000"/>
                </a:solidFill>
                <a:effectLst/>
                <a:latin typeface="Arial" panose="020B0604020202020204" pitchFamily="34" charset="0"/>
              </a:rPr>
              <a:t>dezvoltare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economică</a:t>
            </a:r>
            <a:r>
              <a:rPr lang="en-GB" sz="1800" b="0" i="0" u="none" strike="noStrike" dirty="0">
                <a:solidFill>
                  <a:srgbClr val="000000"/>
                </a:solidFill>
                <a:effectLst/>
                <a:latin typeface="Arial" panose="020B0604020202020204" pitchFamily="34" charset="0"/>
              </a:rPr>
              <a:t> ale </a:t>
            </a:r>
            <a:r>
              <a:rPr lang="en-GB" sz="1800" b="0" i="0" u="none" strike="noStrike" dirty="0" err="1">
                <a:solidFill>
                  <a:srgbClr val="000000"/>
                </a:solidFill>
                <a:effectLst/>
                <a:latin typeface="Arial" panose="020B0604020202020204" pitchFamily="34" charset="0"/>
              </a:rPr>
              <a:t>ţărilor</a:t>
            </a:r>
            <a:r>
              <a:rPr lang="en-GB" sz="1800" b="0" i="0" u="none" strike="noStrike" dirty="0">
                <a:solidFill>
                  <a:srgbClr val="000000"/>
                </a:solidFill>
                <a:effectLst/>
                <a:latin typeface="Arial" panose="020B0604020202020204" pitchFamily="34" charset="0"/>
              </a:rPr>
              <a:t>.</a:t>
            </a:r>
            <a:endParaRPr lang="en-GB" b="0" i="0" u="none" strike="noStrike" dirty="0">
              <a:solidFill>
                <a:srgbClr val="000000"/>
              </a:solidFill>
              <a:effectLst/>
              <a:latin typeface="Times New Roman" panose="02020603050405020304" pitchFamily="18" charset="0"/>
            </a:endParaRPr>
          </a:p>
          <a:p>
            <a:pPr algn="l"/>
            <a:r>
              <a:rPr lang="en-GB" sz="1800" b="0" i="0" u="none" strike="noStrike" dirty="0" err="1">
                <a:solidFill>
                  <a:srgbClr val="000000"/>
                </a:solidFill>
                <a:effectLst/>
                <a:latin typeface="Arial" panose="020B0604020202020204" pitchFamily="34" charset="0"/>
              </a:rPr>
              <a:t>Organizaţia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Mondială</a:t>
            </a:r>
            <a:r>
              <a:rPr lang="en-GB" sz="1800" b="0" i="0" u="none" strike="noStrike" dirty="0">
                <a:solidFill>
                  <a:srgbClr val="000000"/>
                </a:solidFill>
                <a:effectLst/>
                <a:latin typeface="Arial" panose="020B0604020202020204" pitchFamily="34" charset="0"/>
              </a:rPr>
              <a:t> a </a:t>
            </a:r>
            <a:r>
              <a:rPr lang="en-GB" sz="1800" b="0" i="0" u="none" strike="noStrike" dirty="0" err="1">
                <a:solidFill>
                  <a:srgbClr val="000000"/>
                </a:solidFill>
                <a:effectLst/>
                <a:latin typeface="Arial" panose="020B0604020202020204" pitchFamily="34" charset="0"/>
              </a:rPr>
              <a:t>Comerţului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serveşte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drept</a:t>
            </a:r>
            <a:r>
              <a:rPr lang="en-GB" sz="1800" b="0" i="0" u="none" strike="noStrike" dirty="0">
                <a:solidFill>
                  <a:srgbClr val="000000"/>
                </a:solidFill>
                <a:effectLst/>
                <a:latin typeface="Arial" panose="020B0604020202020204" pitchFamily="34" charset="0"/>
              </a:rPr>
              <a:t> forum </a:t>
            </a:r>
            <a:r>
              <a:rPr lang="en-GB" sz="1800" b="0" i="0" u="none" strike="noStrike" dirty="0" err="1">
                <a:solidFill>
                  <a:srgbClr val="000000"/>
                </a:solidFill>
                <a:effectLst/>
                <a:latin typeface="Arial" panose="020B0604020202020204" pitchFamily="34" charset="0"/>
              </a:rPr>
              <a:t>pentru</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continuarea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negocierilor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privind</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liberalizarea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comerţului</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servicii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prin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desfiinţarea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barierelor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elaborarea</a:t>
            </a:r>
            <a:r>
              <a:rPr lang="en-GB" sz="1800" b="0" i="0" u="none" strike="noStrike" dirty="0">
                <a:solidFill>
                  <a:srgbClr val="000000"/>
                </a:solidFill>
                <a:effectLst/>
                <a:latin typeface="Arial" panose="020B0604020202020204" pitchFamily="34" charset="0"/>
              </a:rPr>
              <a:t> de reguli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noi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domenii</a:t>
            </a:r>
            <a:r>
              <a:rPr lang="en-GB" sz="1800" b="0" i="0" u="none" strike="noStrike" dirty="0">
                <a:solidFill>
                  <a:srgbClr val="000000"/>
                </a:solidFill>
                <a:effectLst/>
                <a:latin typeface="Arial" panose="020B0604020202020204" pitchFamily="34" charset="0"/>
              </a:rPr>
              <a:t> legate de </a:t>
            </a:r>
            <a:r>
              <a:rPr lang="en-GB" sz="1800" b="0" i="0" u="none" strike="noStrike" dirty="0" err="1">
                <a:solidFill>
                  <a:srgbClr val="000000"/>
                </a:solidFill>
                <a:effectLst/>
                <a:latin typeface="Arial" panose="020B0604020202020204" pitchFamily="34" charset="0"/>
              </a:rPr>
              <a:t>comerţ</a:t>
            </a:r>
            <a:r>
              <a:rPr lang="en-GB" sz="1800" b="0" i="0" u="none" strike="noStrike" dirty="0">
                <a:solidFill>
                  <a:srgbClr val="000000"/>
                </a:solidFill>
                <a:effectLst/>
                <a:latin typeface="Arial" panose="020B0604020202020204" pitchFamily="34" charset="0"/>
              </a:rPr>
              <a:t>. Pe </a:t>
            </a:r>
            <a:r>
              <a:rPr lang="en-GB" sz="1800" b="0" i="0" u="none" strike="noStrike" dirty="0" err="1">
                <a:solidFill>
                  <a:srgbClr val="000000"/>
                </a:solidFill>
                <a:effectLst/>
                <a:latin typeface="Arial" panose="020B0604020202020204" pitchFamily="34" charset="0"/>
              </a:rPr>
              <a:t>lângă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aceasta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îndeplineşte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următoarele</a:t>
            </a:r>
            <a:r>
              <a:rPr lang="en-GB" sz="1800" b="0" i="0" u="none" strike="noStrike" dirty="0">
                <a:solidFill>
                  <a:srgbClr val="000000"/>
                </a:solidFill>
                <a:effectLst/>
                <a:latin typeface="Arial" panose="020B0604020202020204" pitchFamily="34" charset="0"/>
              </a:rPr>
              <a:t> </a:t>
            </a:r>
            <a:r>
              <a:rPr lang="en-GB" sz="1800" b="0" i="0" u="sng" strike="noStrike" dirty="0" err="1">
                <a:solidFill>
                  <a:srgbClr val="000000"/>
                </a:solidFill>
                <a:effectLst/>
                <a:latin typeface="Arial" panose="020B0604020202020204" pitchFamily="34" charset="0"/>
              </a:rPr>
              <a:t>funcţii</a:t>
            </a:r>
            <a:r>
              <a:rPr lang="en-GB" sz="1800" b="0" i="0" u="none" strike="noStrike" dirty="0">
                <a:solidFill>
                  <a:srgbClr val="000000"/>
                </a:solidFill>
                <a:effectLst/>
                <a:latin typeface="Arial" panose="020B0604020202020204" pitchFamily="34" charset="0"/>
              </a:rPr>
              <a:t>:</a:t>
            </a:r>
            <a:endParaRPr lang="en-GB"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facilitarea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implementării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administrării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aplicării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instrumentelor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juridice</a:t>
            </a:r>
            <a:r>
              <a:rPr lang="en-GB" sz="1800" b="0" i="0" u="none" strike="noStrike" dirty="0">
                <a:solidFill>
                  <a:srgbClr val="000000"/>
                </a:solidFill>
                <a:effectLst/>
                <a:latin typeface="Arial" panose="020B0604020202020204" pitchFamily="34" charset="0"/>
              </a:rPr>
              <a:t> ale </a:t>
            </a:r>
            <a:r>
              <a:rPr lang="en-GB" sz="1800" b="0" i="0" u="none" strike="noStrike" dirty="0" err="1">
                <a:solidFill>
                  <a:srgbClr val="000000"/>
                </a:solidFill>
                <a:effectLst/>
                <a:latin typeface="Arial" panose="020B0604020202020204" pitchFamily="34" charset="0"/>
              </a:rPr>
              <a:t>Rundei</a:t>
            </a:r>
            <a:r>
              <a:rPr lang="en-GB" sz="1800" b="0" i="0" u="none" strike="noStrike" dirty="0">
                <a:solidFill>
                  <a:srgbClr val="000000"/>
                </a:solidFill>
                <a:effectLst/>
                <a:latin typeface="Arial" panose="020B0604020202020204" pitchFamily="34" charset="0"/>
              </a:rPr>
              <a:t> Uruguay </a:t>
            </a:r>
            <a:r>
              <a:rPr lang="en-GB" sz="1800" b="0" i="0" u="none" strike="noStrike" dirty="0" err="1">
                <a:solidFill>
                  <a:srgbClr val="000000"/>
                </a:solidFill>
                <a:effectLst/>
                <a:latin typeface="Arial" panose="020B0604020202020204" pitchFamily="34" charset="0"/>
              </a:rPr>
              <a:t>şi</a:t>
            </a:r>
            <a:r>
              <a:rPr lang="en-GB" sz="1800" b="0" i="0" u="none" strike="noStrike" dirty="0">
                <a:solidFill>
                  <a:srgbClr val="000000"/>
                </a:solidFill>
                <a:effectLst/>
                <a:latin typeface="Arial" panose="020B0604020202020204" pitchFamily="34" charset="0"/>
              </a:rPr>
              <a:t> ale </a:t>
            </a:r>
            <a:r>
              <a:rPr lang="en-GB" sz="1800" b="0" i="0" u="none" strike="noStrike" dirty="0" err="1">
                <a:solidFill>
                  <a:srgbClr val="000000"/>
                </a:solidFill>
                <a:effectLst/>
                <a:latin typeface="Arial" panose="020B0604020202020204" pitchFamily="34" charset="0"/>
              </a:rPr>
              <a:t>oricăror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noi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acorduri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vor</a:t>
            </a:r>
            <a:r>
              <a:rPr lang="en-GB" sz="1800" b="0" i="0" u="none" strike="noStrike" dirty="0">
                <a:solidFill>
                  <a:srgbClr val="000000"/>
                </a:solidFill>
                <a:effectLst/>
                <a:latin typeface="Arial" panose="020B0604020202020204" pitchFamily="34" charset="0"/>
              </a:rPr>
              <a:t> fi </a:t>
            </a:r>
            <a:r>
              <a:rPr lang="en-GB" sz="1800" b="0" i="0" u="none" strike="noStrike" dirty="0" err="1">
                <a:solidFill>
                  <a:srgbClr val="000000"/>
                </a:solidFill>
                <a:effectLst/>
                <a:latin typeface="Arial" panose="020B0604020202020204" pitchFamily="34" charset="0"/>
              </a:rPr>
              <a:t>negociate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viitor</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soluţionarea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diferendelor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comerciale</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examinarea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politicilor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comerciale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naţionale</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cooperarea</a:t>
            </a:r>
            <a:r>
              <a:rPr lang="en-GB" sz="1800" b="0" i="0" u="none" strike="noStrike" dirty="0">
                <a:solidFill>
                  <a:srgbClr val="000000"/>
                </a:solidFill>
                <a:effectLst/>
                <a:latin typeface="Arial" panose="020B0604020202020204" pitchFamily="34" charset="0"/>
              </a:rPr>
              <a:t> cu </a:t>
            </a:r>
            <a:r>
              <a:rPr lang="en-GB" sz="1800" b="0" i="0" u="none" strike="noStrike" dirty="0" err="1">
                <a:solidFill>
                  <a:srgbClr val="000000"/>
                </a:solidFill>
                <a:effectLst/>
                <a:latin typeface="Arial" panose="020B0604020202020204" pitchFamily="34" charset="0"/>
              </a:rPr>
              <a:t>alte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instituţii</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internaţionale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în</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formularea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politicilor</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economice</a:t>
            </a:r>
            <a:r>
              <a:rPr lang="en-GB" sz="1800" b="0" i="0" u="none" strike="noStrike" dirty="0">
                <a:solidFill>
                  <a:srgbClr val="000000"/>
                </a:solidFill>
                <a:effectLst/>
                <a:latin typeface="Arial" panose="020B0604020202020204" pitchFamily="34" charset="0"/>
              </a:rPr>
              <a:t> la </a:t>
            </a:r>
            <a:r>
              <a:rPr lang="en-GB" sz="1800" b="0" i="0" u="none" strike="noStrike" dirty="0" err="1">
                <a:solidFill>
                  <a:srgbClr val="000000"/>
                </a:solidFill>
                <a:effectLst/>
                <a:latin typeface="Arial" panose="020B0604020202020204" pitchFamily="34" charset="0"/>
              </a:rPr>
              <a:t>scară</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mondială</a:t>
            </a:r>
            <a:r>
              <a:rPr lang="en-GB" sz="1800" b="0" i="0" u="none" strike="noStrike" dirty="0">
                <a:solidFill>
                  <a:srgbClr val="000000"/>
                </a:solidFill>
                <a:effectLst/>
                <a:latin typeface="Arial" panose="020B0604020202020204" pitchFamily="34" charset="0"/>
              </a:rPr>
              <a:t>.</a:t>
            </a:r>
            <a:endParaRPr lang="en-GB" sz="2800" b="0" i="0" u="none" strike="noStrike" dirty="0">
              <a:solidFill>
                <a:srgbClr val="000000"/>
              </a:solidFill>
              <a:effectLst/>
              <a:latin typeface="Times New Roman" panose="02020603050405020304" pitchFamily="18" charset="0"/>
            </a:endParaRPr>
          </a:p>
          <a:p>
            <a:br>
              <a:rPr lang="en-GB" dirty="0"/>
            </a:br>
            <a:endParaRPr lang="en-MD" dirty="0"/>
          </a:p>
        </p:txBody>
      </p:sp>
    </p:spTree>
    <p:extLst>
      <p:ext uri="{BB962C8B-B14F-4D97-AF65-F5344CB8AC3E}">
        <p14:creationId xmlns:p14="http://schemas.microsoft.com/office/powerpoint/2010/main" val="312468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C4464-6E10-B6BC-FD0F-EA99099B04AC}"/>
              </a:ext>
            </a:extLst>
          </p:cNvPr>
          <p:cNvSpPr txBox="1"/>
          <p:nvPr/>
        </p:nvSpPr>
        <p:spPr>
          <a:xfrm>
            <a:off x="413658" y="1173539"/>
            <a:ext cx="11070771" cy="3970318"/>
          </a:xfrm>
          <a:prstGeom prst="rect">
            <a:avLst/>
          </a:prstGeom>
          <a:noFill/>
        </p:spPr>
        <p:txBody>
          <a:bodyPr wrap="square">
            <a:spAutoFit/>
          </a:bodyPr>
          <a:lstStyle/>
          <a:p>
            <a:pPr algn="just"/>
            <a:endParaRPr lang="en-GB" b="1" i="0" u="none" strike="noStrike" dirty="0">
              <a:effectLst/>
              <a:latin typeface="inherit"/>
            </a:endParaRPr>
          </a:p>
          <a:p>
            <a:pPr algn="just"/>
            <a:endParaRPr lang="en-GB" b="1" dirty="0">
              <a:latin typeface="inherit"/>
            </a:endParaRPr>
          </a:p>
          <a:p>
            <a:pPr algn="just"/>
            <a:endParaRPr lang="en-GB" b="1" i="0" u="none" strike="noStrike" dirty="0">
              <a:effectLst/>
              <a:latin typeface="inherit"/>
            </a:endParaRPr>
          </a:p>
          <a:p>
            <a:pPr algn="just"/>
            <a:r>
              <a:rPr lang="en-GB" b="1" i="0" u="none" strike="noStrike" dirty="0" err="1">
                <a:effectLst/>
                <a:latin typeface="inherit"/>
              </a:rPr>
              <a:t>Rezoluția</a:t>
            </a:r>
            <a:r>
              <a:rPr lang="en-GB" b="1" i="0" u="none" strike="noStrike" dirty="0">
                <a:effectLst/>
                <a:latin typeface="inherit"/>
              </a:rPr>
              <a:t> </a:t>
            </a:r>
            <a:r>
              <a:rPr lang="en-GB" b="1" i="0" u="none" strike="noStrike" dirty="0" err="1">
                <a:effectLst/>
                <a:latin typeface="inherit"/>
              </a:rPr>
              <a:t>disputei</a:t>
            </a:r>
            <a:endParaRPr lang="en-GB" b="1" i="0" u="none" strike="noStrike" dirty="0">
              <a:effectLst/>
              <a:latin typeface="inherit"/>
            </a:endParaRPr>
          </a:p>
          <a:p>
            <a:pPr algn="just"/>
            <a:r>
              <a:rPr lang="en-GB" b="0" i="0" u="none" strike="noStrike" dirty="0">
                <a:effectLst/>
                <a:latin typeface="Arial" panose="020B0604020202020204" pitchFamily="34" charset="0"/>
              </a:rPr>
              <a:t>Ca </a:t>
            </a:r>
            <a:r>
              <a:rPr lang="en-GB" b="0" i="0" u="none" strike="noStrike" dirty="0" err="1">
                <a:effectLst/>
                <a:latin typeface="Arial" panose="020B0604020202020204" pitchFamily="34" charset="0"/>
              </a:rPr>
              <a:t>și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multe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alte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organizații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internaționale</a:t>
            </a:r>
            <a:r>
              <a:rPr lang="en-GB" b="0" i="0" u="none" strike="noStrike" dirty="0">
                <a:effectLst/>
                <a:latin typeface="Arial" panose="020B0604020202020204" pitchFamily="34" charset="0"/>
              </a:rPr>
              <a:t>, OMC nu are o </a:t>
            </a:r>
            <a:r>
              <a:rPr lang="en-GB" b="0" i="0" u="none" strike="noStrike" dirty="0" err="1">
                <a:effectLst/>
                <a:latin typeface="Arial" panose="020B0604020202020204" pitchFamily="34" charset="0"/>
              </a:rPr>
              <a:t>putere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semnificativă</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pentru</a:t>
            </a:r>
            <a:r>
              <a:rPr lang="en-GB" b="0" i="0" u="none" strike="noStrike" dirty="0">
                <a:effectLst/>
                <a:latin typeface="Arial" panose="020B0604020202020204" pitchFamily="34" charset="0"/>
              </a:rPr>
              <a:t> a </a:t>
            </a:r>
            <a:r>
              <a:rPr lang="en-GB" b="0" i="0" u="none" strike="noStrike" dirty="0" err="1">
                <a:effectLst/>
                <a:latin typeface="Arial" panose="020B0604020202020204" pitchFamily="34" charset="0"/>
              </a:rPr>
              <a:t>întări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deciziile</a:t>
            </a:r>
            <a:r>
              <a:rPr lang="en-GB" b="0" i="0" u="none" strike="noStrike" dirty="0">
                <a:effectLst/>
                <a:latin typeface="Arial" panose="020B0604020202020204" pitchFamily="34" charset="0"/>
              </a:rPr>
              <a:t> pe care le </a:t>
            </a:r>
            <a:r>
              <a:rPr lang="en-GB" b="0" i="0" u="none" strike="noStrike" dirty="0" err="1">
                <a:effectLst/>
                <a:latin typeface="Arial" panose="020B0604020202020204" pitchFamily="34" charset="0"/>
              </a:rPr>
              <a:t>ia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atunci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când</a:t>
            </a:r>
            <a:r>
              <a:rPr lang="en-GB" b="0" i="0" u="none" strike="noStrike" dirty="0">
                <a:effectLst/>
                <a:latin typeface="Arial" panose="020B0604020202020204" pitchFamily="34" charset="0"/>
              </a:rPr>
              <a:t> un </a:t>
            </a:r>
            <a:r>
              <a:rPr lang="en-GB" b="0" i="0" u="none" strike="noStrike" dirty="0" err="1">
                <a:effectLst/>
                <a:latin typeface="Arial" panose="020B0604020202020204" pitchFamily="34" charset="0"/>
              </a:rPr>
              <a:t>membru</a:t>
            </a:r>
            <a:r>
              <a:rPr lang="en-GB" b="0" i="0" u="none" strike="noStrike" dirty="0">
                <a:effectLst/>
                <a:latin typeface="Arial" panose="020B0604020202020204" pitchFamily="34" charset="0"/>
              </a:rPr>
              <a:t> face o </a:t>
            </a:r>
            <a:r>
              <a:rPr lang="en-GB" b="0" i="0" u="none" strike="noStrike" dirty="0" err="1">
                <a:effectLst/>
                <a:latin typeface="Arial" panose="020B0604020202020204" pitchFamily="34" charset="0"/>
              </a:rPr>
              <a:t>plângere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împotriva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unui</a:t>
            </a:r>
            <a:r>
              <a:rPr lang="en-GB" b="0" i="0" u="none" strike="noStrike" dirty="0">
                <a:effectLst/>
                <a:latin typeface="Arial" panose="020B0604020202020204" pitchFamily="34" charset="0"/>
              </a:rPr>
              <a:t> alt </a:t>
            </a:r>
            <a:r>
              <a:rPr lang="en-GB" b="0" i="0" u="none" strike="noStrike" dirty="0" err="1">
                <a:effectLst/>
                <a:latin typeface="Arial" panose="020B0604020202020204" pitchFamily="34" charset="0"/>
              </a:rPr>
              <a:t>membru</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Dacă</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deciziile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luate</a:t>
            </a:r>
            <a:r>
              <a:rPr lang="en-GB" b="0" i="0" u="none" strike="noStrike" dirty="0">
                <a:effectLst/>
                <a:latin typeface="Arial" panose="020B0604020202020204" pitchFamily="34" charset="0"/>
              </a:rPr>
              <a:t> de </a:t>
            </a:r>
            <a:r>
              <a:rPr lang="en-GB" b="0" i="0" u="none" strike="noStrike" dirty="0" err="1">
                <a:effectLst/>
                <a:latin typeface="Arial" panose="020B0604020202020204" pitchFamily="34" charset="0"/>
              </a:rPr>
              <a:t>corpul</a:t>
            </a:r>
            <a:r>
              <a:rPr lang="en-GB" b="0" i="0" u="none" strike="noStrike" dirty="0">
                <a:effectLst/>
                <a:latin typeface="Arial" panose="020B0604020202020204" pitchFamily="34" charset="0"/>
              </a:rPr>
              <a:t> de </a:t>
            </a:r>
            <a:r>
              <a:rPr lang="en-GB" b="0" i="0" u="none" strike="noStrike" dirty="0" err="1">
                <a:effectLst/>
                <a:latin typeface="Arial" panose="020B0604020202020204" pitchFamily="34" charset="0"/>
              </a:rPr>
              <a:t>acord</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în</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privința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disputelor</a:t>
            </a:r>
            <a:r>
              <a:rPr lang="en-GB" b="0" i="0" u="none" strike="noStrike" dirty="0">
                <a:effectLst/>
                <a:latin typeface="Arial" panose="020B0604020202020204" pitchFamily="34" charset="0"/>
              </a:rPr>
              <a:t> nu sunt </a:t>
            </a:r>
            <a:r>
              <a:rPr lang="en-GB" b="0" i="0" u="none" strike="noStrike" dirty="0" err="1">
                <a:effectLst/>
                <a:latin typeface="Arial" panose="020B0604020202020204" pitchFamily="34" charset="0"/>
              </a:rPr>
              <a:t>îndeplinite</a:t>
            </a:r>
            <a:r>
              <a:rPr lang="en-GB" b="0" i="0" u="none" strike="noStrike" dirty="0">
                <a:effectLst/>
                <a:latin typeface="Arial" panose="020B0604020202020204" pitchFamily="34" charset="0"/>
              </a:rPr>
              <a:t>, se pot </a:t>
            </a:r>
            <a:r>
              <a:rPr lang="en-GB" b="0" i="0" u="none" strike="noStrike" dirty="0" err="1">
                <a:effectLst/>
                <a:latin typeface="Arial" panose="020B0604020202020204" pitchFamily="34" charset="0"/>
              </a:rPr>
              <a:t>lua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măsuri</a:t>
            </a:r>
            <a:r>
              <a:rPr lang="en-GB" b="0" i="0" u="none" strike="noStrike" dirty="0">
                <a:effectLst/>
                <a:latin typeface="Arial" panose="020B0604020202020204" pitchFamily="34" charset="0"/>
              </a:rPr>
              <a:t> de </a:t>
            </a:r>
            <a:r>
              <a:rPr lang="en-GB" b="0" i="0" u="none" strike="noStrike" dirty="0" err="1">
                <a:effectLst/>
                <a:latin typeface="Arial" panose="020B0604020202020204" pitchFamily="34" charset="0"/>
              </a:rPr>
              <a:t>despăgubire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pentru</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membrul</a:t>
            </a:r>
            <a:r>
              <a:rPr lang="en-GB" b="0" i="0" u="none" strike="noStrike" dirty="0">
                <a:effectLst/>
                <a:latin typeface="Arial" panose="020B0604020202020204" pitchFamily="34" charset="0"/>
              </a:rPr>
              <a:t> care a </a:t>
            </a:r>
            <a:r>
              <a:rPr lang="en-GB" b="0" i="0" u="none" strike="noStrike" dirty="0" err="1">
                <a:effectLst/>
                <a:latin typeface="Arial" panose="020B0604020202020204" pitchFamily="34" charset="0"/>
              </a:rPr>
              <a:t>făcut</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plângerea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însă</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nici</a:t>
            </a:r>
            <a:r>
              <a:rPr lang="en-GB" b="0" i="0" u="none" strike="noStrike" dirty="0">
                <a:effectLst/>
                <a:latin typeface="Arial" panose="020B0604020202020204" pitchFamily="34" charset="0"/>
              </a:rPr>
              <a:t> o </a:t>
            </a:r>
            <a:r>
              <a:rPr lang="en-GB" b="0" i="0" u="none" strike="noStrike" dirty="0" err="1">
                <a:effectLst/>
                <a:latin typeface="Arial" panose="020B0604020202020204" pitchFamily="34" charset="0"/>
              </a:rPr>
              <a:t>altă</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acțiune</a:t>
            </a:r>
            <a:r>
              <a:rPr lang="en-GB" b="0" i="0" u="none" strike="noStrike" dirty="0">
                <a:effectLst/>
                <a:latin typeface="Arial" panose="020B0604020202020204" pitchFamily="34" charset="0"/>
              </a:rPr>
              <a:t> de </a:t>
            </a:r>
            <a:r>
              <a:rPr lang="en-GB" b="0" i="0" u="none" strike="noStrike" dirty="0" err="1">
                <a:effectLst/>
                <a:latin typeface="Arial" panose="020B0604020202020204" pitchFamily="34" charset="0"/>
              </a:rPr>
              <a:t>constrângere</a:t>
            </a:r>
            <a:r>
              <a:rPr lang="en-GB" b="0" i="0" u="none" strike="noStrike" dirty="0">
                <a:effectLst/>
                <a:latin typeface="Arial" panose="020B0604020202020204" pitchFamily="34" charset="0"/>
              </a:rPr>
              <a:t> nu </a:t>
            </a:r>
            <a:r>
              <a:rPr lang="en-GB" b="0" i="0" u="none" strike="noStrike" dirty="0" err="1">
                <a:effectLst/>
                <a:latin typeface="Arial" panose="020B0604020202020204" pitchFamily="34" charset="0"/>
              </a:rPr>
              <a:t>este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disponibilă</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Asta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înseamnă</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că</a:t>
            </a:r>
            <a:r>
              <a:rPr lang="en-GB" b="0" i="0" u="none" strike="noStrike" dirty="0">
                <a:effectLst/>
                <a:latin typeface="Arial" panose="020B0604020202020204" pitchFamily="34" charset="0"/>
              </a:rPr>
              <a:t> state </a:t>
            </a:r>
            <a:r>
              <a:rPr lang="en-GB" b="0" i="0" u="none" strike="noStrike" dirty="0" err="1">
                <a:effectLst/>
                <a:latin typeface="Arial" panose="020B0604020202020204" pitchFamily="34" charset="0"/>
              </a:rPr>
              <a:t>puternice</a:t>
            </a:r>
            <a:r>
              <a:rPr lang="en-GB" b="0" i="0" u="none" strike="noStrike" dirty="0">
                <a:effectLst/>
                <a:latin typeface="Arial" panose="020B0604020202020204" pitchFamily="34" charset="0"/>
              </a:rPr>
              <a:t> din </a:t>
            </a:r>
            <a:r>
              <a:rPr lang="en-GB" b="0" i="0" u="none" strike="noStrike" dirty="0" err="1">
                <a:effectLst/>
                <a:latin typeface="Arial" panose="020B0604020202020204" pitchFamily="34" charset="0"/>
              </a:rPr>
              <a:t>punct</a:t>
            </a:r>
            <a:r>
              <a:rPr lang="en-GB" b="0" i="0" u="none" strike="noStrike" dirty="0">
                <a:effectLst/>
                <a:latin typeface="Arial" panose="020B0604020202020204" pitchFamily="34" charset="0"/>
              </a:rPr>
              <a:t> de </a:t>
            </a:r>
            <a:r>
              <a:rPr lang="en-GB" b="0" i="0" u="none" strike="noStrike" dirty="0" err="1">
                <a:effectLst/>
                <a:latin typeface="Arial" panose="020B0604020202020204" pitchFamily="34" charset="0"/>
              </a:rPr>
              <a:t>vedere</a:t>
            </a:r>
            <a:r>
              <a:rPr lang="en-GB" b="0" i="0" u="none" strike="noStrike" dirty="0">
                <a:effectLst/>
                <a:latin typeface="Arial" panose="020B0604020202020204" pitchFamily="34" charset="0"/>
              </a:rPr>
              <a:t> economic, cum sunt </a:t>
            </a:r>
            <a:r>
              <a:rPr lang="en-GB" b="0" i="0" u="none" strike="noStrike" dirty="0">
                <a:effectLst/>
                <a:latin typeface="Arial" panose="020B0604020202020204" pitchFamily="34" charset="0"/>
                <a:hlinkClick r:id="rId2" tooltip="Statele Unite ale Americii">
                  <a:extLst>
                    <a:ext uri="{A12FA001-AC4F-418D-AE19-62706E023703}">
                      <ahyp:hlinkClr xmlns:ahyp="http://schemas.microsoft.com/office/drawing/2018/hyperlinkcolor" val="tx"/>
                    </a:ext>
                  </a:extLst>
                </a:hlinkClick>
              </a:rPr>
              <a:t>Statele Unite ale Americii</a:t>
            </a:r>
            <a:r>
              <a:rPr lang="en-GB" b="0" i="0" u="none" strike="noStrike" dirty="0">
                <a:effectLst/>
                <a:latin typeface="Arial" panose="020B0604020202020204" pitchFamily="34" charset="0"/>
              </a:rPr>
              <a:t>, pot </a:t>
            </a:r>
            <a:r>
              <a:rPr lang="en-GB" b="0" i="0" u="none" strike="noStrike" dirty="0" err="1">
                <a:effectLst/>
                <a:latin typeface="Arial" panose="020B0604020202020204" pitchFamily="34" charset="0"/>
              </a:rPr>
              <a:t>să</a:t>
            </a:r>
            <a:r>
              <a:rPr lang="en-GB" b="0" i="0" u="none" strike="noStrike" dirty="0">
                <a:effectLst/>
                <a:latin typeface="Arial" panose="020B0604020202020204" pitchFamily="34" charset="0"/>
              </a:rPr>
              <a:t> ignore </a:t>
            </a:r>
            <a:r>
              <a:rPr lang="en-GB" b="0" i="0" u="none" strike="noStrike" dirty="0" err="1">
                <a:effectLst/>
                <a:latin typeface="Arial" panose="020B0604020202020204" pitchFamily="34" charset="0"/>
              </a:rPr>
              <a:t>hotărârile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luate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împotriva</a:t>
            </a:r>
            <a:r>
              <a:rPr lang="en-GB" b="0" i="0" u="none" strike="noStrike" dirty="0">
                <a:effectLst/>
                <a:latin typeface="Arial" panose="020B0604020202020204" pitchFamily="34" charset="0"/>
              </a:rPr>
              <a:t> lor de </a:t>
            </a:r>
            <a:r>
              <a:rPr lang="en-GB" b="0" i="0" u="none" strike="noStrike" dirty="0" err="1">
                <a:effectLst/>
                <a:latin typeface="Arial" panose="020B0604020202020204" pitchFamily="34" charset="0"/>
              </a:rPr>
              <a:t>către</a:t>
            </a:r>
            <a:r>
              <a:rPr lang="en-GB" b="0" i="0" u="none" strike="noStrike" dirty="0">
                <a:effectLst/>
                <a:latin typeface="Arial" panose="020B0604020202020204" pitchFamily="34" charset="0"/>
              </a:rPr>
              <a:t> state cu </a:t>
            </a:r>
            <a:r>
              <a:rPr lang="en-GB" b="0" i="0" u="none" strike="noStrike" dirty="0" err="1">
                <a:effectLst/>
                <a:latin typeface="Arial" panose="020B0604020202020204" pitchFamily="34" charset="0"/>
              </a:rPr>
              <a:t>economii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mai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slabe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deoarece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cele</a:t>
            </a:r>
            <a:r>
              <a:rPr lang="en-GB" b="0" i="0" u="none" strike="noStrike" dirty="0">
                <a:effectLst/>
                <a:latin typeface="Arial" panose="020B0604020202020204" pitchFamily="34" charset="0"/>
              </a:rPr>
              <a:t> din </a:t>
            </a:r>
            <a:r>
              <a:rPr lang="en-GB" b="0" i="0" u="none" strike="noStrike" dirty="0" err="1">
                <a:effectLst/>
                <a:latin typeface="Arial" panose="020B0604020202020204" pitchFamily="34" charset="0"/>
              </a:rPr>
              <a:t>urmă</a:t>
            </a:r>
            <a:r>
              <a:rPr lang="en-GB" b="0" i="0" u="none" strike="noStrike" dirty="0">
                <a:effectLst/>
                <a:latin typeface="Arial" panose="020B0604020202020204" pitchFamily="34" charset="0"/>
              </a:rPr>
              <a:t> nu au </a:t>
            </a:r>
            <a:r>
              <a:rPr lang="en-GB" b="0" i="0" u="none" strike="noStrike" dirty="0" err="1">
                <a:effectLst/>
                <a:latin typeface="Arial" panose="020B0604020202020204" pitchFamily="34" charset="0"/>
              </a:rPr>
              <a:t>puterea</a:t>
            </a:r>
            <a:r>
              <a:rPr lang="en-GB" b="0" i="0" u="none" strike="noStrike" dirty="0">
                <a:effectLst/>
                <a:latin typeface="Arial" panose="020B0604020202020204" pitchFamily="34" charset="0"/>
              </a:rPr>
              <a:t> de a </a:t>
            </a:r>
            <a:r>
              <a:rPr lang="en-GB" b="0" i="0" u="none" strike="noStrike" dirty="0" err="1">
                <a:effectLst/>
                <a:latin typeface="Arial" panose="020B0604020202020204" pitchFamily="34" charset="0"/>
              </a:rPr>
              <a:t>forța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hlinkClick r:id="rId3" tooltip="SUA">
                  <a:extLst>
                    <a:ext uri="{A12FA001-AC4F-418D-AE19-62706E023703}">
                      <ahyp:hlinkClr xmlns:ahyp="http://schemas.microsoft.com/office/drawing/2018/hyperlinkcolor" val="tx"/>
                    </a:ext>
                  </a:extLst>
                </a:hlinkClick>
              </a:rPr>
              <a:t>SUA</a:t>
            </a:r>
            <a:r>
              <a:rPr lang="en-GB" b="0" i="0" u="none" strike="noStrike" dirty="0" err="1">
                <a:effectLst/>
                <a:latin typeface="Arial" panose="020B0604020202020204" pitchFamily="34" charset="0"/>
              </a:rPr>
              <a:t>să</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își</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schimbe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poziția</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Acesta</a:t>
            </a:r>
            <a:r>
              <a:rPr lang="en-GB" b="0" i="0" u="none" strike="noStrike" dirty="0">
                <a:effectLst/>
                <a:latin typeface="Arial" panose="020B0604020202020204" pitchFamily="34" charset="0"/>
              </a:rPr>
              <a:t> a </a:t>
            </a:r>
            <a:r>
              <a:rPr lang="en-GB" b="0" i="0" u="none" strike="noStrike" dirty="0" err="1">
                <a:effectLst/>
                <a:latin typeface="Arial" panose="020B0604020202020204" pitchFamily="34" charset="0"/>
              </a:rPr>
              <a:t>fost</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cazul</a:t>
            </a:r>
            <a:r>
              <a:rPr lang="en-GB" b="0" i="0" u="none" strike="noStrike" dirty="0">
                <a:effectLst/>
                <a:latin typeface="Arial" panose="020B0604020202020204" pitchFamily="34" charset="0"/>
              </a:rPr>
              <a:t>, de </a:t>
            </a:r>
            <a:r>
              <a:rPr lang="en-GB" b="0" i="0" u="none" strike="noStrike" dirty="0" err="1">
                <a:effectLst/>
                <a:latin typeface="Arial" panose="020B0604020202020204" pitchFamily="34" charset="0"/>
              </a:rPr>
              <a:t>exemplu</a:t>
            </a:r>
            <a:r>
              <a:rPr lang="en-GB" b="0" i="0" u="none" strike="noStrike" dirty="0">
                <a:effectLst/>
                <a:latin typeface="Arial" panose="020B0604020202020204" pitchFamily="34" charset="0"/>
              </a:rPr>
              <a:t>, cu </a:t>
            </a:r>
            <a:r>
              <a:rPr lang="en-GB" b="0"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decizia corpului de acord din martie 2005</a:t>
            </a:r>
            <a:r>
              <a:rPr lang="en-GB" baseline="30000" dirty="0">
                <a:latin typeface="Arial" panose="020B0604020202020204" pitchFamily="34" charset="0"/>
              </a:rPr>
              <a:t> </a:t>
            </a:r>
            <a:r>
              <a:rPr lang="en-GB" b="0" i="0" u="none" strike="noStrike" dirty="0" err="1">
                <a:effectLst/>
                <a:latin typeface="Arial" panose="020B0604020202020204" pitchFamily="34" charset="0"/>
              </a:rPr>
              <a:t>în</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cazul</a:t>
            </a:r>
            <a:r>
              <a:rPr lang="en-GB" b="0" i="0" u="none" strike="noStrike" dirty="0">
                <a:effectLst/>
                <a:latin typeface="Arial" panose="020B0604020202020204" pitchFamily="34" charset="0"/>
              </a:rPr>
              <a:t> DS 267 </a:t>
            </a:r>
            <a:r>
              <a:rPr lang="en-GB" b="0" i="0" u="none" strike="noStrike" dirty="0" err="1">
                <a:effectLst/>
                <a:latin typeface="Arial" panose="020B0604020202020204" pitchFamily="34" charset="0"/>
              </a:rPr>
              <a:t>prin</a:t>
            </a:r>
            <a:r>
              <a:rPr lang="en-GB" b="0" i="0" u="none" strike="noStrike" dirty="0">
                <a:effectLst/>
                <a:latin typeface="Arial" panose="020B0604020202020204" pitchFamily="34" charset="0"/>
              </a:rPr>
              <a:t> care se </a:t>
            </a:r>
            <a:r>
              <a:rPr lang="en-GB" b="0" i="0" u="none" strike="noStrike" dirty="0" err="1">
                <a:effectLst/>
                <a:latin typeface="Arial" panose="020B0604020202020204" pitchFamily="34" charset="0"/>
              </a:rPr>
              <a:t>declarau</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ilegale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subvențiile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americane</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pentru</a:t>
            </a:r>
            <a:r>
              <a:rPr lang="en-GB" b="0" i="0" u="none" strike="noStrike" dirty="0">
                <a:effectLst/>
                <a:latin typeface="Arial" panose="020B0604020202020204" pitchFamily="34" charset="0"/>
              </a:rPr>
              <a:t> </a:t>
            </a:r>
            <a:r>
              <a:rPr lang="en-GB" b="0" i="0" u="none" strike="noStrike" dirty="0" err="1">
                <a:effectLst/>
                <a:latin typeface="Arial" panose="020B0604020202020204" pitchFamily="34" charset="0"/>
              </a:rPr>
              <a:t>bumbac</a:t>
            </a:r>
            <a:r>
              <a:rPr lang="en-GB" b="0" i="0" u="none" strike="noStrike" dirty="0">
                <a:effectLst/>
                <a:latin typeface="Arial" panose="020B0604020202020204" pitchFamily="34" charset="0"/>
              </a:rPr>
              <a:t>.</a:t>
            </a:r>
          </a:p>
          <a:p>
            <a:pPr algn="just"/>
            <a:br>
              <a:rPr lang="en-GB" dirty="0"/>
            </a:br>
            <a:endParaRPr lang="en-MD" dirty="0"/>
          </a:p>
        </p:txBody>
      </p:sp>
    </p:spTree>
    <p:extLst>
      <p:ext uri="{BB962C8B-B14F-4D97-AF65-F5344CB8AC3E}">
        <p14:creationId xmlns:p14="http://schemas.microsoft.com/office/powerpoint/2010/main" val="5043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FFC566-380B-DC88-C80B-0A76BF68D164}"/>
              </a:ext>
            </a:extLst>
          </p:cNvPr>
          <p:cNvPicPr>
            <a:picLocks noChangeAspect="1"/>
          </p:cNvPicPr>
          <p:nvPr/>
        </p:nvPicPr>
        <p:blipFill>
          <a:blip r:embed="rId2"/>
          <a:srcRect t="8003" b="5458"/>
          <a:stretch/>
        </p:blipFill>
        <p:spPr>
          <a:xfrm>
            <a:off x="20" y="10"/>
            <a:ext cx="12191980" cy="6857990"/>
          </a:xfrm>
          <a:prstGeom prst="rect">
            <a:avLst/>
          </a:prstGeom>
        </p:spPr>
      </p:pic>
    </p:spTree>
    <p:extLst>
      <p:ext uri="{BB962C8B-B14F-4D97-AF65-F5344CB8AC3E}">
        <p14:creationId xmlns:p14="http://schemas.microsoft.com/office/powerpoint/2010/main" val="221010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8A273D-DC08-2BE3-0236-AAAD563F5870}"/>
              </a:ext>
            </a:extLst>
          </p:cNvPr>
          <p:cNvPicPr>
            <a:picLocks noChangeAspect="1"/>
          </p:cNvPicPr>
          <p:nvPr/>
        </p:nvPicPr>
        <p:blipFill>
          <a:blip r:embed="rId2"/>
          <a:srcRect t="23022" b="1978"/>
          <a:stretch/>
        </p:blipFill>
        <p:spPr>
          <a:xfrm>
            <a:off x="20" y="10"/>
            <a:ext cx="12191980" cy="6857990"/>
          </a:xfrm>
          <a:prstGeom prst="rect">
            <a:avLst/>
          </a:prstGeom>
        </p:spPr>
      </p:pic>
    </p:spTree>
    <p:extLst>
      <p:ext uri="{BB962C8B-B14F-4D97-AF65-F5344CB8AC3E}">
        <p14:creationId xmlns:p14="http://schemas.microsoft.com/office/powerpoint/2010/main" val="284588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1167-A0E0-AA57-A07C-5FD9788ED2EE}"/>
              </a:ext>
            </a:extLst>
          </p:cNvPr>
          <p:cNvSpPr>
            <a:spLocks noGrp="1"/>
          </p:cNvSpPr>
          <p:nvPr>
            <p:ph type="title"/>
          </p:nvPr>
        </p:nvSpPr>
        <p:spPr/>
        <p:txBody>
          <a:bodyPr/>
          <a:lstStyle/>
          <a:p>
            <a:r>
              <a:rPr lang="ro-MD" dirty="0"/>
              <a:t>1.Scurt istoric</a:t>
            </a:r>
          </a:p>
        </p:txBody>
      </p:sp>
    </p:spTree>
    <p:extLst>
      <p:ext uri="{BB962C8B-B14F-4D97-AF65-F5344CB8AC3E}">
        <p14:creationId xmlns:p14="http://schemas.microsoft.com/office/powerpoint/2010/main" val="216665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88C817-9D0D-A5C7-C78F-58B3F53732C7}"/>
              </a:ext>
            </a:extLst>
          </p:cNvPr>
          <p:cNvSpPr txBox="1"/>
          <p:nvPr/>
        </p:nvSpPr>
        <p:spPr>
          <a:xfrm>
            <a:off x="101660" y="1022313"/>
            <a:ext cx="12271308" cy="4247317"/>
          </a:xfrm>
          <a:prstGeom prst="rect">
            <a:avLst/>
          </a:prstGeom>
          <a:noFill/>
        </p:spPr>
        <p:txBody>
          <a:bodyPr wrap="none" rtlCol="0">
            <a:spAutoFit/>
          </a:bodyPr>
          <a:lstStyle/>
          <a:p>
            <a:pPr marL="285750" indent="-285750" algn="just">
              <a:buFont typeface="Wingdings" pitchFamily="2" charset="2"/>
              <a:buChar char="ü"/>
            </a:pPr>
            <a:r>
              <a:rPr lang="ro-MD" dirty="0"/>
              <a:t>CES al ONU a inițiat un proces de elaborare a unei Carte privind viitoarea OMC, precum</a:t>
            </a:r>
          </a:p>
          <a:p>
            <a:pPr algn="just"/>
            <a:r>
              <a:rPr lang="ro-MD" dirty="0"/>
              <a:t>Și o serie de negocieri cu privire la reducerea taxelor vamale și a altor restricții din cadrul comerțului </a:t>
            </a:r>
          </a:p>
          <a:p>
            <a:pPr algn="just"/>
            <a:r>
              <a:rPr lang="ro-MD" dirty="0"/>
              <a:t>internațional. Aceste demersuri de negociere s-au finalizat prin semnarea la data de 30 octombrie 1947</a:t>
            </a:r>
          </a:p>
          <a:p>
            <a:pPr algn="just"/>
            <a:r>
              <a:rPr lang="ro-MD" dirty="0"/>
              <a:t>a Acordului General pentru Tarife și Comerț (GATT), 1948.</a:t>
            </a:r>
          </a:p>
          <a:p>
            <a:pPr algn="just"/>
            <a:endParaRPr lang="ro-MD" dirty="0"/>
          </a:p>
          <a:p>
            <a:pPr marL="285750" indent="-285750" algn="just">
              <a:buFont typeface="Wingdings" pitchFamily="2" charset="2"/>
              <a:buChar char="ü"/>
            </a:pPr>
            <a:r>
              <a:rPr lang="ro-MD" u="sng" dirty="0"/>
              <a:t>GATT a fost un tratat multilateral interguvernamental prin care toate țările membre se obligă să respecte</a:t>
            </a:r>
          </a:p>
          <a:p>
            <a:pPr algn="just"/>
            <a:r>
              <a:rPr lang="ro-MD" u="sng" dirty="0"/>
              <a:t>anumite principii și reguli în domeniul relațiilor comerciale</a:t>
            </a:r>
            <a:r>
              <a:rPr lang="ro-MD" dirty="0"/>
              <a:t>: să reducă, să elimine sau să consolideze</a:t>
            </a:r>
          </a:p>
          <a:p>
            <a:pPr algn="just"/>
            <a:r>
              <a:rPr lang="ro-MD" dirty="0"/>
              <a:t>taxele vamale și să înlăture restricțiile cantitative sau de altă natură din calea schimburilor comerciale</a:t>
            </a:r>
          </a:p>
          <a:p>
            <a:pPr algn="just"/>
            <a:r>
              <a:rPr lang="ro-MD" dirty="0"/>
              <a:t>reciproce, trecând treptat la liberalizarea acestora.</a:t>
            </a:r>
          </a:p>
          <a:p>
            <a:pPr algn="just"/>
            <a:endParaRPr lang="ro-MD" dirty="0"/>
          </a:p>
          <a:p>
            <a:pPr marL="285750" indent="-285750" algn="just">
              <a:buFont typeface="Wingdings" pitchFamily="2" charset="2"/>
              <a:buChar char="ü"/>
            </a:pPr>
            <a:r>
              <a:rPr lang="ro-MD" dirty="0"/>
              <a:t>La 31 decembrie 1994 numărul statelor participante la GATT a atins cifra de 140, fiind reprezentate de 128</a:t>
            </a:r>
          </a:p>
          <a:p>
            <a:pPr algn="just"/>
            <a:r>
              <a:rPr lang="ro-MD" dirty="0"/>
              <a:t>părți contractante (membri cu drepturi depline) și 12 membri de facto (fostele colonii).</a:t>
            </a:r>
          </a:p>
          <a:p>
            <a:pPr algn="just"/>
            <a:endParaRPr lang="ro-MD" dirty="0"/>
          </a:p>
          <a:p>
            <a:pPr marL="285750" indent="-285750" algn="just">
              <a:buFont typeface="Wingdings" pitchFamily="2" charset="2"/>
              <a:buChar char="ü"/>
            </a:pPr>
            <a:r>
              <a:rPr lang="ro-MD" dirty="0"/>
              <a:t>Negocierile comerciale inițiate de GATT s-au desfășurat în cadrul unor conferințe, denumite </a:t>
            </a:r>
            <a:r>
              <a:rPr lang="ro-MD" u="sng" dirty="0"/>
              <a:t>și runde de</a:t>
            </a:r>
          </a:p>
          <a:p>
            <a:pPr algn="just"/>
            <a:r>
              <a:rPr lang="ro-MD" u="sng" dirty="0"/>
              <a:t>tratative.</a:t>
            </a:r>
          </a:p>
        </p:txBody>
      </p:sp>
    </p:spTree>
    <p:extLst>
      <p:ext uri="{BB962C8B-B14F-4D97-AF65-F5344CB8AC3E}">
        <p14:creationId xmlns:p14="http://schemas.microsoft.com/office/powerpoint/2010/main" val="134944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2" name="Rectangle 11">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F15EC-C12A-85C7-DE13-30FCE0CCD5D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ro-MD" sz="2800" i="1" dirty="0"/>
              <a:t>Origini: Acordul de la Marrakech (15.04.94)</a:t>
            </a:r>
            <a:endParaRPr lang="en-US" sz="2800" i="1" dirty="0"/>
          </a:p>
        </p:txBody>
      </p:sp>
      <p:pic>
        <p:nvPicPr>
          <p:cNvPr id="5" name="Content Placeholder 4" descr="A blue and white logo&#10;&#10;Description automatically generated">
            <a:extLst>
              <a:ext uri="{FF2B5EF4-FFF2-40B4-BE49-F238E27FC236}">
                <a16:creationId xmlns:a16="http://schemas.microsoft.com/office/drawing/2014/main" id="{72D8B9E9-9C61-ED55-94AC-94C1D39AB9DC}"/>
              </a:ext>
            </a:extLst>
          </p:cNvPr>
          <p:cNvPicPr>
            <a:picLocks noGrp="1" noChangeAspect="1"/>
          </p:cNvPicPr>
          <p:nvPr>
            <p:ph sz="half" idx="1"/>
          </p:nvPr>
        </p:nvPicPr>
        <p:blipFill>
          <a:blip r:embed="rId2"/>
          <a:srcRect r="15417" b="-1"/>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4" name="Content Placeholder 3">
            <a:extLst>
              <a:ext uri="{FF2B5EF4-FFF2-40B4-BE49-F238E27FC236}">
                <a16:creationId xmlns:a16="http://schemas.microsoft.com/office/drawing/2014/main" id="{175AA01E-3E8E-2581-FF3C-45A6F072DB09}"/>
              </a:ext>
            </a:extLst>
          </p:cNvPr>
          <p:cNvSpPr>
            <a:spLocks noGrp="1"/>
          </p:cNvSpPr>
          <p:nvPr>
            <p:ph sz="half" idx="2"/>
          </p:nvPr>
        </p:nvSpPr>
        <p:spPr>
          <a:xfrm>
            <a:off x="5828406" y="1427114"/>
            <a:ext cx="5234271" cy="4163337"/>
          </a:xfrm>
        </p:spPr>
        <p:txBody>
          <a:bodyPr vert="horz" lIns="91440" tIns="45720" rIns="91440" bIns="45720" rtlCol="0">
            <a:noAutofit/>
          </a:bodyPr>
          <a:lstStyle/>
          <a:p>
            <a:pPr algn="just"/>
            <a:r>
              <a:rPr lang="en-US" sz="1800" dirty="0" err="1"/>
              <a:t>Actul</a:t>
            </a:r>
            <a:r>
              <a:rPr lang="en-US" sz="1800" dirty="0"/>
              <a:t> final al </a:t>
            </a:r>
            <a:r>
              <a:rPr lang="en-US" sz="1800" dirty="0" err="1"/>
              <a:t>Rundei</a:t>
            </a:r>
            <a:r>
              <a:rPr lang="en-US" sz="1800" dirty="0"/>
              <a:t> Uruguay: </a:t>
            </a:r>
            <a:r>
              <a:rPr lang="en-US" sz="1800" dirty="0" err="1"/>
              <a:t>Acordul</a:t>
            </a:r>
            <a:r>
              <a:rPr lang="en-US" sz="1800" dirty="0"/>
              <a:t> de </a:t>
            </a:r>
            <a:r>
              <a:rPr lang="en-US" sz="1800" dirty="0" err="1"/>
              <a:t>creare</a:t>
            </a:r>
            <a:r>
              <a:rPr lang="en-US" sz="1800" dirty="0"/>
              <a:t> a OMC</a:t>
            </a:r>
          </a:p>
          <a:p>
            <a:pPr algn="just"/>
            <a:r>
              <a:rPr lang="en-US" sz="1800" dirty="0"/>
              <a:t>OMC a </a:t>
            </a:r>
            <a:r>
              <a:rPr lang="en-US" sz="1800" dirty="0" err="1"/>
              <a:t>fost</a:t>
            </a:r>
            <a:r>
              <a:rPr lang="en-US" sz="1800" dirty="0"/>
              <a:t> </a:t>
            </a:r>
            <a:r>
              <a:rPr lang="en-US" sz="1800" dirty="0" err="1"/>
              <a:t>creată</a:t>
            </a:r>
            <a:r>
              <a:rPr lang="en-US" sz="1800" dirty="0"/>
              <a:t> la 1 </a:t>
            </a:r>
            <a:r>
              <a:rPr lang="en-US" sz="1800" dirty="0" err="1"/>
              <a:t>ianuarie</a:t>
            </a:r>
            <a:r>
              <a:rPr lang="en-US" sz="1800" dirty="0"/>
              <a:t> 1995 </a:t>
            </a:r>
            <a:r>
              <a:rPr lang="en-US" sz="1800" dirty="0" err="1"/>
              <a:t>pentru</a:t>
            </a:r>
            <a:r>
              <a:rPr lang="en-US" sz="1800" dirty="0"/>
              <a:t> a </a:t>
            </a:r>
            <a:r>
              <a:rPr lang="en-US" sz="1800" dirty="0" err="1"/>
              <a:t>înlocui</a:t>
            </a:r>
            <a:r>
              <a:rPr lang="en-US" sz="1800" dirty="0"/>
              <a:t> </a:t>
            </a:r>
            <a:r>
              <a:rPr lang="en-US" sz="1800" dirty="0" err="1"/>
              <a:t>Acordului</a:t>
            </a:r>
            <a:r>
              <a:rPr lang="en-US" sz="1800" dirty="0"/>
              <a:t> general </a:t>
            </a:r>
            <a:r>
              <a:rPr lang="en-US" sz="1800" dirty="0" err="1"/>
              <a:t>asupra</a:t>
            </a:r>
            <a:r>
              <a:rPr lang="en-US" sz="1800" dirty="0"/>
              <a:t> </a:t>
            </a:r>
            <a:r>
              <a:rPr lang="en-US" sz="1800" dirty="0" err="1"/>
              <a:t>tarifelor</a:t>
            </a:r>
            <a:r>
              <a:rPr lang="en-US" sz="1800" dirty="0"/>
              <a:t> </a:t>
            </a:r>
            <a:r>
              <a:rPr lang="en-US" sz="1800" dirty="0" err="1"/>
              <a:t>și</a:t>
            </a:r>
            <a:r>
              <a:rPr lang="en-US" sz="1800" dirty="0"/>
              <a:t> </a:t>
            </a:r>
            <a:r>
              <a:rPr lang="en-US" sz="1800" dirty="0" err="1"/>
              <a:t>comerțului</a:t>
            </a:r>
            <a:r>
              <a:rPr lang="en-US" sz="1800" dirty="0"/>
              <a:t> (GATT - General Agreement on Tariffs and Trade) care </a:t>
            </a:r>
            <a:r>
              <a:rPr lang="en-US" sz="1800" dirty="0" err="1"/>
              <a:t>cuprindea</a:t>
            </a:r>
            <a:r>
              <a:rPr lang="en-US" sz="1800" dirty="0"/>
              <a:t> o </a:t>
            </a:r>
            <a:r>
              <a:rPr lang="en-US" sz="1800" dirty="0" err="1"/>
              <a:t>serie</a:t>
            </a:r>
            <a:r>
              <a:rPr lang="en-US" sz="1800" dirty="0"/>
              <a:t> de </a:t>
            </a:r>
            <a:r>
              <a:rPr lang="en-US" sz="1800" dirty="0" err="1"/>
              <a:t>tratate</a:t>
            </a:r>
            <a:r>
              <a:rPr lang="en-US" sz="1800" dirty="0"/>
              <a:t> </a:t>
            </a:r>
            <a:r>
              <a:rPr lang="en-US" sz="1800" dirty="0" err="1"/>
              <a:t>comerciale</a:t>
            </a:r>
            <a:r>
              <a:rPr lang="en-US" sz="1800" dirty="0"/>
              <a:t> </a:t>
            </a:r>
            <a:r>
              <a:rPr lang="en-US" sz="1800" dirty="0" err="1"/>
              <a:t>încheiate</a:t>
            </a:r>
            <a:r>
              <a:rPr lang="en-US" sz="1800" dirty="0"/>
              <a:t> la </a:t>
            </a:r>
            <a:r>
              <a:rPr lang="en-US" sz="1800" dirty="0" err="1"/>
              <a:t>sfârșitul</a:t>
            </a:r>
            <a:r>
              <a:rPr lang="en-US" sz="1800" dirty="0"/>
              <a:t> </a:t>
            </a:r>
            <a:r>
              <a:rPr lang="en-US" sz="1800" dirty="0" err="1"/>
              <a:t>celui</a:t>
            </a:r>
            <a:r>
              <a:rPr lang="en-US" sz="1800" dirty="0"/>
              <a:t> de-al </a:t>
            </a:r>
            <a:r>
              <a:rPr lang="en-US" sz="1800" dirty="0" err="1"/>
              <a:t>doilea</a:t>
            </a:r>
            <a:r>
              <a:rPr lang="en-US" sz="1800" dirty="0"/>
              <a:t> </a:t>
            </a:r>
            <a:r>
              <a:rPr lang="en-US" sz="1800" dirty="0" err="1"/>
              <a:t>război</a:t>
            </a:r>
            <a:r>
              <a:rPr lang="en-US" sz="1800" dirty="0"/>
              <a:t> </a:t>
            </a:r>
            <a:r>
              <a:rPr lang="en-US" sz="1800" dirty="0" err="1"/>
              <a:t>mondial</a:t>
            </a:r>
            <a:r>
              <a:rPr lang="en-US" sz="1800" dirty="0"/>
              <a:t>, cu </a:t>
            </a:r>
            <a:r>
              <a:rPr lang="en-US" sz="1800" dirty="0" err="1"/>
              <a:t>scopul</a:t>
            </a:r>
            <a:r>
              <a:rPr lang="en-US" sz="1800" dirty="0"/>
              <a:t> de a </a:t>
            </a:r>
            <a:r>
              <a:rPr lang="en-US" sz="1800" dirty="0" err="1"/>
              <a:t>facilita</a:t>
            </a:r>
            <a:r>
              <a:rPr lang="en-US" sz="1800" dirty="0"/>
              <a:t> </a:t>
            </a:r>
            <a:r>
              <a:rPr lang="en-US" sz="1800" dirty="0" err="1"/>
              <a:t>comerțul</a:t>
            </a:r>
            <a:r>
              <a:rPr lang="en-US" sz="1800" dirty="0"/>
              <a:t> liber. </a:t>
            </a:r>
            <a:r>
              <a:rPr lang="en-US" sz="1800" dirty="0" err="1"/>
              <a:t>Principiile</a:t>
            </a:r>
            <a:r>
              <a:rPr lang="en-US" sz="1800" dirty="0"/>
              <a:t> </a:t>
            </a:r>
            <a:r>
              <a:rPr lang="en-US" sz="1800" dirty="0" err="1"/>
              <a:t>și</a:t>
            </a:r>
            <a:r>
              <a:rPr lang="en-US" sz="1800" dirty="0"/>
              <a:t> </a:t>
            </a:r>
            <a:r>
              <a:rPr lang="en-US" sz="1800" dirty="0" err="1"/>
              <a:t>acordurile</a:t>
            </a:r>
            <a:r>
              <a:rPr lang="en-US" sz="1800" dirty="0"/>
              <a:t> GATT au </a:t>
            </a:r>
            <a:r>
              <a:rPr lang="en-US" sz="1800" dirty="0" err="1"/>
              <a:t>fost</a:t>
            </a:r>
            <a:r>
              <a:rPr lang="en-US" sz="1800" dirty="0"/>
              <a:t> </a:t>
            </a:r>
            <a:r>
              <a:rPr lang="en-US" sz="1800" dirty="0" err="1"/>
              <a:t>adoptate</a:t>
            </a:r>
            <a:r>
              <a:rPr lang="en-US" sz="1800" dirty="0"/>
              <a:t> de OMC care a </a:t>
            </a:r>
            <a:r>
              <a:rPr lang="en-US" sz="1800" dirty="0" err="1"/>
              <a:t>fost</a:t>
            </a:r>
            <a:r>
              <a:rPr lang="en-US" sz="1800" dirty="0"/>
              <a:t> </a:t>
            </a:r>
            <a:r>
              <a:rPr lang="en-US" sz="1800" dirty="0" err="1"/>
              <a:t>însărcinată</a:t>
            </a:r>
            <a:r>
              <a:rPr lang="en-US" sz="1800" dirty="0"/>
              <a:t> cu </a:t>
            </a:r>
            <a:r>
              <a:rPr lang="en-US" sz="1800" dirty="0" err="1"/>
              <a:t>administrarea</a:t>
            </a:r>
            <a:r>
              <a:rPr lang="en-US" sz="1800" dirty="0"/>
              <a:t> </a:t>
            </a:r>
            <a:r>
              <a:rPr lang="en-US" sz="1800" dirty="0" err="1"/>
              <a:t>și</a:t>
            </a:r>
            <a:r>
              <a:rPr lang="en-US" sz="1800" dirty="0"/>
              <a:t> </a:t>
            </a:r>
            <a:r>
              <a:rPr lang="en-US" sz="1800" dirty="0" err="1"/>
              <a:t>extinderea</a:t>
            </a:r>
            <a:r>
              <a:rPr lang="en-US" sz="1800" dirty="0"/>
              <a:t> </a:t>
            </a:r>
            <a:r>
              <a:rPr lang="en-US" sz="1800" dirty="0" err="1"/>
              <a:t>acestora</a:t>
            </a:r>
            <a:r>
              <a:rPr lang="en-US" sz="1800" dirty="0"/>
              <a:t>. </a:t>
            </a:r>
            <a:r>
              <a:rPr lang="en-US" sz="1800" dirty="0" err="1"/>
              <a:t>Spre</a:t>
            </a:r>
            <a:r>
              <a:rPr lang="en-US" sz="1800" dirty="0"/>
              <a:t> </a:t>
            </a:r>
            <a:r>
              <a:rPr lang="en-US" sz="1800" dirty="0" err="1"/>
              <a:t>deosebire</a:t>
            </a:r>
            <a:r>
              <a:rPr lang="en-US" sz="1800" dirty="0"/>
              <a:t> de GATT, OMC are o </a:t>
            </a:r>
            <a:r>
              <a:rPr lang="en-US" sz="1800" dirty="0" err="1"/>
              <a:t>structură</a:t>
            </a:r>
            <a:r>
              <a:rPr lang="en-US" sz="1800" dirty="0"/>
              <a:t> </a:t>
            </a:r>
            <a:r>
              <a:rPr lang="en-US" sz="1800" dirty="0" err="1"/>
              <a:t>instituțională</a:t>
            </a:r>
            <a:r>
              <a:rPr lang="en-US" sz="1800" dirty="0"/>
              <a:t> </a:t>
            </a:r>
            <a:r>
              <a:rPr lang="en-US" sz="1800" dirty="0" err="1"/>
              <a:t>substanțială</a:t>
            </a:r>
            <a:r>
              <a:rPr lang="en-US" sz="1800" dirty="0"/>
              <a:t>.</a:t>
            </a:r>
            <a:r>
              <a:rPr lang="ro-MD" sz="1800" dirty="0"/>
              <a:t> Până la acest moment GATT nu a avut statut de organizație internațională, dar a întreținut legături cu organizațiile specializate ONU.</a:t>
            </a:r>
            <a:endParaRPr lang="en-US" sz="1800" dirty="0"/>
          </a:p>
        </p:txBody>
      </p:sp>
    </p:spTree>
    <p:extLst>
      <p:ext uri="{BB962C8B-B14F-4D97-AF65-F5344CB8AC3E}">
        <p14:creationId xmlns:p14="http://schemas.microsoft.com/office/powerpoint/2010/main" val="2343895352"/>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a8103ae8-2b5a-4f5d-be68-d202e6f3ba4b</TitusGUID>
  <TitusMetadata xmlns="">eyJucyI6IioiLCJwcm9wcyI6W3sibiI6IkNsYXNpZmljYXJlIiwidmFscyI6W3sidmFsdWUiOiJTUC0yIn1dfV19</TitusMetadata>
</titus>
</file>

<file path=customXml/itemProps1.xml><?xml version="1.0" encoding="utf-8"?>
<ds:datastoreItem xmlns:ds="http://schemas.openxmlformats.org/officeDocument/2006/customXml" ds:itemID="{B9DB1AFC-5C0F-4A65-94CA-48027DE81E4C}">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otalTime>26138</TotalTime>
  <Words>4274</Words>
  <Application>Microsoft Office PowerPoint</Application>
  <PresentationFormat>Ecran lat</PresentationFormat>
  <Paragraphs>195</Paragraphs>
  <Slides>27</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27</vt:i4>
      </vt:variant>
    </vt:vector>
  </HeadingPairs>
  <TitlesOfParts>
    <vt:vector size="34" baseType="lpstr">
      <vt:lpstr>Arial</vt:lpstr>
      <vt:lpstr>Century Gothic</vt:lpstr>
      <vt:lpstr>inherit</vt:lpstr>
      <vt:lpstr>permiansanstypeface</vt:lpstr>
      <vt:lpstr>Times New Roman</vt:lpstr>
      <vt:lpstr>Wingdings</vt:lpstr>
      <vt:lpstr>BrushVTI</vt:lpstr>
      <vt:lpstr>Organizația mondială a comerțului </vt:lpstr>
      <vt:lpstr>Prezentare PowerPoint</vt:lpstr>
      <vt:lpstr>Prezentare PowerPoint</vt:lpstr>
      <vt:lpstr>Prezentare PowerPoint</vt:lpstr>
      <vt:lpstr>Prezentare PowerPoint</vt:lpstr>
      <vt:lpstr>Prezentare PowerPoint</vt:lpstr>
      <vt:lpstr>1.Scurt istoric</vt:lpstr>
      <vt:lpstr>Prezentare PowerPoint</vt:lpstr>
      <vt:lpstr>Origini: Acordul de la Marrakech (15.04.94)</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Organizația mondială a comerțului</dc:title>
  <dc:creator>Nicoleta I. Nani</dc:creator>
  <cp:lastModifiedBy>Olga Dorul</cp:lastModifiedBy>
  <cp:revision>9</cp:revision>
  <dcterms:created xsi:type="dcterms:W3CDTF">2024-10-29T07:34:51Z</dcterms:created>
  <dcterms:modified xsi:type="dcterms:W3CDTF">2024-11-20T15:47:27Z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a8103ae8-2b5a-4f5d-be68-d202e6f3ba4b</vt:lpwstr>
  </property>
  <property fmtid="{D5CDD505-2E9C-101B-9397-08002B2CF9AE}" pid="3" name="Clasificare">
    <vt:lpwstr>SP-2</vt:lpwstr>
  </property>
</Properties>
</file>