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DAA1-4F1A-453E-A02B-4F39453D944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90AB-EEB6-4B06-BB83-0F3AFD11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kiMIA18Ay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208" y="535853"/>
            <a:ext cx="112900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консультирование в случае </a:t>
            </a:r>
            <a:r>
              <a:rPr lang="ru-MD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психотравмы</a:t>
            </a:r>
            <a:r>
              <a:rPr lang="ru-MD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Психологическое консультирование жертв сексуального насилия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психологической травмы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и последствия травмирующих событий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реакции на травму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помощь при травме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сексуальной травмы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сихологическая травма – есть ли шанс на полноценную жизнь? | Пикаб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9" y="2751772"/>
            <a:ext cx="6312535" cy="35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726778"/>
            <a:ext cx="1158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000" b="1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Последствия травматической ситуации</a:t>
            </a:r>
            <a:r>
              <a:rPr lang="ru-MD" sz="2000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связаны с реакциями и изменениями на психологическом и физиологическом фоне. Обычными, нормальными для человека реакциями является чувство тревоги, страха, подавленности, беспокойство за судьбу родных, близких, психическая напряженность, состояние стресса и аффективные реакции</a:t>
            </a:r>
            <a:r>
              <a:rPr lang="ru-MD" sz="20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психопатологические проявления типа невротических реакций и состояний (неврозы), реактивные психозы или аффективно-шоковые реакции. </a:t>
            </a:r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время, и после события могут быть нарушения, искажения восприятия.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ближайшим последствием является </a:t>
            </a:r>
            <a:r>
              <a:rPr lang="ru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реакция на стресс.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0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сихологическая травма: что происходит с мозгом и тел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b="800"/>
          <a:stretch/>
        </p:blipFill>
        <p:spPr bwMode="auto">
          <a:xfrm>
            <a:off x="3840479" y="3281866"/>
            <a:ext cx="5608321" cy="34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3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7524"/>
            <a:ext cx="113182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b="1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Отдаленными последствиями травмы будут</a:t>
            </a: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Нервно-психические заболевания, психологические нарушения и изменения.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ПТСР, депрессия, тревога, импульсивное поведение, зависимости, импульсивное поведение, психосоматические проблемы, нарушение Эго-функционирования, стойкие изменения личности после переживания катастрофы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Проблемы социальной </a:t>
            </a:r>
            <a:r>
              <a:rPr lang="ru-MD" dirty="0" err="1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дезадаптации</a:t>
            </a: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, </a:t>
            </a:r>
            <a:r>
              <a:rPr lang="ru-MD" dirty="0" err="1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реадаптации</a:t>
            </a: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, адаптации к новой ситуации.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Расстройства приспособительных реакций.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Социальные проблемы, связанные с последствиями травмы. Перемены места жительства, статуса и др.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Психологическая травма: как с ней бы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38" y="3108345"/>
            <a:ext cx="5648622" cy="37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3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034" y="2589533"/>
            <a:ext cx="1107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MD" dirty="0">
              <a:hlinkClick r:id="rId2"/>
            </a:endParaRPr>
          </a:p>
          <a:p>
            <a:endParaRPr lang="ru-MD" dirty="0" smtClean="0"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99" y="805934"/>
            <a:ext cx="1139754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Домашнее задание</a:t>
            </a:r>
          </a:p>
          <a:p>
            <a:endParaRPr lang="ru-MD" sz="2400" b="1" dirty="0">
              <a:latin typeface="Times New Roman" panose="02020603050405020304" pitchFamily="18" charset="0"/>
              <a:ea typeface="BookmanOldStyle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Читать  Модели механизмов психической травмы (в Процесс травмы. </a:t>
            </a:r>
            <a:r>
              <a:rPr lang="ru-MD" sz="2400" dirty="0" err="1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Трубицина</a:t>
            </a:r>
            <a:r>
              <a:rPr lang="ru-MD" sz="24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Л.В.)</a:t>
            </a:r>
          </a:p>
          <a:p>
            <a:pPr marL="457200" indent="-457200">
              <a:buAutoNum type="arabicPeriod"/>
            </a:pPr>
            <a:r>
              <a:rPr lang="ru-MD" sz="24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Выделить и описать (краткий конспект) этапы развития травмы при разных случаях ее проявления: кратковременная, длительная, </a:t>
            </a:r>
            <a:r>
              <a:rPr lang="ru-MD" sz="2400" dirty="0" err="1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горевание</a:t>
            </a:r>
            <a:r>
              <a:rPr lang="ru-MD" sz="24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(там же)</a:t>
            </a:r>
          </a:p>
          <a:p>
            <a:pPr marL="457200" indent="-457200">
              <a:buAutoNum type="arabicPeriod"/>
            </a:pPr>
            <a:r>
              <a:rPr lang="ru-MD" sz="240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Ознакомиться </a:t>
            </a:r>
            <a:r>
              <a:rPr lang="ru-MD" sz="24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с техникой </a:t>
            </a:r>
            <a:r>
              <a:rPr lang="ru-MD" sz="2400" dirty="0" err="1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Дебрифинга</a:t>
            </a:r>
            <a:r>
              <a:rPr lang="ru-MD" sz="2400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Алгоритм проведения, создать себе памятку на которую можно опираться в процессе работать (схематично). Для проработки в группах. (есть в новой программе консультативной психологии)</a:t>
            </a:r>
          </a:p>
          <a:p>
            <a:r>
              <a:rPr lang="ru-MD" sz="2000" b="1" dirty="0" smtClean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659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70" y="303513"/>
            <a:ext cx="1141133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 А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Подверженность смертельной опасности или угрозе смерти, получение или угроза серьезного ранения, сексуальное насилие или его угроза, что может проявится одним из нижеперечисленных способов: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Непосредственное переживание травматического события.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Личное свидетельство события, в которые вовлечены другие лица.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Известия о событии, которое произошло с близкими членами семьи или близкими друзьями. В случаях непосредственной или возможной угрозы смерти члена семьи или друга, событие должно быть внезапным или неожиданным.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Повторяющаяся или чрезмерная подверженность некоторым аспектам травматического события, вызывающим сильную негативную эмоциональную реакцию </a:t>
            </a:r>
            <a:endParaRPr lang="en-US" dirty="0"/>
          </a:p>
        </p:txBody>
      </p:sp>
      <p:pic>
        <p:nvPicPr>
          <p:cNvPr id="2050" name="Picture 2" descr="Понятие психической травмы, причины, послед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3823653"/>
            <a:ext cx="6068694" cy="30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33" y="307153"/>
            <a:ext cx="11430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</a:t>
            </a: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Присутствие одного или более симптомов вторжения, связанных с травматическим событием, которые появились после травматического события: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Повторяющиеся, непроизвольные и вторгающиеся воспоминания о травматическом событии, вызывающие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Повторяющиеся сновидения, вызывающие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содержание и/или аффект которых имеет отношение к травматическому событию.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Диссоциативные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реакции (например,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флеш-бэк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эффекты), в которых индивид чувствует или ведет себя так, как будто бы травматическое событие прошлого происходит в настоящем. (Подобные реакции могут быть расположены на континууме интенсивности, крайний полюс которого соответствует состояниям с полной утратой контакта с окружающей реальностью).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Сильный или продолжительный психологический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воздействии внешних или внутренних раздражителей, которые символизируют или обладают сходством с каким-либо из аспектов травматического события.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Физиологическая реактивность при воздействии внешних или внутренних раздражителей, которые символизируют или обладают сходством с каким-либо из аспектов травматического события.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6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93" y="230505"/>
            <a:ext cx="1162594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Устойчивое избегание стимулов, связанных с травмой, наблюдающееся после завершения травматического события (по крайней мере, одно из нижеперечисленного):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Избегание или попытки избежать вызывающих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воспоминаний, мыслей или чувств, непосредственно или тесно связанных с травматическим событием.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Избегание или попытки избежать внешнего напоминания (например, определенных людей, мест, объекты, ситуации, видов длительности, разговоров), в результате которого возникают вызывающие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воспоминания, мысли или чувства, относящиеся или тесно связанные с травматическим событием.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ьерная травма: понятие, причины, проявления, рекомендации консультантам  - icare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9" y="3231326"/>
            <a:ext cx="5357495" cy="35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5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8" y="0"/>
            <a:ext cx="117845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Ухудшение когнитивного функционирования и настроения, связанное с травматическим событием, начавшееся или усилившееся после завершения травматического события (по крайней мере, </a:t>
            </a:r>
            <a:r>
              <a:rPr lang="ru-MD" i="1" dirty="0" smtClean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два):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Невозможность припомнить важные аспекты травматического события (главным образом, в силу </a:t>
            </a:r>
            <a:r>
              <a:rPr lang="ru-MD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диссоциативной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амнезии и не связанное с такими факторами, как черепно-мозговая травма, употребление алкоголя или наркотиков).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Устойчивые и преувеличенно искаженные убеждения или ожидания негативного характера о себе самом или окружающем мире (Например, "Я плохой", "Никому нельзя доверять", "Мир опасен", "Я утратил свою душу навсегда", ""Моя нервная системы полностью нарушена").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Устойчивое и искаженные убеждения относительно причины или последствий травматического события, на которых основано самообвинение или обвинение других.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Устойчивые негативные эмоциональные состояния (например, страх, ужас, гнев, вина или стыд).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Заметное значимое снижение интереса или вовлеченности в виды деятельности, которые прежде были значимы.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 отстраненности и отчужденности от других людей.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Устойчивая неспособность испытывать положительные эмоции (например, неспособность переживать счастье, удовлетворение или чувства любви и привязанности)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64" y="225761"/>
            <a:ext cx="1174724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Заметное и значимое изменение физиологической возбудимости и реактивности, начавшееся или усилившееся после завершения травматического события (по крайней мере, два из нижеперечисленного):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Раздражительность или вспышки гнева (возникающие без всякой причины или по незначительным поводам), обычно выраженные в вербальной или физической агрессии в отношении людей или объектов.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самоповреждения, безрассудное рискованное поведение.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Повышенная настороженность.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Преувеличенная стартовая реакция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с засыпанием или сохранением сна.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MD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с концентрацией внимания.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 ценности психологической травмы, Психология – Гештальт Кл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2306320"/>
            <a:ext cx="3842345" cy="44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5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877" y="673336"/>
            <a:ext cx="113740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расстройства (симптомов, описанных в критериях 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более 1 месяца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Расстройство вызывает клинически значимый </a:t>
            </a:r>
            <a:r>
              <a:rPr lang="ru-MD" i="1" dirty="0" err="1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нарушение в социальной, профессиональной или иной сфере функционирования индивида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MD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</a:t>
            </a:r>
            <a:r>
              <a:rPr lang="en-US" i="1" u="sng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 </a:t>
            </a:r>
            <a:r>
              <a:rPr lang="ru-MD" i="1" dirty="0">
                <a:solidFill>
                  <a:srgbClr val="24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Расстройство не связано с физиологическим эффектом употребления веществ (например, лекарства, алкоголь) или с другими расстройствами и заболеваниями.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сихологические травмы могут ускорить биологические часы | Генокарта -  генетическая энцикл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1" y="2935129"/>
            <a:ext cx="6475094" cy="3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4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" y="579433"/>
            <a:ext cx="1148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</a:t>
            </a:r>
            <a:r>
              <a:rPr lang="ru-MD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психической травмы</a:t>
            </a:r>
            <a:r>
              <a:rPr lang="ru-MD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трактовать как нарушение целостности и функций психики человека, которое вызвано внешним воздействием. Таким, когда имеется некоторое психологически тяжелое, травмирующее событие, вызывающее глубокие переживания, с которыми тяжело справиться и развитие определенных симптомов. Имеются в виду потенциально травмирующие события, поскольку событие, вызвавшее у одного человека переживания, нарушающие его функционирование, для другого могут быть вполне преодолимыми, или обыденными.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Женщина страдает навязчивыми мыслями, головная боль, нерешенные вопросы, психологическая  травма, депрессия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17" y="2804160"/>
            <a:ext cx="5091088" cy="38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4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сихологическая травма: как помочь себе и другим (18+) - Онлайн - ВЕДЫ -  CityDog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5" y="2721124"/>
            <a:ext cx="6128385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295" y="389716"/>
            <a:ext cx="117246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В качестве важных характеристик тяжелого психотравмирующего фактора выделяется неожиданность, стремительность развития события, его длительность и повторяемость в течении жизни. По типу события выделяют такие факторы как: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Военные действия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Природные экологические и техногенные катастрофы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Пожары, террористические акты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Присутствие при насильственной смерти других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Несчастные случаи, аварии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Сексуальное насилие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Внезапное появление угрожающих жизни заболеваний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MD" dirty="0">
                <a:latin typeface="Times New Roman" panose="02020603050405020304" pitchFamily="18" charset="0"/>
                <a:ea typeface="BookmanOldStyle"/>
                <a:cs typeface="Times New Roman" panose="02020603050405020304" pitchFamily="18" charset="0"/>
              </a:rPr>
              <a:t>Нападения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90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1216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BookmanOldStyle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9</cp:revision>
  <dcterms:created xsi:type="dcterms:W3CDTF">2023-03-02T14:20:29Z</dcterms:created>
  <dcterms:modified xsi:type="dcterms:W3CDTF">2023-03-20T18:48:44Z</dcterms:modified>
</cp:coreProperties>
</file>