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notesMasterIdLst>
    <p:notesMasterId r:id="rId17"/>
  </p:notesMasterIdLst>
  <p:sldIdLst>
    <p:sldId id="256" r:id="rId2"/>
    <p:sldId id="257" r:id="rId3"/>
    <p:sldId id="258" r:id="rId4"/>
    <p:sldId id="259" r:id="rId5"/>
    <p:sldId id="272" r:id="rId6"/>
    <p:sldId id="261" r:id="rId7"/>
    <p:sldId id="263" r:id="rId8"/>
    <p:sldId id="264" r:id="rId9"/>
    <p:sldId id="265" r:id="rId10"/>
    <p:sldId id="277" r:id="rId11"/>
    <p:sldId id="278" r:id="rId12"/>
    <p:sldId id="279" r:id="rId13"/>
    <p:sldId id="280" r:id="rId14"/>
    <p:sldId id="281" r:id="rId15"/>
    <p:sldId id="28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MD"/>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41F321-CC87-4760-862B-115BFC70BA44}" type="datetimeFigureOut">
              <a:rPr lang="ru-MD" smtClean="0"/>
              <a:t>12.02.2021</a:t>
            </a:fld>
            <a:endParaRPr lang="ru-MD"/>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MD"/>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MD"/>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MD"/>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B722C2-4EB5-4516-9F4B-B647A47B9A0C}" type="slidenum">
              <a:rPr lang="ru-MD" smtClean="0"/>
              <a:t>‹#›</a:t>
            </a:fld>
            <a:endParaRPr lang="ru-MD"/>
          </a:p>
        </p:txBody>
      </p:sp>
    </p:spTree>
    <p:extLst>
      <p:ext uri="{BB962C8B-B14F-4D97-AF65-F5344CB8AC3E}">
        <p14:creationId xmlns:p14="http://schemas.microsoft.com/office/powerpoint/2010/main" val="1819052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MD" dirty="0"/>
          </a:p>
        </p:txBody>
      </p:sp>
      <p:sp>
        <p:nvSpPr>
          <p:cNvPr id="4" name="Номер слайда 3"/>
          <p:cNvSpPr>
            <a:spLocks noGrp="1"/>
          </p:cNvSpPr>
          <p:nvPr>
            <p:ph type="sldNum" sz="quarter" idx="5"/>
          </p:nvPr>
        </p:nvSpPr>
        <p:spPr/>
        <p:txBody>
          <a:bodyPr/>
          <a:lstStyle/>
          <a:p>
            <a:fld id="{55B722C2-4EB5-4516-9F4B-B647A47B9A0C}" type="slidenum">
              <a:rPr lang="ru-MD" smtClean="0"/>
              <a:t>10</a:t>
            </a:fld>
            <a:endParaRPr lang="ru-MD"/>
          </a:p>
        </p:txBody>
      </p:sp>
    </p:spTree>
    <p:extLst>
      <p:ext uri="{BB962C8B-B14F-4D97-AF65-F5344CB8AC3E}">
        <p14:creationId xmlns:p14="http://schemas.microsoft.com/office/powerpoint/2010/main" val="1817608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C52DCC0-A3A2-4DA0-BBC0-9EA5C9C27D7A}" type="datetimeFigureOut">
              <a:rPr lang="ru-MD" smtClean="0"/>
              <a:t>12.02.2021</a:t>
            </a:fld>
            <a:endParaRPr lang="ru-MD"/>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MD"/>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A172D361-E030-4075-B551-C4C0A8E3034A}" type="slidenum">
              <a:rPr lang="ru-MD" smtClean="0"/>
              <a:t>‹#›</a:t>
            </a:fld>
            <a:endParaRPr lang="ru-MD"/>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026035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C52DCC0-A3A2-4DA0-BBC0-9EA5C9C27D7A}" type="datetimeFigureOut">
              <a:rPr lang="ru-MD" smtClean="0"/>
              <a:t>12.02.2021</a:t>
            </a:fld>
            <a:endParaRPr lang="ru-MD"/>
          </a:p>
        </p:txBody>
      </p:sp>
      <p:sp>
        <p:nvSpPr>
          <p:cNvPr id="5" name="Footer Placeholder 4"/>
          <p:cNvSpPr>
            <a:spLocks noGrp="1"/>
          </p:cNvSpPr>
          <p:nvPr>
            <p:ph type="ftr" sz="quarter" idx="11"/>
          </p:nvPr>
        </p:nvSpPr>
        <p:spPr/>
        <p:txBody>
          <a:bodyPr/>
          <a:lstStyle/>
          <a:p>
            <a:endParaRPr lang="ru-MD"/>
          </a:p>
        </p:txBody>
      </p:sp>
      <p:sp>
        <p:nvSpPr>
          <p:cNvPr id="6" name="Slide Number Placeholder 5"/>
          <p:cNvSpPr>
            <a:spLocks noGrp="1"/>
          </p:cNvSpPr>
          <p:nvPr>
            <p:ph type="sldNum" sz="quarter" idx="12"/>
          </p:nvPr>
        </p:nvSpPr>
        <p:spPr/>
        <p:txBody>
          <a:bodyPr/>
          <a:lstStyle/>
          <a:p>
            <a:fld id="{A172D361-E030-4075-B551-C4C0A8E3034A}" type="slidenum">
              <a:rPr lang="ru-MD" smtClean="0"/>
              <a:t>‹#›</a:t>
            </a:fld>
            <a:endParaRPr lang="ru-MD"/>
          </a:p>
        </p:txBody>
      </p:sp>
    </p:spTree>
    <p:extLst>
      <p:ext uri="{BB962C8B-B14F-4D97-AF65-F5344CB8AC3E}">
        <p14:creationId xmlns:p14="http://schemas.microsoft.com/office/powerpoint/2010/main" val="2540163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C52DCC0-A3A2-4DA0-BBC0-9EA5C9C27D7A}" type="datetimeFigureOut">
              <a:rPr lang="ru-MD" smtClean="0"/>
              <a:t>12.02.2021</a:t>
            </a:fld>
            <a:endParaRPr lang="ru-MD"/>
          </a:p>
        </p:txBody>
      </p:sp>
      <p:sp>
        <p:nvSpPr>
          <p:cNvPr id="5" name="Footer Placeholder 4"/>
          <p:cNvSpPr>
            <a:spLocks noGrp="1"/>
          </p:cNvSpPr>
          <p:nvPr>
            <p:ph type="ftr" sz="quarter" idx="11"/>
          </p:nvPr>
        </p:nvSpPr>
        <p:spPr/>
        <p:txBody>
          <a:bodyPr/>
          <a:lstStyle/>
          <a:p>
            <a:endParaRPr lang="ru-MD"/>
          </a:p>
        </p:txBody>
      </p:sp>
      <p:sp>
        <p:nvSpPr>
          <p:cNvPr id="6" name="Slide Number Placeholder 5"/>
          <p:cNvSpPr>
            <a:spLocks noGrp="1"/>
          </p:cNvSpPr>
          <p:nvPr>
            <p:ph type="sldNum" sz="quarter" idx="12"/>
          </p:nvPr>
        </p:nvSpPr>
        <p:spPr/>
        <p:txBody>
          <a:bodyPr/>
          <a:lstStyle/>
          <a:p>
            <a:fld id="{A172D361-E030-4075-B551-C4C0A8E3034A}" type="slidenum">
              <a:rPr lang="ru-MD" smtClean="0"/>
              <a:t>‹#›</a:t>
            </a:fld>
            <a:endParaRPr lang="ru-MD"/>
          </a:p>
        </p:txBody>
      </p:sp>
    </p:spTree>
    <p:extLst>
      <p:ext uri="{BB962C8B-B14F-4D97-AF65-F5344CB8AC3E}">
        <p14:creationId xmlns:p14="http://schemas.microsoft.com/office/powerpoint/2010/main" val="44683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C52DCC0-A3A2-4DA0-BBC0-9EA5C9C27D7A}" type="datetimeFigureOut">
              <a:rPr lang="ru-MD" smtClean="0"/>
              <a:t>12.02.2021</a:t>
            </a:fld>
            <a:endParaRPr lang="ru-MD"/>
          </a:p>
        </p:txBody>
      </p:sp>
      <p:sp>
        <p:nvSpPr>
          <p:cNvPr id="5" name="Footer Placeholder 4"/>
          <p:cNvSpPr>
            <a:spLocks noGrp="1"/>
          </p:cNvSpPr>
          <p:nvPr>
            <p:ph type="ftr" sz="quarter" idx="11"/>
          </p:nvPr>
        </p:nvSpPr>
        <p:spPr/>
        <p:txBody>
          <a:bodyPr/>
          <a:lstStyle/>
          <a:p>
            <a:endParaRPr lang="ru-MD"/>
          </a:p>
        </p:txBody>
      </p:sp>
      <p:sp>
        <p:nvSpPr>
          <p:cNvPr id="6" name="Slide Number Placeholder 5"/>
          <p:cNvSpPr>
            <a:spLocks noGrp="1"/>
          </p:cNvSpPr>
          <p:nvPr>
            <p:ph type="sldNum" sz="quarter" idx="12"/>
          </p:nvPr>
        </p:nvSpPr>
        <p:spPr/>
        <p:txBody>
          <a:bodyPr/>
          <a:lstStyle/>
          <a:p>
            <a:fld id="{A172D361-E030-4075-B551-C4C0A8E3034A}" type="slidenum">
              <a:rPr lang="ru-MD" smtClean="0"/>
              <a:t>‹#›</a:t>
            </a:fld>
            <a:endParaRPr lang="ru-MD"/>
          </a:p>
        </p:txBody>
      </p:sp>
    </p:spTree>
    <p:extLst>
      <p:ext uri="{BB962C8B-B14F-4D97-AF65-F5344CB8AC3E}">
        <p14:creationId xmlns:p14="http://schemas.microsoft.com/office/powerpoint/2010/main" val="1058493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C52DCC0-A3A2-4DA0-BBC0-9EA5C9C27D7A}" type="datetimeFigureOut">
              <a:rPr lang="ru-MD" smtClean="0"/>
              <a:t>12.02.2021</a:t>
            </a:fld>
            <a:endParaRPr lang="ru-MD"/>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MD"/>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A172D361-E030-4075-B551-C4C0A8E3034A}" type="slidenum">
              <a:rPr lang="ru-MD" smtClean="0"/>
              <a:t>‹#›</a:t>
            </a:fld>
            <a:endParaRPr lang="ru-MD"/>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20635909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C52DCC0-A3A2-4DA0-BBC0-9EA5C9C27D7A}" type="datetimeFigureOut">
              <a:rPr lang="ru-MD" smtClean="0"/>
              <a:t>12.02.2021</a:t>
            </a:fld>
            <a:endParaRPr lang="ru-MD"/>
          </a:p>
        </p:txBody>
      </p:sp>
      <p:sp>
        <p:nvSpPr>
          <p:cNvPr id="6" name="Footer Placeholder 5"/>
          <p:cNvSpPr>
            <a:spLocks noGrp="1"/>
          </p:cNvSpPr>
          <p:nvPr>
            <p:ph type="ftr" sz="quarter" idx="11"/>
          </p:nvPr>
        </p:nvSpPr>
        <p:spPr/>
        <p:txBody>
          <a:bodyPr/>
          <a:lstStyle/>
          <a:p>
            <a:endParaRPr lang="ru-MD"/>
          </a:p>
        </p:txBody>
      </p:sp>
      <p:sp>
        <p:nvSpPr>
          <p:cNvPr id="7" name="Slide Number Placeholder 6"/>
          <p:cNvSpPr>
            <a:spLocks noGrp="1"/>
          </p:cNvSpPr>
          <p:nvPr>
            <p:ph type="sldNum" sz="quarter" idx="12"/>
          </p:nvPr>
        </p:nvSpPr>
        <p:spPr/>
        <p:txBody>
          <a:bodyPr/>
          <a:lstStyle/>
          <a:p>
            <a:fld id="{A172D361-E030-4075-B551-C4C0A8E3034A}" type="slidenum">
              <a:rPr lang="ru-MD" smtClean="0"/>
              <a:t>‹#›</a:t>
            </a:fld>
            <a:endParaRPr lang="ru-MD"/>
          </a:p>
        </p:txBody>
      </p:sp>
    </p:spTree>
    <p:extLst>
      <p:ext uri="{BB962C8B-B14F-4D97-AF65-F5344CB8AC3E}">
        <p14:creationId xmlns:p14="http://schemas.microsoft.com/office/powerpoint/2010/main" val="1924741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C52DCC0-A3A2-4DA0-BBC0-9EA5C9C27D7A}" type="datetimeFigureOut">
              <a:rPr lang="ru-MD" smtClean="0"/>
              <a:t>12.02.2021</a:t>
            </a:fld>
            <a:endParaRPr lang="ru-MD"/>
          </a:p>
        </p:txBody>
      </p:sp>
      <p:sp>
        <p:nvSpPr>
          <p:cNvPr id="8" name="Footer Placeholder 7"/>
          <p:cNvSpPr>
            <a:spLocks noGrp="1"/>
          </p:cNvSpPr>
          <p:nvPr>
            <p:ph type="ftr" sz="quarter" idx="11"/>
          </p:nvPr>
        </p:nvSpPr>
        <p:spPr/>
        <p:txBody>
          <a:bodyPr/>
          <a:lstStyle/>
          <a:p>
            <a:endParaRPr lang="ru-MD"/>
          </a:p>
        </p:txBody>
      </p:sp>
      <p:sp>
        <p:nvSpPr>
          <p:cNvPr id="9" name="Slide Number Placeholder 8"/>
          <p:cNvSpPr>
            <a:spLocks noGrp="1"/>
          </p:cNvSpPr>
          <p:nvPr>
            <p:ph type="sldNum" sz="quarter" idx="12"/>
          </p:nvPr>
        </p:nvSpPr>
        <p:spPr/>
        <p:txBody>
          <a:bodyPr/>
          <a:lstStyle/>
          <a:p>
            <a:fld id="{A172D361-E030-4075-B551-C4C0A8E3034A}" type="slidenum">
              <a:rPr lang="ru-MD" smtClean="0"/>
              <a:t>‹#›</a:t>
            </a:fld>
            <a:endParaRPr lang="ru-MD"/>
          </a:p>
        </p:txBody>
      </p:sp>
    </p:spTree>
    <p:extLst>
      <p:ext uri="{BB962C8B-B14F-4D97-AF65-F5344CB8AC3E}">
        <p14:creationId xmlns:p14="http://schemas.microsoft.com/office/powerpoint/2010/main" val="133721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C52DCC0-A3A2-4DA0-BBC0-9EA5C9C27D7A}" type="datetimeFigureOut">
              <a:rPr lang="ru-MD" smtClean="0"/>
              <a:t>12.02.2021</a:t>
            </a:fld>
            <a:endParaRPr lang="ru-MD"/>
          </a:p>
        </p:txBody>
      </p:sp>
      <p:sp>
        <p:nvSpPr>
          <p:cNvPr id="4" name="Footer Placeholder 3"/>
          <p:cNvSpPr>
            <a:spLocks noGrp="1"/>
          </p:cNvSpPr>
          <p:nvPr>
            <p:ph type="ftr" sz="quarter" idx="11"/>
          </p:nvPr>
        </p:nvSpPr>
        <p:spPr/>
        <p:txBody>
          <a:bodyPr/>
          <a:lstStyle/>
          <a:p>
            <a:endParaRPr lang="ru-MD"/>
          </a:p>
        </p:txBody>
      </p:sp>
      <p:sp>
        <p:nvSpPr>
          <p:cNvPr id="5" name="Slide Number Placeholder 4"/>
          <p:cNvSpPr>
            <a:spLocks noGrp="1"/>
          </p:cNvSpPr>
          <p:nvPr>
            <p:ph type="sldNum" sz="quarter" idx="12"/>
          </p:nvPr>
        </p:nvSpPr>
        <p:spPr/>
        <p:txBody>
          <a:bodyPr/>
          <a:lstStyle/>
          <a:p>
            <a:fld id="{A172D361-E030-4075-B551-C4C0A8E3034A}" type="slidenum">
              <a:rPr lang="ru-MD" smtClean="0"/>
              <a:t>‹#›</a:t>
            </a:fld>
            <a:endParaRPr lang="ru-MD"/>
          </a:p>
        </p:txBody>
      </p:sp>
    </p:spTree>
    <p:extLst>
      <p:ext uri="{BB962C8B-B14F-4D97-AF65-F5344CB8AC3E}">
        <p14:creationId xmlns:p14="http://schemas.microsoft.com/office/powerpoint/2010/main" val="553625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2DCC0-A3A2-4DA0-BBC0-9EA5C9C27D7A}" type="datetimeFigureOut">
              <a:rPr lang="ru-MD" smtClean="0"/>
              <a:t>12.02.2021</a:t>
            </a:fld>
            <a:endParaRPr lang="ru-MD"/>
          </a:p>
        </p:txBody>
      </p:sp>
      <p:sp>
        <p:nvSpPr>
          <p:cNvPr id="3" name="Footer Placeholder 2"/>
          <p:cNvSpPr>
            <a:spLocks noGrp="1"/>
          </p:cNvSpPr>
          <p:nvPr>
            <p:ph type="ftr" sz="quarter" idx="11"/>
          </p:nvPr>
        </p:nvSpPr>
        <p:spPr/>
        <p:txBody>
          <a:bodyPr/>
          <a:lstStyle/>
          <a:p>
            <a:endParaRPr lang="ru-MD"/>
          </a:p>
        </p:txBody>
      </p:sp>
      <p:sp>
        <p:nvSpPr>
          <p:cNvPr id="4" name="Slide Number Placeholder 3"/>
          <p:cNvSpPr>
            <a:spLocks noGrp="1"/>
          </p:cNvSpPr>
          <p:nvPr>
            <p:ph type="sldNum" sz="quarter" idx="12"/>
          </p:nvPr>
        </p:nvSpPr>
        <p:spPr/>
        <p:txBody>
          <a:bodyPr/>
          <a:lstStyle/>
          <a:p>
            <a:fld id="{A172D361-E030-4075-B551-C4C0A8E3034A}" type="slidenum">
              <a:rPr lang="ru-MD" smtClean="0"/>
              <a:t>‹#›</a:t>
            </a:fld>
            <a:endParaRPr lang="ru-MD"/>
          </a:p>
        </p:txBody>
      </p:sp>
    </p:spTree>
    <p:extLst>
      <p:ext uri="{BB962C8B-B14F-4D97-AF65-F5344CB8AC3E}">
        <p14:creationId xmlns:p14="http://schemas.microsoft.com/office/powerpoint/2010/main" val="1974322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C52DCC0-A3A2-4DA0-BBC0-9EA5C9C27D7A}" type="datetimeFigureOut">
              <a:rPr lang="ru-MD" smtClean="0"/>
              <a:t>12.02.2021</a:t>
            </a:fld>
            <a:endParaRPr lang="ru-MD"/>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MD"/>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172D361-E030-4075-B551-C4C0A8E3034A}" type="slidenum">
              <a:rPr lang="ru-MD" smtClean="0"/>
              <a:t>‹#›</a:t>
            </a:fld>
            <a:endParaRPr lang="ru-MD"/>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4853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C52DCC0-A3A2-4DA0-BBC0-9EA5C9C27D7A}" type="datetimeFigureOut">
              <a:rPr lang="ru-MD" smtClean="0"/>
              <a:t>12.02.2021</a:t>
            </a:fld>
            <a:endParaRPr lang="ru-MD"/>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MD"/>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172D361-E030-4075-B551-C4C0A8E3034A}" type="slidenum">
              <a:rPr lang="ru-MD" smtClean="0"/>
              <a:t>‹#›</a:t>
            </a:fld>
            <a:endParaRPr lang="ru-MD"/>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8466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C52DCC0-A3A2-4DA0-BBC0-9EA5C9C27D7A}" type="datetimeFigureOut">
              <a:rPr lang="ru-MD" smtClean="0"/>
              <a:t>12.02.2021</a:t>
            </a:fld>
            <a:endParaRPr lang="ru-MD"/>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MD"/>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A172D361-E030-4075-B551-C4C0A8E3034A}" type="slidenum">
              <a:rPr lang="ru-MD" smtClean="0"/>
              <a:t>‹#›</a:t>
            </a:fld>
            <a:endParaRPr lang="ru-MD"/>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82526632"/>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D292DE-EBBE-4FB3-895B-9DFFF9824085}"/>
              </a:ext>
            </a:extLst>
          </p:cNvPr>
          <p:cNvSpPr>
            <a:spLocks noGrp="1"/>
          </p:cNvSpPr>
          <p:nvPr>
            <p:ph type="ctrTitle"/>
          </p:nvPr>
        </p:nvSpPr>
        <p:spPr>
          <a:xfrm>
            <a:off x="1378634" y="1252024"/>
            <a:ext cx="9289366" cy="2658793"/>
          </a:xfrm>
        </p:spPr>
        <p:txBody>
          <a:bodyPr>
            <a:normAutofit/>
          </a:bodyPr>
          <a:lstStyle/>
          <a:p>
            <a:br>
              <a:rPr lang="ru-MD" sz="3100" dirty="0">
                <a:solidFill>
                  <a:schemeClr val="tx1"/>
                </a:solidFill>
              </a:rPr>
            </a:br>
            <a:r>
              <a:rPr lang="ru-RU" sz="2400" b="1" dirty="0"/>
              <a:t>Международная практика регулирования платежных карт</a:t>
            </a:r>
            <a:br>
              <a:rPr lang="ru-MD" sz="2400" i="1" dirty="0">
                <a:effectLst>
                  <a:outerShdw blurRad="38100" dist="38100" dir="2700000" algn="tl">
                    <a:srgbClr val="000000">
                      <a:alpha val="43137"/>
                    </a:srgbClr>
                  </a:outerShdw>
                </a:effectLst>
              </a:rPr>
            </a:br>
            <a:br>
              <a:rPr lang="ru-MD" sz="3100" i="1" dirty="0">
                <a:effectLst>
                  <a:outerShdw blurRad="38100" dist="38100" dir="2700000" algn="tl">
                    <a:srgbClr val="000000">
                      <a:alpha val="43137"/>
                    </a:srgbClr>
                  </a:outerShdw>
                </a:effectLst>
              </a:rPr>
            </a:br>
            <a:endParaRPr lang="ru-MD" sz="3100" i="1" dirty="0">
              <a:effectLst>
                <a:outerShdw blurRad="38100" dist="38100" dir="2700000" algn="tl">
                  <a:srgbClr val="000000">
                    <a:alpha val="43137"/>
                  </a:srgbClr>
                </a:outerShdw>
              </a:effectLst>
            </a:endParaRPr>
          </a:p>
        </p:txBody>
      </p:sp>
      <p:sp>
        <p:nvSpPr>
          <p:cNvPr id="3" name="Подзаголовок 2">
            <a:extLst>
              <a:ext uri="{FF2B5EF4-FFF2-40B4-BE49-F238E27FC236}">
                <a16:creationId xmlns:a16="http://schemas.microsoft.com/office/drawing/2014/main" id="{094C60A0-8318-49CE-A5B3-4A8FCEF185DF}"/>
              </a:ext>
            </a:extLst>
          </p:cNvPr>
          <p:cNvSpPr>
            <a:spLocks noGrp="1"/>
          </p:cNvSpPr>
          <p:nvPr>
            <p:ph type="subTitle" idx="1"/>
          </p:nvPr>
        </p:nvSpPr>
        <p:spPr>
          <a:xfrm>
            <a:off x="1955408" y="3910818"/>
            <a:ext cx="8712591" cy="1828800"/>
          </a:xfrm>
        </p:spPr>
        <p:txBody>
          <a:bodyPr>
            <a:normAutofit/>
          </a:bodyPr>
          <a:lstStyle/>
          <a:p>
            <a:pPr algn="r"/>
            <a:endParaRPr lang="ro-MD" sz="2400" b="1" dirty="0">
              <a:solidFill>
                <a:schemeClr val="tx1"/>
              </a:solidFill>
            </a:endParaRPr>
          </a:p>
          <a:p>
            <a:pPr algn="r"/>
            <a:endParaRPr lang="ro-MD" sz="2400" b="1" dirty="0">
              <a:solidFill>
                <a:schemeClr val="tx1"/>
              </a:solidFill>
            </a:endParaRPr>
          </a:p>
          <a:p>
            <a:pPr algn="r"/>
            <a:endParaRPr lang="ro-MD" sz="2400" b="1" dirty="0">
              <a:solidFill>
                <a:schemeClr val="tx1"/>
              </a:solidFill>
            </a:endParaRPr>
          </a:p>
          <a:p>
            <a:pPr algn="r"/>
            <a:endParaRPr lang="en-US" sz="2400" b="1" dirty="0">
              <a:solidFill>
                <a:schemeClr val="tx1"/>
              </a:solidFill>
            </a:endParaRPr>
          </a:p>
          <a:p>
            <a:pPr algn="r"/>
            <a:endParaRPr lang="ro-MD" sz="2400" b="1" dirty="0">
              <a:solidFill>
                <a:schemeClr val="tx1"/>
              </a:solidFill>
            </a:endParaRPr>
          </a:p>
        </p:txBody>
      </p:sp>
    </p:spTree>
    <p:extLst>
      <p:ext uri="{BB962C8B-B14F-4D97-AF65-F5344CB8AC3E}">
        <p14:creationId xmlns:p14="http://schemas.microsoft.com/office/powerpoint/2010/main" val="4137577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5EDE0DB-7734-4698-99C0-2E612CF20466}"/>
              </a:ext>
            </a:extLst>
          </p:cNvPr>
          <p:cNvSpPr>
            <a:spLocks noGrp="1"/>
          </p:cNvSpPr>
          <p:nvPr>
            <p:ph idx="1"/>
          </p:nvPr>
        </p:nvSpPr>
        <p:spPr>
          <a:xfrm>
            <a:off x="1111347" y="652417"/>
            <a:ext cx="10775853" cy="5922498"/>
          </a:xfrm>
        </p:spPr>
        <p:txBody>
          <a:bodyPr>
            <a:noAutofit/>
          </a:bodyPr>
          <a:lstStyle/>
          <a:p>
            <a:pPr marL="0" indent="0" algn="ctr">
              <a:lnSpc>
                <a:spcPct val="120000"/>
              </a:lnSpc>
              <a:buNone/>
            </a:pPr>
            <a:r>
              <a:rPr lang="ro-MD" dirty="0"/>
              <a:t>	</a:t>
            </a:r>
            <a:endParaRPr lang="ru-MD" sz="4000" b="1" dirty="0"/>
          </a:p>
        </p:txBody>
      </p:sp>
      <p:sp>
        <p:nvSpPr>
          <p:cNvPr id="2" name="Прямоугольник 1">
            <a:extLst>
              <a:ext uri="{FF2B5EF4-FFF2-40B4-BE49-F238E27FC236}">
                <a16:creationId xmlns:a16="http://schemas.microsoft.com/office/drawing/2014/main" id="{F38C0D1F-C7A1-49DC-94D9-879C96C73CB5}"/>
              </a:ext>
            </a:extLst>
          </p:cNvPr>
          <p:cNvSpPr/>
          <p:nvPr/>
        </p:nvSpPr>
        <p:spPr>
          <a:xfrm>
            <a:off x="759656" y="703386"/>
            <a:ext cx="11099410" cy="7571303"/>
          </a:xfrm>
          <a:prstGeom prst="rect">
            <a:avLst/>
          </a:prstGeom>
        </p:spPr>
        <p:txBody>
          <a:bodyPr wrap="square">
            <a:spAutoFit/>
          </a:bodyPr>
          <a:lstStyle/>
          <a:p>
            <a:r>
              <a:rPr lang="ru-RU" dirty="0">
                <a:latin typeface="Times New Roman" panose="02020603050405020304" pitchFamily="18" charset="0"/>
                <a:ea typeface="Times New Roman" panose="02020603050405020304" pitchFamily="18" charset="0"/>
              </a:rPr>
              <a:t>Клиент несет ответственность за совершение несанкционированных переводов с использованием его карты исключительно в том случае, если карта была признанной картой </a:t>
            </a:r>
            <a:r>
              <a:rPr lang="ru-RU" b="1" i="1" dirty="0">
                <a:latin typeface="Times New Roman" panose="02020603050405020304" pitchFamily="18" charset="0"/>
                <a:ea typeface="Times New Roman" panose="02020603050405020304" pitchFamily="18" charset="0"/>
              </a:rPr>
              <a:t>(</a:t>
            </a:r>
            <a:r>
              <a:rPr lang="ru-RU" b="1" i="1" dirty="0" err="1">
                <a:latin typeface="Times New Roman" panose="02020603050405020304" pitchFamily="18" charset="0"/>
                <a:ea typeface="Times New Roman" panose="02020603050405020304" pitchFamily="18" charset="0"/>
              </a:rPr>
              <a:t>accepted</a:t>
            </a:r>
            <a:r>
              <a:rPr lang="ru-RU" b="1" i="1" dirty="0">
                <a:latin typeface="Times New Roman" panose="02020603050405020304" pitchFamily="18" charset="0"/>
                <a:ea typeface="Times New Roman" panose="02020603050405020304" pitchFamily="18" charset="0"/>
              </a:rPr>
              <a:t> </a:t>
            </a:r>
            <a:r>
              <a:rPr lang="ru-RU" b="1" i="1" dirty="0" err="1">
                <a:latin typeface="Times New Roman" panose="02020603050405020304" pitchFamily="18" charset="0"/>
                <a:ea typeface="Times New Roman" panose="02020603050405020304" pitchFamily="18" charset="0"/>
              </a:rPr>
              <a:t>card</a:t>
            </a:r>
            <a:r>
              <a:rPr lang="ru-RU" b="1" i="1" dirty="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и если эмитент такой карты предоставил средства, посредством которых пользователь такой карты может быть идентифицирован как лицо, уполномоченное их использовать. Кроме того, Закон вводит предельные суммы, которые кредитная организация может взыскать с клиента в случае совершения несанкционированного перевода. Согласно разделу 1693(g) Закона ответственность клиента за несанкционированный перевод не должна превышать меньшей из следующих сумм: 50 долл. или денежной суммы, полученной в результате такого несанкционированного перевода до того момента, когда финансовое учреждение извещено об обстоятельствах, которые привели к обоснованной уверенности в том, что совершен или мог быть совершен несанкционированный перевод с использованием счета клиента. </a:t>
            </a:r>
            <a:r>
              <a:rPr lang="ru-RU" dirty="0"/>
              <a:t>Данная сумма может быть увеличена до 500 долларов или до суммы несанкционированных переводов, которые совершены до извещения финансового учреждения об утрате либо краже карты (в зависимости от того, какая сумма меньше) в следующих случаях:</a:t>
            </a:r>
            <a:endParaRPr lang="ru-MD" dirty="0"/>
          </a:p>
          <a:p>
            <a:r>
              <a:rPr lang="ru-RU" dirty="0"/>
              <a:t>• клиент не сообщил кредитной организации — эмитенту об утрате либо краже карты в течение двух операционных дней с момента обнаружения такой утраты или кражи;</a:t>
            </a:r>
            <a:endParaRPr lang="ru-MD" dirty="0"/>
          </a:p>
          <a:p>
            <a:r>
              <a:rPr lang="ru-RU" dirty="0"/>
              <a:t>• клиент не сообщил кредитной организации — эмитенту о наличии обстоятельств, позволяющих предполагать совершение несанкционированного перевода, в течение 60 дней с момента получения периодической выписки по счету.</a:t>
            </a:r>
            <a:endParaRPr lang="ru-MD" dirty="0"/>
          </a:p>
          <a:p>
            <a:r>
              <a:rPr lang="ru-RU" dirty="0"/>
              <a:t>Исключением для данного правила являются уважительные причины, по которым клиент не имел возможности довести соответствующую информацию до сведения финансового учреждения (как, например, длительная поездка или госпитализация).</a:t>
            </a:r>
            <a:endParaRPr lang="ro-MD" dirty="0">
              <a:latin typeface="Times New Roman" panose="02020603050405020304" pitchFamily="18" charset="0"/>
            </a:endParaRPr>
          </a:p>
          <a:p>
            <a:endParaRPr lang="ro-MD" dirty="0">
              <a:latin typeface="Times New Roman" panose="02020603050405020304" pitchFamily="18" charset="0"/>
            </a:endParaRPr>
          </a:p>
          <a:p>
            <a:endParaRPr lang="ro-MD" dirty="0">
              <a:latin typeface="Times New Roman" panose="02020603050405020304" pitchFamily="18" charset="0"/>
            </a:endParaRPr>
          </a:p>
          <a:p>
            <a:endParaRPr lang="ro-MD" dirty="0">
              <a:latin typeface="Times New Roman" panose="02020603050405020304" pitchFamily="18" charset="0"/>
            </a:endParaRPr>
          </a:p>
          <a:p>
            <a:endParaRPr lang="ro-MD" dirty="0">
              <a:latin typeface="Times New Roman" panose="02020603050405020304" pitchFamily="18" charset="0"/>
            </a:endParaRPr>
          </a:p>
          <a:p>
            <a:endParaRPr lang="ro-MD" dirty="0">
              <a:latin typeface="Times New Roman" panose="02020603050405020304" pitchFamily="18" charset="0"/>
            </a:endParaRPr>
          </a:p>
          <a:p>
            <a:endParaRPr lang="ru-MD" dirty="0"/>
          </a:p>
        </p:txBody>
      </p:sp>
    </p:spTree>
    <p:extLst>
      <p:ext uri="{BB962C8B-B14F-4D97-AF65-F5344CB8AC3E}">
        <p14:creationId xmlns:p14="http://schemas.microsoft.com/office/powerpoint/2010/main" val="2540002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F534FFB-FC30-4000-815F-4B2B75701BBC}"/>
              </a:ext>
            </a:extLst>
          </p:cNvPr>
          <p:cNvSpPr>
            <a:spLocks noGrp="1"/>
          </p:cNvSpPr>
          <p:nvPr>
            <p:ph idx="1"/>
          </p:nvPr>
        </p:nvSpPr>
        <p:spPr>
          <a:xfrm>
            <a:off x="942535" y="379829"/>
            <a:ext cx="11029071" cy="6358596"/>
          </a:xfrm>
        </p:spPr>
        <p:txBody>
          <a:bodyPr>
            <a:normAutofit/>
          </a:bodyPr>
          <a:lstStyle/>
          <a:p>
            <a:r>
              <a:rPr lang="ru-RU" dirty="0"/>
              <a:t>В понятие «несанкционированный перевод» не включаются:</a:t>
            </a:r>
            <a:endParaRPr lang="ru-MD" dirty="0"/>
          </a:p>
          <a:p>
            <a:r>
              <a:rPr lang="ru-RU" dirty="0"/>
              <a:t>• перевод, инициированный иным, чем клиент, лицом, которому карта или другие средства доступа к счету клиента были предоставлены самим клиентом, если только клиент не уведомил финансовое учреждение, участвующее в переводе денежных средств, что переводы, совершаемые указанным лицом, не являются санкционированными;</a:t>
            </a:r>
            <a:endParaRPr lang="ru-MD" dirty="0"/>
          </a:p>
          <a:p>
            <a:r>
              <a:rPr lang="ru-RU" dirty="0"/>
              <a:t>• перевод, совершенный с мошенническим намерением клиентом или любым лицом, действующим в сговоре с клиентом;</a:t>
            </a:r>
            <a:endParaRPr lang="ru-MD" dirty="0"/>
          </a:p>
          <a:p>
            <a:r>
              <a:rPr lang="ru-RU" dirty="0"/>
              <a:t>• перевод, который является ошибкой, допущенной финансовым учреждением</a:t>
            </a:r>
            <a:endParaRPr lang="ro-MD" dirty="0"/>
          </a:p>
          <a:p>
            <a:r>
              <a:rPr lang="ru-RU" dirty="0"/>
              <a:t>Бремя доказывания по любому иску, затрагивающему ответственность клиента за несанкционированный перевод денежных средств, возложено на финансовое учреждение, которое должно доказать, что перевод денежных средств электронным способом был санкционированным или что были соблюдены перечисленные условия ответственности, а также что информация о необходимости уведомлять кредитную организацию в случае утраты карты или о несанкционированных переводах и контактные данные для такого уведомления были на самом деле сообщены клиенту</a:t>
            </a:r>
            <a:r>
              <a:rPr lang="ro-MD" dirty="0"/>
              <a:t>.</a:t>
            </a:r>
            <a:endParaRPr lang="ru-MD" dirty="0"/>
          </a:p>
          <a:p>
            <a:r>
              <a:rPr lang="ru-RU" dirty="0"/>
              <a:t>За исключением перечисленных случаев клиент не несет ответственности за несанкционированный перевод денежных средств электронным способом.</a:t>
            </a:r>
            <a:endParaRPr lang="ru-MD" dirty="0"/>
          </a:p>
          <a:p>
            <a:endParaRPr lang="ru-MD" dirty="0"/>
          </a:p>
        </p:txBody>
      </p:sp>
    </p:spTree>
    <p:extLst>
      <p:ext uri="{BB962C8B-B14F-4D97-AF65-F5344CB8AC3E}">
        <p14:creationId xmlns:p14="http://schemas.microsoft.com/office/powerpoint/2010/main" val="795279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2C069C3-7FEE-408C-9053-D8D8F4E13EA2}"/>
              </a:ext>
            </a:extLst>
          </p:cNvPr>
          <p:cNvSpPr>
            <a:spLocks noGrp="1"/>
          </p:cNvSpPr>
          <p:nvPr>
            <p:ph idx="1"/>
          </p:nvPr>
        </p:nvSpPr>
        <p:spPr>
          <a:xfrm>
            <a:off x="970671" y="112541"/>
            <a:ext cx="10846191" cy="6428935"/>
          </a:xfrm>
        </p:spPr>
        <p:txBody>
          <a:bodyPr>
            <a:normAutofit/>
          </a:bodyPr>
          <a:lstStyle/>
          <a:p>
            <a:pPr marL="0" indent="0">
              <a:buNone/>
            </a:pPr>
            <a:r>
              <a:rPr lang="ru-RU" b="1" dirty="0"/>
              <a:t>Правовое регулирование платежных карт в Европейском союзе и отдельных европейских странах</a:t>
            </a:r>
            <a:endParaRPr lang="ro-MD" b="1" dirty="0"/>
          </a:p>
          <a:p>
            <a:pPr marL="0" indent="0">
              <a:buNone/>
            </a:pPr>
            <a:r>
              <a:rPr lang="ru-RU" dirty="0"/>
              <a:t>Одним из первых документов в этой области является Рекомендация 87/598/EEC Комиссии ЕС от 8 декабря 1987 г. о Европейском кодексе поведения при совершении электронных платежей (Отношения между финансовыми учреждениями, предприятиями торговли и услуг и клиентами)[144], устанавливающий ряд условий, которые должны соблюдаться при развитии новых электронных средств платежа, к которым он относит карты с магнитной полосой или микропроцессорные карты, используемые в электронных платежных терминалах </a:t>
            </a:r>
            <a:r>
              <a:rPr lang="ru-RU" b="1" i="1" dirty="0"/>
              <a:t>(</a:t>
            </a:r>
            <a:r>
              <a:rPr lang="ru-RU" b="1" i="1" dirty="0" err="1"/>
              <a:t>Electronic</a:t>
            </a:r>
            <a:r>
              <a:rPr lang="ru-RU" b="1" i="1" dirty="0"/>
              <a:t> </a:t>
            </a:r>
            <a:r>
              <a:rPr lang="ru-RU" b="1" i="1" dirty="0" err="1"/>
              <a:t>Payment</a:t>
            </a:r>
            <a:r>
              <a:rPr lang="ru-RU" b="1" i="1" dirty="0"/>
              <a:t> </a:t>
            </a:r>
            <a:r>
              <a:rPr lang="ru-RU" b="1" i="1" dirty="0" err="1"/>
              <a:t>Terminal</a:t>
            </a:r>
            <a:r>
              <a:rPr lang="ru-RU" dirty="0"/>
              <a:t> — EPT) или торговых терминалах </a:t>
            </a:r>
            <a:r>
              <a:rPr lang="ru-RU" b="1" i="1" dirty="0"/>
              <a:t>(</a:t>
            </a:r>
            <a:r>
              <a:rPr lang="ru-RU" b="1" i="1" dirty="0" err="1"/>
              <a:t>Point</a:t>
            </a:r>
            <a:r>
              <a:rPr lang="ru-RU" b="1" i="1" dirty="0"/>
              <a:t> </a:t>
            </a:r>
            <a:r>
              <a:rPr lang="ru-RU" b="1" i="1" dirty="0" err="1"/>
              <a:t>Of</a:t>
            </a:r>
            <a:r>
              <a:rPr lang="ru-RU" b="1" i="1" dirty="0"/>
              <a:t> </a:t>
            </a:r>
            <a:r>
              <a:rPr lang="ru-RU" b="1" i="1" dirty="0" err="1"/>
              <a:t>Sale</a:t>
            </a:r>
            <a:r>
              <a:rPr lang="ru-RU" b="1" i="1" dirty="0"/>
              <a:t> </a:t>
            </a:r>
            <a:r>
              <a:rPr lang="ru-RU" b="1" i="1" dirty="0" err="1"/>
              <a:t>Terminal</a:t>
            </a:r>
            <a:r>
              <a:rPr lang="ru-RU" dirty="0"/>
              <a:t> — POS). Следующим по времени документом, принятым в области регулирования отношений между эмитентами и держателями платежных карт, является Рекомендация № 88/590/ЕС Комиссии ЕС от 17 ноября 1988 г., касающаяся платежных систем, и, в особенности, отношений между эмитентом и держателем карт, замененная в 30 июля 1997 г. </a:t>
            </a:r>
            <a:r>
              <a:rPr lang="ru-RU"/>
              <a:t>новой редакцией Рекомендации № 97/489/ЕС (далее — Рекомендация 1997 г.), касающейся сделок, совершаемых с использованием электронных платежных инструментов и, в особенности, отношений между эмитентом и держателем</a:t>
            </a:r>
            <a:endParaRPr lang="ru-MD" b="1" dirty="0"/>
          </a:p>
          <a:p>
            <a:pPr marL="0" indent="0">
              <a:buNone/>
            </a:pPr>
            <a:endParaRPr lang="ru-MD" dirty="0"/>
          </a:p>
        </p:txBody>
      </p:sp>
    </p:spTree>
    <p:extLst>
      <p:ext uri="{BB962C8B-B14F-4D97-AF65-F5344CB8AC3E}">
        <p14:creationId xmlns:p14="http://schemas.microsoft.com/office/powerpoint/2010/main" val="2735005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9E8F98-6B5B-4878-AFD7-4AE359976B34}"/>
              </a:ext>
            </a:extLst>
          </p:cNvPr>
          <p:cNvSpPr>
            <a:spLocks noGrp="1"/>
          </p:cNvSpPr>
          <p:nvPr>
            <p:ph type="title"/>
          </p:nvPr>
        </p:nvSpPr>
        <p:spPr>
          <a:xfrm>
            <a:off x="1652954" y="659423"/>
            <a:ext cx="9601200" cy="608428"/>
          </a:xfrm>
        </p:spPr>
        <p:txBody>
          <a:bodyPr>
            <a:normAutofit fontScale="90000"/>
          </a:bodyPr>
          <a:lstStyle/>
          <a:p>
            <a:endParaRPr lang="ru-MD" dirty="0"/>
          </a:p>
        </p:txBody>
      </p:sp>
      <p:graphicFrame>
        <p:nvGraphicFramePr>
          <p:cNvPr id="4" name="Таблица 4">
            <a:extLst>
              <a:ext uri="{FF2B5EF4-FFF2-40B4-BE49-F238E27FC236}">
                <a16:creationId xmlns:a16="http://schemas.microsoft.com/office/drawing/2014/main" id="{0F8BD477-F1FD-4785-8D5C-A7CBAE8B7354}"/>
              </a:ext>
            </a:extLst>
          </p:cNvPr>
          <p:cNvGraphicFramePr>
            <a:graphicFrameLocks noGrp="1"/>
          </p:cNvGraphicFramePr>
          <p:nvPr>
            <p:ph idx="1"/>
            <p:extLst>
              <p:ext uri="{D42A27DB-BD31-4B8C-83A1-F6EECF244321}">
                <p14:modId xmlns:p14="http://schemas.microsoft.com/office/powerpoint/2010/main" val="3477616094"/>
              </p:ext>
            </p:extLst>
          </p:nvPr>
        </p:nvGraphicFramePr>
        <p:xfrm>
          <a:off x="1371600" y="1477108"/>
          <a:ext cx="9336303" cy="3647047"/>
        </p:xfrm>
        <a:graphic>
          <a:graphicData uri="http://schemas.openxmlformats.org/drawingml/2006/table">
            <a:tbl>
              <a:tblPr firstRow="1" bandRow="1">
                <a:tableStyleId>{5C22544A-7EE6-4342-B048-85BDC9FD1C3A}</a:tableStyleId>
              </a:tblPr>
              <a:tblGrid>
                <a:gridCol w="1514666">
                  <a:extLst>
                    <a:ext uri="{9D8B030D-6E8A-4147-A177-3AD203B41FA5}">
                      <a16:colId xmlns:a16="http://schemas.microsoft.com/office/drawing/2014/main" val="3536876442"/>
                    </a:ext>
                  </a:extLst>
                </a:gridCol>
                <a:gridCol w="7821637">
                  <a:extLst>
                    <a:ext uri="{9D8B030D-6E8A-4147-A177-3AD203B41FA5}">
                      <a16:colId xmlns:a16="http://schemas.microsoft.com/office/drawing/2014/main" val="3909427424"/>
                    </a:ext>
                  </a:extLst>
                </a:gridCol>
              </a:tblGrid>
              <a:tr h="576775">
                <a:tc>
                  <a:txBody>
                    <a:bodyPr/>
                    <a:lstStyle/>
                    <a:p>
                      <a:endParaRPr lang="ru-MD" dirty="0"/>
                    </a:p>
                  </a:txBody>
                  <a:tcPr/>
                </a:tc>
                <a:tc>
                  <a:txBody>
                    <a:bodyPr/>
                    <a:lstStyle/>
                    <a:p>
                      <a:endParaRPr lang="ru-MD" dirty="0"/>
                    </a:p>
                  </a:txBody>
                  <a:tcPr/>
                </a:tc>
                <a:extLst>
                  <a:ext uri="{0D108BD9-81ED-4DB2-BD59-A6C34878D82A}">
                    <a16:rowId xmlns:a16="http://schemas.microsoft.com/office/drawing/2014/main" val="1037218944"/>
                  </a:ext>
                </a:extLst>
              </a:tr>
              <a:tr h="1023424">
                <a:tc>
                  <a:txBody>
                    <a:bodyPr/>
                    <a:lstStyle/>
                    <a:p>
                      <a:endParaRPr lang="ru-MD" dirty="0"/>
                    </a:p>
                  </a:txBody>
                  <a:tcPr/>
                </a:tc>
                <a:tc>
                  <a:txBody>
                    <a:bodyPr/>
                    <a:lstStyle/>
                    <a:p>
                      <a:endParaRPr lang="ru-MD" dirty="0"/>
                    </a:p>
                  </a:txBody>
                  <a:tcPr/>
                </a:tc>
                <a:extLst>
                  <a:ext uri="{0D108BD9-81ED-4DB2-BD59-A6C34878D82A}">
                    <a16:rowId xmlns:a16="http://schemas.microsoft.com/office/drawing/2014/main" val="1486312917"/>
                  </a:ext>
                </a:extLst>
              </a:tr>
              <a:tr h="1023424">
                <a:tc>
                  <a:txBody>
                    <a:bodyPr/>
                    <a:lstStyle/>
                    <a:p>
                      <a:endParaRPr lang="ru-MD" dirty="0"/>
                    </a:p>
                  </a:txBody>
                  <a:tcPr/>
                </a:tc>
                <a:tc>
                  <a:txBody>
                    <a:bodyPr/>
                    <a:lstStyle/>
                    <a:p>
                      <a:pPr marL="285750" indent="-285750">
                        <a:buFontTx/>
                        <a:buChar char="-"/>
                      </a:pPr>
                      <a:endParaRPr lang="ru-MD" dirty="0"/>
                    </a:p>
                  </a:txBody>
                  <a:tcPr/>
                </a:tc>
                <a:extLst>
                  <a:ext uri="{0D108BD9-81ED-4DB2-BD59-A6C34878D82A}">
                    <a16:rowId xmlns:a16="http://schemas.microsoft.com/office/drawing/2014/main" val="4242001610"/>
                  </a:ext>
                </a:extLst>
              </a:tr>
              <a:tr h="1023424">
                <a:tc>
                  <a:txBody>
                    <a:bodyPr/>
                    <a:lstStyle/>
                    <a:p>
                      <a:endParaRPr lang="ru-MD" dirty="0"/>
                    </a:p>
                  </a:txBody>
                  <a:tcPr/>
                </a:tc>
                <a:tc>
                  <a:txBody>
                    <a:bodyPr/>
                    <a:lstStyle/>
                    <a:p>
                      <a:pPr marL="285750" indent="-285750">
                        <a:buFontTx/>
                        <a:buChar char="-"/>
                      </a:pPr>
                      <a:endParaRPr lang="ru-MD" dirty="0"/>
                    </a:p>
                  </a:txBody>
                  <a:tcPr/>
                </a:tc>
                <a:extLst>
                  <a:ext uri="{0D108BD9-81ED-4DB2-BD59-A6C34878D82A}">
                    <a16:rowId xmlns:a16="http://schemas.microsoft.com/office/drawing/2014/main" val="2228489715"/>
                  </a:ext>
                </a:extLst>
              </a:tr>
            </a:tbl>
          </a:graphicData>
        </a:graphic>
      </p:graphicFrame>
    </p:spTree>
    <p:extLst>
      <p:ext uri="{BB962C8B-B14F-4D97-AF65-F5344CB8AC3E}">
        <p14:creationId xmlns:p14="http://schemas.microsoft.com/office/powerpoint/2010/main" val="3237928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9E8F98-6B5B-4878-AFD7-4AE359976B34}"/>
              </a:ext>
            </a:extLst>
          </p:cNvPr>
          <p:cNvSpPr>
            <a:spLocks noGrp="1"/>
          </p:cNvSpPr>
          <p:nvPr>
            <p:ph type="title"/>
          </p:nvPr>
        </p:nvSpPr>
        <p:spPr/>
        <p:txBody>
          <a:bodyPr>
            <a:normAutofit/>
          </a:bodyPr>
          <a:lstStyle/>
          <a:p>
            <a:endParaRPr lang="ru-MD" dirty="0"/>
          </a:p>
        </p:txBody>
      </p:sp>
      <p:sp>
        <p:nvSpPr>
          <p:cNvPr id="5" name="Объект 4">
            <a:extLst>
              <a:ext uri="{FF2B5EF4-FFF2-40B4-BE49-F238E27FC236}">
                <a16:creationId xmlns:a16="http://schemas.microsoft.com/office/drawing/2014/main" id="{1F9A113D-3066-4E62-8000-ACCC1F5CD5DF}"/>
              </a:ext>
            </a:extLst>
          </p:cNvPr>
          <p:cNvSpPr>
            <a:spLocks noGrp="1"/>
          </p:cNvSpPr>
          <p:nvPr>
            <p:ph idx="1"/>
          </p:nvPr>
        </p:nvSpPr>
        <p:spPr/>
        <p:txBody>
          <a:bodyPr/>
          <a:lstStyle/>
          <a:p>
            <a:endParaRPr lang="ru-MD"/>
          </a:p>
        </p:txBody>
      </p:sp>
    </p:spTree>
    <p:extLst>
      <p:ext uri="{BB962C8B-B14F-4D97-AF65-F5344CB8AC3E}">
        <p14:creationId xmlns:p14="http://schemas.microsoft.com/office/powerpoint/2010/main" val="3584782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86B97E-7A76-42C9-9DAE-A02AE0427DD7}"/>
              </a:ext>
            </a:extLst>
          </p:cNvPr>
          <p:cNvSpPr>
            <a:spLocks noGrp="1"/>
          </p:cNvSpPr>
          <p:nvPr>
            <p:ph type="title"/>
          </p:nvPr>
        </p:nvSpPr>
        <p:spPr/>
        <p:txBody>
          <a:bodyPr/>
          <a:lstStyle/>
          <a:p>
            <a:endParaRPr lang="ru-MD" dirty="0"/>
          </a:p>
        </p:txBody>
      </p:sp>
      <p:sp>
        <p:nvSpPr>
          <p:cNvPr id="3" name="Объект 2">
            <a:extLst>
              <a:ext uri="{FF2B5EF4-FFF2-40B4-BE49-F238E27FC236}">
                <a16:creationId xmlns:a16="http://schemas.microsoft.com/office/drawing/2014/main" id="{60FB0D0B-C0B0-4EC3-AD7F-B3818991F6D5}"/>
              </a:ext>
            </a:extLst>
          </p:cNvPr>
          <p:cNvSpPr>
            <a:spLocks noGrp="1"/>
          </p:cNvSpPr>
          <p:nvPr>
            <p:ph idx="1"/>
          </p:nvPr>
        </p:nvSpPr>
        <p:spPr/>
        <p:txBody>
          <a:bodyPr/>
          <a:lstStyle/>
          <a:p>
            <a:endParaRPr lang="ru-MD" dirty="0"/>
          </a:p>
        </p:txBody>
      </p:sp>
    </p:spTree>
    <p:extLst>
      <p:ext uri="{BB962C8B-B14F-4D97-AF65-F5344CB8AC3E}">
        <p14:creationId xmlns:p14="http://schemas.microsoft.com/office/powerpoint/2010/main" val="4188304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BE363B0-8142-4240-AFD2-FCD09E1D84ED}"/>
              </a:ext>
            </a:extLst>
          </p:cNvPr>
          <p:cNvSpPr>
            <a:spLocks noGrp="1"/>
          </p:cNvSpPr>
          <p:nvPr>
            <p:ph idx="1"/>
          </p:nvPr>
        </p:nvSpPr>
        <p:spPr>
          <a:xfrm>
            <a:off x="829994" y="323557"/>
            <a:ext cx="11057206" cy="6189785"/>
          </a:xfrm>
        </p:spPr>
        <p:txBody>
          <a:bodyPr>
            <a:noAutofit/>
          </a:bodyPr>
          <a:lstStyle/>
          <a:p>
            <a:pPr marL="457200" lvl="1" indent="0" algn="just">
              <a:buNone/>
            </a:pPr>
            <a:r>
              <a:rPr lang="ro-MD" sz="2400" dirty="0">
                <a:latin typeface="+mj-lt"/>
                <a:cs typeface="Times New Roman" panose="02020603050405020304" pitchFamily="18" charset="0"/>
              </a:rPr>
              <a:t>	</a:t>
            </a:r>
            <a:endParaRPr lang="ru-MD" sz="2400" b="1" dirty="0"/>
          </a:p>
        </p:txBody>
      </p:sp>
      <p:sp>
        <p:nvSpPr>
          <p:cNvPr id="2" name="Прямоугольник 1">
            <a:extLst>
              <a:ext uri="{FF2B5EF4-FFF2-40B4-BE49-F238E27FC236}">
                <a16:creationId xmlns:a16="http://schemas.microsoft.com/office/drawing/2014/main" id="{762B8FF5-60FF-4732-AA0E-E7152EA9AD67}"/>
              </a:ext>
            </a:extLst>
          </p:cNvPr>
          <p:cNvSpPr/>
          <p:nvPr/>
        </p:nvSpPr>
        <p:spPr>
          <a:xfrm>
            <a:off x="1589649" y="478301"/>
            <a:ext cx="9636369" cy="8112285"/>
          </a:xfrm>
          <a:prstGeom prst="rect">
            <a:avLst/>
          </a:prstGeom>
        </p:spPr>
        <p:txBody>
          <a:bodyPr wrap="square">
            <a:spAutoFit/>
          </a:bodyPr>
          <a:lstStyle/>
          <a:p>
            <a:pPr marL="342900" lvl="0" indent="-342900">
              <a:lnSpc>
                <a:spcPct val="115000"/>
              </a:lnSpc>
              <a:spcAft>
                <a:spcPts val="0"/>
              </a:spcAft>
              <a:buFont typeface="+mj-lt"/>
              <a:buAutoNum type="arabicPeriod"/>
            </a:pPr>
            <a:r>
              <a:rPr lang="ru-RU" b="1" kern="1800" dirty="0">
                <a:latin typeface="Times New Roman" panose="02020603050405020304" pitchFamily="18" charset="0"/>
                <a:ea typeface="Times New Roman" panose="02020603050405020304" pitchFamily="18" charset="0"/>
                <a:cs typeface="Times New Roman" panose="02020603050405020304" pitchFamily="18" charset="0"/>
              </a:rPr>
              <a:t>Правовое регулирование платежных карт в США</a:t>
            </a:r>
            <a:endParaRPr lang="ro-MD" b="1" kern="18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15000"/>
              </a:lnSpc>
              <a:spcAft>
                <a:spcPts val="0"/>
              </a:spcAft>
            </a:pPr>
            <a:r>
              <a:rPr lang="ru-RU" dirty="0"/>
              <a:t>Отличительной особенностью системы правового регулирования платежных карт в США является построение сложного и многостороннего механизма защиты прав потребителей, включающего процедуры раскрытия информации со стороны финансовых учреждений, предоставления необходимых документов, устранения ошибок, а также правовые средства ограничения ответственности потребителей</a:t>
            </a:r>
            <a:r>
              <a:rPr lang="ro-MD" dirty="0"/>
              <a:t>.</a:t>
            </a:r>
          </a:p>
          <a:p>
            <a:pPr>
              <a:lnSpc>
                <a:spcPct val="115000"/>
              </a:lnSpc>
            </a:pPr>
            <a:r>
              <a:rPr lang="ru-RU" dirty="0"/>
              <a:t>Законодательное и нормативное регулирование направлено главным образом на то, чтобы гарантировать интересы держателей платежных карт в их взаимоотношениях с эмитентом[93], а также, насколько возможно, предотвратить мошенничество, связанное с использованием карт.</a:t>
            </a:r>
            <a:r>
              <a:rPr lang="ro-MD" dirty="0"/>
              <a:t> </a:t>
            </a:r>
          </a:p>
          <a:p>
            <a:pPr>
              <a:lnSpc>
                <a:spcPct val="115000"/>
              </a:lnSpc>
            </a:pPr>
            <a:r>
              <a:rPr lang="ru-RU" dirty="0"/>
              <a:t>необходимо отметить, что законы о кредитовании в США дублируются и значительно детализируются Положениями </a:t>
            </a:r>
            <a:r>
              <a:rPr lang="ru-RU" b="1" i="1" dirty="0"/>
              <a:t>(</a:t>
            </a:r>
            <a:r>
              <a:rPr lang="ru-RU" b="1" i="1" dirty="0" err="1"/>
              <a:t>Regulations</a:t>
            </a:r>
            <a:r>
              <a:rPr lang="ru-RU" b="1" i="1" dirty="0"/>
              <a:t>) </a:t>
            </a:r>
            <a:r>
              <a:rPr lang="ru-RU" dirty="0"/>
              <a:t>Совета директоров Федеральной резервной системы США (далее — «Совет»): каждому наиболее значительному закону соответствует Положение Совета, обозначенное литерой. Положения систематизированы таким образом, чтобы их содержание практически не пересекалось, и объединены в Кодекс федеральных положений (</a:t>
            </a:r>
            <a:r>
              <a:rPr lang="ru-RU" dirty="0" err="1"/>
              <a:t>Code</a:t>
            </a:r>
            <a:r>
              <a:rPr lang="ru-RU" dirty="0"/>
              <a:t> </a:t>
            </a:r>
            <a:r>
              <a:rPr lang="ru-RU" dirty="0" err="1"/>
              <a:t>of</a:t>
            </a:r>
            <a:r>
              <a:rPr lang="ru-RU" dirty="0"/>
              <a:t> </a:t>
            </a:r>
            <a:r>
              <a:rPr lang="ru-RU" dirty="0" err="1"/>
              <a:t>Federal</a:t>
            </a:r>
            <a:r>
              <a:rPr lang="ru-RU" dirty="0"/>
              <a:t> </a:t>
            </a:r>
            <a:r>
              <a:rPr lang="ru-RU" dirty="0" err="1"/>
              <a:t>Regulations</a:t>
            </a:r>
            <a:r>
              <a:rPr lang="ru-RU" dirty="0"/>
              <a:t>), который на практике используется кредитными организациями и судами чаще, чем сами законодательные акты[94]. В этой связи законодательное и подзаконное регулирование не разделяется, а рассматривается в совокупности.</a:t>
            </a:r>
            <a:endParaRPr lang="ru-MD" dirty="0"/>
          </a:p>
          <a:p>
            <a:pPr lvl="0">
              <a:lnSpc>
                <a:spcPct val="115000"/>
              </a:lnSpc>
              <a:spcAft>
                <a:spcPts val="0"/>
              </a:spcAft>
            </a:pPr>
            <a:endParaRPr lang="ro-MD" sz="1400" b="1" kern="18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endParaRPr lang="ro-MD" sz="1400" b="1" kern="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endParaRPr lang="ro-MD" sz="1400" b="1" kern="18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endParaRPr lang="ro-MD" sz="1400" b="1" kern="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endParaRPr lang="ro-MD" sz="1400" b="1" kern="18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endParaRPr lang="ro-MD" sz="1400" b="1" kern="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endParaRPr lang="ro-MD" sz="1400" b="1" kern="18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endParaRPr lang="ru-MD"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4960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1227294-1B82-4584-962F-2AC4DBED8329}"/>
              </a:ext>
            </a:extLst>
          </p:cNvPr>
          <p:cNvSpPr>
            <a:spLocks noGrp="1"/>
          </p:cNvSpPr>
          <p:nvPr>
            <p:ph idx="1"/>
          </p:nvPr>
        </p:nvSpPr>
        <p:spPr>
          <a:xfrm>
            <a:off x="1125414" y="436098"/>
            <a:ext cx="10780543" cy="6246056"/>
          </a:xfrm>
        </p:spPr>
        <p:txBody>
          <a:bodyPr>
            <a:normAutofit/>
          </a:bodyPr>
          <a:lstStyle/>
          <a:p>
            <a:pPr marL="0" indent="0">
              <a:buNone/>
            </a:pPr>
            <a:r>
              <a:rPr lang="ro-RO" dirty="0"/>
              <a:t>	</a:t>
            </a:r>
            <a:endParaRPr lang="ru-MD" sz="2400" i="1" dirty="0">
              <a:cs typeface="Times New Roman" panose="02020603050405020304" pitchFamily="18" charset="0"/>
            </a:endParaRPr>
          </a:p>
        </p:txBody>
      </p:sp>
      <p:sp>
        <p:nvSpPr>
          <p:cNvPr id="2" name="Прямоугольник 1">
            <a:extLst>
              <a:ext uri="{FF2B5EF4-FFF2-40B4-BE49-F238E27FC236}">
                <a16:creationId xmlns:a16="http://schemas.microsoft.com/office/drawing/2014/main" id="{6FA2CFC7-D827-4BF2-9D9D-FE6B877DCD94}"/>
              </a:ext>
            </a:extLst>
          </p:cNvPr>
          <p:cNvSpPr/>
          <p:nvPr/>
        </p:nvSpPr>
        <p:spPr>
          <a:xfrm>
            <a:off x="1364566" y="436099"/>
            <a:ext cx="10381957" cy="5774145"/>
          </a:xfrm>
          <a:prstGeom prst="rect">
            <a:avLst/>
          </a:prstGeom>
        </p:spPr>
        <p:txBody>
          <a:bodyPr wrap="square">
            <a:spAutoFit/>
          </a:bodyPr>
          <a:lstStyle/>
          <a:p>
            <a:pPr algn="just">
              <a:lnSpc>
                <a:spcPct val="115000"/>
              </a:lnSpc>
              <a:spcAft>
                <a:spcPts val="0"/>
              </a:spcAft>
            </a:pPr>
            <a:r>
              <a:rPr lang="ru-RU" b="1" dirty="0">
                <a:latin typeface="Times New Roman" panose="02020603050405020304" pitchFamily="18" charset="0"/>
                <a:ea typeface="Times New Roman" panose="02020603050405020304" pitchFamily="18" charset="0"/>
                <a:cs typeface="Times New Roman" panose="02020603050405020304" pitchFamily="18" charset="0"/>
              </a:rPr>
              <a:t>Правовое регулирование на федеральном уровне. </a:t>
            </a:r>
            <a:r>
              <a:rPr lang="ru-RU" dirty="0">
                <a:latin typeface="Times New Roman" panose="02020603050405020304" pitchFamily="18" charset="0"/>
                <a:ea typeface="Times New Roman" panose="02020603050405020304" pitchFamily="18" charset="0"/>
                <a:cs typeface="Times New Roman" panose="02020603050405020304" pitchFamily="18" charset="0"/>
              </a:rPr>
              <a:t>Источники правового регулирования платежных карт в США можно условно разделить на две группы:</a:t>
            </a:r>
            <a:endParaRPr lang="ru-MD"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1) </a:t>
            </a:r>
            <a:r>
              <a:rPr lang="ru-RU" b="1" i="1" dirty="0">
                <a:latin typeface="Times New Roman" panose="02020603050405020304" pitchFamily="18" charset="0"/>
                <a:ea typeface="Times New Roman" panose="02020603050405020304" pitchFamily="18" charset="0"/>
                <a:cs typeface="Times New Roman" panose="02020603050405020304" pitchFamily="18" charset="0"/>
              </a:rPr>
              <a:t>общие акты о кредитовании</a:t>
            </a:r>
            <a:r>
              <a:rPr lang="ru-RU" dirty="0">
                <a:latin typeface="Times New Roman" panose="02020603050405020304" pitchFamily="18" charset="0"/>
                <a:ea typeface="Times New Roman" panose="02020603050405020304" pitchFamily="18" charset="0"/>
                <a:cs typeface="Times New Roman" panose="02020603050405020304" pitchFamily="18" charset="0"/>
              </a:rPr>
              <a:t>, положения которых применяются, в том числе, к отношениям, связанным с выдачей и использованием платежных карт;</a:t>
            </a:r>
            <a:endParaRPr lang="ru-MD"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2) </a:t>
            </a:r>
            <a:r>
              <a:rPr lang="ru-RU" b="1" i="1" dirty="0">
                <a:latin typeface="Times New Roman" panose="02020603050405020304" pitchFamily="18" charset="0"/>
                <a:ea typeface="Times New Roman" panose="02020603050405020304" pitchFamily="18" charset="0"/>
                <a:cs typeface="Times New Roman" panose="02020603050405020304" pitchFamily="18" charset="0"/>
              </a:rPr>
              <a:t>специальные акты,</a:t>
            </a:r>
            <a:r>
              <a:rPr lang="ru-RU" dirty="0">
                <a:latin typeface="Times New Roman" panose="02020603050405020304" pitchFamily="18" charset="0"/>
                <a:ea typeface="Times New Roman" panose="02020603050405020304" pitchFamily="18" charset="0"/>
                <a:cs typeface="Times New Roman" panose="02020603050405020304" pitchFamily="18" charset="0"/>
              </a:rPr>
              <a:t> регулирующие применение электронных технологий для совершения платежей и, в частности, выдачу платежных карт и отношения между банком и клиентом по поводу использования карты.</a:t>
            </a:r>
            <a:endParaRPr lang="ro-MD"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pPr>
            <a:r>
              <a:rPr lang="ru-RU" b="1" i="1" dirty="0"/>
              <a:t>Закон об истинности при кредитовании</a:t>
            </a:r>
            <a:r>
              <a:rPr lang="ru-RU" dirty="0"/>
              <a:t> (с поправками, внесенными Законом о кредитных картах, выданных без заявления держателя, 1970 г</a:t>
            </a:r>
            <a:r>
              <a:rPr lang="ro-MD" dirty="0"/>
              <a:t>.</a:t>
            </a:r>
            <a:r>
              <a:rPr lang="ru-RU" dirty="0"/>
              <a:t>; </a:t>
            </a:r>
            <a:endParaRPr lang="ro-MD" dirty="0"/>
          </a:p>
          <a:p>
            <a:pPr algn="just">
              <a:lnSpc>
                <a:spcPct val="115000"/>
              </a:lnSpc>
            </a:pPr>
            <a:r>
              <a:rPr lang="ru-RU" dirty="0"/>
              <a:t>Актом об упрощении Закона об истинности при кредитовании 1982 г; </a:t>
            </a:r>
            <a:endParaRPr lang="ro-MD" dirty="0"/>
          </a:p>
          <a:p>
            <a:pPr algn="just">
              <a:lnSpc>
                <a:spcPct val="115000"/>
              </a:lnSpc>
            </a:pPr>
            <a:r>
              <a:rPr lang="ru-RU" dirty="0"/>
              <a:t>Законом о защите прав получателей ипотечного кредита 1989 г.[97]; </a:t>
            </a:r>
            <a:endParaRPr lang="ro-MD" dirty="0"/>
          </a:p>
          <a:p>
            <a:pPr algn="just">
              <a:lnSpc>
                <a:spcPct val="115000"/>
              </a:lnSpc>
            </a:pPr>
            <a:r>
              <a:rPr lang="ru-RU" dirty="0"/>
              <a:t>Законом о добросовестном раскрытии информации при выдаче кредитных и расчетных карт 1989 г.[98]; </a:t>
            </a:r>
            <a:endParaRPr lang="ro-MD" dirty="0"/>
          </a:p>
          <a:p>
            <a:pPr algn="just">
              <a:lnSpc>
                <a:spcPct val="115000"/>
              </a:lnSpc>
            </a:pPr>
            <a:r>
              <a:rPr lang="ru-RU" dirty="0"/>
              <a:t>Законом о защите домовладельцев при кредитовании 1995 г.[99]) направлен на предотвращение злоупотреблений в сфере раскрытия банками полной стоимости услуг по кредитованию и содержит ряд единообразных правил доведения соответствующей информации до сведения клиента, которые детально раскрываются </a:t>
            </a:r>
            <a:r>
              <a:rPr lang="ru-RU" b="1" i="1" dirty="0"/>
              <a:t>Положением Z «Истинность при кредитовании»</a:t>
            </a:r>
            <a:r>
              <a:rPr lang="ru-RU" dirty="0"/>
              <a:t> (далее — Положение </a:t>
            </a:r>
            <a:r>
              <a:rPr lang="ru-RU" b="1" i="1" dirty="0"/>
              <a:t>Z).</a:t>
            </a:r>
            <a:r>
              <a:rPr lang="ru-RU" dirty="0"/>
              <a:t> </a:t>
            </a:r>
            <a:endParaRPr lang="ro-MD" dirty="0"/>
          </a:p>
          <a:p>
            <a:pPr algn="just">
              <a:lnSpc>
                <a:spcPct val="115000"/>
              </a:lnSpc>
              <a:spcAft>
                <a:spcPts val="0"/>
              </a:spcAft>
            </a:pPr>
            <a:endParaRPr lang="ru-MD"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4356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2252FED-5F2C-4128-BFF2-603D8F37D702}"/>
              </a:ext>
            </a:extLst>
          </p:cNvPr>
          <p:cNvSpPr>
            <a:spLocks noGrp="1"/>
          </p:cNvSpPr>
          <p:nvPr>
            <p:ph idx="1"/>
          </p:nvPr>
        </p:nvSpPr>
        <p:spPr>
          <a:xfrm>
            <a:off x="1026943" y="534572"/>
            <a:ext cx="11015002" cy="6147582"/>
          </a:xfrm>
        </p:spPr>
        <p:txBody>
          <a:bodyPr>
            <a:normAutofit/>
          </a:bodyPr>
          <a:lstStyle/>
          <a:p>
            <a:pPr marL="0" indent="0" algn="just">
              <a:buNone/>
            </a:pPr>
            <a:r>
              <a:rPr lang="ro-MD" sz="2000" dirty="0"/>
              <a:t>	</a:t>
            </a:r>
            <a:endParaRPr lang="ru-MD" sz="2000" dirty="0"/>
          </a:p>
        </p:txBody>
      </p:sp>
      <p:sp>
        <p:nvSpPr>
          <p:cNvPr id="4" name="Прямоугольник 3">
            <a:extLst>
              <a:ext uri="{FF2B5EF4-FFF2-40B4-BE49-F238E27FC236}">
                <a16:creationId xmlns:a16="http://schemas.microsoft.com/office/drawing/2014/main" id="{235FAF70-456B-4440-B0D6-90176A8D2E55}"/>
              </a:ext>
            </a:extLst>
          </p:cNvPr>
          <p:cNvSpPr/>
          <p:nvPr/>
        </p:nvSpPr>
        <p:spPr>
          <a:xfrm>
            <a:off x="1026943" y="534572"/>
            <a:ext cx="10607039" cy="6442918"/>
          </a:xfrm>
          <a:prstGeom prst="rect">
            <a:avLst/>
          </a:prstGeom>
        </p:spPr>
        <p:txBody>
          <a:bodyPr wrap="square">
            <a:spAutoFit/>
          </a:bodyPr>
          <a:lstStyle/>
          <a:p>
            <a:pPr algn="just">
              <a:lnSpc>
                <a:spcPct val="115000"/>
              </a:lnSpc>
              <a:spcAft>
                <a:spcPts val="0"/>
              </a:spcAft>
            </a:pPr>
            <a:r>
              <a:rPr lang="ru-RU" b="1" i="1" dirty="0">
                <a:latin typeface="Times New Roman" panose="02020603050405020304" pitchFamily="18" charset="0"/>
                <a:ea typeface="Times New Roman" panose="02020603050405020304" pitchFamily="18" charset="0"/>
                <a:cs typeface="Times New Roman" panose="02020603050405020304" pitchFamily="18" charset="0"/>
              </a:rPr>
              <a:t>Закон об электронном переводе денежных средств 1978 г.</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The</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Electronic</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Fund</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Transfer</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Act</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of</a:t>
            </a:r>
            <a:r>
              <a:rPr lang="ru-RU" dirty="0">
                <a:latin typeface="Times New Roman" panose="02020603050405020304" pitchFamily="18" charset="0"/>
                <a:ea typeface="Times New Roman" panose="02020603050405020304" pitchFamily="18" charset="0"/>
                <a:cs typeface="Times New Roman" panose="02020603050405020304" pitchFamily="18" charset="0"/>
              </a:rPr>
              <a:t> 1978) и Положение E являются главными актами в области регулирования эмиссии и использования банковских карт в США. Сфера их действия распространяется на любые сделки, связанные с электронным переводом денежных средств с активных счетов с использованием карты или иного средства доступа к счету. Регулирование охватывает электронные переводы, совершаемые с использованием банкоматов, систем телефонного перевода и иных систем, а также предварительно санкционированные электронные переводы.</a:t>
            </a:r>
            <a:endParaRPr lang="ro-MD"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ru-RU" b="1" i="1" dirty="0"/>
              <a:t>Закон об операционной совместимости и мобильности электронного перевода выплат 2000 г.</a:t>
            </a:r>
            <a:r>
              <a:rPr lang="ru-RU" dirty="0"/>
              <a:t> (</a:t>
            </a:r>
            <a:r>
              <a:rPr lang="ru-RU" dirty="0" err="1"/>
              <a:t>The</a:t>
            </a:r>
            <a:r>
              <a:rPr lang="ru-RU" dirty="0"/>
              <a:t> </a:t>
            </a:r>
            <a:r>
              <a:rPr lang="ru-RU" dirty="0" err="1"/>
              <a:t>Electronic</a:t>
            </a:r>
            <a:r>
              <a:rPr lang="ru-RU" dirty="0"/>
              <a:t> </a:t>
            </a:r>
            <a:r>
              <a:rPr lang="ru-RU" dirty="0" err="1"/>
              <a:t>Benefit</a:t>
            </a:r>
            <a:r>
              <a:rPr lang="ru-RU" dirty="0"/>
              <a:t> </a:t>
            </a:r>
            <a:r>
              <a:rPr lang="ru-RU" dirty="0" err="1"/>
              <a:t>Transfer</a:t>
            </a:r>
            <a:r>
              <a:rPr lang="ru-RU" dirty="0"/>
              <a:t> </a:t>
            </a:r>
            <a:r>
              <a:rPr lang="ru-RU" dirty="0" err="1"/>
              <a:t>Interoperability</a:t>
            </a:r>
            <a:r>
              <a:rPr lang="ru-RU" dirty="0"/>
              <a:t> </a:t>
            </a:r>
            <a:r>
              <a:rPr lang="ru-RU" dirty="0" err="1"/>
              <a:t>and</a:t>
            </a:r>
            <a:r>
              <a:rPr lang="ru-RU" dirty="0"/>
              <a:t> </a:t>
            </a:r>
            <a:r>
              <a:rPr lang="ru-RU" dirty="0" err="1"/>
              <a:t>Portability</a:t>
            </a:r>
            <a:r>
              <a:rPr lang="ru-RU" dirty="0"/>
              <a:t> </a:t>
            </a:r>
            <a:r>
              <a:rPr lang="ru-RU" dirty="0" err="1"/>
              <a:t>Act</a:t>
            </a:r>
            <a:r>
              <a:rPr lang="ru-RU" dirty="0"/>
              <a:t> </a:t>
            </a:r>
            <a:r>
              <a:rPr lang="ru-RU" dirty="0" err="1"/>
              <a:t>of</a:t>
            </a:r>
            <a:r>
              <a:rPr lang="ru-RU" dirty="0"/>
              <a:t> 2000) регулирует частный случай использования платежных карт: их применение для обеспечения выплат в рамках программы продовольственных талонов[121], реализуемой Министерством сельского хозяйства США. Основной целью закона является устранение неэффективности программы, возникающей в результате неоднородности систем электронного перевода, администрируемых штатами, и обеспечение высокоэффективной мобильности выплат при совершении межштатных сделок по продовольственным талонам, в том числе когда такие талоны выдаются потребителям в форме платежных карт. Закон требует, чтобы продовольственный купон, выданный в форме карты электронного перевода выплат, мог быть использован для приобретения продовольственных товаров в любом штате. </a:t>
            </a:r>
            <a:endParaRPr lang="ro-MD" dirty="0"/>
          </a:p>
          <a:p>
            <a:pPr algn="just">
              <a:lnSpc>
                <a:spcPct val="115000"/>
              </a:lnSpc>
              <a:spcAft>
                <a:spcPts val="0"/>
              </a:spcAft>
            </a:pPr>
            <a:r>
              <a:rPr lang="ru-RU" dirty="0"/>
              <a:t>Обзор федерального кредитного законодательства и законодательства об электронных платежах демонстрирует, что основная тенденция регулирования на этом уровне состоит в минимальном вмешательстве в деятельность кредитных организаций</a:t>
            </a:r>
            <a:endParaRPr lang="ru-MD"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4692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2252FED-5F2C-4128-BFF2-603D8F37D702}"/>
              </a:ext>
            </a:extLst>
          </p:cNvPr>
          <p:cNvSpPr>
            <a:spLocks noGrp="1"/>
          </p:cNvSpPr>
          <p:nvPr>
            <p:ph idx="1"/>
          </p:nvPr>
        </p:nvSpPr>
        <p:spPr>
          <a:xfrm>
            <a:off x="1371600" y="422030"/>
            <a:ext cx="10149840" cy="6049107"/>
          </a:xfrm>
        </p:spPr>
        <p:txBody>
          <a:bodyPr>
            <a:normAutofit fontScale="92500" lnSpcReduction="20000"/>
          </a:bodyPr>
          <a:lstStyle/>
          <a:p>
            <a:pPr marL="0" indent="0" algn="ctr">
              <a:buNone/>
            </a:pPr>
            <a:r>
              <a:rPr lang="ru-RU" sz="2100" b="1" dirty="0">
                <a:latin typeface="Arial Narrow" panose="020B0606020202030204" pitchFamily="34" charset="0"/>
              </a:rPr>
              <a:t> Регулирование на уровне штатов. </a:t>
            </a:r>
            <a:r>
              <a:rPr lang="ru-RU" sz="2100" dirty="0">
                <a:latin typeface="Arial Narrow" panose="020B0606020202030204" pitchFamily="34" charset="0"/>
              </a:rPr>
              <a:t>Законодательство штатов, регулирующее прямо или опосредованно эмиссию и использование платежных карт, в целом в той или иной степени повторяет положения федерального законодательства. Один из основных законодательных актов штатов в этой сфере </a:t>
            </a:r>
            <a:r>
              <a:rPr lang="ru-RU" sz="2100" b="1" i="1" dirty="0">
                <a:latin typeface="Arial Narrow" panose="020B0606020202030204" pitchFamily="34" charset="0"/>
              </a:rPr>
              <a:t>Единообразный кодекс потребительского кредитования 1968 г.</a:t>
            </a:r>
            <a:r>
              <a:rPr lang="ru-RU" sz="2100" dirty="0">
                <a:latin typeface="Arial Narrow" panose="020B0606020202030204" pitchFamily="34" charset="0"/>
              </a:rPr>
              <a:t> (</a:t>
            </a:r>
            <a:r>
              <a:rPr lang="ru-RU" sz="2100" dirty="0" err="1">
                <a:latin typeface="Arial Narrow" panose="020B0606020202030204" pitchFamily="34" charset="0"/>
              </a:rPr>
              <a:t>The</a:t>
            </a:r>
            <a:r>
              <a:rPr lang="ru-RU" sz="2100" dirty="0">
                <a:latin typeface="Arial Narrow" panose="020B0606020202030204" pitchFamily="34" charset="0"/>
              </a:rPr>
              <a:t> </a:t>
            </a:r>
            <a:r>
              <a:rPr lang="ru-RU" sz="2100" dirty="0" err="1">
                <a:latin typeface="Arial Narrow" panose="020B0606020202030204" pitchFamily="34" charset="0"/>
              </a:rPr>
              <a:t>Uniform</a:t>
            </a:r>
            <a:r>
              <a:rPr lang="ru-RU" sz="2100" dirty="0">
                <a:latin typeface="Arial Narrow" panose="020B0606020202030204" pitchFamily="34" charset="0"/>
              </a:rPr>
              <a:t> </a:t>
            </a:r>
            <a:r>
              <a:rPr lang="ru-RU" sz="2100" dirty="0" err="1">
                <a:latin typeface="Arial Narrow" panose="020B0606020202030204" pitchFamily="34" charset="0"/>
              </a:rPr>
              <a:t>Consumer</a:t>
            </a:r>
            <a:r>
              <a:rPr lang="ru-RU" sz="2100" dirty="0">
                <a:latin typeface="Arial Narrow" panose="020B0606020202030204" pitchFamily="34" charset="0"/>
              </a:rPr>
              <a:t> </a:t>
            </a:r>
            <a:r>
              <a:rPr lang="ru-RU" sz="2100" dirty="0" err="1">
                <a:latin typeface="Arial Narrow" panose="020B0606020202030204" pitchFamily="34" charset="0"/>
              </a:rPr>
              <a:t>Credit</a:t>
            </a:r>
            <a:r>
              <a:rPr lang="ru-RU" sz="2100" dirty="0">
                <a:latin typeface="Arial Narrow" panose="020B0606020202030204" pitchFamily="34" charset="0"/>
              </a:rPr>
              <a:t> </a:t>
            </a:r>
            <a:r>
              <a:rPr lang="ru-RU" sz="2100" dirty="0" err="1">
                <a:latin typeface="Arial Narrow" panose="020B0606020202030204" pitchFamily="34" charset="0"/>
              </a:rPr>
              <a:t>Code</a:t>
            </a:r>
            <a:r>
              <a:rPr lang="ru-RU" sz="2100" dirty="0">
                <a:latin typeface="Arial Narrow" panose="020B0606020202030204" pitchFamily="34" charset="0"/>
              </a:rPr>
              <a:t>) был разработан специально для имплементации положений федерального кредитного законодательства в законах штатов и практически полностью дублирует Закон о защите получателей потребительского кредита. Единообразный кодекс принят целиком в девяти штатах (Колорадо, Айдахо, Индиана, Айова, Канзас, Мэн, Оклахома, Юта и Вайоминг); еще два штата — Висконсин и Южная Каролина — разработали собственные Кодексы о защите получателей потребительского кредита, которые, тем не менее, крайне мало отличаются от единообразного кодекса. Все прочие штаты в значительной мере заимствовали положения единообразного кодекса при создании собственных законов о кредитовании.</a:t>
            </a:r>
            <a:endParaRPr lang="ro-MD" sz="2100" dirty="0">
              <a:latin typeface="Arial Narrow" panose="020B0606020202030204" pitchFamily="34" charset="0"/>
            </a:endParaRPr>
          </a:p>
          <a:p>
            <a:r>
              <a:rPr lang="ru-RU" sz="2100" dirty="0">
                <a:latin typeface="Arial Narrow" panose="020B0606020202030204" pitchFamily="34" charset="0"/>
              </a:rPr>
              <a:t>Вместе с тем, регулирование на уровне штатов имеет большое самостоятельное значение, поскольку легислатуры (законодательные собрания) штатов обладают правом регулировать конкретные условия различных сделок по кредитованию, которые практически не затрагиваются федеральным законодательством. Штатами принимаются, в частности:</a:t>
            </a:r>
            <a:endParaRPr lang="ru-MD" sz="2100" dirty="0">
              <a:latin typeface="Arial Narrow" panose="020B0606020202030204" pitchFamily="34" charset="0"/>
            </a:endParaRPr>
          </a:p>
          <a:p>
            <a:r>
              <a:rPr lang="ru-RU" sz="2100" dirty="0">
                <a:latin typeface="Arial Narrow" panose="020B0606020202030204" pitchFamily="34" charset="0"/>
              </a:rPr>
              <a:t>• законы о ростовщичестве и предельных ставках кредита;</a:t>
            </a:r>
            <a:endParaRPr lang="ru-MD" sz="2100" dirty="0">
              <a:latin typeface="Arial Narrow" panose="020B0606020202030204" pitchFamily="34" charset="0"/>
            </a:endParaRPr>
          </a:p>
          <a:p>
            <a:r>
              <a:rPr lang="ru-RU" sz="2100" dirty="0">
                <a:latin typeface="Arial Narrow" panose="020B0606020202030204" pitchFamily="34" charset="0"/>
              </a:rPr>
              <a:t>• законы об ипотечном кредитовании и вторичной ипотеке;</a:t>
            </a:r>
            <a:endParaRPr lang="ru-MD" sz="2100" dirty="0">
              <a:latin typeface="Arial Narrow" panose="020B0606020202030204" pitchFamily="34" charset="0"/>
            </a:endParaRPr>
          </a:p>
          <a:p>
            <a:r>
              <a:rPr lang="ru-RU" sz="2100" dirty="0">
                <a:latin typeface="Arial Narrow" panose="020B0606020202030204" pitchFamily="34" charset="0"/>
              </a:rPr>
              <a:t>• законы о розничной продаже в рассрочку;</a:t>
            </a:r>
            <a:endParaRPr lang="ru-MD" sz="2100" dirty="0">
              <a:latin typeface="Arial Narrow" panose="020B0606020202030204" pitchFamily="34" charset="0"/>
            </a:endParaRPr>
          </a:p>
          <a:p>
            <a:r>
              <a:rPr lang="ru-RU" sz="2100" dirty="0">
                <a:latin typeface="Arial Narrow" panose="020B0606020202030204" pitchFamily="34" charset="0"/>
              </a:rPr>
              <a:t>• законы о кредитных картах, выдаваемых торговыми и кредитными организациями[122].</a:t>
            </a:r>
            <a:endParaRPr lang="ru-MD" sz="2100" dirty="0">
              <a:latin typeface="Arial Narrow" panose="020B0606020202030204" pitchFamily="34" charset="0"/>
            </a:endParaRPr>
          </a:p>
          <a:p>
            <a:r>
              <a:rPr lang="ru-RU" sz="2100" dirty="0">
                <a:latin typeface="Arial Narrow" panose="020B0606020202030204" pitchFamily="34" charset="0"/>
              </a:rPr>
              <a:t>Наличие или отсутствие таких законов, а также их содержание, как будет показано ниже, зачастую могут иметь не меньшее значение для потребителей, чем положения о защите их прав в области кредитования.</a:t>
            </a:r>
            <a:endParaRPr lang="ru-MD" sz="2100" dirty="0">
              <a:latin typeface="Arial Narrow" panose="020B0606020202030204" pitchFamily="34" charset="0"/>
            </a:endParaRPr>
          </a:p>
          <a:p>
            <a:pPr marL="0" indent="0" algn="ctr">
              <a:buNone/>
            </a:pPr>
            <a:endParaRPr lang="ru-MD" dirty="0"/>
          </a:p>
          <a:p>
            <a:pPr marL="0" indent="0" algn="ctr">
              <a:buNone/>
            </a:pPr>
            <a:endParaRPr lang="ro-MD" sz="2400" b="1" i="1" dirty="0"/>
          </a:p>
        </p:txBody>
      </p:sp>
    </p:spTree>
    <p:extLst>
      <p:ext uri="{BB962C8B-B14F-4D97-AF65-F5344CB8AC3E}">
        <p14:creationId xmlns:p14="http://schemas.microsoft.com/office/powerpoint/2010/main" val="3231154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463CE76-86FD-4055-991D-1FE7C55681D8}"/>
              </a:ext>
            </a:extLst>
          </p:cNvPr>
          <p:cNvSpPr>
            <a:spLocks noGrp="1"/>
          </p:cNvSpPr>
          <p:nvPr>
            <p:ph idx="1"/>
          </p:nvPr>
        </p:nvSpPr>
        <p:spPr>
          <a:xfrm>
            <a:off x="1371600" y="506437"/>
            <a:ext cx="10234246" cy="5838092"/>
          </a:xfrm>
        </p:spPr>
        <p:txBody>
          <a:bodyPr>
            <a:normAutofit/>
          </a:bodyPr>
          <a:lstStyle/>
          <a:p>
            <a:r>
              <a:rPr lang="ru-RU" b="1" i="1" dirty="0"/>
              <a:t>Судебная практика</a:t>
            </a:r>
            <a:endParaRPr lang="ru-MD" dirty="0"/>
          </a:p>
          <a:p>
            <a:r>
              <a:rPr lang="ru-RU" dirty="0"/>
              <a:t>Судебные прецеденты, составляющие основу правовой системы США, имеют относительно небольшое значение непосредственно в сфере регулирования отношений, связанных с использованием платежных карт, поскольку законодательство в этой области, особенно федеральное, отличается точностью, детальностью и проработанностью, в том числе — благодаря многочисленным положениям Совета, о которых говорилось выше. Судебная практика применения данных актов, как правило, носит уточняющий характер и не имеет серьезных последствий для регулируемых отношений, а только конкретизирует их отдельные аспекты. К решениям такого рода относится, например, дело </a:t>
            </a:r>
            <a:r>
              <a:rPr lang="ru-RU" b="1" i="1" dirty="0" err="1"/>
              <a:t>Gray</a:t>
            </a:r>
            <a:r>
              <a:rPr lang="ru-RU" b="1" i="1" dirty="0"/>
              <a:t> </a:t>
            </a:r>
            <a:r>
              <a:rPr lang="ru-RU" b="1" i="1" dirty="0" err="1"/>
              <a:t>vs</a:t>
            </a:r>
            <a:r>
              <a:rPr lang="ru-RU" b="1" i="1" dirty="0"/>
              <a:t>. </a:t>
            </a:r>
            <a:r>
              <a:rPr lang="ru-RU" b="1" i="1" dirty="0" err="1"/>
              <a:t>American</a:t>
            </a:r>
            <a:r>
              <a:rPr lang="ru-RU" b="1" i="1" dirty="0"/>
              <a:t> </a:t>
            </a:r>
            <a:r>
              <a:rPr lang="ru-RU" b="1" i="1" dirty="0" err="1"/>
              <a:t>Express</a:t>
            </a:r>
            <a:r>
              <a:rPr lang="ru-RU" b="1" i="1" dirty="0"/>
              <a:t> </a:t>
            </a:r>
            <a:r>
              <a:rPr lang="ru-RU" b="1" i="1" dirty="0" err="1"/>
              <a:t>Co</a:t>
            </a:r>
            <a:r>
              <a:rPr lang="ru-RU" b="1" i="1" dirty="0"/>
              <a:t>. 1984 г.,</a:t>
            </a:r>
            <a:r>
              <a:rPr lang="ru-RU" dirty="0"/>
              <a:t> когда судом было признано, что эмитент карты не имеет права прекратить действие карты, если не уведомил заблаговременно ее держателя о предполагаемом прекращении, хотя большинство договоров о предоставлении открытого кредита предусматривают право кредитора в любой момент прекратить кредитование. В случае, если уведомления не было, эмитент не может отказать в осуществлении платежа — такой отказ приравнивается к неправомерному отказу акцептовать чек и влечет обязанность в полной мере возместить убытки держателю карты</a:t>
            </a:r>
            <a:endParaRPr lang="ru-MD" b="1" i="1" dirty="0"/>
          </a:p>
        </p:txBody>
      </p:sp>
    </p:spTree>
    <p:extLst>
      <p:ext uri="{BB962C8B-B14F-4D97-AF65-F5344CB8AC3E}">
        <p14:creationId xmlns:p14="http://schemas.microsoft.com/office/powerpoint/2010/main" val="30304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D791B2D-61C7-4B04-8F66-25C9712B892F}"/>
              </a:ext>
            </a:extLst>
          </p:cNvPr>
          <p:cNvSpPr>
            <a:spLocks noGrp="1"/>
          </p:cNvSpPr>
          <p:nvPr>
            <p:ph idx="1"/>
          </p:nvPr>
        </p:nvSpPr>
        <p:spPr>
          <a:xfrm>
            <a:off x="1371600" y="323556"/>
            <a:ext cx="9601200" cy="6274191"/>
          </a:xfrm>
        </p:spPr>
        <p:txBody>
          <a:bodyPr>
            <a:normAutofit lnSpcReduction="10000"/>
          </a:bodyPr>
          <a:lstStyle/>
          <a:p>
            <a:pPr marL="0" indent="0">
              <a:buNone/>
            </a:pPr>
            <a:r>
              <a:rPr lang="en-US" i="1" dirty="0"/>
              <a:t> </a:t>
            </a:r>
            <a:r>
              <a:rPr lang="ro-MD" i="1" dirty="0"/>
              <a:t>	</a:t>
            </a:r>
            <a:r>
              <a:rPr lang="ru-RU" dirty="0"/>
              <a:t>Существенное большее значение судебный прецедент приобретает в сфере применения банковского законодательства, не связанного прямо с платежными картами. Так, во многом предопределило текущую ситуацию на рынке кредитных услуг в США (и значительно пошатнуло результаты многих усилий законодателей по защите прав потребителей этих услуг) решение Верховного суда США по делу </a:t>
            </a:r>
            <a:r>
              <a:rPr lang="ru-RU" b="1" i="1" dirty="0" err="1"/>
              <a:t>Marquette</a:t>
            </a:r>
            <a:r>
              <a:rPr lang="ru-RU" b="1" i="1" dirty="0"/>
              <a:t> </a:t>
            </a:r>
            <a:r>
              <a:rPr lang="ru-RU" b="1" i="1" dirty="0" err="1"/>
              <a:t>National</a:t>
            </a:r>
            <a:r>
              <a:rPr lang="ru-RU" b="1" i="1" dirty="0"/>
              <a:t> </a:t>
            </a:r>
            <a:r>
              <a:rPr lang="ru-RU" b="1" i="1" dirty="0" err="1"/>
              <a:t>Bank</a:t>
            </a:r>
            <a:r>
              <a:rPr lang="ru-RU" b="1" i="1" dirty="0"/>
              <a:t> </a:t>
            </a:r>
            <a:r>
              <a:rPr lang="ru-RU" b="1" i="1" dirty="0" err="1"/>
              <a:t>of</a:t>
            </a:r>
            <a:r>
              <a:rPr lang="ru-RU" b="1" i="1" dirty="0"/>
              <a:t> </a:t>
            </a:r>
            <a:r>
              <a:rPr lang="ru-RU" b="1" i="1" dirty="0" err="1"/>
              <a:t>Minneapolis</a:t>
            </a:r>
            <a:r>
              <a:rPr lang="ru-RU" b="1" i="1" dirty="0"/>
              <a:t> </a:t>
            </a:r>
            <a:r>
              <a:rPr lang="ru-RU" b="1" i="1" dirty="0" err="1"/>
              <a:t>vs</a:t>
            </a:r>
            <a:r>
              <a:rPr lang="ru-RU" b="1" i="1" dirty="0"/>
              <a:t>. </a:t>
            </a:r>
            <a:r>
              <a:rPr lang="ru-RU" b="1" i="1" dirty="0" err="1"/>
              <a:t>First</a:t>
            </a:r>
            <a:r>
              <a:rPr lang="ru-RU" b="1" i="1" dirty="0"/>
              <a:t> </a:t>
            </a:r>
            <a:r>
              <a:rPr lang="ru-RU" b="1" i="1" dirty="0" err="1"/>
              <a:t>Omaha</a:t>
            </a:r>
            <a:r>
              <a:rPr lang="ru-RU" b="1" i="1" dirty="0"/>
              <a:t> </a:t>
            </a:r>
            <a:r>
              <a:rPr lang="ru-RU" b="1" i="1" dirty="0" err="1"/>
              <a:t>Service</a:t>
            </a:r>
            <a:r>
              <a:rPr lang="ru-RU" b="1" i="1" dirty="0"/>
              <a:t> </a:t>
            </a:r>
            <a:r>
              <a:rPr lang="ru-RU" b="1" i="1" dirty="0" err="1"/>
              <a:t>Corp</a:t>
            </a:r>
            <a:r>
              <a:rPr lang="ru-RU" dirty="0"/>
              <a:t> 1978 г. (далее — </a:t>
            </a:r>
            <a:r>
              <a:rPr lang="ru-RU" dirty="0" err="1"/>
              <a:t>Marquette</a:t>
            </a:r>
            <a:r>
              <a:rPr lang="ru-RU" dirty="0"/>
              <a:t>). В этом решении Верховным судом было признано, что ст. 85 Национального закона о банках 1864 г. (</a:t>
            </a:r>
            <a:r>
              <a:rPr lang="ru-RU" dirty="0" err="1"/>
              <a:t>National</a:t>
            </a:r>
            <a:r>
              <a:rPr lang="ru-RU" dirty="0"/>
              <a:t> </a:t>
            </a:r>
            <a:r>
              <a:rPr lang="ru-RU" dirty="0" err="1"/>
              <a:t>Banking</a:t>
            </a:r>
            <a:r>
              <a:rPr lang="ru-RU" dirty="0"/>
              <a:t> </a:t>
            </a:r>
            <a:r>
              <a:rPr lang="ru-RU" dirty="0" err="1"/>
              <a:t>Act</a:t>
            </a:r>
            <a:r>
              <a:rPr lang="ru-RU" dirty="0"/>
              <a:t> </a:t>
            </a:r>
            <a:r>
              <a:rPr lang="ru-RU" dirty="0" err="1"/>
              <a:t>of</a:t>
            </a:r>
            <a:r>
              <a:rPr lang="ru-RU" dirty="0"/>
              <a:t> 1864) предоставляет кредитным организациям право устанавливать для держателей кредитных карт наивысшие процентные ставки, допустимые в штате, резидентом которого является кредитная организация, а не клиент, как эта статья трактовалась до </a:t>
            </a:r>
            <a:r>
              <a:rPr lang="ru-RU" dirty="0" err="1"/>
              <a:t>Marquette</a:t>
            </a:r>
            <a:r>
              <a:rPr lang="ru-RU" dirty="0"/>
              <a:t>. </a:t>
            </a:r>
            <a:endParaRPr lang="ro-MD" dirty="0"/>
          </a:p>
          <a:p>
            <a:pPr marL="0" indent="0">
              <a:buNone/>
            </a:pPr>
            <a:r>
              <a:rPr lang="ro-MD" dirty="0"/>
              <a:t>	</a:t>
            </a:r>
            <a:r>
              <a:rPr lang="ru-RU" dirty="0"/>
              <a:t>Незамедлительно началась миграция банков в штаты с наиболее мягким кредитным законодательством, такие как Делавэр и Южная Дакота, где не были приняты законы о ростовщичестве и не устанавливались потолки кредитных ставок. Далее произошла цепная реакция: для сохранения банковского бизнеса, представляющего собой один из основных источников налоговых поступлений, большинство штатов ослабили требования собственного кредитного законодательства. В результате в настоящий момент в 29 штатах не существует никаких ограничений процентов по кредитным картам (в прочих штатах процентный потолок есть, но он очень высок), а держатели кредитных карт вынуждены соглашаться на договоры, предусматривающие выплату процентов, которые значительно превышают проценты по обычным кредитным договорам</a:t>
            </a:r>
            <a:endParaRPr lang="ro-MD" i="1" dirty="0"/>
          </a:p>
        </p:txBody>
      </p:sp>
    </p:spTree>
    <p:extLst>
      <p:ext uri="{BB962C8B-B14F-4D97-AF65-F5344CB8AC3E}">
        <p14:creationId xmlns:p14="http://schemas.microsoft.com/office/powerpoint/2010/main" val="2767494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68ED87E-4712-4B59-BED8-0C9AAE10BF80}"/>
              </a:ext>
            </a:extLst>
          </p:cNvPr>
          <p:cNvSpPr/>
          <p:nvPr/>
        </p:nvSpPr>
        <p:spPr>
          <a:xfrm>
            <a:off x="1371600" y="576774"/>
            <a:ext cx="10304584" cy="830997"/>
          </a:xfrm>
          <a:prstGeom prst="rect">
            <a:avLst/>
          </a:prstGeom>
        </p:spPr>
        <p:txBody>
          <a:bodyPr wrap="square">
            <a:spAutoFit/>
          </a:bodyPr>
          <a:lstStyle/>
          <a:p>
            <a:r>
              <a:rPr lang="ro-MD" sz="2400" i="1" dirty="0"/>
              <a:t>		</a:t>
            </a:r>
          </a:p>
          <a:p>
            <a:endParaRPr lang="ru-MD" sz="2400" i="1" dirty="0"/>
          </a:p>
        </p:txBody>
      </p:sp>
      <p:sp>
        <p:nvSpPr>
          <p:cNvPr id="4" name="Прямоугольник 3">
            <a:extLst>
              <a:ext uri="{FF2B5EF4-FFF2-40B4-BE49-F238E27FC236}">
                <a16:creationId xmlns:a16="http://schemas.microsoft.com/office/drawing/2014/main" id="{BD4C86E4-3277-4409-AF32-40E62139FE61}"/>
              </a:ext>
            </a:extLst>
          </p:cNvPr>
          <p:cNvSpPr/>
          <p:nvPr/>
        </p:nvSpPr>
        <p:spPr>
          <a:xfrm>
            <a:off x="1871003" y="801858"/>
            <a:ext cx="9494463" cy="463397"/>
          </a:xfrm>
          <a:prstGeom prst="rect">
            <a:avLst/>
          </a:prstGeom>
        </p:spPr>
        <p:txBody>
          <a:bodyPr wrap="square">
            <a:spAutoFit/>
          </a:bodyPr>
          <a:lstStyle/>
          <a:p>
            <a:pPr algn="just">
              <a:lnSpc>
                <a:spcPct val="150000"/>
              </a:lnSpc>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 </a:t>
            </a:r>
            <a:endParaRPr lang="ru-MD"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Объект 6">
            <a:extLst>
              <a:ext uri="{FF2B5EF4-FFF2-40B4-BE49-F238E27FC236}">
                <a16:creationId xmlns:a16="http://schemas.microsoft.com/office/drawing/2014/main" id="{70ADF116-CC35-4F70-9071-587F1AB0CFD5}"/>
              </a:ext>
            </a:extLst>
          </p:cNvPr>
          <p:cNvSpPr>
            <a:spLocks noGrp="1"/>
          </p:cNvSpPr>
          <p:nvPr>
            <p:ph idx="1"/>
          </p:nvPr>
        </p:nvSpPr>
        <p:spPr>
          <a:xfrm>
            <a:off x="1371600" y="436098"/>
            <a:ext cx="9601200" cy="6421902"/>
          </a:xfrm>
        </p:spPr>
        <p:txBody>
          <a:bodyPr/>
          <a:lstStyle/>
          <a:p>
            <a:r>
              <a:rPr lang="ru-RU" b="1" i="1" dirty="0"/>
              <a:t>Требования к выдаче платежных карт</a:t>
            </a:r>
            <a:endParaRPr lang="ru-MD" dirty="0"/>
          </a:p>
          <a:p>
            <a:r>
              <a:rPr lang="ru-RU" dirty="0"/>
              <a:t>Прежде, чем приступить к обзору основных требований к банковским картам, действующих в США, необходимо оговориться, что сфера применения таких требований распространяется не только на сами карты, но и на ряд кредитных инструментов, аналогичных картам по своей природе. В частности, Закон о равном доступе к кредитованию определяет кредитную карту как карту, пластину, купонную книжку или любое другое отдельное кредитное устройство, которое может периодически использоваться для получения денежных средств, имущества или собственности в кредит</a:t>
            </a:r>
            <a:r>
              <a:rPr lang="ro-MD" dirty="0"/>
              <a:t>. </a:t>
            </a:r>
            <a:r>
              <a:rPr lang="ru-RU" dirty="0"/>
              <a:t>Закон об электронном переводе денежных средств, который является главным источником регулирования платежных карт, использует более широкое, чем карта, понятие — «средство доступа» (</a:t>
            </a:r>
            <a:r>
              <a:rPr lang="ru-RU" dirty="0" err="1"/>
              <a:t>access</a:t>
            </a:r>
            <a:r>
              <a:rPr lang="ru-RU" dirty="0"/>
              <a:t> </a:t>
            </a:r>
            <a:r>
              <a:rPr lang="ru-RU" dirty="0" err="1"/>
              <a:t>device</a:t>
            </a:r>
            <a:r>
              <a:rPr lang="ru-RU" dirty="0"/>
              <a:t>), под которым понимаются карта, код или другие средства доступа к счету клиента в целях совершения переводов денежных средств электронным способом. Таким образом, фактически, все нормы о платежных картах равным образом применимы к любому материальному носителю или набору данных, позволяющему совершать операции по счету клиента.</a:t>
            </a:r>
            <a:endParaRPr lang="ru-MD" dirty="0"/>
          </a:p>
          <a:p>
            <a:pPr marL="0" indent="0" algn="ctr">
              <a:lnSpc>
                <a:spcPct val="150000"/>
              </a:lnSpc>
              <a:spcAft>
                <a:spcPts val="0"/>
              </a:spcAft>
              <a:buNone/>
            </a:pPr>
            <a:endParaRPr lang="ru-MD" dirty="0"/>
          </a:p>
        </p:txBody>
      </p:sp>
    </p:spTree>
    <p:extLst>
      <p:ext uri="{BB962C8B-B14F-4D97-AF65-F5344CB8AC3E}">
        <p14:creationId xmlns:p14="http://schemas.microsoft.com/office/powerpoint/2010/main" val="3668422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0D138A0-678D-42E2-B1A3-956DD9ED4882}"/>
              </a:ext>
            </a:extLst>
          </p:cNvPr>
          <p:cNvSpPr>
            <a:spLocks noGrp="1"/>
          </p:cNvSpPr>
          <p:nvPr>
            <p:ph idx="1"/>
          </p:nvPr>
        </p:nvSpPr>
        <p:spPr>
          <a:xfrm>
            <a:off x="1371600" y="393895"/>
            <a:ext cx="9601200" cy="6189785"/>
          </a:xfrm>
        </p:spPr>
        <p:txBody>
          <a:bodyPr>
            <a:normAutofit/>
          </a:bodyPr>
          <a:lstStyle/>
          <a:p>
            <a:pPr marL="0" indent="0">
              <a:buNone/>
            </a:pPr>
            <a:r>
              <a:rPr lang="ru-RU" b="1" i="1" dirty="0"/>
              <a:t>Отношения кредитной организации и клиента, связанные с использованием карты</a:t>
            </a:r>
            <a:endParaRPr lang="ru-MD" dirty="0"/>
          </a:p>
          <a:p>
            <a:r>
              <a:rPr lang="ru-RU" b="1" i="1" dirty="0"/>
              <a:t>Распределение рисков несанкционированного использования карты между кредитной организацией и клиентом.</a:t>
            </a:r>
            <a:r>
              <a:rPr lang="ru-RU" dirty="0"/>
              <a:t> Законом об электронном переводе денежных средств жестко ограничены пределы ответственности потребителей — физических лиц перед кредитной организацией в случае несанкционированного перевода с использованием карты либо иного средства доступа. При этом под несанкционированным переводом </a:t>
            </a:r>
            <a:r>
              <a:rPr lang="ru-RU" b="1" i="1" dirty="0"/>
              <a:t>(</a:t>
            </a:r>
            <a:r>
              <a:rPr lang="ru-RU" b="1" i="1" dirty="0" err="1"/>
              <a:t>unauthorized</a:t>
            </a:r>
            <a:r>
              <a:rPr lang="ru-RU" b="1" i="1" dirty="0"/>
              <a:t> </a:t>
            </a:r>
            <a:r>
              <a:rPr lang="ru-RU" b="1" i="1" dirty="0" err="1"/>
              <a:t>funds</a:t>
            </a:r>
            <a:r>
              <a:rPr lang="ru-RU" b="1" i="1" dirty="0"/>
              <a:t> </a:t>
            </a:r>
            <a:r>
              <a:rPr lang="ru-RU" b="1" i="1" dirty="0" err="1"/>
              <a:t>transfer</a:t>
            </a:r>
            <a:r>
              <a:rPr lang="ru-RU" b="1" i="1" dirty="0"/>
              <a:t>)</a:t>
            </a:r>
            <a:r>
              <a:rPr lang="ru-RU" dirty="0"/>
              <a:t> Закон понимает перевод денежных средств электронным способом со счета клиента, начатый каким-либо лицом, кроме клиента, без действительных полномочий совершать такой перевод и от совершения которого клиент не получает никакой выгоды. В понятие «несанкционированный перевод» не включаются:</a:t>
            </a:r>
            <a:endParaRPr lang="ru-MD" dirty="0"/>
          </a:p>
          <a:p>
            <a:pPr marL="0" indent="0">
              <a:buNone/>
            </a:pPr>
            <a:r>
              <a:rPr lang="ru-RU" dirty="0"/>
              <a:t>• перевод, инициированный иным, чем клиент, лицом, которому карта или другие средства доступа к счету клиента были предоставлены самим клиентом, если только клиент не уведомил финансовое учреждение, участвующее в переводе денежных средств, что переводы, совершаемые указанным лицом, не являются санкционированными;</a:t>
            </a:r>
            <a:endParaRPr lang="ru-MD" dirty="0"/>
          </a:p>
          <a:p>
            <a:pPr marL="0" indent="0">
              <a:buNone/>
            </a:pPr>
            <a:r>
              <a:rPr lang="ru-RU" dirty="0"/>
              <a:t>• перевод, совершенный с мошенническим намерением клиентом или любым лицом, действующим в сговоре с клиентом;</a:t>
            </a:r>
            <a:endParaRPr lang="ru-MD" dirty="0"/>
          </a:p>
          <a:p>
            <a:pPr marL="0" indent="0">
              <a:buNone/>
            </a:pPr>
            <a:r>
              <a:rPr lang="ru-RU" dirty="0"/>
              <a:t>• перевод, который является ошибкой, допущенной финансовым учреждением</a:t>
            </a:r>
            <a:endParaRPr lang="ro-MD" sz="2400" i="1" dirty="0"/>
          </a:p>
        </p:txBody>
      </p:sp>
    </p:spTree>
    <p:extLst>
      <p:ext uri="{BB962C8B-B14F-4D97-AF65-F5344CB8AC3E}">
        <p14:creationId xmlns:p14="http://schemas.microsoft.com/office/powerpoint/2010/main" val="2358932066"/>
      </p:ext>
    </p:extLst>
  </p:cSld>
  <p:clrMapOvr>
    <a:masterClrMapping/>
  </p:clrMapOvr>
</p:sld>
</file>

<file path=ppt/theme/theme1.xml><?xml version="1.0" encoding="utf-8"?>
<a:theme xmlns:a="http://schemas.openxmlformats.org/drawingml/2006/main" name="Уголки">
  <a:themeElements>
    <a:clrScheme name="Уголки">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Уголки">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Уголки">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TM10001105[[fn=Уголки]]</Template>
  <TotalTime>1274</TotalTime>
  <Words>851</Words>
  <Application>Microsoft Office PowerPoint</Application>
  <PresentationFormat>Широкоэкранный</PresentationFormat>
  <Paragraphs>66</Paragraphs>
  <Slides>15</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 Narrow</vt:lpstr>
      <vt:lpstr>Calibri</vt:lpstr>
      <vt:lpstr>Franklin Gothic Book</vt:lpstr>
      <vt:lpstr>Times New Roman</vt:lpstr>
      <vt:lpstr>Уголки</vt:lpstr>
      <vt:lpstr> Международная практика регулирования платежных карт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TEZA DE LICENȚĂ Strategii privind dezvoltarea turismului receptor în dinamica turismului mondial</dc:title>
  <dc:creator>ASUS</dc:creator>
  <cp:lastModifiedBy>daniela bumbac</cp:lastModifiedBy>
  <cp:revision>49</cp:revision>
  <dcterms:created xsi:type="dcterms:W3CDTF">2020-06-05T09:05:26Z</dcterms:created>
  <dcterms:modified xsi:type="dcterms:W3CDTF">2021-02-12T00:00:37Z</dcterms:modified>
</cp:coreProperties>
</file>