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87" r:id="rId4"/>
    <p:sldId id="257" r:id="rId5"/>
    <p:sldId id="276" r:id="rId6"/>
    <p:sldId id="277" r:id="rId7"/>
    <p:sldId id="278" r:id="rId8"/>
    <p:sldId id="279" r:id="rId9"/>
    <p:sldId id="280" r:id="rId10"/>
    <p:sldId id="281" r:id="rId11"/>
    <p:sldId id="282" r:id="rId12"/>
    <p:sldId id="285" r:id="rId13"/>
    <p:sldId id="283" r:id="rId14"/>
    <p:sldId id="284" r:id="rId15"/>
    <p:sldId id="286" r:id="rId16"/>
    <p:sldId id="260" r:id="rId17"/>
    <p:sldId id="261" r:id="rId18"/>
    <p:sldId id="288" r:id="rId19"/>
    <p:sldId id="301" r:id="rId20"/>
    <p:sldId id="263" r:id="rId21"/>
    <p:sldId id="289" r:id="rId22"/>
    <p:sldId id="262" r:id="rId23"/>
    <p:sldId id="258" r:id="rId24"/>
    <p:sldId id="271" r:id="rId25"/>
    <p:sldId id="290" r:id="rId26"/>
    <p:sldId id="264" r:id="rId27"/>
    <p:sldId id="266" r:id="rId28"/>
    <p:sldId id="291" r:id="rId29"/>
    <p:sldId id="292" r:id="rId30"/>
    <p:sldId id="293" r:id="rId31"/>
    <p:sldId id="297" r:id="rId32"/>
    <p:sldId id="296" r:id="rId33"/>
    <p:sldId id="267" r:id="rId34"/>
    <p:sldId id="294" r:id="rId35"/>
    <p:sldId id="295" r:id="rId36"/>
    <p:sldId id="268" r:id="rId37"/>
    <p:sldId id="269" r:id="rId38"/>
    <p:sldId id="270" r:id="rId39"/>
    <p:sldId id="300" r:id="rId40"/>
    <p:sldId id="299" r:id="rId41"/>
    <p:sldId id="265" r:id="rId42"/>
    <p:sldId id="272" r:id="rId43"/>
    <p:sldId id="27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2"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BC0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660"/>
  </p:normalViewPr>
  <p:slideViewPr>
    <p:cSldViewPr snapToGrid="0">
      <p:cViewPr varScale="1">
        <p:scale>
          <a:sx n="81" d="100"/>
          <a:sy n="81" d="100"/>
        </p:scale>
        <p:origin x="94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31T15:11:40.957" idx="2">
    <p:pos x="6684" y="1218"/>
    <p:text>Unele categorii gramaticale vor putea fi cultivate la elevi prin asimilare informatizată (mecanică) în 
baza unor enunţuri variate ca gen, a unor exerciții variate ca formă (orale, scrise, online), a unor 
dialoguri şi Acte comunicative corelate cu unitățile de competentă, modulele tematice şi activitățile 
de învățare. 
Centrarea se va face pe latura comunicativ-situativă şi nu pe gramatica (morfologie/sintaxă) 
propriu-zisă, în lumina abordării acţionale şi comunicative promovată de CECRL cu trecere de la o 
gramatică noţional-normativă la o gramatică discursivă, a sensului. Astfel, gramatica nu poate fi un 
scop în sine sau un punct de reper, ci mai degrabă un punct de sosire, categoriile gramaticale 
respective fiind intuite sau deduse în baza situațiilor şi a contextelor pentru sarcini comunicative, a 
materialului lingvistic învățat.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0-31T15:11:40.957" idx="2">
    <p:pos x="6684" y="1218"/>
    <p:text>Unele categorii gramaticale vor putea fi cultivate la elevi prin asimilare informatizată (mecanică) în 
baza unor enunţuri variate ca gen, a unor exerciții variate ca formă (orale, scrise, online), a unor 
dialoguri şi Acte comunicative corelate cu unitățile de competentă, modulele tematice şi activitățile 
de învățare. 
Centrarea se va face pe latura comunicativ-situativă şi nu pe gramatica (morfologie/sintaxă) 
propriu-zisă, în lumina abordării acţionale şi comunicative promovată de CECRL cu trecere de la o 
gramatică noţional-normativă la o gramatică discursivă, a sensului. Astfel, gramatica nu poate fi un 
scop în sine sau un punct de reper, ci mai degrabă un punct de sosire, categoriile gramaticale 
respective fiind intuite sau deduse în baza situațiilor şi a contextelor pentru sarcini comunicative, a 
materialului lingvistic învățat.</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EEFBB-D4E4-4778-9E4B-06B76DA1D86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1D69F47-9FE0-4785-AE7A-C60215D531B2}">
      <dgm:prSet phldrT="[Text]"/>
      <dgm:spPr/>
      <dgm:t>
        <a:bodyPr/>
        <a:lstStyle/>
        <a:p>
          <a:r>
            <a:rPr lang="en-US" dirty="0" smtClean="0"/>
            <a:t>Examples</a:t>
          </a:r>
          <a:endParaRPr lang="en-US" dirty="0"/>
        </a:p>
      </dgm:t>
    </dgm:pt>
    <dgm:pt modelId="{A4A3A4D6-E4ED-4AF6-9593-4E52A3A561C9}" type="parTrans" cxnId="{AF87ACDD-565A-471C-BC46-F72AA4D9B018}">
      <dgm:prSet/>
      <dgm:spPr/>
      <dgm:t>
        <a:bodyPr/>
        <a:lstStyle/>
        <a:p>
          <a:endParaRPr lang="en-US"/>
        </a:p>
      </dgm:t>
    </dgm:pt>
    <dgm:pt modelId="{940F9467-3469-4F4F-A990-66CAE1C0513A}" type="sibTrans" cxnId="{AF87ACDD-565A-471C-BC46-F72AA4D9B018}">
      <dgm:prSet/>
      <dgm:spPr/>
      <dgm:t>
        <a:bodyPr/>
        <a:lstStyle/>
        <a:p>
          <a:endParaRPr lang="en-US"/>
        </a:p>
      </dgm:t>
    </dgm:pt>
    <dgm:pt modelId="{2260D3B3-3CFD-4ADD-A92C-CE47557BDBCE}">
      <dgm:prSet phldrT="[Text]"/>
      <dgm:spPr/>
      <dgm:t>
        <a:bodyPr/>
        <a:lstStyle/>
        <a:p>
          <a:r>
            <a:rPr lang="en-US" b="1" dirty="0" smtClean="0">
              <a:solidFill>
                <a:schemeClr val="tx1"/>
              </a:solidFill>
            </a:rPr>
            <a:t>isolated</a:t>
          </a:r>
          <a:endParaRPr lang="en-US" b="1" dirty="0">
            <a:solidFill>
              <a:schemeClr val="tx1"/>
            </a:solidFill>
          </a:endParaRPr>
        </a:p>
      </dgm:t>
    </dgm:pt>
    <dgm:pt modelId="{38BF1A6B-7C81-4518-8228-84DCB2238DC8}" type="parTrans" cxnId="{A1AA4CA0-D25A-4C76-90C0-781CCE9F53A3}">
      <dgm:prSet/>
      <dgm:spPr/>
      <dgm:t>
        <a:bodyPr/>
        <a:lstStyle/>
        <a:p>
          <a:endParaRPr lang="en-US"/>
        </a:p>
      </dgm:t>
    </dgm:pt>
    <dgm:pt modelId="{EEBA2E6E-1A5D-4056-89F0-EEA6B6AEB382}" type="sibTrans" cxnId="{A1AA4CA0-D25A-4C76-90C0-781CCE9F53A3}">
      <dgm:prSet/>
      <dgm:spPr/>
      <dgm:t>
        <a:bodyPr/>
        <a:lstStyle/>
        <a:p>
          <a:endParaRPr lang="en-US"/>
        </a:p>
      </dgm:t>
    </dgm:pt>
    <dgm:pt modelId="{774EE7D6-5461-42FC-922F-B50EEAEBF763}">
      <dgm:prSet phldrT="[Text]"/>
      <dgm:spPr/>
      <dgm:t>
        <a:bodyPr/>
        <a:lstStyle/>
        <a:p>
          <a:r>
            <a:rPr lang="en-US" b="1" dirty="0" smtClean="0">
              <a:solidFill>
                <a:schemeClr val="tx1"/>
              </a:solidFill>
            </a:rPr>
            <a:t>contextualized</a:t>
          </a:r>
          <a:endParaRPr lang="en-US" b="1" dirty="0">
            <a:solidFill>
              <a:schemeClr val="tx1"/>
            </a:solidFill>
          </a:endParaRPr>
        </a:p>
      </dgm:t>
    </dgm:pt>
    <dgm:pt modelId="{2B9E1896-91FC-4192-BC7A-0EC783C6B6AE}" type="parTrans" cxnId="{ED420654-06B3-4613-A680-F7CCF653C461}">
      <dgm:prSet/>
      <dgm:spPr/>
      <dgm:t>
        <a:bodyPr/>
        <a:lstStyle/>
        <a:p>
          <a:endParaRPr lang="en-US"/>
        </a:p>
      </dgm:t>
    </dgm:pt>
    <dgm:pt modelId="{A66E5A30-F760-47A9-8EE5-682774F60EC6}" type="sibTrans" cxnId="{ED420654-06B3-4613-A680-F7CCF653C461}">
      <dgm:prSet/>
      <dgm:spPr/>
      <dgm:t>
        <a:bodyPr/>
        <a:lstStyle/>
        <a:p>
          <a:endParaRPr lang="en-US"/>
        </a:p>
      </dgm:t>
    </dgm:pt>
    <dgm:pt modelId="{99FBDF1F-E5EF-45F2-8B30-AD2D1A697189}">
      <dgm:prSet phldrT="[Text]"/>
      <dgm:spPr/>
      <dgm:t>
        <a:bodyPr/>
        <a:lstStyle/>
        <a:p>
          <a:r>
            <a:rPr lang="en-US" b="1" dirty="0" smtClean="0">
              <a:solidFill>
                <a:schemeClr val="tx1"/>
              </a:solidFill>
            </a:rPr>
            <a:t>invented</a:t>
          </a:r>
          <a:endParaRPr lang="en-US" b="1" dirty="0">
            <a:solidFill>
              <a:schemeClr val="tx1"/>
            </a:solidFill>
          </a:endParaRPr>
        </a:p>
      </dgm:t>
    </dgm:pt>
    <dgm:pt modelId="{8EB6B41D-BFD6-42E0-A0C8-E33A390466C6}" type="parTrans" cxnId="{F44E7923-E620-41C1-9FEE-2D653AB2548D}">
      <dgm:prSet/>
      <dgm:spPr/>
      <dgm:t>
        <a:bodyPr/>
        <a:lstStyle/>
        <a:p>
          <a:endParaRPr lang="en-US"/>
        </a:p>
      </dgm:t>
    </dgm:pt>
    <dgm:pt modelId="{6FB8F602-6CA2-4650-88AE-C8350853A19A}" type="sibTrans" cxnId="{F44E7923-E620-41C1-9FEE-2D653AB2548D}">
      <dgm:prSet/>
      <dgm:spPr/>
      <dgm:t>
        <a:bodyPr/>
        <a:lstStyle/>
        <a:p>
          <a:endParaRPr lang="en-US"/>
        </a:p>
      </dgm:t>
    </dgm:pt>
    <dgm:pt modelId="{A7201BB7-FAB2-4608-871F-9957C8EB89A4}">
      <dgm:prSet phldrT="[Text]"/>
      <dgm:spPr/>
      <dgm:t>
        <a:bodyPr/>
        <a:lstStyle/>
        <a:p>
          <a:r>
            <a:rPr lang="en-US" b="1" dirty="0" smtClean="0">
              <a:solidFill>
                <a:schemeClr val="tx1"/>
              </a:solidFill>
            </a:rPr>
            <a:t>authentic</a:t>
          </a:r>
          <a:endParaRPr lang="en-US" b="1" dirty="0">
            <a:solidFill>
              <a:schemeClr val="tx1"/>
            </a:solidFill>
          </a:endParaRPr>
        </a:p>
      </dgm:t>
    </dgm:pt>
    <dgm:pt modelId="{37DE8C0B-728F-4C78-B926-7AC3D05FED47}" type="parTrans" cxnId="{03B0728B-517C-4144-B023-A003B5829221}">
      <dgm:prSet/>
      <dgm:spPr/>
      <dgm:t>
        <a:bodyPr/>
        <a:lstStyle/>
        <a:p>
          <a:endParaRPr lang="en-US"/>
        </a:p>
      </dgm:t>
    </dgm:pt>
    <dgm:pt modelId="{0C9A2F6F-1629-4EFB-BF73-BB0B4252FBB1}" type="sibTrans" cxnId="{03B0728B-517C-4144-B023-A003B5829221}">
      <dgm:prSet/>
      <dgm:spPr/>
      <dgm:t>
        <a:bodyPr/>
        <a:lstStyle/>
        <a:p>
          <a:endParaRPr lang="en-US"/>
        </a:p>
      </dgm:t>
    </dgm:pt>
    <dgm:pt modelId="{0CAC099C-7969-48A0-A1D8-C9FDCA256365}" type="pres">
      <dgm:prSet presAssocID="{2F7EEFBB-D4E4-4778-9E4B-06B76DA1D86C}" presName="diagram" presStyleCnt="0">
        <dgm:presLayoutVars>
          <dgm:chMax val="1"/>
          <dgm:dir/>
          <dgm:animLvl val="ctr"/>
          <dgm:resizeHandles val="exact"/>
        </dgm:presLayoutVars>
      </dgm:prSet>
      <dgm:spPr/>
      <dgm:t>
        <a:bodyPr/>
        <a:lstStyle/>
        <a:p>
          <a:endParaRPr lang="en-US"/>
        </a:p>
      </dgm:t>
    </dgm:pt>
    <dgm:pt modelId="{1E9364B3-BCB5-4924-A311-6BEFCAD75875}" type="pres">
      <dgm:prSet presAssocID="{2F7EEFBB-D4E4-4778-9E4B-06B76DA1D86C}" presName="matrix" presStyleCnt="0"/>
      <dgm:spPr/>
    </dgm:pt>
    <dgm:pt modelId="{13C988CD-33B3-427E-B4EA-1266250EEE20}" type="pres">
      <dgm:prSet presAssocID="{2F7EEFBB-D4E4-4778-9E4B-06B76DA1D86C}" presName="tile1" presStyleLbl="node1" presStyleIdx="0" presStyleCnt="4" custLinFactNeighborX="-928"/>
      <dgm:spPr/>
      <dgm:t>
        <a:bodyPr/>
        <a:lstStyle/>
        <a:p>
          <a:endParaRPr lang="en-US"/>
        </a:p>
      </dgm:t>
    </dgm:pt>
    <dgm:pt modelId="{6A5456BD-8705-428F-8944-B58598C98244}" type="pres">
      <dgm:prSet presAssocID="{2F7EEFBB-D4E4-4778-9E4B-06B76DA1D86C}" presName="tile1text" presStyleLbl="node1" presStyleIdx="0" presStyleCnt="4">
        <dgm:presLayoutVars>
          <dgm:chMax val="0"/>
          <dgm:chPref val="0"/>
          <dgm:bulletEnabled val="1"/>
        </dgm:presLayoutVars>
      </dgm:prSet>
      <dgm:spPr/>
      <dgm:t>
        <a:bodyPr/>
        <a:lstStyle/>
        <a:p>
          <a:endParaRPr lang="en-US"/>
        </a:p>
      </dgm:t>
    </dgm:pt>
    <dgm:pt modelId="{B3B147FC-1726-4167-9B9B-8C722386DB49}" type="pres">
      <dgm:prSet presAssocID="{2F7EEFBB-D4E4-4778-9E4B-06B76DA1D86C}" presName="tile2" presStyleLbl="node1" presStyleIdx="1" presStyleCnt="4" custLinFactNeighborX="-928" custLinFactNeighborY="0"/>
      <dgm:spPr/>
      <dgm:t>
        <a:bodyPr/>
        <a:lstStyle/>
        <a:p>
          <a:endParaRPr lang="en-US"/>
        </a:p>
      </dgm:t>
    </dgm:pt>
    <dgm:pt modelId="{5667CBD9-EF26-45EB-9E42-2378769BD698}" type="pres">
      <dgm:prSet presAssocID="{2F7EEFBB-D4E4-4778-9E4B-06B76DA1D86C}" presName="tile2text" presStyleLbl="node1" presStyleIdx="1" presStyleCnt="4">
        <dgm:presLayoutVars>
          <dgm:chMax val="0"/>
          <dgm:chPref val="0"/>
          <dgm:bulletEnabled val="1"/>
        </dgm:presLayoutVars>
      </dgm:prSet>
      <dgm:spPr/>
      <dgm:t>
        <a:bodyPr/>
        <a:lstStyle/>
        <a:p>
          <a:endParaRPr lang="en-US"/>
        </a:p>
      </dgm:t>
    </dgm:pt>
    <dgm:pt modelId="{7C5A86EC-D817-4100-90C6-0F4506B09951}" type="pres">
      <dgm:prSet presAssocID="{2F7EEFBB-D4E4-4778-9E4B-06B76DA1D86C}" presName="tile3" presStyleLbl="node1" presStyleIdx="2" presStyleCnt="4"/>
      <dgm:spPr/>
      <dgm:t>
        <a:bodyPr/>
        <a:lstStyle/>
        <a:p>
          <a:endParaRPr lang="en-US"/>
        </a:p>
      </dgm:t>
    </dgm:pt>
    <dgm:pt modelId="{69DDD79A-ECE8-4A21-8FE4-1E1158645108}" type="pres">
      <dgm:prSet presAssocID="{2F7EEFBB-D4E4-4778-9E4B-06B76DA1D86C}" presName="tile3text" presStyleLbl="node1" presStyleIdx="2" presStyleCnt="4">
        <dgm:presLayoutVars>
          <dgm:chMax val="0"/>
          <dgm:chPref val="0"/>
          <dgm:bulletEnabled val="1"/>
        </dgm:presLayoutVars>
      </dgm:prSet>
      <dgm:spPr/>
      <dgm:t>
        <a:bodyPr/>
        <a:lstStyle/>
        <a:p>
          <a:endParaRPr lang="en-US"/>
        </a:p>
      </dgm:t>
    </dgm:pt>
    <dgm:pt modelId="{B9260E8E-DB7F-4C2B-938F-A782D935A7A9}" type="pres">
      <dgm:prSet presAssocID="{2F7EEFBB-D4E4-4778-9E4B-06B76DA1D86C}" presName="tile4" presStyleLbl="node1" presStyleIdx="3" presStyleCnt="4"/>
      <dgm:spPr/>
      <dgm:t>
        <a:bodyPr/>
        <a:lstStyle/>
        <a:p>
          <a:endParaRPr lang="en-US"/>
        </a:p>
      </dgm:t>
    </dgm:pt>
    <dgm:pt modelId="{17FE1027-4A9C-41CB-833F-8F61CAAFE9CD}" type="pres">
      <dgm:prSet presAssocID="{2F7EEFBB-D4E4-4778-9E4B-06B76DA1D86C}" presName="tile4text" presStyleLbl="node1" presStyleIdx="3" presStyleCnt="4">
        <dgm:presLayoutVars>
          <dgm:chMax val="0"/>
          <dgm:chPref val="0"/>
          <dgm:bulletEnabled val="1"/>
        </dgm:presLayoutVars>
      </dgm:prSet>
      <dgm:spPr/>
      <dgm:t>
        <a:bodyPr/>
        <a:lstStyle/>
        <a:p>
          <a:endParaRPr lang="en-US"/>
        </a:p>
      </dgm:t>
    </dgm:pt>
    <dgm:pt modelId="{968F0164-B045-4098-BA44-FF72E6B239B2}" type="pres">
      <dgm:prSet presAssocID="{2F7EEFBB-D4E4-4778-9E4B-06B76DA1D86C}" presName="centerTile" presStyleLbl="fgShp" presStyleIdx="0" presStyleCnt="1">
        <dgm:presLayoutVars>
          <dgm:chMax val="0"/>
          <dgm:chPref val="0"/>
        </dgm:presLayoutVars>
      </dgm:prSet>
      <dgm:spPr/>
      <dgm:t>
        <a:bodyPr/>
        <a:lstStyle/>
        <a:p>
          <a:endParaRPr lang="en-US"/>
        </a:p>
      </dgm:t>
    </dgm:pt>
  </dgm:ptLst>
  <dgm:cxnLst>
    <dgm:cxn modelId="{A1AA4CA0-D25A-4C76-90C0-781CCE9F53A3}" srcId="{A1D69F47-9FE0-4785-AE7A-C60215D531B2}" destId="{2260D3B3-3CFD-4ADD-A92C-CE47557BDBCE}" srcOrd="0" destOrd="0" parTransId="{38BF1A6B-7C81-4518-8228-84DCB2238DC8}" sibTransId="{EEBA2E6E-1A5D-4056-89F0-EEA6B6AEB382}"/>
    <dgm:cxn modelId="{F44E7923-E620-41C1-9FEE-2D653AB2548D}" srcId="{A1D69F47-9FE0-4785-AE7A-C60215D531B2}" destId="{99FBDF1F-E5EF-45F2-8B30-AD2D1A697189}" srcOrd="2" destOrd="0" parTransId="{8EB6B41D-BFD6-42E0-A0C8-E33A390466C6}" sibTransId="{6FB8F602-6CA2-4650-88AE-C8350853A19A}"/>
    <dgm:cxn modelId="{ABCE735A-57A0-490D-9B6C-C3E8266D2E4C}" type="presOf" srcId="{99FBDF1F-E5EF-45F2-8B30-AD2D1A697189}" destId="{69DDD79A-ECE8-4A21-8FE4-1E1158645108}" srcOrd="1" destOrd="0" presId="urn:microsoft.com/office/officeart/2005/8/layout/matrix1"/>
    <dgm:cxn modelId="{BD378209-CBC2-4FDC-9596-C03EC5870B61}" type="presOf" srcId="{2260D3B3-3CFD-4ADD-A92C-CE47557BDBCE}" destId="{13C988CD-33B3-427E-B4EA-1266250EEE20}" srcOrd="0" destOrd="0" presId="urn:microsoft.com/office/officeart/2005/8/layout/matrix1"/>
    <dgm:cxn modelId="{AF87ACDD-565A-471C-BC46-F72AA4D9B018}" srcId="{2F7EEFBB-D4E4-4778-9E4B-06B76DA1D86C}" destId="{A1D69F47-9FE0-4785-AE7A-C60215D531B2}" srcOrd="0" destOrd="0" parTransId="{A4A3A4D6-E4ED-4AF6-9593-4E52A3A561C9}" sibTransId="{940F9467-3469-4F4F-A990-66CAE1C0513A}"/>
    <dgm:cxn modelId="{B379662D-F6BB-4F81-8697-863F348BFDD6}" type="presOf" srcId="{774EE7D6-5461-42FC-922F-B50EEAEBF763}" destId="{5667CBD9-EF26-45EB-9E42-2378769BD698}" srcOrd="1" destOrd="0" presId="urn:microsoft.com/office/officeart/2005/8/layout/matrix1"/>
    <dgm:cxn modelId="{403FD791-F912-4281-8E93-33AF326EC987}" type="presOf" srcId="{A7201BB7-FAB2-4608-871F-9957C8EB89A4}" destId="{17FE1027-4A9C-41CB-833F-8F61CAAFE9CD}" srcOrd="1" destOrd="0" presId="urn:microsoft.com/office/officeart/2005/8/layout/matrix1"/>
    <dgm:cxn modelId="{A5E460E5-1AE3-47A4-87C1-B298FF8B31CA}" type="presOf" srcId="{A7201BB7-FAB2-4608-871F-9957C8EB89A4}" destId="{B9260E8E-DB7F-4C2B-938F-A782D935A7A9}" srcOrd="0" destOrd="0" presId="urn:microsoft.com/office/officeart/2005/8/layout/matrix1"/>
    <dgm:cxn modelId="{0DF5582F-D502-4E24-8A25-B67CBC082DE7}" type="presOf" srcId="{2F7EEFBB-D4E4-4778-9E4B-06B76DA1D86C}" destId="{0CAC099C-7969-48A0-A1D8-C9FDCA256365}" srcOrd="0" destOrd="0" presId="urn:microsoft.com/office/officeart/2005/8/layout/matrix1"/>
    <dgm:cxn modelId="{206640A5-27FD-4B29-AAF0-07CCA1FB1596}" type="presOf" srcId="{99FBDF1F-E5EF-45F2-8B30-AD2D1A697189}" destId="{7C5A86EC-D817-4100-90C6-0F4506B09951}" srcOrd="0" destOrd="0" presId="urn:microsoft.com/office/officeart/2005/8/layout/matrix1"/>
    <dgm:cxn modelId="{FDD8AF17-DD96-420D-9503-42E331CBBF3B}" type="presOf" srcId="{A1D69F47-9FE0-4785-AE7A-C60215D531B2}" destId="{968F0164-B045-4098-BA44-FF72E6B239B2}" srcOrd="0" destOrd="0" presId="urn:microsoft.com/office/officeart/2005/8/layout/matrix1"/>
    <dgm:cxn modelId="{C19E46B2-1397-4971-9ECD-32DCCB34EA36}" type="presOf" srcId="{2260D3B3-3CFD-4ADD-A92C-CE47557BDBCE}" destId="{6A5456BD-8705-428F-8944-B58598C98244}" srcOrd="1" destOrd="0" presId="urn:microsoft.com/office/officeart/2005/8/layout/matrix1"/>
    <dgm:cxn modelId="{ED420654-06B3-4613-A680-F7CCF653C461}" srcId="{A1D69F47-9FE0-4785-AE7A-C60215D531B2}" destId="{774EE7D6-5461-42FC-922F-B50EEAEBF763}" srcOrd="1" destOrd="0" parTransId="{2B9E1896-91FC-4192-BC7A-0EC783C6B6AE}" sibTransId="{A66E5A30-F760-47A9-8EE5-682774F60EC6}"/>
    <dgm:cxn modelId="{03B0728B-517C-4144-B023-A003B5829221}" srcId="{A1D69F47-9FE0-4785-AE7A-C60215D531B2}" destId="{A7201BB7-FAB2-4608-871F-9957C8EB89A4}" srcOrd="3" destOrd="0" parTransId="{37DE8C0B-728F-4C78-B926-7AC3D05FED47}" sibTransId="{0C9A2F6F-1629-4EFB-BF73-BB0B4252FBB1}"/>
    <dgm:cxn modelId="{900F940B-B712-4372-81AD-C14AAAFC60E2}" type="presOf" srcId="{774EE7D6-5461-42FC-922F-B50EEAEBF763}" destId="{B3B147FC-1726-4167-9B9B-8C722386DB49}" srcOrd="0" destOrd="0" presId="urn:microsoft.com/office/officeart/2005/8/layout/matrix1"/>
    <dgm:cxn modelId="{CD32B12F-F9AF-4226-960E-959D16583471}" type="presParOf" srcId="{0CAC099C-7969-48A0-A1D8-C9FDCA256365}" destId="{1E9364B3-BCB5-4924-A311-6BEFCAD75875}" srcOrd="0" destOrd="0" presId="urn:microsoft.com/office/officeart/2005/8/layout/matrix1"/>
    <dgm:cxn modelId="{5EB90BBA-9959-4416-9636-7D13FD2279E2}" type="presParOf" srcId="{1E9364B3-BCB5-4924-A311-6BEFCAD75875}" destId="{13C988CD-33B3-427E-B4EA-1266250EEE20}" srcOrd="0" destOrd="0" presId="urn:microsoft.com/office/officeart/2005/8/layout/matrix1"/>
    <dgm:cxn modelId="{743C3AAD-61D3-4A67-81A2-73FF98C1C9AE}" type="presParOf" srcId="{1E9364B3-BCB5-4924-A311-6BEFCAD75875}" destId="{6A5456BD-8705-428F-8944-B58598C98244}" srcOrd="1" destOrd="0" presId="urn:microsoft.com/office/officeart/2005/8/layout/matrix1"/>
    <dgm:cxn modelId="{B60D0A71-A0D3-4723-AB8B-6A41EE9B63FD}" type="presParOf" srcId="{1E9364B3-BCB5-4924-A311-6BEFCAD75875}" destId="{B3B147FC-1726-4167-9B9B-8C722386DB49}" srcOrd="2" destOrd="0" presId="urn:microsoft.com/office/officeart/2005/8/layout/matrix1"/>
    <dgm:cxn modelId="{1F6345A4-1B4C-40C5-AC12-1AC534297398}" type="presParOf" srcId="{1E9364B3-BCB5-4924-A311-6BEFCAD75875}" destId="{5667CBD9-EF26-45EB-9E42-2378769BD698}" srcOrd="3" destOrd="0" presId="urn:microsoft.com/office/officeart/2005/8/layout/matrix1"/>
    <dgm:cxn modelId="{D27F8210-A3DD-4356-BD7B-1FB2874A137F}" type="presParOf" srcId="{1E9364B3-BCB5-4924-A311-6BEFCAD75875}" destId="{7C5A86EC-D817-4100-90C6-0F4506B09951}" srcOrd="4" destOrd="0" presId="urn:microsoft.com/office/officeart/2005/8/layout/matrix1"/>
    <dgm:cxn modelId="{7563246D-FE3A-4497-BB77-23E426525A4B}" type="presParOf" srcId="{1E9364B3-BCB5-4924-A311-6BEFCAD75875}" destId="{69DDD79A-ECE8-4A21-8FE4-1E1158645108}" srcOrd="5" destOrd="0" presId="urn:microsoft.com/office/officeart/2005/8/layout/matrix1"/>
    <dgm:cxn modelId="{338619AF-F62B-4069-B950-6903603748B1}" type="presParOf" srcId="{1E9364B3-BCB5-4924-A311-6BEFCAD75875}" destId="{B9260E8E-DB7F-4C2B-938F-A782D935A7A9}" srcOrd="6" destOrd="0" presId="urn:microsoft.com/office/officeart/2005/8/layout/matrix1"/>
    <dgm:cxn modelId="{67CCE139-52C9-494B-B32A-CF8ED1A3B6B8}" type="presParOf" srcId="{1E9364B3-BCB5-4924-A311-6BEFCAD75875}" destId="{17FE1027-4A9C-41CB-833F-8F61CAAFE9CD}" srcOrd="7" destOrd="0" presId="urn:microsoft.com/office/officeart/2005/8/layout/matrix1"/>
    <dgm:cxn modelId="{81EE63AB-D5EF-4C51-887B-20E3F5173D9C}" type="presParOf" srcId="{0CAC099C-7969-48A0-A1D8-C9FDCA256365}" destId="{968F0164-B045-4098-BA44-FF72E6B239B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CEC2EE-EB4C-447E-BB47-2558112115DD}"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9E61A150-3F6D-4477-9434-FA4DBF8E9C19}">
      <dgm:prSet phldrT="[Text]" custT="1"/>
      <dgm:spPr>
        <a:solidFill>
          <a:schemeClr val="accent1">
            <a:lumMod val="20000"/>
            <a:lumOff val="80000"/>
          </a:schemeClr>
        </a:solidFill>
      </dgm:spPr>
      <dgm:t>
        <a:bodyPr/>
        <a:lstStyle/>
        <a:p>
          <a:pPr algn="l"/>
          <a:r>
            <a:rPr lang="en-US" sz="1200" dirty="0" smtClean="0">
              <a:solidFill>
                <a:schemeClr val="tx1"/>
              </a:solidFill>
              <a:latin typeface="Cambria" panose="02040503050406030204" pitchFamily="18" charset="0"/>
            </a:rPr>
            <a:t>1. </a:t>
          </a:r>
          <a:r>
            <a:rPr lang="en-US" sz="1300" dirty="0" smtClean="0">
              <a:solidFill>
                <a:schemeClr val="tx1"/>
              </a:solidFill>
              <a:latin typeface="Cambria" panose="02040503050406030204" pitchFamily="18" charset="0"/>
            </a:rPr>
            <a:t>The teacher shows pictures connected to the lesson topic/context and elicits ideas from learners.</a:t>
          </a:r>
        </a:p>
        <a:p>
          <a:pPr algn="l"/>
          <a:r>
            <a:rPr lang="en-US" sz="1300" dirty="0" smtClean="0">
              <a:solidFill>
                <a:schemeClr val="tx1"/>
              </a:solidFill>
              <a:latin typeface="Cambria" panose="02040503050406030204" pitchFamily="18" charset="0"/>
            </a:rPr>
            <a:t>2. Learners read/listen to a text and get a general understanding of it (maybe via a sequence of tasks and feedback).</a:t>
          </a:r>
          <a:endParaRPr lang="en-US" sz="1300" dirty="0">
            <a:solidFill>
              <a:schemeClr val="tx1"/>
            </a:solidFill>
            <a:latin typeface="Cambria" panose="02040503050406030204" pitchFamily="18" charset="0"/>
          </a:endParaRPr>
        </a:p>
      </dgm:t>
    </dgm:pt>
    <dgm:pt modelId="{1454EBB5-7ABF-4D2D-B052-E854A2A793C9}" type="parTrans" cxnId="{BFB7EDC6-890E-470B-ADFC-8E9101D7C0EA}">
      <dgm:prSet/>
      <dgm:spPr/>
      <dgm:t>
        <a:bodyPr/>
        <a:lstStyle/>
        <a:p>
          <a:endParaRPr lang="en-US"/>
        </a:p>
      </dgm:t>
    </dgm:pt>
    <dgm:pt modelId="{BF1D9420-AF98-4225-B2C9-E4152F1F9A69}" type="sibTrans" cxnId="{BFB7EDC6-890E-470B-ADFC-8E9101D7C0EA}">
      <dgm:prSet/>
      <dgm:spPr/>
      <dgm:t>
        <a:bodyPr/>
        <a:lstStyle/>
        <a:p>
          <a:endParaRPr lang="en-US" dirty="0"/>
        </a:p>
      </dgm:t>
    </dgm:pt>
    <dgm:pt modelId="{9807F7B2-2482-44E5-B506-30495DB561C1}">
      <dgm:prSet phldrT="[Text]"/>
      <dgm:spPr>
        <a:solidFill>
          <a:schemeClr val="accent1">
            <a:lumMod val="20000"/>
            <a:lumOff val="80000"/>
          </a:schemeClr>
        </a:solidFill>
      </dgm:spPr>
      <dgm:t>
        <a:bodyPr/>
        <a:lstStyle/>
        <a:p>
          <a:endParaRPr lang="en-US" dirty="0"/>
        </a:p>
      </dgm:t>
    </dgm:pt>
    <dgm:pt modelId="{A0647E22-B365-40F2-9933-58CD0371FE85}" type="parTrans" cxnId="{9F964A63-11D8-4D04-B5BE-0FA975E270D8}">
      <dgm:prSet/>
      <dgm:spPr/>
      <dgm:t>
        <a:bodyPr/>
        <a:lstStyle/>
        <a:p>
          <a:endParaRPr lang="en-US"/>
        </a:p>
      </dgm:t>
    </dgm:pt>
    <dgm:pt modelId="{B27B35FD-7A2D-4673-B673-C9B6BECAB167}" type="sibTrans" cxnId="{9F964A63-11D8-4D04-B5BE-0FA975E270D8}">
      <dgm:prSet/>
      <dgm:spPr/>
      <dgm:t>
        <a:bodyPr/>
        <a:lstStyle/>
        <a:p>
          <a:endParaRPr lang="en-US" dirty="0"/>
        </a:p>
      </dgm:t>
    </dgm:pt>
    <dgm:pt modelId="{7FC7BDDF-8AA3-45A3-BB5D-06593A1CD476}">
      <dgm:prSet phldrT="[Text]" custT="1"/>
      <dgm:spPr>
        <a:solidFill>
          <a:schemeClr val="accent1">
            <a:lumMod val="20000"/>
            <a:lumOff val="80000"/>
          </a:schemeClr>
        </a:solidFill>
      </dgm:spPr>
      <dgm:t>
        <a:bodyPr/>
        <a:lstStyle/>
        <a:p>
          <a:pPr algn="l"/>
          <a:r>
            <a:rPr lang="en-US" sz="1600" dirty="0" smtClean="0">
              <a:solidFill>
                <a:schemeClr val="tx1"/>
              </a:solidFill>
              <a:latin typeface="Cambria" panose="02040503050406030204" pitchFamily="18" charset="0"/>
            </a:rPr>
            <a:t>The students work on oral practice of examples of these items.</a:t>
          </a:r>
          <a:endParaRPr lang="en-US" sz="1600" dirty="0">
            <a:solidFill>
              <a:schemeClr val="tx1"/>
            </a:solidFill>
            <a:latin typeface="Cambria" panose="02040503050406030204" pitchFamily="18" charset="0"/>
          </a:endParaRPr>
        </a:p>
      </dgm:t>
    </dgm:pt>
    <dgm:pt modelId="{B62ADB48-6574-483D-A895-8065B05A8328}" type="sibTrans" cxnId="{8FF5D30E-795D-44C1-8AD7-ECA4CA6D7E22}">
      <dgm:prSet/>
      <dgm:spPr/>
      <dgm:t>
        <a:bodyPr/>
        <a:lstStyle/>
        <a:p>
          <a:endParaRPr lang="en-US" dirty="0"/>
        </a:p>
      </dgm:t>
    </dgm:pt>
    <dgm:pt modelId="{ECE17A4C-9707-4C99-8F7C-07AFE5E5D42A}" type="parTrans" cxnId="{8FF5D30E-795D-44C1-8AD7-ECA4CA6D7E22}">
      <dgm:prSet/>
      <dgm:spPr/>
      <dgm:t>
        <a:bodyPr/>
        <a:lstStyle/>
        <a:p>
          <a:endParaRPr lang="en-US"/>
        </a:p>
      </dgm:t>
    </dgm:pt>
    <dgm:pt modelId="{F4AB7EE1-A70D-44DA-ADE0-5782AD843262}">
      <dgm:prSet custT="1"/>
      <dgm:spPr>
        <a:solidFill>
          <a:schemeClr val="accent1">
            <a:lumMod val="20000"/>
            <a:lumOff val="80000"/>
          </a:schemeClr>
        </a:solidFill>
      </dgm:spPr>
      <dgm:t>
        <a:bodyPr/>
        <a:lstStyle/>
        <a:p>
          <a:pPr algn="l"/>
          <a:r>
            <a:rPr lang="en-US" sz="1400" dirty="0" smtClean="0">
              <a:solidFill>
                <a:schemeClr val="tx1"/>
              </a:solidFill>
              <a:latin typeface="Cambria" panose="02040503050406030204" pitchFamily="18" charset="0"/>
            </a:rPr>
            <a:t>The students do a written exercise to practise these items</a:t>
          </a:r>
          <a:r>
            <a:rPr lang="en-US" sz="1000" dirty="0" smtClean="0">
              <a:solidFill>
                <a:schemeClr val="tx1"/>
              </a:solidFill>
              <a:latin typeface="Cambria" panose="02040503050406030204" pitchFamily="18" charset="0"/>
            </a:rPr>
            <a:t>.</a:t>
          </a:r>
          <a:endParaRPr lang="en-US" sz="1000" dirty="0">
            <a:solidFill>
              <a:schemeClr val="tx1"/>
            </a:solidFill>
            <a:latin typeface="Cambria" panose="02040503050406030204" pitchFamily="18" charset="0"/>
          </a:endParaRPr>
        </a:p>
      </dgm:t>
    </dgm:pt>
    <dgm:pt modelId="{138C24F9-ABD1-4A3A-9100-37794EF5EB6F}" type="parTrans" cxnId="{73A0010A-6547-440D-B29A-D8A0A3F59229}">
      <dgm:prSet/>
      <dgm:spPr/>
      <dgm:t>
        <a:bodyPr/>
        <a:lstStyle/>
        <a:p>
          <a:endParaRPr lang="en-US"/>
        </a:p>
      </dgm:t>
    </dgm:pt>
    <dgm:pt modelId="{BFA54CD8-F7B0-485E-851F-1D6872D260A2}" type="sibTrans" cxnId="{73A0010A-6547-440D-B29A-D8A0A3F59229}">
      <dgm:prSet/>
      <dgm:spPr/>
      <dgm:t>
        <a:bodyPr/>
        <a:lstStyle/>
        <a:p>
          <a:endParaRPr lang="en-US" dirty="0"/>
        </a:p>
      </dgm:t>
    </dgm:pt>
    <dgm:pt modelId="{B12AB722-BC1B-45AD-8C9F-828FE353A8D3}">
      <dgm:prSet custT="1"/>
      <dgm:spPr>
        <a:solidFill>
          <a:schemeClr val="accent1">
            <a:lumMod val="20000"/>
            <a:lumOff val="80000"/>
          </a:schemeClr>
        </a:solidFill>
      </dgm:spPr>
      <dgm:t>
        <a:bodyPr/>
        <a:lstStyle/>
        <a:p>
          <a:pPr algn="l"/>
          <a:r>
            <a:rPr lang="en-US" sz="1300" dirty="0" smtClean="0">
              <a:solidFill>
                <a:schemeClr val="tx1"/>
              </a:solidFill>
              <a:latin typeface="Cambria" panose="02040503050406030204" pitchFamily="18" charset="0"/>
            </a:rPr>
            <a:t>The students are given the opportunity to use these items. along with the other language they know, in communicative activities.</a:t>
          </a:r>
          <a:endParaRPr lang="en-US" sz="1300" dirty="0">
            <a:solidFill>
              <a:schemeClr val="tx1"/>
            </a:solidFill>
            <a:latin typeface="Cambria" panose="02040503050406030204" pitchFamily="18" charset="0"/>
          </a:endParaRPr>
        </a:p>
      </dgm:t>
    </dgm:pt>
    <dgm:pt modelId="{F878B2F9-D919-41CF-859B-A16F292357A7}" type="parTrans" cxnId="{C35C82BA-0247-445E-A8EB-8C8FF0D6CF3F}">
      <dgm:prSet/>
      <dgm:spPr/>
      <dgm:t>
        <a:bodyPr/>
        <a:lstStyle/>
        <a:p>
          <a:endParaRPr lang="en-US"/>
        </a:p>
      </dgm:t>
    </dgm:pt>
    <dgm:pt modelId="{8124D9C2-3669-4D91-B540-92BA671DD478}" type="sibTrans" cxnId="{C35C82BA-0247-445E-A8EB-8C8FF0D6CF3F}">
      <dgm:prSet/>
      <dgm:spPr/>
      <dgm:t>
        <a:bodyPr/>
        <a:lstStyle/>
        <a:p>
          <a:endParaRPr lang="en-US"/>
        </a:p>
      </dgm:t>
    </dgm:pt>
    <dgm:pt modelId="{2FA1D9CA-04BA-4994-B8B4-C04E7644F72F}" type="pres">
      <dgm:prSet presAssocID="{FDCEC2EE-EB4C-447E-BB47-2558112115DD}" presName="Name0" presStyleCnt="0">
        <dgm:presLayoutVars>
          <dgm:dir/>
          <dgm:resizeHandles val="exact"/>
        </dgm:presLayoutVars>
      </dgm:prSet>
      <dgm:spPr/>
      <dgm:t>
        <a:bodyPr/>
        <a:lstStyle/>
        <a:p>
          <a:endParaRPr lang="en-US"/>
        </a:p>
      </dgm:t>
    </dgm:pt>
    <dgm:pt modelId="{E24FAC0E-C362-4C37-B3DE-D6B8EBE572D6}" type="pres">
      <dgm:prSet presAssocID="{9E61A150-3F6D-4477-9434-FA4DBF8E9C19}" presName="composite" presStyleCnt="0"/>
      <dgm:spPr/>
    </dgm:pt>
    <dgm:pt modelId="{BF3B4802-E70F-41E7-B961-AA10781E2703}" type="pres">
      <dgm:prSet presAssocID="{9E61A150-3F6D-4477-9434-FA4DBF8E9C19}" presName="imagSh" presStyleLbl="bgImgPlace1" presStyleIdx="0" presStyleCnt="5" custLinFactNeighborX="5463" custLinFactNeighborY="-22184"/>
      <dgm:spPr/>
      <dgm:t>
        <a:bodyPr/>
        <a:lstStyle/>
        <a:p>
          <a:endParaRPr lang="en-US"/>
        </a:p>
      </dgm:t>
    </dgm:pt>
    <dgm:pt modelId="{B3BA0B6E-0C9B-46FF-B2DA-C9A72E316140}" type="pres">
      <dgm:prSet presAssocID="{9E61A150-3F6D-4477-9434-FA4DBF8E9C19}" presName="txNode" presStyleLbl="node1" presStyleIdx="0" presStyleCnt="5" custAng="0" custScaleX="118902" custScaleY="266319" custLinFactNeighborY="86920">
        <dgm:presLayoutVars>
          <dgm:bulletEnabled val="1"/>
        </dgm:presLayoutVars>
      </dgm:prSet>
      <dgm:spPr/>
      <dgm:t>
        <a:bodyPr/>
        <a:lstStyle/>
        <a:p>
          <a:endParaRPr lang="en-US"/>
        </a:p>
      </dgm:t>
    </dgm:pt>
    <dgm:pt modelId="{7BE674A4-E9F9-4262-B83F-6E5D8F4FBBD4}" type="pres">
      <dgm:prSet presAssocID="{BF1D9420-AF98-4225-B2C9-E4152F1F9A69}" presName="sibTrans" presStyleLbl="sibTrans2D1" presStyleIdx="0" presStyleCnt="4"/>
      <dgm:spPr/>
      <dgm:t>
        <a:bodyPr/>
        <a:lstStyle/>
        <a:p>
          <a:endParaRPr lang="en-US"/>
        </a:p>
      </dgm:t>
    </dgm:pt>
    <dgm:pt modelId="{E315CD70-5A3F-40EC-835D-1359DFF2DADA}" type="pres">
      <dgm:prSet presAssocID="{BF1D9420-AF98-4225-B2C9-E4152F1F9A69}" presName="connTx" presStyleLbl="sibTrans2D1" presStyleIdx="0" presStyleCnt="4"/>
      <dgm:spPr/>
      <dgm:t>
        <a:bodyPr/>
        <a:lstStyle/>
        <a:p>
          <a:endParaRPr lang="en-US"/>
        </a:p>
      </dgm:t>
    </dgm:pt>
    <dgm:pt modelId="{F844BED0-06BF-4936-8983-9E4177963D88}" type="pres">
      <dgm:prSet presAssocID="{9807F7B2-2482-44E5-B506-30495DB561C1}" presName="composite" presStyleCnt="0"/>
      <dgm:spPr/>
    </dgm:pt>
    <dgm:pt modelId="{F6F01D88-05E9-4D71-B09A-C96D1D078278}" type="pres">
      <dgm:prSet presAssocID="{9807F7B2-2482-44E5-B506-30495DB561C1}" presName="imagSh" presStyleLbl="bgImgPlace1" presStyleIdx="1" presStyleCnt="5" custAng="0" custScaleX="113412" custLinFactNeighborX="966" custLinFactNeighborY="-23290"/>
      <dgm:spPr/>
      <dgm:t>
        <a:bodyPr/>
        <a:lstStyle/>
        <a:p>
          <a:endParaRPr lang="en-US"/>
        </a:p>
      </dgm:t>
    </dgm:pt>
    <dgm:pt modelId="{A7DE6E39-4D28-4B47-A7E1-9899C79EA43F}" type="pres">
      <dgm:prSet presAssocID="{9807F7B2-2482-44E5-B506-30495DB561C1}" presName="txNode" presStyleLbl="node1" presStyleIdx="1" presStyleCnt="5" custAng="0" custScaleX="116269" custScaleY="260263" custLinFactNeighborX="-17026" custLinFactNeighborY="95626">
        <dgm:presLayoutVars>
          <dgm:bulletEnabled val="1"/>
        </dgm:presLayoutVars>
      </dgm:prSet>
      <dgm:spPr/>
      <dgm:t>
        <a:bodyPr/>
        <a:lstStyle/>
        <a:p>
          <a:endParaRPr lang="en-US"/>
        </a:p>
      </dgm:t>
    </dgm:pt>
    <dgm:pt modelId="{6E84D709-3B20-4A90-9119-ABBC79901AC5}" type="pres">
      <dgm:prSet presAssocID="{B27B35FD-7A2D-4673-B673-C9B6BECAB167}" presName="sibTrans" presStyleLbl="sibTrans2D1" presStyleIdx="1" presStyleCnt="4"/>
      <dgm:spPr/>
      <dgm:t>
        <a:bodyPr/>
        <a:lstStyle/>
        <a:p>
          <a:endParaRPr lang="en-US"/>
        </a:p>
      </dgm:t>
    </dgm:pt>
    <dgm:pt modelId="{71A1CD94-0EEC-45C2-9DBD-E5CEF0E6BB76}" type="pres">
      <dgm:prSet presAssocID="{B27B35FD-7A2D-4673-B673-C9B6BECAB167}" presName="connTx" presStyleLbl="sibTrans2D1" presStyleIdx="1" presStyleCnt="4"/>
      <dgm:spPr/>
      <dgm:t>
        <a:bodyPr/>
        <a:lstStyle/>
        <a:p>
          <a:endParaRPr lang="en-US"/>
        </a:p>
      </dgm:t>
    </dgm:pt>
    <dgm:pt modelId="{7E783996-C441-4033-894E-F3CEDB706EB3}" type="pres">
      <dgm:prSet presAssocID="{7FC7BDDF-8AA3-45A3-BB5D-06593A1CD476}" presName="composite" presStyleCnt="0"/>
      <dgm:spPr/>
    </dgm:pt>
    <dgm:pt modelId="{E9A6EEED-BF55-428D-9A51-BAD4C77300D5}" type="pres">
      <dgm:prSet presAssocID="{7FC7BDDF-8AA3-45A3-BB5D-06593A1CD476}" presName="imagSh" presStyleLbl="bgImgPlace1" presStyleIdx="2" presStyleCnt="5" custAng="0" custScaleX="103282" custScaleY="98704" custLinFactNeighborX="-11198" custLinFactNeighborY="-23432"/>
      <dgm:spPr/>
      <dgm:t>
        <a:bodyPr/>
        <a:lstStyle/>
        <a:p>
          <a:endParaRPr lang="en-US"/>
        </a:p>
      </dgm:t>
    </dgm:pt>
    <dgm:pt modelId="{10F3C074-2E52-45C7-8200-E072081AAF38}" type="pres">
      <dgm:prSet presAssocID="{7FC7BDDF-8AA3-45A3-BB5D-06593A1CD476}" presName="txNode" presStyleLbl="node1" presStyleIdx="2" presStyleCnt="5" custAng="0" custScaleX="100047" custScaleY="211773" custLinFactNeighborX="-4575" custLinFactNeighborY="70923">
        <dgm:presLayoutVars>
          <dgm:bulletEnabled val="1"/>
        </dgm:presLayoutVars>
      </dgm:prSet>
      <dgm:spPr/>
      <dgm:t>
        <a:bodyPr/>
        <a:lstStyle/>
        <a:p>
          <a:endParaRPr lang="en-US"/>
        </a:p>
      </dgm:t>
    </dgm:pt>
    <dgm:pt modelId="{6B02E226-96B2-4273-AB55-1FCB2C16881D}" type="pres">
      <dgm:prSet presAssocID="{B62ADB48-6574-483D-A895-8065B05A8328}" presName="sibTrans" presStyleLbl="sibTrans2D1" presStyleIdx="2" presStyleCnt="4"/>
      <dgm:spPr/>
      <dgm:t>
        <a:bodyPr/>
        <a:lstStyle/>
        <a:p>
          <a:endParaRPr lang="en-US"/>
        </a:p>
      </dgm:t>
    </dgm:pt>
    <dgm:pt modelId="{798DC055-5574-4B05-B681-8205348B9BFA}" type="pres">
      <dgm:prSet presAssocID="{B62ADB48-6574-483D-A895-8065B05A8328}" presName="connTx" presStyleLbl="sibTrans2D1" presStyleIdx="2" presStyleCnt="4"/>
      <dgm:spPr/>
      <dgm:t>
        <a:bodyPr/>
        <a:lstStyle/>
        <a:p>
          <a:endParaRPr lang="en-US"/>
        </a:p>
      </dgm:t>
    </dgm:pt>
    <dgm:pt modelId="{C70549F7-9BF2-4E53-A314-43A1D4BDCF8B}" type="pres">
      <dgm:prSet presAssocID="{F4AB7EE1-A70D-44DA-ADE0-5782AD843262}" presName="composite" presStyleCnt="0"/>
      <dgm:spPr/>
    </dgm:pt>
    <dgm:pt modelId="{27B4E061-0B8A-4A77-BCA2-DD82D0EBB760}" type="pres">
      <dgm:prSet presAssocID="{F4AB7EE1-A70D-44DA-ADE0-5782AD843262}" presName="imagSh" presStyleLbl="bgImgPlace1" presStyleIdx="3" presStyleCnt="5" custScaleX="110781" custScaleY="104758" custLinFactNeighborY="-32689"/>
      <dgm:spPr/>
    </dgm:pt>
    <dgm:pt modelId="{8877A900-B8F8-44E5-83D1-CD7C0A6F12B0}" type="pres">
      <dgm:prSet presAssocID="{F4AB7EE1-A70D-44DA-ADE0-5782AD843262}" presName="txNode" presStyleLbl="node1" presStyleIdx="3" presStyleCnt="5" custAng="0" custScaleX="92412" custScaleY="218052" custLinFactNeighborX="-10824" custLinFactNeighborY="71725">
        <dgm:presLayoutVars>
          <dgm:bulletEnabled val="1"/>
        </dgm:presLayoutVars>
      </dgm:prSet>
      <dgm:spPr/>
      <dgm:t>
        <a:bodyPr/>
        <a:lstStyle/>
        <a:p>
          <a:endParaRPr lang="en-US"/>
        </a:p>
      </dgm:t>
    </dgm:pt>
    <dgm:pt modelId="{156B167F-57CF-42E8-857F-5C4A9EDE6C2A}" type="pres">
      <dgm:prSet presAssocID="{BFA54CD8-F7B0-485E-851F-1D6872D260A2}" presName="sibTrans" presStyleLbl="sibTrans2D1" presStyleIdx="3" presStyleCnt="4"/>
      <dgm:spPr/>
      <dgm:t>
        <a:bodyPr/>
        <a:lstStyle/>
        <a:p>
          <a:endParaRPr lang="en-US"/>
        </a:p>
      </dgm:t>
    </dgm:pt>
    <dgm:pt modelId="{0B2BBF4C-24CA-4388-B8C4-29784EDA67CA}" type="pres">
      <dgm:prSet presAssocID="{BFA54CD8-F7B0-485E-851F-1D6872D260A2}" presName="connTx" presStyleLbl="sibTrans2D1" presStyleIdx="3" presStyleCnt="4"/>
      <dgm:spPr/>
      <dgm:t>
        <a:bodyPr/>
        <a:lstStyle/>
        <a:p>
          <a:endParaRPr lang="en-US"/>
        </a:p>
      </dgm:t>
    </dgm:pt>
    <dgm:pt modelId="{F101E18D-0CA6-4AD3-A285-ABA0DFC5218A}" type="pres">
      <dgm:prSet presAssocID="{B12AB722-BC1B-45AD-8C9F-828FE353A8D3}" presName="composite" presStyleCnt="0"/>
      <dgm:spPr/>
    </dgm:pt>
    <dgm:pt modelId="{2B3E6E69-4CB9-401C-A5B5-42C36D621B2F}" type="pres">
      <dgm:prSet presAssocID="{B12AB722-BC1B-45AD-8C9F-828FE353A8D3}" presName="imagSh" presStyleLbl="bgImgPlace1" presStyleIdx="4" presStyleCnt="5" custLinFactNeighborX="-14524" custLinFactNeighborY="-38464"/>
      <dgm:spPr/>
    </dgm:pt>
    <dgm:pt modelId="{496C12EC-3CC1-47AB-9A85-227D46568839}" type="pres">
      <dgm:prSet presAssocID="{B12AB722-BC1B-45AD-8C9F-828FE353A8D3}" presName="txNode" presStyleLbl="node1" presStyleIdx="4" presStyleCnt="5" custAng="0" custScaleX="111816" custScaleY="227267" custLinFactNeighborX="-24510" custLinFactNeighborY="59002">
        <dgm:presLayoutVars>
          <dgm:bulletEnabled val="1"/>
        </dgm:presLayoutVars>
      </dgm:prSet>
      <dgm:spPr/>
      <dgm:t>
        <a:bodyPr/>
        <a:lstStyle/>
        <a:p>
          <a:endParaRPr lang="en-US"/>
        </a:p>
      </dgm:t>
    </dgm:pt>
  </dgm:ptLst>
  <dgm:cxnLst>
    <dgm:cxn modelId="{AD4A0416-0466-4B88-B81F-37945D513898}" type="presOf" srcId="{F4AB7EE1-A70D-44DA-ADE0-5782AD843262}" destId="{8877A900-B8F8-44E5-83D1-CD7C0A6F12B0}" srcOrd="0" destOrd="0" presId="urn:microsoft.com/office/officeart/2005/8/layout/hProcess10"/>
    <dgm:cxn modelId="{BFB7EDC6-890E-470B-ADFC-8E9101D7C0EA}" srcId="{FDCEC2EE-EB4C-447E-BB47-2558112115DD}" destId="{9E61A150-3F6D-4477-9434-FA4DBF8E9C19}" srcOrd="0" destOrd="0" parTransId="{1454EBB5-7ABF-4D2D-B052-E854A2A793C9}" sibTransId="{BF1D9420-AF98-4225-B2C9-E4152F1F9A69}"/>
    <dgm:cxn modelId="{346FC1BE-C034-4A14-9C89-3D4D79781AE5}" type="presOf" srcId="{BF1D9420-AF98-4225-B2C9-E4152F1F9A69}" destId="{E315CD70-5A3F-40EC-835D-1359DFF2DADA}" srcOrd="1" destOrd="0" presId="urn:microsoft.com/office/officeart/2005/8/layout/hProcess10"/>
    <dgm:cxn modelId="{309BF8B5-6F4F-4A5C-BF55-AEBA31C6F42B}" type="presOf" srcId="{FDCEC2EE-EB4C-447E-BB47-2558112115DD}" destId="{2FA1D9CA-04BA-4994-B8B4-C04E7644F72F}" srcOrd="0" destOrd="0" presId="urn:microsoft.com/office/officeart/2005/8/layout/hProcess10"/>
    <dgm:cxn modelId="{D0DD9204-ADD4-43BE-98CE-F592E9540D49}" type="presOf" srcId="{BFA54CD8-F7B0-485E-851F-1D6872D260A2}" destId="{156B167F-57CF-42E8-857F-5C4A9EDE6C2A}" srcOrd="0" destOrd="0" presId="urn:microsoft.com/office/officeart/2005/8/layout/hProcess10"/>
    <dgm:cxn modelId="{9F964A63-11D8-4D04-B5BE-0FA975E270D8}" srcId="{FDCEC2EE-EB4C-447E-BB47-2558112115DD}" destId="{9807F7B2-2482-44E5-B506-30495DB561C1}" srcOrd="1" destOrd="0" parTransId="{A0647E22-B365-40F2-9933-58CD0371FE85}" sibTransId="{B27B35FD-7A2D-4673-B673-C9B6BECAB167}"/>
    <dgm:cxn modelId="{AB8063CD-5474-43DC-9C45-6B5242C307FA}" type="presOf" srcId="{9807F7B2-2482-44E5-B506-30495DB561C1}" destId="{A7DE6E39-4D28-4B47-A7E1-9899C79EA43F}" srcOrd="0" destOrd="0" presId="urn:microsoft.com/office/officeart/2005/8/layout/hProcess10"/>
    <dgm:cxn modelId="{963897D7-D438-4371-994B-983AE4D3497E}" type="presOf" srcId="{7FC7BDDF-8AA3-45A3-BB5D-06593A1CD476}" destId="{10F3C074-2E52-45C7-8200-E072081AAF38}" srcOrd="0" destOrd="0" presId="urn:microsoft.com/office/officeart/2005/8/layout/hProcess10"/>
    <dgm:cxn modelId="{012B3D66-52FA-45EA-8B15-4F8BB680425A}" type="presOf" srcId="{BFA54CD8-F7B0-485E-851F-1D6872D260A2}" destId="{0B2BBF4C-24CA-4388-B8C4-29784EDA67CA}" srcOrd="1" destOrd="0" presId="urn:microsoft.com/office/officeart/2005/8/layout/hProcess10"/>
    <dgm:cxn modelId="{2350F1C8-50EF-4ADE-B79D-41D969C67375}" type="presOf" srcId="{BF1D9420-AF98-4225-B2C9-E4152F1F9A69}" destId="{7BE674A4-E9F9-4262-B83F-6E5D8F4FBBD4}" srcOrd="0" destOrd="0" presId="urn:microsoft.com/office/officeart/2005/8/layout/hProcess10"/>
    <dgm:cxn modelId="{BF0980AF-0258-4D54-94F5-8A72D6758378}" type="presOf" srcId="{B27B35FD-7A2D-4673-B673-C9B6BECAB167}" destId="{6E84D709-3B20-4A90-9119-ABBC79901AC5}" srcOrd="0" destOrd="0" presId="urn:microsoft.com/office/officeart/2005/8/layout/hProcess10"/>
    <dgm:cxn modelId="{6082A2F6-03F1-4176-AC84-260DA93493D1}" type="presOf" srcId="{B62ADB48-6574-483D-A895-8065B05A8328}" destId="{798DC055-5574-4B05-B681-8205348B9BFA}" srcOrd="1" destOrd="0" presId="urn:microsoft.com/office/officeart/2005/8/layout/hProcess10"/>
    <dgm:cxn modelId="{BC7497F6-09C1-49D7-9FF6-36715D639FC8}" type="presOf" srcId="{9E61A150-3F6D-4477-9434-FA4DBF8E9C19}" destId="{B3BA0B6E-0C9B-46FF-B2DA-C9A72E316140}" srcOrd="0" destOrd="0" presId="urn:microsoft.com/office/officeart/2005/8/layout/hProcess10"/>
    <dgm:cxn modelId="{C35C82BA-0247-445E-A8EB-8C8FF0D6CF3F}" srcId="{FDCEC2EE-EB4C-447E-BB47-2558112115DD}" destId="{B12AB722-BC1B-45AD-8C9F-828FE353A8D3}" srcOrd="4" destOrd="0" parTransId="{F878B2F9-D919-41CF-859B-A16F292357A7}" sibTransId="{8124D9C2-3669-4D91-B540-92BA671DD478}"/>
    <dgm:cxn modelId="{73A0010A-6547-440D-B29A-D8A0A3F59229}" srcId="{FDCEC2EE-EB4C-447E-BB47-2558112115DD}" destId="{F4AB7EE1-A70D-44DA-ADE0-5782AD843262}" srcOrd="3" destOrd="0" parTransId="{138C24F9-ABD1-4A3A-9100-37794EF5EB6F}" sibTransId="{BFA54CD8-F7B0-485E-851F-1D6872D260A2}"/>
    <dgm:cxn modelId="{8FF5D30E-795D-44C1-8AD7-ECA4CA6D7E22}" srcId="{FDCEC2EE-EB4C-447E-BB47-2558112115DD}" destId="{7FC7BDDF-8AA3-45A3-BB5D-06593A1CD476}" srcOrd="2" destOrd="0" parTransId="{ECE17A4C-9707-4C99-8F7C-07AFE5E5D42A}" sibTransId="{B62ADB48-6574-483D-A895-8065B05A8328}"/>
    <dgm:cxn modelId="{BD12D12E-F3AE-4802-84E1-4727C9BC52C3}" type="presOf" srcId="{B62ADB48-6574-483D-A895-8065B05A8328}" destId="{6B02E226-96B2-4273-AB55-1FCB2C16881D}" srcOrd="0" destOrd="0" presId="urn:microsoft.com/office/officeart/2005/8/layout/hProcess10"/>
    <dgm:cxn modelId="{A157895F-F9EB-4E8D-8069-498608E77A25}" type="presOf" srcId="{B27B35FD-7A2D-4673-B673-C9B6BECAB167}" destId="{71A1CD94-0EEC-45C2-9DBD-E5CEF0E6BB76}" srcOrd="1" destOrd="0" presId="urn:microsoft.com/office/officeart/2005/8/layout/hProcess10"/>
    <dgm:cxn modelId="{2FA991A1-7438-485F-BE43-08D4C16E2226}" type="presOf" srcId="{B12AB722-BC1B-45AD-8C9F-828FE353A8D3}" destId="{496C12EC-3CC1-47AB-9A85-227D46568839}" srcOrd="0" destOrd="0" presId="urn:microsoft.com/office/officeart/2005/8/layout/hProcess10"/>
    <dgm:cxn modelId="{F4B2C59A-6868-4118-B893-E29982C2F4B8}" type="presParOf" srcId="{2FA1D9CA-04BA-4994-B8B4-C04E7644F72F}" destId="{E24FAC0E-C362-4C37-B3DE-D6B8EBE572D6}" srcOrd="0" destOrd="0" presId="urn:microsoft.com/office/officeart/2005/8/layout/hProcess10"/>
    <dgm:cxn modelId="{04A718EB-F5DC-47AA-9743-21F54E5CE417}" type="presParOf" srcId="{E24FAC0E-C362-4C37-B3DE-D6B8EBE572D6}" destId="{BF3B4802-E70F-41E7-B961-AA10781E2703}" srcOrd="0" destOrd="0" presId="urn:microsoft.com/office/officeart/2005/8/layout/hProcess10"/>
    <dgm:cxn modelId="{A39D96D9-76BB-43DA-AF47-24E0EB6E9183}" type="presParOf" srcId="{E24FAC0E-C362-4C37-B3DE-D6B8EBE572D6}" destId="{B3BA0B6E-0C9B-46FF-B2DA-C9A72E316140}" srcOrd="1" destOrd="0" presId="urn:microsoft.com/office/officeart/2005/8/layout/hProcess10"/>
    <dgm:cxn modelId="{EB5D2EBF-988B-41B2-9EF5-155830AA03C7}" type="presParOf" srcId="{2FA1D9CA-04BA-4994-B8B4-C04E7644F72F}" destId="{7BE674A4-E9F9-4262-B83F-6E5D8F4FBBD4}" srcOrd="1" destOrd="0" presId="urn:microsoft.com/office/officeart/2005/8/layout/hProcess10"/>
    <dgm:cxn modelId="{E892EE21-61E5-4C4C-A957-2302697A2D6C}" type="presParOf" srcId="{7BE674A4-E9F9-4262-B83F-6E5D8F4FBBD4}" destId="{E315CD70-5A3F-40EC-835D-1359DFF2DADA}" srcOrd="0" destOrd="0" presId="urn:microsoft.com/office/officeart/2005/8/layout/hProcess10"/>
    <dgm:cxn modelId="{29083F6C-F910-43D4-9473-5BEA7C979F4B}" type="presParOf" srcId="{2FA1D9CA-04BA-4994-B8B4-C04E7644F72F}" destId="{F844BED0-06BF-4936-8983-9E4177963D88}" srcOrd="2" destOrd="0" presId="urn:microsoft.com/office/officeart/2005/8/layout/hProcess10"/>
    <dgm:cxn modelId="{CD56B63F-F8FB-4368-B666-B6CD3475147B}" type="presParOf" srcId="{F844BED0-06BF-4936-8983-9E4177963D88}" destId="{F6F01D88-05E9-4D71-B09A-C96D1D078278}" srcOrd="0" destOrd="0" presId="urn:microsoft.com/office/officeart/2005/8/layout/hProcess10"/>
    <dgm:cxn modelId="{1FFA394A-FDF8-4117-882D-BB4839752C09}" type="presParOf" srcId="{F844BED0-06BF-4936-8983-9E4177963D88}" destId="{A7DE6E39-4D28-4B47-A7E1-9899C79EA43F}" srcOrd="1" destOrd="0" presId="urn:microsoft.com/office/officeart/2005/8/layout/hProcess10"/>
    <dgm:cxn modelId="{26ADE7A0-90DD-43FE-BC95-3273B0136E00}" type="presParOf" srcId="{2FA1D9CA-04BA-4994-B8B4-C04E7644F72F}" destId="{6E84D709-3B20-4A90-9119-ABBC79901AC5}" srcOrd="3" destOrd="0" presId="urn:microsoft.com/office/officeart/2005/8/layout/hProcess10"/>
    <dgm:cxn modelId="{F8BD997F-7DD0-4650-A600-2D8BBD9B67B9}" type="presParOf" srcId="{6E84D709-3B20-4A90-9119-ABBC79901AC5}" destId="{71A1CD94-0EEC-45C2-9DBD-E5CEF0E6BB76}" srcOrd="0" destOrd="0" presId="urn:microsoft.com/office/officeart/2005/8/layout/hProcess10"/>
    <dgm:cxn modelId="{EFB76935-BBE0-4119-BD4A-EA4831E26BBE}" type="presParOf" srcId="{2FA1D9CA-04BA-4994-B8B4-C04E7644F72F}" destId="{7E783996-C441-4033-894E-F3CEDB706EB3}" srcOrd="4" destOrd="0" presId="urn:microsoft.com/office/officeart/2005/8/layout/hProcess10"/>
    <dgm:cxn modelId="{27A62CB7-A0AC-41C3-AC6D-520ABFEFD3C9}" type="presParOf" srcId="{7E783996-C441-4033-894E-F3CEDB706EB3}" destId="{E9A6EEED-BF55-428D-9A51-BAD4C77300D5}" srcOrd="0" destOrd="0" presId="urn:microsoft.com/office/officeart/2005/8/layout/hProcess10"/>
    <dgm:cxn modelId="{77D4DC7B-F285-4A2E-AE42-271852BFDBFC}" type="presParOf" srcId="{7E783996-C441-4033-894E-F3CEDB706EB3}" destId="{10F3C074-2E52-45C7-8200-E072081AAF38}" srcOrd="1" destOrd="0" presId="urn:microsoft.com/office/officeart/2005/8/layout/hProcess10"/>
    <dgm:cxn modelId="{8EF2DE41-24D3-44C9-9FBE-279F676F39CC}" type="presParOf" srcId="{2FA1D9CA-04BA-4994-B8B4-C04E7644F72F}" destId="{6B02E226-96B2-4273-AB55-1FCB2C16881D}" srcOrd="5" destOrd="0" presId="urn:microsoft.com/office/officeart/2005/8/layout/hProcess10"/>
    <dgm:cxn modelId="{B5388358-A99E-4649-BC79-674FF0AD6A5D}" type="presParOf" srcId="{6B02E226-96B2-4273-AB55-1FCB2C16881D}" destId="{798DC055-5574-4B05-B681-8205348B9BFA}" srcOrd="0" destOrd="0" presId="urn:microsoft.com/office/officeart/2005/8/layout/hProcess10"/>
    <dgm:cxn modelId="{021FEB63-8151-4E74-8AED-50E6B0FA7BD5}" type="presParOf" srcId="{2FA1D9CA-04BA-4994-B8B4-C04E7644F72F}" destId="{C70549F7-9BF2-4E53-A314-43A1D4BDCF8B}" srcOrd="6" destOrd="0" presId="urn:microsoft.com/office/officeart/2005/8/layout/hProcess10"/>
    <dgm:cxn modelId="{1F3FDF15-5767-42BE-8D2B-228D833929C8}" type="presParOf" srcId="{C70549F7-9BF2-4E53-A314-43A1D4BDCF8B}" destId="{27B4E061-0B8A-4A77-BCA2-DD82D0EBB760}" srcOrd="0" destOrd="0" presId="urn:microsoft.com/office/officeart/2005/8/layout/hProcess10"/>
    <dgm:cxn modelId="{3B4F6D66-E69A-4BBA-8C01-1B23CD7C1A38}" type="presParOf" srcId="{C70549F7-9BF2-4E53-A314-43A1D4BDCF8B}" destId="{8877A900-B8F8-44E5-83D1-CD7C0A6F12B0}" srcOrd="1" destOrd="0" presId="urn:microsoft.com/office/officeart/2005/8/layout/hProcess10"/>
    <dgm:cxn modelId="{3F2BFDEE-9C9D-40CB-8A19-CC164D84F32B}" type="presParOf" srcId="{2FA1D9CA-04BA-4994-B8B4-C04E7644F72F}" destId="{156B167F-57CF-42E8-857F-5C4A9EDE6C2A}" srcOrd="7" destOrd="0" presId="urn:microsoft.com/office/officeart/2005/8/layout/hProcess10"/>
    <dgm:cxn modelId="{E337B568-D1C5-4531-B47E-8911CE4518C7}" type="presParOf" srcId="{156B167F-57CF-42E8-857F-5C4A9EDE6C2A}" destId="{0B2BBF4C-24CA-4388-B8C4-29784EDA67CA}" srcOrd="0" destOrd="0" presId="urn:microsoft.com/office/officeart/2005/8/layout/hProcess10"/>
    <dgm:cxn modelId="{50DA3C77-05D9-45E2-8A36-B269EB561869}" type="presParOf" srcId="{2FA1D9CA-04BA-4994-B8B4-C04E7644F72F}" destId="{F101E18D-0CA6-4AD3-A285-ABA0DFC5218A}" srcOrd="8" destOrd="0" presId="urn:microsoft.com/office/officeart/2005/8/layout/hProcess10"/>
    <dgm:cxn modelId="{8155ACEF-14CD-411F-9BA1-5745F7858837}" type="presParOf" srcId="{F101E18D-0CA6-4AD3-A285-ABA0DFC5218A}" destId="{2B3E6E69-4CB9-401C-A5B5-42C36D621B2F}" srcOrd="0" destOrd="0" presId="urn:microsoft.com/office/officeart/2005/8/layout/hProcess10"/>
    <dgm:cxn modelId="{1D788A03-066B-4677-9869-82A049623696}" type="presParOf" srcId="{F101E18D-0CA6-4AD3-A285-ABA0DFC5218A}" destId="{496C12EC-3CC1-47AB-9A85-227D46568839}"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988CD-33B3-427E-B4EA-1266250EEE20}">
      <dsp:nvSpPr>
        <dsp:cNvPr id="0" name=""/>
        <dsp:cNvSpPr/>
      </dsp:nvSpPr>
      <dsp:spPr>
        <a:xfrm rot="16200000">
          <a:off x="490193" y="-490193"/>
          <a:ext cx="2710206" cy="369059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b="1" kern="1200" dirty="0" smtClean="0">
              <a:solidFill>
                <a:schemeClr val="tx1"/>
              </a:solidFill>
            </a:rPr>
            <a:t>isolated</a:t>
          </a:r>
          <a:endParaRPr lang="en-US" sz="3700" b="1" kern="1200" dirty="0">
            <a:solidFill>
              <a:schemeClr val="tx1"/>
            </a:solidFill>
          </a:endParaRPr>
        </a:p>
      </dsp:txBody>
      <dsp:txXfrm rot="5400000">
        <a:off x="0" y="0"/>
        <a:ext cx="3690593" cy="2032654"/>
      </dsp:txXfrm>
    </dsp:sp>
    <dsp:sp modelId="{B3B147FC-1726-4167-9B9B-8C722386DB49}">
      <dsp:nvSpPr>
        <dsp:cNvPr id="0" name=""/>
        <dsp:cNvSpPr/>
      </dsp:nvSpPr>
      <dsp:spPr>
        <a:xfrm>
          <a:off x="3656344" y="0"/>
          <a:ext cx="3690593" cy="271020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b="1" kern="1200" dirty="0" smtClean="0">
              <a:solidFill>
                <a:schemeClr val="tx1"/>
              </a:solidFill>
            </a:rPr>
            <a:t>contextualized</a:t>
          </a:r>
          <a:endParaRPr lang="en-US" sz="3700" b="1" kern="1200" dirty="0">
            <a:solidFill>
              <a:schemeClr val="tx1"/>
            </a:solidFill>
          </a:endParaRPr>
        </a:p>
      </dsp:txBody>
      <dsp:txXfrm>
        <a:off x="3656344" y="0"/>
        <a:ext cx="3690593" cy="2032654"/>
      </dsp:txXfrm>
    </dsp:sp>
    <dsp:sp modelId="{7C5A86EC-D817-4100-90C6-0F4506B09951}">
      <dsp:nvSpPr>
        <dsp:cNvPr id="0" name=""/>
        <dsp:cNvSpPr/>
      </dsp:nvSpPr>
      <dsp:spPr>
        <a:xfrm rot="10800000">
          <a:off x="0" y="2710206"/>
          <a:ext cx="3690593" cy="271020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b="1" kern="1200" dirty="0" smtClean="0">
              <a:solidFill>
                <a:schemeClr val="tx1"/>
              </a:solidFill>
            </a:rPr>
            <a:t>invented</a:t>
          </a:r>
          <a:endParaRPr lang="en-US" sz="3700" b="1" kern="1200" dirty="0">
            <a:solidFill>
              <a:schemeClr val="tx1"/>
            </a:solidFill>
          </a:endParaRPr>
        </a:p>
      </dsp:txBody>
      <dsp:txXfrm rot="10800000">
        <a:off x="0" y="3387757"/>
        <a:ext cx="3690593" cy="2032654"/>
      </dsp:txXfrm>
    </dsp:sp>
    <dsp:sp modelId="{B9260E8E-DB7F-4C2B-938F-A782D935A7A9}">
      <dsp:nvSpPr>
        <dsp:cNvPr id="0" name=""/>
        <dsp:cNvSpPr/>
      </dsp:nvSpPr>
      <dsp:spPr>
        <a:xfrm rot="5400000">
          <a:off x="4180787" y="2220012"/>
          <a:ext cx="2710206" cy="369059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b="1" kern="1200" dirty="0" smtClean="0">
              <a:solidFill>
                <a:schemeClr val="tx1"/>
              </a:solidFill>
            </a:rPr>
            <a:t>authentic</a:t>
          </a:r>
          <a:endParaRPr lang="en-US" sz="3700" b="1" kern="1200" dirty="0">
            <a:solidFill>
              <a:schemeClr val="tx1"/>
            </a:solidFill>
          </a:endParaRPr>
        </a:p>
      </dsp:txBody>
      <dsp:txXfrm rot="-5400000">
        <a:off x="3690594" y="3387757"/>
        <a:ext cx="3690593" cy="2032654"/>
      </dsp:txXfrm>
    </dsp:sp>
    <dsp:sp modelId="{968F0164-B045-4098-BA44-FF72E6B239B2}">
      <dsp:nvSpPr>
        <dsp:cNvPr id="0" name=""/>
        <dsp:cNvSpPr/>
      </dsp:nvSpPr>
      <dsp:spPr>
        <a:xfrm>
          <a:off x="2583415" y="2032654"/>
          <a:ext cx="2214356" cy="135510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Examples</a:t>
          </a:r>
          <a:endParaRPr lang="en-US" sz="3700" kern="1200" dirty="0"/>
        </a:p>
      </dsp:txBody>
      <dsp:txXfrm>
        <a:off x="2649566" y="2098805"/>
        <a:ext cx="2082054" cy="1222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B4802-E70F-41E7-B961-AA10781E2703}">
      <dsp:nvSpPr>
        <dsp:cNvPr id="0" name=""/>
        <dsp:cNvSpPr/>
      </dsp:nvSpPr>
      <dsp:spPr>
        <a:xfrm>
          <a:off x="70346" y="1449298"/>
          <a:ext cx="1199942" cy="119994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A0B6E-0C9B-46FF-B2DA-C9A72E316140}">
      <dsp:nvSpPr>
        <dsp:cNvPr id="0" name=""/>
        <dsp:cNvSpPr/>
      </dsp:nvSpPr>
      <dsp:spPr>
        <a:xfrm>
          <a:off x="86726" y="2480583"/>
          <a:ext cx="1426755" cy="3195675"/>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latin typeface="Cambria" panose="02040503050406030204" pitchFamily="18" charset="0"/>
            </a:rPr>
            <a:t>1. </a:t>
          </a:r>
          <a:r>
            <a:rPr lang="en-US" sz="1300" kern="1200" dirty="0" smtClean="0">
              <a:solidFill>
                <a:schemeClr val="tx1"/>
              </a:solidFill>
              <a:latin typeface="Cambria" panose="02040503050406030204" pitchFamily="18" charset="0"/>
            </a:rPr>
            <a:t>The teacher shows pictures connected to the lesson topic/context and elicits ideas from learners.</a:t>
          </a:r>
        </a:p>
        <a:p>
          <a:pPr lvl="0" algn="l" defTabSz="533400">
            <a:lnSpc>
              <a:spcPct val="90000"/>
            </a:lnSpc>
            <a:spcBef>
              <a:spcPct val="0"/>
            </a:spcBef>
            <a:spcAft>
              <a:spcPct val="35000"/>
            </a:spcAft>
          </a:pPr>
          <a:r>
            <a:rPr lang="en-US" sz="1300" kern="1200" dirty="0" smtClean="0">
              <a:solidFill>
                <a:schemeClr val="tx1"/>
              </a:solidFill>
              <a:latin typeface="Cambria" panose="02040503050406030204" pitchFamily="18" charset="0"/>
            </a:rPr>
            <a:t>2. Learners read/listen to a text and get a general understanding of it (maybe via a sequence of tasks and feedback).</a:t>
          </a:r>
          <a:endParaRPr lang="en-US" sz="1300" kern="1200" dirty="0">
            <a:solidFill>
              <a:schemeClr val="tx1"/>
            </a:solidFill>
            <a:latin typeface="Cambria" panose="02040503050406030204" pitchFamily="18" charset="0"/>
          </a:endParaRPr>
        </a:p>
      </dsp:txBody>
      <dsp:txXfrm>
        <a:off x="128514" y="2522371"/>
        <a:ext cx="1343179" cy="3112099"/>
      </dsp:txXfrm>
    </dsp:sp>
    <dsp:sp modelId="{7BE674A4-E9F9-4262-B83F-6E5D8F4FBBD4}">
      <dsp:nvSpPr>
        <dsp:cNvPr id="0" name=""/>
        <dsp:cNvSpPr/>
      </dsp:nvSpPr>
      <dsp:spPr>
        <a:xfrm rot="21577191">
          <a:off x="1522227" y="1898616"/>
          <a:ext cx="251946" cy="288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522228" y="1956533"/>
        <a:ext cx="176362" cy="172997"/>
      </dsp:txXfrm>
    </dsp:sp>
    <dsp:sp modelId="{F6F01D88-05E9-4D71-B09A-C96D1D078278}">
      <dsp:nvSpPr>
        <dsp:cNvPr id="0" name=""/>
        <dsp:cNvSpPr/>
      </dsp:nvSpPr>
      <dsp:spPr>
        <a:xfrm>
          <a:off x="1990121" y="1436026"/>
          <a:ext cx="1360878" cy="119994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E6E39-4D28-4B47-A7E1-9899C79EA43F}">
      <dsp:nvSpPr>
        <dsp:cNvPr id="0" name=""/>
        <dsp:cNvSpPr/>
      </dsp:nvSpPr>
      <dsp:spPr>
        <a:xfrm>
          <a:off x="1952426" y="2621384"/>
          <a:ext cx="1395161" cy="312300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en-US" sz="6400" kern="1200" dirty="0"/>
        </a:p>
      </dsp:txBody>
      <dsp:txXfrm>
        <a:off x="1993289" y="2662247"/>
        <a:ext cx="1313435" cy="3041280"/>
      </dsp:txXfrm>
    </dsp:sp>
    <dsp:sp modelId="{6E84D709-3B20-4A90-9119-ABBC79901AC5}">
      <dsp:nvSpPr>
        <dsp:cNvPr id="0" name=""/>
        <dsp:cNvSpPr/>
      </dsp:nvSpPr>
      <dsp:spPr>
        <a:xfrm rot="35824">
          <a:off x="3537043" y="1901832"/>
          <a:ext cx="186058" cy="288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537045" y="1959207"/>
        <a:ext cx="130241" cy="172997"/>
      </dsp:txXfrm>
    </dsp:sp>
    <dsp:sp modelId="{E9A6EEED-BF55-428D-9A51-BAD4C77300D5}">
      <dsp:nvSpPr>
        <dsp:cNvPr id="0" name=""/>
        <dsp:cNvSpPr/>
      </dsp:nvSpPr>
      <dsp:spPr>
        <a:xfrm>
          <a:off x="3882567" y="1462890"/>
          <a:ext cx="1239324" cy="118439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F3C074-2E52-45C7-8200-E072081AAF38}">
      <dsp:nvSpPr>
        <dsp:cNvPr id="0" name=""/>
        <dsp:cNvSpPr/>
      </dsp:nvSpPr>
      <dsp:spPr>
        <a:xfrm>
          <a:off x="4176788" y="2636680"/>
          <a:ext cx="1200506" cy="254115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latin typeface="Cambria" panose="02040503050406030204" pitchFamily="18" charset="0"/>
            </a:rPr>
            <a:t>The students work on oral practice of examples of these items.</a:t>
          </a:r>
          <a:endParaRPr lang="en-US" sz="1600" kern="1200" dirty="0">
            <a:solidFill>
              <a:schemeClr val="tx1"/>
            </a:solidFill>
            <a:latin typeface="Cambria" panose="02040503050406030204" pitchFamily="18" charset="0"/>
          </a:endParaRPr>
        </a:p>
      </dsp:txBody>
      <dsp:txXfrm>
        <a:off x="4211950" y="2671842"/>
        <a:ext cx="1130182" cy="2470830"/>
      </dsp:txXfrm>
    </dsp:sp>
    <dsp:sp modelId="{6B02E226-96B2-4273-AB55-1FCB2C16881D}">
      <dsp:nvSpPr>
        <dsp:cNvPr id="0" name=""/>
        <dsp:cNvSpPr/>
      </dsp:nvSpPr>
      <dsp:spPr>
        <a:xfrm rot="21413657">
          <a:off x="5393064" y="1855213"/>
          <a:ext cx="271770" cy="288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5393124" y="1915088"/>
        <a:ext cx="190239" cy="172997"/>
      </dsp:txXfrm>
    </dsp:sp>
    <dsp:sp modelId="{27B4E061-0B8A-4A77-BCA2-DD82D0EBB760}">
      <dsp:nvSpPr>
        <dsp:cNvPr id="0" name=""/>
        <dsp:cNvSpPr/>
      </dsp:nvSpPr>
      <dsp:spPr>
        <a:xfrm>
          <a:off x="5897239" y="1314814"/>
          <a:ext cx="1329308" cy="1257035"/>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7A900-B8F8-44E5-83D1-CD7C0A6F12B0}">
      <dsp:nvSpPr>
        <dsp:cNvPr id="0" name=""/>
        <dsp:cNvSpPr/>
      </dsp:nvSpPr>
      <dsp:spPr>
        <a:xfrm>
          <a:off x="6072906" y="2607956"/>
          <a:ext cx="1108890" cy="2616498"/>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latin typeface="Cambria" panose="02040503050406030204" pitchFamily="18" charset="0"/>
            </a:rPr>
            <a:t>The students do a written exercise to practise these items</a:t>
          </a:r>
          <a:r>
            <a:rPr lang="en-US" sz="1000" kern="1200" dirty="0" smtClean="0">
              <a:solidFill>
                <a:schemeClr val="tx1"/>
              </a:solidFill>
              <a:latin typeface="Cambria" panose="02040503050406030204" pitchFamily="18" charset="0"/>
            </a:rPr>
            <a:t>.</a:t>
          </a:r>
          <a:endParaRPr lang="en-US" sz="1000" kern="1200" dirty="0">
            <a:solidFill>
              <a:schemeClr val="tx1"/>
            </a:solidFill>
            <a:latin typeface="Cambria" panose="02040503050406030204" pitchFamily="18" charset="0"/>
          </a:endParaRPr>
        </a:p>
      </dsp:txBody>
      <dsp:txXfrm>
        <a:off x="6105384" y="2640434"/>
        <a:ext cx="1043934" cy="2551542"/>
      </dsp:txXfrm>
    </dsp:sp>
    <dsp:sp modelId="{156B167F-57CF-42E8-857F-5C4A9EDE6C2A}">
      <dsp:nvSpPr>
        <dsp:cNvPr id="0" name=""/>
        <dsp:cNvSpPr/>
      </dsp:nvSpPr>
      <dsp:spPr>
        <a:xfrm rot="21412817">
          <a:off x="7358015" y="1752186"/>
          <a:ext cx="131759" cy="288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7358044" y="1810928"/>
        <a:ext cx="92231" cy="172997"/>
      </dsp:txXfrm>
    </dsp:sp>
    <dsp:sp modelId="{2B3E6E69-4CB9-401C-A5B5-42C36D621B2F}">
      <dsp:nvSpPr>
        <dsp:cNvPr id="0" name=""/>
        <dsp:cNvSpPr/>
      </dsp:nvSpPr>
      <dsp:spPr>
        <a:xfrm>
          <a:off x="7602446" y="1253947"/>
          <a:ext cx="1199942" cy="119994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6C12EC-3CC1-47AB-9A85-227D46568839}">
      <dsp:nvSpPr>
        <dsp:cNvPr id="0" name=""/>
        <dsp:cNvSpPr/>
      </dsp:nvSpPr>
      <dsp:spPr>
        <a:xfrm>
          <a:off x="7607067" y="2379883"/>
          <a:ext cx="1341727" cy="272707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chemeClr val="tx1"/>
              </a:solidFill>
              <a:latin typeface="Cambria" panose="02040503050406030204" pitchFamily="18" charset="0"/>
            </a:rPr>
            <a:t>The students are given the opportunity to use these items. along with the other language they know, in communicative activities.</a:t>
          </a:r>
          <a:endParaRPr lang="en-US" sz="1300" kern="1200" dirty="0">
            <a:solidFill>
              <a:schemeClr val="tx1"/>
            </a:solidFill>
            <a:latin typeface="Cambria" panose="02040503050406030204" pitchFamily="18" charset="0"/>
          </a:endParaRPr>
        </a:p>
      </dsp:txBody>
      <dsp:txXfrm>
        <a:off x="7646365" y="2419181"/>
        <a:ext cx="1263131" cy="264847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145267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280304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230839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154796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425344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159291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232834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40888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115747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306137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3443FA-C93A-4530-B9C5-8EF30D0061EE}" type="datetimeFigureOut">
              <a:rPr lang="ru-RU" smtClean="0"/>
              <a:t>21.11.2023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63C2463-BB8A-43A3-A463-CBABA372E1CA}" type="slidenum">
              <a:rPr lang="ru-RU" smtClean="0"/>
              <a:t>‹#›</a:t>
            </a:fld>
            <a:endParaRPr lang="ru-RU" dirty="0"/>
          </a:p>
        </p:txBody>
      </p:sp>
    </p:spTree>
    <p:extLst>
      <p:ext uri="{BB962C8B-B14F-4D97-AF65-F5344CB8AC3E}">
        <p14:creationId xmlns:p14="http://schemas.microsoft.com/office/powerpoint/2010/main" val="265498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443FA-C93A-4530-B9C5-8EF30D0061EE}" type="datetimeFigureOut">
              <a:rPr lang="ru-RU" smtClean="0"/>
              <a:t>21.11.2023</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C2463-BB8A-43A3-A463-CBABA372E1CA}" type="slidenum">
              <a:rPr lang="ru-RU" smtClean="0"/>
              <a:t>‹#›</a:t>
            </a:fld>
            <a:endParaRPr lang="ru-RU" dirty="0"/>
          </a:p>
        </p:txBody>
      </p:sp>
    </p:spTree>
    <p:extLst>
      <p:ext uri="{BB962C8B-B14F-4D97-AF65-F5344CB8AC3E}">
        <p14:creationId xmlns:p14="http://schemas.microsoft.com/office/powerpoint/2010/main" val="317238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3E8YJUePNXw" TargetMode="External"/><Relationship Id="rId2" Type="http://schemas.openxmlformats.org/officeDocument/2006/relationships/hyperlink" Target="https://www.youtube.com/watch?v=b0wHOToNpG4&amp;feature=youtu.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Teaching Grammar</a:t>
            </a:r>
            <a:endParaRPr lang="ru-RU" sz="4800" b="1" dirty="0"/>
          </a:p>
        </p:txBody>
      </p:sp>
      <p:sp>
        <p:nvSpPr>
          <p:cNvPr id="3" name="Subtitle 2"/>
          <p:cNvSpPr>
            <a:spLocks noGrp="1"/>
          </p:cNvSpPr>
          <p:nvPr>
            <p:ph type="subTitle" idx="1"/>
          </p:nvPr>
        </p:nvSpPr>
        <p:spPr/>
        <p:txBody>
          <a:bodyPr/>
          <a:lstStyle/>
          <a:p>
            <a:r>
              <a:rPr lang="ro-RO" dirty="0" smtClean="0"/>
              <a:t>Oxana Creanga</a:t>
            </a:r>
            <a:endParaRPr lang="ru-RU" dirty="0"/>
          </a:p>
        </p:txBody>
      </p:sp>
    </p:spTree>
    <p:extLst>
      <p:ext uri="{BB962C8B-B14F-4D97-AF65-F5344CB8AC3E}">
        <p14:creationId xmlns:p14="http://schemas.microsoft.com/office/powerpoint/2010/main" val="2262197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59877"/>
            <a:ext cx="7886700" cy="5194168"/>
          </a:xfrm>
          <a:solidFill>
            <a:schemeClr val="accent1">
              <a:lumMod val="20000"/>
              <a:lumOff val="80000"/>
            </a:schemeClr>
          </a:solidFill>
        </p:spPr>
        <p:txBody>
          <a:bodyPr>
            <a:normAutofit/>
          </a:bodyPr>
          <a:lstStyle/>
          <a:p>
            <a:pPr marL="0" indent="0">
              <a:buNone/>
            </a:pPr>
            <a:endParaRPr lang="ro-RO" dirty="0"/>
          </a:p>
          <a:p>
            <a:pPr marL="0" indent="0" algn="ctr">
              <a:buNone/>
            </a:pPr>
            <a:r>
              <a:rPr lang="ro-RO" sz="3200" b="1" dirty="0">
                <a:latin typeface="Cambria" panose="02040503050406030204" pitchFamily="18" charset="0"/>
                <a:ea typeface="Cambria" panose="02040503050406030204" pitchFamily="18" charset="0"/>
              </a:rPr>
              <a:t>"The example is more important than the rule"</a:t>
            </a:r>
          </a:p>
          <a:p>
            <a:endParaRPr lang="ro-RO" dirty="0">
              <a:latin typeface="Cambria" panose="02040503050406030204" pitchFamily="18" charset="0"/>
              <a:ea typeface="Cambria" panose="02040503050406030204" pitchFamily="18" charset="0"/>
            </a:endParaRPr>
          </a:p>
          <a:p>
            <a:pPr marL="342900" lvl="1" indent="0">
              <a:buNone/>
            </a:pPr>
            <a:r>
              <a:rPr lang="ro-RO" sz="1200" i="1" dirty="0">
                <a:latin typeface="Cambria" panose="02040503050406030204" pitchFamily="18" charset="0"/>
                <a:ea typeface="Cambria" panose="02040503050406030204" pitchFamily="18" charset="0"/>
              </a:rPr>
              <a:t>Morris, I. (1945). The Teaching of English as a Second Language. Macmillan</a:t>
            </a:r>
            <a:r>
              <a:rPr lang="en-US" sz="1200" i="1" dirty="0">
                <a:latin typeface="Cambria" panose="02040503050406030204" pitchFamily="18" charset="0"/>
                <a:ea typeface="Cambria" panose="02040503050406030204" pitchFamily="18" charset="0"/>
              </a:rPr>
              <a:t>.</a:t>
            </a:r>
            <a:endParaRPr lang="ro-RO" sz="1200" dirty="0">
              <a:latin typeface="Cambria" panose="02040503050406030204" pitchFamily="18" charset="0"/>
              <a:ea typeface="Cambria" panose="02040503050406030204" pitchFamily="18" charset="0"/>
            </a:endParaRPr>
          </a:p>
          <a:p>
            <a:pPr marL="0" indent="0">
              <a:buNone/>
            </a:pP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1881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60" y="650449"/>
            <a:ext cx="8072290" cy="4839523"/>
          </a:xfrm>
          <a:solidFill>
            <a:srgbClr val="EAF2FA"/>
          </a:solidFill>
        </p:spPr>
        <p:txBody>
          <a:bodyPr>
            <a:normAutofit/>
          </a:bodyPr>
          <a:lstStyle/>
          <a:p>
            <a:pPr marL="0" indent="0">
              <a:buNone/>
            </a:pPr>
            <a:endParaRPr lang="ro-RO" sz="2400" dirty="0" smtClean="0">
              <a:latin typeface="Cambria" panose="02040503050406030204" pitchFamily="18" charset="0"/>
              <a:ea typeface="Cambria" panose="02040503050406030204" pitchFamily="18" charset="0"/>
            </a:endParaRPr>
          </a:p>
          <a:p>
            <a:pPr marL="0" indent="0">
              <a:buNone/>
            </a:pPr>
            <a:endParaRPr lang="ro-RO" sz="2400" dirty="0">
              <a:latin typeface="Cambria" panose="02040503050406030204" pitchFamily="18" charset="0"/>
              <a:ea typeface="Cambria" panose="02040503050406030204" pitchFamily="18" charset="0"/>
            </a:endParaRPr>
          </a:p>
          <a:p>
            <a:pPr marL="0" indent="0">
              <a:buNone/>
            </a:pPr>
            <a:r>
              <a:rPr lang="en-US" sz="2400"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Let the example precede or even replace the rule. A well-chosen example or set of examples may so completely embody the rule that the rule itself will be superfluous</a:t>
            </a:r>
            <a:r>
              <a:rPr lang="en-US" sz="2400" dirty="0" smtClean="0">
                <a:latin typeface="Cambria" panose="02040503050406030204" pitchFamily="18" charset="0"/>
                <a:ea typeface="Cambria" panose="02040503050406030204" pitchFamily="18" charset="0"/>
              </a:rPr>
              <a:t>."</a:t>
            </a:r>
          </a:p>
          <a:p>
            <a:endParaRPr lang="en-US" sz="2400" dirty="0" smtClean="0">
              <a:latin typeface="Cambria" panose="02040503050406030204" pitchFamily="18" charset="0"/>
              <a:ea typeface="Cambria" panose="02040503050406030204" pitchFamily="18" charset="0"/>
            </a:endParaRPr>
          </a:p>
          <a:p>
            <a:pPr marL="342900" lvl="1" indent="0">
              <a:buNone/>
            </a:pPr>
            <a:r>
              <a:rPr lang="ro-RO" sz="1350" i="1" dirty="0" smtClean="0">
                <a:latin typeface="Sylfaen" panose="010A0502050306030303" pitchFamily="18" charset="0"/>
              </a:rPr>
              <a:t>Palmer</a:t>
            </a:r>
            <a:r>
              <a:rPr lang="ro-RO" sz="1350" i="1" dirty="0">
                <a:latin typeface="Sylfaen" panose="010A0502050306030303" pitchFamily="18" charset="0"/>
              </a:rPr>
              <a:t>, H. (1921) The Principles of Language-Study. London: Harrap, p. 133</a:t>
            </a:r>
            <a:endParaRPr lang="ro-RO" sz="1350" dirty="0">
              <a:latin typeface="Sylfaen" panose="010A0502050306030303" pitchFamily="18" charset="0"/>
            </a:endParaRPr>
          </a:p>
          <a:p>
            <a:pPr marL="0" indent="0">
              <a:buNone/>
            </a:pPr>
            <a:endParaRPr lang="ro-RO" sz="1650" dirty="0">
              <a:latin typeface="Sylfaen" panose="010A0502050306030303" pitchFamily="18" charset="0"/>
            </a:endParaRPr>
          </a:p>
          <a:p>
            <a:pPr marL="0" indent="0">
              <a:buNone/>
            </a:pPr>
            <a:endParaRPr lang="ro-RO" sz="1650" dirty="0">
              <a:latin typeface="Sylfaen" panose="010A0502050306030303" pitchFamily="18" charset="0"/>
            </a:endParaRPr>
          </a:p>
        </p:txBody>
      </p:sp>
    </p:spTree>
    <p:extLst>
      <p:ext uri="{BB962C8B-B14F-4D97-AF65-F5344CB8AC3E}">
        <p14:creationId xmlns:p14="http://schemas.microsoft.com/office/powerpoint/2010/main" val="4035003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0" y="377073"/>
            <a:ext cx="4694549" cy="6212264"/>
          </a:xfrm>
          <a:solidFill>
            <a:srgbClr val="EAF2FA"/>
          </a:solidFill>
        </p:spPr>
        <p:txBody>
          <a:bodyPr>
            <a:normAutofit/>
          </a:bodyPr>
          <a:lstStyle/>
          <a:p>
            <a:pPr marL="0" indent="0">
              <a:buNone/>
            </a:pPr>
            <a:r>
              <a:rPr lang="ro-RO" sz="2600" b="1" dirty="0">
                <a:solidFill>
                  <a:srgbClr val="C00000"/>
                </a:solidFill>
                <a:latin typeface="Cambria" panose="02040503050406030204" pitchFamily="18" charset="0"/>
                <a:ea typeface="Cambria" panose="02040503050406030204" pitchFamily="18" charset="0"/>
              </a:rPr>
              <a:t>Advantages </a:t>
            </a:r>
            <a:r>
              <a:rPr lang="ro-RO" sz="2600" b="1" dirty="0">
                <a:latin typeface="Cambria" panose="02040503050406030204" pitchFamily="18" charset="0"/>
                <a:ea typeface="Cambria" panose="02040503050406030204" pitchFamily="18" charset="0"/>
              </a:rPr>
              <a:t>of an </a:t>
            </a:r>
            <a:r>
              <a:rPr lang="ro-RO" sz="2600" b="1" dirty="0">
                <a:solidFill>
                  <a:srgbClr val="C00000"/>
                </a:solidFill>
                <a:latin typeface="Cambria" panose="02040503050406030204" pitchFamily="18" charset="0"/>
                <a:ea typeface="Cambria" panose="02040503050406030204" pitchFamily="18" charset="0"/>
              </a:rPr>
              <a:t>inductive</a:t>
            </a:r>
            <a:r>
              <a:rPr lang="ro-RO" sz="2600" b="1" dirty="0">
                <a:latin typeface="Cambria" panose="02040503050406030204" pitchFamily="18" charset="0"/>
                <a:ea typeface="Cambria" panose="02040503050406030204" pitchFamily="18" charset="0"/>
              </a:rPr>
              <a:t> presentation:</a:t>
            </a:r>
            <a:endParaRPr lang="ro-RO" sz="2600" dirty="0">
              <a:latin typeface="Cambria" panose="02040503050406030204" pitchFamily="18" charset="0"/>
              <a:ea typeface="Cambria" panose="02040503050406030204" pitchFamily="18" charset="0"/>
            </a:endParaRPr>
          </a:p>
          <a:p>
            <a:pPr marL="360000" lvl="1"/>
            <a:r>
              <a:rPr lang="ro-RO" sz="2000" dirty="0">
                <a:latin typeface="Cambria" panose="02040503050406030204" pitchFamily="18" charset="0"/>
                <a:ea typeface="Cambria" panose="02040503050406030204" pitchFamily="18" charset="0"/>
              </a:rPr>
              <a:t>discovering rules involves deeper </a:t>
            </a:r>
            <a:r>
              <a:rPr lang="ro-RO" sz="2000" dirty="0" smtClean="0">
                <a:latin typeface="Cambria" panose="02040503050406030204" pitchFamily="18" charset="0"/>
                <a:ea typeface="Cambria" panose="02040503050406030204" pitchFamily="18" charset="0"/>
              </a:rPr>
              <a:t>processing,</a:t>
            </a:r>
          </a:p>
          <a:p>
            <a:pPr marL="360000" lvl="1"/>
            <a:r>
              <a:rPr lang="en-US" sz="2000" dirty="0">
                <a:latin typeface="Cambria" panose="02040503050406030204" pitchFamily="18" charset="0"/>
                <a:ea typeface="Cambria" panose="02040503050406030204" pitchFamily="18" charset="0"/>
              </a:rPr>
              <a:t>it is more in keeping with natural language acquisition (where rules are absorbed subconsciously with little or no conscious focus),</a:t>
            </a:r>
          </a:p>
          <a:p>
            <a:pPr marL="360000" lvl="1"/>
            <a:r>
              <a:rPr lang="ro-RO" sz="2000" dirty="0" smtClean="0">
                <a:latin typeface="Cambria" panose="02040503050406030204" pitchFamily="18" charset="0"/>
                <a:ea typeface="Cambria" panose="02040503050406030204" pitchFamily="18" charset="0"/>
              </a:rPr>
              <a:t>it </a:t>
            </a:r>
            <a:r>
              <a:rPr lang="ro-RO" sz="2000" dirty="0">
                <a:latin typeface="Cambria" panose="02040503050406030204" pitchFamily="18" charset="0"/>
                <a:ea typeface="Cambria" panose="02040503050406030204" pitchFamily="18" charset="0"/>
              </a:rPr>
              <a:t>promotes active involvement in </a:t>
            </a:r>
            <a:r>
              <a:rPr lang="ro-RO" sz="2000" dirty="0" smtClean="0">
                <a:latin typeface="Cambria" panose="02040503050406030204" pitchFamily="18" charset="0"/>
                <a:ea typeface="Cambria" panose="02040503050406030204" pitchFamily="18" charset="0"/>
              </a:rPr>
              <a:t>learning,</a:t>
            </a:r>
          </a:p>
          <a:p>
            <a:pPr marL="360000" lvl="1"/>
            <a:r>
              <a:rPr lang="en-US" sz="2000" dirty="0">
                <a:latin typeface="Cambria" panose="02040503050406030204" pitchFamily="18" charset="0"/>
                <a:ea typeface="Cambria" panose="02040503050406030204" pitchFamily="18" charset="0"/>
              </a:rPr>
              <a:t>it allows students to get a communicative "feel" for some aspect of language before getting </a:t>
            </a:r>
            <a:r>
              <a:rPr lang="en-US" sz="2000" dirty="0" smtClean="0">
                <a:latin typeface="Cambria" panose="02040503050406030204" pitchFamily="18" charset="0"/>
                <a:ea typeface="Cambria" panose="02040503050406030204" pitchFamily="18" charset="0"/>
              </a:rPr>
              <a:t>overwhelmed </a:t>
            </a:r>
            <a:r>
              <a:rPr lang="en-US" sz="2000" dirty="0">
                <a:latin typeface="Cambria" panose="02040503050406030204" pitchFamily="18" charset="0"/>
                <a:ea typeface="Cambria" panose="02040503050406030204" pitchFamily="18" charset="0"/>
              </a:rPr>
              <a:t>by grammatical explanations,</a:t>
            </a:r>
          </a:p>
          <a:p>
            <a:pPr marL="360000" lvl="1"/>
            <a:r>
              <a:rPr lang="ro-RO" sz="2000" dirty="0" smtClean="0">
                <a:latin typeface="Cambria" panose="02040503050406030204" pitchFamily="18" charset="0"/>
                <a:ea typeface="Cambria" panose="02040503050406030204" pitchFamily="18" charset="0"/>
              </a:rPr>
              <a:t>it's </a:t>
            </a:r>
            <a:r>
              <a:rPr lang="ro-RO" sz="2000" dirty="0">
                <a:latin typeface="Cambria" panose="02040503050406030204" pitchFamily="18" charset="0"/>
                <a:ea typeface="Cambria" panose="02040503050406030204" pitchFamily="18" charset="0"/>
              </a:rPr>
              <a:t>more </a:t>
            </a:r>
            <a:r>
              <a:rPr lang="ro-RO" sz="2000" dirty="0" smtClean="0">
                <a:latin typeface="Cambria" panose="02040503050406030204" pitchFamily="18" charset="0"/>
                <a:ea typeface="Cambria" panose="02040503050406030204" pitchFamily="18" charset="0"/>
              </a:rPr>
              <a:t>challenging,</a:t>
            </a:r>
          </a:p>
          <a:p>
            <a:pPr marL="360000" lvl="1"/>
            <a:r>
              <a:rPr lang="en-US" sz="2000" dirty="0">
                <a:latin typeface="Cambria" panose="02040503050406030204" pitchFamily="18" charset="0"/>
                <a:ea typeface="Cambria" panose="02040503050406030204" pitchFamily="18" charset="0"/>
              </a:rPr>
              <a:t>it builds more intrinsic motivation by allowing students to discover rules rather than being told </a:t>
            </a:r>
            <a:r>
              <a:rPr lang="en-US" sz="2000" dirty="0" smtClean="0">
                <a:latin typeface="Cambria" panose="02040503050406030204" pitchFamily="18" charset="0"/>
                <a:ea typeface="Cambria" panose="02040503050406030204" pitchFamily="18" charset="0"/>
              </a:rPr>
              <a:t>them</a:t>
            </a:r>
            <a:r>
              <a:rPr lang="ro-RO" sz="2000" dirty="0" smtClean="0">
                <a:latin typeface="Cambria" panose="02040503050406030204" pitchFamily="18" charset="0"/>
                <a:ea typeface="Cambria" panose="02040503050406030204" pitchFamily="18" charset="0"/>
              </a:rPr>
              <a:t>,</a:t>
            </a:r>
            <a:endParaRPr lang="ro-RO" sz="2000" dirty="0">
              <a:latin typeface="Cambria" panose="02040503050406030204" pitchFamily="18" charset="0"/>
              <a:ea typeface="Cambria" panose="02040503050406030204" pitchFamily="18" charset="0"/>
            </a:endParaRPr>
          </a:p>
          <a:p>
            <a:pPr marL="360000" lvl="1"/>
            <a:r>
              <a:rPr lang="ro-RO" sz="2000" dirty="0">
                <a:latin typeface="Cambria" panose="02040503050406030204" pitchFamily="18" charset="0"/>
                <a:ea typeface="Cambria" panose="02040503050406030204" pitchFamily="18" charset="0"/>
              </a:rPr>
              <a:t>it can be done </a:t>
            </a:r>
            <a:r>
              <a:rPr lang="ro-RO" sz="2000" dirty="0" smtClean="0">
                <a:latin typeface="Cambria" panose="02040503050406030204" pitchFamily="18" charset="0"/>
                <a:ea typeface="Cambria" panose="02040503050406030204" pitchFamily="18" charset="0"/>
              </a:rPr>
              <a:t>collaboratively.</a:t>
            </a:r>
            <a:endParaRPr lang="ro-RO" sz="2000" dirty="0">
              <a:latin typeface="Cambria" panose="02040503050406030204" pitchFamily="18" charset="0"/>
              <a:ea typeface="Cambria" panose="02040503050406030204" pitchFamily="18" charset="0"/>
            </a:endParaRPr>
          </a:p>
          <a:p>
            <a:pPr marL="360000" lvl="1" indent="0">
              <a:buNone/>
            </a:pPr>
            <a:endParaRPr lang="ro-RO" sz="1800" dirty="0"/>
          </a:p>
        </p:txBody>
      </p:sp>
      <p:sp>
        <p:nvSpPr>
          <p:cNvPr id="4" name="TextBox 3"/>
          <p:cNvSpPr txBox="1"/>
          <p:nvPr/>
        </p:nvSpPr>
        <p:spPr>
          <a:xfrm>
            <a:off x="5015060" y="480765"/>
            <a:ext cx="3770722" cy="2739211"/>
          </a:xfrm>
          <a:prstGeom prst="rect">
            <a:avLst/>
          </a:prstGeom>
          <a:solidFill>
            <a:srgbClr val="EAF2FA"/>
          </a:solidFill>
        </p:spPr>
        <p:txBody>
          <a:bodyPr wrap="square" rtlCol="0">
            <a:spAutoFit/>
          </a:bodyPr>
          <a:lstStyle/>
          <a:p>
            <a:r>
              <a:rPr lang="en-US" sz="2600" b="1" dirty="0" smtClean="0">
                <a:solidFill>
                  <a:srgbClr val="C00000"/>
                </a:solidFill>
                <a:latin typeface="Cambria" panose="02040503050406030204" pitchFamily="18" charset="0"/>
                <a:ea typeface="Cambria" panose="02040503050406030204" pitchFamily="18" charset="0"/>
              </a:rPr>
              <a:t>Disadvantages</a:t>
            </a:r>
            <a:r>
              <a:rPr lang="en-US" sz="2600" b="1" dirty="0" smtClean="0">
                <a:latin typeface="Cambria" panose="02040503050406030204" pitchFamily="18" charset="0"/>
                <a:ea typeface="Cambria" panose="02040503050406030204" pitchFamily="18" charset="0"/>
              </a:rPr>
              <a:t> of an </a:t>
            </a:r>
            <a:r>
              <a:rPr lang="en-US" sz="2600" b="1" dirty="0" smtClean="0">
                <a:solidFill>
                  <a:srgbClr val="C00000"/>
                </a:solidFill>
                <a:latin typeface="Cambria" panose="02040503050406030204" pitchFamily="18" charset="0"/>
                <a:ea typeface="Cambria" panose="02040503050406030204" pitchFamily="18" charset="0"/>
              </a:rPr>
              <a:t>inductive</a:t>
            </a:r>
            <a:r>
              <a:rPr lang="en-US" sz="2600" b="1" dirty="0" smtClean="0">
                <a:latin typeface="Cambria" panose="02040503050406030204" pitchFamily="18" charset="0"/>
                <a:ea typeface="Cambria" panose="02040503050406030204" pitchFamily="18" charset="0"/>
              </a:rPr>
              <a:t> presentation:</a:t>
            </a:r>
            <a:endParaRPr lang="en-US" sz="2600" dirty="0" smtClean="0">
              <a:latin typeface="Cambria" panose="02040503050406030204" pitchFamily="18" charset="0"/>
              <a:ea typeface="Cambria" panose="02040503050406030204" pitchFamily="18" charset="0"/>
            </a:endParaRPr>
          </a:p>
          <a:p>
            <a:pPr marL="257175" indent="-257175">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it's time-consuming</a:t>
            </a:r>
          </a:p>
          <a:p>
            <a:pPr marL="257175" indent="-257175">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learners may infer the wrong rule</a:t>
            </a:r>
          </a:p>
          <a:p>
            <a:pPr marL="257175" indent="-257175">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it's demanding for the teacher</a:t>
            </a:r>
          </a:p>
          <a:p>
            <a:pPr marL="257175" indent="-257175">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it may frustrate learners' expectations</a:t>
            </a:r>
            <a:r>
              <a:rPr lang="ro-RO"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4258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78983551"/>
              </p:ext>
            </p:extLst>
          </p:nvPr>
        </p:nvGraphicFramePr>
        <p:xfrm>
          <a:off x="980387" y="631596"/>
          <a:ext cx="7381187" cy="542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725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364" y="669303"/>
            <a:ext cx="8088199" cy="5507660"/>
          </a:xfrm>
          <a:solidFill>
            <a:srgbClr val="EAF2FA"/>
          </a:solidFill>
        </p:spPr>
        <p:txBody>
          <a:bodyPr>
            <a:normAutofit/>
          </a:bodyPr>
          <a:lstStyle/>
          <a:p>
            <a:pPr marL="0" indent="0">
              <a:buNone/>
            </a:pPr>
            <a:r>
              <a:rPr lang="en-US" b="1" dirty="0">
                <a:latin typeface="Cambria" panose="02040503050406030204" pitchFamily="18" charset="0"/>
              </a:rPr>
              <a:t>Criteria of a good grammar rule</a:t>
            </a:r>
            <a:r>
              <a:rPr lang="en-US" b="1" dirty="0" smtClean="0">
                <a:latin typeface="Cambria" panose="02040503050406030204" pitchFamily="18" charset="0"/>
              </a:rPr>
              <a:t>:</a:t>
            </a:r>
          </a:p>
          <a:p>
            <a:pPr marL="0" indent="0">
              <a:buNone/>
            </a:pPr>
            <a:endParaRPr lang="en-US" sz="2200" b="1" dirty="0">
              <a:latin typeface="Cambria" panose="02040503050406030204" pitchFamily="18" charset="0"/>
            </a:endParaRPr>
          </a:p>
          <a:p>
            <a:r>
              <a:rPr lang="en-US" sz="2200" dirty="0">
                <a:latin typeface="Cambria" panose="02040503050406030204" pitchFamily="18" charset="0"/>
              </a:rPr>
              <a:t>Truth - is the rule true?</a:t>
            </a:r>
            <a:endParaRPr lang="ru-RU" sz="2200" dirty="0">
              <a:latin typeface="Cambria" panose="02040503050406030204" pitchFamily="18" charset="0"/>
            </a:endParaRPr>
          </a:p>
          <a:p>
            <a:r>
              <a:rPr lang="en-US" sz="2200" dirty="0">
                <a:latin typeface="Cambria" panose="02040503050406030204" pitchFamily="18" charset="0"/>
              </a:rPr>
              <a:t>Limitation – is it clear what the rule covers and what it doesn’t?</a:t>
            </a:r>
            <a:endParaRPr lang="ru-RU" sz="2200" dirty="0">
              <a:latin typeface="Cambria" panose="02040503050406030204" pitchFamily="18" charset="0"/>
            </a:endParaRPr>
          </a:p>
          <a:p>
            <a:r>
              <a:rPr lang="en-US" sz="2200" dirty="0">
                <a:latin typeface="Cambria" panose="02040503050406030204" pitchFamily="18" charset="0"/>
              </a:rPr>
              <a:t>Clarity – is it clearly expressed?</a:t>
            </a:r>
            <a:endParaRPr lang="ru-RU" sz="2200" dirty="0">
              <a:latin typeface="Cambria" panose="02040503050406030204" pitchFamily="18" charset="0"/>
            </a:endParaRPr>
          </a:p>
          <a:p>
            <a:r>
              <a:rPr lang="en-US" sz="2200" dirty="0">
                <a:latin typeface="Cambria" panose="02040503050406030204" pitchFamily="18" charset="0"/>
              </a:rPr>
              <a:t>Simplicity – is it uncluttered with sub-rules and exceptions?</a:t>
            </a:r>
            <a:endParaRPr lang="ru-RU" sz="2200" dirty="0">
              <a:latin typeface="Cambria" panose="02040503050406030204" pitchFamily="18" charset="0"/>
            </a:endParaRPr>
          </a:p>
          <a:p>
            <a:r>
              <a:rPr lang="en-US" sz="2200" dirty="0">
                <a:latin typeface="Cambria" panose="02040503050406030204" pitchFamily="18" charset="0"/>
              </a:rPr>
              <a:t>Familiarity – does it use concepts that the students are familiar with?</a:t>
            </a:r>
            <a:endParaRPr lang="ru-RU" sz="2200" dirty="0">
              <a:latin typeface="Cambria" panose="02040503050406030204" pitchFamily="18" charset="0"/>
            </a:endParaRPr>
          </a:p>
          <a:p>
            <a:r>
              <a:rPr lang="en-US" sz="2200" dirty="0">
                <a:latin typeface="Cambria" panose="02040503050406030204" pitchFamily="18" charset="0"/>
              </a:rPr>
              <a:t>Relevance – is it a rule that reflects student’s specific needs and problems?</a:t>
            </a:r>
            <a:endParaRPr lang="ru-RU" sz="2200" dirty="0">
              <a:latin typeface="Cambria" panose="02040503050406030204" pitchFamily="18" charset="0"/>
            </a:endParaRPr>
          </a:p>
          <a:p>
            <a:endParaRPr lang="ru-RU" dirty="0">
              <a:latin typeface="Cambria" panose="02040503050406030204" pitchFamily="18" charset="0"/>
            </a:endParaRPr>
          </a:p>
          <a:p>
            <a:pPr marL="0" indent="0">
              <a:buNone/>
            </a:pPr>
            <a:endParaRPr lang="ru-RU" dirty="0">
              <a:latin typeface="Cambria" panose="02040503050406030204" pitchFamily="18" charset="0"/>
            </a:endParaRPr>
          </a:p>
          <a:p>
            <a:pPr marL="0" indent="0">
              <a:buNone/>
            </a:pPr>
            <a:endParaRPr lang="en-US" sz="2400" b="1" dirty="0">
              <a:latin typeface="Cambria" panose="02040503050406030204" pitchFamily="18" charset="0"/>
            </a:endParaRPr>
          </a:p>
        </p:txBody>
      </p:sp>
    </p:spTree>
    <p:extLst>
      <p:ext uri="{BB962C8B-B14F-4D97-AF65-F5344CB8AC3E}">
        <p14:creationId xmlns:p14="http://schemas.microsoft.com/office/powerpoint/2010/main" val="2038169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364" y="311086"/>
            <a:ext cx="8455844" cy="6410225"/>
          </a:xfrm>
          <a:solidFill>
            <a:srgbClr val="EAF2FA"/>
          </a:solidFill>
        </p:spPr>
        <p:txBody>
          <a:bodyPr>
            <a:normAutofit/>
          </a:bodyPr>
          <a:lstStyle/>
          <a:p>
            <a:pPr marL="0" indent="0">
              <a:buNone/>
            </a:pPr>
            <a:r>
              <a:rPr lang="en-US" sz="2600" b="1" dirty="0" smtClean="0">
                <a:latin typeface="Cambria" panose="02040503050406030204" pitchFamily="18" charset="0"/>
              </a:rPr>
              <a:t>An </a:t>
            </a:r>
            <a:r>
              <a:rPr lang="en-US" sz="2600" b="1" dirty="0">
                <a:latin typeface="Cambria" panose="02040503050406030204" pitchFamily="18" charset="0"/>
              </a:rPr>
              <a:t>effective </a:t>
            </a:r>
            <a:r>
              <a:rPr lang="ro-RO" sz="2600" b="1" dirty="0" smtClean="0">
                <a:latin typeface="Cambria" panose="02040503050406030204" pitchFamily="18" charset="0"/>
              </a:rPr>
              <a:t>grammatical explanation</a:t>
            </a:r>
            <a:r>
              <a:rPr lang="en-US" sz="2600" b="1" dirty="0" smtClean="0">
                <a:latin typeface="Cambria" panose="02040503050406030204" pitchFamily="18" charset="0"/>
              </a:rPr>
              <a:t> </a:t>
            </a:r>
            <a:r>
              <a:rPr lang="en-US" sz="2600" b="1" dirty="0">
                <a:latin typeface="Cambria" panose="02040503050406030204" pitchFamily="18" charset="0"/>
              </a:rPr>
              <a:t>will include the following features:</a:t>
            </a:r>
            <a:endParaRPr lang="ru-RU" sz="2600" b="1" dirty="0">
              <a:latin typeface="Cambria" panose="02040503050406030204" pitchFamily="18" charset="0"/>
            </a:endParaRPr>
          </a:p>
          <a:p>
            <a:pPr lvl="1"/>
            <a:r>
              <a:rPr lang="en-US" sz="2200" dirty="0">
                <a:latin typeface="Cambria" panose="02040503050406030204" pitchFamily="18" charset="0"/>
              </a:rPr>
              <a:t>Keep your </a:t>
            </a:r>
            <a:r>
              <a:rPr lang="en-US" sz="2200" b="1" dirty="0">
                <a:latin typeface="Cambria" panose="02040503050406030204" pitchFamily="18" charset="0"/>
              </a:rPr>
              <a:t>explanations brief and simple</a:t>
            </a:r>
            <a:r>
              <a:rPr lang="en-US" sz="2200" dirty="0">
                <a:solidFill>
                  <a:srgbClr val="C00000"/>
                </a:solidFill>
                <a:latin typeface="Cambria" panose="02040503050406030204" pitchFamily="18" charset="0"/>
              </a:rPr>
              <a:t>. Use the mother tongue if students cannot follow an explanation in English</a:t>
            </a:r>
            <a:r>
              <a:rPr lang="en-US" sz="2200" dirty="0">
                <a:latin typeface="Cambria" panose="02040503050406030204" pitchFamily="18" charset="0"/>
              </a:rPr>
              <a:t>.</a:t>
            </a:r>
          </a:p>
          <a:p>
            <a:pPr lvl="1"/>
            <a:r>
              <a:rPr lang="en-US" sz="2200" dirty="0" smtClean="0">
                <a:latin typeface="Cambria" panose="02040503050406030204" pitchFamily="18" charset="0"/>
              </a:rPr>
              <a:t>Use </a:t>
            </a:r>
            <a:r>
              <a:rPr lang="en-US" sz="2200" b="1" dirty="0">
                <a:latin typeface="Cambria" panose="02040503050406030204" pitchFamily="18" charset="0"/>
              </a:rPr>
              <a:t>charts</a:t>
            </a:r>
            <a:r>
              <a:rPr lang="en-US" sz="2200" dirty="0">
                <a:latin typeface="Cambria" panose="02040503050406030204" pitchFamily="18" charset="0"/>
              </a:rPr>
              <a:t> and other </a:t>
            </a:r>
            <a:r>
              <a:rPr lang="en-US" sz="2200" b="1" dirty="0">
                <a:latin typeface="Cambria" panose="02040503050406030204" pitchFamily="18" charset="0"/>
              </a:rPr>
              <a:t>visuals</a:t>
            </a:r>
            <a:r>
              <a:rPr lang="en-US" sz="2200" dirty="0">
                <a:latin typeface="Cambria" panose="02040503050406030204" pitchFamily="18" charset="0"/>
              </a:rPr>
              <a:t> whenever possible to </a:t>
            </a:r>
            <a:r>
              <a:rPr lang="en-US" sz="2200" b="1" dirty="0">
                <a:latin typeface="Cambria" panose="02040503050406030204" pitchFamily="18" charset="0"/>
              </a:rPr>
              <a:t>graphically depict grammatical </a:t>
            </a:r>
            <a:r>
              <a:rPr lang="en-US" sz="2200" dirty="0">
                <a:latin typeface="Cambria" panose="02040503050406030204" pitchFamily="18" charset="0"/>
              </a:rPr>
              <a:t>r</a:t>
            </a:r>
            <a:r>
              <a:rPr lang="en-US" sz="2200" b="1" dirty="0">
                <a:latin typeface="Cambria" panose="02040503050406030204" pitchFamily="18" charset="0"/>
              </a:rPr>
              <a:t>elationships</a:t>
            </a:r>
            <a:r>
              <a:rPr lang="en-US" sz="2200" dirty="0">
                <a:latin typeface="Cambria" panose="02040503050406030204" pitchFamily="18" charset="0"/>
              </a:rPr>
              <a:t>.</a:t>
            </a:r>
          </a:p>
          <a:p>
            <a:pPr lvl="1"/>
            <a:r>
              <a:rPr lang="ro-RO" sz="2200" dirty="0" smtClean="0">
                <a:latin typeface="Cambria" panose="02040503050406030204" pitchFamily="18" charset="0"/>
              </a:rPr>
              <a:t>I</a:t>
            </a:r>
            <a:r>
              <a:rPr lang="en-US" sz="2200" dirty="0" smtClean="0">
                <a:latin typeface="Cambria" panose="02040503050406030204" pitchFamily="18" charset="0"/>
              </a:rPr>
              <a:t>llustrate </a:t>
            </a:r>
            <a:r>
              <a:rPr lang="en-US" sz="2200" dirty="0">
                <a:latin typeface="Cambria" panose="02040503050406030204" pitchFamily="18" charset="0"/>
              </a:rPr>
              <a:t>with </a:t>
            </a:r>
            <a:r>
              <a:rPr lang="en-US" sz="2200" b="1" dirty="0">
                <a:latin typeface="Cambria" panose="02040503050406030204" pitchFamily="18" charset="0"/>
              </a:rPr>
              <a:t>clear</a:t>
            </a:r>
            <a:r>
              <a:rPr lang="en-US" sz="2200" dirty="0">
                <a:latin typeface="Cambria" panose="02040503050406030204" pitchFamily="18" charset="0"/>
              </a:rPr>
              <a:t>, </a:t>
            </a:r>
            <a:r>
              <a:rPr lang="en-US" sz="2200" b="1" dirty="0">
                <a:latin typeface="Cambria" panose="02040503050406030204" pitchFamily="18" charset="0"/>
              </a:rPr>
              <a:t>unambiguous</a:t>
            </a:r>
            <a:r>
              <a:rPr lang="en-US" sz="2200" dirty="0">
                <a:latin typeface="Cambria" panose="02040503050406030204" pitchFamily="18" charset="0"/>
              </a:rPr>
              <a:t> </a:t>
            </a:r>
            <a:r>
              <a:rPr lang="en-US" sz="2200" b="1" dirty="0">
                <a:latin typeface="Cambria" panose="02040503050406030204" pitchFamily="18" charset="0"/>
              </a:rPr>
              <a:t>examples</a:t>
            </a:r>
            <a:r>
              <a:rPr lang="en-US" sz="2200" dirty="0">
                <a:latin typeface="Cambria" panose="02040503050406030204" pitchFamily="18" charset="0"/>
              </a:rPr>
              <a:t>.</a:t>
            </a:r>
          </a:p>
          <a:p>
            <a:pPr lvl="1"/>
            <a:r>
              <a:rPr lang="en-US" sz="2200" dirty="0" smtClean="0">
                <a:latin typeface="Cambria" panose="02040503050406030204" pitchFamily="18" charset="0"/>
              </a:rPr>
              <a:t>Try </a:t>
            </a:r>
            <a:r>
              <a:rPr lang="en-US" sz="2200" dirty="0">
                <a:latin typeface="Cambria" panose="02040503050406030204" pitchFamily="18" charset="0"/>
              </a:rPr>
              <a:t>to </a:t>
            </a:r>
            <a:r>
              <a:rPr lang="en-US" sz="2200" b="1" dirty="0">
                <a:latin typeface="Cambria" panose="02040503050406030204" pitchFamily="18" charset="0"/>
              </a:rPr>
              <a:t>account for varying cognitive styles</a:t>
            </a:r>
            <a:r>
              <a:rPr lang="en-US" sz="2200" dirty="0">
                <a:latin typeface="Cambria" panose="02040503050406030204" pitchFamily="18" charset="0"/>
              </a:rPr>
              <a:t> among your </a:t>
            </a:r>
            <a:r>
              <a:rPr lang="en-US" sz="2200" dirty="0" smtClean="0">
                <a:latin typeface="Cambria" panose="02040503050406030204" pitchFamily="18" charset="0"/>
              </a:rPr>
              <a:t>students.</a:t>
            </a:r>
            <a:endParaRPr lang="en-US" sz="2200" dirty="0">
              <a:latin typeface="Cambria" panose="02040503050406030204" pitchFamily="18" charset="0"/>
            </a:endParaRPr>
          </a:p>
          <a:p>
            <a:pPr lvl="1"/>
            <a:r>
              <a:rPr lang="en-US" sz="2200" dirty="0" smtClean="0">
                <a:latin typeface="Cambria" panose="02040503050406030204" pitchFamily="18" charset="0"/>
              </a:rPr>
              <a:t>Do </a:t>
            </a:r>
            <a:r>
              <a:rPr lang="en-US" sz="2200" dirty="0">
                <a:latin typeface="Cambria" panose="02040503050406030204" pitchFamily="18" charset="0"/>
              </a:rPr>
              <a:t>not </a:t>
            </a:r>
            <a:r>
              <a:rPr lang="en-US" sz="2200" b="1" dirty="0">
                <a:latin typeface="Cambria" panose="02040503050406030204" pitchFamily="18" charset="0"/>
              </a:rPr>
              <a:t>get yourself </a:t>
            </a:r>
            <a:r>
              <a:rPr lang="en-US" sz="2200" dirty="0">
                <a:latin typeface="Cambria" panose="02040503050406030204" pitchFamily="18" charset="0"/>
              </a:rPr>
              <a:t>(and students!) </a:t>
            </a:r>
            <a:r>
              <a:rPr lang="en-US" sz="2200" b="1" dirty="0">
                <a:latin typeface="Cambria" panose="02040503050406030204" pitchFamily="18" charset="0"/>
              </a:rPr>
              <a:t>tied up</a:t>
            </a:r>
            <a:r>
              <a:rPr lang="en-US" sz="2200" dirty="0">
                <a:latin typeface="Cambria" panose="02040503050406030204" pitchFamily="18" charset="0"/>
              </a:rPr>
              <a:t> in knots over so-called "</a:t>
            </a:r>
            <a:r>
              <a:rPr lang="en-US" sz="2200" b="1" dirty="0">
                <a:latin typeface="Cambria" panose="02040503050406030204" pitchFamily="18" charset="0"/>
              </a:rPr>
              <a:t>exceptions</a:t>
            </a:r>
            <a:r>
              <a:rPr lang="en-US" sz="2200" dirty="0">
                <a:latin typeface="Cambria" panose="02040503050406030204" pitchFamily="18" charset="0"/>
              </a:rPr>
              <a:t>" to rules.</a:t>
            </a:r>
          </a:p>
          <a:p>
            <a:pPr lvl="1"/>
            <a:r>
              <a:rPr lang="en-US" sz="2200" dirty="0" smtClean="0">
                <a:latin typeface="Cambria" panose="02040503050406030204" pitchFamily="18" charset="0"/>
              </a:rPr>
              <a:t>Student’s </a:t>
            </a:r>
            <a:r>
              <a:rPr lang="en-US" sz="2200" b="1" dirty="0">
                <a:latin typeface="Cambria" panose="02040503050406030204" pitchFamily="18" charset="0"/>
              </a:rPr>
              <a:t>understanding</a:t>
            </a:r>
            <a:r>
              <a:rPr lang="en-US" sz="2200" dirty="0">
                <a:latin typeface="Cambria" panose="02040503050406030204" pitchFamily="18" charset="0"/>
              </a:rPr>
              <a:t> will be </a:t>
            </a:r>
            <a:r>
              <a:rPr lang="en-US" sz="2200" b="1" dirty="0">
                <a:latin typeface="Cambria" panose="02040503050406030204" pitchFamily="18" charset="0"/>
              </a:rPr>
              <a:t>checked</a:t>
            </a:r>
            <a:r>
              <a:rPr lang="ro-RO" sz="2200" dirty="0" smtClean="0">
                <a:latin typeface="Cambria" panose="02040503050406030204" pitchFamily="18" charset="0"/>
              </a:rPr>
              <a:t>.</a:t>
            </a:r>
          </a:p>
          <a:p>
            <a:pPr marL="457200" lvl="1" indent="0">
              <a:buNone/>
            </a:pPr>
            <a:r>
              <a:rPr lang="ro-RO" sz="3600" b="1" dirty="0">
                <a:solidFill>
                  <a:srgbClr val="FF0000"/>
                </a:solidFill>
                <a:latin typeface="Cambria" panose="02040503050406030204" pitchFamily="18" charset="0"/>
              </a:rPr>
              <a:t>!</a:t>
            </a:r>
            <a:r>
              <a:rPr lang="en-US" sz="2200" dirty="0" smtClean="0">
                <a:latin typeface="Cambria" panose="02040503050406030204" pitchFamily="18" charset="0"/>
              </a:rPr>
              <a:t>If </a:t>
            </a:r>
            <a:r>
              <a:rPr lang="en-US" sz="2200" dirty="0">
                <a:latin typeface="Cambria" panose="02040503050406030204" pitchFamily="18" charset="0"/>
              </a:rPr>
              <a:t>you don't know how to explain something (e.g., if a student asks you about a point of grammar and you are not sure of the rule), do not risk giving </a:t>
            </a:r>
            <a:r>
              <a:rPr lang="en-US" sz="2200" dirty="0" smtClean="0">
                <a:latin typeface="Cambria" panose="02040503050406030204" pitchFamily="18" charset="0"/>
              </a:rPr>
              <a:t>false; </a:t>
            </a:r>
            <a:r>
              <a:rPr lang="en-US" sz="2200" dirty="0">
                <a:latin typeface="Cambria" panose="02040503050406030204" pitchFamily="18" charset="0"/>
              </a:rPr>
              <a:t>rather, tell students you will research that point and bring an answer back the next day.</a:t>
            </a:r>
            <a:endParaRPr lang="ru-RU" sz="2200" dirty="0">
              <a:latin typeface="Cambria" panose="02040503050406030204" pitchFamily="18" charset="0"/>
            </a:endParaRPr>
          </a:p>
          <a:p>
            <a:pPr marL="0" indent="0">
              <a:buNone/>
            </a:pPr>
            <a:endParaRPr lang="en-US" sz="2400" b="1" dirty="0">
              <a:latin typeface="Cambria" panose="02040503050406030204" pitchFamily="18" charset="0"/>
            </a:endParaRPr>
          </a:p>
        </p:txBody>
      </p:sp>
    </p:spTree>
    <p:extLst>
      <p:ext uri="{BB962C8B-B14F-4D97-AF65-F5344CB8AC3E}">
        <p14:creationId xmlns:p14="http://schemas.microsoft.com/office/powerpoint/2010/main" val="1850798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0" y="782425"/>
            <a:ext cx="8276734" cy="5639635"/>
          </a:xfrm>
          <a:solidFill>
            <a:srgbClr val="EAF2FA"/>
          </a:solidFill>
        </p:spPr>
        <p:txBody>
          <a:bodyPr>
            <a:normAutofit/>
          </a:bodyPr>
          <a:lstStyle/>
          <a:p>
            <a:pPr marL="0" indent="0">
              <a:buNone/>
            </a:pPr>
            <a:r>
              <a:rPr lang="en-US" sz="2400" b="1" dirty="0">
                <a:latin typeface="Cambria" panose="02040503050406030204" pitchFamily="18" charset="0"/>
              </a:rPr>
              <a:t>Teaching grammar through texts</a:t>
            </a:r>
            <a:endParaRPr lang="ru-RU" sz="2400" dirty="0">
              <a:latin typeface="Cambria" panose="02040503050406030204" pitchFamily="18" charset="0"/>
            </a:endParaRPr>
          </a:p>
          <a:p>
            <a:pPr marL="0" indent="0">
              <a:buNone/>
            </a:pPr>
            <a:endParaRPr lang="en-US" sz="2400" b="1" dirty="0">
              <a:latin typeface="Cambria" panose="02040503050406030204" pitchFamily="18" charset="0"/>
            </a:endParaRPr>
          </a:p>
          <a:p>
            <a:pPr marL="0" indent="0">
              <a:buNone/>
            </a:pPr>
            <a:r>
              <a:rPr lang="en-US" sz="2200" b="1" dirty="0">
                <a:latin typeface="Cambria" panose="02040503050406030204" pitchFamily="18" charset="0"/>
              </a:rPr>
              <a:t>Three levels of context that contribute to the meaning of a text:</a:t>
            </a:r>
            <a:endParaRPr lang="ru-RU" sz="2200" dirty="0">
              <a:latin typeface="Cambria" panose="02040503050406030204" pitchFamily="18" charset="0"/>
            </a:endParaRPr>
          </a:p>
          <a:p>
            <a:r>
              <a:rPr lang="en-US" sz="2000" dirty="0">
                <a:latin typeface="Cambria" panose="02040503050406030204" pitchFamily="18" charset="0"/>
              </a:rPr>
              <a:t>The co-text – the surrounding </a:t>
            </a:r>
            <a:r>
              <a:rPr lang="en-US" sz="2000" dirty="0" smtClean="0">
                <a:latin typeface="Cambria" panose="02040503050406030204" pitchFamily="18" charset="0"/>
              </a:rPr>
              <a:t>text</a:t>
            </a:r>
            <a:endParaRPr lang="ru-RU" sz="2000" dirty="0">
              <a:latin typeface="Cambria" panose="02040503050406030204" pitchFamily="18" charset="0"/>
            </a:endParaRPr>
          </a:p>
          <a:p>
            <a:r>
              <a:rPr lang="en-US" sz="2000" dirty="0">
                <a:latin typeface="Cambria" panose="02040503050406030204" pitchFamily="18" charset="0"/>
              </a:rPr>
              <a:t>The context of situation – the situation in which the text is used</a:t>
            </a:r>
            <a:endParaRPr lang="ru-RU" sz="2000" dirty="0">
              <a:latin typeface="Cambria" panose="02040503050406030204" pitchFamily="18" charset="0"/>
            </a:endParaRPr>
          </a:p>
          <a:p>
            <a:r>
              <a:rPr lang="en-US" sz="2000" dirty="0">
                <a:latin typeface="Cambria" panose="02040503050406030204" pitchFamily="18" charset="0"/>
              </a:rPr>
              <a:t>The context of culture – the culturally significant features of the </a:t>
            </a:r>
            <a:r>
              <a:rPr lang="en-US" sz="2000" dirty="0" smtClean="0">
                <a:latin typeface="Cambria" panose="02040503050406030204" pitchFamily="18" charset="0"/>
              </a:rPr>
              <a:t>situation</a:t>
            </a:r>
            <a:r>
              <a:rPr lang="ro-RO" sz="2000" dirty="0" smtClean="0">
                <a:latin typeface="Cambria" panose="02040503050406030204" pitchFamily="18" charset="0"/>
              </a:rPr>
              <a:t>.</a:t>
            </a:r>
            <a:endParaRPr lang="ru-RU" sz="2000" dirty="0">
              <a:latin typeface="Cambria" panose="02040503050406030204" pitchFamily="18" charset="0"/>
            </a:endParaRPr>
          </a:p>
          <a:p>
            <a:endParaRPr lang="ru-RU" sz="2400" dirty="0">
              <a:latin typeface="Cambria" panose="02040503050406030204" pitchFamily="18" charset="0"/>
            </a:endParaRPr>
          </a:p>
          <a:p>
            <a:pPr marL="0" indent="0">
              <a:buNone/>
            </a:pPr>
            <a:r>
              <a:rPr lang="en-US" sz="2200" b="1" dirty="0">
                <a:latin typeface="Cambria" panose="02040503050406030204" pitchFamily="18" charset="0"/>
              </a:rPr>
              <a:t>Advantages:</a:t>
            </a:r>
            <a:endParaRPr lang="ru-RU" sz="2200" dirty="0">
              <a:latin typeface="Cambria" panose="02040503050406030204" pitchFamily="18" charset="0"/>
            </a:endParaRPr>
          </a:p>
          <a:p>
            <a:pPr lvl="0"/>
            <a:r>
              <a:rPr lang="en-US" sz="2000" dirty="0">
                <a:latin typeface="Cambria" panose="02040503050406030204" pitchFamily="18" charset="0"/>
              </a:rPr>
              <a:t>Texts provide co-textual information, allowing learners to deduce the meaning of unfamiliar grammatical items from the context.</a:t>
            </a:r>
            <a:endParaRPr lang="ru-RU" sz="2000" dirty="0">
              <a:latin typeface="Cambria" panose="02040503050406030204" pitchFamily="18" charset="0"/>
            </a:endParaRPr>
          </a:p>
          <a:p>
            <a:pPr lvl="0"/>
            <a:r>
              <a:rPr lang="en-US" sz="2000" dirty="0">
                <a:latin typeface="Cambria" panose="02040503050406030204" pitchFamily="18" charset="0"/>
              </a:rPr>
              <a:t>Authentic texts can show how the item is used in real communication.</a:t>
            </a:r>
            <a:endParaRPr lang="ru-RU" sz="2000" dirty="0">
              <a:latin typeface="Cambria" panose="02040503050406030204" pitchFamily="18" charset="0"/>
            </a:endParaRPr>
          </a:p>
          <a:p>
            <a:pPr lvl="0"/>
            <a:r>
              <a:rPr lang="en-US" sz="2000" dirty="0" smtClean="0">
                <a:latin typeface="Cambria" panose="02040503050406030204" pitchFamily="18" charset="0"/>
              </a:rPr>
              <a:t>In addition to grammar </a:t>
            </a:r>
            <a:r>
              <a:rPr lang="en-US" sz="2000" dirty="0">
                <a:latin typeface="Cambria" panose="02040503050406030204" pitchFamily="18" charset="0"/>
              </a:rPr>
              <a:t>input, texts provide vocabulary input, skills practice, and exposure to features of text organization.</a:t>
            </a:r>
            <a:endParaRPr lang="ru-RU" sz="2000" dirty="0">
              <a:latin typeface="Cambria" panose="02040503050406030204" pitchFamily="18" charset="0"/>
            </a:endParaRPr>
          </a:p>
          <a:p>
            <a:endParaRPr lang="ru-RU" dirty="0"/>
          </a:p>
          <a:p>
            <a:pPr marL="0" indent="0">
              <a:buNone/>
            </a:pPr>
            <a:endParaRPr lang="ru-RU" dirty="0">
              <a:latin typeface="Cambria" panose="02040503050406030204" pitchFamily="18" charset="0"/>
            </a:endParaRPr>
          </a:p>
          <a:p>
            <a:pPr marL="0" indent="0">
              <a:buNone/>
            </a:pPr>
            <a:endParaRPr lang="en-US" sz="2400" b="1" dirty="0">
              <a:latin typeface="Cambria" panose="02040503050406030204" pitchFamily="18" charset="0"/>
            </a:endParaRPr>
          </a:p>
        </p:txBody>
      </p:sp>
    </p:spTree>
    <p:extLst>
      <p:ext uri="{BB962C8B-B14F-4D97-AF65-F5344CB8AC3E}">
        <p14:creationId xmlns:p14="http://schemas.microsoft.com/office/powerpoint/2010/main" val="707163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85" y="405353"/>
            <a:ext cx="8389856" cy="6079855"/>
          </a:xfrm>
          <a:solidFill>
            <a:schemeClr val="accent1">
              <a:lumMod val="20000"/>
              <a:lumOff val="80000"/>
            </a:schemeClr>
          </a:solidFill>
        </p:spPr>
        <p:txBody>
          <a:bodyPr>
            <a:normAutofit/>
          </a:bodyPr>
          <a:lstStyle/>
          <a:p>
            <a:pPr marL="0" indent="0">
              <a:buNone/>
            </a:pPr>
            <a:endParaRPr lang="ro-RO" sz="2400" b="1" dirty="0" smtClean="0">
              <a:latin typeface="Cambria" panose="02040503050406030204" pitchFamily="18" charset="0"/>
            </a:endParaRPr>
          </a:p>
          <a:p>
            <a:pPr marL="0" indent="0">
              <a:buNone/>
            </a:pPr>
            <a:r>
              <a:rPr lang="en-US" sz="2400" b="1" dirty="0" smtClean="0">
                <a:latin typeface="Cambria" panose="02040503050406030204" pitchFamily="18" charset="0"/>
              </a:rPr>
              <a:t>Stages </a:t>
            </a:r>
            <a:r>
              <a:rPr lang="en-US" sz="2400" b="1" dirty="0">
                <a:latin typeface="Cambria" panose="02040503050406030204" pitchFamily="18" charset="0"/>
              </a:rPr>
              <a:t>and processes required to make a grammar item part of learners’ personal stock of language</a:t>
            </a:r>
            <a:r>
              <a:rPr lang="en-US" sz="2400" b="1" dirty="0" smtClean="0">
                <a:latin typeface="Cambria" panose="02040503050406030204" pitchFamily="18" charset="0"/>
              </a:rPr>
              <a:t>:</a:t>
            </a:r>
            <a:endParaRPr lang="ro-RO" sz="2400" b="1" dirty="0" smtClean="0">
              <a:latin typeface="Cambria" panose="02040503050406030204" pitchFamily="18" charset="0"/>
            </a:endParaRPr>
          </a:p>
          <a:p>
            <a:pPr marL="0" indent="0">
              <a:buNone/>
            </a:pPr>
            <a:endParaRPr lang="ru-RU" sz="2400" dirty="0">
              <a:latin typeface="Cambria" panose="02040503050406030204" pitchFamily="18" charset="0"/>
            </a:endParaRPr>
          </a:p>
          <a:p>
            <a:pPr lvl="0"/>
            <a:r>
              <a:rPr lang="en-US" sz="2200" b="1" dirty="0">
                <a:solidFill>
                  <a:srgbClr val="00B050"/>
                </a:solidFill>
                <a:latin typeface="Cambria" panose="02040503050406030204" pitchFamily="18" charset="0"/>
              </a:rPr>
              <a:t>Exposure</a:t>
            </a:r>
            <a:r>
              <a:rPr lang="en-US" sz="2200" dirty="0">
                <a:latin typeface="Cambria" panose="02040503050406030204" pitchFamily="18" charset="0"/>
              </a:rPr>
              <a:t> to the language;</a:t>
            </a:r>
            <a:endParaRPr lang="ru-RU" sz="2200" dirty="0">
              <a:latin typeface="Cambria" panose="02040503050406030204" pitchFamily="18" charset="0"/>
            </a:endParaRPr>
          </a:p>
          <a:p>
            <a:pPr lvl="0"/>
            <a:r>
              <a:rPr lang="en-US" sz="2200" dirty="0">
                <a:latin typeface="Cambria" panose="02040503050406030204" pitchFamily="18" charset="0"/>
              </a:rPr>
              <a:t>To </a:t>
            </a:r>
            <a:r>
              <a:rPr lang="en-US" sz="2200" b="1" dirty="0">
                <a:solidFill>
                  <a:srgbClr val="C00000"/>
                </a:solidFill>
                <a:latin typeface="Cambria" panose="02040503050406030204" pitchFamily="18" charset="0"/>
              </a:rPr>
              <a:t>notice</a:t>
            </a:r>
            <a:r>
              <a:rPr lang="en-US" sz="2200" dirty="0">
                <a:latin typeface="Cambria" panose="02040503050406030204" pitchFamily="18" charset="0"/>
              </a:rPr>
              <a:t> and </a:t>
            </a:r>
            <a:r>
              <a:rPr lang="en-US" sz="2200" b="1" dirty="0">
                <a:solidFill>
                  <a:srgbClr val="C00000"/>
                </a:solidFill>
                <a:latin typeface="Cambria" panose="02040503050406030204" pitchFamily="18" charset="0"/>
              </a:rPr>
              <a:t>understand</a:t>
            </a:r>
            <a:r>
              <a:rPr lang="en-US" sz="2200" dirty="0">
                <a:latin typeface="Cambria" panose="02040503050406030204" pitchFamily="18" charset="0"/>
              </a:rPr>
              <a:t> items being used; </a:t>
            </a:r>
            <a:endParaRPr lang="ru-RU" sz="2200" dirty="0">
              <a:latin typeface="Cambria" panose="02040503050406030204" pitchFamily="18" charset="0"/>
            </a:endParaRPr>
          </a:p>
          <a:p>
            <a:pPr lvl="0"/>
            <a:r>
              <a:rPr lang="en-US" sz="2200" dirty="0">
                <a:latin typeface="Cambria" panose="02040503050406030204" pitchFamily="18" charset="0"/>
              </a:rPr>
              <a:t>Learners need to </a:t>
            </a:r>
            <a:r>
              <a:rPr lang="en-US" sz="2200" b="1" dirty="0">
                <a:solidFill>
                  <a:srgbClr val="7030A0"/>
                </a:solidFill>
                <a:latin typeface="Cambria" panose="02040503050406030204" pitchFamily="18" charset="0"/>
              </a:rPr>
              <a:t>try using language </a:t>
            </a:r>
            <a:r>
              <a:rPr lang="en-US" sz="2200" dirty="0">
                <a:latin typeface="Cambria" panose="02040503050406030204" pitchFamily="18" charset="0"/>
              </a:rPr>
              <a:t>themselves in </a:t>
            </a:r>
            <a:r>
              <a:rPr lang="en-US" sz="2200" b="1" dirty="0">
                <a:solidFill>
                  <a:srgbClr val="7030A0"/>
                </a:solidFill>
                <a:latin typeface="Cambria" panose="02040503050406030204" pitchFamily="18" charset="0"/>
              </a:rPr>
              <a:t>'safe' practice </a:t>
            </a:r>
            <a:r>
              <a:rPr lang="en-US" sz="2200" dirty="0">
                <a:latin typeface="Cambria" panose="02040503050406030204" pitchFamily="18" charset="0"/>
              </a:rPr>
              <a:t>ways and in more demanding contexts; </a:t>
            </a:r>
            <a:endParaRPr lang="ru-RU" sz="2200" dirty="0">
              <a:latin typeface="Cambria" panose="02040503050406030204" pitchFamily="18" charset="0"/>
            </a:endParaRPr>
          </a:p>
          <a:p>
            <a:pPr lvl="0"/>
            <a:r>
              <a:rPr lang="en-US" sz="2200" dirty="0">
                <a:latin typeface="Cambria" panose="02040503050406030204" pitchFamily="18" charset="0"/>
              </a:rPr>
              <a:t>Learners </a:t>
            </a:r>
            <a:r>
              <a:rPr lang="en-US" sz="2200" b="1" dirty="0">
                <a:solidFill>
                  <a:schemeClr val="accent4">
                    <a:lumMod val="75000"/>
                  </a:schemeClr>
                </a:solidFill>
                <a:latin typeface="Cambria" panose="02040503050406030204" pitchFamily="18" charset="0"/>
              </a:rPr>
              <a:t>need to remember </a:t>
            </a:r>
            <a:r>
              <a:rPr lang="en-US" sz="2200" dirty="0">
                <a:latin typeface="Cambria" panose="02040503050406030204" pitchFamily="18" charset="0"/>
              </a:rPr>
              <a:t>the things they have learnt.</a:t>
            </a:r>
            <a:endParaRPr lang="ru-RU" sz="2200" dirty="0">
              <a:latin typeface="Cambria" panose="02040503050406030204" pitchFamily="18" charset="0"/>
            </a:endParaRPr>
          </a:p>
          <a:p>
            <a:endParaRPr lang="ru-RU" sz="2200" dirty="0">
              <a:latin typeface="Cambria" panose="02040503050406030204" pitchFamily="18" charset="0"/>
            </a:endParaRPr>
          </a:p>
          <a:p>
            <a:pPr marL="0" indent="0">
              <a:buNone/>
            </a:pPr>
            <a:endParaRPr lang="ru-RU" sz="2200" dirty="0">
              <a:latin typeface="Cambria" panose="02040503050406030204" pitchFamily="18" charset="0"/>
            </a:endParaRPr>
          </a:p>
          <a:p>
            <a:pPr marL="0" indent="0">
              <a:buNone/>
            </a:pPr>
            <a:endParaRPr lang="en-US" sz="2200" b="1" dirty="0">
              <a:latin typeface="Cambria" panose="02040503050406030204" pitchFamily="18" charset="0"/>
            </a:endParaRPr>
          </a:p>
        </p:txBody>
      </p:sp>
    </p:spTree>
    <p:extLst>
      <p:ext uri="{BB962C8B-B14F-4D97-AF65-F5344CB8AC3E}">
        <p14:creationId xmlns:p14="http://schemas.microsoft.com/office/powerpoint/2010/main" val="141984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7522" y="97753"/>
            <a:ext cx="6966408" cy="6730477"/>
          </a:xfrm>
          <a:prstGeom prst="rect">
            <a:avLst/>
          </a:prstGeom>
        </p:spPr>
      </p:pic>
      <p:sp>
        <p:nvSpPr>
          <p:cNvPr id="5" name="TextBox 4"/>
          <p:cNvSpPr txBox="1"/>
          <p:nvPr/>
        </p:nvSpPr>
        <p:spPr>
          <a:xfrm>
            <a:off x="7993930" y="5147035"/>
            <a:ext cx="1018095" cy="1477328"/>
          </a:xfrm>
          <a:prstGeom prst="rect">
            <a:avLst/>
          </a:prstGeom>
          <a:noFill/>
        </p:spPr>
        <p:txBody>
          <a:bodyPr wrap="square" rtlCol="0">
            <a:spAutoFit/>
          </a:bodyPr>
          <a:lstStyle/>
          <a:p>
            <a:r>
              <a:rPr lang="en-US" sz="900" dirty="0">
                <a:latin typeface="Cambria" panose="02040503050406030204" pitchFamily="18" charset="0"/>
                <a:ea typeface="Cambria" panose="02040503050406030204" pitchFamily="18" charset="0"/>
              </a:rPr>
              <a:t>Scrivener J. Learning Teaching. The Essential Guide to English Language Teaching. 3</a:t>
            </a:r>
            <a:r>
              <a:rPr lang="en-US" sz="900" baseline="30000" dirty="0">
                <a:latin typeface="Cambria" panose="02040503050406030204" pitchFamily="18" charset="0"/>
                <a:ea typeface="Cambria" panose="02040503050406030204" pitchFamily="18" charset="0"/>
              </a:rPr>
              <a:t>rd</a:t>
            </a:r>
            <a:r>
              <a:rPr lang="en-US" sz="900" dirty="0">
                <a:latin typeface="Cambria" panose="02040503050406030204" pitchFamily="18" charset="0"/>
                <a:ea typeface="Cambria" panose="02040503050406030204" pitchFamily="18" charset="0"/>
              </a:rPr>
              <a:t> edition. Macmillan, </a:t>
            </a:r>
            <a:r>
              <a:rPr lang="en-US" sz="900" dirty="0" smtClean="0">
                <a:latin typeface="Cambria" panose="02040503050406030204" pitchFamily="18" charset="0"/>
                <a:ea typeface="Cambria" panose="02040503050406030204" pitchFamily="18" charset="0"/>
              </a:rPr>
              <a:t>2014</a:t>
            </a:r>
            <a:r>
              <a:rPr lang="ro-RO" sz="900" dirty="0" smtClean="0">
                <a:latin typeface="Cambria" panose="02040503050406030204" pitchFamily="18" charset="0"/>
                <a:ea typeface="Cambria" panose="02040503050406030204" pitchFamily="18" charset="0"/>
              </a:rPr>
              <a:t>, p. 159.</a:t>
            </a:r>
            <a:endParaRPr lang="ro-RO" sz="900" dirty="0"/>
          </a:p>
        </p:txBody>
      </p:sp>
    </p:spTree>
    <p:extLst>
      <p:ext uri="{BB962C8B-B14F-4D97-AF65-F5344CB8AC3E}">
        <p14:creationId xmlns:p14="http://schemas.microsoft.com/office/powerpoint/2010/main" val="1972893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007"/>
          <a:stretch/>
        </p:blipFill>
        <p:spPr>
          <a:xfrm>
            <a:off x="311083" y="1178351"/>
            <a:ext cx="8455846" cy="4100660"/>
          </a:xfrm>
          <a:prstGeom prst="rect">
            <a:avLst/>
          </a:prstGeom>
        </p:spPr>
      </p:pic>
      <p:cxnSp>
        <p:nvCxnSpPr>
          <p:cNvPr id="4" name="Straight Arrow Connector 3"/>
          <p:cNvCxnSpPr/>
          <p:nvPr/>
        </p:nvCxnSpPr>
        <p:spPr>
          <a:xfrm>
            <a:off x="4242063" y="1338605"/>
            <a:ext cx="2922309" cy="1366887"/>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297864" y="1913641"/>
            <a:ext cx="1866508" cy="91440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62713" y="2022048"/>
            <a:ext cx="395926" cy="805993"/>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99761" y="3650529"/>
            <a:ext cx="4364611" cy="8460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76454" y="3742441"/>
            <a:ext cx="3487918" cy="7541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9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19" y="365126"/>
            <a:ext cx="8455843" cy="1039469"/>
          </a:xfrm>
          <a:solidFill>
            <a:srgbClr val="EAF2FA"/>
          </a:solidFill>
        </p:spPr>
        <p:txBody>
          <a:bodyPr>
            <a:normAutofit/>
          </a:bodyPr>
          <a:lstStyle/>
          <a:p>
            <a:r>
              <a:rPr lang="ro-RO" sz="2800" b="1" dirty="0" smtClean="0">
                <a:latin typeface="Cambria" panose="02040503050406030204" pitchFamily="18" charset="0"/>
                <a:ea typeface="Cambria" panose="02040503050406030204" pitchFamily="18" charset="0"/>
              </a:rPr>
              <a:t>Grammar in the CEFR</a:t>
            </a:r>
            <a:endParaRPr lang="ro-RO"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358219" y="1489435"/>
            <a:ext cx="8455843" cy="4687529"/>
          </a:xfrm>
          <a:solidFill>
            <a:srgbClr val="EAF2FA"/>
          </a:solidFill>
        </p:spPr>
        <p:txBody>
          <a:bodyPr>
            <a:normAutofit/>
          </a:bodyPr>
          <a:lstStyle/>
          <a:p>
            <a:pPr marL="0" indent="0" algn="just">
              <a:buNone/>
            </a:pPr>
            <a:endParaRPr lang="ro-RO" sz="2200" dirty="0" smtClean="0">
              <a:latin typeface="Cambria" panose="02040503050406030204" pitchFamily="18" charset="0"/>
              <a:ea typeface="Cambria" panose="02040503050406030204" pitchFamily="18" charset="0"/>
            </a:endParaRPr>
          </a:p>
          <a:p>
            <a:pPr marL="0" indent="0" algn="just">
              <a:buNone/>
            </a:pPr>
            <a:r>
              <a:rPr lang="en-US" sz="2200" dirty="0">
                <a:solidFill>
                  <a:srgbClr val="FF0000"/>
                </a:solidFill>
                <a:latin typeface="Cambria" panose="02040503050406030204" pitchFamily="18" charset="0"/>
                <a:ea typeface="Cambria" panose="02040503050406030204" pitchFamily="18" charset="0"/>
              </a:rPr>
              <a:t>Grammatical competence </a:t>
            </a:r>
            <a:r>
              <a:rPr lang="ro-RO" sz="2200" dirty="0" smtClean="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knowledge </a:t>
            </a:r>
            <a:r>
              <a:rPr lang="en-US" sz="2200" dirty="0">
                <a:latin typeface="Cambria" panose="02040503050406030204" pitchFamily="18" charset="0"/>
                <a:ea typeface="Cambria" panose="02040503050406030204" pitchFamily="18" charset="0"/>
              </a:rPr>
              <a:t>of, and ability to use, the </a:t>
            </a:r>
            <a:r>
              <a:rPr lang="en-US" sz="2200" dirty="0" smtClean="0">
                <a:latin typeface="Cambria" panose="02040503050406030204" pitchFamily="18" charset="0"/>
                <a:ea typeface="Cambria" panose="02040503050406030204" pitchFamily="18" charset="0"/>
              </a:rPr>
              <a:t>grammatical </a:t>
            </a:r>
            <a:r>
              <a:rPr lang="en-US" sz="2200" dirty="0">
                <a:latin typeface="Cambria" panose="02040503050406030204" pitchFamily="18" charset="0"/>
                <a:ea typeface="Cambria" panose="02040503050406030204" pitchFamily="18" charset="0"/>
              </a:rPr>
              <a:t>resources of a language</a:t>
            </a:r>
            <a:r>
              <a:rPr lang="en-US" sz="2200" dirty="0" smtClean="0">
                <a:latin typeface="Cambria" panose="02040503050406030204" pitchFamily="18" charset="0"/>
                <a:ea typeface="Cambria" panose="02040503050406030204" pitchFamily="18" charset="0"/>
              </a:rPr>
              <a:t>.</a:t>
            </a:r>
            <a:endParaRPr lang="ro-RO" sz="2200" dirty="0" smtClean="0">
              <a:latin typeface="Cambria" panose="02040503050406030204" pitchFamily="18" charset="0"/>
              <a:ea typeface="Cambria" panose="02040503050406030204" pitchFamily="18" charset="0"/>
            </a:endParaRPr>
          </a:p>
          <a:p>
            <a:pPr marL="0" indent="0" algn="just">
              <a:buNone/>
            </a:pPr>
            <a:r>
              <a:rPr lang="ro-RO" sz="2200" dirty="0" smtClean="0">
                <a:solidFill>
                  <a:srgbClr val="BC008B"/>
                </a:solidFill>
                <a:latin typeface="Cambria" panose="02040503050406030204" pitchFamily="18" charset="0"/>
                <a:ea typeface="Cambria" panose="02040503050406030204" pitchFamily="18" charset="0"/>
              </a:rPr>
              <a:t>T</a:t>
            </a:r>
            <a:r>
              <a:rPr lang="en-US" sz="2200" dirty="0" smtClean="0">
                <a:solidFill>
                  <a:srgbClr val="BC008B"/>
                </a:solidFill>
                <a:latin typeface="Cambria" panose="02040503050406030204" pitchFamily="18" charset="0"/>
                <a:ea typeface="Cambria" panose="02040503050406030204" pitchFamily="18" charset="0"/>
              </a:rPr>
              <a:t>he </a:t>
            </a:r>
            <a:r>
              <a:rPr lang="en-US" sz="2200" dirty="0">
                <a:solidFill>
                  <a:srgbClr val="BC008B"/>
                </a:solidFill>
                <a:latin typeface="Cambria" panose="02040503050406030204" pitchFamily="18" charset="0"/>
                <a:ea typeface="Cambria" panose="02040503050406030204" pitchFamily="18" charset="0"/>
              </a:rPr>
              <a:t>grammar of a language </a:t>
            </a:r>
            <a:r>
              <a:rPr lang="ro-RO" sz="2200" dirty="0" smtClean="0">
                <a:solidFill>
                  <a:srgbClr val="BC008B"/>
                </a:solidFill>
                <a:latin typeface="Cambria" panose="02040503050406030204" pitchFamily="18" charset="0"/>
                <a:ea typeface="Cambria" panose="02040503050406030204" pitchFamily="18" charset="0"/>
              </a:rPr>
              <a:t>- </a:t>
            </a:r>
            <a:r>
              <a:rPr lang="en-US" sz="2200" dirty="0" smtClean="0">
                <a:solidFill>
                  <a:srgbClr val="BC008B"/>
                </a:solidFill>
                <a:latin typeface="Cambria" panose="02040503050406030204" pitchFamily="18" charset="0"/>
                <a:ea typeface="Cambria" panose="02040503050406030204" pitchFamily="18" charset="0"/>
              </a:rPr>
              <a:t>the </a:t>
            </a:r>
            <a:r>
              <a:rPr lang="en-US" sz="2200" dirty="0">
                <a:solidFill>
                  <a:srgbClr val="BC008B"/>
                </a:solidFill>
                <a:latin typeface="Cambria" panose="02040503050406030204" pitchFamily="18" charset="0"/>
                <a:ea typeface="Cambria" panose="02040503050406030204" pitchFamily="18" charset="0"/>
              </a:rPr>
              <a:t>set of principles </a:t>
            </a:r>
            <a:r>
              <a:rPr lang="en-US" sz="2200" dirty="0" smtClean="0">
                <a:solidFill>
                  <a:srgbClr val="BC008B"/>
                </a:solidFill>
                <a:latin typeface="Cambria" panose="02040503050406030204" pitchFamily="18" charset="0"/>
                <a:ea typeface="Cambria" panose="02040503050406030204" pitchFamily="18" charset="0"/>
              </a:rPr>
              <a:t>governing</a:t>
            </a:r>
            <a:r>
              <a:rPr lang="ro-RO" sz="2200" dirty="0" smtClean="0">
                <a:solidFill>
                  <a:srgbClr val="BC008B"/>
                </a:solidFill>
                <a:latin typeface="Cambria" panose="02040503050406030204" pitchFamily="18" charset="0"/>
                <a:ea typeface="Cambria" panose="02040503050406030204" pitchFamily="18" charset="0"/>
              </a:rPr>
              <a:t> </a:t>
            </a:r>
            <a:r>
              <a:rPr lang="en-US" sz="2200" dirty="0">
                <a:solidFill>
                  <a:srgbClr val="BC008B"/>
                </a:solidFill>
                <a:latin typeface="Cambria" panose="02040503050406030204" pitchFamily="18" charset="0"/>
                <a:ea typeface="Cambria" panose="02040503050406030204" pitchFamily="18" charset="0"/>
              </a:rPr>
              <a:t>the assembly of elements into meaningful labelled and bracketed strings (sentences</a:t>
            </a:r>
            <a:r>
              <a:rPr lang="en-US" sz="2200" dirty="0" smtClean="0">
                <a:solidFill>
                  <a:srgbClr val="BC008B"/>
                </a:solidFill>
                <a:latin typeface="Cambria" panose="02040503050406030204" pitchFamily="18" charset="0"/>
                <a:ea typeface="Cambria" panose="02040503050406030204" pitchFamily="18" charset="0"/>
              </a:rPr>
              <a:t>).</a:t>
            </a:r>
            <a:endParaRPr lang="ro-RO" sz="2200" dirty="0" smtClean="0">
              <a:solidFill>
                <a:srgbClr val="BC008B"/>
              </a:solidFill>
              <a:latin typeface="Cambria" panose="02040503050406030204" pitchFamily="18" charset="0"/>
              <a:ea typeface="Cambria" panose="02040503050406030204" pitchFamily="18" charset="0"/>
            </a:endParaRPr>
          </a:p>
          <a:p>
            <a:pPr marL="0" indent="0" algn="just">
              <a:buNone/>
            </a:pPr>
            <a:r>
              <a:rPr lang="en-US" sz="2200" dirty="0" smtClean="0">
                <a:latin typeface="Cambria" panose="02040503050406030204" pitchFamily="18" charset="0"/>
                <a:ea typeface="Cambria" panose="02040503050406030204" pitchFamily="18" charset="0"/>
              </a:rPr>
              <a:t> </a:t>
            </a:r>
            <a:r>
              <a:rPr lang="en-US" sz="2200" b="1" dirty="0">
                <a:solidFill>
                  <a:srgbClr val="FFC000"/>
                </a:solidFill>
                <a:latin typeface="Cambria" panose="02040503050406030204" pitchFamily="18" charset="0"/>
                <a:ea typeface="Cambria" panose="02040503050406030204" pitchFamily="18" charset="0"/>
              </a:rPr>
              <a:t>Grammatical </a:t>
            </a:r>
            <a:r>
              <a:rPr lang="en-US" sz="2200" b="1" dirty="0" smtClean="0">
                <a:solidFill>
                  <a:srgbClr val="FFC000"/>
                </a:solidFill>
                <a:latin typeface="Cambria" panose="02040503050406030204" pitchFamily="18" charset="0"/>
                <a:ea typeface="Cambria" panose="02040503050406030204" pitchFamily="18" charset="0"/>
              </a:rPr>
              <a:t>competence</a:t>
            </a:r>
            <a:r>
              <a:rPr lang="ro-RO" sz="2200" b="1" dirty="0" smtClean="0">
                <a:solidFill>
                  <a:srgbClr val="FFC000"/>
                </a:solidFill>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 the </a:t>
            </a:r>
            <a:r>
              <a:rPr lang="en-US" sz="2200" dirty="0">
                <a:latin typeface="Cambria" panose="02040503050406030204" pitchFamily="18" charset="0"/>
                <a:ea typeface="Cambria" panose="02040503050406030204" pitchFamily="18" charset="0"/>
              </a:rPr>
              <a:t>ability to understand and express meaning by </a:t>
            </a:r>
            <a:r>
              <a:rPr lang="en-US" sz="2200" dirty="0" smtClean="0">
                <a:latin typeface="Cambria" panose="02040503050406030204" pitchFamily="18" charset="0"/>
                <a:ea typeface="Cambria" panose="02040503050406030204" pitchFamily="18" charset="0"/>
              </a:rPr>
              <a:t>producing </a:t>
            </a:r>
            <a:r>
              <a:rPr lang="en-US" sz="2200" dirty="0">
                <a:latin typeface="Cambria" panose="02040503050406030204" pitchFamily="18" charset="0"/>
                <a:ea typeface="Cambria" panose="02040503050406030204" pitchFamily="18" charset="0"/>
              </a:rPr>
              <a:t>and </a:t>
            </a:r>
            <a:r>
              <a:rPr lang="en-US" sz="2200" dirty="0" smtClean="0">
                <a:latin typeface="Cambria" panose="02040503050406030204" pitchFamily="18" charset="0"/>
                <a:ea typeface="Cambria" panose="02040503050406030204" pitchFamily="18" charset="0"/>
              </a:rPr>
              <a:t>recognizing </a:t>
            </a:r>
            <a:r>
              <a:rPr lang="en-US" sz="2200" dirty="0">
                <a:latin typeface="Cambria" panose="02040503050406030204" pitchFamily="18" charset="0"/>
                <a:ea typeface="Cambria" panose="02040503050406030204" pitchFamily="18" charset="0"/>
              </a:rPr>
              <a:t>well-formed phrases and sentences in accordance with these </a:t>
            </a:r>
            <a:r>
              <a:rPr lang="en-US" sz="2200" dirty="0" smtClean="0">
                <a:latin typeface="Cambria" panose="02040503050406030204" pitchFamily="18" charset="0"/>
                <a:ea typeface="Cambria" panose="02040503050406030204" pitchFamily="18" charset="0"/>
              </a:rPr>
              <a:t>principles </a:t>
            </a:r>
            <a:r>
              <a:rPr lang="en-US" sz="2200" dirty="0">
                <a:latin typeface="Cambria" panose="02040503050406030204" pitchFamily="18" charset="0"/>
                <a:ea typeface="Cambria" panose="02040503050406030204" pitchFamily="18" charset="0"/>
              </a:rPr>
              <a:t>(as opposed to </a:t>
            </a:r>
            <a:r>
              <a:rPr lang="en-US" sz="2200" dirty="0" smtClean="0">
                <a:latin typeface="Cambria" panose="02040503050406030204" pitchFamily="18" charset="0"/>
                <a:ea typeface="Cambria" panose="02040503050406030204" pitchFamily="18" charset="0"/>
              </a:rPr>
              <a:t>memorizing </a:t>
            </a:r>
            <a:r>
              <a:rPr lang="en-US" sz="2200" dirty="0">
                <a:latin typeface="Cambria" panose="02040503050406030204" pitchFamily="18" charset="0"/>
                <a:ea typeface="Cambria" panose="02040503050406030204" pitchFamily="18" charset="0"/>
              </a:rPr>
              <a:t>and reproducing them as fixed </a:t>
            </a:r>
            <a:r>
              <a:rPr lang="en-US" sz="2200" dirty="0" smtClean="0">
                <a:latin typeface="Cambria" panose="02040503050406030204" pitchFamily="18" charset="0"/>
                <a:ea typeface="Cambria" panose="02040503050406030204" pitchFamily="18" charset="0"/>
              </a:rPr>
              <a:t>formulae</a:t>
            </a:r>
            <a:r>
              <a:rPr lang="ro-RO" sz="2200" dirty="0" smtClean="0">
                <a:latin typeface="Cambria" panose="02040503050406030204" pitchFamily="18" charset="0"/>
                <a:ea typeface="Cambria" panose="02040503050406030204" pitchFamily="18" charset="0"/>
              </a:rPr>
              <a:t>).</a:t>
            </a:r>
            <a:endParaRPr lang="ro-RO" sz="2200" dirty="0">
              <a:latin typeface="Cambria" panose="02040503050406030204" pitchFamily="18" charset="0"/>
              <a:ea typeface="Cambria" panose="02040503050406030204" pitchFamily="18" charset="0"/>
            </a:endParaRPr>
          </a:p>
          <a:p>
            <a:pPr marL="0" indent="0" algn="r">
              <a:buNone/>
            </a:pPr>
            <a:r>
              <a:rPr lang="ro-RO" sz="1800" dirty="0" smtClean="0">
                <a:latin typeface="Cambria" panose="02040503050406030204" pitchFamily="18" charset="0"/>
                <a:ea typeface="Cambria" panose="02040503050406030204" pitchFamily="18" charset="0"/>
              </a:rPr>
              <a:t>CEFR, 2001, p. 112-113</a:t>
            </a:r>
            <a:endParaRPr lang="ro-RO"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841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641232" y="153871"/>
            <a:ext cx="4149969" cy="400110"/>
          </a:xfrm>
          <a:prstGeom prst="rect">
            <a:avLst/>
          </a:prstGeom>
          <a:noFill/>
        </p:spPr>
        <p:txBody>
          <a:bodyPr wrap="square" rtlCol="0">
            <a:spAutoFit/>
          </a:bodyPr>
          <a:lstStyle/>
          <a:p>
            <a:r>
              <a:rPr lang="en-US" sz="2000" b="1" dirty="0" smtClean="0">
                <a:latin typeface="Cambria" panose="02040503050406030204" pitchFamily="18" charset="0"/>
              </a:rPr>
              <a:t>Stages in learning grammar items</a:t>
            </a:r>
            <a:endParaRPr lang="en-US" sz="2000"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24404207"/>
              </p:ext>
            </p:extLst>
          </p:nvPr>
        </p:nvGraphicFramePr>
        <p:xfrm>
          <a:off x="480767" y="631598"/>
          <a:ext cx="8229600" cy="6054991"/>
        </p:xfrm>
        <a:graphic>
          <a:graphicData uri="http://schemas.openxmlformats.org/drawingml/2006/table">
            <a:tbl>
              <a:tblPr firstRow="1" firstCol="1" bandRow="1">
                <a:tableStyleId>{5C22544A-7EE6-4342-B048-85BDC9FD1C3A}</a:tableStyleId>
              </a:tblPr>
              <a:tblGrid>
                <a:gridCol w="2594444">
                  <a:extLst>
                    <a:ext uri="{9D8B030D-6E8A-4147-A177-3AD203B41FA5}">
                      <a16:colId xmlns:a16="http://schemas.microsoft.com/office/drawing/2014/main" val="2992931570"/>
                    </a:ext>
                  </a:extLst>
                </a:gridCol>
                <a:gridCol w="5635156">
                  <a:extLst>
                    <a:ext uri="{9D8B030D-6E8A-4147-A177-3AD203B41FA5}">
                      <a16:colId xmlns:a16="http://schemas.microsoft.com/office/drawing/2014/main" val="1755417074"/>
                    </a:ext>
                  </a:extLst>
                </a:gridCol>
              </a:tblGrid>
              <a:tr h="723363">
                <a:tc>
                  <a:txBody>
                    <a:bodyPr/>
                    <a:lstStyle/>
                    <a:p>
                      <a:pPr marL="0" marR="0">
                        <a:lnSpc>
                          <a:spcPct val="115000"/>
                        </a:lnSpc>
                        <a:spcBef>
                          <a:spcPts val="0"/>
                        </a:spcBef>
                        <a:spcAft>
                          <a:spcPts val="0"/>
                        </a:spcAft>
                      </a:pPr>
                      <a:r>
                        <a:rPr lang="en-US" sz="2200" dirty="0">
                          <a:solidFill>
                            <a:schemeClr val="tx1"/>
                          </a:solidFill>
                          <a:effectLst/>
                          <a:latin typeface="Cambria" panose="02040503050406030204" pitchFamily="18" charset="0"/>
                        </a:rPr>
                        <a:t>Stages </a:t>
                      </a:r>
                      <a:endParaRPr lang="ru-RU" sz="220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solidFill>
                      <a:schemeClr val="accent1">
                        <a:lumMod val="40000"/>
                        <a:lumOff val="60000"/>
                      </a:schemeClr>
                    </a:solidFill>
                  </a:tcPr>
                </a:tc>
                <a:tc>
                  <a:txBody>
                    <a:bodyPr/>
                    <a:lstStyle/>
                    <a:p>
                      <a:pPr marL="0" marR="0">
                        <a:lnSpc>
                          <a:spcPct val="115000"/>
                        </a:lnSpc>
                        <a:spcBef>
                          <a:spcPts val="0"/>
                        </a:spcBef>
                        <a:spcAft>
                          <a:spcPts val="0"/>
                        </a:spcAft>
                      </a:pPr>
                      <a:r>
                        <a:rPr lang="en-US" sz="2200" b="1" dirty="0">
                          <a:solidFill>
                            <a:schemeClr val="tx1"/>
                          </a:solidFill>
                          <a:effectLst/>
                          <a:latin typeface="Cambria" panose="02040503050406030204" pitchFamily="18" charset="0"/>
                        </a:rPr>
                        <a:t>Class activities</a:t>
                      </a:r>
                      <a:endParaRPr lang="ru-RU" sz="2200" b="1" dirty="0">
                        <a:solidFill>
                          <a:schemeClr val="tx1"/>
                        </a:solidFill>
                        <a:effectLst/>
                        <a:latin typeface="Cambria" panose="02040503050406030204" pitchFamily="18" charset="0"/>
                      </a:endParaRPr>
                    </a:p>
                    <a:p>
                      <a:pPr marL="0" marR="0">
                        <a:lnSpc>
                          <a:spcPct val="115000"/>
                        </a:lnSpc>
                        <a:spcBef>
                          <a:spcPts val="0"/>
                        </a:spcBef>
                        <a:spcAft>
                          <a:spcPts val="0"/>
                        </a:spcAft>
                      </a:pPr>
                      <a:r>
                        <a:rPr lang="en-US" sz="2200" dirty="0">
                          <a:effectLst/>
                          <a:latin typeface="Cambria" panose="02040503050406030204" pitchFamily="18" charset="0"/>
                        </a:rPr>
                        <a:t> </a:t>
                      </a:r>
                      <a:endParaRPr lang="ru-RU" sz="2200" dirty="0">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solidFill>
                      <a:schemeClr val="accent1">
                        <a:lumMod val="60000"/>
                        <a:lumOff val="40000"/>
                      </a:schemeClr>
                    </a:solidFill>
                  </a:tcPr>
                </a:tc>
                <a:extLst>
                  <a:ext uri="{0D108BD9-81ED-4DB2-BD59-A6C34878D82A}">
                    <a16:rowId xmlns:a16="http://schemas.microsoft.com/office/drawing/2014/main" val="2720229348"/>
                  </a:ext>
                </a:extLst>
              </a:tr>
              <a:tr h="1296142">
                <a:tc>
                  <a:txBody>
                    <a:bodyPr/>
                    <a:lstStyle/>
                    <a:p>
                      <a:pPr marL="0" marR="0">
                        <a:lnSpc>
                          <a:spcPct val="100000"/>
                        </a:lnSpc>
                        <a:spcBef>
                          <a:spcPts val="0"/>
                        </a:spcBef>
                        <a:spcAft>
                          <a:spcPts val="0"/>
                        </a:spcAft>
                      </a:pPr>
                      <a:r>
                        <a:rPr lang="en-US" sz="2000" dirty="0">
                          <a:solidFill>
                            <a:schemeClr val="tx1"/>
                          </a:solidFill>
                          <a:effectLst/>
                          <a:latin typeface="Cambria" panose="02040503050406030204" pitchFamily="18" charset="0"/>
                        </a:rPr>
                        <a:t>To be exposed </a:t>
                      </a:r>
                      <a:r>
                        <a:rPr lang="en-US" sz="2000" b="0" dirty="0">
                          <a:solidFill>
                            <a:schemeClr val="tx1"/>
                          </a:solidFill>
                          <a:effectLst/>
                          <a:latin typeface="Cambria" panose="02040503050406030204" pitchFamily="18" charset="0"/>
                        </a:rPr>
                        <a:t>to language while reading/listening</a:t>
                      </a:r>
                      <a:endParaRPr lang="ru-RU" sz="2000" b="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solidFill>
                      <a:schemeClr val="accent1">
                        <a:lumMod val="40000"/>
                        <a:lumOff val="60000"/>
                      </a:schemeClr>
                    </a:solid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Cambria" panose="02040503050406030204" pitchFamily="18" charset="0"/>
                        </a:rPr>
                        <a:t>Include reading and listening  activities using </a:t>
                      </a:r>
                      <a:r>
                        <a:rPr lang="en-US" sz="2000" dirty="0" smtClean="0">
                          <a:effectLst/>
                          <a:latin typeface="Cambria" panose="02040503050406030204" pitchFamily="18" charset="0"/>
                        </a:rPr>
                        <a:t>(realistic) </a:t>
                      </a:r>
                      <a:r>
                        <a:rPr lang="en-US" sz="2000" dirty="0">
                          <a:effectLst/>
                          <a:latin typeface="Cambria" panose="02040503050406030204" pitchFamily="18" charset="0"/>
                        </a:rPr>
                        <a:t>texts a little above the current language level of learners so that learners are exposed to a lot of comprehensible new language.</a:t>
                      </a:r>
                      <a:endParaRPr lang="ru-RU" sz="2000" dirty="0">
                        <a:effectLst/>
                        <a:latin typeface="Cambria" panose="02040503050406030204" pitchFamily="18" charset="0"/>
                      </a:endParaRPr>
                    </a:p>
                    <a:p>
                      <a:pPr marL="0" marR="0">
                        <a:lnSpc>
                          <a:spcPct val="100000"/>
                        </a:lnSpc>
                        <a:spcBef>
                          <a:spcPts val="0"/>
                        </a:spcBef>
                        <a:spcAft>
                          <a:spcPts val="0"/>
                        </a:spcAft>
                      </a:pPr>
                      <a:r>
                        <a:rPr lang="en-US" sz="2000" dirty="0">
                          <a:effectLst/>
                          <a:latin typeface="Cambria" panose="02040503050406030204" pitchFamily="18" charset="0"/>
                        </a:rPr>
                        <a:t> </a:t>
                      </a:r>
                      <a:endParaRPr lang="ru-RU" sz="2000" dirty="0">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tc>
                <a:extLst>
                  <a:ext uri="{0D108BD9-81ED-4DB2-BD59-A6C34878D82A}">
                    <a16:rowId xmlns:a16="http://schemas.microsoft.com/office/drawing/2014/main" val="773699327"/>
                  </a:ext>
                </a:extLst>
              </a:tr>
              <a:tr h="1117923">
                <a:tc>
                  <a:txBody>
                    <a:bodyPr/>
                    <a:lstStyle/>
                    <a:p>
                      <a:pPr marL="0" marR="0">
                        <a:lnSpc>
                          <a:spcPct val="100000"/>
                        </a:lnSpc>
                        <a:spcBef>
                          <a:spcPts val="0"/>
                        </a:spcBef>
                        <a:spcAft>
                          <a:spcPts val="0"/>
                        </a:spcAft>
                      </a:pPr>
                      <a:r>
                        <a:rPr lang="en-US" sz="2000" dirty="0">
                          <a:solidFill>
                            <a:schemeClr val="tx1"/>
                          </a:solidFill>
                          <a:effectLst/>
                          <a:latin typeface="Cambria" panose="02040503050406030204" pitchFamily="18" charset="0"/>
                        </a:rPr>
                        <a:t>Notice specific items </a:t>
                      </a:r>
                      <a:r>
                        <a:rPr lang="en-US" sz="2000" b="0" dirty="0">
                          <a:solidFill>
                            <a:schemeClr val="tx1"/>
                          </a:solidFill>
                          <a:effectLst/>
                          <a:latin typeface="Cambria" panose="02040503050406030204" pitchFamily="18" charset="0"/>
                        </a:rPr>
                        <a:t>when they are being used  (texts, stories, conversations)</a:t>
                      </a:r>
                      <a:endParaRPr lang="ru-RU" sz="2000" b="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solidFill>
                      <a:schemeClr val="accent1">
                        <a:lumMod val="40000"/>
                        <a:lumOff val="60000"/>
                      </a:schemeClr>
                    </a:solid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Cambria" panose="02040503050406030204" pitchFamily="18" charset="0"/>
                        </a:rPr>
                        <a:t>Provide texts, exercises and techniques that help learners notice specific items (texts containing multiple examples of a target item</a:t>
                      </a:r>
                      <a:r>
                        <a:rPr lang="en-US" sz="2000" dirty="0" smtClean="0">
                          <a:effectLst/>
                          <a:latin typeface="Cambria" panose="02040503050406030204" pitchFamily="18" charset="0"/>
                        </a:rPr>
                        <a:t>).</a:t>
                      </a:r>
                      <a:endParaRPr lang="ru-RU" sz="2000" dirty="0">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tc>
                <a:extLst>
                  <a:ext uri="{0D108BD9-81ED-4DB2-BD59-A6C34878D82A}">
                    <a16:rowId xmlns:a16="http://schemas.microsoft.com/office/drawing/2014/main" val="3211367322"/>
                  </a:ext>
                </a:extLst>
              </a:tr>
              <a:tr h="2235847">
                <a:tc>
                  <a:txBody>
                    <a:bodyPr/>
                    <a:lstStyle/>
                    <a:p>
                      <a:pPr marL="0" marR="0">
                        <a:lnSpc>
                          <a:spcPct val="100000"/>
                        </a:lnSpc>
                        <a:spcBef>
                          <a:spcPts val="0"/>
                        </a:spcBef>
                        <a:spcAft>
                          <a:spcPts val="0"/>
                        </a:spcAft>
                      </a:pPr>
                      <a:r>
                        <a:rPr lang="en-US" sz="2000" dirty="0">
                          <a:solidFill>
                            <a:schemeClr val="tx1"/>
                          </a:solidFill>
                          <a:effectLst/>
                          <a:latin typeface="Cambria" panose="02040503050406030204" pitchFamily="18" charset="0"/>
                        </a:rPr>
                        <a:t>Understand </a:t>
                      </a:r>
                      <a:r>
                        <a:rPr lang="en-US" sz="2000" b="0" dirty="0">
                          <a:solidFill>
                            <a:schemeClr val="tx1"/>
                          </a:solidFill>
                          <a:effectLst/>
                          <a:latin typeface="Cambria" panose="02040503050406030204" pitchFamily="18" charset="0"/>
                        </a:rPr>
                        <a:t>the three-dimensional framework of the grammar item</a:t>
                      </a:r>
                      <a:r>
                        <a:rPr lang="en-US" sz="2000" b="0" dirty="0" smtClean="0">
                          <a:solidFill>
                            <a:schemeClr val="tx1"/>
                          </a:solidFill>
                          <a:effectLst/>
                          <a:latin typeface="Cambria" panose="020405030504060302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chemeClr val="tx1"/>
                          </a:solidFill>
                          <a:effectLst/>
                          <a:latin typeface="Cambria" panose="02040503050406030204" pitchFamily="18" charset="0"/>
                        </a:rPr>
                        <a:t>Form</a:t>
                      </a:r>
                      <a:endParaRPr lang="ru-RU" sz="2000" dirty="0" smtClean="0">
                        <a:solidFill>
                          <a:schemeClr val="tx1"/>
                        </a:solidFill>
                        <a:effectLst/>
                        <a:latin typeface="Cambria" panose="020405030504060302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2000" dirty="0" smtClean="0">
                          <a:solidFill>
                            <a:schemeClr val="tx1"/>
                          </a:solidFill>
                          <a:effectLst/>
                          <a:latin typeface="Cambria" panose="02040503050406030204" pitchFamily="18" charset="0"/>
                        </a:rPr>
                        <a:t>Meaning</a:t>
                      </a:r>
                    </a:p>
                    <a:p>
                      <a:pPr marL="285750" marR="0" lvl="0" indent="-285750">
                        <a:lnSpc>
                          <a:spcPct val="100000"/>
                        </a:lnSpc>
                        <a:spcBef>
                          <a:spcPts val="0"/>
                        </a:spcBef>
                        <a:spcAft>
                          <a:spcPts val="0"/>
                        </a:spcAft>
                        <a:buFont typeface="Arial" panose="020B0604020202020204" pitchFamily="34" charset="0"/>
                        <a:buChar char="•"/>
                      </a:pPr>
                      <a:r>
                        <a:rPr lang="en-US" sz="2000" dirty="0" smtClean="0">
                          <a:solidFill>
                            <a:schemeClr val="tx1"/>
                          </a:solidFill>
                          <a:effectLst/>
                          <a:latin typeface="Cambria" panose="02040503050406030204" pitchFamily="18" charset="0"/>
                        </a:rPr>
                        <a:t>Use</a:t>
                      </a:r>
                      <a:endParaRPr lang="ru-RU" sz="2000" dirty="0">
                        <a:solidFill>
                          <a:schemeClr val="tx1"/>
                        </a:solidFill>
                        <a:effectLst/>
                        <a:latin typeface="Cambria" panose="02040503050406030204" pitchFamily="18" charset="0"/>
                      </a:endParaRPr>
                    </a:p>
                  </a:txBody>
                  <a:tcPr marL="42997" marR="42997" marT="0" marB="0">
                    <a:solidFill>
                      <a:schemeClr val="accent1">
                        <a:lumMod val="40000"/>
                        <a:lumOff val="60000"/>
                      </a:schemeClr>
                    </a:solid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Cambria" panose="02040503050406030204" pitchFamily="18" charset="0"/>
                        </a:rPr>
                        <a:t>Learners are informed about </a:t>
                      </a:r>
                      <a:r>
                        <a:rPr lang="en-US" sz="2000" dirty="0">
                          <a:solidFill>
                            <a:schemeClr val="accent6">
                              <a:lumMod val="75000"/>
                            </a:schemeClr>
                          </a:solidFill>
                          <a:effectLst/>
                          <a:latin typeface="Cambria" panose="02040503050406030204" pitchFamily="18" charset="0"/>
                        </a:rPr>
                        <a:t>form</a:t>
                      </a:r>
                      <a:r>
                        <a:rPr lang="en-US" sz="2000" dirty="0">
                          <a:effectLst/>
                          <a:latin typeface="Cambria" panose="02040503050406030204" pitchFamily="18" charset="0"/>
                        </a:rPr>
                        <a:t>, </a:t>
                      </a:r>
                      <a:r>
                        <a:rPr lang="en-US" sz="2000" dirty="0">
                          <a:solidFill>
                            <a:srgbClr val="0070C0"/>
                          </a:solidFill>
                          <a:effectLst/>
                          <a:latin typeface="Cambria" panose="02040503050406030204" pitchFamily="18" charset="0"/>
                        </a:rPr>
                        <a:t>meaning</a:t>
                      </a:r>
                      <a:r>
                        <a:rPr lang="en-US" sz="2000" dirty="0">
                          <a:effectLst/>
                          <a:latin typeface="Cambria" panose="02040503050406030204" pitchFamily="18" charset="0"/>
                        </a:rPr>
                        <a:t> and </a:t>
                      </a:r>
                      <a:r>
                        <a:rPr lang="en-US" sz="2000" dirty="0">
                          <a:solidFill>
                            <a:srgbClr val="FF0000"/>
                          </a:solidFill>
                          <a:effectLst/>
                          <a:latin typeface="Cambria" panose="02040503050406030204" pitchFamily="18" charset="0"/>
                        </a:rPr>
                        <a:t>use</a:t>
                      </a:r>
                      <a:r>
                        <a:rPr lang="en-US" sz="2000" dirty="0">
                          <a:effectLst/>
                          <a:latin typeface="Cambria" panose="02040503050406030204" pitchFamily="18" charset="0"/>
                        </a:rPr>
                        <a:t> of </a:t>
                      </a:r>
                      <a:r>
                        <a:rPr lang="en-US" sz="2000" dirty="0" smtClean="0">
                          <a:effectLst/>
                          <a:latin typeface="Cambria" panose="02040503050406030204" pitchFamily="18" charset="0"/>
                        </a:rPr>
                        <a:t>language.</a:t>
                      </a:r>
                    </a:p>
                    <a:p>
                      <a:pPr marL="342900" marR="0" lvl="0" indent="-342900">
                        <a:lnSpc>
                          <a:spcPct val="100000"/>
                        </a:lnSpc>
                        <a:spcBef>
                          <a:spcPts val="0"/>
                        </a:spcBef>
                        <a:spcAft>
                          <a:spcPts val="0"/>
                        </a:spcAft>
                        <a:buFont typeface="Symbol" panose="05050102010706020507" pitchFamily="18" charset="2"/>
                        <a:buChar char=""/>
                      </a:pPr>
                      <a:r>
                        <a:rPr lang="en-US" sz="2000" dirty="0" smtClean="0">
                          <a:effectLst/>
                          <a:latin typeface="Cambria" panose="02040503050406030204" pitchFamily="18" charset="0"/>
                        </a:rPr>
                        <a:t>Learners</a:t>
                      </a:r>
                      <a:r>
                        <a:rPr lang="en-US" sz="2000" dirty="0">
                          <a:effectLst/>
                          <a:latin typeface="Cambria" panose="02040503050406030204" pitchFamily="18" charset="0"/>
                        </a:rPr>
                        <a:t>' attention is focused on meaning and use by means of exercises, explanations, drills, games, questions, etc.</a:t>
                      </a:r>
                      <a:endParaRPr lang="ru-RU" sz="2000" dirty="0">
                        <a:effectLst/>
                        <a:latin typeface="Cambria" panose="02040503050406030204" pitchFamily="18" charset="0"/>
                      </a:endParaRPr>
                    </a:p>
                    <a:p>
                      <a:pPr marL="0" marR="0">
                        <a:lnSpc>
                          <a:spcPct val="100000"/>
                        </a:lnSpc>
                        <a:spcBef>
                          <a:spcPts val="0"/>
                        </a:spcBef>
                        <a:spcAft>
                          <a:spcPts val="0"/>
                        </a:spcAft>
                      </a:pPr>
                      <a:r>
                        <a:rPr lang="en-US" sz="2000" dirty="0">
                          <a:effectLst/>
                          <a:latin typeface="Cambria" panose="02040503050406030204" pitchFamily="18" charset="0"/>
                        </a:rPr>
                        <a:t> </a:t>
                      </a:r>
                      <a:endParaRPr lang="ru-RU" sz="2000" dirty="0">
                        <a:effectLst/>
                        <a:latin typeface="Cambria" panose="02040503050406030204" pitchFamily="18" charset="0"/>
                      </a:endParaRPr>
                    </a:p>
                    <a:p>
                      <a:pPr marL="0" marR="0">
                        <a:lnSpc>
                          <a:spcPct val="100000"/>
                        </a:lnSpc>
                        <a:spcBef>
                          <a:spcPts val="0"/>
                        </a:spcBef>
                        <a:spcAft>
                          <a:spcPts val="0"/>
                        </a:spcAft>
                      </a:pPr>
                      <a:r>
                        <a:rPr lang="en-US" sz="2000" dirty="0">
                          <a:effectLst/>
                          <a:latin typeface="Cambria" panose="02040503050406030204" pitchFamily="18" charset="0"/>
                        </a:rPr>
                        <a:t> </a:t>
                      </a:r>
                      <a:endParaRPr lang="ru-RU" sz="2000" dirty="0">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tc>
                <a:extLst>
                  <a:ext uri="{0D108BD9-81ED-4DB2-BD59-A6C34878D82A}">
                    <a16:rowId xmlns:a16="http://schemas.microsoft.com/office/drawing/2014/main" val="3307926797"/>
                  </a:ext>
                </a:extLst>
              </a:tr>
            </a:tbl>
          </a:graphicData>
        </a:graphic>
      </p:graphicFrame>
    </p:spTree>
    <p:extLst>
      <p:ext uri="{BB962C8B-B14F-4D97-AF65-F5344CB8AC3E}">
        <p14:creationId xmlns:p14="http://schemas.microsoft.com/office/powerpoint/2010/main" val="166448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640264" y="153871"/>
            <a:ext cx="6108569" cy="400110"/>
          </a:xfrm>
          <a:prstGeom prst="rect">
            <a:avLst/>
          </a:prstGeom>
          <a:noFill/>
        </p:spPr>
        <p:txBody>
          <a:bodyPr wrap="square" rtlCol="0">
            <a:spAutoFit/>
          </a:bodyPr>
          <a:lstStyle/>
          <a:p>
            <a:r>
              <a:rPr lang="en-US" sz="2000" b="1" dirty="0" smtClean="0">
                <a:latin typeface="Cambria" panose="02040503050406030204" pitchFamily="18" charset="0"/>
              </a:rPr>
              <a:t>Stages in learning grammar items</a:t>
            </a:r>
            <a:endParaRPr lang="en-US" sz="2000"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30794172"/>
              </p:ext>
            </p:extLst>
          </p:nvPr>
        </p:nvGraphicFramePr>
        <p:xfrm>
          <a:off x="311085" y="553983"/>
          <a:ext cx="8521829" cy="6248051"/>
        </p:xfrm>
        <a:graphic>
          <a:graphicData uri="http://schemas.openxmlformats.org/drawingml/2006/table">
            <a:tbl>
              <a:tblPr firstRow="1" firstCol="1" bandRow="1">
                <a:tableStyleId>{5C22544A-7EE6-4342-B048-85BDC9FD1C3A}</a:tableStyleId>
              </a:tblPr>
              <a:tblGrid>
                <a:gridCol w="2480306">
                  <a:extLst>
                    <a:ext uri="{9D8B030D-6E8A-4147-A177-3AD203B41FA5}">
                      <a16:colId xmlns:a16="http://schemas.microsoft.com/office/drawing/2014/main" val="2992931570"/>
                    </a:ext>
                  </a:extLst>
                </a:gridCol>
                <a:gridCol w="6041523">
                  <a:extLst>
                    <a:ext uri="{9D8B030D-6E8A-4147-A177-3AD203B41FA5}">
                      <a16:colId xmlns:a16="http://schemas.microsoft.com/office/drawing/2014/main" val="1755417074"/>
                    </a:ext>
                  </a:extLst>
                </a:gridCol>
              </a:tblGrid>
              <a:tr h="455751">
                <a:tc>
                  <a:txBody>
                    <a:bodyPr/>
                    <a:lstStyle/>
                    <a:p>
                      <a:pPr marL="0" marR="0">
                        <a:lnSpc>
                          <a:spcPct val="115000"/>
                        </a:lnSpc>
                        <a:spcBef>
                          <a:spcPts val="0"/>
                        </a:spcBef>
                        <a:spcAft>
                          <a:spcPts val="0"/>
                        </a:spcAft>
                      </a:pPr>
                      <a:r>
                        <a:rPr lang="en-US" sz="2200" dirty="0">
                          <a:solidFill>
                            <a:schemeClr val="tx1"/>
                          </a:solidFill>
                          <a:effectLst/>
                          <a:latin typeface="Cambria" panose="02040503050406030204" pitchFamily="18" charset="0"/>
                        </a:rPr>
                        <a:t>Stages </a:t>
                      </a:r>
                      <a:endParaRPr lang="ru-RU" sz="220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solidFill>
                      <a:schemeClr val="accent1">
                        <a:lumMod val="40000"/>
                        <a:lumOff val="60000"/>
                      </a:schemeClr>
                    </a:solidFill>
                  </a:tcPr>
                </a:tc>
                <a:tc>
                  <a:txBody>
                    <a:bodyPr/>
                    <a:lstStyle/>
                    <a:p>
                      <a:pPr marL="0" marR="0">
                        <a:lnSpc>
                          <a:spcPct val="115000"/>
                        </a:lnSpc>
                        <a:spcBef>
                          <a:spcPts val="0"/>
                        </a:spcBef>
                        <a:spcAft>
                          <a:spcPts val="0"/>
                        </a:spcAft>
                      </a:pPr>
                      <a:r>
                        <a:rPr lang="en-US" sz="2200" b="1" dirty="0">
                          <a:solidFill>
                            <a:schemeClr val="tx1"/>
                          </a:solidFill>
                          <a:effectLst/>
                          <a:latin typeface="Cambria" panose="02040503050406030204" pitchFamily="18" charset="0"/>
                        </a:rPr>
                        <a:t>Class </a:t>
                      </a:r>
                      <a:r>
                        <a:rPr lang="en-US" sz="2200" b="1" dirty="0" smtClean="0">
                          <a:solidFill>
                            <a:schemeClr val="tx1"/>
                          </a:solidFill>
                          <a:effectLst/>
                          <a:latin typeface="Cambria" panose="02040503050406030204" pitchFamily="18" charset="0"/>
                        </a:rPr>
                        <a:t>activities</a:t>
                      </a:r>
                      <a:endParaRPr lang="ru-RU" sz="2200" b="1" dirty="0">
                        <a:solidFill>
                          <a:schemeClr val="tx1"/>
                        </a:solidFill>
                        <a:effectLst/>
                        <a:latin typeface="Cambria" panose="02040503050406030204" pitchFamily="18" charset="0"/>
                      </a:endParaRPr>
                    </a:p>
                  </a:txBody>
                  <a:tcPr marL="42997" marR="42997" marT="0" marB="0">
                    <a:solidFill>
                      <a:schemeClr val="accent1">
                        <a:lumMod val="60000"/>
                        <a:lumOff val="40000"/>
                      </a:schemeClr>
                    </a:solidFill>
                  </a:tcPr>
                </a:tc>
                <a:extLst>
                  <a:ext uri="{0D108BD9-81ED-4DB2-BD59-A6C34878D82A}">
                    <a16:rowId xmlns:a16="http://schemas.microsoft.com/office/drawing/2014/main" val="2720229348"/>
                  </a:ext>
                </a:extLst>
              </a:tr>
              <a:tr h="2731220">
                <a:tc>
                  <a:txBody>
                    <a:bodyPr/>
                    <a:lstStyle/>
                    <a:p>
                      <a:pPr marL="0" marR="0">
                        <a:lnSpc>
                          <a:spcPct val="100000"/>
                        </a:lnSpc>
                        <a:spcBef>
                          <a:spcPts val="0"/>
                        </a:spcBef>
                        <a:spcAft>
                          <a:spcPts val="0"/>
                        </a:spcAft>
                      </a:pPr>
                      <a:r>
                        <a:rPr lang="en-US" sz="2000" dirty="0">
                          <a:solidFill>
                            <a:schemeClr val="tx1"/>
                          </a:solidFill>
                          <a:effectLst/>
                          <a:latin typeface="Cambria" panose="02040503050406030204" pitchFamily="18" charset="0"/>
                        </a:rPr>
                        <a:t>Try things out in safe environment </a:t>
                      </a:r>
                      <a:r>
                        <a:rPr lang="en-US" sz="2000" b="0" dirty="0">
                          <a:solidFill>
                            <a:schemeClr val="tx1"/>
                          </a:solidFill>
                          <a:effectLst/>
                          <a:latin typeface="Cambria" panose="02040503050406030204" pitchFamily="18" charset="0"/>
                        </a:rPr>
                        <a:t>with limited other linguistic demands</a:t>
                      </a:r>
                      <a:endParaRPr lang="ru-RU" sz="2000" b="0" dirty="0">
                        <a:solidFill>
                          <a:schemeClr val="tx1"/>
                        </a:solidFill>
                        <a:effectLst/>
                        <a:latin typeface="Cambria" panose="02040503050406030204" pitchFamily="18" charset="0"/>
                      </a:endParaRPr>
                    </a:p>
                    <a:p>
                      <a:pPr marL="0" marR="0">
                        <a:lnSpc>
                          <a:spcPct val="115000"/>
                        </a:lnSpc>
                        <a:spcBef>
                          <a:spcPts val="0"/>
                        </a:spcBef>
                        <a:spcAft>
                          <a:spcPts val="0"/>
                        </a:spcAft>
                      </a:pPr>
                      <a:r>
                        <a:rPr lang="en-US" sz="2000" dirty="0">
                          <a:solidFill>
                            <a:schemeClr val="tx1"/>
                          </a:solidFill>
                          <a:effectLst/>
                          <a:latin typeface="Cambria" panose="02040503050406030204" pitchFamily="18" charset="0"/>
                        </a:rPr>
                        <a:t> </a:t>
                      </a:r>
                      <a:endParaRPr lang="ru-RU" sz="2000" dirty="0">
                        <a:solidFill>
                          <a:schemeClr val="tx1"/>
                        </a:solidFill>
                        <a:effectLst/>
                        <a:latin typeface="Cambria" panose="02040503050406030204" pitchFamily="18" charset="0"/>
                      </a:endParaRPr>
                    </a:p>
                    <a:p>
                      <a:pPr marL="0" marR="0">
                        <a:lnSpc>
                          <a:spcPct val="115000"/>
                        </a:lnSpc>
                        <a:spcBef>
                          <a:spcPts val="0"/>
                        </a:spcBef>
                        <a:spcAft>
                          <a:spcPts val="0"/>
                        </a:spcAft>
                      </a:pPr>
                      <a:r>
                        <a:rPr lang="en-US" sz="2000" dirty="0">
                          <a:solidFill>
                            <a:schemeClr val="tx1"/>
                          </a:solidFill>
                          <a:effectLst/>
                          <a:latin typeface="Cambria" panose="02040503050406030204" pitchFamily="18" charset="0"/>
                        </a:rPr>
                        <a:t> </a:t>
                      </a:r>
                      <a:endParaRPr lang="ru-RU" sz="200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solidFill>
                      <a:schemeClr val="accent1">
                        <a:lumMod val="40000"/>
                        <a:lumOff val="60000"/>
                      </a:schemeClr>
                    </a:solid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GB" sz="2000" dirty="0">
                          <a:effectLst/>
                          <a:latin typeface="Cambria" panose="02040503050406030204" pitchFamily="18" charset="0"/>
                        </a:rPr>
                        <a:t>Giving many opportunities to practise, speak and write, with encouragement</a:t>
                      </a:r>
                      <a:r>
                        <a:rPr lang="en-US" sz="2000" dirty="0">
                          <a:effectLst/>
                          <a:latin typeface="Cambria" panose="02040503050406030204" pitchFamily="18" charset="0"/>
                        </a:rPr>
                        <a:t> and feedback.</a:t>
                      </a:r>
                      <a:endParaRPr lang="ru-RU" sz="2000" dirty="0">
                        <a:effectLst/>
                        <a:latin typeface="Cambria" panose="02040503050406030204" pitchFamily="18" charset="0"/>
                      </a:endParaRPr>
                    </a:p>
                    <a:p>
                      <a:pPr marL="576000" marR="0" lvl="1" indent="-144000">
                        <a:lnSpc>
                          <a:spcPct val="100000"/>
                        </a:lnSpc>
                        <a:spcBef>
                          <a:spcPts val="0"/>
                        </a:spcBef>
                        <a:spcAft>
                          <a:spcPts val="0"/>
                        </a:spcAft>
                        <a:buFont typeface="Arial" panose="020B0604020202020204" pitchFamily="34" charset="0"/>
                        <a:buChar char="•"/>
                      </a:pPr>
                      <a:r>
                        <a:rPr lang="en-US" sz="2000" dirty="0" smtClean="0">
                          <a:effectLst/>
                          <a:latin typeface="Cambria" panose="02040503050406030204" pitchFamily="18" charset="0"/>
                        </a:rPr>
                        <a:t>Gap-fill </a:t>
                      </a:r>
                      <a:r>
                        <a:rPr lang="en-US" sz="2000" dirty="0">
                          <a:effectLst/>
                          <a:latin typeface="Cambria" panose="02040503050406030204" pitchFamily="18" charset="0"/>
                        </a:rPr>
                        <a:t>task, </a:t>
                      </a:r>
                      <a:endParaRPr lang="ru-RU" sz="2000" dirty="0">
                        <a:effectLst/>
                        <a:latin typeface="Cambria" panose="02040503050406030204" pitchFamily="18" charset="0"/>
                      </a:endParaRPr>
                    </a:p>
                    <a:p>
                      <a:pPr marL="576000" marR="0" lvl="1" indent="-144000">
                        <a:lnSpc>
                          <a:spcPct val="100000"/>
                        </a:lnSpc>
                        <a:spcBef>
                          <a:spcPts val="0"/>
                        </a:spcBef>
                        <a:spcAft>
                          <a:spcPts val="0"/>
                        </a:spcAft>
                        <a:buFont typeface="Arial" panose="020B0604020202020204" pitchFamily="34" charset="0"/>
                        <a:buChar char="•"/>
                      </a:pPr>
                      <a:r>
                        <a:rPr lang="en-US" sz="2000" dirty="0">
                          <a:effectLst/>
                          <a:latin typeface="Cambria" panose="02040503050406030204" pitchFamily="18" charset="0"/>
                        </a:rPr>
                        <a:t>Ordering tasks (correcting the word order of a sentence),</a:t>
                      </a:r>
                      <a:endParaRPr lang="ru-RU" sz="2000" dirty="0">
                        <a:effectLst/>
                        <a:latin typeface="Cambria" panose="02040503050406030204" pitchFamily="18" charset="0"/>
                      </a:endParaRPr>
                    </a:p>
                    <a:p>
                      <a:pPr marL="576000" marR="0" lvl="1" indent="-144000">
                        <a:lnSpc>
                          <a:spcPct val="100000"/>
                        </a:lnSpc>
                        <a:spcBef>
                          <a:spcPts val="0"/>
                        </a:spcBef>
                        <a:spcAft>
                          <a:spcPts val="0"/>
                        </a:spcAft>
                        <a:buFont typeface="Arial" panose="020B0604020202020204" pitchFamily="34" charset="0"/>
                        <a:buChar char="•"/>
                      </a:pPr>
                      <a:r>
                        <a:rPr lang="en-US" sz="2000" dirty="0">
                          <a:effectLst/>
                          <a:latin typeface="Cambria" panose="02040503050406030204" pitchFamily="18" charset="0"/>
                        </a:rPr>
                        <a:t>Expansion tasks (involve producing whole sentences or words from prompt words), </a:t>
                      </a:r>
                      <a:endParaRPr lang="ru-RU" sz="2000" dirty="0">
                        <a:effectLst/>
                        <a:latin typeface="Cambria" panose="02040503050406030204" pitchFamily="18" charset="0"/>
                      </a:endParaRPr>
                    </a:p>
                    <a:p>
                      <a:pPr marL="576000" marR="0" lvl="1" indent="-144000">
                        <a:lnSpc>
                          <a:spcPct val="100000"/>
                        </a:lnSpc>
                        <a:spcBef>
                          <a:spcPts val="0"/>
                        </a:spcBef>
                        <a:spcAft>
                          <a:spcPts val="0"/>
                        </a:spcAft>
                        <a:buFont typeface="Arial" panose="020B0604020202020204" pitchFamily="34" charset="0"/>
                        <a:buChar char="•"/>
                      </a:pPr>
                      <a:r>
                        <a:rPr lang="en-US" sz="2000" dirty="0">
                          <a:effectLst/>
                          <a:latin typeface="Cambria" panose="02040503050406030204" pitchFamily="18" charset="0"/>
                        </a:rPr>
                        <a:t>Transformation tasks (transforming direct into indirect speech, active- into passive voice</a:t>
                      </a:r>
                      <a:r>
                        <a:rPr lang="en-US" sz="2000" dirty="0" smtClean="0">
                          <a:effectLst/>
                          <a:latin typeface="Cambria" panose="02040503050406030204" pitchFamily="18" charset="0"/>
                        </a:rPr>
                        <a:t>).</a:t>
                      </a:r>
                      <a:endParaRPr lang="ru-RU" sz="2000" dirty="0">
                        <a:effectLst/>
                        <a:latin typeface="Cambria" panose="02040503050406030204" pitchFamily="18" charset="0"/>
                      </a:endParaRPr>
                    </a:p>
                  </a:txBody>
                  <a:tcPr marL="42997" marR="42997" marT="0" marB="0"/>
                </a:tc>
                <a:extLst>
                  <a:ext uri="{0D108BD9-81ED-4DB2-BD59-A6C34878D82A}">
                    <a16:rowId xmlns:a16="http://schemas.microsoft.com/office/drawing/2014/main" val="841041468"/>
                  </a:ext>
                </a:extLst>
              </a:tr>
              <a:tr h="2093139">
                <a:tc>
                  <a:txBody>
                    <a:bodyPr/>
                    <a:lstStyle/>
                    <a:p>
                      <a:pPr marL="0" marR="0">
                        <a:lnSpc>
                          <a:spcPct val="100000"/>
                        </a:lnSpc>
                        <a:spcBef>
                          <a:spcPts val="0"/>
                        </a:spcBef>
                        <a:spcAft>
                          <a:spcPts val="0"/>
                        </a:spcAft>
                      </a:pPr>
                      <a:r>
                        <a:rPr lang="en-US" sz="2000" dirty="0">
                          <a:solidFill>
                            <a:schemeClr val="tx1"/>
                          </a:solidFill>
                          <a:effectLst/>
                          <a:latin typeface="Cambria" panose="02040503050406030204" pitchFamily="18" charset="0"/>
                        </a:rPr>
                        <a:t>Use </a:t>
                      </a:r>
                      <a:r>
                        <a:rPr lang="en-US" sz="2000" b="0" dirty="0">
                          <a:solidFill>
                            <a:schemeClr val="tx1"/>
                          </a:solidFill>
                          <a:effectLst/>
                          <a:latin typeface="Cambria" panose="02040503050406030204" pitchFamily="18" charset="0"/>
                        </a:rPr>
                        <a:t>the new grammar item in </a:t>
                      </a:r>
                      <a:r>
                        <a:rPr lang="en-US" sz="2000" dirty="0">
                          <a:solidFill>
                            <a:schemeClr val="tx1"/>
                          </a:solidFill>
                          <a:effectLst/>
                          <a:latin typeface="Cambria" panose="02040503050406030204" pitchFamily="18" charset="0"/>
                        </a:rPr>
                        <a:t>speaking and </a:t>
                      </a:r>
                      <a:r>
                        <a:rPr lang="en-US" sz="2000" dirty="0" smtClean="0">
                          <a:solidFill>
                            <a:schemeClr val="tx1"/>
                          </a:solidFill>
                          <a:effectLst/>
                          <a:latin typeface="Cambria" panose="02040503050406030204" pitchFamily="18" charset="0"/>
                        </a:rPr>
                        <a:t>writing to </a:t>
                      </a:r>
                      <a:r>
                        <a:rPr lang="en-US" sz="2000" b="0" dirty="0">
                          <a:solidFill>
                            <a:schemeClr val="tx1"/>
                          </a:solidFill>
                          <a:effectLst/>
                          <a:latin typeface="Cambria" panose="02040503050406030204" pitchFamily="18" charset="0"/>
                        </a:rPr>
                        <a:t>communicate in different  contexts</a:t>
                      </a:r>
                      <a:endParaRPr lang="ru-RU" sz="2000" b="0" dirty="0">
                        <a:solidFill>
                          <a:schemeClr val="tx1"/>
                        </a:solidFill>
                        <a:effectLst/>
                        <a:latin typeface="Cambria" panose="02040503050406030204" pitchFamily="18" charset="0"/>
                      </a:endParaRPr>
                    </a:p>
                    <a:p>
                      <a:pPr marL="0" marR="0">
                        <a:lnSpc>
                          <a:spcPct val="100000"/>
                        </a:lnSpc>
                        <a:spcBef>
                          <a:spcPts val="0"/>
                        </a:spcBef>
                        <a:spcAft>
                          <a:spcPts val="0"/>
                        </a:spcAft>
                      </a:pPr>
                      <a:r>
                        <a:rPr lang="en-US" sz="2000" dirty="0">
                          <a:solidFill>
                            <a:schemeClr val="tx1"/>
                          </a:solidFill>
                          <a:effectLst/>
                          <a:latin typeface="Cambria" panose="02040503050406030204" pitchFamily="18" charset="0"/>
                        </a:rPr>
                        <a:t> </a:t>
                      </a:r>
                      <a:endParaRPr lang="ru-RU" sz="200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solidFill>
                      <a:schemeClr val="accent1">
                        <a:lumMod val="40000"/>
                        <a:lumOff val="60000"/>
                      </a:schemeClr>
                    </a:solidFill>
                  </a:tcPr>
                </a:tc>
                <a:tc>
                  <a:txBody>
                    <a:bodyPr/>
                    <a:lstStyle/>
                    <a:p>
                      <a:pPr marL="285750" marR="0" indent="-285750" algn="l" defTabSz="914400" rtl="0" eaLnBrk="1" latinLnBrk="0" hangingPunct="1">
                        <a:lnSpc>
                          <a:spcPct val="100000"/>
                        </a:lnSpc>
                        <a:spcBef>
                          <a:spcPts val="0"/>
                        </a:spcBef>
                        <a:spcAft>
                          <a:spcPts val="0"/>
                        </a:spcAft>
                        <a:buFont typeface="Arial" panose="020B0604020202020204" pitchFamily="34" charset="0"/>
                        <a:buChar char="•"/>
                      </a:pPr>
                      <a:r>
                        <a:rPr lang="en-US" sz="2000" kern="1200" dirty="0">
                          <a:solidFill>
                            <a:schemeClr val="dk1"/>
                          </a:solidFill>
                          <a:effectLst/>
                          <a:latin typeface="Cambria" panose="02040503050406030204" pitchFamily="18" charset="0"/>
                          <a:ea typeface="+mn-ea"/>
                          <a:cs typeface="+mn-cs"/>
                        </a:rPr>
                        <a:t>Offering speaking and writing tasks that allow learners to make use of all the language they know.</a:t>
                      </a:r>
                      <a:endParaRPr lang="ru-RU" sz="2000" kern="1200" dirty="0">
                        <a:solidFill>
                          <a:schemeClr val="dk1"/>
                        </a:solidFill>
                        <a:effectLst/>
                        <a:latin typeface="Cambria" panose="02040503050406030204" pitchFamily="18" charset="0"/>
                        <a:ea typeface="+mn-ea"/>
                        <a:cs typeface="+mn-cs"/>
                      </a:endParaRPr>
                    </a:p>
                  </a:txBody>
                  <a:tcPr marL="42997" marR="42997" marT="0" marB="0"/>
                </a:tc>
                <a:extLst>
                  <a:ext uri="{0D108BD9-81ED-4DB2-BD59-A6C34878D82A}">
                    <a16:rowId xmlns:a16="http://schemas.microsoft.com/office/drawing/2014/main" val="1750461765"/>
                  </a:ext>
                </a:extLst>
              </a:tr>
              <a:tr h="915500">
                <a:tc>
                  <a:txBody>
                    <a:bodyPr/>
                    <a:lstStyle/>
                    <a:p>
                      <a:pPr marL="0" marR="0">
                        <a:lnSpc>
                          <a:spcPct val="100000"/>
                        </a:lnSpc>
                        <a:spcBef>
                          <a:spcPts val="0"/>
                        </a:spcBef>
                        <a:spcAft>
                          <a:spcPts val="0"/>
                        </a:spcAft>
                      </a:pPr>
                      <a:r>
                        <a:rPr lang="en-US" sz="2000" dirty="0">
                          <a:solidFill>
                            <a:schemeClr val="tx1"/>
                          </a:solidFill>
                          <a:effectLst/>
                          <a:latin typeface="Cambria" panose="02040503050406030204" pitchFamily="18" charset="0"/>
                        </a:rPr>
                        <a:t>Remember items</a:t>
                      </a:r>
                      <a:endParaRPr lang="ru-RU" sz="2000" dirty="0">
                        <a:solidFill>
                          <a:schemeClr val="tx1"/>
                        </a:solidFill>
                        <a:effectLst/>
                        <a:latin typeface="Cambria" panose="02040503050406030204" pitchFamily="18" charset="0"/>
                      </a:endParaRPr>
                    </a:p>
                    <a:p>
                      <a:pPr marL="0" marR="0">
                        <a:lnSpc>
                          <a:spcPct val="100000"/>
                        </a:lnSpc>
                        <a:spcBef>
                          <a:spcPts val="0"/>
                        </a:spcBef>
                        <a:spcAft>
                          <a:spcPts val="0"/>
                        </a:spcAft>
                      </a:pPr>
                      <a:r>
                        <a:rPr lang="en-US" sz="2000" dirty="0">
                          <a:solidFill>
                            <a:schemeClr val="tx1"/>
                          </a:solidFill>
                          <a:effectLst/>
                          <a:latin typeface="Cambria" panose="02040503050406030204" pitchFamily="18" charset="0"/>
                        </a:rPr>
                        <a:t> </a:t>
                      </a:r>
                      <a:endParaRPr lang="ru-RU" sz="2000" dirty="0">
                        <a:solidFill>
                          <a:schemeClr val="tx1"/>
                        </a:solidFill>
                        <a:effectLst/>
                        <a:latin typeface="Cambria" panose="02040503050406030204" pitchFamily="18" charset="0"/>
                      </a:endParaRPr>
                    </a:p>
                    <a:p>
                      <a:pPr marL="0" marR="0">
                        <a:lnSpc>
                          <a:spcPct val="100000"/>
                        </a:lnSpc>
                        <a:spcBef>
                          <a:spcPts val="0"/>
                        </a:spcBef>
                        <a:spcAft>
                          <a:spcPts val="0"/>
                        </a:spcAft>
                      </a:pPr>
                      <a:r>
                        <a:rPr lang="en-US" sz="2000" dirty="0">
                          <a:solidFill>
                            <a:schemeClr val="tx1"/>
                          </a:solidFill>
                          <a:effectLst/>
                          <a:latin typeface="Cambria" panose="02040503050406030204" pitchFamily="18" charset="0"/>
                        </a:rPr>
                        <a:t> </a:t>
                      </a:r>
                      <a:endParaRPr lang="ru-RU" sz="2000" dirty="0">
                        <a:solidFill>
                          <a:schemeClr val="tx1"/>
                        </a:solidFill>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solidFill>
                      <a:schemeClr val="accent1">
                        <a:lumMod val="40000"/>
                        <a:lumOff val="60000"/>
                      </a:schemeClr>
                    </a:solid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Cambria" panose="02040503050406030204" pitchFamily="18" charset="0"/>
                        </a:rPr>
                        <a:t>Pay attention to how learners record items;</a:t>
                      </a:r>
                      <a:endParaRPr lang="ru-RU" sz="2000" dirty="0">
                        <a:effectLst/>
                        <a:latin typeface="Cambria" panose="020405030504060302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Cambria" panose="02040503050406030204" pitchFamily="18" charset="0"/>
                        </a:rPr>
                        <a:t>Return to items again and again with revision tasks.</a:t>
                      </a:r>
                      <a:endParaRPr lang="ru-RU" sz="2000" dirty="0">
                        <a:effectLst/>
                        <a:latin typeface="Cambria" panose="02040503050406030204" pitchFamily="18" charset="0"/>
                        <a:ea typeface="SimSun" panose="02010600030101010101" pitchFamily="2" charset="-122"/>
                        <a:cs typeface="Arial" panose="020B0604020202020204" pitchFamily="34" charset="0"/>
                      </a:endParaRPr>
                    </a:p>
                  </a:txBody>
                  <a:tcPr marL="42997" marR="42997" marT="0" marB="0"/>
                </a:tc>
                <a:extLst>
                  <a:ext uri="{0D108BD9-81ED-4DB2-BD59-A6C34878D82A}">
                    <a16:rowId xmlns:a16="http://schemas.microsoft.com/office/drawing/2014/main" val="2521483708"/>
                  </a:ext>
                </a:extLst>
              </a:tr>
            </a:tbl>
          </a:graphicData>
        </a:graphic>
      </p:graphicFrame>
    </p:spTree>
    <p:extLst>
      <p:ext uri="{BB962C8B-B14F-4D97-AF65-F5344CB8AC3E}">
        <p14:creationId xmlns:p14="http://schemas.microsoft.com/office/powerpoint/2010/main" val="2333290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639" y="1533378"/>
            <a:ext cx="3955369" cy="4115721"/>
          </a:xfrm>
          <a:prstGeom prst="rect">
            <a:avLst/>
          </a:prstGeom>
        </p:spPr>
      </p:pic>
      <p:pic>
        <p:nvPicPr>
          <p:cNvPr id="5" name="Picture 4"/>
          <p:cNvPicPr>
            <a:picLocks noChangeAspect="1"/>
          </p:cNvPicPr>
          <p:nvPr/>
        </p:nvPicPr>
        <p:blipFill>
          <a:blip r:embed="rId3"/>
          <a:stretch>
            <a:fillRect/>
          </a:stretch>
        </p:blipFill>
        <p:spPr>
          <a:xfrm>
            <a:off x="4352380" y="1498103"/>
            <a:ext cx="4487912" cy="4227145"/>
          </a:xfrm>
          <a:prstGeom prst="rect">
            <a:avLst/>
          </a:prstGeom>
        </p:spPr>
      </p:pic>
      <p:sp>
        <p:nvSpPr>
          <p:cNvPr id="6" name="TextBox 5"/>
          <p:cNvSpPr txBox="1"/>
          <p:nvPr/>
        </p:nvSpPr>
        <p:spPr>
          <a:xfrm>
            <a:off x="656492" y="604911"/>
            <a:ext cx="7987887" cy="892552"/>
          </a:xfrm>
          <a:prstGeom prst="rect">
            <a:avLst/>
          </a:prstGeom>
          <a:noFill/>
        </p:spPr>
        <p:txBody>
          <a:bodyPr wrap="square" rtlCol="0">
            <a:spAutoFit/>
          </a:bodyPr>
          <a:lstStyle/>
          <a:p>
            <a:r>
              <a:rPr lang="ro-RO" sz="2600" b="1" dirty="0" smtClean="0">
                <a:latin typeface="Cambria" panose="02040503050406030204" pitchFamily="18" charset="0"/>
              </a:rPr>
              <a:t>T</a:t>
            </a:r>
            <a:r>
              <a:rPr lang="en-US" sz="2600" b="1" dirty="0" smtClean="0">
                <a:latin typeface="Cambria" panose="02040503050406030204" pitchFamily="18" charset="0"/>
              </a:rPr>
              <a:t>he three-dimensional framework of the grammar item</a:t>
            </a:r>
            <a:endParaRPr lang="en-US" sz="2600" b="1" dirty="0">
              <a:latin typeface="Cambria" panose="02040503050406030204" pitchFamily="18" charset="0"/>
            </a:endParaRPr>
          </a:p>
        </p:txBody>
      </p:sp>
    </p:spTree>
    <p:extLst>
      <p:ext uri="{BB962C8B-B14F-4D97-AF65-F5344CB8AC3E}">
        <p14:creationId xmlns:p14="http://schemas.microsoft.com/office/powerpoint/2010/main" val="4215612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89814" y="263951"/>
            <a:ext cx="7964671" cy="461665"/>
          </a:xfrm>
          <a:prstGeom prst="rect">
            <a:avLst/>
          </a:prstGeom>
        </p:spPr>
        <p:txBody>
          <a:bodyPr wrap="square">
            <a:spAutoFit/>
          </a:bodyPr>
          <a:lstStyle/>
          <a:p>
            <a:r>
              <a:rPr lang="en-US" sz="2400" b="1" dirty="0">
                <a:latin typeface="Cambria" panose="02040503050406030204" pitchFamily="18" charset="0"/>
              </a:rPr>
              <a:t>The three-dimensional framework of the possessive </a:t>
            </a:r>
            <a:endParaRPr lang="ru-RU" sz="2400" dirty="0"/>
          </a:p>
        </p:txBody>
      </p:sp>
      <p:sp>
        <p:nvSpPr>
          <p:cNvPr id="4" name="TextBox 3"/>
          <p:cNvSpPr txBox="1"/>
          <p:nvPr/>
        </p:nvSpPr>
        <p:spPr>
          <a:xfrm>
            <a:off x="367645" y="1055802"/>
            <a:ext cx="8257881" cy="4832092"/>
          </a:xfrm>
          <a:prstGeom prst="rect">
            <a:avLst/>
          </a:prstGeom>
          <a:noFill/>
        </p:spPr>
        <p:txBody>
          <a:bodyPr wrap="square" rtlCol="0">
            <a:spAutoFit/>
          </a:bodyPr>
          <a:lstStyle/>
          <a:p>
            <a:r>
              <a:rPr lang="en-US" sz="2200" b="1" dirty="0">
                <a:latin typeface="Cambria" panose="02040503050406030204" pitchFamily="18" charset="0"/>
              </a:rPr>
              <a:t>Form of the possessive:</a:t>
            </a:r>
          </a:p>
          <a:p>
            <a:pPr marL="742950" lvl="1" indent="-285750">
              <a:buFont typeface="Wingdings" panose="05000000000000000000" pitchFamily="2" charset="2"/>
              <a:buChar char="§"/>
            </a:pPr>
            <a:r>
              <a:rPr lang="en-US" sz="2200" dirty="0">
                <a:latin typeface="Cambria" panose="02040503050406030204" pitchFamily="18" charset="0"/>
              </a:rPr>
              <a:t>Adding </a:t>
            </a:r>
            <a:r>
              <a:rPr lang="en-US" sz="2200" i="1" dirty="0">
                <a:latin typeface="Cambria" panose="02040503050406030204" pitchFamily="18" charset="0"/>
              </a:rPr>
              <a:t>'s</a:t>
            </a:r>
            <a:r>
              <a:rPr lang="en-US" sz="2200" dirty="0">
                <a:latin typeface="Cambria" panose="02040503050406030204" pitchFamily="18" charset="0"/>
              </a:rPr>
              <a:t> to regular singular nouns and noncount nouns and irregular plural nouns not ending in </a:t>
            </a:r>
            <a:r>
              <a:rPr lang="en-US" sz="2200" b="1" i="1" dirty="0">
                <a:latin typeface="Cambria" panose="02040503050406030204" pitchFamily="18" charset="0"/>
              </a:rPr>
              <a:t>s</a:t>
            </a:r>
            <a:r>
              <a:rPr lang="en-US" sz="2200" i="1" dirty="0">
                <a:latin typeface="Cambria" panose="02040503050406030204" pitchFamily="18" charset="0"/>
              </a:rPr>
              <a:t>;</a:t>
            </a:r>
          </a:p>
          <a:p>
            <a:pPr marL="742950" lvl="1" indent="-285750">
              <a:buFont typeface="Wingdings" panose="05000000000000000000" pitchFamily="2" charset="2"/>
              <a:buChar char="§"/>
            </a:pPr>
            <a:r>
              <a:rPr lang="en-US" sz="2200" dirty="0">
                <a:latin typeface="Cambria" panose="02040503050406030204" pitchFamily="18" charset="0"/>
              </a:rPr>
              <a:t>Adding an apostrophe after the ending of regular plural nouns and after singular/ noncount nouns ending in the sound /s/ to form s'. </a:t>
            </a:r>
          </a:p>
          <a:p>
            <a:pPr lvl="1"/>
            <a:endParaRPr lang="en-US" sz="2200" dirty="0">
              <a:latin typeface="Cambria" panose="02040503050406030204" pitchFamily="18" charset="0"/>
            </a:endParaRPr>
          </a:p>
          <a:p>
            <a:r>
              <a:rPr lang="en-US" sz="2200" b="1" dirty="0" smtClean="0">
                <a:latin typeface="Cambria" panose="02040503050406030204" pitchFamily="18" charset="0"/>
              </a:rPr>
              <a:t>Meaning </a:t>
            </a:r>
            <a:r>
              <a:rPr lang="en-US" sz="2200" b="1" dirty="0">
                <a:latin typeface="Cambria" panose="02040503050406030204" pitchFamily="18" charset="0"/>
              </a:rPr>
              <a:t>of the possessive:</a:t>
            </a:r>
          </a:p>
          <a:p>
            <a:pPr marL="1200150" lvl="2" indent="-285750">
              <a:buFont typeface="Wingdings" panose="05000000000000000000" pitchFamily="2" charset="2"/>
              <a:buChar char="§"/>
            </a:pPr>
            <a:r>
              <a:rPr lang="en-US" sz="2200" dirty="0" smtClean="0">
                <a:latin typeface="Cambria" panose="02040503050406030204" pitchFamily="18" charset="0"/>
              </a:rPr>
              <a:t>possession,</a:t>
            </a:r>
            <a:endParaRPr lang="en-US" sz="2200" dirty="0">
              <a:latin typeface="Cambria" panose="02040503050406030204" pitchFamily="18" charset="0"/>
            </a:endParaRPr>
          </a:p>
          <a:p>
            <a:pPr marL="1200150" lvl="2" indent="-285750">
              <a:buFont typeface="Wingdings" panose="05000000000000000000" pitchFamily="2" charset="2"/>
              <a:buChar char="§"/>
            </a:pPr>
            <a:r>
              <a:rPr lang="en-US" sz="2200" dirty="0">
                <a:latin typeface="Cambria" panose="02040503050406030204" pitchFamily="18" charset="0"/>
              </a:rPr>
              <a:t>description (a debtor's prison, the water's edge), </a:t>
            </a:r>
          </a:p>
          <a:p>
            <a:pPr marL="1200150" lvl="2" indent="-285750">
              <a:buFont typeface="Wingdings" panose="05000000000000000000" pitchFamily="2" charset="2"/>
              <a:buChar char="§"/>
            </a:pPr>
            <a:r>
              <a:rPr lang="en-US" sz="2200" dirty="0">
                <a:latin typeface="Cambria" panose="02040503050406030204" pitchFamily="18" charset="0"/>
              </a:rPr>
              <a:t>amount (two weeks' holiday),</a:t>
            </a:r>
          </a:p>
          <a:p>
            <a:pPr marL="1200150" lvl="2" indent="-285750">
              <a:buFont typeface="Wingdings" panose="05000000000000000000" pitchFamily="2" charset="2"/>
              <a:buChar char="§"/>
            </a:pPr>
            <a:r>
              <a:rPr lang="en-US" sz="2200" dirty="0">
                <a:latin typeface="Cambria" panose="02040503050406030204" pitchFamily="18" charset="0"/>
              </a:rPr>
              <a:t>relationship (Jack's wife),</a:t>
            </a:r>
          </a:p>
          <a:p>
            <a:pPr marL="1200150" lvl="2" indent="-285750">
              <a:buFont typeface="Wingdings" panose="05000000000000000000" pitchFamily="2" charset="2"/>
              <a:buChar char="§"/>
            </a:pPr>
            <a:r>
              <a:rPr lang="en-US" sz="2200" dirty="0">
                <a:latin typeface="Cambria" panose="02040503050406030204" pitchFamily="18" charset="0"/>
              </a:rPr>
              <a:t>part to whole (the woman's hand), </a:t>
            </a:r>
          </a:p>
          <a:p>
            <a:pPr marL="1200150" lvl="2" indent="-285750">
              <a:buFont typeface="Wingdings" panose="05000000000000000000" pitchFamily="2" charset="2"/>
              <a:buChar char="§"/>
            </a:pPr>
            <a:r>
              <a:rPr lang="en-US" sz="2200" dirty="0">
                <a:latin typeface="Cambria" panose="02040503050406030204" pitchFamily="18" charset="0"/>
              </a:rPr>
              <a:t>origin/ agent (Shakespeare's tragedies). </a:t>
            </a:r>
          </a:p>
        </p:txBody>
      </p:sp>
    </p:spTree>
    <p:extLst>
      <p:ext uri="{BB962C8B-B14F-4D97-AF65-F5344CB8AC3E}">
        <p14:creationId xmlns:p14="http://schemas.microsoft.com/office/powerpoint/2010/main" val="2557472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3" y="452486"/>
            <a:ext cx="8568966" cy="5807637"/>
          </a:xfrm>
          <a:solidFill>
            <a:srgbClr val="EAF2FA"/>
          </a:solidFill>
        </p:spPr>
        <p:txBody>
          <a:bodyPr>
            <a:normAutofit/>
          </a:bodyPr>
          <a:lstStyle/>
          <a:p>
            <a:pPr marL="0" indent="0" algn="ctr">
              <a:spcAft>
                <a:spcPts val="600"/>
              </a:spcAft>
              <a:buNone/>
            </a:pPr>
            <a:r>
              <a:rPr lang="en-US" b="1" dirty="0">
                <a:latin typeface="Cambria" panose="02040503050406030204" pitchFamily="18" charset="0"/>
              </a:rPr>
              <a:t>The three-dimensional framework of the possessive </a:t>
            </a:r>
            <a:endParaRPr lang="ru-RU" dirty="0">
              <a:latin typeface="Cambria" panose="02040503050406030204" pitchFamily="18" charset="0"/>
            </a:endParaRPr>
          </a:p>
          <a:p>
            <a:pPr marL="0" indent="0">
              <a:spcAft>
                <a:spcPts val="600"/>
              </a:spcAft>
              <a:buNone/>
            </a:pPr>
            <a:r>
              <a:rPr lang="en-US" sz="2400" b="1" dirty="0">
                <a:latin typeface="Cambria" panose="02040503050406030204" pitchFamily="18" charset="0"/>
              </a:rPr>
              <a:t>Use of the possessive:</a:t>
            </a:r>
          </a:p>
          <a:p>
            <a:pPr lvl="1">
              <a:buFont typeface="Wingdings" panose="05000000000000000000" pitchFamily="2" charset="2"/>
              <a:buChar char="§"/>
            </a:pPr>
            <a:r>
              <a:rPr lang="en-US" sz="1900" dirty="0">
                <a:latin typeface="Cambria" panose="02040503050406030204" pitchFamily="18" charset="0"/>
              </a:rPr>
              <a:t>determining when the </a:t>
            </a:r>
            <a:r>
              <a:rPr lang="en-US" sz="1900" i="1" dirty="0">
                <a:latin typeface="Cambria" panose="02040503050406030204" pitchFamily="18" charset="0"/>
              </a:rPr>
              <a:t>'s</a:t>
            </a:r>
            <a:r>
              <a:rPr lang="en-US" sz="1900" dirty="0">
                <a:latin typeface="Cambria" panose="02040503050406030204" pitchFamily="18" charset="0"/>
              </a:rPr>
              <a:t> is used to express possession as opposed to other constructions that can be used to convey this same meaning:</a:t>
            </a:r>
          </a:p>
          <a:p>
            <a:pPr lvl="2">
              <a:buFont typeface="Wingdings" panose="05000000000000000000" pitchFamily="2" charset="2"/>
              <a:buChar char="§"/>
            </a:pPr>
            <a:r>
              <a:rPr lang="en-US" sz="1900" dirty="0">
                <a:latin typeface="Cambria" panose="02040503050406030204" pitchFamily="18" charset="0"/>
              </a:rPr>
              <a:t>a possessive determiner (e.g., his, her, and their) </a:t>
            </a:r>
          </a:p>
          <a:p>
            <a:pPr lvl="2">
              <a:buFont typeface="Wingdings" panose="05000000000000000000" pitchFamily="2" charset="2"/>
              <a:buChar char="§"/>
            </a:pPr>
            <a:r>
              <a:rPr lang="en-US" sz="1900" dirty="0">
                <a:latin typeface="Cambria" panose="02040503050406030204" pitchFamily="18" charset="0"/>
              </a:rPr>
              <a:t>the periphrastic of the form (e.g., the legs of the table). </a:t>
            </a:r>
          </a:p>
          <a:p>
            <a:pPr lvl="2">
              <a:buFont typeface="Wingdings" panose="05000000000000000000" pitchFamily="2" charset="2"/>
              <a:buChar char="§"/>
            </a:pPr>
            <a:r>
              <a:rPr lang="ro-RO" sz="1900" dirty="0" smtClean="0">
                <a:latin typeface="Cambria" panose="02040503050406030204" pitchFamily="18" charset="0"/>
              </a:rPr>
              <a:t>p</a:t>
            </a:r>
            <a:r>
              <a:rPr lang="en-US" sz="1900" dirty="0" smtClean="0">
                <a:latin typeface="Cambria" panose="02040503050406030204" pitchFamily="18" charset="0"/>
              </a:rPr>
              <a:t>ossessive </a:t>
            </a:r>
            <a:r>
              <a:rPr lang="en-US" sz="1900" dirty="0">
                <a:latin typeface="Cambria" panose="02040503050406030204" pitchFamily="18" charset="0"/>
              </a:rPr>
              <a:t>determiners are presumably used when the referent of the possessor is clear from the context. </a:t>
            </a:r>
          </a:p>
          <a:p>
            <a:pPr lvl="2">
              <a:buFont typeface="Wingdings" panose="05000000000000000000" pitchFamily="2" charset="2"/>
              <a:buChar char="§"/>
            </a:pPr>
            <a:r>
              <a:rPr lang="en-US" sz="1900" dirty="0">
                <a:latin typeface="Cambria" panose="02040503050406030204" pitchFamily="18" charset="0"/>
              </a:rPr>
              <a:t>the possessive is used with nonhuman head nouns and </a:t>
            </a:r>
            <a:r>
              <a:rPr lang="en-US" sz="1900" i="1" dirty="0">
                <a:latin typeface="Cambria" panose="02040503050406030204" pitchFamily="18" charset="0"/>
              </a:rPr>
              <a:t>'s </a:t>
            </a:r>
            <a:r>
              <a:rPr lang="en-US" sz="1900" dirty="0">
                <a:latin typeface="Cambria" panose="02040503050406030204" pitchFamily="18" charset="0"/>
              </a:rPr>
              <a:t>with human head nouns, there are certain conditions where this generalization does not apply. For example, English speakers often </a:t>
            </a:r>
            <a:r>
              <a:rPr lang="en-US" sz="1900" b="1" dirty="0">
                <a:latin typeface="Cambria" panose="02040503050406030204" pitchFamily="18" charset="0"/>
              </a:rPr>
              <a:t>prefer to use the </a:t>
            </a:r>
            <a:r>
              <a:rPr lang="en-US" sz="1900" b="1" i="1" dirty="0">
                <a:latin typeface="Cambria" panose="02040503050406030204" pitchFamily="18" charset="0"/>
              </a:rPr>
              <a:t>'s</a:t>
            </a:r>
            <a:r>
              <a:rPr lang="en-US" sz="1900" b="1" dirty="0">
                <a:latin typeface="Cambria" panose="02040503050406030204" pitchFamily="18" charset="0"/>
              </a:rPr>
              <a:t> even with inanimate head nouns if the </a:t>
            </a:r>
            <a:r>
              <a:rPr lang="en-US" sz="1900" dirty="0">
                <a:latin typeface="Cambria" panose="02040503050406030204" pitchFamily="18" charset="0"/>
              </a:rPr>
              <a:t>head nouns are </a:t>
            </a:r>
            <a:r>
              <a:rPr lang="en-US" sz="1900" b="1" dirty="0">
                <a:latin typeface="Cambria" panose="02040503050406030204" pitchFamily="18" charset="0"/>
              </a:rPr>
              <a:t>performing some action</a:t>
            </a:r>
            <a:r>
              <a:rPr lang="en-US" sz="1900" dirty="0">
                <a:latin typeface="Cambria" panose="02040503050406030204" pitchFamily="18" charset="0"/>
              </a:rPr>
              <a:t> (e.g.. The train's arrival was delayed). </a:t>
            </a:r>
          </a:p>
          <a:p>
            <a:pPr lvl="1">
              <a:buFont typeface="Wingdings" panose="05000000000000000000" pitchFamily="2" charset="2"/>
              <a:buChar char="§"/>
            </a:pPr>
            <a:r>
              <a:rPr lang="en-US" sz="1900" dirty="0">
                <a:latin typeface="Cambria" panose="02040503050406030204" pitchFamily="18" charset="0"/>
              </a:rPr>
              <a:t>Distinguishing contexts in which a noun compound (table leg) is more appropriate than either the </a:t>
            </a:r>
            <a:r>
              <a:rPr lang="en-US" sz="1900" i="1" dirty="0">
                <a:latin typeface="Cambria" panose="02040503050406030204" pitchFamily="18" charset="0"/>
              </a:rPr>
              <a:t>'s</a:t>
            </a:r>
            <a:r>
              <a:rPr lang="en-US" sz="1900" dirty="0">
                <a:latin typeface="Cambria" panose="02040503050406030204" pitchFamily="18" charset="0"/>
              </a:rPr>
              <a:t> form or the </a:t>
            </a:r>
            <a:r>
              <a:rPr lang="en-US" sz="1900" i="1" dirty="0">
                <a:latin typeface="Cambria" panose="02040503050406030204" pitchFamily="18" charset="0"/>
              </a:rPr>
              <a:t>of the </a:t>
            </a:r>
            <a:r>
              <a:rPr lang="en-US" sz="1900" dirty="0">
                <a:latin typeface="Cambria" panose="02040503050406030204" pitchFamily="18" charset="0"/>
              </a:rPr>
              <a:t>form</a:t>
            </a:r>
            <a:r>
              <a:rPr lang="en-US" sz="1900" dirty="0" smtClean="0">
                <a:latin typeface="Cambria" panose="02040503050406030204" pitchFamily="18" charset="0"/>
              </a:rPr>
              <a:t>.</a:t>
            </a:r>
            <a:endParaRPr lang="en-US" sz="1900" dirty="0">
              <a:latin typeface="Cambria" panose="02040503050406030204" pitchFamily="18" charset="0"/>
            </a:endParaRPr>
          </a:p>
        </p:txBody>
      </p:sp>
    </p:spTree>
    <p:extLst>
      <p:ext uri="{BB962C8B-B14F-4D97-AF65-F5344CB8AC3E}">
        <p14:creationId xmlns:p14="http://schemas.microsoft.com/office/powerpoint/2010/main" val="1060066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3" y="452486"/>
            <a:ext cx="8568966" cy="5807637"/>
          </a:xfrm>
          <a:solidFill>
            <a:srgbClr val="EAF2FA"/>
          </a:solidFill>
        </p:spPr>
        <p:txBody>
          <a:bodyPr>
            <a:normAutofit/>
          </a:bodyPr>
          <a:lstStyle/>
          <a:p>
            <a:pPr marL="0" indent="0" algn="ctr">
              <a:spcAft>
                <a:spcPts val="600"/>
              </a:spcAft>
              <a:buNone/>
            </a:pPr>
            <a:r>
              <a:rPr lang="en-US" sz="2600" b="1" dirty="0">
                <a:latin typeface="Cambria" panose="02040503050406030204" pitchFamily="18" charset="0"/>
              </a:rPr>
              <a:t>The three-dimensional framework of the </a:t>
            </a:r>
            <a:r>
              <a:rPr lang="ro-RO" sz="2600" b="1" dirty="0" smtClean="0">
                <a:latin typeface="Cambria" panose="02040503050406030204" pitchFamily="18" charset="0"/>
              </a:rPr>
              <a:t>grammar item</a:t>
            </a:r>
            <a:r>
              <a:rPr lang="en-US" sz="2600" b="1" dirty="0" smtClean="0">
                <a:latin typeface="Cambria" panose="02040503050406030204" pitchFamily="18" charset="0"/>
              </a:rPr>
              <a:t> </a:t>
            </a:r>
            <a:endParaRPr lang="ru-RU" sz="2600" dirty="0">
              <a:latin typeface="Cambria" panose="02040503050406030204" pitchFamily="18" charset="0"/>
            </a:endParaRPr>
          </a:p>
          <a:p>
            <a:pPr marL="0" indent="0">
              <a:buNone/>
            </a:pPr>
            <a:r>
              <a:rPr lang="en-US" sz="2200" dirty="0" smtClean="0">
                <a:latin typeface="Cambria" panose="02040503050406030204" pitchFamily="18" charset="0"/>
              </a:rPr>
              <a:t>The </a:t>
            </a:r>
            <a:r>
              <a:rPr lang="en-US" sz="2200" b="1" dirty="0">
                <a:latin typeface="Cambria" panose="02040503050406030204" pitchFamily="18" charset="0"/>
              </a:rPr>
              <a:t>ternary scheme </a:t>
            </a:r>
            <a:r>
              <a:rPr lang="en-US" sz="2200" dirty="0">
                <a:latin typeface="Cambria" panose="02040503050406030204" pitchFamily="18" charset="0"/>
              </a:rPr>
              <a:t>helps</a:t>
            </a:r>
            <a:endParaRPr lang="en-US" sz="2200" b="1" dirty="0">
              <a:latin typeface="Cambria" panose="02040503050406030204" pitchFamily="18" charset="0"/>
            </a:endParaRPr>
          </a:p>
          <a:p>
            <a:pPr lvl="1">
              <a:buFont typeface="Wingdings" panose="05000000000000000000" pitchFamily="2" charset="2"/>
              <a:buChar char="§"/>
            </a:pPr>
            <a:r>
              <a:rPr lang="en-US" sz="2200" dirty="0">
                <a:latin typeface="Cambria" panose="02040503050406030204" pitchFamily="18" charset="0"/>
              </a:rPr>
              <a:t>to classify the facts that affect the </a:t>
            </a:r>
            <a:r>
              <a:rPr lang="en-US" sz="2200" b="1" dirty="0">
                <a:latin typeface="Cambria" panose="02040503050406030204" pitchFamily="18" charset="0"/>
              </a:rPr>
              <a:t>form, meaning, and use </a:t>
            </a:r>
            <a:r>
              <a:rPr lang="en-US" sz="2200" dirty="0">
                <a:latin typeface="Cambria" panose="02040503050406030204" pitchFamily="18" charset="0"/>
              </a:rPr>
              <a:t>of the possessive;</a:t>
            </a:r>
          </a:p>
          <a:p>
            <a:pPr lvl="1">
              <a:buFont typeface="Wingdings" panose="05000000000000000000" pitchFamily="2" charset="2"/>
              <a:buChar char="§"/>
            </a:pPr>
            <a:r>
              <a:rPr lang="en-US" sz="2200" dirty="0">
                <a:latin typeface="Cambria" panose="02040503050406030204" pitchFamily="18" charset="0"/>
              </a:rPr>
              <a:t>to determine the scope of the grammatical category;</a:t>
            </a:r>
          </a:p>
          <a:p>
            <a:pPr lvl="1">
              <a:buFont typeface="Wingdings" panose="05000000000000000000" pitchFamily="2" charset="2"/>
              <a:buChar char="§"/>
            </a:pPr>
            <a:r>
              <a:rPr lang="en-US" sz="2200" dirty="0">
                <a:latin typeface="Cambria" panose="02040503050406030204" pitchFamily="18" charset="0"/>
              </a:rPr>
              <a:t>to decide what, when and how to teach (Teachers would not necessarily present all these facts to students, recognizing that students can learn some aspects on their own. </a:t>
            </a:r>
            <a:endParaRPr lang="ru-RU" sz="2200" dirty="0">
              <a:latin typeface="Cambria" panose="02040503050406030204" pitchFamily="18" charset="0"/>
            </a:endParaRPr>
          </a:p>
        </p:txBody>
      </p:sp>
    </p:spTree>
    <p:extLst>
      <p:ext uri="{BB962C8B-B14F-4D97-AF65-F5344CB8AC3E}">
        <p14:creationId xmlns:p14="http://schemas.microsoft.com/office/powerpoint/2010/main" val="186651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77587333"/>
              </p:ext>
            </p:extLst>
          </p:nvPr>
        </p:nvGraphicFramePr>
        <p:xfrm>
          <a:off x="0" y="461913"/>
          <a:ext cx="9247695" cy="6070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6513" y="1970349"/>
            <a:ext cx="1237957" cy="646331"/>
          </a:xfrm>
          <a:prstGeom prst="rect">
            <a:avLst/>
          </a:prstGeom>
          <a:noFill/>
        </p:spPr>
        <p:txBody>
          <a:bodyPr wrap="square" rtlCol="0">
            <a:spAutoFit/>
          </a:bodyPr>
          <a:lstStyle/>
          <a:p>
            <a:r>
              <a:rPr lang="en-US" b="1" dirty="0"/>
              <a:t>Restricted </a:t>
            </a:r>
          </a:p>
          <a:p>
            <a:r>
              <a:rPr lang="en-US" b="1" dirty="0"/>
              <a:t>exposure</a:t>
            </a:r>
            <a:endParaRPr lang="ru-RU" b="1" dirty="0"/>
          </a:p>
        </p:txBody>
      </p:sp>
      <p:sp>
        <p:nvSpPr>
          <p:cNvPr id="5" name="TextBox 4"/>
          <p:cNvSpPr txBox="1"/>
          <p:nvPr/>
        </p:nvSpPr>
        <p:spPr>
          <a:xfrm>
            <a:off x="3870073" y="2218387"/>
            <a:ext cx="1176121" cy="646331"/>
          </a:xfrm>
          <a:prstGeom prst="rect">
            <a:avLst/>
          </a:prstGeom>
          <a:noFill/>
        </p:spPr>
        <p:txBody>
          <a:bodyPr wrap="square" rtlCol="0">
            <a:spAutoFit/>
          </a:bodyPr>
          <a:lstStyle/>
          <a:p>
            <a:r>
              <a:rPr lang="en-US" b="1" dirty="0"/>
              <a:t>Restricted output</a:t>
            </a:r>
            <a:endParaRPr lang="ru-RU" b="1" dirty="0"/>
          </a:p>
        </p:txBody>
      </p:sp>
      <p:sp>
        <p:nvSpPr>
          <p:cNvPr id="6" name="TextBox 5"/>
          <p:cNvSpPr txBox="1"/>
          <p:nvPr/>
        </p:nvSpPr>
        <p:spPr>
          <a:xfrm>
            <a:off x="5890263" y="2151962"/>
            <a:ext cx="1311815" cy="646331"/>
          </a:xfrm>
          <a:prstGeom prst="rect">
            <a:avLst/>
          </a:prstGeom>
          <a:noFill/>
        </p:spPr>
        <p:txBody>
          <a:bodyPr wrap="square" rtlCol="0">
            <a:spAutoFit/>
          </a:bodyPr>
          <a:lstStyle/>
          <a:p>
            <a:r>
              <a:rPr lang="en-US" b="1" dirty="0"/>
              <a:t>Restricted output</a:t>
            </a:r>
            <a:endParaRPr lang="ru-RU" b="1" dirty="0"/>
          </a:p>
        </p:txBody>
      </p:sp>
      <p:sp>
        <p:nvSpPr>
          <p:cNvPr id="7" name="TextBox 6"/>
          <p:cNvSpPr txBox="1"/>
          <p:nvPr/>
        </p:nvSpPr>
        <p:spPr>
          <a:xfrm>
            <a:off x="7673420" y="2076987"/>
            <a:ext cx="1237328" cy="646331"/>
          </a:xfrm>
          <a:prstGeom prst="rect">
            <a:avLst/>
          </a:prstGeom>
          <a:noFill/>
        </p:spPr>
        <p:txBody>
          <a:bodyPr wrap="square" rtlCol="0">
            <a:spAutoFit/>
          </a:bodyPr>
          <a:lstStyle/>
          <a:p>
            <a:r>
              <a:rPr lang="en-US" b="1" dirty="0"/>
              <a:t>Authentic output</a:t>
            </a:r>
            <a:endParaRPr lang="ru-RU" b="1" dirty="0"/>
          </a:p>
        </p:txBody>
      </p:sp>
      <p:sp>
        <p:nvSpPr>
          <p:cNvPr id="8" name="TextBox 7"/>
          <p:cNvSpPr txBox="1"/>
          <p:nvPr/>
        </p:nvSpPr>
        <p:spPr>
          <a:xfrm>
            <a:off x="1941922" y="3195684"/>
            <a:ext cx="1178350" cy="2462213"/>
          </a:xfrm>
          <a:prstGeom prst="rect">
            <a:avLst/>
          </a:prstGeom>
          <a:noFill/>
        </p:spPr>
        <p:txBody>
          <a:bodyPr wrap="square" rtlCol="0">
            <a:spAutoFit/>
          </a:bodyPr>
          <a:lstStyle/>
          <a:p>
            <a:r>
              <a:rPr lang="en-US" sz="1400" dirty="0">
                <a:latin typeface="Cambria" panose="02040503050406030204" pitchFamily="18" charset="0"/>
              </a:rPr>
              <a:t>The teacher uses the text to give / elicit examples and explain / elicit information about the item of language.</a:t>
            </a:r>
            <a:endParaRPr lang="ru-RU" sz="1400" dirty="0">
              <a:latin typeface="Cambria" panose="02040503050406030204" pitchFamily="18" charset="0"/>
            </a:endParaRPr>
          </a:p>
        </p:txBody>
      </p:sp>
      <p:sp>
        <p:nvSpPr>
          <p:cNvPr id="9" name="Rectangle 8"/>
          <p:cNvSpPr/>
          <p:nvPr/>
        </p:nvSpPr>
        <p:spPr>
          <a:xfrm>
            <a:off x="2396836" y="353869"/>
            <a:ext cx="4013342" cy="461665"/>
          </a:xfrm>
          <a:prstGeom prst="rect">
            <a:avLst/>
          </a:prstGeom>
        </p:spPr>
        <p:txBody>
          <a:bodyPr wrap="square">
            <a:spAutoFit/>
          </a:bodyPr>
          <a:lstStyle/>
          <a:p>
            <a:r>
              <a:rPr lang="en-US" sz="2400" b="1" dirty="0">
                <a:highlight>
                  <a:srgbClr val="00FFFF"/>
                </a:highlight>
                <a:latin typeface="Cambria" panose="02040503050406030204" pitchFamily="18" charset="0"/>
                <a:ea typeface="SimSun" panose="02010600030101010101" pitchFamily="2" charset="-122"/>
                <a:cs typeface="Arial" panose="020B0604020202020204" pitchFamily="34" charset="0"/>
              </a:rPr>
              <a:t>Present –Practise Lesson</a:t>
            </a:r>
            <a:endParaRPr lang="ru-RU" sz="2400" dirty="0">
              <a:latin typeface="Cambria" panose="02040503050406030204" pitchFamily="18" charset="0"/>
            </a:endParaRPr>
          </a:p>
        </p:txBody>
      </p:sp>
      <p:sp>
        <p:nvSpPr>
          <p:cNvPr id="10" name="TextBox 9"/>
          <p:cNvSpPr txBox="1"/>
          <p:nvPr/>
        </p:nvSpPr>
        <p:spPr>
          <a:xfrm>
            <a:off x="1941922" y="2076987"/>
            <a:ext cx="1084082" cy="830997"/>
          </a:xfrm>
          <a:prstGeom prst="rect">
            <a:avLst/>
          </a:prstGeom>
          <a:noFill/>
        </p:spPr>
        <p:txBody>
          <a:bodyPr wrap="square" rtlCol="0">
            <a:spAutoFit/>
          </a:bodyPr>
          <a:lstStyle/>
          <a:p>
            <a:r>
              <a:rPr lang="en-US" sz="1200" b="1" dirty="0" smtClean="0"/>
              <a:t>Clarification</a:t>
            </a:r>
            <a:r>
              <a:rPr lang="ro-RO" sz="1200" b="1" dirty="0" smtClean="0"/>
              <a:t>:</a:t>
            </a:r>
            <a:r>
              <a:rPr lang="ro-RO" sz="1600" b="1" dirty="0" smtClean="0"/>
              <a:t> </a:t>
            </a:r>
            <a:r>
              <a:rPr lang="en-US" sz="1600" b="1" dirty="0" smtClean="0"/>
              <a:t>G</a:t>
            </a:r>
            <a:r>
              <a:rPr lang="ro-RO" sz="1600" b="1" dirty="0" smtClean="0"/>
              <a:t>uided discovery  </a:t>
            </a:r>
            <a:endParaRPr lang="ro-RO" sz="1600" b="1" dirty="0"/>
          </a:p>
        </p:txBody>
      </p:sp>
    </p:spTree>
    <p:extLst>
      <p:ext uri="{BB962C8B-B14F-4D97-AF65-F5344CB8AC3E}">
        <p14:creationId xmlns:p14="http://schemas.microsoft.com/office/powerpoint/2010/main" val="1793743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29" y="565609"/>
            <a:ext cx="6825005" cy="5630208"/>
          </a:xfrm>
        </p:spPr>
        <p:txBody>
          <a:bodyPr/>
          <a:lstStyle/>
          <a:p>
            <a:pPr marL="0" indent="0">
              <a:buNone/>
            </a:pPr>
            <a:r>
              <a:rPr lang="en-US" b="1" dirty="0">
                <a:latin typeface="Cambria" panose="02040503050406030204" pitchFamily="18" charset="0"/>
              </a:rPr>
              <a:t>Clarification </a:t>
            </a:r>
            <a:r>
              <a:rPr lang="en-US" b="1" dirty="0" smtClean="0">
                <a:latin typeface="Cambria" panose="02040503050406030204" pitchFamily="18" charset="0"/>
              </a:rPr>
              <a:t>activities</a:t>
            </a:r>
          </a:p>
          <a:p>
            <a:pPr marL="0" indent="0">
              <a:lnSpc>
                <a:spcPct val="115000"/>
              </a:lnSpc>
              <a:spcBef>
                <a:spcPts val="1200"/>
              </a:spcBef>
              <a:spcAft>
                <a:spcPts val="1200"/>
              </a:spcAft>
              <a:buNone/>
            </a:pPr>
            <a:r>
              <a:rPr lang="en-US" b="1" dirty="0" smtClean="0">
                <a:latin typeface="Cambria" panose="02040503050406030204" pitchFamily="18" charset="0"/>
              </a:rPr>
              <a:t> </a:t>
            </a:r>
            <a:r>
              <a:rPr lang="en-US" sz="2400" b="1" dirty="0">
                <a:latin typeface="Cambria" panose="02040503050406030204" pitchFamily="18" charset="0"/>
              </a:rPr>
              <a:t>Explanation</a:t>
            </a:r>
          </a:p>
          <a:p>
            <a:pPr marL="800100" lvl="1" indent="-342900">
              <a:lnSpc>
                <a:spcPct val="115000"/>
              </a:lnSpc>
              <a:spcBef>
                <a:spcPts val="0"/>
              </a:spcBef>
              <a:buFont typeface="Symbol" panose="05050102010706020507" pitchFamily="18" charset="2"/>
              <a:buChar char=""/>
            </a:pPr>
            <a:r>
              <a:rPr lang="en-US" sz="2000" dirty="0">
                <a:latin typeface="Cambria" panose="02040503050406030204" pitchFamily="18" charset="0"/>
              </a:rPr>
              <a:t>Focused explanation should be short;</a:t>
            </a:r>
            <a:endParaRPr lang="ru-RU" sz="2000" dirty="0">
              <a:latin typeface="Cambria" panose="02040503050406030204" pitchFamily="18" charset="0"/>
            </a:endParaRPr>
          </a:p>
          <a:p>
            <a:pPr marL="800100" lvl="1" indent="-342900">
              <a:lnSpc>
                <a:spcPct val="115000"/>
              </a:lnSpc>
              <a:spcBef>
                <a:spcPts val="0"/>
              </a:spcBef>
              <a:buFont typeface="Symbol" panose="05050102010706020507" pitchFamily="18" charset="2"/>
              <a:buChar char=""/>
            </a:pPr>
            <a:r>
              <a:rPr lang="en-US" sz="2000" dirty="0">
                <a:latin typeface="Cambria" panose="02040503050406030204" pitchFamily="18" charset="0"/>
              </a:rPr>
              <a:t>Explanations should be as a small component of the lesson, rather than the driving force;</a:t>
            </a:r>
            <a:endParaRPr lang="ru-RU" sz="2000" dirty="0">
              <a:latin typeface="Cambria" panose="02040503050406030204" pitchFamily="18" charset="0"/>
            </a:endParaRPr>
          </a:p>
          <a:p>
            <a:pPr marL="800100" lvl="1" indent="-342900">
              <a:lnSpc>
                <a:spcPct val="115000"/>
              </a:lnSpc>
              <a:spcBef>
                <a:spcPts val="0"/>
              </a:spcBef>
              <a:buFont typeface="Symbol" panose="05050102010706020507" pitchFamily="18" charset="2"/>
              <a:buChar char=""/>
            </a:pPr>
            <a:r>
              <a:rPr lang="en-US" sz="2000" dirty="0" smtClean="0">
                <a:latin typeface="Cambria" panose="02040503050406030204" pitchFamily="18" charset="0"/>
              </a:rPr>
              <a:t>Decide </a:t>
            </a:r>
            <a:r>
              <a:rPr lang="en-US" sz="2000" dirty="0">
                <a:latin typeface="Cambria" panose="02040503050406030204" pitchFamily="18" charset="0"/>
              </a:rPr>
              <a:t>the information that has to be stated explicitly;</a:t>
            </a:r>
            <a:endParaRPr lang="ru-RU" sz="2000" dirty="0">
              <a:latin typeface="Cambria" panose="02040503050406030204" pitchFamily="18" charset="0"/>
            </a:endParaRPr>
          </a:p>
          <a:p>
            <a:pPr marL="800100" lvl="1" indent="-342900">
              <a:lnSpc>
                <a:spcPct val="115000"/>
              </a:lnSpc>
              <a:spcBef>
                <a:spcPts val="0"/>
              </a:spcBef>
              <a:buFont typeface="Symbol" panose="05050102010706020507" pitchFamily="18" charset="2"/>
              <a:buChar char=""/>
            </a:pPr>
            <a:r>
              <a:rPr lang="en-US" sz="2000" dirty="0">
                <a:latin typeface="Cambria" panose="02040503050406030204" pitchFamily="18" charset="0"/>
              </a:rPr>
              <a:t>Plan a simple way to convey this information:</a:t>
            </a:r>
            <a:endParaRPr lang="ru-RU" sz="2000" dirty="0">
              <a:latin typeface="Cambria" panose="02040503050406030204" pitchFamily="18" charset="0"/>
            </a:endParaRPr>
          </a:p>
          <a:p>
            <a:pPr marL="1257300" lvl="2" indent="-342900">
              <a:lnSpc>
                <a:spcPct val="115000"/>
              </a:lnSpc>
              <a:spcBef>
                <a:spcPts val="0"/>
              </a:spcBef>
              <a:buFont typeface="Symbol" panose="05050102010706020507" pitchFamily="18" charset="2"/>
              <a:buChar char=""/>
            </a:pPr>
            <a:r>
              <a:rPr lang="en-US" dirty="0">
                <a:latin typeface="Cambria" panose="02040503050406030204" pitchFamily="18" charset="0"/>
              </a:rPr>
              <a:t>Timelines</a:t>
            </a:r>
            <a:endParaRPr lang="ru-RU" dirty="0">
              <a:latin typeface="Cambria" panose="02040503050406030204" pitchFamily="18" charset="0"/>
            </a:endParaRPr>
          </a:p>
          <a:p>
            <a:pPr marL="1257300" lvl="2" indent="-342900">
              <a:lnSpc>
                <a:spcPct val="115000"/>
              </a:lnSpc>
              <a:spcBef>
                <a:spcPts val="0"/>
              </a:spcBef>
              <a:buFont typeface="Symbol" panose="05050102010706020507" pitchFamily="18" charset="2"/>
              <a:buChar char=""/>
            </a:pPr>
            <a:r>
              <a:rPr lang="en-US" dirty="0">
                <a:latin typeface="Cambria" panose="02040503050406030204" pitchFamily="18" charset="0"/>
              </a:rPr>
              <a:t>Substitution tables</a:t>
            </a:r>
            <a:endParaRPr lang="ru-RU" dirty="0">
              <a:latin typeface="Cambria" panose="02040503050406030204" pitchFamily="18" charset="0"/>
            </a:endParaRPr>
          </a:p>
          <a:p>
            <a:pPr marL="1257300" lvl="2" indent="-342900">
              <a:lnSpc>
                <a:spcPct val="115000"/>
              </a:lnSpc>
              <a:spcBef>
                <a:spcPts val="0"/>
              </a:spcBef>
              <a:buFont typeface="Symbol" panose="05050102010706020507" pitchFamily="18" charset="2"/>
              <a:buChar char=""/>
            </a:pPr>
            <a:r>
              <a:rPr lang="en-US" dirty="0">
                <a:latin typeface="Cambria" panose="02040503050406030204" pitchFamily="18" charset="0"/>
              </a:rPr>
              <a:t>Annotated examples</a:t>
            </a:r>
            <a:endParaRPr lang="ru-RU" dirty="0">
              <a:latin typeface="Cambria" panose="02040503050406030204" pitchFamily="18" charset="0"/>
            </a:endParaRPr>
          </a:p>
          <a:p>
            <a:pPr marL="1257300" lvl="2" indent="-342900">
              <a:lnSpc>
                <a:spcPct val="115000"/>
              </a:lnSpc>
              <a:spcBef>
                <a:spcPts val="0"/>
              </a:spcBef>
              <a:buFont typeface="Symbol" panose="05050102010706020507" pitchFamily="18" charset="2"/>
              <a:buChar char=""/>
            </a:pPr>
            <a:r>
              <a:rPr lang="en-US" dirty="0">
                <a:latin typeface="Cambria" panose="02040503050406030204" pitchFamily="18" charset="0"/>
              </a:rPr>
              <a:t>Diagrams</a:t>
            </a:r>
            <a:endParaRPr lang="ru-RU" dirty="0">
              <a:latin typeface="Cambria" panose="02040503050406030204" pitchFamily="18" charset="0"/>
            </a:endParaRPr>
          </a:p>
          <a:p>
            <a:pPr marL="228600" lvl="1" indent="0">
              <a:lnSpc>
                <a:spcPct val="115000"/>
              </a:lnSpc>
              <a:spcBef>
                <a:spcPts val="0"/>
              </a:spcBef>
              <a:buNone/>
            </a:pPr>
            <a:endParaRPr lang="ru-RU" sz="1800" dirty="0">
              <a:latin typeface="Cambria" panose="02040503050406030204" pitchFamily="18" charset="0"/>
            </a:endParaRPr>
          </a:p>
          <a:p>
            <a:pPr marL="457200" lvl="1">
              <a:lnSpc>
                <a:spcPct val="115000"/>
              </a:lnSpc>
              <a:spcBef>
                <a:spcPts val="0"/>
              </a:spcBef>
            </a:pPr>
            <a:endParaRPr lang="ru-RU" dirty="0"/>
          </a:p>
          <a:p>
            <a:pPr marL="0" indent="0">
              <a:lnSpc>
                <a:spcPct val="115000"/>
              </a:lnSpc>
              <a:spcBef>
                <a:spcPts val="0"/>
              </a:spcBef>
              <a:buNone/>
            </a:pPr>
            <a:endParaRPr lang="ru-RU" dirty="0">
              <a:latin typeface="Calibri" panose="020F0502020204030204" pitchFamily="34" charset="0"/>
              <a:ea typeface="SimSun" panose="02010600030101010101" pitchFamily="2" charset="-122"/>
              <a:cs typeface="Arial" panose="020B0604020202020204" pitchFamily="34" charset="0"/>
            </a:endParaRPr>
          </a:p>
          <a:p>
            <a:pPr marL="0" indent="0">
              <a:buNone/>
            </a:pPr>
            <a:endParaRPr lang="ru-RU" dirty="0">
              <a:latin typeface="Cambria" panose="02040503050406030204" pitchFamily="18" charset="0"/>
            </a:endParaRPr>
          </a:p>
          <a:p>
            <a:pPr marL="0" indent="0">
              <a:buNone/>
            </a:pPr>
            <a:endParaRPr lang="ru-RU" dirty="0"/>
          </a:p>
        </p:txBody>
      </p:sp>
    </p:spTree>
    <p:extLst>
      <p:ext uri="{BB962C8B-B14F-4D97-AF65-F5344CB8AC3E}">
        <p14:creationId xmlns:p14="http://schemas.microsoft.com/office/powerpoint/2010/main" val="3757877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4849" y="320511"/>
            <a:ext cx="5788402" cy="886119"/>
          </a:xfrm>
        </p:spPr>
        <p:txBody>
          <a:bodyPr/>
          <a:lstStyle/>
          <a:p>
            <a:pPr marL="0" indent="0">
              <a:buNone/>
            </a:pPr>
            <a:r>
              <a:rPr lang="en-US" b="1" dirty="0">
                <a:latin typeface="Cambria" panose="02040503050406030204" pitchFamily="18" charset="0"/>
              </a:rPr>
              <a:t>Clarification </a:t>
            </a:r>
            <a:r>
              <a:rPr lang="en-US" b="1" dirty="0" smtClean="0">
                <a:latin typeface="Cambria" panose="02040503050406030204" pitchFamily="18" charset="0"/>
              </a:rPr>
              <a:t>activities</a:t>
            </a:r>
          </a:p>
          <a:p>
            <a:pPr marL="1257300" lvl="2" indent="-342900">
              <a:lnSpc>
                <a:spcPct val="115000"/>
              </a:lnSpc>
              <a:spcBef>
                <a:spcPts val="0"/>
              </a:spcBef>
              <a:buFont typeface="Symbol" panose="05050102010706020507" pitchFamily="18" charset="2"/>
              <a:buChar char=""/>
            </a:pPr>
            <a:r>
              <a:rPr lang="en-US" sz="1800" dirty="0" smtClean="0">
                <a:latin typeface="Cambria" panose="02040503050406030204" pitchFamily="18" charset="0"/>
              </a:rPr>
              <a:t>Substitution </a:t>
            </a:r>
            <a:r>
              <a:rPr lang="en-US" sz="1800" dirty="0">
                <a:latin typeface="Cambria" panose="02040503050406030204" pitchFamily="18" charset="0"/>
              </a:rPr>
              <a:t>tables</a:t>
            </a:r>
            <a:endParaRPr lang="ru-RU" sz="1800" dirty="0">
              <a:latin typeface="Cambria" panose="02040503050406030204" pitchFamily="18" charset="0"/>
            </a:endParaRPr>
          </a:p>
          <a:p>
            <a:pPr marL="228600" lvl="1" indent="0">
              <a:lnSpc>
                <a:spcPct val="115000"/>
              </a:lnSpc>
              <a:spcBef>
                <a:spcPts val="0"/>
              </a:spcBef>
              <a:buNone/>
            </a:pPr>
            <a:endParaRPr lang="ru-RU" sz="1800" dirty="0">
              <a:latin typeface="Cambria" panose="02040503050406030204" pitchFamily="18" charset="0"/>
            </a:endParaRPr>
          </a:p>
          <a:p>
            <a:pPr marL="457200" lvl="1">
              <a:lnSpc>
                <a:spcPct val="115000"/>
              </a:lnSpc>
              <a:spcBef>
                <a:spcPts val="0"/>
              </a:spcBef>
            </a:pPr>
            <a:endParaRPr lang="ru-RU" dirty="0"/>
          </a:p>
          <a:p>
            <a:pPr marL="0" indent="0">
              <a:lnSpc>
                <a:spcPct val="115000"/>
              </a:lnSpc>
              <a:spcBef>
                <a:spcPts val="0"/>
              </a:spcBef>
              <a:buNone/>
            </a:pPr>
            <a:endParaRPr lang="ru-RU" dirty="0">
              <a:latin typeface="Calibri" panose="020F0502020204030204" pitchFamily="34" charset="0"/>
              <a:ea typeface="SimSun" panose="02010600030101010101" pitchFamily="2" charset="-122"/>
              <a:cs typeface="Arial" panose="020B0604020202020204" pitchFamily="34" charset="0"/>
            </a:endParaRPr>
          </a:p>
          <a:p>
            <a:pPr marL="0" indent="0">
              <a:buNone/>
            </a:pPr>
            <a:endParaRPr lang="ru-RU" dirty="0">
              <a:latin typeface="Cambria" panose="02040503050406030204" pitchFamily="18" charset="0"/>
            </a:endParaRPr>
          </a:p>
          <a:p>
            <a:pPr marL="0" indent="0">
              <a:buNone/>
            </a:pPr>
            <a:endParaRPr lang="ru-RU" dirty="0"/>
          </a:p>
        </p:txBody>
      </p:sp>
      <p:pic>
        <p:nvPicPr>
          <p:cNvPr id="6" name="Picture 5"/>
          <p:cNvPicPr>
            <a:picLocks noChangeAspect="1"/>
          </p:cNvPicPr>
          <p:nvPr/>
        </p:nvPicPr>
        <p:blipFill rotWithShape="1">
          <a:blip r:embed="rId2"/>
          <a:srcRect l="8928" t="10734" r="7630" b="11643"/>
          <a:stretch/>
        </p:blipFill>
        <p:spPr>
          <a:xfrm>
            <a:off x="1743958" y="1351023"/>
            <a:ext cx="4930219" cy="5304302"/>
          </a:xfrm>
          <a:prstGeom prst="rect">
            <a:avLst/>
          </a:prstGeom>
        </p:spPr>
      </p:pic>
    </p:spTree>
    <p:extLst>
      <p:ext uri="{BB962C8B-B14F-4D97-AF65-F5344CB8AC3E}">
        <p14:creationId xmlns:p14="http://schemas.microsoft.com/office/powerpoint/2010/main" val="42898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816" y="282804"/>
            <a:ext cx="5788402" cy="886119"/>
          </a:xfrm>
        </p:spPr>
        <p:txBody>
          <a:bodyPr>
            <a:normAutofit lnSpcReduction="10000"/>
          </a:bodyPr>
          <a:lstStyle/>
          <a:p>
            <a:pPr marL="0" indent="0">
              <a:buNone/>
            </a:pPr>
            <a:r>
              <a:rPr lang="en-US" b="1" dirty="0">
                <a:latin typeface="Cambria" panose="02040503050406030204" pitchFamily="18" charset="0"/>
              </a:rPr>
              <a:t>Clarification </a:t>
            </a:r>
            <a:r>
              <a:rPr lang="en-US" b="1" dirty="0" smtClean="0">
                <a:latin typeface="Cambria" panose="02040503050406030204" pitchFamily="18" charset="0"/>
              </a:rPr>
              <a:t>activities</a:t>
            </a:r>
          </a:p>
          <a:p>
            <a:pPr marL="1257300" lvl="2" indent="-342900">
              <a:lnSpc>
                <a:spcPct val="115000"/>
              </a:lnSpc>
              <a:spcBef>
                <a:spcPts val="0"/>
              </a:spcBef>
              <a:buFont typeface="Symbol" panose="05050102010706020507" pitchFamily="18" charset="2"/>
              <a:buChar char=""/>
            </a:pPr>
            <a:r>
              <a:rPr lang="en-US" sz="2400" dirty="0">
                <a:latin typeface="Cambria" panose="02040503050406030204" pitchFamily="18" charset="0"/>
              </a:rPr>
              <a:t>Timelines</a:t>
            </a:r>
            <a:endParaRPr lang="ru-RU" sz="2400" dirty="0">
              <a:latin typeface="Cambria" panose="02040503050406030204" pitchFamily="18" charset="0"/>
            </a:endParaRPr>
          </a:p>
          <a:p>
            <a:pPr marL="228600" lvl="1" indent="0">
              <a:lnSpc>
                <a:spcPct val="115000"/>
              </a:lnSpc>
              <a:spcBef>
                <a:spcPts val="0"/>
              </a:spcBef>
              <a:buNone/>
            </a:pPr>
            <a:endParaRPr lang="ru-RU" sz="1800" dirty="0">
              <a:latin typeface="Cambria" panose="02040503050406030204" pitchFamily="18" charset="0"/>
            </a:endParaRPr>
          </a:p>
          <a:p>
            <a:pPr marL="457200" lvl="1">
              <a:lnSpc>
                <a:spcPct val="115000"/>
              </a:lnSpc>
              <a:spcBef>
                <a:spcPts val="0"/>
              </a:spcBef>
            </a:pPr>
            <a:endParaRPr lang="ru-RU" dirty="0"/>
          </a:p>
          <a:p>
            <a:pPr marL="0" indent="0">
              <a:lnSpc>
                <a:spcPct val="115000"/>
              </a:lnSpc>
              <a:spcBef>
                <a:spcPts val="0"/>
              </a:spcBef>
              <a:buNone/>
            </a:pPr>
            <a:endParaRPr lang="ru-RU" dirty="0">
              <a:latin typeface="Calibri" panose="020F0502020204030204" pitchFamily="34" charset="0"/>
              <a:ea typeface="SimSun" panose="02010600030101010101" pitchFamily="2" charset="-122"/>
              <a:cs typeface="Arial" panose="020B0604020202020204" pitchFamily="34" charset="0"/>
            </a:endParaRPr>
          </a:p>
          <a:p>
            <a:pPr marL="0" indent="0">
              <a:buNone/>
            </a:pPr>
            <a:endParaRPr lang="ru-RU" dirty="0">
              <a:latin typeface="Cambria" panose="02040503050406030204" pitchFamily="18" charset="0"/>
            </a:endParaRPr>
          </a:p>
          <a:p>
            <a:pPr marL="0" indent="0">
              <a:buNone/>
            </a:pPr>
            <a:endParaRPr lang="ru-RU" dirty="0"/>
          </a:p>
        </p:txBody>
      </p:sp>
      <p:pic>
        <p:nvPicPr>
          <p:cNvPr id="2" name="Picture 1"/>
          <p:cNvPicPr>
            <a:picLocks noChangeAspect="1"/>
          </p:cNvPicPr>
          <p:nvPr/>
        </p:nvPicPr>
        <p:blipFill>
          <a:blip r:embed="rId2"/>
          <a:stretch>
            <a:fillRect/>
          </a:stretch>
        </p:blipFill>
        <p:spPr>
          <a:xfrm>
            <a:off x="1074657" y="1079787"/>
            <a:ext cx="6956980" cy="5641012"/>
          </a:xfrm>
          <a:prstGeom prst="rect">
            <a:avLst/>
          </a:prstGeom>
        </p:spPr>
      </p:pic>
    </p:spTree>
    <p:extLst>
      <p:ext uri="{BB962C8B-B14F-4D97-AF65-F5344CB8AC3E}">
        <p14:creationId xmlns:p14="http://schemas.microsoft.com/office/powerpoint/2010/main" val="74461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09" y="365126"/>
            <a:ext cx="8757502" cy="1039469"/>
          </a:xfrm>
          <a:solidFill>
            <a:srgbClr val="EAF2FA"/>
          </a:solidFill>
        </p:spPr>
        <p:txBody>
          <a:bodyPr>
            <a:normAutofit/>
          </a:bodyPr>
          <a:lstStyle/>
          <a:p>
            <a:r>
              <a:rPr lang="ro-RO" sz="3200" b="1" dirty="0" smtClean="0">
                <a:latin typeface="Cambria" panose="02040503050406030204" pitchFamily="18" charset="0"/>
                <a:ea typeface="Cambria" panose="02040503050406030204" pitchFamily="18" charset="0"/>
              </a:rPr>
              <a:t>Grammar in the National Curriculum</a:t>
            </a:r>
            <a:endParaRPr lang="ro-RO" sz="32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79109" y="1677971"/>
            <a:ext cx="8634953" cy="4498993"/>
          </a:xfrm>
          <a:solidFill>
            <a:srgbClr val="EAF2FA"/>
          </a:solidFill>
        </p:spPr>
        <p:txBody>
          <a:bodyPr>
            <a:normAutofit/>
          </a:bodyPr>
          <a:lstStyle/>
          <a:p>
            <a:pPr marL="0" indent="0" algn="just">
              <a:buNone/>
            </a:pPr>
            <a:endParaRPr lang="ro-RO" sz="2200" dirty="0" smtClean="0">
              <a:latin typeface="Cambria" panose="02040503050406030204" pitchFamily="18" charset="0"/>
              <a:ea typeface="Cambria" panose="02040503050406030204" pitchFamily="18" charset="0"/>
            </a:endParaRPr>
          </a:p>
          <a:p>
            <a:pPr marL="0" indent="0" algn="just">
              <a:buNone/>
            </a:pPr>
            <a:r>
              <a:rPr lang="en-US" sz="2200" dirty="0" smtClean="0">
                <a:latin typeface="Cambria" panose="02040503050406030204" pitchFamily="18" charset="0"/>
                <a:ea typeface="Cambria" panose="02040503050406030204" pitchFamily="18" charset="0"/>
              </a:rPr>
              <a:t>Grammatical </a:t>
            </a:r>
            <a:r>
              <a:rPr lang="en-US" sz="2200" dirty="0">
                <a:latin typeface="Cambria" panose="02040503050406030204" pitchFamily="18" charset="0"/>
                <a:ea typeface="Cambria" panose="02040503050406030204" pitchFamily="18" charset="0"/>
              </a:rPr>
              <a:t>information, whether consciously or subconsciously learned, </a:t>
            </a:r>
            <a:r>
              <a:rPr lang="en-US" sz="2200" dirty="0">
                <a:solidFill>
                  <a:srgbClr val="00B050"/>
                </a:solidFill>
                <a:latin typeface="Cambria" panose="02040503050406030204" pitchFamily="18" charset="0"/>
                <a:ea typeface="Cambria" panose="02040503050406030204" pitchFamily="18" charset="0"/>
              </a:rPr>
              <a:t>is an enabling system</a:t>
            </a:r>
            <a:r>
              <a:rPr lang="en-US" sz="2200" dirty="0">
                <a:latin typeface="Cambria" panose="02040503050406030204" pitchFamily="18" charset="0"/>
                <a:ea typeface="Cambria" panose="02040503050406030204" pitchFamily="18" charset="0"/>
              </a:rPr>
              <a:t>, a component of communicative competence like </a:t>
            </a:r>
            <a:r>
              <a:rPr lang="en-US" sz="2200" dirty="0" smtClean="0">
                <a:latin typeface="Cambria" panose="02040503050406030204" pitchFamily="18" charset="0"/>
                <a:ea typeface="Cambria" panose="02040503050406030204" pitchFamily="18" charset="0"/>
              </a:rPr>
              <a:t>phonology</a:t>
            </a:r>
            <a:r>
              <a:rPr lang="en-US" sz="2200" dirty="0">
                <a:latin typeface="Cambria" panose="02040503050406030204" pitchFamily="18" charset="0"/>
                <a:ea typeface="Cambria" panose="02040503050406030204" pitchFamily="18" charset="0"/>
              </a:rPr>
              <a:t>, discourse, the lexicon, etc. Therefore, as courses help students to pursue relevant language goals, grammar is best brought into the picture as </a:t>
            </a:r>
            <a:r>
              <a:rPr lang="en-US" sz="2200" dirty="0">
                <a:solidFill>
                  <a:srgbClr val="C00000"/>
                </a:solidFill>
                <a:latin typeface="Cambria" panose="02040503050406030204" pitchFamily="18" charset="0"/>
                <a:ea typeface="Cambria" panose="02040503050406030204" pitchFamily="18" charset="0"/>
              </a:rPr>
              <a:t>a </a:t>
            </a:r>
            <a:r>
              <a:rPr lang="en-US" sz="2200" dirty="0" smtClean="0">
                <a:solidFill>
                  <a:srgbClr val="C00000"/>
                </a:solidFill>
                <a:latin typeface="Cambria" panose="02040503050406030204" pitchFamily="18" charset="0"/>
                <a:ea typeface="Cambria" panose="02040503050406030204" pitchFamily="18" charset="0"/>
              </a:rPr>
              <a:t>contributor </a:t>
            </a:r>
            <a:r>
              <a:rPr lang="en-US" sz="2200" dirty="0">
                <a:solidFill>
                  <a:srgbClr val="C00000"/>
                </a:solidFill>
                <a:latin typeface="Cambria" panose="02040503050406030204" pitchFamily="18" charset="0"/>
                <a:ea typeface="Cambria" panose="02040503050406030204" pitchFamily="18" charset="0"/>
              </a:rPr>
              <a:t>toward those </a:t>
            </a:r>
            <a:r>
              <a:rPr lang="en-US" sz="2200" dirty="0" smtClean="0">
                <a:solidFill>
                  <a:srgbClr val="C00000"/>
                </a:solidFill>
                <a:latin typeface="Cambria" panose="02040503050406030204" pitchFamily="18" charset="0"/>
                <a:ea typeface="Cambria" panose="02040503050406030204" pitchFamily="18" charset="0"/>
              </a:rPr>
              <a:t>goals</a:t>
            </a:r>
            <a:r>
              <a:rPr lang="ro-RO" sz="2200" dirty="0" smtClean="0">
                <a:latin typeface="Cambria" panose="02040503050406030204" pitchFamily="18" charset="0"/>
                <a:ea typeface="Cambria" panose="02040503050406030204" pitchFamily="18" charset="0"/>
              </a:rPr>
              <a:t>.</a:t>
            </a:r>
            <a:endParaRPr lang="ro-RO"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7874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52" y="405353"/>
            <a:ext cx="8521830" cy="6107990"/>
          </a:xfrm>
          <a:solidFill>
            <a:srgbClr val="EAF2FA"/>
          </a:solidFill>
        </p:spPr>
        <p:txBody>
          <a:bodyPr>
            <a:normAutofit/>
          </a:bodyPr>
          <a:lstStyle/>
          <a:p>
            <a:pPr marL="0" indent="0">
              <a:spcBef>
                <a:spcPts val="1200"/>
              </a:spcBef>
              <a:spcAft>
                <a:spcPts val="1200"/>
              </a:spcAft>
              <a:buNone/>
            </a:pPr>
            <a:r>
              <a:rPr lang="en-US" sz="3400" b="1" dirty="0">
                <a:latin typeface="Cambria" panose="02040503050406030204" pitchFamily="18" charset="0"/>
              </a:rPr>
              <a:t>Clarification </a:t>
            </a:r>
            <a:r>
              <a:rPr lang="en-US" sz="3400" b="1" dirty="0" smtClean="0">
                <a:latin typeface="Cambria" panose="02040503050406030204" pitchFamily="18" charset="0"/>
              </a:rPr>
              <a:t>activities</a:t>
            </a:r>
          </a:p>
          <a:p>
            <a:pPr marL="0" indent="0">
              <a:lnSpc>
                <a:spcPct val="115000"/>
              </a:lnSpc>
              <a:spcBef>
                <a:spcPts val="1200"/>
              </a:spcBef>
              <a:spcAft>
                <a:spcPts val="1200"/>
              </a:spcAft>
              <a:buNone/>
            </a:pPr>
            <a:r>
              <a:rPr lang="en-US" b="1" dirty="0" smtClean="0">
                <a:latin typeface="Cambria" panose="02040503050406030204" pitchFamily="18" charset="0"/>
              </a:rPr>
              <a:t> </a:t>
            </a:r>
            <a:r>
              <a:rPr lang="en-US" b="1" dirty="0">
                <a:solidFill>
                  <a:srgbClr val="7030A0"/>
                </a:solidFill>
                <a:latin typeface="Cambria" panose="02040503050406030204" pitchFamily="18" charset="0"/>
              </a:rPr>
              <a:t>Guided </a:t>
            </a:r>
            <a:r>
              <a:rPr lang="en-US" b="1" dirty="0" smtClean="0">
                <a:solidFill>
                  <a:srgbClr val="7030A0"/>
                </a:solidFill>
                <a:latin typeface="Cambria" panose="02040503050406030204" pitchFamily="18" charset="0"/>
              </a:rPr>
              <a:t>discovery</a:t>
            </a:r>
          </a:p>
          <a:p>
            <a:pPr lvl="0"/>
            <a:r>
              <a:rPr lang="en-US" sz="2300" dirty="0">
                <a:latin typeface="Cambria" panose="02040503050406030204" pitchFamily="18" charset="0"/>
              </a:rPr>
              <a:t>Activities that allow learners to </a:t>
            </a:r>
            <a:r>
              <a:rPr lang="en-US" sz="2300" b="1" dirty="0">
                <a:latin typeface="Cambria" panose="02040503050406030204" pitchFamily="18" charset="0"/>
              </a:rPr>
              <a:t>generate</a:t>
            </a:r>
            <a:r>
              <a:rPr lang="en-US" sz="2300" dirty="0">
                <a:latin typeface="Cambria" panose="02040503050406030204" pitchFamily="18" charset="0"/>
              </a:rPr>
              <a:t> their own discoveries and explanations;</a:t>
            </a:r>
            <a:endParaRPr lang="ru-RU" sz="2300" dirty="0">
              <a:latin typeface="Cambria" panose="02040503050406030204" pitchFamily="18" charset="0"/>
            </a:endParaRPr>
          </a:p>
          <a:p>
            <a:pPr lvl="0"/>
            <a:r>
              <a:rPr lang="en-US" sz="2300" dirty="0">
                <a:latin typeface="Cambria" panose="02040503050406030204" pitchFamily="18" charset="0"/>
              </a:rPr>
              <a:t>Helps avoiding long explanations and learners can take a more active role in their own progress;</a:t>
            </a:r>
            <a:endParaRPr lang="ru-RU" sz="2300" dirty="0">
              <a:latin typeface="Cambria" panose="02040503050406030204" pitchFamily="18" charset="0"/>
            </a:endParaRPr>
          </a:p>
          <a:p>
            <a:pPr lvl="0"/>
            <a:r>
              <a:rPr lang="en-US" sz="2300" dirty="0">
                <a:latin typeface="Cambria" panose="02040503050406030204" pitchFamily="18" charset="0"/>
              </a:rPr>
              <a:t>Teacher’s role in guided discovery:</a:t>
            </a:r>
            <a:endParaRPr lang="ru-RU" sz="2300" dirty="0">
              <a:latin typeface="Cambria" panose="02040503050406030204" pitchFamily="18" charset="0"/>
            </a:endParaRPr>
          </a:p>
          <a:p>
            <a:pPr lvl="1"/>
            <a:r>
              <a:rPr lang="en-US" sz="2300" dirty="0">
                <a:latin typeface="Cambria" panose="02040503050406030204" pitchFamily="18" charset="0"/>
              </a:rPr>
              <a:t>select appropriate tasks;</a:t>
            </a:r>
            <a:endParaRPr lang="ru-RU" sz="2300" dirty="0">
              <a:latin typeface="Cambria" panose="02040503050406030204" pitchFamily="18" charset="0"/>
            </a:endParaRPr>
          </a:p>
          <a:p>
            <a:pPr lvl="1"/>
            <a:r>
              <a:rPr lang="en-US" sz="2300" dirty="0">
                <a:latin typeface="Cambria" panose="02040503050406030204" pitchFamily="18" charset="0"/>
              </a:rPr>
              <a:t>offer appropriate instructions, help, feedback and explanations;</a:t>
            </a:r>
            <a:endParaRPr lang="ru-RU" sz="2300" dirty="0">
              <a:latin typeface="Cambria" panose="02040503050406030204" pitchFamily="18" charset="0"/>
            </a:endParaRPr>
          </a:p>
          <a:p>
            <a:pPr lvl="1"/>
            <a:r>
              <a:rPr lang="en-US" sz="2300" dirty="0">
                <a:latin typeface="Cambria" panose="02040503050406030204" pitchFamily="18" charset="0"/>
              </a:rPr>
              <a:t>manage and structure the lesson so that all learners are involved and engaged, and draw the most possible from the activity.</a:t>
            </a:r>
            <a:endParaRPr lang="ru-RU" sz="2300" dirty="0">
              <a:latin typeface="Cambria" panose="02040503050406030204" pitchFamily="18" charset="0"/>
            </a:endParaRPr>
          </a:p>
          <a:p>
            <a:pPr marL="0" indent="0">
              <a:buNone/>
            </a:pPr>
            <a:endParaRPr lang="ru-RU" sz="1800" dirty="0">
              <a:latin typeface="Cambria" panose="02040503050406030204" pitchFamily="18" charset="0"/>
            </a:endParaRPr>
          </a:p>
          <a:p>
            <a:pPr marL="0" indent="0">
              <a:buNone/>
            </a:pPr>
            <a:endParaRPr lang="ru-RU" dirty="0"/>
          </a:p>
        </p:txBody>
      </p:sp>
    </p:spTree>
    <p:extLst>
      <p:ext uri="{BB962C8B-B14F-4D97-AF65-F5344CB8AC3E}">
        <p14:creationId xmlns:p14="http://schemas.microsoft.com/office/powerpoint/2010/main" val="760494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61" y="603315"/>
            <a:ext cx="8314440" cy="5561815"/>
          </a:xfrm>
          <a:solidFill>
            <a:srgbClr val="EAF2FA"/>
          </a:solidFill>
        </p:spPr>
        <p:txBody>
          <a:bodyPr>
            <a:normAutofit/>
          </a:bodyPr>
          <a:lstStyle/>
          <a:p>
            <a:pPr marL="0" indent="0">
              <a:buNone/>
            </a:pPr>
            <a:r>
              <a:rPr lang="ro-RO" sz="2400" b="1" dirty="0">
                <a:latin typeface="Cambria" panose="02040503050406030204" pitchFamily="18" charset="0"/>
                <a:ea typeface="Cambria" panose="02040503050406030204" pitchFamily="18" charset="0"/>
              </a:rPr>
              <a:t>In a guided discovery approach, the teacher guides and supports the learning process, </a:t>
            </a:r>
            <a:r>
              <a:rPr lang="ro-RO" sz="2400" b="1" dirty="0" smtClean="0">
                <a:latin typeface="Cambria" panose="02040503050406030204" pitchFamily="18" charset="0"/>
                <a:ea typeface="Cambria" panose="02040503050406030204" pitchFamily="18" charset="0"/>
              </a:rPr>
              <a:t>by</a:t>
            </a:r>
            <a:endParaRPr lang="en-US" sz="2400" b="1" dirty="0" smtClean="0">
              <a:latin typeface="Cambria" panose="02040503050406030204" pitchFamily="18" charset="0"/>
              <a:ea typeface="Cambria" panose="02040503050406030204" pitchFamily="18" charset="0"/>
            </a:endParaRPr>
          </a:p>
          <a:p>
            <a:pPr marL="728663" lvl="1" indent="-385763">
              <a:spcBef>
                <a:spcPts val="1200"/>
              </a:spcBef>
              <a:buFont typeface="+mj-lt"/>
              <a:buAutoNum type="arabicPeriod"/>
            </a:pPr>
            <a:r>
              <a:rPr lang="ro-RO" sz="2100" b="1" dirty="0" smtClean="0">
                <a:latin typeface="Cambria" panose="02040503050406030204" pitchFamily="18" charset="0"/>
                <a:ea typeface="Cambria" panose="02040503050406030204" pitchFamily="18" charset="0"/>
              </a:rPr>
              <a:t>problem-framing</a:t>
            </a:r>
            <a:r>
              <a:rPr lang="ro-RO" sz="2100" dirty="0">
                <a:latin typeface="Cambria" panose="02040503050406030204" pitchFamily="18" charset="0"/>
                <a:ea typeface="Cambria" panose="02040503050406030204" pitchFamily="18" charset="0"/>
              </a:rPr>
              <a:t>: setting a problem-solving task for the learners</a:t>
            </a:r>
          </a:p>
          <a:p>
            <a:pPr marL="728663" lvl="1" indent="-385763">
              <a:buFont typeface="+mj-lt"/>
              <a:buAutoNum type="arabicPeriod"/>
            </a:pPr>
            <a:r>
              <a:rPr lang="ro-RO" sz="2100" dirty="0">
                <a:latin typeface="Cambria" panose="02040503050406030204" pitchFamily="18" charset="0"/>
                <a:ea typeface="Cambria" panose="02040503050406030204" pitchFamily="18" charset="0"/>
              </a:rPr>
              <a:t> </a:t>
            </a:r>
            <a:r>
              <a:rPr lang="ro-RO" sz="2100" b="1" dirty="0">
                <a:latin typeface="Cambria" panose="02040503050406030204" pitchFamily="18" charset="0"/>
                <a:ea typeface="Cambria" panose="02040503050406030204" pitchFamily="18" charset="0"/>
              </a:rPr>
              <a:t>providing data</a:t>
            </a:r>
            <a:r>
              <a:rPr lang="ro-RO" sz="2100" dirty="0">
                <a:latin typeface="Cambria" panose="02040503050406030204" pitchFamily="18" charset="0"/>
                <a:ea typeface="Cambria" panose="02040503050406030204" pitchFamily="18" charset="0"/>
              </a:rPr>
              <a:t>: giving sufficient examples to help the learners solve the problem </a:t>
            </a:r>
          </a:p>
          <a:p>
            <a:pPr marL="728663" lvl="1" indent="-385763">
              <a:buFont typeface="+mj-lt"/>
              <a:buAutoNum type="arabicPeriod"/>
            </a:pPr>
            <a:r>
              <a:rPr lang="ro-RO" sz="2100" b="1" dirty="0">
                <a:latin typeface="Cambria" panose="02040503050406030204" pitchFamily="18" charset="0"/>
                <a:ea typeface="Cambria" panose="02040503050406030204" pitchFamily="18" charset="0"/>
              </a:rPr>
              <a:t>focussing attention</a:t>
            </a:r>
            <a:r>
              <a:rPr lang="ro-RO" sz="2100" dirty="0">
                <a:latin typeface="Cambria" panose="02040503050406030204" pitchFamily="18" charset="0"/>
                <a:ea typeface="Cambria" panose="02040503050406030204" pitchFamily="18" charset="0"/>
              </a:rPr>
              <a:t>: drawing learners' attention to key features of the data (colour coding)</a:t>
            </a:r>
          </a:p>
          <a:p>
            <a:pPr marL="728663" lvl="1" indent="-385763">
              <a:buFont typeface="+mj-lt"/>
              <a:buAutoNum type="arabicPeriod"/>
            </a:pPr>
            <a:r>
              <a:rPr lang="ro-RO" sz="2100" b="1" dirty="0">
                <a:latin typeface="Cambria" panose="02040503050406030204" pitchFamily="18" charset="0"/>
                <a:ea typeface="Cambria" panose="02040503050406030204" pitchFamily="18" charset="0"/>
              </a:rPr>
              <a:t>asking leading questions</a:t>
            </a:r>
            <a:r>
              <a:rPr lang="ro-RO" sz="2100" dirty="0">
                <a:latin typeface="Cambria" panose="02040503050406030204" pitchFamily="18" charset="0"/>
                <a:ea typeface="Cambria" panose="02040503050406030204" pitchFamily="18" charset="0"/>
              </a:rPr>
              <a:t>: using questions to guide the learners to a solution</a:t>
            </a:r>
          </a:p>
          <a:p>
            <a:pPr marL="728663" lvl="1" indent="-385763">
              <a:buFont typeface="+mj-lt"/>
              <a:buAutoNum type="arabicPeriod"/>
            </a:pPr>
            <a:r>
              <a:rPr lang="ro-RO" sz="2100" b="1" dirty="0">
                <a:latin typeface="Cambria" panose="02040503050406030204" pitchFamily="18" charset="0"/>
                <a:ea typeface="Cambria" panose="02040503050406030204" pitchFamily="18" charset="0"/>
              </a:rPr>
              <a:t>making connections</a:t>
            </a:r>
            <a:r>
              <a:rPr lang="ro-RO" sz="2100" dirty="0">
                <a:latin typeface="Cambria" panose="02040503050406030204" pitchFamily="18" charset="0"/>
                <a:ea typeface="Cambria" panose="02040503050406030204" pitchFamily="18" charset="0"/>
              </a:rPr>
              <a:t>: referring to and building on what the learners already know </a:t>
            </a:r>
          </a:p>
          <a:p>
            <a:pPr marL="728663" lvl="1" indent="-385763">
              <a:buFont typeface="+mj-lt"/>
              <a:buAutoNum type="arabicPeriod"/>
            </a:pPr>
            <a:r>
              <a:rPr lang="ro-RO" sz="2100" b="1" dirty="0">
                <a:latin typeface="Cambria" panose="02040503050406030204" pitchFamily="18" charset="0"/>
                <a:ea typeface="Cambria" panose="02040503050406030204" pitchFamily="18" charset="0"/>
              </a:rPr>
              <a:t>giving feedback</a:t>
            </a:r>
            <a:r>
              <a:rPr lang="ro-RO" sz="2100" dirty="0">
                <a:latin typeface="Cambria" panose="02040503050406030204" pitchFamily="18" charset="0"/>
                <a:ea typeface="Cambria" panose="02040503050406030204" pitchFamily="18" charset="0"/>
              </a:rPr>
              <a:t>: providing messages on the state of the learners' theory-building</a:t>
            </a:r>
          </a:p>
          <a:p>
            <a:pPr marL="728663" lvl="1" indent="-385763">
              <a:buFont typeface="+mj-lt"/>
              <a:buAutoNum type="arabicPeriod"/>
            </a:pPr>
            <a:r>
              <a:rPr lang="ro-RO" sz="2100" b="1" dirty="0">
                <a:latin typeface="Cambria" panose="02040503050406030204" pitchFamily="18" charset="0"/>
                <a:ea typeface="Cambria" panose="02040503050406030204" pitchFamily="18" charset="0"/>
              </a:rPr>
              <a:t>re-capping</a:t>
            </a:r>
            <a:r>
              <a:rPr lang="ro-RO" sz="2100" dirty="0">
                <a:latin typeface="Cambria" panose="02040503050406030204" pitchFamily="18" charset="0"/>
                <a:ea typeface="Cambria" panose="02040503050406030204" pitchFamily="18" charset="0"/>
              </a:rPr>
              <a:t>/summarizing</a:t>
            </a:r>
            <a:r>
              <a:rPr lang="en-US" sz="2100" dirty="0">
                <a:latin typeface="Cambria" panose="02040503050406030204" pitchFamily="18" charset="0"/>
                <a:ea typeface="Cambria" panose="02040503050406030204" pitchFamily="18" charset="0"/>
              </a:rPr>
              <a:t>.</a:t>
            </a:r>
            <a:endParaRPr lang="ro-RO" sz="2100" dirty="0">
              <a:latin typeface="Cambria" panose="02040503050406030204" pitchFamily="18" charset="0"/>
              <a:ea typeface="Cambria" panose="02040503050406030204" pitchFamily="18" charset="0"/>
            </a:endParaRPr>
          </a:p>
          <a:p>
            <a:pPr marL="0" indent="0">
              <a:buNone/>
            </a:pP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79046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11" y="461913"/>
            <a:ext cx="4430083" cy="5028060"/>
          </a:xfrm>
          <a:solidFill>
            <a:srgbClr val="EAF2FA"/>
          </a:solidFill>
        </p:spPr>
        <p:txBody>
          <a:bodyPr>
            <a:normAutofit/>
          </a:bodyPr>
          <a:lstStyle/>
          <a:p>
            <a:pPr marL="0" indent="0">
              <a:buNone/>
            </a:pPr>
            <a:r>
              <a:rPr lang="ro-RO" b="1" dirty="0">
                <a:latin typeface="Sylfaen" panose="010A0502050306030303" pitchFamily="18" charset="0"/>
              </a:rPr>
              <a:t>Activities/interventions that promote noticing</a:t>
            </a:r>
            <a:endParaRPr lang="ro-RO" dirty="0">
              <a:latin typeface="Sylfaen" panose="010A0502050306030303" pitchFamily="18" charset="0"/>
            </a:endParaRPr>
          </a:p>
          <a:p>
            <a:pPr lvl="1"/>
            <a:r>
              <a:rPr lang="ro-RO" b="1" dirty="0">
                <a:latin typeface="Sylfaen" panose="010A0502050306030303" pitchFamily="18" charset="0"/>
              </a:rPr>
              <a:t>input flood </a:t>
            </a:r>
            <a:r>
              <a:rPr lang="ro-RO" dirty="0">
                <a:latin typeface="Sylfaen" panose="010A0502050306030303" pitchFamily="18" charset="0"/>
              </a:rPr>
              <a:t>(lots of examples) </a:t>
            </a:r>
          </a:p>
          <a:p>
            <a:pPr lvl="1"/>
            <a:r>
              <a:rPr lang="ro-RO" b="1" dirty="0">
                <a:latin typeface="Sylfaen" panose="010A0502050306030303" pitchFamily="18" charset="0"/>
              </a:rPr>
              <a:t>input enhancement </a:t>
            </a:r>
            <a:r>
              <a:rPr lang="ro-RO" dirty="0">
                <a:latin typeface="Sylfaen" panose="010A0502050306030303" pitchFamily="18" charset="0"/>
              </a:rPr>
              <a:t>(drawing attention through bold, highlighting) </a:t>
            </a:r>
          </a:p>
          <a:p>
            <a:pPr lvl="1"/>
            <a:r>
              <a:rPr lang="ro-RO" b="1" dirty="0">
                <a:latin typeface="Sylfaen" panose="010A0502050306030303" pitchFamily="18" charset="0"/>
              </a:rPr>
              <a:t>drilling</a:t>
            </a:r>
            <a:r>
              <a:rPr lang="ro-RO" dirty="0">
                <a:latin typeface="Sylfaen" panose="010A0502050306030303" pitchFamily="18" charset="0"/>
              </a:rPr>
              <a:t> (repeating enhances attention) </a:t>
            </a:r>
          </a:p>
          <a:p>
            <a:pPr lvl="1"/>
            <a:r>
              <a:rPr lang="ro-RO" b="1" dirty="0">
                <a:latin typeface="Sylfaen" panose="010A0502050306030303" pitchFamily="18" charset="0"/>
              </a:rPr>
              <a:t>negative feedback </a:t>
            </a:r>
            <a:r>
              <a:rPr lang="ro-RO" dirty="0">
                <a:latin typeface="Sylfaen" panose="010A0502050306030303" pitchFamily="18" charset="0"/>
              </a:rPr>
              <a:t>(correction)</a:t>
            </a:r>
          </a:p>
          <a:p>
            <a:pPr lvl="1"/>
            <a:r>
              <a:rPr lang="ro-RO" dirty="0">
                <a:latin typeface="Sylfaen" panose="010A0502050306030303" pitchFamily="18" charset="0"/>
              </a:rPr>
              <a:t>'</a:t>
            </a:r>
            <a:r>
              <a:rPr lang="ro-RO" b="1" dirty="0">
                <a:latin typeface="Sylfaen" panose="010A0502050306030303" pitchFamily="18" charset="0"/>
              </a:rPr>
              <a:t>signposting</a:t>
            </a:r>
            <a:r>
              <a:rPr lang="ro-RO" dirty="0">
                <a:latin typeface="Sylfaen" panose="010A0502050306030303" pitchFamily="18" charset="0"/>
              </a:rPr>
              <a:t>' (guided discovery</a:t>
            </a:r>
            <a:r>
              <a:rPr lang="ro-RO" dirty="0" smtClean="0">
                <a:latin typeface="Sylfaen" panose="010A0502050306030303" pitchFamily="18" charset="0"/>
              </a:rPr>
              <a:t>)</a:t>
            </a:r>
            <a:r>
              <a:rPr lang="en-US" dirty="0" smtClean="0">
                <a:latin typeface="Sylfaen" panose="010A0502050306030303" pitchFamily="18" charset="0"/>
              </a:rPr>
              <a:t>.</a:t>
            </a:r>
          </a:p>
          <a:p>
            <a:pPr marL="342900" lvl="1" indent="0">
              <a:buNone/>
            </a:pPr>
            <a:endParaRPr lang="en-US" dirty="0">
              <a:latin typeface="Sylfaen" panose="010A0502050306030303" pitchFamily="18" charset="0"/>
            </a:endParaRPr>
          </a:p>
          <a:p>
            <a:pPr marL="342900" lvl="1" indent="0">
              <a:buNone/>
            </a:pPr>
            <a:endParaRPr lang="ro-RO" dirty="0">
              <a:latin typeface="Sylfaen" panose="010A0502050306030303" pitchFamily="18" charset="0"/>
            </a:endParaRPr>
          </a:p>
        </p:txBody>
      </p:sp>
      <p:pic>
        <p:nvPicPr>
          <p:cNvPr id="4" name="Picture 3"/>
          <p:cNvPicPr/>
          <p:nvPr/>
        </p:nvPicPr>
        <p:blipFill rotWithShape="1">
          <a:blip r:embed="rId2"/>
          <a:srcRect l="10038" t="1828"/>
          <a:stretch/>
        </p:blipFill>
        <p:spPr>
          <a:xfrm>
            <a:off x="4750594" y="2978874"/>
            <a:ext cx="4214813" cy="2134435"/>
          </a:xfrm>
          <a:prstGeom prst="rect">
            <a:avLst/>
          </a:prstGeom>
        </p:spPr>
      </p:pic>
    </p:spTree>
    <p:extLst>
      <p:ext uri="{BB962C8B-B14F-4D97-AF65-F5344CB8AC3E}">
        <p14:creationId xmlns:p14="http://schemas.microsoft.com/office/powerpoint/2010/main" val="500830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52" y="405353"/>
            <a:ext cx="8521830" cy="6107990"/>
          </a:xfrm>
        </p:spPr>
        <p:txBody>
          <a:bodyPr>
            <a:normAutofit/>
          </a:bodyPr>
          <a:lstStyle/>
          <a:p>
            <a:pPr marL="0" indent="0">
              <a:spcBef>
                <a:spcPts val="1200"/>
              </a:spcBef>
              <a:spcAft>
                <a:spcPts val="1200"/>
              </a:spcAft>
              <a:buNone/>
            </a:pPr>
            <a:r>
              <a:rPr lang="en-US" sz="3400" b="1" dirty="0">
                <a:latin typeface="Cambria" panose="02040503050406030204" pitchFamily="18" charset="0"/>
              </a:rPr>
              <a:t>Clarification </a:t>
            </a:r>
            <a:r>
              <a:rPr lang="en-US" sz="3400" b="1" dirty="0" smtClean="0">
                <a:latin typeface="Cambria" panose="02040503050406030204" pitchFamily="18" charset="0"/>
              </a:rPr>
              <a:t>activities</a:t>
            </a:r>
          </a:p>
          <a:p>
            <a:pPr marL="0" indent="0">
              <a:lnSpc>
                <a:spcPct val="115000"/>
              </a:lnSpc>
              <a:spcBef>
                <a:spcPts val="1200"/>
              </a:spcBef>
              <a:spcAft>
                <a:spcPts val="1200"/>
              </a:spcAft>
              <a:buNone/>
            </a:pPr>
            <a:r>
              <a:rPr lang="en-US" b="1" dirty="0" smtClean="0">
                <a:latin typeface="Cambria" panose="02040503050406030204" pitchFamily="18" charset="0"/>
              </a:rPr>
              <a:t> </a:t>
            </a:r>
            <a:r>
              <a:rPr lang="en-US" b="1" dirty="0">
                <a:latin typeface="Cambria" panose="02040503050406030204" pitchFamily="18" charset="0"/>
              </a:rPr>
              <a:t>Guided </a:t>
            </a:r>
            <a:r>
              <a:rPr lang="en-US" b="1" dirty="0" smtClean="0">
                <a:latin typeface="Cambria" panose="02040503050406030204" pitchFamily="18" charset="0"/>
              </a:rPr>
              <a:t>discovery</a:t>
            </a:r>
          </a:p>
          <a:p>
            <a:pPr lvl="0"/>
            <a:r>
              <a:rPr lang="en-US" sz="2300" b="1" dirty="0" smtClean="0">
                <a:latin typeface="Cambria" panose="02040503050406030204" pitchFamily="18" charset="0"/>
              </a:rPr>
              <a:t>Questions </a:t>
            </a:r>
            <a:r>
              <a:rPr lang="en-US" sz="2300" dirty="0">
                <a:latin typeface="Cambria" panose="02040503050406030204" pitchFamily="18" charset="0"/>
              </a:rPr>
              <a:t>that lead learners in a structured way to make conclusions.</a:t>
            </a:r>
            <a:endParaRPr lang="ru-RU" sz="2300" dirty="0">
              <a:latin typeface="Cambria" panose="02040503050406030204" pitchFamily="18" charset="0"/>
            </a:endParaRPr>
          </a:p>
          <a:p>
            <a:pPr lvl="1"/>
            <a:r>
              <a:rPr lang="en-US" sz="2300" dirty="0">
                <a:latin typeface="Cambria" panose="02040503050406030204" pitchFamily="18" charset="0"/>
              </a:rPr>
              <a:t>ask questions that focus on the </a:t>
            </a:r>
            <a:r>
              <a:rPr lang="en-US" sz="2300" b="1" dirty="0">
                <a:latin typeface="Cambria" panose="02040503050406030204" pitchFamily="18" charset="0"/>
              </a:rPr>
              <a:t>meaning</a:t>
            </a:r>
            <a:r>
              <a:rPr lang="en-US" sz="2300" dirty="0">
                <a:latin typeface="Cambria" panose="02040503050406030204" pitchFamily="18" charset="0"/>
              </a:rPr>
              <a:t> (concept questions);</a:t>
            </a:r>
            <a:endParaRPr lang="ru-RU" sz="2300" dirty="0">
              <a:latin typeface="Cambria" panose="02040503050406030204" pitchFamily="18" charset="0"/>
            </a:endParaRPr>
          </a:p>
          <a:p>
            <a:pPr lvl="1"/>
            <a:r>
              <a:rPr lang="en-US" sz="2300" dirty="0">
                <a:latin typeface="Cambria" panose="02040503050406030204" pitchFamily="18" charset="0"/>
              </a:rPr>
              <a:t>ask questions that focus on the </a:t>
            </a:r>
            <a:r>
              <a:rPr lang="en-US" sz="2300" b="1" dirty="0">
                <a:latin typeface="Cambria" panose="02040503050406030204" pitchFamily="18" charset="0"/>
              </a:rPr>
              <a:t>context </a:t>
            </a:r>
            <a:r>
              <a:rPr lang="en-US" sz="2300" dirty="0">
                <a:latin typeface="Cambria" panose="02040503050406030204" pitchFamily="18" charset="0"/>
              </a:rPr>
              <a:t>(context questions);</a:t>
            </a:r>
            <a:endParaRPr lang="ru-RU" sz="2300" dirty="0">
              <a:latin typeface="Cambria" panose="02040503050406030204" pitchFamily="18" charset="0"/>
            </a:endParaRPr>
          </a:p>
          <a:p>
            <a:pPr lvl="1"/>
            <a:r>
              <a:rPr lang="en-US" sz="2300" dirty="0">
                <a:latin typeface="Cambria" panose="02040503050406030204" pitchFamily="18" charset="0"/>
              </a:rPr>
              <a:t>ask questions that focus on the </a:t>
            </a:r>
            <a:r>
              <a:rPr lang="en-US" sz="2300" b="1" dirty="0">
                <a:latin typeface="Cambria" panose="02040503050406030204" pitchFamily="18" charset="0"/>
              </a:rPr>
              <a:t>form;</a:t>
            </a:r>
            <a:endParaRPr lang="ru-RU" sz="2300" dirty="0">
              <a:latin typeface="Cambria" panose="02040503050406030204" pitchFamily="18" charset="0"/>
            </a:endParaRPr>
          </a:p>
          <a:p>
            <a:pPr lvl="1"/>
            <a:r>
              <a:rPr lang="en-US" sz="2300" dirty="0">
                <a:latin typeface="Cambria" panose="02040503050406030204" pitchFamily="18" charset="0"/>
              </a:rPr>
              <a:t>offer appropriate examples for analysis and discussion;</a:t>
            </a:r>
            <a:endParaRPr lang="ru-RU" sz="2300" dirty="0">
              <a:latin typeface="Cambria" panose="02040503050406030204" pitchFamily="18" charset="0"/>
            </a:endParaRPr>
          </a:p>
          <a:p>
            <a:pPr lvl="1"/>
            <a:r>
              <a:rPr lang="en-US" sz="2300" dirty="0">
                <a:latin typeface="Cambria" panose="02040503050406030204" pitchFamily="18" charset="0"/>
              </a:rPr>
              <a:t>ask learners to </a:t>
            </a:r>
            <a:r>
              <a:rPr lang="en-US" sz="2300" dirty="0" smtClean="0">
                <a:latin typeface="Cambria" panose="02040503050406030204" pitchFamily="18" charset="0"/>
              </a:rPr>
              <a:t>analyze </a:t>
            </a:r>
            <a:r>
              <a:rPr lang="en-US" sz="2300" dirty="0">
                <a:latin typeface="Cambria" panose="02040503050406030204" pitchFamily="18" charset="0"/>
              </a:rPr>
              <a:t>sentences from texts;</a:t>
            </a:r>
            <a:endParaRPr lang="ru-RU" sz="2300" dirty="0">
              <a:latin typeface="Cambria" panose="02040503050406030204" pitchFamily="18" charset="0"/>
            </a:endParaRPr>
          </a:p>
          <a:p>
            <a:pPr lvl="1"/>
            <a:r>
              <a:rPr lang="en-US" sz="2300" dirty="0">
                <a:latin typeface="Cambria" panose="02040503050406030204" pitchFamily="18" charset="0"/>
              </a:rPr>
              <a:t>ask learners to reflect on language they have used;</a:t>
            </a:r>
            <a:endParaRPr lang="ru-RU" sz="2300" dirty="0">
              <a:latin typeface="Cambria" panose="02040503050406030204" pitchFamily="18" charset="0"/>
            </a:endParaRPr>
          </a:p>
          <a:p>
            <a:pPr lvl="1"/>
            <a:r>
              <a:rPr lang="en-US" sz="2300" dirty="0">
                <a:latin typeface="Cambria" panose="02040503050406030204" pitchFamily="18" charset="0"/>
              </a:rPr>
              <a:t>ask learners to </a:t>
            </a:r>
            <a:r>
              <a:rPr lang="en-US" sz="2300" dirty="0" smtClean="0">
                <a:latin typeface="Cambria" panose="02040503050406030204" pitchFamily="18" charset="0"/>
              </a:rPr>
              <a:t>analyze </a:t>
            </a:r>
            <a:r>
              <a:rPr lang="en-US" sz="2300" dirty="0">
                <a:latin typeface="Cambria" panose="02040503050406030204" pitchFamily="18" charset="0"/>
              </a:rPr>
              <a:t>errors, ask learners to hypothesize rules;</a:t>
            </a:r>
            <a:endParaRPr lang="ru-RU" sz="2300" dirty="0">
              <a:latin typeface="Cambria" panose="02040503050406030204" pitchFamily="18" charset="0"/>
            </a:endParaRPr>
          </a:p>
          <a:p>
            <a:pPr lvl="1"/>
            <a:r>
              <a:rPr lang="en-US" sz="2300" dirty="0" smtClean="0">
                <a:latin typeface="Cambria" panose="02040503050406030204" pitchFamily="18" charset="0"/>
              </a:rPr>
              <a:t>raise </a:t>
            </a:r>
            <a:r>
              <a:rPr lang="en-US" sz="2300" dirty="0">
                <a:latin typeface="Cambria" panose="02040503050406030204" pitchFamily="18" charset="0"/>
              </a:rPr>
              <a:t>their awareness as to what they have learned.</a:t>
            </a:r>
            <a:endParaRPr lang="ru-RU" sz="2300" dirty="0">
              <a:latin typeface="Cambria" panose="02040503050406030204" pitchFamily="18" charset="0"/>
              <a:ea typeface="SimSun" panose="02010600030101010101" pitchFamily="2" charset="-122"/>
              <a:cs typeface="Arial" panose="020B0604020202020204" pitchFamily="34" charset="0"/>
            </a:endParaRPr>
          </a:p>
          <a:p>
            <a:pPr marL="0" indent="0">
              <a:buNone/>
            </a:pPr>
            <a:endParaRPr lang="ru-RU" sz="1800" dirty="0">
              <a:latin typeface="Cambria" panose="02040503050406030204" pitchFamily="18" charset="0"/>
            </a:endParaRPr>
          </a:p>
          <a:p>
            <a:pPr marL="0" indent="0">
              <a:buNone/>
            </a:pPr>
            <a:endParaRPr lang="ru-RU" dirty="0"/>
          </a:p>
        </p:txBody>
      </p:sp>
    </p:spTree>
    <p:extLst>
      <p:ext uri="{BB962C8B-B14F-4D97-AF65-F5344CB8AC3E}">
        <p14:creationId xmlns:p14="http://schemas.microsoft.com/office/powerpoint/2010/main" val="1139399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2" y="405353"/>
            <a:ext cx="8521830" cy="6107990"/>
          </a:xfrm>
        </p:spPr>
        <p:txBody>
          <a:bodyPr>
            <a:normAutofit fontScale="62500" lnSpcReduction="20000"/>
          </a:bodyPr>
          <a:lstStyle/>
          <a:p>
            <a:pPr marL="0" indent="0">
              <a:spcBef>
                <a:spcPts val="1200"/>
              </a:spcBef>
              <a:spcAft>
                <a:spcPts val="1200"/>
              </a:spcAft>
              <a:buNone/>
            </a:pPr>
            <a:r>
              <a:rPr lang="en-US" sz="3400" b="1" dirty="0">
                <a:latin typeface="Cambria" panose="02040503050406030204" pitchFamily="18" charset="0"/>
              </a:rPr>
              <a:t>Clarification </a:t>
            </a:r>
            <a:r>
              <a:rPr lang="en-US" sz="3400" b="1" dirty="0" smtClean="0">
                <a:latin typeface="Cambria" panose="02040503050406030204" pitchFamily="18" charset="0"/>
              </a:rPr>
              <a:t>activities</a:t>
            </a:r>
          </a:p>
          <a:p>
            <a:pPr marL="72000" indent="0">
              <a:spcBef>
                <a:spcPts val="600"/>
              </a:spcBef>
              <a:spcAft>
                <a:spcPts val="1200"/>
              </a:spcAft>
              <a:buNone/>
            </a:pPr>
            <a:r>
              <a:rPr lang="en-US" b="1" dirty="0" smtClean="0">
                <a:latin typeface="Cambria" panose="02040503050406030204" pitchFamily="18" charset="0"/>
              </a:rPr>
              <a:t> </a:t>
            </a:r>
            <a:r>
              <a:rPr lang="en-US" sz="2900" b="1" dirty="0">
                <a:latin typeface="Cambria" panose="02040503050406030204" pitchFamily="18" charset="0"/>
              </a:rPr>
              <a:t>Concept questions </a:t>
            </a:r>
            <a:r>
              <a:rPr lang="en-US" sz="2900" dirty="0">
                <a:latin typeface="Cambria" panose="02040503050406030204" pitchFamily="18" charset="0"/>
              </a:rPr>
              <a:t>(CQs) are questions that you can ask students in order to check if they have understood the meaning of language items they are learning. </a:t>
            </a:r>
          </a:p>
          <a:p>
            <a:pPr marL="72000" indent="0">
              <a:spcBef>
                <a:spcPts val="600"/>
              </a:spcBef>
              <a:spcAft>
                <a:spcPts val="1200"/>
              </a:spcAft>
              <a:buNone/>
            </a:pPr>
            <a:r>
              <a:rPr lang="en-US" sz="2900" dirty="0" smtClean="0">
                <a:latin typeface="Cambria" panose="02040503050406030204" pitchFamily="18" charset="0"/>
              </a:rPr>
              <a:t>Well-made </a:t>
            </a:r>
            <a:r>
              <a:rPr lang="en-US" sz="2900" dirty="0">
                <a:latin typeface="Cambria" panose="02040503050406030204" pitchFamily="18" charset="0"/>
              </a:rPr>
              <a:t>CQs check understanding by asking questions that: </a:t>
            </a:r>
            <a:endParaRPr lang="ro-RO" sz="2900" dirty="0">
              <a:latin typeface="Cambria" panose="02040503050406030204" pitchFamily="18" charset="0"/>
            </a:endParaRPr>
          </a:p>
          <a:p>
            <a:pPr marL="529200" lvl="2" indent="0">
              <a:lnSpc>
                <a:spcPct val="110000"/>
              </a:lnSpc>
              <a:spcBef>
                <a:spcPts val="600"/>
              </a:spcBef>
              <a:buNone/>
            </a:pPr>
            <a:r>
              <a:rPr lang="en-US" sz="2500" dirty="0">
                <a:latin typeface="Cambria" panose="02040503050406030204" pitchFamily="18" charset="0"/>
              </a:rPr>
              <a:t>• </a:t>
            </a:r>
            <a:r>
              <a:rPr lang="en-US" sz="2900" dirty="0">
                <a:latin typeface="Cambria" panose="02040503050406030204" pitchFamily="18" charset="0"/>
              </a:rPr>
              <a:t>are </a:t>
            </a:r>
            <a:r>
              <a:rPr lang="en-US" sz="2900" b="1" dirty="0">
                <a:latin typeface="Cambria" panose="02040503050406030204" pitchFamily="18" charset="0"/>
              </a:rPr>
              <a:t>simpler</a:t>
            </a:r>
            <a:r>
              <a:rPr lang="en-US" sz="2900" dirty="0">
                <a:latin typeface="Cambria" panose="02040503050406030204" pitchFamily="18" charset="0"/>
              </a:rPr>
              <a:t> in form and complexity of meaning than the language item they are checking. </a:t>
            </a:r>
            <a:endParaRPr lang="ro-RO" sz="2900" dirty="0">
              <a:latin typeface="Cambria" panose="02040503050406030204" pitchFamily="18" charset="0"/>
            </a:endParaRPr>
          </a:p>
          <a:p>
            <a:pPr marL="529200" lvl="2" indent="0">
              <a:lnSpc>
                <a:spcPct val="110000"/>
              </a:lnSpc>
              <a:spcBef>
                <a:spcPts val="600"/>
              </a:spcBef>
              <a:buNone/>
            </a:pPr>
            <a:r>
              <a:rPr lang="en-US" sz="2900" dirty="0">
                <a:latin typeface="Cambria" panose="02040503050406030204" pitchFamily="18" charset="0"/>
              </a:rPr>
              <a:t>• can usually be </a:t>
            </a:r>
            <a:r>
              <a:rPr lang="en-US" sz="2900" b="1" dirty="0">
                <a:latin typeface="Cambria" panose="02040503050406030204" pitchFamily="18" charset="0"/>
              </a:rPr>
              <a:t>answered</a:t>
            </a:r>
            <a:r>
              <a:rPr lang="en-US" sz="2900" dirty="0">
                <a:latin typeface="Cambria" panose="02040503050406030204" pitchFamily="18" charset="0"/>
              </a:rPr>
              <a:t> </a:t>
            </a:r>
            <a:r>
              <a:rPr lang="en-US" sz="2900" b="1" dirty="0">
                <a:latin typeface="Cambria" panose="02040503050406030204" pitchFamily="18" charset="0"/>
              </a:rPr>
              <a:t>without</a:t>
            </a:r>
            <a:r>
              <a:rPr lang="en-US" sz="2900" dirty="0">
                <a:latin typeface="Cambria" panose="02040503050406030204" pitchFamily="18" charset="0"/>
              </a:rPr>
              <a:t> students </a:t>
            </a:r>
            <a:r>
              <a:rPr lang="en-US" sz="2900" b="1" dirty="0">
                <a:latin typeface="Cambria" panose="02040503050406030204" pitchFamily="18" charset="0"/>
              </a:rPr>
              <a:t>needing</a:t>
            </a:r>
            <a:r>
              <a:rPr lang="en-US" sz="2900" dirty="0">
                <a:latin typeface="Cambria" panose="02040503050406030204" pitchFamily="18" charset="0"/>
              </a:rPr>
              <a:t> to create </a:t>
            </a:r>
            <a:r>
              <a:rPr lang="en-US" sz="2900" b="1" dirty="0">
                <a:latin typeface="Cambria" panose="02040503050406030204" pitchFamily="18" charset="0"/>
              </a:rPr>
              <a:t>long</a:t>
            </a:r>
            <a:r>
              <a:rPr lang="en-US" sz="2900" dirty="0">
                <a:latin typeface="Cambria" panose="02040503050406030204" pitchFamily="18" charset="0"/>
              </a:rPr>
              <a:t> or </a:t>
            </a:r>
            <a:r>
              <a:rPr lang="en-US" sz="2900" b="1" dirty="0">
                <a:latin typeface="Cambria" panose="02040503050406030204" pitchFamily="18" charset="0"/>
              </a:rPr>
              <a:t>complex</a:t>
            </a:r>
            <a:r>
              <a:rPr lang="en-US" sz="2900" dirty="0">
                <a:latin typeface="Cambria" panose="02040503050406030204" pitchFamily="18" charset="0"/>
              </a:rPr>
              <a:t> </a:t>
            </a:r>
            <a:r>
              <a:rPr lang="en-US" sz="2900" b="1" dirty="0">
                <a:latin typeface="Cambria" panose="02040503050406030204" pitchFamily="18" charset="0"/>
              </a:rPr>
              <a:t>answers</a:t>
            </a:r>
            <a:r>
              <a:rPr lang="en-US" sz="2900" dirty="0">
                <a:latin typeface="Cambria" panose="02040503050406030204" pitchFamily="18" charset="0"/>
              </a:rPr>
              <a:t>.</a:t>
            </a:r>
            <a:endParaRPr lang="ro-RO" sz="2900" dirty="0">
              <a:latin typeface="Cambria" panose="02040503050406030204" pitchFamily="18" charset="0"/>
            </a:endParaRPr>
          </a:p>
          <a:p>
            <a:pPr marL="529200" lvl="2" indent="0">
              <a:lnSpc>
                <a:spcPct val="110000"/>
              </a:lnSpc>
              <a:spcBef>
                <a:spcPts val="600"/>
              </a:spcBef>
              <a:buNone/>
            </a:pPr>
            <a:r>
              <a:rPr lang="en-US" sz="2900" dirty="0">
                <a:latin typeface="Cambria" panose="02040503050406030204" pitchFamily="18" charset="0"/>
              </a:rPr>
              <a:t> • quickly </a:t>
            </a:r>
            <a:r>
              <a:rPr lang="en-US" sz="2900" b="1" dirty="0">
                <a:latin typeface="Cambria" panose="02040503050406030204" pitchFamily="18" charset="0"/>
              </a:rPr>
              <a:t>reveal misunderstandings</a:t>
            </a:r>
            <a:r>
              <a:rPr lang="en-US" sz="2900" dirty="0">
                <a:latin typeface="Cambria" panose="02040503050406030204" pitchFamily="18" charset="0"/>
              </a:rPr>
              <a:t> </a:t>
            </a:r>
            <a:r>
              <a:rPr lang="en-US" sz="2900" b="1" dirty="0">
                <a:latin typeface="Cambria" panose="02040503050406030204" pitchFamily="18" charset="0"/>
              </a:rPr>
              <a:t>if</a:t>
            </a:r>
            <a:r>
              <a:rPr lang="en-US" sz="2900" dirty="0">
                <a:latin typeface="Cambria" panose="02040503050406030204" pitchFamily="18" charset="0"/>
              </a:rPr>
              <a:t> students have </a:t>
            </a:r>
            <a:r>
              <a:rPr lang="en-US" sz="2900" b="1" dirty="0">
                <a:latin typeface="Cambria" panose="02040503050406030204" pitchFamily="18" charset="0"/>
              </a:rPr>
              <a:t>trouble</a:t>
            </a:r>
            <a:r>
              <a:rPr lang="en-US" sz="2900" dirty="0">
                <a:latin typeface="Cambria" panose="02040503050406030204" pitchFamily="18" charset="0"/>
              </a:rPr>
              <a:t> answering or give incorrect answers. </a:t>
            </a:r>
          </a:p>
          <a:p>
            <a:pPr marL="529200" lvl="2" indent="0">
              <a:lnSpc>
                <a:spcPct val="110000"/>
              </a:lnSpc>
              <a:spcBef>
                <a:spcPts val="600"/>
              </a:spcBef>
              <a:buNone/>
            </a:pPr>
            <a:r>
              <a:rPr lang="en-US" sz="2900" dirty="0">
                <a:latin typeface="Cambria" panose="02040503050406030204" pitchFamily="18" charset="0"/>
              </a:rPr>
              <a:t>• help to </a:t>
            </a:r>
            <a:r>
              <a:rPr lang="en-US" sz="2900" b="1" dirty="0">
                <a:latin typeface="Cambria" panose="02040503050406030204" pitchFamily="18" charset="0"/>
              </a:rPr>
              <a:t>consolidate</a:t>
            </a:r>
            <a:r>
              <a:rPr lang="en-US" sz="2900" dirty="0">
                <a:latin typeface="Cambria" panose="02040503050406030204" pitchFamily="18" charset="0"/>
              </a:rPr>
              <a:t> correct </a:t>
            </a:r>
            <a:r>
              <a:rPr lang="en-US" sz="2900" b="1" dirty="0">
                <a:latin typeface="Cambria" panose="02040503050406030204" pitchFamily="18" charset="0"/>
              </a:rPr>
              <a:t>understandings</a:t>
            </a:r>
            <a:r>
              <a:rPr lang="en-US" sz="2900" dirty="0">
                <a:latin typeface="Cambria" panose="02040503050406030204" pitchFamily="18" charset="0"/>
              </a:rPr>
              <a:t>.</a:t>
            </a:r>
            <a:endParaRPr lang="ro-RO" sz="2900" dirty="0">
              <a:latin typeface="Cambria" panose="02040503050406030204" pitchFamily="18" charset="0"/>
            </a:endParaRPr>
          </a:p>
          <a:p>
            <a:pPr marL="529200" lvl="2" indent="0">
              <a:lnSpc>
                <a:spcPct val="110000"/>
              </a:lnSpc>
              <a:spcBef>
                <a:spcPts val="600"/>
              </a:spcBef>
              <a:buNone/>
            </a:pPr>
            <a:r>
              <a:rPr lang="en-US" sz="2900" dirty="0">
                <a:latin typeface="Cambria" panose="02040503050406030204" pitchFamily="18" charset="0"/>
              </a:rPr>
              <a:t>• </a:t>
            </a:r>
            <a:r>
              <a:rPr lang="en-US" sz="2900" b="1" dirty="0">
                <a:latin typeface="Cambria" panose="02040503050406030204" pitchFamily="18" charset="0"/>
              </a:rPr>
              <a:t>allow</a:t>
            </a:r>
            <a:r>
              <a:rPr lang="en-US" sz="2900" dirty="0">
                <a:latin typeface="Cambria" panose="02040503050406030204" pitchFamily="18" charset="0"/>
              </a:rPr>
              <a:t> all students to think and </a:t>
            </a:r>
            <a:r>
              <a:rPr lang="en-US" sz="2900" b="1" dirty="0">
                <a:latin typeface="Cambria" panose="02040503050406030204" pitchFamily="18" charset="0"/>
              </a:rPr>
              <a:t>check</a:t>
            </a:r>
            <a:r>
              <a:rPr lang="en-US" sz="2900" dirty="0">
                <a:latin typeface="Cambria" panose="02040503050406030204" pitchFamily="18" charset="0"/>
              </a:rPr>
              <a:t> </a:t>
            </a:r>
            <a:r>
              <a:rPr lang="en-US" sz="2900" b="1" dirty="0">
                <a:latin typeface="Cambria" panose="02040503050406030204" pitchFamily="18" charset="0"/>
              </a:rPr>
              <a:t>for</a:t>
            </a:r>
            <a:r>
              <a:rPr lang="en-US" sz="2900" dirty="0">
                <a:latin typeface="Cambria" panose="02040503050406030204" pitchFamily="18" charset="0"/>
              </a:rPr>
              <a:t> themselves if they </a:t>
            </a:r>
            <a:r>
              <a:rPr lang="en-US" sz="2900" dirty="0" smtClean="0">
                <a:latin typeface="Cambria" panose="02040503050406030204" pitchFamily="18" charset="0"/>
              </a:rPr>
              <a:t>understand.</a:t>
            </a:r>
          </a:p>
          <a:p>
            <a:pPr marL="72000" lvl="1" indent="0">
              <a:lnSpc>
                <a:spcPct val="110000"/>
              </a:lnSpc>
              <a:spcBef>
                <a:spcPts val="600"/>
              </a:spcBef>
              <a:buNone/>
            </a:pPr>
            <a:endParaRPr lang="en-US" sz="2900" dirty="0">
              <a:latin typeface="Cambria" panose="02040503050406030204" pitchFamily="18" charset="0"/>
            </a:endParaRPr>
          </a:p>
          <a:p>
            <a:pPr marL="72000" indent="0">
              <a:lnSpc>
                <a:spcPct val="110000"/>
              </a:lnSpc>
              <a:spcBef>
                <a:spcPts val="600"/>
              </a:spcBef>
              <a:buNone/>
            </a:pPr>
            <a:r>
              <a:rPr lang="en-US" sz="2900" dirty="0" smtClean="0">
                <a:latin typeface="Cambria" panose="02040503050406030204" pitchFamily="18" charset="0"/>
              </a:rPr>
              <a:t>CQs </a:t>
            </a:r>
            <a:r>
              <a:rPr lang="en-US" sz="2900" dirty="0">
                <a:latin typeface="Cambria" panose="02040503050406030204" pitchFamily="18" charset="0"/>
              </a:rPr>
              <a:t>are often used as an </a:t>
            </a:r>
            <a:r>
              <a:rPr lang="en-US" sz="2900" b="1" dirty="0">
                <a:latin typeface="Cambria" panose="02040503050406030204" pitchFamily="18" charset="0"/>
              </a:rPr>
              <a:t>integral part of presentations</a:t>
            </a:r>
            <a:r>
              <a:rPr lang="en-US" sz="2900" dirty="0">
                <a:latin typeface="Cambria" panose="02040503050406030204" pitchFamily="18" charset="0"/>
              </a:rPr>
              <a:t>, especially when working on </a:t>
            </a:r>
            <a:r>
              <a:rPr lang="en-US" sz="2900" b="1" dirty="0">
                <a:latin typeface="Cambria" panose="02040503050406030204" pitchFamily="18" charset="0"/>
              </a:rPr>
              <a:t>verb tenses</a:t>
            </a:r>
            <a:r>
              <a:rPr lang="en-US" sz="2900" dirty="0">
                <a:latin typeface="Cambria" panose="02040503050406030204" pitchFamily="18" charset="0"/>
              </a:rPr>
              <a:t>, and especially for checking if students understand what time is referred to, but they are valuable for a number of other grammatical items</a:t>
            </a:r>
            <a:r>
              <a:rPr lang="en-US" sz="2900" dirty="0" smtClean="0">
                <a:latin typeface="Cambria" panose="02040503050406030204" pitchFamily="18" charset="0"/>
              </a:rPr>
              <a:t>. </a:t>
            </a:r>
            <a:endParaRPr lang="ro-RO" sz="2900" dirty="0">
              <a:latin typeface="Cambria" panose="02040503050406030204" pitchFamily="18" charset="0"/>
            </a:endParaRPr>
          </a:p>
          <a:p>
            <a:pPr lvl="1">
              <a:lnSpc>
                <a:spcPct val="110000"/>
              </a:lnSpc>
            </a:pPr>
            <a:endParaRPr lang="ru-RU" sz="2500" dirty="0">
              <a:latin typeface="Cambria" panose="02040503050406030204" pitchFamily="18" charset="0"/>
            </a:endParaRPr>
          </a:p>
        </p:txBody>
      </p:sp>
    </p:spTree>
    <p:extLst>
      <p:ext uri="{BB962C8B-B14F-4D97-AF65-F5344CB8AC3E}">
        <p14:creationId xmlns:p14="http://schemas.microsoft.com/office/powerpoint/2010/main" val="3485807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52" y="405353"/>
            <a:ext cx="8521830" cy="6107990"/>
          </a:xfrm>
        </p:spPr>
        <p:txBody>
          <a:bodyPr>
            <a:normAutofit/>
          </a:bodyPr>
          <a:lstStyle/>
          <a:p>
            <a:pPr marL="0" indent="0">
              <a:spcBef>
                <a:spcPts val="1200"/>
              </a:spcBef>
              <a:spcAft>
                <a:spcPts val="1200"/>
              </a:spcAft>
              <a:buNone/>
            </a:pPr>
            <a:r>
              <a:rPr lang="en-US" b="1" dirty="0">
                <a:latin typeface="Cambria" panose="02040503050406030204" pitchFamily="18" charset="0"/>
              </a:rPr>
              <a:t>Clarification </a:t>
            </a:r>
            <a:r>
              <a:rPr lang="en-US" b="1" dirty="0" smtClean="0">
                <a:latin typeface="Cambria" panose="02040503050406030204" pitchFamily="18" charset="0"/>
              </a:rPr>
              <a:t>activities</a:t>
            </a:r>
          </a:p>
          <a:p>
            <a:pPr marL="0" indent="0">
              <a:buNone/>
            </a:pPr>
            <a:r>
              <a:rPr lang="en-US" b="1" dirty="0" smtClean="0">
                <a:latin typeface="Cambria" panose="02040503050406030204" pitchFamily="18" charset="0"/>
              </a:rPr>
              <a:t> </a:t>
            </a:r>
            <a:r>
              <a:rPr lang="en-US" sz="2400" b="1" dirty="0" smtClean="0">
                <a:latin typeface="Cambria" panose="02040503050406030204" pitchFamily="18" charset="0"/>
              </a:rPr>
              <a:t>Examples of </a:t>
            </a:r>
            <a:r>
              <a:rPr lang="en-US" sz="2400" b="1" dirty="0" smtClean="0">
                <a:latin typeface="Cambria" panose="02040503050406030204" pitchFamily="18" charset="0"/>
                <a:ea typeface="Cambria" panose="02040503050406030204" pitchFamily="18" charset="0"/>
              </a:rPr>
              <a:t>Concept </a:t>
            </a:r>
            <a:r>
              <a:rPr lang="en-US" sz="2400" b="1" dirty="0">
                <a:latin typeface="Cambria" panose="02040503050406030204" pitchFamily="18" charset="0"/>
                <a:ea typeface="Cambria" panose="02040503050406030204" pitchFamily="18" charset="0"/>
              </a:rPr>
              <a:t>questions (CQs) </a:t>
            </a:r>
            <a:endParaRPr lang="en-US" sz="2400" b="1" dirty="0" smtClean="0">
              <a:latin typeface="Cambria" panose="02040503050406030204" pitchFamily="18" charset="0"/>
              <a:ea typeface="Cambria" panose="02040503050406030204" pitchFamily="18" charset="0"/>
            </a:endParaRPr>
          </a:p>
          <a:p>
            <a:pPr lvl="1"/>
            <a:r>
              <a:rPr lang="en-US" sz="2200" b="1" dirty="0" smtClean="0">
                <a:latin typeface="Cambria" panose="02040503050406030204" pitchFamily="18" charset="0"/>
                <a:ea typeface="Cambria" panose="02040503050406030204" pitchFamily="18" charset="0"/>
              </a:rPr>
              <a:t>Harry’s </a:t>
            </a:r>
            <a:r>
              <a:rPr lang="en-US" sz="2200" b="1" dirty="0">
                <a:latin typeface="Cambria" panose="02040503050406030204" pitchFamily="18" charset="0"/>
                <a:ea typeface="Cambria" panose="02040503050406030204" pitchFamily="18" charset="0"/>
              </a:rPr>
              <a:t>taller than Bill</a:t>
            </a:r>
            <a:r>
              <a:rPr lang="en-US" sz="2200" dirty="0">
                <a:latin typeface="Cambria" panose="02040503050406030204" pitchFamily="18" charset="0"/>
                <a:ea typeface="Cambria" panose="02040503050406030204" pitchFamily="18" charset="0"/>
              </a:rPr>
              <a:t>. Are Harry and Bill the same height? (No) One of them is 1.56 </a:t>
            </a:r>
            <a:r>
              <a:rPr lang="en-US" sz="2200" dirty="0" smtClean="0">
                <a:latin typeface="Cambria" panose="02040503050406030204" pitchFamily="18" charset="0"/>
                <a:ea typeface="Cambria" panose="02040503050406030204" pitchFamily="18" charset="0"/>
              </a:rPr>
              <a:t>meters </a:t>
            </a:r>
            <a:r>
              <a:rPr lang="en-US" sz="2200" dirty="0">
                <a:latin typeface="Cambria" panose="02040503050406030204" pitchFamily="18" charset="0"/>
                <a:ea typeface="Cambria" panose="02040503050406030204" pitchFamily="18" charset="0"/>
              </a:rPr>
              <a:t>tall; one is 1.59 </a:t>
            </a:r>
            <a:r>
              <a:rPr lang="en-US" sz="2200" dirty="0" smtClean="0">
                <a:latin typeface="Cambria" panose="02040503050406030204" pitchFamily="18" charset="0"/>
                <a:ea typeface="Cambria" panose="02040503050406030204" pitchFamily="18" charset="0"/>
              </a:rPr>
              <a:t>meters </a:t>
            </a:r>
            <a:r>
              <a:rPr lang="en-US" sz="2200" dirty="0">
                <a:latin typeface="Cambria" panose="02040503050406030204" pitchFamily="18" charset="0"/>
                <a:ea typeface="Cambria" panose="02040503050406030204" pitchFamily="18" charset="0"/>
              </a:rPr>
              <a:t>tall. Which one is 1.59 - Harry or Bill? (Harry) </a:t>
            </a:r>
            <a:r>
              <a:rPr lang="en-US" sz="2200" i="1" dirty="0">
                <a:latin typeface="Cambria" panose="02040503050406030204" pitchFamily="18" charset="0"/>
                <a:ea typeface="Cambria" panose="02040503050406030204" pitchFamily="18" charset="0"/>
              </a:rPr>
              <a:t>Make a sentence about Harry and Bill using shorter.</a:t>
            </a:r>
            <a:r>
              <a:rPr lang="en-US" sz="2200" dirty="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(Bill’s </a:t>
            </a:r>
            <a:r>
              <a:rPr lang="en-US" sz="2200" dirty="0">
                <a:latin typeface="Cambria" panose="02040503050406030204" pitchFamily="18" charset="0"/>
                <a:ea typeface="Cambria" panose="02040503050406030204" pitchFamily="18" charset="0"/>
              </a:rPr>
              <a:t>shorter than Harry)</a:t>
            </a:r>
            <a:endParaRPr lang="ro-RO" sz="2200" dirty="0">
              <a:latin typeface="Cambria" panose="02040503050406030204" pitchFamily="18" charset="0"/>
              <a:ea typeface="Cambria" panose="02040503050406030204" pitchFamily="18" charset="0"/>
            </a:endParaRPr>
          </a:p>
          <a:p>
            <a:pPr lvl="1"/>
            <a:r>
              <a:rPr lang="en-US" sz="2200" b="1" dirty="0">
                <a:latin typeface="Cambria" panose="02040503050406030204" pitchFamily="18" charset="0"/>
                <a:ea typeface="Cambria" panose="02040503050406030204" pitchFamily="18" charset="0"/>
              </a:rPr>
              <a:t>Susan was working at Reception at 10 o’clock.</a:t>
            </a:r>
            <a:r>
              <a:rPr lang="en-US" sz="2200" dirty="0">
                <a:latin typeface="Cambria" panose="02040503050406030204" pitchFamily="18" charset="0"/>
                <a:ea typeface="Cambria" panose="02040503050406030204" pitchFamily="18" charset="0"/>
              </a:rPr>
              <a:t> Where was Susan at 10 o’clock? (At Reception) Was she there before 10 o’clock? (Yes) Was she there after 10 o’clock? (Yes)</a:t>
            </a:r>
            <a:endParaRPr lang="ro-RO" sz="2200" dirty="0">
              <a:latin typeface="Cambria" panose="02040503050406030204" pitchFamily="18" charset="0"/>
              <a:ea typeface="Cambria" panose="02040503050406030204" pitchFamily="18" charset="0"/>
            </a:endParaRPr>
          </a:p>
          <a:p>
            <a:pPr lvl="1"/>
            <a:r>
              <a:rPr lang="en-US" sz="2200" b="1" dirty="0">
                <a:latin typeface="Cambria" panose="02040503050406030204" pitchFamily="18" charset="0"/>
                <a:ea typeface="Cambria" panose="02040503050406030204" pitchFamily="18" charset="0"/>
              </a:rPr>
              <a:t>They’ve just come into the office.</a:t>
            </a:r>
            <a:r>
              <a:rPr lang="en-US" sz="2200" dirty="0">
                <a:latin typeface="Cambria" panose="02040503050406030204" pitchFamily="18" charset="0"/>
                <a:ea typeface="Cambria" panose="02040503050406030204" pitchFamily="18" charset="0"/>
              </a:rPr>
              <a:t> Are they in the office now? (Yes) Were they in the office a few minutes ago? (No) Did they come into the room a very short time ago? (Yes)</a:t>
            </a:r>
            <a:endParaRPr lang="ro-RO" sz="2200" dirty="0">
              <a:latin typeface="Cambria" panose="02040503050406030204" pitchFamily="18" charset="0"/>
              <a:ea typeface="Cambria" panose="02040503050406030204" pitchFamily="18" charset="0"/>
            </a:endParaRPr>
          </a:p>
          <a:p>
            <a:pPr lvl="1"/>
            <a:r>
              <a:rPr lang="en-US" sz="2200" b="1" dirty="0">
                <a:latin typeface="Cambria" panose="02040503050406030204" pitchFamily="18" charset="0"/>
                <a:ea typeface="Cambria" panose="02040503050406030204" pitchFamily="18" charset="0"/>
              </a:rPr>
              <a:t>Michiko’s been working at the bank since 2009. </a:t>
            </a:r>
            <a:r>
              <a:rPr lang="en-US" sz="2200" dirty="0">
                <a:latin typeface="Cambria" panose="02040503050406030204" pitchFamily="18" charset="0"/>
                <a:ea typeface="Cambria" panose="02040503050406030204" pitchFamily="18" charset="0"/>
              </a:rPr>
              <a:t>When did Michiko start work at the bank? (2009) Does Michiko work at the bank now? (Yes) Did she work at the bank between 2009 and now? (Yes) Will she work for the bank in the future? (We don’t know, but probably)</a:t>
            </a:r>
            <a:endParaRPr lang="ro-RO" sz="2200" dirty="0">
              <a:latin typeface="Cambria" panose="02040503050406030204" pitchFamily="18" charset="0"/>
              <a:ea typeface="Cambria" panose="02040503050406030204" pitchFamily="18" charset="0"/>
            </a:endParaRPr>
          </a:p>
          <a:p>
            <a:pPr lvl="1"/>
            <a:endParaRPr lang="ru-RU" dirty="0">
              <a:latin typeface="Cambria" panose="02040503050406030204" pitchFamily="18" charset="0"/>
            </a:endParaRPr>
          </a:p>
          <a:p>
            <a:pPr lvl="1"/>
            <a:endParaRPr lang="ru-RU" dirty="0"/>
          </a:p>
        </p:txBody>
      </p:sp>
    </p:spTree>
    <p:extLst>
      <p:ext uri="{BB962C8B-B14F-4D97-AF65-F5344CB8AC3E}">
        <p14:creationId xmlns:p14="http://schemas.microsoft.com/office/powerpoint/2010/main" val="3981772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28" y="565609"/>
            <a:ext cx="5240321" cy="5947734"/>
          </a:xfrm>
        </p:spPr>
        <p:txBody>
          <a:bodyPr>
            <a:normAutofit/>
          </a:bodyPr>
          <a:lstStyle/>
          <a:p>
            <a:pPr marL="0" indent="0">
              <a:spcBef>
                <a:spcPts val="1200"/>
              </a:spcBef>
              <a:spcAft>
                <a:spcPts val="1200"/>
              </a:spcAft>
              <a:buNone/>
            </a:pPr>
            <a:r>
              <a:rPr lang="en-US" b="1" dirty="0">
                <a:latin typeface="Cambria" panose="02040503050406030204" pitchFamily="18" charset="0"/>
              </a:rPr>
              <a:t>Clarification </a:t>
            </a:r>
            <a:r>
              <a:rPr lang="en-US" b="1" dirty="0" smtClean="0">
                <a:latin typeface="Cambria" panose="02040503050406030204" pitchFamily="18" charset="0"/>
              </a:rPr>
              <a:t>activities</a:t>
            </a:r>
          </a:p>
          <a:p>
            <a:pPr marL="0" indent="0">
              <a:lnSpc>
                <a:spcPct val="115000"/>
              </a:lnSpc>
              <a:spcBef>
                <a:spcPts val="1200"/>
              </a:spcBef>
              <a:spcAft>
                <a:spcPts val="1200"/>
              </a:spcAft>
              <a:buNone/>
            </a:pPr>
            <a:r>
              <a:rPr lang="en-US" sz="2400" b="1" dirty="0">
                <a:latin typeface="Cambria" panose="02040503050406030204" pitchFamily="18" charset="0"/>
              </a:rPr>
              <a:t> Self-directed discovery</a:t>
            </a:r>
          </a:p>
          <a:p>
            <a:pPr marL="342900" indent="-342900">
              <a:lnSpc>
                <a:spcPct val="115000"/>
              </a:lnSpc>
              <a:spcBef>
                <a:spcPts val="0"/>
              </a:spcBef>
              <a:buFont typeface="Symbol" panose="05050102010706020507" pitchFamily="18" charset="2"/>
              <a:buChar char=""/>
            </a:pPr>
            <a:r>
              <a:rPr lang="en-US" sz="2000" dirty="0">
                <a:latin typeface="Cambria" panose="02040503050406030204" pitchFamily="18" charset="0"/>
              </a:rPr>
              <a:t>Learners study on their own without a teacher - or in a class where the teacher's role is primarily to 'facilitate' the learner's own self-direction.</a:t>
            </a:r>
            <a:endParaRPr lang="ru-RU" sz="2000" dirty="0">
              <a:latin typeface="Cambria" panose="02040503050406030204" pitchFamily="18" charset="0"/>
            </a:endParaRPr>
          </a:p>
          <a:p>
            <a:pPr marL="342900" indent="-342900">
              <a:lnSpc>
                <a:spcPct val="115000"/>
              </a:lnSpc>
              <a:spcBef>
                <a:spcPts val="0"/>
              </a:spcBef>
              <a:buFont typeface="Symbol" panose="05050102010706020507" pitchFamily="18" charset="2"/>
              <a:buChar char=""/>
            </a:pPr>
            <a:r>
              <a:rPr lang="en-US" sz="2000" dirty="0">
                <a:latin typeface="Cambria" panose="02040503050406030204" pitchFamily="18" charset="0"/>
              </a:rPr>
              <a:t>It is essential that learners understand and agree with the working method. You need to ensure that the learners have sufficient information and experience to be able to work out their own rules and explanations.</a:t>
            </a:r>
            <a:endParaRPr lang="ru-RU" sz="2000" dirty="0">
              <a:latin typeface="Cambria" panose="02040503050406030204" pitchFamily="18" charset="0"/>
              <a:ea typeface="SimSun" panose="02010600030101010101" pitchFamily="2" charset="-122"/>
              <a:cs typeface="Arial" panose="020B0604020202020204" pitchFamily="34" charset="0"/>
            </a:endParaRPr>
          </a:p>
          <a:p>
            <a:pPr marL="0" indent="0">
              <a:buNone/>
            </a:pPr>
            <a:endParaRPr lang="ru-RU" sz="1800" dirty="0">
              <a:latin typeface="Cambria" panose="02040503050406030204" pitchFamily="18" charset="0"/>
            </a:endParaRPr>
          </a:p>
          <a:p>
            <a:pPr marL="0" indent="0">
              <a:buNone/>
            </a:pPr>
            <a:endParaRPr lang="ru-RU" sz="1800" dirty="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5391149" y="1515825"/>
            <a:ext cx="3602022" cy="2570393"/>
          </a:xfrm>
          <a:prstGeom prst="rect">
            <a:avLst/>
          </a:prstGeom>
        </p:spPr>
      </p:pic>
    </p:spTree>
    <p:extLst>
      <p:ext uri="{BB962C8B-B14F-4D97-AF65-F5344CB8AC3E}">
        <p14:creationId xmlns:p14="http://schemas.microsoft.com/office/powerpoint/2010/main" val="3719857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79" y="260616"/>
            <a:ext cx="8112598" cy="6309866"/>
          </a:xfrm>
        </p:spPr>
        <p:txBody>
          <a:bodyPr>
            <a:normAutofit fontScale="77500" lnSpcReduction="20000"/>
          </a:bodyPr>
          <a:lstStyle/>
          <a:p>
            <a:pPr marL="0" indent="0">
              <a:buNone/>
            </a:pPr>
            <a:r>
              <a:rPr lang="en-US" b="1" dirty="0">
                <a:latin typeface="Cambria" panose="02040503050406030204" pitchFamily="18" charset="0"/>
              </a:rPr>
              <a:t>Grammar clarification activities</a:t>
            </a:r>
            <a:endParaRPr lang="ru-RU" dirty="0">
              <a:latin typeface="Cambria" panose="02040503050406030204" pitchFamily="18" charset="0"/>
            </a:endParaRPr>
          </a:p>
          <a:p>
            <a:pPr marL="0" indent="0">
              <a:buNone/>
            </a:pPr>
            <a:r>
              <a:rPr lang="en-US" sz="2600" b="1" dirty="0">
                <a:latin typeface="Cambria" panose="02040503050406030204" pitchFamily="18" charset="0"/>
              </a:rPr>
              <a:t>Classify the following grammar clarification activities: are they mainly (E) explanation, (G) guided discovery or (S) self-directed discovery?</a:t>
            </a:r>
            <a:endParaRPr lang="ru-RU" sz="2600" b="1" dirty="0">
              <a:latin typeface="Cambria" panose="02040503050406030204" pitchFamily="18" charset="0"/>
            </a:endParaRPr>
          </a:p>
          <a:p>
            <a:pPr marL="514350" indent="-514350">
              <a:buFont typeface="+mj-lt"/>
              <a:buAutoNum type="arabicPeriod"/>
            </a:pPr>
            <a:r>
              <a:rPr lang="en-US" sz="2600" dirty="0">
                <a:latin typeface="Cambria" panose="02040503050406030204" pitchFamily="18" charset="0"/>
              </a:rPr>
              <a:t>You write some sentences (all using the past perfect) on the board, but with the words mixed up, then hand the board pen to the students and leave the room.</a:t>
            </a:r>
            <a:endParaRPr lang="ru-RU" sz="2600" dirty="0">
              <a:latin typeface="Cambria" panose="02040503050406030204" pitchFamily="18" charset="0"/>
            </a:endParaRPr>
          </a:p>
          <a:p>
            <a:pPr marL="514350" indent="-514350">
              <a:buFont typeface="+mj-lt"/>
              <a:buAutoNum type="arabicPeriod"/>
            </a:pPr>
            <a:r>
              <a:rPr lang="en-US" sz="2600" dirty="0">
                <a:latin typeface="Cambria" panose="02040503050406030204" pitchFamily="18" charset="0"/>
              </a:rPr>
              <a:t>You tell a story about your weekend. Every time you use a verb in the past simple, you repeat it and write it on the board. At the end, you write 'past simple on the board and explain that you used all these verbs in the past because the story happened last Saturday.</a:t>
            </a:r>
            <a:endParaRPr lang="ru-RU" sz="2600" dirty="0">
              <a:latin typeface="Cambria" panose="02040503050406030204" pitchFamily="18" charset="0"/>
            </a:endParaRPr>
          </a:p>
          <a:p>
            <a:pPr marL="514350" indent="-514350">
              <a:buFont typeface="+mj-lt"/>
              <a:buAutoNum type="arabicPeriod"/>
            </a:pPr>
            <a:r>
              <a:rPr lang="en-US" sz="2600" dirty="0">
                <a:latin typeface="Cambria" panose="02040503050406030204" pitchFamily="18" charset="0"/>
              </a:rPr>
              <a:t>You lecture about the construction of conditional sentences. </a:t>
            </a:r>
          </a:p>
          <a:p>
            <a:pPr marL="514350" indent="-514350">
              <a:buFont typeface="+mj-lt"/>
              <a:buAutoNum type="arabicPeriod"/>
            </a:pPr>
            <a:r>
              <a:rPr lang="en-US" sz="2600" dirty="0">
                <a:latin typeface="Cambria" panose="02040503050406030204" pitchFamily="18" charset="0"/>
              </a:rPr>
              <a:t>You create a board situation, clarify a specific meaning and then elicit appropriate sentences from the students or model them yourself.</a:t>
            </a:r>
            <a:endParaRPr lang="ru-RU" sz="2600" dirty="0">
              <a:latin typeface="Cambria" panose="02040503050406030204" pitchFamily="18" charset="0"/>
            </a:endParaRPr>
          </a:p>
          <a:p>
            <a:pPr marL="514350" indent="-514350">
              <a:buFont typeface="+mj-lt"/>
              <a:buAutoNum type="arabicPeriod"/>
            </a:pPr>
            <a:r>
              <a:rPr lang="en-US" sz="2600" dirty="0">
                <a:latin typeface="Cambria" panose="02040503050406030204" pitchFamily="18" charset="0"/>
              </a:rPr>
              <a:t>You hand out a list of 20 if sentences. You ask students to work together, discuss and find out what the 'rules' are.</a:t>
            </a:r>
            <a:endParaRPr lang="ru-RU" sz="2600" dirty="0">
              <a:latin typeface="Cambria" panose="02040503050406030204" pitchFamily="18" charset="0"/>
            </a:endParaRPr>
          </a:p>
          <a:p>
            <a:pPr marL="514350" indent="-514350">
              <a:buFont typeface="+mj-lt"/>
              <a:buAutoNum type="arabicPeriod"/>
            </a:pPr>
            <a:r>
              <a:rPr lang="en-US" sz="2600" dirty="0">
                <a:latin typeface="Cambria" panose="02040503050406030204" pitchFamily="18" charset="0"/>
              </a:rPr>
              <a:t>Students discuss interpretation of timelines on the board and try to make example sentences for them. You intervene when answers seem elusive and at one point explain the difference between two tenses.</a:t>
            </a:r>
            <a:endParaRPr lang="ru-RU" sz="2600" dirty="0">
              <a:latin typeface="Cambria" panose="02040503050406030204" pitchFamily="18" charset="0"/>
            </a:endParaRPr>
          </a:p>
          <a:p>
            <a:pPr marL="514350" indent="-514350">
              <a:buFont typeface="+mj-lt"/>
              <a:buAutoNum type="arabicPeriod"/>
            </a:pPr>
            <a:r>
              <a:rPr lang="en-US" sz="2600" dirty="0">
                <a:latin typeface="Cambria" panose="02040503050406030204" pitchFamily="18" charset="0"/>
              </a:rPr>
              <a:t>Students decide they want to learn about reported speech. They go to the library of learning </a:t>
            </a:r>
            <a:r>
              <a:rPr lang="en-US" sz="2600" dirty="0" smtClean="0">
                <a:latin typeface="Cambria" panose="02040503050406030204" pitchFamily="18" charset="0"/>
              </a:rPr>
              <a:t>center </a:t>
            </a:r>
            <a:r>
              <a:rPr lang="en-US" sz="2600" dirty="0">
                <a:latin typeface="Cambria" panose="02040503050406030204" pitchFamily="18" charset="0"/>
              </a:rPr>
              <a:t>and find out more.</a:t>
            </a:r>
            <a:endParaRPr lang="ru-RU" sz="2600" dirty="0">
              <a:latin typeface="Cambria" panose="02040503050406030204" pitchFamily="18" charset="0"/>
            </a:endParaRPr>
          </a:p>
          <a:p>
            <a:pPr marL="0" indent="0">
              <a:buNone/>
            </a:pPr>
            <a:endParaRPr lang="ru-RU" dirty="0"/>
          </a:p>
        </p:txBody>
      </p:sp>
    </p:spTree>
    <p:extLst>
      <p:ext uri="{BB962C8B-B14F-4D97-AF65-F5344CB8AC3E}">
        <p14:creationId xmlns:p14="http://schemas.microsoft.com/office/powerpoint/2010/main" val="3871601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0" y="631596"/>
            <a:ext cx="4779390" cy="554536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en-US" b="1" dirty="0" smtClean="0">
                <a:latin typeface="Cambria" panose="02040503050406030204" pitchFamily="18" charset="0"/>
              </a:rPr>
              <a:t>Restricted </a:t>
            </a:r>
            <a:r>
              <a:rPr lang="en-US" b="1" dirty="0">
                <a:latin typeface="Cambria" panose="02040503050406030204" pitchFamily="18" charset="0"/>
              </a:rPr>
              <a:t>output activities:</a:t>
            </a:r>
            <a:endParaRPr lang="ru-RU" dirty="0">
              <a:latin typeface="Cambria" panose="02040503050406030204" pitchFamily="18" charset="0"/>
            </a:endParaRPr>
          </a:p>
          <a:p>
            <a:r>
              <a:rPr lang="en-US" sz="2400" b="1" dirty="0">
                <a:latin typeface="Cambria" panose="02040503050406030204" pitchFamily="18" charset="0"/>
              </a:rPr>
              <a:t>Drills</a:t>
            </a:r>
            <a:endParaRPr lang="ru-RU" sz="2400" dirty="0">
              <a:latin typeface="Cambria" panose="02040503050406030204" pitchFamily="18" charset="0"/>
            </a:endParaRPr>
          </a:p>
          <a:p>
            <a:pPr lvl="1"/>
            <a:r>
              <a:rPr lang="en-US" sz="2200" dirty="0">
                <a:latin typeface="Cambria" panose="02040503050406030204" pitchFamily="18" charset="0"/>
              </a:rPr>
              <a:t>Repetition drills</a:t>
            </a:r>
            <a:endParaRPr lang="ru-RU" sz="2200" dirty="0">
              <a:latin typeface="Cambria" panose="02040503050406030204" pitchFamily="18" charset="0"/>
            </a:endParaRPr>
          </a:p>
          <a:p>
            <a:pPr lvl="1"/>
            <a:r>
              <a:rPr lang="en-US" sz="2200" dirty="0">
                <a:latin typeface="Cambria" panose="02040503050406030204" pitchFamily="18" charset="0"/>
              </a:rPr>
              <a:t>Substitution drills</a:t>
            </a:r>
            <a:endParaRPr lang="ru-RU" sz="2200" dirty="0">
              <a:latin typeface="Cambria" panose="02040503050406030204" pitchFamily="18" charset="0"/>
            </a:endParaRPr>
          </a:p>
          <a:p>
            <a:pPr lvl="1"/>
            <a:r>
              <a:rPr lang="en-US" sz="2200" dirty="0">
                <a:latin typeface="Cambria" panose="02040503050406030204" pitchFamily="18" charset="0"/>
              </a:rPr>
              <a:t>Transformation drills</a:t>
            </a:r>
            <a:endParaRPr lang="ru-RU" sz="2200" dirty="0">
              <a:latin typeface="Cambria" panose="02040503050406030204" pitchFamily="18" charset="0"/>
            </a:endParaRPr>
          </a:p>
          <a:p>
            <a:r>
              <a:rPr lang="en-US" sz="2400" b="1" dirty="0">
                <a:latin typeface="Cambria" panose="02040503050406030204" pitchFamily="18" charset="0"/>
              </a:rPr>
              <a:t>Exercises</a:t>
            </a:r>
            <a:endParaRPr lang="ru-RU" sz="2400" dirty="0">
              <a:latin typeface="Cambria" panose="02040503050406030204" pitchFamily="18" charset="0"/>
            </a:endParaRPr>
          </a:p>
          <a:p>
            <a:r>
              <a:rPr lang="en-US" sz="2400" b="1" dirty="0">
                <a:latin typeface="Cambria" panose="02040503050406030204" pitchFamily="18" charset="0"/>
              </a:rPr>
              <a:t>Dialogues</a:t>
            </a:r>
            <a:endParaRPr lang="ru-RU" sz="2400" dirty="0">
              <a:latin typeface="Cambria" panose="02040503050406030204" pitchFamily="18" charset="0"/>
            </a:endParaRPr>
          </a:p>
          <a:p>
            <a:r>
              <a:rPr lang="en-US" sz="2400" b="1" dirty="0">
                <a:latin typeface="Cambria" panose="02040503050406030204" pitchFamily="18" charset="0"/>
              </a:rPr>
              <a:t>Games</a:t>
            </a:r>
            <a:endParaRPr lang="ru-RU" sz="2400" dirty="0">
              <a:latin typeface="Cambria" panose="02040503050406030204" pitchFamily="18" charset="0"/>
            </a:endParaRPr>
          </a:p>
          <a:p>
            <a:pPr lvl="1"/>
            <a:r>
              <a:rPr lang="en-US" sz="2200" dirty="0">
                <a:latin typeface="Cambria" panose="02040503050406030204" pitchFamily="18" charset="0"/>
              </a:rPr>
              <a:t>Split sentences</a:t>
            </a:r>
            <a:endParaRPr lang="ru-RU" sz="2200" dirty="0">
              <a:latin typeface="Cambria" panose="02040503050406030204" pitchFamily="18" charset="0"/>
            </a:endParaRPr>
          </a:p>
          <a:p>
            <a:pPr lvl="1"/>
            <a:r>
              <a:rPr lang="en-US" sz="2200" dirty="0">
                <a:latin typeface="Cambria" panose="02040503050406030204" pitchFamily="18" charset="0"/>
              </a:rPr>
              <a:t>Grammar quiz</a:t>
            </a:r>
            <a:endParaRPr lang="ru-RU" sz="2200" dirty="0">
              <a:latin typeface="Cambria" panose="02040503050406030204" pitchFamily="18" charset="0"/>
            </a:endParaRPr>
          </a:p>
          <a:p>
            <a:pPr lvl="1"/>
            <a:r>
              <a:rPr lang="en-US" sz="2200" dirty="0">
                <a:latin typeface="Cambria" panose="02040503050406030204" pitchFamily="18" charset="0"/>
              </a:rPr>
              <a:t>Memory test</a:t>
            </a:r>
            <a:endParaRPr lang="ru-RU" sz="2200" dirty="0">
              <a:latin typeface="Cambria" panose="02040503050406030204" pitchFamily="18" charset="0"/>
            </a:endParaRPr>
          </a:p>
          <a:p>
            <a:pPr lvl="1"/>
            <a:r>
              <a:rPr lang="en-US" sz="2200" dirty="0">
                <a:latin typeface="Cambria" panose="02040503050406030204" pitchFamily="18" charset="0"/>
              </a:rPr>
              <a:t>Picture dictation</a:t>
            </a:r>
            <a:endParaRPr lang="ru-RU" sz="2200" dirty="0">
              <a:latin typeface="Cambria" panose="02040503050406030204" pitchFamily="18" charset="0"/>
            </a:endParaRPr>
          </a:p>
          <a:p>
            <a:pPr lvl="1"/>
            <a:r>
              <a:rPr lang="en-US" sz="2200" dirty="0">
                <a:latin typeface="Cambria" panose="02040503050406030204" pitchFamily="18" charset="0"/>
              </a:rPr>
              <a:t>Miming an action /charades</a:t>
            </a:r>
            <a:endParaRPr lang="ru-RU" sz="2200" dirty="0">
              <a:latin typeface="Cambria" panose="02040503050406030204" pitchFamily="18" charset="0"/>
            </a:endParaRPr>
          </a:p>
          <a:p>
            <a:pPr lvl="1"/>
            <a:r>
              <a:rPr lang="en-US" sz="2200" dirty="0">
                <a:latin typeface="Cambria" panose="02040503050406030204" pitchFamily="18" charset="0"/>
              </a:rPr>
              <a:t>Growing stories</a:t>
            </a:r>
            <a:endParaRPr lang="ru-RU" sz="2200" dirty="0">
              <a:latin typeface="Cambria" panose="02040503050406030204" pitchFamily="18" charset="0"/>
            </a:endParaRPr>
          </a:p>
          <a:p>
            <a:pPr lvl="1"/>
            <a:r>
              <a:rPr lang="en-US" sz="2200" dirty="0">
                <a:latin typeface="Cambria" panose="02040503050406030204" pitchFamily="18" charset="0"/>
              </a:rPr>
              <a:t>Questionnaires</a:t>
            </a:r>
            <a:endParaRPr lang="ru-RU" sz="2200" dirty="0">
              <a:latin typeface="Cambria" panose="02040503050406030204" pitchFamily="18" charset="0"/>
            </a:endParaRPr>
          </a:p>
          <a:p>
            <a:pPr marL="0" indent="0">
              <a:buNone/>
            </a:pPr>
            <a:endParaRPr lang="ru-RU" dirty="0">
              <a:latin typeface="Cambria" panose="02040503050406030204" pitchFamily="18" charset="0"/>
            </a:endParaRPr>
          </a:p>
        </p:txBody>
      </p:sp>
      <p:pic>
        <p:nvPicPr>
          <p:cNvPr id="2" name="Picture 1"/>
          <p:cNvPicPr>
            <a:picLocks noChangeAspect="1"/>
          </p:cNvPicPr>
          <p:nvPr/>
        </p:nvPicPr>
        <p:blipFill>
          <a:blip r:embed="rId2"/>
          <a:stretch>
            <a:fillRect/>
          </a:stretch>
        </p:blipFill>
        <p:spPr>
          <a:xfrm>
            <a:off x="5041632" y="1997803"/>
            <a:ext cx="3411798" cy="1216738"/>
          </a:xfrm>
          <a:prstGeom prst="rect">
            <a:avLst/>
          </a:prstGeom>
        </p:spPr>
      </p:pic>
      <p:pic>
        <p:nvPicPr>
          <p:cNvPr id="4" name="Picture 3"/>
          <p:cNvPicPr>
            <a:picLocks noChangeAspect="1"/>
          </p:cNvPicPr>
          <p:nvPr/>
        </p:nvPicPr>
        <p:blipFill>
          <a:blip r:embed="rId3"/>
          <a:stretch>
            <a:fillRect/>
          </a:stretch>
        </p:blipFill>
        <p:spPr>
          <a:xfrm>
            <a:off x="4980956" y="867266"/>
            <a:ext cx="3325686" cy="889729"/>
          </a:xfrm>
          <a:prstGeom prst="rect">
            <a:avLst/>
          </a:prstGeom>
        </p:spPr>
      </p:pic>
      <p:pic>
        <p:nvPicPr>
          <p:cNvPr id="5" name="Picture 4"/>
          <p:cNvPicPr>
            <a:picLocks noChangeAspect="1"/>
          </p:cNvPicPr>
          <p:nvPr/>
        </p:nvPicPr>
        <p:blipFill>
          <a:blip r:embed="rId4"/>
          <a:stretch>
            <a:fillRect/>
          </a:stretch>
        </p:blipFill>
        <p:spPr>
          <a:xfrm>
            <a:off x="4615586" y="3385772"/>
            <a:ext cx="4199862" cy="1516166"/>
          </a:xfrm>
          <a:prstGeom prst="rect">
            <a:avLst/>
          </a:prstGeom>
        </p:spPr>
      </p:pic>
      <p:cxnSp>
        <p:nvCxnSpPr>
          <p:cNvPr id="7" name="Straight Arrow Connector 6"/>
          <p:cNvCxnSpPr/>
          <p:nvPr/>
        </p:nvCxnSpPr>
        <p:spPr>
          <a:xfrm flipV="1">
            <a:off x="2922309" y="1253765"/>
            <a:ext cx="2058647" cy="3770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84136" y="1904989"/>
            <a:ext cx="1930924" cy="5409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89937" y="2258494"/>
            <a:ext cx="1112363" cy="19230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5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378" y="3044861"/>
            <a:ext cx="3789576" cy="357275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a:normAutofit/>
          </a:bodyPr>
          <a:lstStyle/>
          <a:p>
            <a:pPr marL="457200" lvl="1" indent="0">
              <a:buNone/>
            </a:pPr>
            <a:r>
              <a:rPr lang="en-US" sz="1800" b="1" dirty="0">
                <a:latin typeface="Times New Roman" panose="02020603050405020304" pitchFamily="18" charset="0"/>
                <a:cs typeface="Times New Roman" panose="02020603050405020304" pitchFamily="18" charset="0"/>
              </a:rPr>
              <a:t>Split sentences</a:t>
            </a:r>
          </a:p>
          <a:p>
            <a:pPr marL="144000" lvl="1" indent="0" algn="just">
              <a:buNone/>
            </a:pPr>
            <a:r>
              <a:rPr lang="en-US" sz="1800" dirty="0" smtClean="0">
                <a:latin typeface="Times New Roman" panose="02020603050405020304" pitchFamily="18" charset="0"/>
                <a:cs typeface="Times New Roman" panose="02020603050405020304" pitchFamily="18" charset="0"/>
              </a:rPr>
              <a:t>Write </a:t>
            </a:r>
            <a:r>
              <a:rPr lang="en-US" sz="1800" dirty="0">
                <a:latin typeface="Times New Roman" panose="02020603050405020304" pitchFamily="18" charset="0"/>
                <a:cs typeface="Times New Roman" panose="02020603050405020304" pitchFamily="18" charset="0"/>
              </a:rPr>
              <a:t>out some sentences using the first conditional for warnings (</a:t>
            </a:r>
            <a:r>
              <a:rPr lang="en-US" sz="1800" dirty="0" smtClean="0">
                <a:latin typeface="Times New Roman" panose="02020603050405020304" pitchFamily="18" charset="0"/>
                <a:cs typeface="Times New Roman" panose="02020603050405020304" pitchFamily="18" charset="0"/>
              </a:rPr>
              <a:t>e</a:t>
            </a:r>
            <a:r>
              <a:rPr lang="ro-RO"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g</a:t>
            </a:r>
            <a:r>
              <a:rPr lang="ro-RO"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If you touch the dog, it'll bite you!) </a:t>
            </a:r>
            <a:r>
              <a:rPr lang="en-US" sz="1800" dirty="0">
                <a:latin typeface="Times New Roman" panose="02020603050405020304" pitchFamily="18" charset="0"/>
                <a:cs typeface="Times New Roman" panose="02020603050405020304" pitchFamily="18" charset="0"/>
              </a:rPr>
              <a:t>and then cut each sentence in half. Hand out these pieces to the students, who have to read out their half and find the matching half amongst the other students</a:t>
            </a:r>
            <a:r>
              <a:rPr lang="en-US"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308050" y="2922299"/>
            <a:ext cx="4656842" cy="3785652"/>
          </a:xfrm>
          <a:prstGeom prst="rect">
            <a:avLst/>
          </a:prstGeom>
          <a:noFill/>
          <a:ln>
            <a:solidFill>
              <a:schemeClr val="accent1"/>
            </a:solidFill>
          </a:ln>
        </p:spPr>
        <p:txBody>
          <a:bodyPr wrap="square" rtlCol="0">
            <a:spAutoFit/>
          </a:bodyPr>
          <a:lstStyle/>
          <a:p>
            <a:r>
              <a:rPr lang="en-US" sz="1600" b="1" dirty="0">
                <a:latin typeface="Cambria" panose="02040503050406030204" pitchFamily="18" charset="0"/>
              </a:rPr>
              <a:t>Memory test</a:t>
            </a:r>
          </a:p>
          <a:p>
            <a:r>
              <a:rPr lang="en-US" sz="1600" dirty="0" smtClean="0">
                <a:latin typeface="Cambria" panose="02040503050406030204" pitchFamily="18" charset="0"/>
              </a:rPr>
              <a:t>Prepare </a:t>
            </a:r>
            <a:r>
              <a:rPr lang="en-US" sz="1600" dirty="0">
                <a:latin typeface="Cambria" panose="02040503050406030204" pitchFamily="18" charset="0"/>
              </a:rPr>
              <a:t>copies of three pictures showing people doing various things. For example, shopping in a department store; dancing in a nightclub; having a picnic by the river. In class, this material is used as a 'memory test' to work on the present progressive </a:t>
            </a:r>
            <a:r>
              <a:rPr lang="en-US" sz="1600" dirty="0" smtClean="0">
                <a:latin typeface="Cambria" panose="02040503050406030204" pitchFamily="18" charset="0"/>
              </a:rPr>
              <a:t>tense. </a:t>
            </a:r>
            <a:r>
              <a:rPr lang="en-US" sz="1600" dirty="0">
                <a:latin typeface="Cambria" panose="02040503050406030204" pitchFamily="18" charset="0"/>
              </a:rPr>
              <a:t>Show the first picture to the students for a length of time, and then hide it. Then read out some true/false questions about the picture (</a:t>
            </a:r>
            <a:r>
              <a:rPr lang="en-US" sz="1600" dirty="0" smtClean="0">
                <a:latin typeface="Cambria" panose="02040503050406030204" pitchFamily="18" charset="0"/>
              </a:rPr>
              <a:t>e</a:t>
            </a:r>
            <a:r>
              <a:rPr lang="ro-RO" sz="1600" dirty="0" smtClean="0">
                <a:latin typeface="Cambria" panose="02040503050406030204" pitchFamily="18" charset="0"/>
              </a:rPr>
              <a:t>.</a:t>
            </a:r>
            <a:r>
              <a:rPr lang="en-US" sz="1600" dirty="0" smtClean="0">
                <a:latin typeface="Cambria" panose="02040503050406030204" pitchFamily="18" charset="0"/>
              </a:rPr>
              <a:t>g 'The </a:t>
            </a:r>
            <a:r>
              <a:rPr lang="en-US" sz="1600" dirty="0">
                <a:latin typeface="Cambria" panose="02040503050406030204" pitchFamily="18" charset="0"/>
              </a:rPr>
              <a:t>cat is walking past the litter bin', 'The policeman is talking to the shop assistant'). In teams, the students discuss them, then give their answers and are awarded points. At the end, the teams are given a different picture and prepare their own list of ten questions to ask the other team.</a:t>
            </a:r>
            <a:endParaRPr lang="ro-RO" sz="1600" dirty="0">
              <a:latin typeface="Cambria" panose="02040503050406030204" pitchFamily="18" charset="0"/>
            </a:endParaRPr>
          </a:p>
        </p:txBody>
      </p:sp>
      <p:pic>
        <p:nvPicPr>
          <p:cNvPr id="2" name="Picture 1"/>
          <p:cNvPicPr>
            <a:picLocks noChangeAspect="1"/>
          </p:cNvPicPr>
          <p:nvPr/>
        </p:nvPicPr>
        <p:blipFill>
          <a:blip r:embed="rId2"/>
          <a:stretch>
            <a:fillRect/>
          </a:stretch>
        </p:blipFill>
        <p:spPr>
          <a:xfrm>
            <a:off x="335120" y="5486401"/>
            <a:ext cx="3552152" cy="1058372"/>
          </a:xfrm>
          <a:prstGeom prst="rect">
            <a:avLst/>
          </a:prstGeom>
        </p:spPr>
      </p:pic>
      <p:sp>
        <p:nvSpPr>
          <p:cNvPr id="8" name="TextBox 7"/>
          <p:cNvSpPr txBox="1"/>
          <p:nvPr/>
        </p:nvSpPr>
        <p:spPr>
          <a:xfrm>
            <a:off x="273377" y="395923"/>
            <a:ext cx="3572759" cy="2400144"/>
          </a:xfrm>
          <a:prstGeom prst="rect">
            <a:avLst/>
          </a:prstGeom>
          <a:noFill/>
        </p:spPr>
        <p:txBody>
          <a:bodyPr wrap="square" rtlCol="0">
            <a:spAutoFit/>
          </a:bodyPr>
          <a:lstStyle/>
          <a:p>
            <a:pPr lvl="1" defTabSz="914400">
              <a:lnSpc>
                <a:spcPct val="90000"/>
              </a:lnSpc>
              <a:spcBef>
                <a:spcPts val="500"/>
              </a:spcBef>
            </a:pPr>
            <a:r>
              <a:rPr lang="en-US" b="1" dirty="0">
                <a:latin typeface="Cambria" panose="02040503050406030204" pitchFamily="18" charset="0"/>
              </a:rPr>
              <a:t>Modelling </a:t>
            </a:r>
            <a:endParaRPr lang="ro-RO" b="1" dirty="0" smtClean="0">
              <a:latin typeface="Cambria" panose="02040503050406030204" pitchFamily="18" charset="0"/>
            </a:endParaRPr>
          </a:p>
          <a:p>
            <a:pPr algn="just" defTabSz="914400">
              <a:lnSpc>
                <a:spcPct val="90000"/>
              </a:lnSpc>
              <a:spcBef>
                <a:spcPts val="500"/>
              </a:spcBef>
            </a:pPr>
            <a:r>
              <a:rPr lang="en-US" dirty="0" smtClean="0">
                <a:latin typeface="Cambria" panose="02040503050406030204" pitchFamily="18" charset="0"/>
              </a:rPr>
              <a:t>You </a:t>
            </a:r>
            <a:r>
              <a:rPr lang="en-US" dirty="0">
                <a:latin typeface="Cambria" panose="02040503050406030204" pitchFamily="18" charset="0"/>
              </a:rPr>
              <a:t>model by saying something aloud once or a number of times because you want the class to hear a well-pronounced example of a language item. You should take care to speak as naturally as possible and not artificially exaggerate any features.</a:t>
            </a:r>
            <a:endParaRPr lang="ro-RO" dirty="0">
              <a:latin typeface="Cambria" panose="02040503050406030204" pitchFamily="18" charset="0"/>
            </a:endParaRPr>
          </a:p>
        </p:txBody>
      </p:sp>
      <p:sp>
        <p:nvSpPr>
          <p:cNvPr id="9" name="TextBox 8"/>
          <p:cNvSpPr txBox="1"/>
          <p:nvPr/>
        </p:nvSpPr>
        <p:spPr>
          <a:xfrm>
            <a:off x="4308049" y="84841"/>
            <a:ext cx="4656842" cy="286232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Drilling</a:t>
            </a:r>
            <a:endParaRPr lang="ro-RO"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drill by modelling a sentence (perhaps to exemplify a specific grammatical item) then getting the students to repeat - often chorally (</a:t>
            </a:r>
            <a:r>
              <a:rPr lang="en-US" dirty="0" smtClean="0">
                <a:latin typeface="Times New Roman" panose="02020603050405020304" pitchFamily="18" charset="0"/>
                <a:cs typeface="Times New Roman" panose="02020603050405020304" pitchFamily="18" charset="0"/>
              </a:rPr>
              <a:t>i</a:t>
            </a:r>
            <a:r>
              <a:rPr lang="ro-RO"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e</a:t>
            </a:r>
            <a:r>
              <a:rPr lang="ro-RO"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a whole class). Alternatively, you could also ask different individuals to repeat - or pairs to say the sentence(s) to each other. Drilling is a very restricted use of language to help students notice, focus on and improve things like verb endings, word order, pronunciation etc. </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690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3" y="612742"/>
            <a:ext cx="8851770" cy="556422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sz="2600" b="1" dirty="0">
                <a:latin typeface="Cambria" panose="02040503050406030204" pitchFamily="18" charset="0"/>
              </a:rPr>
              <a:t>Approaches to teaching grammar</a:t>
            </a:r>
          </a:p>
        </p:txBody>
      </p:sp>
      <p:pic>
        <p:nvPicPr>
          <p:cNvPr id="1026" name="Схема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38" y="2130458"/>
            <a:ext cx="8389856" cy="388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140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377" y="377072"/>
            <a:ext cx="4194929" cy="425148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a:normAutofit fontScale="85000" lnSpcReduction="10000"/>
          </a:bodyPr>
          <a:lstStyle/>
          <a:p>
            <a:pPr marL="457200" lvl="1" indent="0">
              <a:buNone/>
            </a:pPr>
            <a:r>
              <a:rPr lang="en-US" sz="1900" b="1" dirty="0" smtClean="0">
                <a:latin typeface="Cambria" panose="02040503050406030204" pitchFamily="18" charset="0"/>
              </a:rPr>
              <a:t>Miming </a:t>
            </a:r>
            <a:r>
              <a:rPr lang="en-US" sz="1900" b="1" dirty="0">
                <a:latin typeface="Cambria" panose="02040503050406030204" pitchFamily="18" charset="0"/>
              </a:rPr>
              <a:t>an action /</a:t>
            </a:r>
            <a:r>
              <a:rPr lang="en-US" sz="1900" b="1" dirty="0" smtClean="0">
                <a:latin typeface="Cambria" panose="02040503050406030204" pitchFamily="18" charset="0"/>
              </a:rPr>
              <a:t>charades</a:t>
            </a:r>
            <a:endParaRPr lang="ro-RO" sz="1900" b="1" dirty="0">
              <a:latin typeface="Cambria" panose="02040503050406030204" pitchFamily="18" charset="0"/>
            </a:endParaRPr>
          </a:p>
          <a:p>
            <a:pPr marL="0" indent="-169200" algn="just">
              <a:buNone/>
            </a:pPr>
            <a:r>
              <a:rPr lang="en-US" sz="2000" dirty="0" smtClean="0">
                <a:latin typeface="Cambria" panose="02040503050406030204" pitchFamily="18" charset="0"/>
              </a:rPr>
              <a:t>S</a:t>
            </a:r>
            <a:r>
              <a:rPr lang="ro-RO" sz="2000" dirty="0" smtClean="0">
                <a:latin typeface="Cambria" panose="02040503050406030204" pitchFamily="18" charset="0"/>
              </a:rPr>
              <a:t>t</a:t>
            </a:r>
            <a:r>
              <a:rPr lang="en-US" sz="2000" dirty="0" smtClean="0">
                <a:latin typeface="Cambria" panose="02040503050406030204" pitchFamily="18" charset="0"/>
              </a:rPr>
              <a:t>s </a:t>
            </a:r>
            <a:r>
              <a:rPr lang="en-US" sz="2000" dirty="0">
                <a:latin typeface="Cambria" panose="02040503050406030204" pitchFamily="18" charset="0"/>
              </a:rPr>
              <a:t>in turn are given a card with an action on it, which they must mime </a:t>
            </a:r>
            <a:r>
              <a:rPr lang="en-US" sz="2000" dirty="0" smtClean="0">
                <a:latin typeface="Cambria" panose="02040503050406030204" pitchFamily="18" charset="0"/>
              </a:rPr>
              <a:t>for </a:t>
            </a:r>
            <a:r>
              <a:rPr lang="en-US" sz="2000" dirty="0">
                <a:latin typeface="Cambria" panose="02040503050406030204" pitchFamily="18" charset="0"/>
              </a:rPr>
              <a:t>the other </a:t>
            </a:r>
            <a:r>
              <a:rPr lang="en-US" sz="2000" dirty="0" smtClean="0">
                <a:latin typeface="Cambria" panose="02040503050406030204" pitchFamily="18" charset="0"/>
              </a:rPr>
              <a:t>s</a:t>
            </a:r>
            <a:r>
              <a:rPr lang="ro-RO" sz="2000" dirty="0" smtClean="0">
                <a:latin typeface="Cambria" panose="02040503050406030204" pitchFamily="18" charset="0"/>
              </a:rPr>
              <a:t>t</a:t>
            </a:r>
            <a:r>
              <a:rPr lang="en-US" sz="2000" dirty="0" smtClean="0">
                <a:latin typeface="Cambria" panose="02040503050406030204" pitchFamily="18" charset="0"/>
              </a:rPr>
              <a:t>s </a:t>
            </a:r>
            <a:r>
              <a:rPr lang="en-US" sz="2000" dirty="0">
                <a:latin typeface="Cambria" panose="02040503050406030204" pitchFamily="18" charset="0"/>
              </a:rPr>
              <a:t>to guess. </a:t>
            </a:r>
            <a:r>
              <a:rPr lang="ro-RO" sz="2000" dirty="0" smtClean="0">
                <a:latin typeface="Cambria" panose="02040503050406030204" pitchFamily="18" charset="0"/>
              </a:rPr>
              <a:t>E.g.</a:t>
            </a:r>
            <a:r>
              <a:rPr lang="en-US" sz="2000" dirty="0" smtClean="0">
                <a:latin typeface="Cambria" panose="02040503050406030204" pitchFamily="18" charset="0"/>
              </a:rPr>
              <a:t>, </a:t>
            </a:r>
            <a:r>
              <a:rPr lang="en-US" sz="2000" dirty="0">
                <a:latin typeface="Cambria" panose="02040503050406030204" pitchFamily="18" charset="0"/>
              </a:rPr>
              <a:t>a student mimes swimming and the other students say </a:t>
            </a:r>
            <a:r>
              <a:rPr lang="en-US" sz="2000" i="1" dirty="0">
                <a:latin typeface="Cambria" panose="02040503050406030204" pitchFamily="18" charset="0"/>
              </a:rPr>
              <a:t>'You're swimming in the sea'</a:t>
            </a:r>
            <a:r>
              <a:rPr lang="en-US" sz="2000" dirty="0">
                <a:latin typeface="Cambria" panose="02040503050406030204" pitchFamily="18" charset="0"/>
              </a:rPr>
              <a:t> (present progressive). Depending on your introduction, this could be used to practise a variety of tenses, </a:t>
            </a:r>
            <a:r>
              <a:rPr lang="en-US" sz="2000" dirty="0" smtClean="0">
                <a:latin typeface="Cambria" panose="02040503050406030204" pitchFamily="18" charset="0"/>
              </a:rPr>
              <a:t>e</a:t>
            </a:r>
            <a:r>
              <a:rPr lang="ro-RO" sz="2000" dirty="0" smtClean="0">
                <a:latin typeface="Cambria" panose="02040503050406030204" pitchFamily="18" charset="0"/>
              </a:rPr>
              <a:t>.</a:t>
            </a:r>
            <a:r>
              <a:rPr lang="en-US" sz="2000" dirty="0" smtClean="0">
                <a:latin typeface="Cambria" panose="02040503050406030204" pitchFamily="18" charset="0"/>
              </a:rPr>
              <a:t>g</a:t>
            </a:r>
            <a:r>
              <a:rPr lang="ro-RO" sz="2000" dirty="0" smtClean="0">
                <a:latin typeface="Cambria" panose="02040503050406030204" pitchFamily="18" charset="0"/>
              </a:rPr>
              <a:t>.</a:t>
            </a:r>
            <a:r>
              <a:rPr lang="en-US" sz="2000" dirty="0" smtClean="0">
                <a:latin typeface="Cambria" panose="02040503050406030204" pitchFamily="18" charset="0"/>
              </a:rPr>
              <a:t> </a:t>
            </a:r>
            <a:r>
              <a:rPr lang="en-US" sz="2000" i="1" dirty="0">
                <a:latin typeface="Cambria" panose="02040503050406030204" pitchFamily="18" charset="0"/>
              </a:rPr>
              <a:t>'Show us what you did yesterday'/ 'You swam in the sea</a:t>
            </a:r>
            <a:r>
              <a:rPr lang="en-US" sz="2000" dirty="0">
                <a:latin typeface="Cambria" panose="02040503050406030204" pitchFamily="18" charset="0"/>
              </a:rPr>
              <a:t>'; </a:t>
            </a:r>
            <a:r>
              <a:rPr lang="en-US" sz="2000" i="1" dirty="0">
                <a:latin typeface="Cambria" panose="02040503050406030204" pitchFamily="18" charset="0"/>
              </a:rPr>
              <a:t>'Show us what you were doing at midday yesterday' / 'You were swimming in the sea'. </a:t>
            </a:r>
            <a:r>
              <a:rPr lang="en-US" sz="2000" dirty="0">
                <a:latin typeface="Cambria" panose="02040503050406030204" pitchFamily="18" charset="0"/>
              </a:rPr>
              <a:t>The mimes could also refer to future time. An interesting idea to practise going to would be for the student to mime what she would do before the actual action, </a:t>
            </a:r>
            <a:r>
              <a:rPr lang="en-US" sz="2000" dirty="0" smtClean="0">
                <a:latin typeface="Cambria" panose="02040503050406030204" pitchFamily="18" charset="0"/>
              </a:rPr>
              <a:t>e</a:t>
            </a:r>
            <a:r>
              <a:rPr lang="ro-RO" sz="2000" dirty="0" smtClean="0">
                <a:latin typeface="Cambria" panose="02040503050406030204" pitchFamily="18" charset="0"/>
              </a:rPr>
              <a:t>.</a:t>
            </a:r>
            <a:r>
              <a:rPr lang="en-US" sz="2000" dirty="0" smtClean="0">
                <a:latin typeface="Cambria" panose="02040503050406030204" pitchFamily="18" charset="0"/>
              </a:rPr>
              <a:t>g</a:t>
            </a:r>
            <a:r>
              <a:rPr lang="ro-RO" sz="2000" dirty="0" smtClean="0">
                <a:latin typeface="Cambria" panose="02040503050406030204" pitchFamily="18" charset="0"/>
              </a:rPr>
              <a:t>.</a:t>
            </a:r>
            <a:r>
              <a:rPr lang="en-US" sz="2000" dirty="0" smtClean="0">
                <a:latin typeface="Cambria" panose="02040503050406030204" pitchFamily="18" charset="0"/>
              </a:rPr>
              <a:t> </a:t>
            </a:r>
            <a:r>
              <a:rPr lang="en-US" sz="2000" dirty="0">
                <a:latin typeface="Cambria" panose="02040503050406030204" pitchFamily="18" charset="0"/>
              </a:rPr>
              <a:t>mime walking down to the beach, putting on swimming costume, getting ready to dive: 'You're going to swim'.</a:t>
            </a:r>
            <a:endParaRPr lang="ru-RU" sz="2000" dirty="0">
              <a:latin typeface="Cambria" panose="02040503050406030204" pitchFamily="18" charset="0"/>
            </a:endParaRPr>
          </a:p>
        </p:txBody>
      </p:sp>
      <p:sp>
        <p:nvSpPr>
          <p:cNvPr id="4" name="TextBox 3"/>
          <p:cNvSpPr txBox="1"/>
          <p:nvPr/>
        </p:nvSpPr>
        <p:spPr>
          <a:xfrm>
            <a:off x="4619134" y="527898"/>
            <a:ext cx="4157221" cy="1477328"/>
          </a:xfrm>
          <a:prstGeom prst="rect">
            <a:avLst/>
          </a:prstGeom>
          <a:noFill/>
          <a:ln>
            <a:solidFill>
              <a:schemeClr val="accent1"/>
            </a:solidFill>
          </a:ln>
        </p:spPr>
        <p:txBody>
          <a:bodyPr wrap="square" rtlCol="0">
            <a:spAutoFit/>
          </a:bodyPr>
          <a:lstStyle/>
          <a:p>
            <a:r>
              <a:rPr lang="ro-RO" b="1" dirty="0">
                <a:latin typeface="Cambria" panose="02040503050406030204" pitchFamily="18" charset="0"/>
              </a:rPr>
              <a:t>Growing </a:t>
            </a:r>
            <a:r>
              <a:rPr lang="ro-RO" b="1" dirty="0" smtClean="0">
                <a:latin typeface="Cambria" panose="02040503050406030204" pitchFamily="18" charset="0"/>
              </a:rPr>
              <a:t>stories</a:t>
            </a:r>
          </a:p>
          <a:p>
            <a:r>
              <a:rPr lang="ro-RO" dirty="0" smtClean="0">
                <a:latin typeface="Cambria" panose="02040503050406030204" pitchFamily="18" charset="0"/>
              </a:rPr>
              <a:t>1. </a:t>
            </a:r>
            <a:r>
              <a:rPr lang="ro-RO" dirty="0">
                <a:latin typeface="Cambria" panose="02040503050406030204" pitchFamily="18" charset="0"/>
              </a:rPr>
              <a:t>Start </a:t>
            </a:r>
            <a:r>
              <a:rPr lang="ro-RO" dirty="0" smtClean="0">
                <a:latin typeface="Cambria" panose="02040503050406030204" pitchFamily="18" charset="0"/>
              </a:rPr>
              <a:t>a </a:t>
            </a:r>
            <a:r>
              <a:rPr lang="en-US" dirty="0">
                <a:latin typeface="Cambria" panose="02040503050406030204" pitchFamily="18" charset="0"/>
              </a:rPr>
              <a:t>story by saying one sentence in the past simple tense</a:t>
            </a:r>
            <a:r>
              <a:rPr lang="en-US" dirty="0" smtClean="0">
                <a:latin typeface="Cambria" panose="02040503050406030204" pitchFamily="18" charset="0"/>
              </a:rPr>
              <a:t>.</a:t>
            </a:r>
            <a:r>
              <a:rPr lang="ro-RO" dirty="0">
                <a:latin typeface="Cambria" panose="02040503050406030204" pitchFamily="18" charset="0"/>
              </a:rPr>
              <a:t> The students continue the story by adding one sentence each</a:t>
            </a:r>
          </a:p>
        </p:txBody>
      </p:sp>
      <p:sp>
        <p:nvSpPr>
          <p:cNvPr id="5" name="TextBox 4"/>
          <p:cNvSpPr txBox="1"/>
          <p:nvPr/>
        </p:nvSpPr>
        <p:spPr>
          <a:xfrm>
            <a:off x="4619134" y="2121021"/>
            <a:ext cx="4345757" cy="2985433"/>
          </a:xfrm>
          <a:prstGeom prst="rect">
            <a:avLst/>
          </a:prstGeom>
          <a:noFill/>
          <a:ln>
            <a:solidFill>
              <a:schemeClr val="accent1"/>
            </a:solidFill>
          </a:ln>
        </p:spPr>
        <p:txBody>
          <a:bodyPr wrap="square" rtlCol="0">
            <a:spAutoFit/>
          </a:bodyPr>
          <a:lstStyle/>
          <a:p>
            <a:r>
              <a:rPr lang="en-US" b="1" dirty="0">
                <a:latin typeface="Cambria" panose="02040503050406030204" pitchFamily="18" charset="0"/>
              </a:rPr>
              <a:t>Questionnaires</a:t>
            </a:r>
          </a:p>
          <a:p>
            <a:r>
              <a:rPr lang="en-US" sz="1700" dirty="0" smtClean="0">
                <a:latin typeface="Cambria" panose="02040503050406030204" pitchFamily="18" charset="0"/>
              </a:rPr>
              <a:t>Turn </a:t>
            </a:r>
            <a:r>
              <a:rPr lang="en-US" sz="1700" dirty="0">
                <a:latin typeface="Cambria" panose="02040503050406030204" pitchFamily="18" charset="0"/>
              </a:rPr>
              <a:t>your current grammar items into a questionnaire. Get students to survey each other</a:t>
            </a:r>
            <a:r>
              <a:rPr lang="en-US" sz="1700" dirty="0" smtClean="0">
                <a:latin typeface="Cambria" panose="02040503050406030204" pitchFamily="18" charset="0"/>
              </a:rPr>
              <a:t>. </a:t>
            </a:r>
            <a:r>
              <a:rPr lang="en-US" sz="1700" dirty="0">
                <a:latin typeface="Cambria" panose="02040503050406030204" pitchFamily="18" charset="0"/>
              </a:rPr>
              <a:t>Give them the 'bones' of the questions so that they need to think and make the sentences themselves (</a:t>
            </a:r>
            <a:r>
              <a:rPr lang="en-US" sz="1700" dirty="0" smtClean="0">
                <a:latin typeface="Cambria" panose="02040503050406030204" pitchFamily="18" charset="0"/>
              </a:rPr>
              <a:t>e</a:t>
            </a:r>
            <a:r>
              <a:rPr lang="ro-RO" sz="1700" dirty="0" smtClean="0">
                <a:latin typeface="Cambria" panose="02040503050406030204" pitchFamily="18" charset="0"/>
              </a:rPr>
              <a:t>.</a:t>
            </a:r>
            <a:r>
              <a:rPr lang="en-US" sz="1700" dirty="0" smtClean="0">
                <a:latin typeface="Cambria" panose="02040503050406030204" pitchFamily="18" charset="0"/>
              </a:rPr>
              <a:t>g</a:t>
            </a:r>
            <a:r>
              <a:rPr lang="ro-RO" sz="1700" dirty="0" smtClean="0">
                <a:latin typeface="Cambria" panose="02040503050406030204" pitchFamily="18" charset="0"/>
              </a:rPr>
              <a:t>.</a:t>
            </a:r>
            <a:r>
              <a:rPr lang="en-US" sz="1700" dirty="0" smtClean="0">
                <a:latin typeface="Cambria" panose="02040503050406030204" pitchFamily="18" charset="0"/>
              </a:rPr>
              <a:t> </a:t>
            </a:r>
            <a:r>
              <a:rPr lang="en-US" sz="1700" i="1" dirty="0">
                <a:latin typeface="Cambria" panose="02040503050406030204" pitchFamily="18" charset="0"/>
              </a:rPr>
              <a:t>Where / go / tonight?). </a:t>
            </a:r>
            <a:r>
              <a:rPr lang="en-US" sz="1700" dirty="0">
                <a:latin typeface="Cambria" panose="02040503050406030204" pitchFamily="18" charset="0"/>
              </a:rPr>
              <a:t>Otherwise it will be you who has had the most challenging language work, and all the students have had to do is read out your work! Even better, get them to write the </a:t>
            </a:r>
            <a:r>
              <a:rPr lang="en-US" sz="1700" dirty="0" smtClean="0">
                <a:latin typeface="Cambria" panose="02040503050406030204" pitchFamily="18" charset="0"/>
              </a:rPr>
              <a:t>questionnaire</a:t>
            </a:r>
            <a:r>
              <a:rPr lang="ro-RO" sz="1700" dirty="0" smtClean="0">
                <a:latin typeface="Cambria" panose="02040503050406030204" pitchFamily="18" charset="0"/>
              </a:rPr>
              <a:t>.</a:t>
            </a:r>
            <a:endParaRPr lang="ro-RO" sz="1700" dirty="0">
              <a:latin typeface="Cambria" panose="02040503050406030204" pitchFamily="18" charset="0"/>
            </a:endParaRPr>
          </a:p>
        </p:txBody>
      </p:sp>
      <p:sp>
        <p:nvSpPr>
          <p:cNvPr id="7" name="TextBox 6"/>
          <p:cNvSpPr txBox="1"/>
          <p:nvPr/>
        </p:nvSpPr>
        <p:spPr>
          <a:xfrm>
            <a:off x="424207" y="4977347"/>
            <a:ext cx="3808427" cy="1154162"/>
          </a:xfrm>
          <a:prstGeom prst="rect">
            <a:avLst/>
          </a:prstGeom>
          <a:noFill/>
          <a:ln>
            <a:solidFill>
              <a:schemeClr val="accent1"/>
            </a:solidFill>
          </a:ln>
        </p:spPr>
        <p:txBody>
          <a:bodyPr wrap="square" rtlCol="0">
            <a:spAutoFit/>
          </a:bodyPr>
          <a:lstStyle/>
          <a:p>
            <a:r>
              <a:rPr lang="en-US" b="1" dirty="0">
                <a:latin typeface="Cambria" panose="02040503050406030204" pitchFamily="18" charset="0"/>
              </a:rPr>
              <a:t>Picture dictation</a:t>
            </a:r>
          </a:p>
          <a:p>
            <a:pPr algn="just"/>
            <a:r>
              <a:rPr lang="ro-RO" sz="1700" dirty="0">
                <a:latin typeface="Cambria" panose="02040503050406030204" pitchFamily="18" charset="0"/>
              </a:rPr>
              <a:t>Y</a:t>
            </a:r>
            <a:r>
              <a:rPr lang="en-US" sz="1700" dirty="0">
                <a:latin typeface="Cambria" panose="02040503050406030204" pitchFamily="18" charset="0"/>
              </a:rPr>
              <a:t>ou (or a student) describe the picture while other students, who haven't seen it, try to draw it from the instructions).</a:t>
            </a:r>
            <a:endParaRPr lang="ro-RO" sz="1700" dirty="0">
              <a:latin typeface="Cambria" panose="02040503050406030204" pitchFamily="18" charset="0"/>
            </a:endParaRPr>
          </a:p>
        </p:txBody>
      </p:sp>
      <p:sp>
        <p:nvSpPr>
          <p:cNvPr id="6" name="TextBox 5"/>
          <p:cNvSpPr txBox="1"/>
          <p:nvPr/>
        </p:nvSpPr>
        <p:spPr>
          <a:xfrm>
            <a:off x="4619134" y="5260157"/>
            <a:ext cx="4336330" cy="1415772"/>
          </a:xfrm>
          <a:prstGeom prst="rect">
            <a:avLst/>
          </a:prstGeom>
          <a:noFill/>
          <a:ln>
            <a:solidFill>
              <a:schemeClr val="accent1"/>
            </a:solidFill>
          </a:ln>
        </p:spPr>
        <p:txBody>
          <a:bodyPr wrap="square" rtlCol="0">
            <a:spAutoFit/>
          </a:bodyPr>
          <a:lstStyle/>
          <a:p>
            <a:r>
              <a:rPr lang="en-US" b="1" dirty="0">
                <a:latin typeface="Cambria" panose="02040503050406030204" pitchFamily="18" charset="0"/>
              </a:rPr>
              <a:t>Grammar quiz</a:t>
            </a:r>
          </a:p>
          <a:p>
            <a:r>
              <a:rPr lang="en-US" sz="1700" dirty="0">
                <a:latin typeface="Cambria" panose="02040503050406030204" pitchFamily="18" charset="0"/>
              </a:rPr>
              <a:t>Run a quiz for two teams. Write a verb infinitive on the board; the first team to put the past participle correctly on the board wins a point.</a:t>
            </a:r>
            <a:endParaRPr lang="ro-RO" sz="1700" dirty="0">
              <a:latin typeface="Cambria" panose="02040503050406030204" pitchFamily="18" charset="0"/>
            </a:endParaRPr>
          </a:p>
        </p:txBody>
      </p:sp>
    </p:spTree>
    <p:extLst>
      <p:ext uri="{BB962C8B-B14F-4D97-AF65-F5344CB8AC3E}">
        <p14:creationId xmlns:p14="http://schemas.microsoft.com/office/powerpoint/2010/main" val="1210524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184" y="463421"/>
            <a:ext cx="8277225" cy="866775"/>
          </a:xfrm>
          <a:prstGeom prst="rect">
            <a:avLst/>
          </a:prstGeom>
        </p:spPr>
      </p:pic>
      <p:pic>
        <p:nvPicPr>
          <p:cNvPr id="4" name="Picture 3"/>
          <p:cNvPicPr>
            <a:picLocks noChangeAspect="1"/>
          </p:cNvPicPr>
          <p:nvPr/>
        </p:nvPicPr>
        <p:blipFill>
          <a:blip r:embed="rId3"/>
          <a:stretch>
            <a:fillRect/>
          </a:stretch>
        </p:blipFill>
        <p:spPr>
          <a:xfrm>
            <a:off x="262598" y="1339949"/>
            <a:ext cx="4373731" cy="4882304"/>
          </a:xfrm>
          <a:prstGeom prst="rect">
            <a:avLst/>
          </a:prstGeom>
        </p:spPr>
      </p:pic>
      <p:pic>
        <p:nvPicPr>
          <p:cNvPr id="5" name="Picture 4"/>
          <p:cNvPicPr>
            <a:picLocks noChangeAspect="1"/>
          </p:cNvPicPr>
          <p:nvPr/>
        </p:nvPicPr>
        <p:blipFill>
          <a:blip r:embed="rId4"/>
          <a:stretch>
            <a:fillRect/>
          </a:stretch>
        </p:blipFill>
        <p:spPr>
          <a:xfrm>
            <a:off x="4636329" y="1243098"/>
            <a:ext cx="4277900" cy="5453053"/>
          </a:xfrm>
          <a:prstGeom prst="rect">
            <a:avLst/>
          </a:prstGeom>
        </p:spPr>
      </p:pic>
    </p:spTree>
    <p:extLst>
      <p:ext uri="{BB962C8B-B14F-4D97-AF65-F5344CB8AC3E}">
        <p14:creationId xmlns:p14="http://schemas.microsoft.com/office/powerpoint/2010/main" val="3343329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286" y="442523"/>
            <a:ext cx="4727990" cy="5859877"/>
          </a:xfrm>
          <a:prstGeom prst="rect">
            <a:avLst/>
          </a:prstGeom>
        </p:spPr>
      </p:pic>
      <p:pic>
        <p:nvPicPr>
          <p:cNvPr id="4" name="Picture 3"/>
          <p:cNvPicPr>
            <a:picLocks noChangeAspect="1"/>
          </p:cNvPicPr>
          <p:nvPr/>
        </p:nvPicPr>
        <p:blipFill>
          <a:blip r:embed="rId3"/>
          <a:stretch>
            <a:fillRect/>
          </a:stretch>
        </p:blipFill>
        <p:spPr>
          <a:xfrm>
            <a:off x="4864231" y="439071"/>
            <a:ext cx="4191080" cy="5863329"/>
          </a:xfrm>
          <a:prstGeom prst="rect">
            <a:avLst/>
          </a:prstGeom>
        </p:spPr>
      </p:pic>
    </p:spTree>
    <p:extLst>
      <p:ext uri="{BB962C8B-B14F-4D97-AF65-F5344CB8AC3E}">
        <p14:creationId xmlns:p14="http://schemas.microsoft.com/office/powerpoint/2010/main" val="774557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389" y="471340"/>
            <a:ext cx="8559539" cy="6033155"/>
          </a:xfrm>
        </p:spPr>
        <p:txBody>
          <a:bodyPr>
            <a:normAutofit fontScale="92500" lnSpcReduction="20000"/>
          </a:bodyPr>
          <a:lstStyle/>
          <a:p>
            <a:pPr marL="0" indent="0">
              <a:buNone/>
            </a:pPr>
            <a:r>
              <a:rPr lang="ro-RO" sz="2100" b="1" dirty="0">
                <a:latin typeface="Cambria" panose="02040503050406030204" pitchFamily="18" charset="0"/>
                <a:ea typeface="Cambria" panose="02040503050406030204" pitchFamily="18" charset="0"/>
              </a:rPr>
              <a:t> References:</a:t>
            </a:r>
            <a:endParaRPr lang="en-US" sz="2100" b="1" dirty="0">
              <a:latin typeface="Cambria" panose="02040503050406030204" pitchFamily="18" charset="0"/>
              <a:ea typeface="Cambria" panose="02040503050406030204" pitchFamily="18" charset="0"/>
            </a:endParaRPr>
          </a:p>
          <a:p>
            <a:pPr marL="514350" indent="-514350">
              <a:buFont typeface="+mj-lt"/>
              <a:buAutoNum type="arabicPeriod"/>
            </a:pPr>
            <a:r>
              <a:rPr lang="ro-RO" sz="2100" dirty="0">
                <a:latin typeface="Cambria" panose="02040503050406030204" pitchFamily="18" charset="0"/>
                <a:ea typeface="Cambria" panose="02040503050406030204" pitchFamily="18" charset="0"/>
              </a:rPr>
              <a:t>Brown H</a:t>
            </a:r>
            <a:r>
              <a:rPr lang="en-US" sz="2100" dirty="0">
                <a:latin typeface="Cambria" panose="02040503050406030204" pitchFamily="18" charset="0"/>
                <a:ea typeface="Cambria" panose="02040503050406030204" pitchFamily="18" charset="0"/>
              </a:rPr>
              <a:t>.</a:t>
            </a:r>
            <a:r>
              <a:rPr lang="ro-RO" sz="2100" dirty="0">
                <a:latin typeface="Cambria" panose="02040503050406030204" pitchFamily="18" charset="0"/>
                <a:ea typeface="Cambria" panose="02040503050406030204" pitchFamily="18" charset="0"/>
              </a:rPr>
              <a:t> D</a:t>
            </a:r>
            <a:r>
              <a:rPr lang="en-US" sz="2100" dirty="0">
                <a:latin typeface="Cambria" panose="02040503050406030204" pitchFamily="18" charset="0"/>
                <a:ea typeface="Cambria" panose="02040503050406030204" pitchFamily="18" charset="0"/>
              </a:rPr>
              <a:t>.</a:t>
            </a:r>
            <a:r>
              <a:rPr lang="ro-RO" sz="2100" dirty="0">
                <a:latin typeface="Cambria" panose="02040503050406030204" pitchFamily="18" charset="0"/>
                <a:ea typeface="Cambria" panose="02040503050406030204" pitchFamily="18" charset="0"/>
              </a:rPr>
              <a:t> Teaching by Principles: An Interactive Approach to Language Pedagogy</a:t>
            </a:r>
            <a:r>
              <a:rPr lang="en-US" sz="2100" dirty="0">
                <a:latin typeface="Cambria" panose="02040503050406030204" pitchFamily="18" charset="0"/>
                <a:ea typeface="Cambria" panose="02040503050406030204" pitchFamily="18" charset="0"/>
              </a:rPr>
              <a:t>.</a:t>
            </a:r>
            <a:r>
              <a:rPr lang="ro-RO" sz="2100" dirty="0">
                <a:latin typeface="Cambria" panose="02040503050406030204" pitchFamily="18" charset="0"/>
                <a:ea typeface="Cambria" panose="02040503050406030204" pitchFamily="18" charset="0"/>
              </a:rPr>
              <a:t> Longman</a:t>
            </a:r>
            <a:r>
              <a:rPr lang="en-US" sz="2100" dirty="0">
                <a:latin typeface="Cambria" panose="02040503050406030204" pitchFamily="18" charset="0"/>
                <a:ea typeface="Cambria" panose="02040503050406030204" pitchFamily="18" charset="0"/>
              </a:rPr>
              <a:t>, </a:t>
            </a:r>
            <a:r>
              <a:rPr lang="ro-RO" sz="2100" dirty="0">
                <a:latin typeface="Cambria" panose="02040503050406030204" pitchFamily="18" charset="0"/>
                <a:ea typeface="Cambria" panose="02040503050406030204" pitchFamily="18" charset="0"/>
              </a:rPr>
              <a:t>2015. </a:t>
            </a:r>
            <a:endParaRPr lang="en-US" sz="2100" dirty="0">
              <a:latin typeface="Cambria" panose="02040503050406030204" pitchFamily="18" charset="0"/>
              <a:ea typeface="Cambria" panose="02040503050406030204" pitchFamily="18" charset="0"/>
            </a:endParaRPr>
          </a:p>
          <a:p>
            <a:pPr marL="514350" indent="-514350">
              <a:buFont typeface="+mj-lt"/>
              <a:buAutoNum type="arabicPeriod"/>
            </a:pPr>
            <a:r>
              <a:rPr lang="en-US" sz="2100" dirty="0">
                <a:latin typeface="Cambria" panose="02040503050406030204" pitchFamily="18" charset="0"/>
                <a:ea typeface="Cambria" panose="02040503050406030204" pitchFamily="18" charset="0"/>
              </a:rPr>
              <a:t>Harmer J</a:t>
            </a:r>
            <a:r>
              <a:rPr lang="ro-RO" sz="2100" dirty="0">
                <a:latin typeface="Cambria" panose="02040503050406030204" pitchFamily="18" charset="0"/>
                <a:ea typeface="Cambria" panose="02040503050406030204" pitchFamily="18" charset="0"/>
              </a:rPr>
              <a:t>.</a:t>
            </a:r>
            <a:r>
              <a:rPr lang="en-US" sz="2100" dirty="0">
                <a:latin typeface="Cambria" panose="02040503050406030204" pitchFamily="18" charset="0"/>
                <a:ea typeface="Cambria" panose="02040503050406030204" pitchFamily="18" charset="0"/>
              </a:rPr>
              <a:t>, How to </a:t>
            </a:r>
            <a:r>
              <a:rPr lang="ro-RO" sz="2100" dirty="0">
                <a:latin typeface="Cambria" panose="02040503050406030204" pitchFamily="18" charset="0"/>
                <a:ea typeface="Cambria" panose="02040503050406030204" pitchFamily="18" charset="0"/>
              </a:rPr>
              <a:t>T</a:t>
            </a:r>
            <a:r>
              <a:rPr lang="en-US" sz="2100" dirty="0">
                <a:latin typeface="Cambria" panose="02040503050406030204" pitchFamily="18" charset="0"/>
                <a:ea typeface="Cambria" panose="02040503050406030204" pitchFamily="18" charset="0"/>
              </a:rPr>
              <a:t>each English</a:t>
            </a:r>
            <a:r>
              <a:rPr lang="ro-RO" sz="2100" dirty="0">
                <a:latin typeface="Cambria" panose="02040503050406030204" pitchFamily="18" charset="0"/>
                <a:ea typeface="Cambria" panose="02040503050406030204" pitchFamily="18" charset="0"/>
              </a:rPr>
              <a:t>. Pearson Education Limited/Longman, 2001</a:t>
            </a:r>
            <a:r>
              <a:rPr lang="en-US" sz="2100" dirty="0">
                <a:latin typeface="Cambria" panose="02040503050406030204" pitchFamily="18" charset="0"/>
                <a:ea typeface="Cambria" panose="02040503050406030204" pitchFamily="18" charset="0"/>
              </a:rPr>
              <a:t>.</a:t>
            </a:r>
            <a:r>
              <a:rPr lang="ro-RO" sz="2100" dirty="0">
                <a:latin typeface="Cambria" panose="02040503050406030204" pitchFamily="18" charset="0"/>
                <a:ea typeface="Cambria" panose="02040503050406030204" pitchFamily="18" charset="0"/>
              </a:rPr>
              <a:t> </a:t>
            </a:r>
            <a:endParaRPr lang="en-US" sz="2100" dirty="0">
              <a:latin typeface="Cambria" panose="02040503050406030204" pitchFamily="18" charset="0"/>
              <a:ea typeface="Cambria" panose="02040503050406030204" pitchFamily="18" charset="0"/>
            </a:endParaRPr>
          </a:p>
          <a:p>
            <a:pPr marL="514350" indent="-514350">
              <a:buFont typeface="+mj-lt"/>
              <a:buAutoNum type="arabicPeriod"/>
            </a:pPr>
            <a:r>
              <a:rPr lang="ro-RO" sz="2100" dirty="0">
                <a:latin typeface="Cambria" panose="02040503050406030204" pitchFamily="18" charset="0"/>
                <a:ea typeface="Cambria" panose="02040503050406030204" pitchFamily="18" charset="0"/>
              </a:rPr>
              <a:t>Harmer Jeremy. The Practice of English Language Teaching: Buch. Harlow: Pearson/Longman, 2015.</a:t>
            </a:r>
          </a:p>
          <a:p>
            <a:pPr marL="514350" indent="-514350">
              <a:buFont typeface="+mj-lt"/>
              <a:buAutoNum type="arabicPeriod"/>
            </a:pPr>
            <a:r>
              <a:rPr lang="en-US" sz="2100" b="1" dirty="0">
                <a:latin typeface="Cambria" panose="02040503050406030204" pitchFamily="18" charset="0"/>
                <a:ea typeface="Cambria" panose="02040503050406030204" pitchFamily="18" charset="0"/>
              </a:rPr>
              <a:t>Scrivener J. Learning Teaching. The Essential Guide to English Language Teaching. 3</a:t>
            </a:r>
            <a:r>
              <a:rPr lang="en-US" sz="2100" b="1" baseline="30000" dirty="0">
                <a:latin typeface="Cambria" panose="02040503050406030204" pitchFamily="18" charset="0"/>
                <a:ea typeface="Cambria" panose="02040503050406030204" pitchFamily="18" charset="0"/>
              </a:rPr>
              <a:t>rd</a:t>
            </a:r>
            <a:r>
              <a:rPr lang="en-US" sz="2100" b="1" dirty="0">
                <a:latin typeface="Cambria" panose="02040503050406030204" pitchFamily="18" charset="0"/>
                <a:ea typeface="Cambria" panose="02040503050406030204" pitchFamily="18" charset="0"/>
              </a:rPr>
              <a:t> edition. Macmillan, 2014</a:t>
            </a:r>
            <a:r>
              <a:rPr lang="en-US" sz="2100" b="1" dirty="0" smtClean="0">
                <a:latin typeface="Cambria" panose="02040503050406030204" pitchFamily="18" charset="0"/>
                <a:ea typeface="Cambria" panose="02040503050406030204" pitchFamily="18" charset="0"/>
              </a:rPr>
              <a:t>.</a:t>
            </a:r>
          </a:p>
          <a:p>
            <a:pPr marL="514350" indent="-514350">
              <a:buFont typeface="+mj-lt"/>
              <a:buAutoNum type="arabicPeriod"/>
            </a:pPr>
            <a:r>
              <a:rPr lang="en-US" sz="2100" b="1" dirty="0">
                <a:latin typeface="Cambria" panose="02040503050406030204" pitchFamily="18" charset="0"/>
                <a:ea typeface="Cambria" panose="02040503050406030204" pitchFamily="18" charset="0"/>
              </a:rPr>
              <a:t>Scrivener J</a:t>
            </a:r>
            <a:r>
              <a:rPr lang="en-US" sz="2100" b="1" dirty="0" smtClean="0">
                <a:latin typeface="Cambria" panose="02040503050406030204" pitchFamily="18" charset="0"/>
                <a:ea typeface="Cambria" panose="02040503050406030204" pitchFamily="18" charset="0"/>
              </a:rPr>
              <a:t>. Teaching English Grammar. What to Teach and How to Teach</a:t>
            </a:r>
            <a:r>
              <a:rPr lang="en-US" sz="2100" b="1" dirty="0">
                <a:latin typeface="Cambria" panose="02040503050406030204" pitchFamily="18" charset="0"/>
                <a:ea typeface="Cambria" panose="02040503050406030204" pitchFamily="18" charset="0"/>
              </a:rPr>
              <a:t>. </a:t>
            </a:r>
            <a:r>
              <a:rPr lang="ro-RO" sz="2100" b="1" dirty="0">
                <a:latin typeface="Cambria" panose="02040503050406030204" pitchFamily="18" charset="0"/>
                <a:ea typeface="Cambria" panose="02040503050406030204" pitchFamily="18" charset="0"/>
              </a:rPr>
              <a:t>Macmillan </a:t>
            </a:r>
            <a:r>
              <a:rPr lang="ro-RO" sz="2100" b="1" dirty="0">
                <a:latin typeface="Cambria" panose="02040503050406030204" pitchFamily="18" charset="0"/>
                <a:ea typeface="Cambria" panose="02040503050406030204" pitchFamily="18" charset="0"/>
              </a:rPr>
              <a:t>ELT</a:t>
            </a:r>
            <a:r>
              <a:rPr lang="en-US" sz="2100" b="1" dirty="0">
                <a:latin typeface="Cambria" panose="02040503050406030204" pitchFamily="18" charset="0"/>
                <a:ea typeface="Cambria" panose="02040503050406030204" pitchFamily="18" charset="0"/>
              </a:rPr>
              <a:t>, 2010.</a:t>
            </a:r>
            <a:endParaRPr lang="en-US" sz="2100" b="1" dirty="0">
              <a:latin typeface="Cambria" panose="02040503050406030204" pitchFamily="18" charset="0"/>
              <a:ea typeface="Cambria" panose="02040503050406030204" pitchFamily="18" charset="0"/>
            </a:endParaRPr>
          </a:p>
          <a:p>
            <a:pPr marL="514350" indent="-514350">
              <a:buFont typeface="+mj-lt"/>
              <a:buAutoNum type="arabicPeriod"/>
            </a:pPr>
            <a:r>
              <a:rPr lang="en-US" sz="2100" dirty="0">
                <a:latin typeface="Cambria" panose="02040503050406030204" pitchFamily="18" charset="0"/>
                <a:ea typeface="Cambria" panose="02040503050406030204" pitchFamily="18" charset="0"/>
              </a:rPr>
              <a:t>Ur P. A Course in English Language Teaching. Cambridge: Cambridge University Press, 2012.</a:t>
            </a:r>
          </a:p>
          <a:p>
            <a:pPr marL="514350" indent="-514350">
              <a:buFont typeface="+mj-lt"/>
              <a:buAutoNum type="arabicPeriod"/>
            </a:pPr>
            <a:r>
              <a:rPr lang="en-US" sz="2100" dirty="0">
                <a:latin typeface="Cambria" panose="02040503050406030204" pitchFamily="18" charset="0"/>
                <a:ea typeface="Cambria" panose="02040503050406030204" pitchFamily="18" charset="0"/>
              </a:rPr>
              <a:t>Celce-Murcia M. et al. Teaching English as a second or foreign language, 4th edition. National Geographic Learning. </a:t>
            </a:r>
          </a:p>
          <a:p>
            <a:pPr marL="514350" indent="-514350">
              <a:buFont typeface="+mj-lt"/>
              <a:buAutoNum type="arabicPeriod"/>
            </a:pPr>
            <a:r>
              <a:rPr lang="en-US" sz="2100" b="1" dirty="0">
                <a:latin typeface="Cambria" panose="02040503050406030204" pitchFamily="18" charset="0"/>
                <a:ea typeface="Cambria" panose="02040503050406030204" pitchFamily="18" charset="0"/>
              </a:rPr>
              <a:t>Gaby Lawson - Strategies for teaching grammar online </a:t>
            </a:r>
            <a:r>
              <a:rPr lang="ro-RO" sz="2100" b="1" dirty="0">
                <a:latin typeface="Cambria" panose="02040503050406030204" pitchFamily="18" charset="0"/>
                <a:ea typeface="Cambria" panose="02040503050406030204" pitchFamily="18" charset="0"/>
                <a:hlinkClick r:id="rId2"/>
              </a:rPr>
              <a:t>https://www.youtube.com/watch?v=b0wHOToNpG4&amp;feature=youtu.be</a:t>
            </a:r>
            <a:endParaRPr lang="en-US" sz="2100" b="1" dirty="0">
              <a:latin typeface="Cambria" panose="02040503050406030204" pitchFamily="18" charset="0"/>
              <a:ea typeface="Cambria" panose="02040503050406030204" pitchFamily="18" charset="0"/>
            </a:endParaRPr>
          </a:p>
          <a:p>
            <a:pPr marL="514350" indent="-514350">
              <a:buFont typeface="+mj-lt"/>
              <a:buAutoNum type="arabicPeriod"/>
            </a:pPr>
            <a:r>
              <a:rPr lang="en-US" sz="2100" b="1" dirty="0">
                <a:latin typeface="Cambria" panose="02040503050406030204" pitchFamily="18" charset="0"/>
                <a:ea typeface="Cambria" panose="02040503050406030204" pitchFamily="18" charset="0"/>
              </a:rPr>
              <a:t>Grammar Teaching in the Age of Covid-19 </a:t>
            </a:r>
            <a:r>
              <a:rPr lang="en-US" sz="2100" b="1" dirty="0">
                <a:latin typeface="Cambria" panose="02040503050406030204" pitchFamily="18" charset="0"/>
                <a:ea typeface="Cambria" panose="02040503050406030204" pitchFamily="18" charset="0"/>
                <a:hlinkClick r:id="rId3"/>
              </a:rPr>
              <a:t>https://</a:t>
            </a:r>
            <a:r>
              <a:rPr lang="en-US" sz="2100" b="1" dirty="0" smtClean="0">
                <a:latin typeface="Cambria" panose="02040503050406030204" pitchFamily="18" charset="0"/>
                <a:ea typeface="Cambria" panose="02040503050406030204" pitchFamily="18" charset="0"/>
                <a:hlinkClick r:id="rId3"/>
              </a:rPr>
              <a:t>www.youtube.com/watch?v=3E8YJUePNXw</a:t>
            </a:r>
            <a:endParaRPr lang="en-US" sz="2100" b="1" dirty="0" smtClean="0">
              <a:latin typeface="Cambria" panose="02040503050406030204" pitchFamily="18" charset="0"/>
              <a:ea typeface="Cambria" panose="02040503050406030204" pitchFamily="18" charset="0"/>
            </a:endParaRPr>
          </a:p>
          <a:p>
            <a:pPr marL="514350" indent="-514350">
              <a:buFont typeface="+mj-lt"/>
              <a:buAutoNum type="arabicPeriod"/>
            </a:pPr>
            <a:r>
              <a:rPr lang="en-US" sz="2100" b="1" dirty="0" smtClean="0">
                <a:latin typeface="Cambria" panose="02040503050406030204" pitchFamily="18" charset="0"/>
                <a:ea typeface="Cambria" panose="02040503050406030204" pitchFamily="18" charset="0"/>
              </a:rPr>
              <a:t>Grammar Teaching: Explanation Or (Guided) Discovery? – with Scott Thornbury (26th January) - YouTube</a:t>
            </a:r>
          </a:p>
          <a:p>
            <a:pPr marL="0" indent="0">
              <a:buNone/>
            </a:pPr>
            <a:endParaRPr lang="en-US" sz="2100" b="1" dirty="0">
              <a:latin typeface="Cambria" panose="02040503050406030204" pitchFamily="18" charset="0"/>
              <a:ea typeface="Cambria" panose="02040503050406030204" pitchFamily="18" charset="0"/>
            </a:endParaRPr>
          </a:p>
          <a:p>
            <a:pPr marL="0" indent="0">
              <a:buNone/>
            </a:pPr>
            <a:endParaRPr lang="en-US" sz="2100" b="1" dirty="0">
              <a:latin typeface="Cambria" panose="02040503050406030204" pitchFamily="18" charset="0"/>
              <a:ea typeface="Cambria" panose="02040503050406030204" pitchFamily="18" charset="0"/>
            </a:endParaRPr>
          </a:p>
          <a:p>
            <a:pPr marL="514350" indent="-514350">
              <a:buFont typeface="+mj-lt"/>
              <a:buAutoNum type="arabicPeriod"/>
            </a:pPr>
            <a:endParaRPr lang="ro-RO" sz="2100" b="1" dirty="0">
              <a:latin typeface="Cambria" panose="02040503050406030204" pitchFamily="18" charset="0"/>
              <a:ea typeface="Cambria" panose="02040503050406030204" pitchFamily="18" charset="0"/>
            </a:endParaRPr>
          </a:p>
          <a:p>
            <a:pPr marL="0" indent="0">
              <a:buNone/>
            </a:pPr>
            <a:endParaRPr lang="ru-RU"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1581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7558"/>
          <a:stretch/>
        </p:blipFill>
        <p:spPr>
          <a:xfrm>
            <a:off x="377072" y="471340"/>
            <a:ext cx="8484123" cy="6014301"/>
          </a:xfrm>
          <a:prstGeom prst="rect">
            <a:avLst/>
          </a:prstGeom>
        </p:spPr>
      </p:pic>
    </p:spTree>
    <p:extLst>
      <p:ext uri="{BB962C8B-B14F-4D97-AF65-F5344CB8AC3E}">
        <p14:creationId xmlns:p14="http://schemas.microsoft.com/office/powerpoint/2010/main" val="3340490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5298"/>
          <a:stretch/>
        </p:blipFill>
        <p:spPr>
          <a:xfrm>
            <a:off x="207390" y="1065229"/>
            <a:ext cx="8738647" cy="5250730"/>
          </a:xfrm>
          <a:prstGeom prst="rect">
            <a:avLst/>
          </a:prstGeom>
        </p:spPr>
      </p:pic>
    </p:spTree>
    <p:extLst>
      <p:ext uri="{BB962C8B-B14F-4D97-AF65-F5344CB8AC3E}">
        <p14:creationId xmlns:p14="http://schemas.microsoft.com/office/powerpoint/2010/main" val="40276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97706"/>
          </a:xfrm>
          <a:solidFill>
            <a:srgbClr val="EAF2FA"/>
          </a:solidFill>
          <a:ln>
            <a:solidFill>
              <a:schemeClr val="accent1"/>
            </a:solidFill>
          </a:ln>
        </p:spPr>
        <p:txBody>
          <a:bodyPr>
            <a:normAutofit/>
          </a:bodyPr>
          <a:lstStyle/>
          <a:p>
            <a:r>
              <a:rPr lang="en-US" sz="2700" b="1" dirty="0" smtClean="0">
                <a:latin typeface="Cambria" panose="02040503050406030204" pitchFamily="18" charset="0"/>
                <a:ea typeface="Cambria" panose="02040503050406030204" pitchFamily="18" charset="0"/>
              </a:rPr>
              <a:t>Explicit knowledge vs implicit knowledge</a:t>
            </a:r>
            <a:endParaRPr lang="en-US" sz="2700" b="1"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a:xfrm>
            <a:off x="628650" y="1907381"/>
            <a:ext cx="3886200" cy="3582591"/>
          </a:xfrm>
          <a:solidFill>
            <a:srgbClr val="EAF2FA"/>
          </a:solidFill>
          <a:ln>
            <a:solidFill>
              <a:schemeClr val="accent1"/>
            </a:solidFill>
          </a:ln>
        </p:spPr>
        <p:txBody>
          <a:bodyPr>
            <a:normAutofit/>
          </a:bodyPr>
          <a:lstStyle/>
          <a:p>
            <a:r>
              <a:rPr lang="en-US" sz="2200" dirty="0" smtClean="0">
                <a:latin typeface="Cambria" panose="02040503050406030204" pitchFamily="18" charset="0"/>
                <a:ea typeface="Cambria" panose="02040503050406030204" pitchFamily="18" charset="0"/>
              </a:rPr>
              <a:t>'Explicit L2 knowledge is that knowledge of rules and items that exist in an analyzed form so that learners are able to report what they know.'</a:t>
            </a:r>
          </a:p>
          <a:p>
            <a:pPr marL="0" indent="0">
              <a:buNone/>
            </a:pPr>
            <a:endParaRPr lang="en-US" sz="1500" i="1" dirty="0">
              <a:latin typeface="Cambria" panose="02040503050406030204" pitchFamily="18" charset="0"/>
              <a:ea typeface="Cambria" panose="02040503050406030204" pitchFamily="18" charset="0"/>
            </a:endParaRPr>
          </a:p>
          <a:p>
            <a:pPr marL="0" indent="0">
              <a:buNone/>
            </a:pPr>
            <a:endParaRPr lang="en-US" sz="1500" i="1" dirty="0">
              <a:latin typeface="Cambria" panose="02040503050406030204" pitchFamily="18" charset="0"/>
              <a:ea typeface="Cambria" panose="02040503050406030204" pitchFamily="18" charset="0"/>
            </a:endParaRPr>
          </a:p>
          <a:p>
            <a:pPr marL="0" indent="0">
              <a:buNone/>
            </a:pPr>
            <a:r>
              <a:rPr lang="en-US" sz="1500" i="1" dirty="0" smtClean="0">
                <a:latin typeface="Cambria" panose="02040503050406030204" pitchFamily="18" charset="0"/>
                <a:ea typeface="Cambria" panose="02040503050406030204" pitchFamily="18" charset="0"/>
              </a:rPr>
              <a:t>Ellis, R. (1994). The study of second language acquisition. Oxford University Press.</a:t>
            </a:r>
            <a:endParaRPr lang="en-US" sz="1500" dirty="0" smtClean="0">
              <a:latin typeface="Cambria" panose="02040503050406030204" pitchFamily="18" charset="0"/>
              <a:ea typeface="Cambria" panose="02040503050406030204" pitchFamily="18" charset="0"/>
            </a:endParaRPr>
          </a:p>
          <a:p>
            <a:pPr marL="0" indent="0">
              <a:buNone/>
            </a:pPr>
            <a:endParaRPr lang="en-US" sz="1500"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a:xfrm>
            <a:off x="4629150" y="1907381"/>
            <a:ext cx="3886200" cy="3582591"/>
          </a:xfrm>
          <a:solidFill>
            <a:srgbClr val="EAF2FA"/>
          </a:solidFill>
          <a:ln>
            <a:solidFill>
              <a:schemeClr val="accent1"/>
            </a:solidFill>
          </a:ln>
        </p:spPr>
        <p:txBody>
          <a:bodyPr>
            <a:normAutofit/>
          </a:bodyPr>
          <a:lstStyle/>
          <a:p>
            <a:r>
              <a:rPr lang="en-US" sz="2200" dirty="0" smtClean="0">
                <a:latin typeface="Cambria" panose="02040503050406030204" pitchFamily="18" charset="0"/>
                <a:ea typeface="Cambria" panose="02040503050406030204" pitchFamily="18" charset="0"/>
              </a:rPr>
              <a:t>'Implicit knowledge of a language is knowledge that is intuitive and tacit. It cannot be directly reported. The knowledge that most speakers have of their L1 </a:t>
            </a:r>
            <a:r>
              <a:rPr lang="ro-RO" sz="2200" dirty="0" smtClean="0">
                <a:latin typeface="Cambria" panose="02040503050406030204" pitchFamily="18" charset="0"/>
                <a:ea typeface="Cambria" panose="02040503050406030204" pitchFamily="18" charset="0"/>
              </a:rPr>
              <a:t>is </a:t>
            </a:r>
            <a:r>
              <a:rPr lang="ro-RO" sz="2200" dirty="0">
                <a:latin typeface="Cambria" panose="02040503050406030204" pitchFamily="18" charset="0"/>
                <a:ea typeface="Cambria" panose="02040503050406030204" pitchFamily="18" charset="0"/>
              </a:rPr>
              <a:t>implicit.</a:t>
            </a:r>
          </a:p>
          <a:p>
            <a:pPr marL="0" indent="0">
              <a:buNone/>
            </a:pPr>
            <a:endParaRPr lang="ro-RO" sz="2200" dirty="0">
              <a:latin typeface="Cambria" panose="02040503050406030204" pitchFamily="18" charset="0"/>
              <a:ea typeface="Cambria" panose="02040503050406030204" pitchFamily="18" charset="0"/>
            </a:endParaRPr>
          </a:p>
          <a:p>
            <a:pPr marL="0" indent="0">
              <a:buNone/>
            </a:pPr>
            <a:r>
              <a:rPr lang="en-US" sz="1500" i="1" dirty="0" smtClean="0">
                <a:latin typeface="Cambria" panose="02040503050406030204" pitchFamily="18" charset="0"/>
                <a:ea typeface="Cambria" panose="02040503050406030204" pitchFamily="18" charset="0"/>
              </a:rPr>
              <a:t>Ellis, R. (1994). The study of second language acquisition. Oxford University Press</a:t>
            </a:r>
            <a:r>
              <a:rPr lang="ro-RO" sz="1500" i="1" dirty="0" smtClean="0">
                <a:latin typeface="Cambria" panose="02040503050406030204" pitchFamily="18" charset="0"/>
                <a:ea typeface="Cambria" panose="02040503050406030204" pitchFamily="18" charset="0"/>
              </a:rPr>
              <a:t>.</a:t>
            </a:r>
            <a:endParaRPr lang="ro-RO" sz="1500" i="1" dirty="0">
              <a:latin typeface="Cambria" panose="02040503050406030204" pitchFamily="18" charset="0"/>
              <a:ea typeface="Cambria" panose="02040503050406030204" pitchFamily="18" charset="0"/>
            </a:endParaRPr>
          </a:p>
          <a:p>
            <a:pPr marL="0" indent="0">
              <a:buNone/>
            </a:pPr>
            <a:endParaRPr lang="ro-RO" sz="1500" i="1" dirty="0">
              <a:latin typeface="Sylfaen" panose="010A0502050306030303" pitchFamily="18" charset="0"/>
            </a:endParaRPr>
          </a:p>
        </p:txBody>
      </p:sp>
    </p:spTree>
    <p:extLst>
      <p:ext uri="{BB962C8B-B14F-4D97-AF65-F5344CB8AC3E}">
        <p14:creationId xmlns:p14="http://schemas.microsoft.com/office/powerpoint/2010/main" val="2244650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87" y="452487"/>
            <a:ext cx="8062863" cy="5037485"/>
          </a:xfrm>
          <a:solidFill>
            <a:srgbClr val="EAF2FA"/>
          </a:solidFill>
        </p:spPr>
        <p:txBody>
          <a:bodyPr>
            <a:normAutofit/>
          </a:bodyPr>
          <a:lstStyle/>
          <a:p>
            <a:pPr marL="0" indent="0">
              <a:buNone/>
            </a:pPr>
            <a:endParaRPr lang="ro-RO" b="1" dirty="0" smtClean="0">
              <a:latin typeface="Sylfaen" panose="010A0502050306030303" pitchFamily="18" charset="0"/>
            </a:endParaRPr>
          </a:p>
          <a:p>
            <a:pPr marL="0" indent="0">
              <a:buNone/>
            </a:pPr>
            <a:r>
              <a:rPr lang="ro-RO" b="1" dirty="0" smtClean="0">
                <a:solidFill>
                  <a:srgbClr val="C00000"/>
                </a:solidFill>
                <a:latin typeface="Sylfaen" panose="010A0502050306030303" pitchFamily="18" charset="0"/>
              </a:rPr>
              <a:t>Advantages</a:t>
            </a:r>
            <a:r>
              <a:rPr lang="ro-RO" b="1" dirty="0" smtClean="0">
                <a:latin typeface="Sylfaen" panose="010A0502050306030303" pitchFamily="18" charset="0"/>
              </a:rPr>
              <a:t> </a:t>
            </a:r>
            <a:r>
              <a:rPr lang="ro-RO" b="1" dirty="0">
                <a:latin typeface="Sylfaen" panose="010A0502050306030303" pitchFamily="18" charset="0"/>
              </a:rPr>
              <a:t>of a </a:t>
            </a:r>
            <a:r>
              <a:rPr lang="ro-RO" b="1" dirty="0">
                <a:solidFill>
                  <a:srgbClr val="C00000"/>
                </a:solidFill>
                <a:latin typeface="Sylfaen" panose="010A0502050306030303" pitchFamily="18" charset="0"/>
              </a:rPr>
              <a:t>deductive </a:t>
            </a:r>
            <a:r>
              <a:rPr lang="ro-RO" b="1" dirty="0">
                <a:latin typeface="Sylfaen" panose="010A0502050306030303" pitchFamily="18" charset="0"/>
              </a:rPr>
              <a:t>presentation:</a:t>
            </a:r>
            <a:endParaRPr lang="ro-RO" dirty="0">
              <a:latin typeface="Sylfaen" panose="010A0502050306030303" pitchFamily="18" charset="0"/>
            </a:endParaRPr>
          </a:p>
          <a:p>
            <a:pPr lvl="1"/>
            <a:r>
              <a:rPr lang="en-US" dirty="0" smtClean="0">
                <a:latin typeface="Sylfaen" panose="010A0502050306030303" pitchFamily="18" charset="0"/>
              </a:rPr>
              <a:t>it saves time</a:t>
            </a:r>
          </a:p>
          <a:p>
            <a:pPr lvl="1"/>
            <a:r>
              <a:rPr lang="en-US" dirty="0" smtClean="0">
                <a:latin typeface="Sylfaen" panose="010A0502050306030303" pitchFamily="18" charset="0"/>
              </a:rPr>
              <a:t>it gets to the poi</a:t>
            </a:r>
            <a:r>
              <a:rPr lang="ro-RO" dirty="0" smtClean="0">
                <a:latin typeface="Sylfaen" panose="010A0502050306030303" pitchFamily="18" charset="0"/>
              </a:rPr>
              <a:t>nt</a:t>
            </a:r>
            <a:endParaRPr lang="ro-RO" dirty="0">
              <a:latin typeface="Sylfaen" panose="010A0502050306030303" pitchFamily="18" charset="0"/>
            </a:endParaRPr>
          </a:p>
          <a:p>
            <a:pPr lvl="1"/>
            <a:r>
              <a:rPr lang="ro-RO" dirty="0" smtClean="0">
                <a:latin typeface="Sylfaen" panose="010A0502050306030303" pitchFamily="18" charset="0"/>
              </a:rPr>
              <a:t>It</a:t>
            </a:r>
            <a:r>
              <a:rPr lang="en-US" dirty="0" smtClean="0">
                <a:latin typeface="Sylfaen" panose="010A0502050306030303" pitchFamily="18" charset="0"/>
              </a:rPr>
              <a:t> meet</a:t>
            </a:r>
            <a:r>
              <a:rPr lang="ro-RO" dirty="0" smtClean="0">
                <a:latin typeface="Sylfaen" panose="010A0502050306030303" pitchFamily="18" charset="0"/>
              </a:rPr>
              <a:t>s </a:t>
            </a:r>
            <a:r>
              <a:rPr lang="en-US" dirty="0" smtClean="0">
                <a:latin typeface="Sylfaen" panose="010A0502050306030303" pitchFamily="18" charset="0"/>
              </a:rPr>
              <a:t>learner’s expectations (</a:t>
            </a:r>
            <a:r>
              <a:rPr lang="ro-RO" dirty="0" smtClean="0">
                <a:latin typeface="Sylfaen" panose="010A0502050306030303" pitchFamily="18" charset="0"/>
              </a:rPr>
              <a:t>what </a:t>
            </a:r>
            <a:r>
              <a:rPr lang="ro-RO" dirty="0">
                <a:latin typeface="Sylfaen" panose="010A0502050306030303" pitchFamily="18" charset="0"/>
              </a:rPr>
              <a:t>the learners </a:t>
            </a:r>
            <a:r>
              <a:rPr lang="ro-RO" dirty="0" smtClean="0">
                <a:latin typeface="Sylfaen" panose="010A0502050306030303" pitchFamily="18" charset="0"/>
              </a:rPr>
              <a:t>expect</a:t>
            </a:r>
            <a:r>
              <a:rPr lang="en-US" dirty="0" smtClean="0">
                <a:latin typeface="Sylfaen" panose="010A0502050306030303" pitchFamily="18" charset="0"/>
              </a:rPr>
              <a:t>)</a:t>
            </a:r>
            <a:r>
              <a:rPr lang="ro-RO" dirty="0" smtClean="0">
                <a:latin typeface="Sylfaen" panose="010A0502050306030303" pitchFamily="18" charset="0"/>
              </a:rPr>
              <a:t>.</a:t>
            </a:r>
            <a:endParaRPr lang="ro-RO" dirty="0">
              <a:latin typeface="Sylfaen" panose="010A0502050306030303" pitchFamily="18" charset="0"/>
            </a:endParaRPr>
          </a:p>
          <a:p>
            <a:pPr marL="0" indent="0">
              <a:buNone/>
            </a:pPr>
            <a:endParaRPr lang="ro-RO" dirty="0">
              <a:latin typeface="Sylfaen" panose="010A0502050306030303" pitchFamily="18" charset="0"/>
            </a:endParaRPr>
          </a:p>
          <a:p>
            <a:pPr marL="0" indent="0">
              <a:buNone/>
            </a:pPr>
            <a:endParaRPr lang="ro-RO" dirty="0">
              <a:latin typeface="Sylfaen" panose="010A0502050306030303" pitchFamily="18" charset="0"/>
            </a:endParaRPr>
          </a:p>
          <a:p>
            <a:pPr marL="0" indent="0">
              <a:buNone/>
            </a:pPr>
            <a:endParaRPr lang="ro-RO" dirty="0">
              <a:latin typeface="Sylfaen" panose="010A0502050306030303" pitchFamily="18" charset="0"/>
            </a:endParaRPr>
          </a:p>
        </p:txBody>
      </p:sp>
    </p:spTree>
    <p:extLst>
      <p:ext uri="{BB962C8B-B14F-4D97-AF65-F5344CB8AC3E}">
        <p14:creationId xmlns:p14="http://schemas.microsoft.com/office/powerpoint/2010/main" val="2471808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181" y="659876"/>
            <a:ext cx="7959169" cy="4830097"/>
          </a:xfrm>
          <a:solidFill>
            <a:srgbClr val="EAF2FA"/>
          </a:solidFill>
        </p:spPr>
        <p:txBody>
          <a:bodyPr/>
          <a:lstStyle/>
          <a:p>
            <a:pPr marL="0" indent="0">
              <a:buNone/>
            </a:pPr>
            <a:r>
              <a:rPr lang="en-US" b="1" dirty="0" smtClean="0">
                <a:solidFill>
                  <a:srgbClr val="C00000"/>
                </a:solidFill>
                <a:latin typeface="Cambria" panose="02040503050406030204" pitchFamily="18" charset="0"/>
                <a:ea typeface="Cambria" panose="02040503050406030204" pitchFamily="18" charset="0"/>
              </a:rPr>
              <a:t>Disadvantages</a:t>
            </a:r>
            <a:r>
              <a:rPr lang="en-US" b="1" dirty="0" smtClean="0">
                <a:latin typeface="Cambria" panose="02040503050406030204" pitchFamily="18" charset="0"/>
                <a:ea typeface="Cambria" panose="02040503050406030204" pitchFamily="18" charset="0"/>
              </a:rPr>
              <a:t> of a </a:t>
            </a:r>
            <a:r>
              <a:rPr lang="en-US" b="1" dirty="0" smtClean="0">
                <a:solidFill>
                  <a:srgbClr val="C00000"/>
                </a:solidFill>
                <a:latin typeface="Cambria" panose="02040503050406030204" pitchFamily="18" charset="0"/>
                <a:ea typeface="Cambria" panose="02040503050406030204" pitchFamily="18" charset="0"/>
              </a:rPr>
              <a:t>deductive</a:t>
            </a:r>
            <a:r>
              <a:rPr lang="en-US" b="1" dirty="0" smtClean="0">
                <a:latin typeface="Cambria" panose="02040503050406030204" pitchFamily="18" charset="0"/>
                <a:ea typeface="Cambria" panose="02040503050406030204" pitchFamily="18" charset="0"/>
              </a:rPr>
              <a:t> presentation:</a:t>
            </a:r>
            <a:endParaRPr lang="en-US" dirty="0" smtClean="0">
              <a:latin typeface="Cambria" panose="02040503050406030204" pitchFamily="18" charset="0"/>
              <a:ea typeface="Cambria" panose="02040503050406030204" pitchFamily="18" charset="0"/>
            </a:endParaRPr>
          </a:p>
          <a:p>
            <a:pPr lvl="1"/>
            <a:r>
              <a:rPr lang="en-US" dirty="0" smtClean="0">
                <a:latin typeface="Cambria" panose="02040503050406030204" pitchFamily="18" charset="0"/>
                <a:ea typeface="Cambria" panose="02040503050406030204" pitchFamily="18" charset="0"/>
              </a:rPr>
              <a:t>it's teacher-fronted; learners are passive</a:t>
            </a:r>
          </a:p>
          <a:p>
            <a:pPr lvl="1"/>
            <a:r>
              <a:rPr lang="en-US" dirty="0" smtClean="0">
                <a:latin typeface="Cambria" panose="02040503050406030204" pitchFamily="18" charset="0"/>
                <a:ea typeface="Cambria" panose="02040503050406030204" pitchFamily="18" charset="0"/>
              </a:rPr>
              <a:t>it can be wordy and boring</a:t>
            </a:r>
          </a:p>
          <a:p>
            <a:pPr lvl="1"/>
            <a:r>
              <a:rPr lang="en-US" dirty="0" smtClean="0">
                <a:latin typeface="Cambria" panose="02040503050406030204" pitchFamily="18" charset="0"/>
                <a:ea typeface="Cambria" panose="02040503050406030204" pitchFamily="18" charset="0"/>
              </a:rPr>
              <a:t>it can be cognitively challenging</a:t>
            </a:r>
          </a:p>
          <a:p>
            <a:pPr lvl="1"/>
            <a:r>
              <a:rPr lang="en-US" dirty="0" smtClean="0">
                <a:latin typeface="Cambria" panose="02040503050406030204" pitchFamily="18" charset="0"/>
                <a:ea typeface="Cambria" panose="02040503050406030204" pitchFamily="18" charset="0"/>
              </a:rPr>
              <a:t>the terminology may be unfamiliar to learners</a:t>
            </a:r>
          </a:p>
          <a:p>
            <a:pPr lvl="1"/>
            <a:r>
              <a:rPr lang="en-US" dirty="0" smtClean="0">
                <a:latin typeface="Cambria" panose="02040503050406030204" pitchFamily="18" charset="0"/>
                <a:ea typeface="Cambria" panose="02040503050406030204" pitchFamily="18" charset="0"/>
              </a:rPr>
              <a:t>it gives the idea that learning a language is all about learning rules</a:t>
            </a:r>
            <a:r>
              <a:rPr lang="ro-RO"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5316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TotalTime>
  <Words>3583</Words>
  <Application>Microsoft Office PowerPoint</Application>
  <PresentationFormat>On-screen Show (4:3)</PresentationFormat>
  <Paragraphs>303</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SimSun</vt:lpstr>
      <vt:lpstr>Arial</vt:lpstr>
      <vt:lpstr>Calibri</vt:lpstr>
      <vt:lpstr>Calibri Light</vt:lpstr>
      <vt:lpstr>Cambria</vt:lpstr>
      <vt:lpstr>Sylfaen</vt:lpstr>
      <vt:lpstr>Symbol</vt:lpstr>
      <vt:lpstr>Times New Roman</vt:lpstr>
      <vt:lpstr>Wingdings</vt:lpstr>
      <vt:lpstr>Office Theme</vt:lpstr>
      <vt:lpstr>Teaching Grammar</vt:lpstr>
      <vt:lpstr>Grammar in the CEFR</vt:lpstr>
      <vt:lpstr>Grammar in the National Curriculum</vt:lpstr>
      <vt:lpstr>PowerPoint Presentation</vt:lpstr>
      <vt:lpstr>PowerPoint Presentation</vt:lpstr>
      <vt:lpstr>PowerPoint Presentation</vt:lpstr>
      <vt:lpstr>Explicit knowledge vs implicit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Grammar</dc:title>
  <dc:creator>Пользователь Windows</dc:creator>
  <cp:lastModifiedBy>Asus</cp:lastModifiedBy>
  <cp:revision>78</cp:revision>
  <dcterms:created xsi:type="dcterms:W3CDTF">2021-11-23T16:29:19Z</dcterms:created>
  <dcterms:modified xsi:type="dcterms:W3CDTF">2023-11-21T16:44:57Z</dcterms:modified>
</cp:coreProperties>
</file>