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8" r:id="rId4"/>
    <p:sldId id="265" r:id="rId5"/>
    <p:sldId id="266" r:id="rId6"/>
    <p:sldId id="267" r:id="rId7"/>
    <p:sldId id="270" r:id="rId8"/>
    <p:sldId id="271" r:id="rId9"/>
    <p:sldId id="269" r:id="rId10"/>
    <p:sldId id="272" r:id="rId11"/>
    <p:sldId id="274" r:id="rId12"/>
    <p:sldId id="275" r:id="rId13"/>
    <p:sldId id="273" r:id="rId14"/>
    <p:sldId id="261" r:id="rId15"/>
    <p:sldId id="276" r:id="rId16"/>
    <p:sldId id="284" r:id="rId17"/>
    <p:sldId id="262" r:id="rId18"/>
    <p:sldId id="287" r:id="rId19"/>
    <p:sldId id="288" r:id="rId20"/>
    <p:sldId id="278" r:id="rId21"/>
    <p:sldId id="279" r:id="rId22"/>
    <p:sldId id="281" r:id="rId23"/>
    <p:sldId id="280" r:id="rId24"/>
    <p:sldId id="282" r:id="rId25"/>
    <p:sldId id="283" r:id="rId26"/>
    <p:sldId id="289" r:id="rId27"/>
  </p:sldIdLst>
  <p:sldSz cx="12192000" cy="6858000"/>
  <p:notesSz cx="6858000" cy="9144000"/>
  <p:defaultTextStyle>
    <a:defPPr>
      <a:defRPr lang="ru-M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BF06A-DBE9-4BF3-8FC2-9707B9C09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314B4D-41AE-4488-9597-9D3410CF5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BA7D79-BD6C-4375-93A3-6BE7FD48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0C43-2287-4E23-990B-6090BFD39923}" type="datetimeFigureOut">
              <a:rPr lang="ru-MD" smtClean="0"/>
              <a:t>01.04.2022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5EC6D-9EFF-4BE5-9639-8785D7EE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81D33-0EF6-4BFA-8A3E-692B8E4D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B90-0483-4FCD-B80F-2E804F32733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75187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35F07-EDA3-4FB8-9C91-09DE5FFB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AE54BE-73D5-48E4-A405-2B4C8CC4B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AD3989-8E43-425D-81B1-D65309C3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0C43-2287-4E23-990B-6090BFD39923}" type="datetimeFigureOut">
              <a:rPr lang="ru-MD" smtClean="0"/>
              <a:t>01.04.2022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84C40F-4156-4A9B-96C8-2046A5F2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7DA21F-32E4-4B77-BEB4-0763A79E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B90-0483-4FCD-B80F-2E804F32733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76771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6EF195-72FC-4D4A-8F2A-0A9C2AAD4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978295-0769-4757-83A7-D55884C09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4EE6C3-8212-4E5F-9EDC-08B61491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0C43-2287-4E23-990B-6090BFD39923}" type="datetimeFigureOut">
              <a:rPr lang="ru-MD" smtClean="0"/>
              <a:t>01.04.2022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B7CBFC-4A93-4303-9FBE-F90CE134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B244E7-E872-4191-BDE6-6EFD4AA2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B90-0483-4FCD-B80F-2E804F32733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3810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6D5DE-B67C-49F4-886E-6650416C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C2178-8367-4812-B247-038F5FB8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DC4CC5-F31C-4D45-9A77-4C669EB9C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0C43-2287-4E23-990B-6090BFD39923}" type="datetimeFigureOut">
              <a:rPr lang="ru-MD" smtClean="0"/>
              <a:t>01.04.2022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78D28B-5BCD-404F-9BCE-ECC34F33F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29D0F-BA04-4ABD-A4F8-F518F02A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B90-0483-4FCD-B80F-2E804F32733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55047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98792-1FFA-4200-8B1A-FCDBD2A6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6B30E0-EC0A-49CA-8932-C83B3E479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7928D-7C65-48D2-ABB8-22A0A132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0C43-2287-4E23-990B-6090BFD39923}" type="datetimeFigureOut">
              <a:rPr lang="ru-MD" smtClean="0"/>
              <a:t>01.04.2022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D2B1-0639-4FB2-9B6E-926DA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66BB2-D379-43DD-90E2-4FF1EB31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B90-0483-4FCD-B80F-2E804F32733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47097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B8875-7BBA-4D4E-9EF5-8DEF707E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FFEAE-E58E-4BF1-979B-8F786B770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CA6127-BDD5-4862-811E-A184E47D2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74490D-613A-4307-93A4-4D18CF933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0C43-2287-4E23-990B-6090BFD39923}" type="datetimeFigureOut">
              <a:rPr lang="ru-MD" smtClean="0"/>
              <a:t>01.04.2022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EF964A-A63C-4A47-B48B-16802CD3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5F0607-FFF6-4C42-8EA1-726EEE6E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B90-0483-4FCD-B80F-2E804F32733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7419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0B5A8-E7F5-475C-83D3-15B94B07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FEBACF-BBB5-4915-A3EC-A8D51857F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BFAF69-9FE6-4D7B-8E16-195B57A7D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C9AB99-E65C-4A6F-98BB-EAEAA3780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B2FD42-8B00-4476-945B-5373F710A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C344F2-19D9-400D-809B-6CC330E6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0C43-2287-4E23-990B-6090BFD39923}" type="datetimeFigureOut">
              <a:rPr lang="ru-MD" smtClean="0"/>
              <a:t>01.04.2022</a:t>
            </a:fld>
            <a:endParaRPr lang="ru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BD6829-AC20-4FB6-B8F9-E512C24C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158669-3CCF-48A5-8486-8D1D0CBD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B90-0483-4FCD-B80F-2E804F32733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5713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2C59A-A171-4111-AA12-1AE68F10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747A06-A132-4E0D-97D3-683291E2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0C43-2287-4E23-990B-6090BFD39923}" type="datetimeFigureOut">
              <a:rPr lang="ru-MD" smtClean="0"/>
              <a:t>01.04.2022</a:t>
            </a:fld>
            <a:endParaRPr lang="ru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C2111F-C55F-493C-8DBE-4443C168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AA8A91-181D-4BE2-A6F2-0E87B16A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B90-0483-4FCD-B80F-2E804F32733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26191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76A17C-051C-40CF-980E-FB6B3E1C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0C43-2287-4E23-990B-6090BFD39923}" type="datetimeFigureOut">
              <a:rPr lang="ru-MD" smtClean="0"/>
              <a:t>01.04.2022</a:t>
            </a:fld>
            <a:endParaRPr lang="ru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0E9CF1-7368-4931-8104-01FA6EAC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7F5F7-8744-45C2-80C0-AE875893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B90-0483-4FCD-B80F-2E804F32733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141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C5962-4E75-4E90-AE28-5EA9E3C6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1F4E1F-C0C1-428A-A2A3-E5CDA0A30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99DDF-1EB7-4326-ADD3-87779E0E9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F35C91-604D-4A4E-9F83-51CA150F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0C43-2287-4E23-990B-6090BFD39923}" type="datetimeFigureOut">
              <a:rPr lang="ru-MD" smtClean="0"/>
              <a:t>01.04.2022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D31EA7-3950-487B-AADD-4BCD1FBC0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489E-A037-4FB4-A1B2-19B9575C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B90-0483-4FCD-B80F-2E804F32733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21044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FC38A-D848-4A9C-A721-A87BA052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874A34-B22F-4C7D-9A03-A00E14D2C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A78C05-7618-4C20-8F51-2E1C9ECD1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E8C3FB-4DAF-43D0-918D-9DC5D9E2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0C43-2287-4E23-990B-6090BFD39923}" type="datetimeFigureOut">
              <a:rPr lang="ru-MD" smtClean="0"/>
              <a:t>01.04.2022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74A693-92E6-4CC4-B19F-9D81766B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F27C05-97BC-405F-9765-59C36E65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B90-0483-4FCD-B80F-2E804F32733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36675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16B30-DBA0-42AE-A4B3-7540E693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A9B69-F158-4336-988E-D90EE1DAE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ABF372-2672-4ED2-B367-0D632D0C1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60C43-2287-4E23-990B-6090BFD39923}" type="datetimeFigureOut">
              <a:rPr lang="ru-MD" smtClean="0"/>
              <a:t>01.04.2022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87157C-47B9-4D25-AC54-8D9CDC787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DFB92-4B74-48A3-A5C9-0108D3B9F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1BB90-0483-4FCD-B80F-2E804F32733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81733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9183" y="335686"/>
            <a:ext cx="4703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 </a:t>
            </a:r>
            <a:r>
              <a:rPr lang="ru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3-6/7 лет</a:t>
            </a:r>
            <a:endParaRPr lang="en-US" sz="2800" b="1" dirty="0"/>
          </a:p>
        </p:txBody>
      </p:sp>
      <p:pic>
        <p:nvPicPr>
          <p:cNvPr id="1026" name="Picture 2" descr="Детская психология в 6-7 лет, рекомендации любящим родителям — Официальный  сайт Rainbow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42" y="1350759"/>
            <a:ext cx="7904619" cy="527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2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" y="91500"/>
            <a:ext cx="114953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Воображение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вязано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своих исто­ках с зарождающейся к концу раннего детства знаковой функцией сознания. Одна линия развития знаковой функции ведет от замещения одних предметов другими предметами и их изображениями, к исполь­зованию речевых, математических и других знаков, к овладению ло­гическими формами мышления. Другая линия ведет к появлению и расширению возможности дополнять и замещать реальные вещи, си­туации, события воображаемыми, строить из материала накопленных представлений новые образы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ребенка складывается в игре. На первых порах оно неотделимо от восприятия предметов и выполнения с ними игровых действий.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во внешних опорах исчезает. Происхо­дит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интериоризация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переход к игровому действию с предметом, которого в действительности нет, к игровому преобразованию пред­мета, приданию ему нового смысла и представлению действий с ним в уме, без реального действия. Это и есть зарождение воображения как особого психического процесса.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algn="just"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Развитие воображения у дошкольников: средства, методы, диагностика, игры и  проч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96" y="4386297"/>
            <a:ext cx="4615543" cy="23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Воображение – это всегда по адресу | Вести образо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17" y="4283164"/>
            <a:ext cx="4494803" cy="242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7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551" y="361797"/>
            <a:ext cx="2422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Я- концепция</a:t>
            </a:r>
            <a:endParaRPr lang="en-US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131" y="885017"/>
            <a:ext cx="116085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Самосознание формируется к концу дошкольного возраста (формирование образа тела, одностороннее доминирование телесных функций)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Половая идентификация интерес к телу, к различиям, исследование своей сексуальности (мастурбация)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Притязание на признание со стороны взрослого и сверстников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Усваивание моральных эталонов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к 7 годам становится более адекватной </a:t>
            </a:r>
          </a:p>
          <a:p>
            <a:pPr algn="just"/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осознают достоинства и недостатки)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себя во временном пространстве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4829D223-BFDF-43BF-8B0E-EFACB3FAC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92" y="2627285"/>
            <a:ext cx="5101287" cy="4117686"/>
          </a:xfrm>
          <a:prstGeom prst="rect">
            <a:avLst/>
          </a:prstGeom>
        </p:spPr>
      </p:pic>
      <p:pic>
        <p:nvPicPr>
          <p:cNvPr id="1026" name="Picture 2" descr="Семинар для родителей: &quot;Как устанавливать границы с ребенком&quot; -  Путеводитель по детскому миру гор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65" y="3905035"/>
            <a:ext cx="4623929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дозрительная шпионка Гай иллюстрация вектора. иллюстрации насчитывающей -  10739999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t="1883" r="27207"/>
          <a:stretch/>
        </p:blipFill>
        <p:spPr bwMode="auto">
          <a:xfrm>
            <a:off x="389966" y="131151"/>
            <a:ext cx="1855694" cy="477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spicious ma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6" t="-2162" r="-1439" b="6774"/>
          <a:stretch/>
        </p:blipFill>
        <p:spPr bwMode="auto">
          <a:xfrm>
            <a:off x="2360023" y="226423"/>
            <a:ext cx="2011679" cy="341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еступное фото уличенный преступник стоит возле стены | Премиум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17" y="3944983"/>
            <a:ext cx="2353089" cy="277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орячие парни и милые собачки – беспроигрышный вариан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22" y="131151"/>
            <a:ext cx="2309222" cy="23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Один день с сестрой милосердия из Красного Креста – Зельва. Праца. Районная  газет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774" y="4870271"/>
            <a:ext cx="2981594" cy="19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Миловидная девушка 👩 (29 фото) | shutniki.clu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017" y="131151"/>
            <a:ext cx="2134666" cy="21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Молодой человек заметил леди, которая следовала за ним по всему  супермаркет. Но то, что она задумала – шок!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59" y="2518542"/>
            <a:ext cx="3162754" cy="23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Анекдот про старичка из общества трезвости и поддатого мужи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88" y="621529"/>
            <a:ext cx="2623548" cy="262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Джордж Харви | Злодеи вики | Fand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89" y="3453902"/>
            <a:ext cx="2612136" cy="3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5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79" y="313734"/>
            <a:ext cx="107812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сфера </a:t>
            </a:r>
          </a:p>
          <a:p>
            <a:pPr algn="just"/>
            <a:endParaRPr lang="ru-M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сдержаны, 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структурированы, устойчивы, осознают </a:t>
            </a: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переживания, интерес </a:t>
            </a: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эмоции связаны с 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деятельностью. </a:t>
            </a:r>
          </a:p>
          <a:p>
            <a:pPr algn="just"/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Гордость, зависть, стыд, обида, чувство комического и чувство прекрасного присущи дошкольному возрасту.</a:t>
            </a:r>
            <a:endParaRPr lang="ru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426" y="2375837"/>
            <a:ext cx="1132114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M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сфера</a:t>
            </a:r>
          </a:p>
          <a:p>
            <a:pPr algn="just"/>
            <a:endParaRPr lang="ru-M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достижения, </a:t>
            </a:r>
            <a:r>
              <a:rPr lang="ru-M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СОПОДЧИНЕНИЕ МОТИВОВ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усваивает </a:t>
            </a: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нормы, правила, учится оценивать поступки (сначала чужие, потом и свои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воли, как способности управлять поведением</a:t>
            </a:r>
            <a:endParaRPr lang="ru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ity Business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51" y="3822647"/>
            <a:ext cx="4442549" cy="26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ефир и будущее вашего ребенка: как простой тест выявляет способ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4" y="4180114"/>
            <a:ext cx="3901194" cy="195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азвить и укрепить силу воли. Советы психолога и философа | Психология  жизни | Здоровье | Аргументы и Фак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08" y="4262200"/>
            <a:ext cx="3765538" cy="25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8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A7C6E-59A4-4121-B8FE-6A7A6E4C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52ACB5-2396-446C-B052-73EA307A8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28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Структура:</a:t>
            </a:r>
          </a:p>
          <a:p>
            <a:pPr marL="514350" indent="-514350" algn="just">
              <a:buAutoNum type="arabicPeriod"/>
            </a:pPr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условия</a:t>
            </a:r>
          </a:p>
          <a:p>
            <a:pPr marL="514350" indent="-514350" algn="just">
              <a:buAutoNum type="arabicPeriod"/>
            </a:pPr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</a:p>
          <a:p>
            <a:pPr marL="514350" indent="-514350" algn="just">
              <a:buAutoNum type="arabicPeriod"/>
            </a:pPr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</a:t>
            </a:r>
          </a:p>
          <a:p>
            <a:pPr marL="514350" indent="-514350" algn="just">
              <a:buAutoNum type="arabicPeriod"/>
            </a:pPr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</a:t>
            </a:r>
          </a:p>
          <a:p>
            <a:pPr marL="514350" indent="-514350" algn="just">
              <a:buAutoNum type="arabicPeriod"/>
            </a:pPr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материал</a:t>
            </a:r>
          </a:p>
          <a:p>
            <a:pPr marL="514350" indent="-514350" algn="just">
              <a:buAutoNum type="arabicPeriod"/>
            </a:pPr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действия</a:t>
            </a:r>
          </a:p>
          <a:p>
            <a:pPr marL="514350" indent="-514350" algn="just">
              <a:buAutoNum type="arabicPeriod"/>
            </a:pPr>
            <a:endParaRPr lang="ru-M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M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южетно-ролевые игры в детском саду: их цели, значение, виды, атрибуты (в  том числе своими руками), нюансы организ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36" y="784066"/>
            <a:ext cx="5359224" cy="360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южетно-ролевые игры в средней группе детского сада - Сайт stepanovanataly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63" y="3935009"/>
            <a:ext cx="3213106" cy="28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южетно - ролевая игра &quot;Парикмахерская&quot;, средняя группа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-669" r="7730" b="-1"/>
          <a:stretch/>
        </p:blipFill>
        <p:spPr bwMode="auto">
          <a:xfrm>
            <a:off x="8307977" y="4447970"/>
            <a:ext cx="3378926" cy="2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93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тихи агния барто для малышей: 14 тыс изображений найдено в  Яндекс.Картинках | Для малышей, Дети, Иллюст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21" y="1144396"/>
            <a:ext cx="10023547" cy="576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6130" y="388203"/>
            <a:ext cx="2511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АГНИЯ БАРТО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947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гровая деятельность дошкольников и особенности её развития в условиях Ф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2" y="2831122"/>
            <a:ext cx="5240214" cy="393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гровая деятельность дошкольников и особенности её развития в условиях ФГ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16" y="3785982"/>
            <a:ext cx="6421070" cy="30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007" y="140291"/>
            <a:ext cx="113010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M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ВЗАИМООТНОШЕНИЕ ДЕТЕЙ В СИТУАЦИИ ИГРЫ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M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и реальные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длительное общение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M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языку общения, взаимопонимания и взаимопомощи, учатся согласовывать свои действия с действиями другого.</a:t>
            </a:r>
          </a:p>
          <a:p>
            <a:pPr algn="just"/>
            <a:endParaRPr lang="ru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6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43F6F-EA90-4609-ACD2-9DA7C8A3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игры в становлении дошкольника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CA4F0-5CED-4791-95DD-6A39F0E49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мотивационно-</a:t>
            </a:r>
            <a:r>
              <a:rPr lang="ru-M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потребностной</a:t>
            </a:r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сферы</a:t>
            </a:r>
          </a:p>
          <a:p>
            <a:pPr marL="514350" indent="-514350">
              <a:buAutoNum type="arabicPeriod"/>
            </a:pPr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произвольности поведения и психических процессов</a:t>
            </a:r>
          </a:p>
          <a:p>
            <a:pPr marL="514350" indent="-514350">
              <a:buAutoNum type="arabicPeriod"/>
            </a:pPr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идеального плана сознания</a:t>
            </a:r>
          </a:p>
          <a:p>
            <a:pPr marL="514350" indent="-514350">
              <a:buAutoNum type="arabicPeriod"/>
            </a:pPr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познавательного эгоцентризма </a:t>
            </a:r>
          </a:p>
          <a:p>
            <a:pPr marL="514350" indent="-514350">
              <a:buAutoNum type="arabicPeriod"/>
            </a:pPr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чувств, эмоциональной регуляции поведения</a:t>
            </a:r>
          </a:p>
          <a:p>
            <a:pPr marL="514350" indent="-514350">
              <a:buAutoNum type="arabicPeriod"/>
            </a:pPr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других видов деятельности на основе игры</a:t>
            </a:r>
          </a:p>
          <a:p>
            <a:pPr marL="514350" indent="-514350">
              <a:buAutoNum type="arabicPeriod"/>
            </a:pPr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M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речи, рефлексивного мышления</a:t>
            </a:r>
            <a:endParaRPr lang="ru-M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M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M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M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74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оль игрушек в жизни ребенка — Последние новости Украины и мира vremya.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5" y="2144470"/>
            <a:ext cx="4557589" cy="455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Я выбираю:: текстильную развивающую игрушку — ikirov.ru - Энциклопедия  товаров и услуг в Кирове и Киров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0" y="3292978"/>
            <a:ext cx="6060587" cy="340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838" y="307510"/>
            <a:ext cx="1167032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Игрушка возникает в истории человечества как средство подготовки ребенка к жизни в современной ему системе общественных отношений. Игруш­ка - предмет, служащий для забавы и развлечений, но одновременно являющийся средством психического развития ребенка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предметов, существующих в быту взрослых, при­общают ребенка к этим предметам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- средство воздействия на нравственную сторону лично­сти ребенка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58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293" y="151499"/>
            <a:ext cx="121802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игрушки: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оразмерно возрасту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Развитию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Безопасности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Смысловая нагрузка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Многофункциональность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Безопасное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Гигиеничность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Безопасный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веревочек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Безопасный звук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OO JIT ZU DC Игрушка, волна 1 цена | hansapost.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00" y="96715"/>
            <a:ext cx="2394000" cy="23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абор машин Hot Wheels K5904 1:64 — Машинки и техника — купить по выгодной  цене на Яндекс.Маркете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6" r="4812"/>
          <a:stretch/>
        </p:blipFill>
        <p:spPr bwMode="auto">
          <a:xfrm>
            <a:off x="8240044" y="151499"/>
            <a:ext cx="1739226" cy="24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жип Хот Вилс Монстр Трак Тигровая Акула Hot Wheels Monster Trucks Tiger  Shark 1:24 Mattel GCX21, цена 999 грн - Prom.ua (ID#117904316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89" y="24712"/>
            <a:ext cx="2367184" cy="23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Раскраски Братц (Bratz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663" y="112052"/>
            <a:ext cx="2458553" cy="36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Барби: Почему время главной куклы планеты прошло, как бы она ни старалась —  Wonderz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1" y="4420238"/>
            <a:ext cx="3658402" cy="24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укольный набор LOL Surprise Tweens Хулиганка с сюрпризом (576686) купить в  Киеве, Украине по выгодной цене | 【Будинок іграшок】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720" y="2135001"/>
            <a:ext cx="2545801" cy="25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Куклы лол с волосами, 170 грн. - Kidstaff | №282243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89" y="4337247"/>
            <a:ext cx="2907647" cy="21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Конструктор LEGO Minecraft Современный домик на дереве (21174) купить в  Киеве, Украине по выгодной цене | 【Будинок іграшок】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52" y="2093430"/>
            <a:ext cx="3175146" cy="31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Новые игрушки 2022 года: купить новинки для детей, фото и цены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067" y="4889803"/>
            <a:ext cx="3194437" cy="19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Кое-что о куклах Baby Born (Беби Борн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31" y="3407901"/>
            <a:ext cx="17716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8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7" y="603629"/>
            <a:ext cx="117304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ситуация развития-ребенок выходит за пределы семьи. Центр- взрослый, как носитель общественной функции. </a:t>
            </a:r>
          </a:p>
          <a:p>
            <a:pPr marL="457200" indent="-457200" algn="just">
              <a:buAutoNum type="arabicPeriod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Новообразование-соподчинение 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мотивов (</a:t>
            </a: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иерархия), потребность в общественно значимой деятельности. </a:t>
            </a:r>
          </a:p>
          <a:p>
            <a:pPr marL="457200" indent="-457200" algn="just">
              <a:buAutoNum type="arabicPeriod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деятельность-сюжетно-ролевая игра. Разрешается противоречие, основанное на том, что ребенок хочет участвовать во взрослой жизни, но не может этого сделать.</a:t>
            </a:r>
          </a:p>
        </p:txBody>
      </p:sp>
      <p:pic>
        <p:nvPicPr>
          <p:cNvPr id="2050" name="Picture 2" descr="Центр общественного здоровья и медицинской профилактики » Детский кризис 7  лет. Что делать родителя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63" y="3461484"/>
            <a:ext cx="3798116" cy="32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чемучка. Ответы на детские вопросы. » Женский Ми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8" y="3032623"/>
            <a:ext cx="6550025" cy="36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64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помочь ребёнку преодолеть кризис 7 л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59" y="3630013"/>
            <a:ext cx="4672979" cy="304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40973" y="201307"/>
            <a:ext cx="5460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7 лет «Какой я есть»</a:t>
            </a: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52357"/>
            <a:ext cx="115384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уже не актуальна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другого вида деятельности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стремление стать взрослым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потребности в учении как общественно –значимой и полезной деятельности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готовность (необходимость взрослеть может пугать)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внутренней позиции (отдельное Я, внутренняя психическая жизнь)</a:t>
            </a:r>
          </a:p>
        </p:txBody>
      </p:sp>
    </p:spTree>
    <p:extLst>
      <p:ext uri="{BB962C8B-B14F-4D97-AF65-F5344CB8AC3E}">
        <p14:creationId xmlns:p14="http://schemas.microsoft.com/office/powerpoint/2010/main" val="3649206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6486" y="408770"/>
            <a:ext cx="5647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 7 лет. Характеристики:</a:t>
            </a:r>
            <a:endParaRPr lang="en-US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036" y="155431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Утомляемость</a:t>
            </a:r>
          </a:p>
          <a:p>
            <a:pPr algn="just"/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Раздражительность</a:t>
            </a:r>
          </a:p>
          <a:p>
            <a:pPr algn="just"/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Вспышки гнева</a:t>
            </a:r>
          </a:p>
          <a:p>
            <a:pPr algn="just"/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Нервозность</a:t>
            </a:r>
          </a:p>
          <a:p>
            <a:pPr algn="just"/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Страхи</a:t>
            </a:r>
          </a:p>
          <a:p>
            <a:pPr algn="just"/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Подражание </a:t>
            </a:r>
            <a:endParaRPr lang="ru-MD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вплоть до </a:t>
            </a:r>
            <a:r>
              <a:rPr lang="ru-M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манерничания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50" name="Picture 2" descr="Кризис 7 лет у ребенка - что делать родителям? Рекомендации психоло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40" y="2636982"/>
            <a:ext cx="73152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44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CAFA0-852C-4218-B5ED-160C6986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10" y="139844"/>
            <a:ext cx="10515600" cy="1325563"/>
          </a:xfrm>
        </p:spPr>
        <p:txBody>
          <a:bodyPr>
            <a:normAutofit/>
          </a:bodyPr>
          <a:lstStyle/>
          <a:p>
            <a:r>
              <a:rPr lang="ru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F081AB-E5E2-4AC4-A6F9-E7CE4AF0E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40536"/>
            <a:ext cx="1140921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и потребность в социальном функционировании-РОЖДЕНИЕ СОЦИАЛЬНОГО «Я» РЕБЕНКА</a:t>
            </a:r>
          </a:p>
          <a:p>
            <a:pPr marL="0" indent="0" algn="just">
              <a:buNone/>
            </a:pPr>
            <a:r>
              <a:rPr lang="ru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Базальная потребность-уважение ребенка и принятие его самостоятельности </a:t>
            </a:r>
          </a:p>
        </p:txBody>
      </p:sp>
      <p:pic>
        <p:nvPicPr>
          <p:cNvPr id="4098" name="Picture 2" descr="Что обязательно нужно говорить детям, но мы не говорим - Газета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40" y="3353702"/>
            <a:ext cx="6210588" cy="35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одители и дети: как выстроить доверительные отношения с ребенком? -  Департамент труда и социальной защиты населения города Моск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3" y="3002720"/>
            <a:ext cx="5422969" cy="361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90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8202" y="501134"/>
            <a:ext cx="2918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кризиса</a:t>
            </a:r>
            <a:endParaRPr lang="en-US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1044" y="1225679"/>
            <a:ext cx="10738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непосредственности (между желаниями и действиями)</a:t>
            </a:r>
          </a:p>
          <a:p>
            <a:pPr marL="514350" indent="-514350" algn="just">
              <a:buAutoNum type="arabicPeriod"/>
            </a:pPr>
            <a:r>
              <a:rPr lang="ru-M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Манерничание</a:t>
            </a:r>
            <a:endParaRPr lang="ru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Скрытность</a:t>
            </a:r>
          </a:p>
          <a:p>
            <a:pPr marL="514350" indent="-514350" algn="just">
              <a:buAutoNum type="arabicPeriod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«горькой конфеты»</a:t>
            </a:r>
          </a:p>
          <a:p>
            <a:pPr marL="514350" indent="-514350" algn="just">
              <a:buAutoNum type="arabicPeriod"/>
            </a:pP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самооценка, кривляние, пререкания, заторможенность, упрямство, вспышки гнева и агрессии, раздражительность</a:t>
            </a:r>
          </a:p>
        </p:txBody>
      </p:sp>
      <p:pic>
        <p:nvPicPr>
          <p:cNvPr id="3074" name="Picture 2" descr="Кризис 7 лет у детей. Как с ним справиться? | Mama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302" y="3164671"/>
            <a:ext cx="5543261" cy="36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ризис 7 лет у детей: причины, проявления, что дел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0" y="3268260"/>
            <a:ext cx="52387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22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7FCD7-81C1-4C93-9332-B4ECF1B9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0"/>
            <a:ext cx="10515600" cy="1325563"/>
          </a:xfrm>
        </p:spPr>
        <p:txBody>
          <a:bodyPr>
            <a:normAutofit/>
          </a:bodyPr>
          <a:lstStyle/>
          <a:p>
            <a:r>
              <a:rPr lang="ru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для родителей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1FB20-08C6-4210-B582-29831387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64" y="1159164"/>
            <a:ext cx="10967720" cy="4236719"/>
          </a:xfrm>
        </p:spPr>
        <p:txBody>
          <a:bodyPr>
            <a:noAutofit/>
          </a:bodyPr>
          <a:lstStyle/>
          <a:p>
            <a:pPr algn="just"/>
            <a:r>
              <a:rPr lang="ru-M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Осознать и принять желание ребенка быть самостоятельным</a:t>
            </a:r>
          </a:p>
          <a:p>
            <a:pPr algn="just"/>
            <a:r>
              <a:rPr lang="ru-M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M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вмешиваться в </a:t>
            </a:r>
            <a:r>
              <a:rPr lang="ru-M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если не просит</a:t>
            </a:r>
          </a:p>
          <a:p>
            <a:pPr algn="just"/>
            <a:r>
              <a:rPr lang="ru-M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снимать с себя ответственность за личные дела ребенка</a:t>
            </a:r>
          </a:p>
          <a:p>
            <a:pPr algn="just"/>
            <a:r>
              <a:rPr lang="ru-M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понять отрицательные последствия своего действия или бездействия</a:t>
            </a:r>
          </a:p>
          <a:p>
            <a:pPr algn="just"/>
            <a:r>
              <a:rPr lang="ru-M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права-новые обязанности дать ребенку возможность обрести и справляться с новыми обязанностями</a:t>
            </a:r>
          </a:p>
        </p:txBody>
      </p:sp>
    </p:spTree>
    <p:extLst>
      <p:ext uri="{BB962C8B-B14F-4D97-AF65-F5344CB8AC3E}">
        <p14:creationId xmlns:p14="http://schemas.microsoft.com/office/powerpoint/2010/main" val="790329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тличный метод распределения ограничений и запретов в жизни ребенка. 4 зоны  от Ю. Б. Гиппенрейтер - Поляр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2067"/>
            <a:ext cx="5895249" cy="442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2161" y="474757"/>
            <a:ext cx="4866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БЕСКОНФЛИКТНАЯ ДИСЦИПЛИНА </a:t>
            </a:r>
            <a:endParaRPr lang="en-US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09493" y="2389002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БЫТЬ!</a:t>
            </a:r>
          </a:p>
          <a:p>
            <a:pPr marL="342900" indent="-342900" algn="just">
              <a:buAutoNum type="arabicPeriod"/>
            </a:pP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и гибкость правил.</a:t>
            </a:r>
          </a:p>
          <a:p>
            <a:pPr marL="342900" indent="-342900" algn="just">
              <a:buAutoNum type="arabicPeriod"/>
            </a:pP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не должны противоречить потребностям ребенка</a:t>
            </a:r>
          </a:p>
          <a:p>
            <a:pPr marL="342900" indent="-342900" algn="just">
              <a:buAutoNum type="arabicPeriod"/>
            </a:pP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для всех.</a:t>
            </a:r>
          </a:p>
          <a:p>
            <a:pPr marL="342900" indent="-342900" algn="just">
              <a:buAutoNum type="arabicPeriod"/>
            </a:pP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Дружественно-разъяснительная форма</a:t>
            </a:r>
          </a:p>
          <a:p>
            <a:pPr marL="342900" indent="-342900" algn="just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0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астер-класс по изготовлению знаков «Правила поведения нашей группы» в  подготовительной группе. Воспитателям детских садов, школьным учителям и  педагогам - Маам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31" y="844062"/>
            <a:ext cx="6054969" cy="46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047" y="301089"/>
            <a:ext cx="5884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M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НАКАЗАНИЯ</a:t>
            </a:r>
          </a:p>
          <a:p>
            <a:pPr algn="just"/>
            <a:endParaRPr lang="ru-M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вреда здоровью</a:t>
            </a: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один раз-одно</a:t>
            </a: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 счет любви</a:t>
            </a: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вдогонку</a:t>
            </a: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Наказан-прощен</a:t>
            </a: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унижения</a:t>
            </a: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Неприкосновенность личности</a:t>
            </a: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судить</a:t>
            </a:r>
            <a:endParaRPr lang="ru-M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Наказывать-лишая хорошего, а не наделяя плохим</a:t>
            </a: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Косвенное неодобрение</a:t>
            </a: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Ироническая похвала</a:t>
            </a: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с насмешкой </a:t>
            </a:r>
          </a:p>
          <a:p>
            <a:pPr algn="just"/>
            <a:endParaRPr lang="ru-MD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301" y="412042"/>
            <a:ext cx="113472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Дошкольный возраст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 3 до 7 лет) является прямым продолжением раннего возраста в плане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общей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сензитивности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осуществляемой не­удержимостью онтогенетического потенциала к развитию.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пери­од овладения социальным пространством человеческих отношений через общение с близкими взрослыми, а также через игровые и реаль­ные отношения со сверстниками.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Дошкольный возраст приносит ребенку новые принципиальные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относительность постоянства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другого человека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людьми, персонажами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принятым позитив­ным формам общения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активное овладение собст­венным телом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половой идентификации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Игры на развитие памяти у дошкольников: для продвинутых род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51" y="3013166"/>
            <a:ext cx="5892558" cy="33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истема &quot;Дошкольни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6" y="4004290"/>
            <a:ext cx="2927260" cy="2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4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6320" y="309545"/>
            <a:ext cx="5450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Психических функций</a:t>
            </a:r>
            <a:endParaRPr lang="en-US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508" y="1018290"/>
            <a:ext cx="1153885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endParaRPr lang="ru-MD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речи идет в нескольких направлениях: совершенствуется ее практическое употребление в общении с другими людьми, вместе с тем речь становится основой перестройки психических процессов, орудием мышления. 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Завершается </a:t>
            </a: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овладения речью. К 7 годам язык становится 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родным.</a:t>
            </a:r>
            <a:endParaRPr lang="ru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Индивидуальный подход к развитию речи реб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1" y="3093228"/>
            <a:ext cx="5322117" cy="354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азвитие связной речи у детей дошкольного возра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30" y="2859994"/>
            <a:ext cx="48768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7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LL ME WHYYYYYY!!! : m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04" y="3380728"/>
            <a:ext cx="3474804" cy="32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есплатное занятие по любому направлению от «ПОЧЕМУЧКИ» - Бизнес портал  Подольска и Подольского района - Podolsk.top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4" t="17095" r="26336"/>
          <a:stretch/>
        </p:blipFill>
        <p:spPr bwMode="auto">
          <a:xfrm>
            <a:off x="107576" y="2980264"/>
            <a:ext cx="2805954" cy="38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4759" y="518551"/>
            <a:ext cx="384291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функций речи.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Планирующая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Знаковая функция.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Экспрессивная функция.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сюжетные картинки по развитию речи для дошкольников: 18 тыс изображений  найдено в Яндекс.Картинках | Дошкольные учебные мероприятия, Детский сад  чтение, Дошколь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521" y="604799"/>
            <a:ext cx="4544143" cy="607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7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09" y="469651"/>
            <a:ext cx="11399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действий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восприятия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Усвоение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сенсорных эталонов -только одна из сторон развития ориентировки ребенка в свойствах предметов. Вторая сторона, которая неразрывно связана с первой, -это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действия восприятия.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0" name="Picture 4" descr="Развитие словесно-логического мышления у дошкольников | Дефектология Про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51299"/>
            <a:ext cx="3422468" cy="25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азвитие логического мышления (логики) у детей - Детский  нейропсихологический центр в Моск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12" y="2373143"/>
            <a:ext cx="4392042" cy="420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сихическое развитие ребенка от 3 до 7 л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73" y="4276468"/>
            <a:ext cx="3048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1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6140" y="379214"/>
            <a:ext cx="5172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наглядно-образное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674" y="983125"/>
            <a:ext cx="114866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мере развития любознательности, познавательных интересов мышление все шире используется детьми для освоения окружающего мира, которое выходит за рамки задач, выдвигаемых их собственной практической деятельностью.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начинает ставить перед собой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познавательные задачи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ищет объяснения замеченным явлениям.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Дошкольники прибегают к своего рода экспериментам для выяснения интересующих их вопро­сов, наблюдают явления, рассуждают о них и делают выводы.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причинно-следственных связей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 выясне­ния наиболее простых, прозрачных, лежащих на поверхности связей и отношений вещей дошкольники постепенно переходят к пониманию гораздо более сложных и скрытых зависимостей.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Основные этапы развития мышления до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9961"/>
            <a:ext cx="42672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ышление дошкольников: этапы и особенности | КГБУ &quot;Комсомольский-на-Амуре  реабилитационный центр для детей и подростков с ограниченными возможностям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26138"/>
            <a:ext cx="4111625" cy="271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Развитие воображения у детей старшего дошкольного возраста | Мир  Дошколь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170159"/>
            <a:ext cx="3341350" cy="222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6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474" y="351919"/>
            <a:ext cx="1102505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начале дошкольного воз­раста отражает его интерес к окружающим предметам и выполняемым с ними действиям. Ребенок сосредоточен только до тех пор, пока ин­терес не угаснет. Появление нового предмета тотчас же вызывает пе­реключение внимания на него. Поэтому дети редко длительное время занимаются одним и тем же делом.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протяжении дошкольного возраста в связи с усложнением дея­тельности детей и их передвижением в общем умственном развитии внимание приобретает большие сосредоточенность и устойчивость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изменение внимания в дошкольном возрасте состоит в том, что дети впервые начинают управлять своим вниманием, сознательно направлять его на определенные предметы, явления, удерживаться на них, используя для этого некоторые средства.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произвольного внимания лежат вне личности ребенка.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Развитие произвольного внимания: упражнения для до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30" y="4323552"/>
            <a:ext cx="3196590" cy="245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Упражнения, развивающие память и внимание дошкольников | suhobuzimo4ds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37" y="4264463"/>
            <a:ext cx="2404745" cy="25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9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305" y="284258"/>
            <a:ext cx="10955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M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-ведущий психический процесс становится произвольной к 4-5 годам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3174" y="745923"/>
            <a:ext cx="1119051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Память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дошкольника в основном носит непроизвольный характер. Это значит, что ребенок чаще всего не ставит перед собой осознанных целей что-либо запом­нить. Запоминание и припоминание происходят независимо от его воли и сознания. Они осуществляются в деятельности и зависят от ее харак­тера. Ребенок запоминает то, на что было обращено его внимание в деятельности, что произвело на него впечатление, что было интересно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воз­раст является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периодом, освобожденным от амнезии младенчества и раннего возраста.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ажнейшей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в раз­витии познавательной сферы дошкольника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в ходе детского развития складывается совершенно новая система функций ребенка, которая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тем, что 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цен­тре сознания становится память. Памяти в дошкольном возрасте при­надлежит доминирующая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Память у детей дошкольного возраста: развитие. Формирование зрительной,  слуховой и произвольной памяти у дошкольника. Преобладающий вид памя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95" y="4393075"/>
            <a:ext cx="4286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Игры на развитие памяти и внимания у дошкольников, упражнения и рекомендац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4" r="82" b="19506"/>
          <a:stretch/>
        </p:blipFill>
        <p:spPr bwMode="auto">
          <a:xfrm>
            <a:off x="6804566" y="4275909"/>
            <a:ext cx="5291640" cy="24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33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1267</Words>
  <Application>Microsoft Office PowerPoint</Application>
  <PresentationFormat>Широкоэкранный</PresentationFormat>
  <Paragraphs>149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Сюжетно-ролевая игра </vt:lpstr>
      <vt:lpstr>Презентация PowerPoint</vt:lpstr>
      <vt:lpstr>Презентация PowerPoint</vt:lpstr>
      <vt:lpstr>Роль игры в становлении дошкольника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Новообразование</vt:lpstr>
      <vt:lpstr>Презентация PowerPoint</vt:lpstr>
      <vt:lpstr>Тактика для родителей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личность</dc:title>
  <dc:creator>Ольга Бондаренко</dc:creator>
  <cp:lastModifiedBy>Olga</cp:lastModifiedBy>
  <cp:revision>39</cp:revision>
  <dcterms:created xsi:type="dcterms:W3CDTF">2020-03-21T13:20:02Z</dcterms:created>
  <dcterms:modified xsi:type="dcterms:W3CDTF">2022-04-01T11:07:11Z</dcterms:modified>
</cp:coreProperties>
</file>