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9"/>
  </p:notesMasterIdLst>
  <p:handoutMasterIdLst>
    <p:handoutMasterId r:id="rId30"/>
  </p:handoutMasterIdLst>
  <p:sldIdLst>
    <p:sldId id="312" r:id="rId5"/>
    <p:sldId id="334" r:id="rId6"/>
    <p:sldId id="304" r:id="rId7"/>
    <p:sldId id="307" r:id="rId8"/>
    <p:sldId id="281" r:id="rId9"/>
    <p:sldId id="282" r:id="rId10"/>
    <p:sldId id="314" r:id="rId11"/>
    <p:sldId id="315" r:id="rId12"/>
    <p:sldId id="317" r:id="rId13"/>
    <p:sldId id="318" r:id="rId14"/>
    <p:sldId id="319" r:id="rId15"/>
    <p:sldId id="321" r:id="rId16"/>
    <p:sldId id="322" r:id="rId17"/>
    <p:sldId id="323" r:id="rId18"/>
    <p:sldId id="324" r:id="rId19"/>
    <p:sldId id="325" r:id="rId20"/>
    <p:sldId id="326" r:id="rId21"/>
    <p:sldId id="327" r:id="rId22"/>
    <p:sldId id="328" r:id="rId23"/>
    <p:sldId id="330" r:id="rId24"/>
    <p:sldId id="331" r:id="rId25"/>
    <p:sldId id="332" r:id="rId26"/>
    <p:sldId id="333" r:id="rId27"/>
    <p:sldId id="297" r:id="rId28"/>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88" autoAdjust="0"/>
  </p:normalViewPr>
  <p:slideViewPr>
    <p:cSldViewPr snapToGrid="0" snapToObjects="1">
      <p:cViewPr varScale="1">
        <p:scale>
          <a:sx n="70" d="100"/>
          <a:sy n="70" d="100"/>
        </p:scale>
        <p:origin x="738" y="84"/>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2024</a:t>
            </a:fld>
            <a:endParaRPr lang="en-US" dirty="0"/>
          </a:p>
        </p:txBody>
      </p:sp>
      <p:sp>
        <p:nvSpPr>
          <p:cNvPr id="4" name="Footer Placeholder 3">
            <a:extLst>
              <a:ext uri="{FF2B5EF4-FFF2-40B4-BE49-F238E27FC236}">
                <a16:creationId xmlns:a16="http://schemas.microsoft.com/office/drawing/2014/main" xmlns=""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4110138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47668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508814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29493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686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1939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8766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649742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77914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8454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xmlns="" id="{BA5D5A72-CB6F-F8DE-E2C9-90459C8C3DC1}"/>
              </a:ext>
              <a:ext uri="{C183D7F6-B498-43B3-948B-1728B52AA6E4}">
                <adec:decorative xmlns:adec="http://schemas.microsoft.com/office/drawing/2017/decorative" xmlns=""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xmlns="" id="{E66FD7FF-2869-7902-36B2-2B229AB9AB19}"/>
              </a:ext>
              <a:ext uri="{C183D7F6-B498-43B3-948B-1728B52AA6E4}">
                <adec:decorative xmlns:adec="http://schemas.microsoft.com/office/drawing/2017/decorative" xmlns=""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xmlns="" id="{B1457C88-4472-81CF-02AF-4421E0A3084B}"/>
              </a:ext>
              <a:ext uri="{C183D7F6-B498-43B3-948B-1728B52AA6E4}">
                <adec:decorative xmlns:adec="http://schemas.microsoft.com/office/drawing/2017/decorative" xmlns=""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xmlns="" id="{D014917C-8694-B4A4-A211-0F31F00E247E}"/>
              </a:ext>
              <a:ext uri="{C183D7F6-B498-43B3-948B-1728B52AA6E4}">
                <adec:decorative xmlns:adec="http://schemas.microsoft.com/office/drawing/2017/decorative" xmlns=""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xmlns="" id="{A7DB6972-BB75-254A-BA88-C0C3E6E93BDB}"/>
              </a:ext>
              <a:ext uri="{C183D7F6-B498-43B3-948B-1728B52AA6E4}">
                <adec:decorative xmlns:adec="http://schemas.microsoft.com/office/drawing/2017/decorative" xmlns=""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xmlns="" id="{790E862E-398F-571C-EC2C-3D17164DE059}"/>
              </a:ext>
              <a:ext uri="{C183D7F6-B498-43B3-948B-1728B52AA6E4}">
                <adec:decorative xmlns:adec="http://schemas.microsoft.com/office/drawing/2017/decorative" xmlns=""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xmlns=""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xmlns=""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xmlns=""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xmlns=""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xmlns="" id="{D5595DD5-43B0-252F-8BC6-6B74340C5BCF}"/>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xmlns="" id="{BC3A3767-6C5E-8188-0A49-955BBACE37F0}"/>
              </a:ext>
              <a:ext uri="{C183D7F6-B498-43B3-948B-1728B52AA6E4}">
                <adec:decorative xmlns:adec="http://schemas.microsoft.com/office/drawing/2017/decorative" xmlns=""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xmlns=""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xmlns=""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xmlns=""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xmlns="" id="{C6639AD7-128F-B39D-B45F-0F22A2C6D68B}"/>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xmlns="" id="{48479A23-C29C-C711-510C-05B69B882268}"/>
              </a:ext>
              <a:ext uri="{C183D7F6-B498-43B3-948B-1728B52AA6E4}">
                <adec:decorative xmlns:adec="http://schemas.microsoft.com/office/drawing/2017/decorative" xmlns=""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xmlns="" id="{F3DC42FA-4B8F-2EFC-CAB4-1CCAB93BEB7B}"/>
              </a:ext>
              <a:ext uri="{C183D7F6-B498-43B3-948B-1728B52AA6E4}">
                <adec:decorative xmlns:adec="http://schemas.microsoft.com/office/drawing/2017/decorative" xmlns=""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xmlns="" id="{376CF4B8-1811-BD21-43A7-560AC4724F3B}"/>
              </a:ext>
              <a:ext uri="{C183D7F6-B498-43B3-948B-1728B52AA6E4}">
                <adec:decorative xmlns:adec="http://schemas.microsoft.com/office/drawing/2017/decorative" xmlns=""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xmlns="" id="{30B7B4F0-D3BC-63DF-6429-F771BE5A3270}"/>
              </a:ext>
              <a:ext uri="{C183D7F6-B498-43B3-948B-1728B52AA6E4}">
                <adec:decorative xmlns:adec="http://schemas.microsoft.com/office/drawing/2017/decorative" xmlns=""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xmlns=""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xmlns=""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xmlns=""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AEF1F750-031C-BDB7-BD7B-9CBE17406FDB}"/>
              </a:ext>
              <a:ext uri="{C183D7F6-B498-43B3-948B-1728B52AA6E4}">
                <adec:decorative xmlns:adec="http://schemas.microsoft.com/office/drawing/2017/decorative" xmlns=""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xmlns="" id="{FEB515B5-2D9F-58E1-6E3C-CCBF105D891E}"/>
              </a:ext>
              <a:ext uri="{C183D7F6-B498-43B3-948B-1728B52AA6E4}">
                <adec:decorative xmlns:adec="http://schemas.microsoft.com/office/drawing/2017/decorative" xmlns=""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xmlns="" id="{5CCFEDF9-5B69-87BA-8A33-35033DA4013F}"/>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xmlns=""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2C6B5F91-ABF5-D0B6-E43F-40CEDC3A6DF8}"/>
              </a:ext>
              <a:ext uri="{C183D7F6-B498-43B3-948B-1728B52AA6E4}">
                <adec:decorative xmlns:adec="http://schemas.microsoft.com/office/drawing/2017/decorative" xmlns=""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xmlns="" id="{A52D64F1-27B6-A1E5-4F44-A6029FAB307B}"/>
              </a:ext>
              <a:ext uri="{C183D7F6-B498-43B3-948B-1728B52AA6E4}">
                <adec:decorative xmlns:adec="http://schemas.microsoft.com/office/drawing/2017/decorative" xmlns=""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xmlns="" id="{A626DE4B-D4E5-B36A-89FA-7C0E87AFC31D}"/>
              </a:ext>
              <a:ext uri="{C183D7F6-B498-43B3-948B-1728B52AA6E4}">
                <adec:decorative xmlns:adec="http://schemas.microsoft.com/office/drawing/2017/decorative" xmlns=""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xmlns="" id="{95243571-BE64-3777-F992-88FC43A60537}"/>
              </a:ext>
              <a:ext uri="{C183D7F6-B498-43B3-948B-1728B52AA6E4}">
                <adec:decorative xmlns:adec="http://schemas.microsoft.com/office/drawing/2017/decorative" xmlns=""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ADFAE2CB-0EAD-E788-FCB7-FB12F6939199}"/>
              </a:ext>
              <a:ext uri="{C183D7F6-B498-43B3-948B-1728B52AA6E4}">
                <adec:decorative xmlns:adec="http://schemas.microsoft.com/office/drawing/2017/decorative" xmlns=""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CAA6B609-D718-DB49-892F-7E49376CC913}"/>
              </a:ext>
              <a:ext uri="{C183D7F6-B498-43B3-948B-1728B52AA6E4}">
                <adec:decorative xmlns:adec="http://schemas.microsoft.com/office/drawing/2017/decorative" xmlns=""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5923D9E-9381-3D11-B31A-1BF5C97F35B0}"/>
              </a:ext>
              <a:ext uri="{C183D7F6-B498-43B3-948B-1728B52AA6E4}">
                <adec:decorative xmlns:adec="http://schemas.microsoft.com/office/drawing/2017/decorative" xmlns=""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xmlns=""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xmlns=""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xmlns="" id="{0F297964-0B81-31DC-6D6D-1414832238B1}"/>
              </a:ext>
              <a:ext uri="{C183D7F6-B498-43B3-948B-1728B52AA6E4}">
                <adec:decorative xmlns:adec="http://schemas.microsoft.com/office/drawing/2017/decorative" xmlns=""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xmlns=""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xmlns=""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xmlns="" id="{EFFAEAD9-58A9-096B-C6D0-58F7AD08EB20}"/>
              </a:ext>
              <a:ext uri="{C183D7F6-B498-43B3-948B-1728B52AA6E4}">
                <adec:decorative xmlns:adec="http://schemas.microsoft.com/office/drawing/2017/decorative" xmlns=""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xmlns=""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xmlns=""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xmlns=""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537D12D-0FCA-3396-988D-452D3D526E3D}"/>
              </a:ext>
              <a:ext uri="{C183D7F6-B498-43B3-948B-1728B52AA6E4}">
                <adec:decorative xmlns:adec="http://schemas.microsoft.com/office/drawing/2017/decorative" xmlns=""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xmlns="" id="{11710CE8-8A83-C0D3-623E-AFCC6C6A2930}"/>
              </a:ext>
              <a:ext uri="{C183D7F6-B498-43B3-948B-1728B52AA6E4}">
                <adec:decorative xmlns:adec="http://schemas.microsoft.com/office/drawing/2017/decorative" xmlns=""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xmlns="" id="{7AA66C80-37C3-6D28-7564-733A30B2CD8D}"/>
              </a:ext>
              <a:ext uri="{C183D7F6-B498-43B3-948B-1728B52AA6E4}">
                <adec:decorative xmlns:adec="http://schemas.microsoft.com/office/drawing/2017/decorative" xmlns=""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xmlns="" id="{D9DB7C23-E0CF-A75F-BFFD-4E7679AF4AD5}"/>
                </a:ext>
                <a:ext uri="{C183D7F6-B498-43B3-948B-1728B52AA6E4}">
                  <adec:decorative xmlns:adec="http://schemas.microsoft.com/office/drawing/2017/decorative" xmlns=""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xmlns="" id="{4D62A0CC-A0CE-403A-A167-27225B2C6083}"/>
                </a:ext>
                <a:ext uri="{C183D7F6-B498-43B3-948B-1728B52AA6E4}">
                  <adec:decorative xmlns:adec="http://schemas.microsoft.com/office/drawing/2017/decorative" xmlns=""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xmlns="" id="{F8AD83DA-A293-6D56-F606-7C98C403A3F7}"/>
                </a:ext>
                <a:ext uri="{C183D7F6-B498-43B3-948B-1728B52AA6E4}">
                  <adec:decorative xmlns:adec="http://schemas.microsoft.com/office/drawing/2017/decorative" xmlns=""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xmlns=""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86F8B46B-EF6E-BC12-09E2-0F3B779197B4}"/>
              </a:ext>
              <a:ext uri="{C183D7F6-B498-43B3-948B-1728B52AA6E4}">
                <adec:decorative xmlns:adec="http://schemas.microsoft.com/office/drawing/2017/decorative" xmlns=""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xmlns="" id="{5D7B4F11-E150-473B-98F5-6E6AC9646863}"/>
              </a:ext>
              <a:ext uri="{C183D7F6-B498-43B3-948B-1728B52AA6E4}">
                <adec:decorative xmlns:adec="http://schemas.microsoft.com/office/drawing/2017/decorative" xmlns=""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xmlns="" id="{A8E2FA61-C047-21BB-AA50-F84AD7685498}"/>
              </a:ext>
              <a:ext uri="{C183D7F6-B498-43B3-948B-1728B52AA6E4}">
                <adec:decorative xmlns:adec="http://schemas.microsoft.com/office/drawing/2017/decorative" xmlns=""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xmlns="" id="{1A2791BA-760E-9FA5-8743-D0B699FC9835}"/>
              </a:ext>
              <a:ext uri="{C183D7F6-B498-43B3-948B-1728B52AA6E4}">
                <adec:decorative xmlns:adec="http://schemas.microsoft.com/office/drawing/2017/decorative" xmlns=""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xmlns=""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xmlns=""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xmlns=""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xmlns="" id="{2A3EC91E-4089-D366-06D3-3E66F93DFAF3}"/>
              </a:ext>
              <a:ext uri="{C183D7F6-B498-43B3-948B-1728B52AA6E4}">
                <adec:decorative xmlns:adec="http://schemas.microsoft.com/office/drawing/2017/decorative" xmlns=""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xmlns="" id="{70F595E1-C910-3710-90E9-AF5FFCE05861}"/>
              </a:ext>
              <a:ext uri="{C183D7F6-B498-43B3-948B-1728B52AA6E4}">
                <adec:decorative xmlns:adec="http://schemas.microsoft.com/office/drawing/2017/decorative" xmlns=""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xmlns="" id="{AA39EF58-54F1-4AC9-1D83-2E7DEEAAEA6A}"/>
              </a:ext>
              <a:ext uri="{C183D7F6-B498-43B3-948B-1728B52AA6E4}">
                <adec:decorative xmlns:adec="http://schemas.microsoft.com/office/drawing/2017/decorative" xmlns=""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xmlns="" id="{0C320934-59CC-4123-C7C1-FEEE89F3045F}"/>
              </a:ext>
              <a:ext uri="{C183D7F6-B498-43B3-948B-1728B52AA6E4}">
                <adec:decorative xmlns:adec="http://schemas.microsoft.com/office/drawing/2017/decorative" xmlns=""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xmlns="" id="{EC46DC71-C12A-96C8-3FE2-AA95AB58B349}"/>
              </a:ext>
              <a:ext uri="{C183D7F6-B498-43B3-948B-1728B52AA6E4}">
                <adec:decorative xmlns:adec="http://schemas.microsoft.com/office/drawing/2017/decorative" xmlns=""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xmlns=""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xmlns=""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xmlns=""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xmlns="" id="{CD2D664E-6702-6607-A37E-2E996144917C}"/>
              </a:ext>
              <a:ext uri="{C183D7F6-B498-43B3-948B-1728B52AA6E4}">
                <adec:decorative xmlns:adec="http://schemas.microsoft.com/office/drawing/2017/decorative" xmlns=""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xmlns="" id="{951C5737-DF7E-D671-AC74-9E488335BCA2}"/>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xmlns="" id="{F232A1E1-DD38-15EA-6CA1-A84950EC43F0}"/>
              </a:ext>
              <a:ext uri="{C183D7F6-B498-43B3-948B-1728B52AA6E4}">
                <adec:decorative xmlns:adec="http://schemas.microsoft.com/office/drawing/2017/decorative" xmlns=""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xmlns="" id="{B9036D42-A06F-E6EE-BB91-8BAF045198BE}"/>
              </a:ext>
              <a:ext uri="{C183D7F6-B498-43B3-948B-1728B52AA6E4}">
                <adec:decorative xmlns:adec="http://schemas.microsoft.com/office/drawing/2017/decorative" xmlns=""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xmlns="" id="{86E0540C-3355-A50D-AC61-047B54B70C64}"/>
              </a:ext>
              <a:ext uri="{C183D7F6-B498-43B3-948B-1728B52AA6E4}">
                <adec:decorative xmlns:adec="http://schemas.microsoft.com/office/drawing/2017/decorative" xmlns=""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xmlns=""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xmlns=""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xmlns="" id="{3C7B0BB3-A5CA-7C72-DC39-AD00EC90964C}"/>
              </a:ext>
              <a:ext uri="{C183D7F6-B498-43B3-948B-1728B52AA6E4}">
                <adec:decorative xmlns:adec="http://schemas.microsoft.com/office/drawing/2017/decorative" xmlns=""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xmlns="" id="{07871527-68A5-0A5C-F5A6-A80523BAC92F}"/>
              </a:ext>
              <a:ext uri="{C183D7F6-B498-43B3-948B-1728B52AA6E4}">
                <adec:decorative xmlns:adec="http://schemas.microsoft.com/office/drawing/2017/decorative" xmlns=""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xmlns="" id="{CEB118B3-9B06-AD11-738A-7A0651F98B7E}"/>
              </a:ext>
              <a:ext uri="{C183D7F6-B498-43B3-948B-1728B52AA6E4}">
                <adec:decorative xmlns:adec="http://schemas.microsoft.com/office/drawing/2017/decorative" xmlns=""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xmlns="" id="{0EA94262-504E-06F2-F383-E832C37B1250}"/>
              </a:ext>
              <a:ext uri="{C183D7F6-B498-43B3-948B-1728B52AA6E4}">
                <adec:decorative xmlns:adec="http://schemas.microsoft.com/office/drawing/2017/decorative" xmlns=""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xmlns=""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xmlns=""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xmlns=""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xmlns=""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xmlns="" id="{376CF4B8-1811-BD21-43A7-560AC4724F3B}"/>
              </a:ext>
              <a:ext uri="{C183D7F6-B498-43B3-948B-1728B52AA6E4}">
                <adec:decorative xmlns:adec="http://schemas.microsoft.com/office/drawing/2017/decorative" xmlns=""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xmlns="" id="{30B7B4F0-D3BC-63DF-6429-F771BE5A3270}"/>
              </a:ext>
              <a:ext uri="{C183D7F6-B498-43B3-948B-1728B52AA6E4}">
                <adec:decorative xmlns:adec="http://schemas.microsoft.com/office/drawing/2017/decorative" xmlns=""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xmlns=""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xmlns=""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xmlns=""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xmlns=""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xmlns="" id="{B9152F76-E42E-3D76-6BDB-2FA0D69216AD}"/>
              </a:ext>
              <a:ext uri="{C183D7F6-B498-43B3-948B-1728B52AA6E4}">
                <adec:decorative xmlns:adec="http://schemas.microsoft.com/office/drawing/2017/decorative" xmlns=""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xmlns="" id="{ED0348C7-D83F-0AD7-2539-41219A795693}"/>
                </a:ext>
                <a:ext uri="{C183D7F6-B498-43B3-948B-1728B52AA6E4}">
                  <adec:decorative xmlns:adec="http://schemas.microsoft.com/office/drawing/2017/decorative" xmlns=""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xmlns="" id="{E911AA2D-BE77-278D-CD2E-2EB3E180F3B8}"/>
                </a:ext>
                <a:ext uri="{C183D7F6-B498-43B3-948B-1728B52AA6E4}">
                  <adec:decorative xmlns:adec="http://schemas.microsoft.com/office/drawing/2017/decorative" xmlns=""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xmlns="" id="{B6CE0BA6-C0FD-AC39-6C31-8477E0CAFDB0}"/>
                </a:ext>
                <a:ext uri="{C183D7F6-B498-43B3-948B-1728B52AA6E4}">
                  <adec:decorative xmlns:adec="http://schemas.microsoft.com/office/drawing/2017/decorative" xmlns=""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xmlns="" id="{666AD1A4-36DE-12F3-BB78-BA678A59572C}"/>
                </a:ext>
                <a:ext uri="{C183D7F6-B498-43B3-948B-1728B52AA6E4}">
                  <adec:decorative xmlns:adec="http://schemas.microsoft.com/office/drawing/2017/decorative" xmlns=""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xmlns=""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xmlns="" id="{28259CF0-6BC5-3693-6F49-C4489C07C317}"/>
              </a:ext>
              <a:ext uri="{C183D7F6-B498-43B3-948B-1728B52AA6E4}">
                <adec:decorative xmlns:adec="http://schemas.microsoft.com/office/drawing/2017/decorative" xmlns=""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xmlns="" id="{9019DA73-2516-F3D2-ECDB-620C90483DB3}"/>
              </a:ext>
              <a:ext uri="{C183D7F6-B498-43B3-948B-1728B52AA6E4}">
                <adec:decorative xmlns:adec="http://schemas.microsoft.com/office/drawing/2017/decorative" xmlns=""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xmlns="" id="{5665DA82-D253-8EC5-5DFB-F0266ED9FBB4}"/>
              </a:ext>
              <a:ext uri="{C183D7F6-B498-43B3-948B-1728B52AA6E4}">
                <adec:decorative xmlns:adec="http://schemas.microsoft.com/office/drawing/2017/decorative" xmlns=""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xmlns="" id="{A8B7F1F1-806C-8D65-7340-220A0C4653C8}"/>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xmlns="" id="{E76518D4-6149-BA03-3BE5-6A13A792C115}"/>
              </a:ext>
              <a:ext uri="{C183D7F6-B498-43B3-948B-1728B52AA6E4}">
                <adec:decorative xmlns:adec="http://schemas.microsoft.com/office/drawing/2017/decorative" xmlns=""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de-DE"/>
              <a:t>Mastertitelformat bearbeiten</a:t>
            </a:r>
            <a:endParaRPr lang="en-US" dirty="0"/>
          </a:p>
        </p:txBody>
      </p:sp>
      <p:sp>
        <p:nvSpPr>
          <p:cNvPr id="30" name="Content Placeholder 2">
            <a:extLst>
              <a:ext uri="{FF2B5EF4-FFF2-40B4-BE49-F238E27FC236}">
                <a16:creationId xmlns:a16="http://schemas.microsoft.com/office/drawing/2014/main" xmlns=""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xmlns=""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de-DE"/>
              <a:t>Bild durch Klicken auf Symbol hinzufügen</a:t>
            </a:r>
            <a:endParaRPr lang="en-US" dirty="0"/>
          </a:p>
        </p:txBody>
      </p:sp>
      <p:sp>
        <p:nvSpPr>
          <p:cNvPr id="20" name="Slide Number Placeholder 2">
            <a:extLst>
              <a:ext uri="{FF2B5EF4-FFF2-40B4-BE49-F238E27FC236}">
                <a16:creationId xmlns:a16="http://schemas.microsoft.com/office/drawing/2014/main" xmlns=""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de-DE"/>
              <a:t>Mastertitelformat bearbeiten</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07FF65-A536-F639-8591-ED024C223308}"/>
              </a:ext>
            </a:extLst>
          </p:cNvPr>
          <p:cNvSpPr>
            <a:spLocks noGrp="1"/>
          </p:cNvSpPr>
          <p:nvPr>
            <p:ph type="ctrTitle"/>
          </p:nvPr>
        </p:nvSpPr>
        <p:spPr>
          <a:xfrm>
            <a:off x="2899790" y="0"/>
            <a:ext cx="6392421" cy="3224982"/>
          </a:xfrm>
        </p:spPr>
        <p:txBody>
          <a:bodyPr anchor="ctr"/>
          <a:lstStyle/>
          <a:p>
            <a:r>
              <a:rPr lang="en-US" dirty="0" err="1">
                <a:solidFill>
                  <a:schemeClr val="accent6">
                    <a:lumMod val="50000"/>
                  </a:schemeClr>
                </a:solidFill>
              </a:rPr>
              <a:t>Sinteza</a:t>
            </a:r>
            <a:r>
              <a:rPr lang="en-US" dirty="0">
                <a:solidFill>
                  <a:schemeClr val="accent6">
                    <a:lumMod val="50000"/>
                  </a:schemeClr>
                </a:solidFill>
              </a:rPr>
              <a:t> Hot</a:t>
            </a:r>
            <a:r>
              <a:rPr lang="ro-MD" dirty="0">
                <a:solidFill>
                  <a:schemeClr val="accent6">
                    <a:lumMod val="50000"/>
                  </a:schemeClr>
                </a:solidFill>
              </a:rPr>
              <a:t>ărîrilor Curții Europene a Drepturilor Omului  din 22.10.2024</a:t>
            </a:r>
            <a:endParaRPr lang="en-US" dirty="0">
              <a:solidFill>
                <a:schemeClr val="accent6">
                  <a:lumMod val="50000"/>
                </a:schemeClr>
              </a:solidFill>
            </a:endParaRP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443EC8A-1733-CCF7-081F-EB4667CB3285}"/>
              </a:ext>
            </a:extLst>
          </p:cNvPr>
          <p:cNvSpPr>
            <a:spLocks noGrp="1"/>
          </p:cNvSpPr>
          <p:nvPr>
            <p:ph type="title"/>
          </p:nvPr>
        </p:nvSpPr>
        <p:spPr>
          <a:xfrm>
            <a:off x="224590" y="240632"/>
            <a:ext cx="8533648" cy="688056"/>
          </a:xfrm>
        </p:spPr>
        <p:txBody>
          <a:bodyPr/>
          <a:lstStyle/>
          <a:p>
            <a:r>
              <a:rPr lang="en-US" b="1" i="0" dirty="0">
                <a:solidFill>
                  <a:schemeClr val="accent6">
                    <a:lumMod val="75000"/>
                  </a:schemeClr>
                </a:solidFill>
                <a:effectLst/>
                <a:latin typeface="Arial" panose="020B0604020202020204" pitchFamily="34" charset="0"/>
              </a:rPr>
              <a:t>YÜKSEK v</a:t>
            </a:r>
            <a:r>
              <a:rPr lang="ro-MD" b="1" i="0" dirty="0">
                <a:solidFill>
                  <a:schemeClr val="accent6">
                    <a:lumMod val="75000"/>
                  </a:schemeClr>
                </a:solidFill>
                <a:effectLst/>
                <a:latin typeface="Arial" panose="020B0604020202020204" pitchFamily="34" charset="0"/>
              </a:rPr>
              <a:t>s</a:t>
            </a:r>
            <a:r>
              <a:rPr lang="en-US" b="1" i="0" dirty="0">
                <a:solidFill>
                  <a:schemeClr val="accent6">
                    <a:lumMod val="75000"/>
                  </a:schemeClr>
                </a:solidFill>
                <a:effectLst/>
                <a:latin typeface="Arial" panose="020B0604020202020204" pitchFamily="34" charset="0"/>
              </a:rPr>
              <a:t>. </a:t>
            </a:r>
            <a:r>
              <a:rPr lang="en-US" b="1" i="0" dirty="0" err="1">
                <a:solidFill>
                  <a:schemeClr val="accent6">
                    <a:lumMod val="75000"/>
                  </a:schemeClr>
                </a:solidFill>
                <a:effectLst/>
                <a:latin typeface="Arial" panose="020B0604020202020204" pitchFamily="34" charset="0"/>
              </a:rPr>
              <a:t>Turcia</a:t>
            </a:r>
            <a:endParaRPr lang="en-US" dirty="0"/>
          </a:p>
        </p:txBody>
      </p:sp>
      <p:sp>
        <p:nvSpPr>
          <p:cNvPr id="4" name="Content Placeholder 3">
            <a:extLst>
              <a:ext uri="{FF2B5EF4-FFF2-40B4-BE49-F238E27FC236}">
                <a16:creationId xmlns:a16="http://schemas.microsoft.com/office/drawing/2014/main" xmlns="" id="{ACE55D3D-AA24-CF53-6679-29B3C83F7646}"/>
              </a:ext>
            </a:extLst>
          </p:cNvPr>
          <p:cNvSpPr>
            <a:spLocks noGrp="1"/>
          </p:cNvSpPr>
          <p:nvPr>
            <p:ph idx="13"/>
          </p:nvPr>
        </p:nvSpPr>
        <p:spPr>
          <a:xfrm>
            <a:off x="224589" y="1106904"/>
            <a:ext cx="11582399" cy="5510463"/>
          </a:xfrm>
        </p:spPr>
        <p:txBody>
          <a:bodyPr>
            <a:normAutofit/>
          </a:bodyPr>
          <a:lstStyle/>
          <a:p>
            <a:r>
              <a:rPr lang="ro-MD" dirty="0"/>
              <a:t>Încălcarea art. 10, art. 5</a:t>
            </a:r>
            <a:r>
              <a:rPr lang="en-US" dirty="0"/>
              <a:t> </a:t>
            </a:r>
            <a:r>
              <a:rPr lang="en-US" sz="2400" dirty="0">
                <a:effectLst/>
                <a:latin typeface="Times New Roman" panose="02020603050405020304" pitchFamily="18" charset="0"/>
                <a:ea typeface="Calibri" panose="020F0502020204030204" pitchFamily="34" charset="0"/>
              </a:rPr>
              <a:t>§</a:t>
            </a:r>
            <a:r>
              <a:rPr lang="ro-MD" dirty="0"/>
              <a:t>1 și art.5</a:t>
            </a:r>
            <a:r>
              <a:rPr lang="en-US" sz="2400" dirty="0">
                <a:effectLst/>
                <a:latin typeface="Times New Roman" panose="02020603050405020304" pitchFamily="18" charset="0"/>
                <a:ea typeface="Calibri" panose="020F0502020204030204" pitchFamily="34" charset="0"/>
              </a:rPr>
              <a:t>§ </a:t>
            </a:r>
            <a:r>
              <a:rPr lang="ro-MD" dirty="0"/>
              <a:t>3 al Convenției</a:t>
            </a:r>
          </a:p>
          <a:p>
            <a:endParaRPr lang="ro-MD" dirty="0"/>
          </a:p>
          <a:p>
            <a:r>
              <a:rPr lang="ro-MD" sz="1800" dirty="0"/>
              <a:t>Curtea a analizat mai intîi de toate dacă a existat o ingerință în libertatea de exprimare, iar mai apoi dacă această ingerință ar fi fost prevăzută de lege. </a:t>
            </a:r>
          </a:p>
          <a:p>
            <a:endParaRPr lang="ro-MD" dirty="0"/>
          </a:p>
          <a:p>
            <a:pPr algn="just"/>
            <a:r>
              <a:rPr lang="ro-MD" sz="1800" dirty="0">
                <a:latin typeface="Times New Roman" panose="02020603050405020304" pitchFamily="18" charset="0"/>
                <a:ea typeface="Calibri" panose="020F0502020204030204" pitchFamily="34" charset="0"/>
              </a:rPr>
              <a:t>Curtea observă că împotriva reclamantului a fost inițiată o procedură penală sub suspiciunea de apartenență la o organizație teroristă. La 28 martie 2017, a 5-a Curte de Asigurări din Diyarbakır l-a condamnat pentru această infracțiune la o pedeapsă totală de opt ani și nouă luni de închisoare în temeiul articolului 314 din Codul penal. Această hotărâre a devenit definitivă la 1 februarie 2021. În total, reclamantul a fost menținut în arest preventiv timp de aproximativ patru luni.  În lumina celor de mai sus, Curtea consideră că detenția inițială și prelungită a reclamantului din cauza declarațiilor sale a reprezentat o ingerință în exercitarea libertății sale de exprimare (a se vedea Açık și alții c. Turciei, nr. 31451/03, § 40, 13 ianuarie 2009, și Sabuncu și alții c. Turciei, nr. 23199/17, § 226, 10 noiembrie 2020).</a:t>
            </a:r>
          </a:p>
          <a:p>
            <a:pPr algn="just"/>
            <a:endParaRPr lang="ro-MD" sz="1800" dirty="0">
              <a:latin typeface="Times New Roman" panose="02020603050405020304" pitchFamily="18" charset="0"/>
              <a:ea typeface="Calibri" panose="020F0502020204030204" pitchFamily="34" charset="0"/>
            </a:endParaRPr>
          </a:p>
          <a:p>
            <a:pPr algn="just"/>
            <a:r>
              <a:rPr lang="ro-MD" sz="1800" dirty="0">
                <a:latin typeface="Times New Roman" panose="02020603050405020304" pitchFamily="18" charset="0"/>
                <a:ea typeface="Calibri" panose="020F0502020204030204" pitchFamily="34" charset="0"/>
              </a:rPr>
              <a:t>Curtea urma să stabilească dacă se poate spune că ingerința în dreptul reclamantului la libertatea de exprimare a fost „prevăzută de lege”. În special, Curtea a examinat dacă dreptul intern, astfel cum a fost interpretat și aplicat în prezenta cauză, era previzibil în ceea ce privește efectele sale la momentul discursurilor reclamantului care au condus la urmărirea penală și arestarea sa preventivă.</a:t>
            </a:r>
          </a:p>
        </p:txBody>
      </p:sp>
      <p:sp>
        <p:nvSpPr>
          <p:cNvPr id="2" name="Slide Number Placeholder 1">
            <a:extLst>
              <a:ext uri="{FF2B5EF4-FFF2-40B4-BE49-F238E27FC236}">
                <a16:creationId xmlns:a16="http://schemas.microsoft.com/office/drawing/2014/main" xmlns="" id="{AB69D854-FB65-0E93-CFE2-041F7C41DD24}"/>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10</a:t>
            </a:fld>
            <a:endParaRPr lang="en-US" dirty="0"/>
          </a:p>
        </p:txBody>
      </p:sp>
    </p:spTree>
    <p:extLst>
      <p:ext uri="{BB962C8B-B14F-4D97-AF65-F5344CB8AC3E}">
        <p14:creationId xmlns:p14="http://schemas.microsoft.com/office/powerpoint/2010/main" val="4072101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136FCF6-982C-CC37-9625-3EBFC7E7DD13}"/>
              </a:ext>
            </a:extLst>
          </p:cNvPr>
          <p:cNvSpPr>
            <a:spLocks noGrp="1"/>
          </p:cNvSpPr>
          <p:nvPr>
            <p:ph type="title"/>
          </p:nvPr>
        </p:nvSpPr>
        <p:spPr>
          <a:xfrm>
            <a:off x="352927" y="128338"/>
            <a:ext cx="11077074" cy="693438"/>
          </a:xfrm>
        </p:spPr>
        <p:txBody>
          <a:bodyPr/>
          <a:lstStyle/>
          <a:p>
            <a:r>
              <a:rPr lang="en-US" b="1" i="0" dirty="0">
                <a:solidFill>
                  <a:schemeClr val="accent6">
                    <a:lumMod val="75000"/>
                  </a:schemeClr>
                </a:solidFill>
                <a:effectLst/>
                <a:latin typeface="Arial" panose="020B0604020202020204" pitchFamily="34" charset="0"/>
              </a:rPr>
              <a:t>YÜKSEK v</a:t>
            </a:r>
            <a:r>
              <a:rPr lang="ro-MD" b="1" i="0" dirty="0">
                <a:solidFill>
                  <a:schemeClr val="accent6">
                    <a:lumMod val="75000"/>
                  </a:schemeClr>
                </a:solidFill>
                <a:effectLst/>
                <a:latin typeface="Arial" panose="020B0604020202020204" pitchFamily="34" charset="0"/>
              </a:rPr>
              <a:t>s</a:t>
            </a:r>
            <a:r>
              <a:rPr lang="en-US" b="1" i="0" dirty="0">
                <a:solidFill>
                  <a:schemeClr val="accent6">
                    <a:lumMod val="75000"/>
                  </a:schemeClr>
                </a:solidFill>
                <a:effectLst/>
                <a:latin typeface="Arial" panose="020B0604020202020204" pitchFamily="34" charset="0"/>
              </a:rPr>
              <a:t>. </a:t>
            </a:r>
            <a:r>
              <a:rPr lang="en-US" b="1" i="0" dirty="0" err="1">
                <a:solidFill>
                  <a:schemeClr val="accent6">
                    <a:lumMod val="75000"/>
                  </a:schemeClr>
                </a:solidFill>
                <a:effectLst/>
                <a:latin typeface="Arial" panose="020B0604020202020204" pitchFamily="34" charset="0"/>
              </a:rPr>
              <a:t>Turcia</a:t>
            </a:r>
            <a:endParaRPr lang="en-US" dirty="0"/>
          </a:p>
        </p:txBody>
      </p:sp>
      <p:sp>
        <p:nvSpPr>
          <p:cNvPr id="2" name="Slide Number Placeholder 1">
            <a:extLst>
              <a:ext uri="{FF2B5EF4-FFF2-40B4-BE49-F238E27FC236}">
                <a16:creationId xmlns:a16="http://schemas.microsoft.com/office/drawing/2014/main" xmlns="" id="{A913EEC9-16E3-6C86-97D0-A7EC7EA09CDA}"/>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11</a:t>
            </a:fld>
            <a:endParaRPr lang="en-US" dirty="0"/>
          </a:p>
        </p:txBody>
      </p:sp>
      <p:sp>
        <p:nvSpPr>
          <p:cNvPr id="7" name="Textplatzhalter 6">
            <a:extLst>
              <a:ext uri="{FF2B5EF4-FFF2-40B4-BE49-F238E27FC236}">
                <a16:creationId xmlns:a16="http://schemas.microsoft.com/office/drawing/2014/main" xmlns="" id="{7FC9557E-7708-D88B-7917-3BE5825456F7}"/>
              </a:ext>
            </a:extLst>
          </p:cNvPr>
          <p:cNvSpPr>
            <a:spLocks noGrp="1"/>
          </p:cNvSpPr>
          <p:nvPr>
            <p:ph type="body" sz="quarter" idx="13"/>
          </p:nvPr>
        </p:nvSpPr>
        <p:spPr>
          <a:xfrm>
            <a:off x="352927" y="1622126"/>
            <a:ext cx="11582400" cy="4885587"/>
          </a:xfrm>
        </p:spPr>
        <p:txBody>
          <a:bodyPr/>
          <a:lstStyle/>
          <a:p>
            <a:r>
              <a:rPr lang="ro-MD" dirty="0"/>
              <a:t>Încălcarea art. 10, art. 5</a:t>
            </a:r>
            <a:r>
              <a:rPr lang="en-US" dirty="0"/>
              <a:t> </a:t>
            </a:r>
            <a:r>
              <a:rPr lang="en-US" sz="1800" dirty="0">
                <a:effectLst/>
                <a:latin typeface="Times New Roman" panose="02020603050405020304" pitchFamily="18" charset="0"/>
                <a:ea typeface="Calibri" panose="020F0502020204030204" pitchFamily="34" charset="0"/>
              </a:rPr>
              <a:t>§</a:t>
            </a:r>
            <a:r>
              <a:rPr lang="ro-MD" dirty="0"/>
              <a:t>1 și art.5</a:t>
            </a:r>
            <a:r>
              <a:rPr lang="en-US" sz="1800" dirty="0">
                <a:effectLst/>
                <a:latin typeface="Times New Roman" panose="02020603050405020304" pitchFamily="18" charset="0"/>
                <a:ea typeface="Calibri" panose="020F0502020204030204" pitchFamily="34" charset="0"/>
              </a:rPr>
              <a:t>§ </a:t>
            </a:r>
            <a:r>
              <a:rPr lang="ro-MD" dirty="0"/>
              <a:t>3 al Convenției</a:t>
            </a:r>
            <a:endParaRPr lang="ro-RO" sz="1800" dirty="0">
              <a:effectLst/>
              <a:latin typeface="Times New Roman" panose="02020603050405020304" pitchFamily="18" charset="0"/>
              <a:ea typeface="Calibri" panose="020F0502020204030204" pitchFamily="34" charset="0"/>
            </a:endParaRPr>
          </a:p>
          <a:p>
            <a:pPr algn="just"/>
            <a:r>
              <a:rPr lang="ro-RO" sz="1800" dirty="0">
                <a:effectLst/>
                <a:latin typeface="Times New Roman" panose="02020603050405020304" pitchFamily="18" charset="0"/>
                <a:ea typeface="Calibri" panose="020F0502020204030204" pitchFamily="34" charset="0"/>
              </a:rPr>
              <a:t>Curtea reiterează că critica la adresa guvernelor și publicarea de informații considerate de liderii unei țări ca fiind în pericol interesele naționale nu ar trebui să atragă acuzații penale, cum ar fi apartenența la sau asistența unei organizații teroriste armate, încercarea de a răsturna guvernul sau ordinea constituțională. , sau diseminarea propagandei teroriste. Este important de menționat că astfel de chestiuni merită nivelul înalt de protecție garantat discursului politic și că instanțele interne sunt așteptate să ia în considerare aceste elemente. În plus, chiar și în cazul în care au fost aduse astfel de acuzații grave, arestarea preventivă ar trebui utilizată doar ca măsură excepțională de ultimă instanță atunci când toate celelalte măsuri s-au dovedit incapabile să garanteze pe deplin buna desfășurare a procedurii (a se vedea Mehmet Hasan Altan împotriva Turciei, nr. 13237/17, § 211, 20 martie 2018);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spcAft>
                <a:spcPts val="800"/>
              </a:spcAft>
            </a:pPr>
            <a:r>
              <a:rPr lang="ro-MD" sz="1800" dirty="0">
                <a:effectLst/>
                <a:latin typeface="Times New Roman" panose="02020603050405020304" pitchFamily="18" charset="0"/>
                <a:ea typeface="Calibri" panose="020F0502020204030204" pitchFamily="34" charset="0"/>
                <a:cs typeface="Times New Roman" panose="02020603050405020304" pitchFamily="18" charset="0"/>
              </a:rPr>
              <a:t>După ce a stabilit că ingerința în libertatea de exprimare a reclamantului nu a respectat cerința calității legii, Curtea constată că a existat o încălcare a articolului 10 din Convenție din cauza interpretării și aplicării în cazul reclamantului a dispozițiilor articolului 314 § 2 din Codul penal.</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Această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concluzie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face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inutil</a:t>
            </a:r>
            <a:r>
              <a:rPr lang="ro-MD" sz="1800" dirty="0">
                <a:effectLst/>
                <a:latin typeface="Times New Roman" panose="02020603050405020304" pitchFamily="18" charset="0"/>
                <a:ea typeface="Calibri" panose="020F0502020204030204" pitchFamily="34" charset="0"/>
                <a:cs typeface="Times New Roman" panose="02020603050405020304" pitchFamily="18" charset="0"/>
              </a:rPr>
              <a:t>ă examinarea faptului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dacă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ingerințele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urmăreau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multe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dintre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scopurile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legitime enumerate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paragraful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 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articolului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10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erau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necesare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într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societate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democratică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en-US" dirty="0"/>
          </a:p>
        </p:txBody>
      </p:sp>
    </p:spTree>
    <p:extLst>
      <p:ext uri="{BB962C8B-B14F-4D97-AF65-F5344CB8AC3E}">
        <p14:creationId xmlns:p14="http://schemas.microsoft.com/office/powerpoint/2010/main" val="3969996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8D62608-F5E4-7EC0-5EF0-4F988DDDEC5B}"/>
              </a:ext>
            </a:extLst>
          </p:cNvPr>
          <p:cNvSpPr>
            <a:spLocks noGrp="1"/>
          </p:cNvSpPr>
          <p:nvPr>
            <p:ph type="title"/>
          </p:nvPr>
        </p:nvSpPr>
        <p:spPr>
          <a:xfrm>
            <a:off x="465222" y="457200"/>
            <a:ext cx="10960806" cy="617622"/>
          </a:xfrm>
        </p:spPr>
        <p:txBody>
          <a:bodyPr/>
          <a:lstStyle/>
          <a:p>
            <a:r>
              <a:rPr lang="en-US" b="1" i="0" dirty="0">
                <a:solidFill>
                  <a:schemeClr val="accent6">
                    <a:lumMod val="75000"/>
                  </a:schemeClr>
                </a:solidFill>
                <a:effectLst/>
                <a:latin typeface="Arial" panose="020B0604020202020204" pitchFamily="34" charset="0"/>
              </a:rPr>
              <a:t>YÜKSEK v</a:t>
            </a:r>
            <a:r>
              <a:rPr lang="ro-MD" b="1" i="0" dirty="0">
                <a:solidFill>
                  <a:schemeClr val="accent6">
                    <a:lumMod val="75000"/>
                  </a:schemeClr>
                </a:solidFill>
                <a:effectLst/>
                <a:latin typeface="Arial" panose="020B0604020202020204" pitchFamily="34" charset="0"/>
              </a:rPr>
              <a:t>s</a:t>
            </a:r>
            <a:r>
              <a:rPr lang="en-US" b="1" i="0" dirty="0">
                <a:solidFill>
                  <a:schemeClr val="accent6">
                    <a:lumMod val="75000"/>
                  </a:schemeClr>
                </a:solidFill>
                <a:effectLst/>
                <a:latin typeface="Arial" panose="020B0604020202020204" pitchFamily="34" charset="0"/>
              </a:rPr>
              <a:t>. </a:t>
            </a:r>
            <a:r>
              <a:rPr lang="en-US" b="1" i="0" dirty="0" err="1">
                <a:solidFill>
                  <a:schemeClr val="accent6">
                    <a:lumMod val="75000"/>
                  </a:schemeClr>
                </a:solidFill>
                <a:effectLst/>
                <a:latin typeface="Arial" panose="020B0604020202020204" pitchFamily="34" charset="0"/>
              </a:rPr>
              <a:t>Turcia</a:t>
            </a:r>
            <a:endParaRPr lang="en-US" dirty="0"/>
          </a:p>
        </p:txBody>
      </p:sp>
      <p:sp>
        <p:nvSpPr>
          <p:cNvPr id="12" name="Content Placeholder 3">
            <a:extLst>
              <a:ext uri="{FF2B5EF4-FFF2-40B4-BE49-F238E27FC236}">
                <a16:creationId xmlns:a16="http://schemas.microsoft.com/office/drawing/2014/main" xmlns="" id="{288BD9B8-D6A6-D55A-830D-4D3CC2DC3933}"/>
              </a:ext>
            </a:extLst>
          </p:cNvPr>
          <p:cNvSpPr>
            <a:spLocks noGrp="1"/>
          </p:cNvSpPr>
          <p:nvPr>
            <p:ph sz="half" idx="2"/>
          </p:nvPr>
        </p:nvSpPr>
        <p:spPr>
          <a:xfrm>
            <a:off x="465221" y="1074822"/>
            <a:ext cx="11628455" cy="5783178"/>
          </a:xfrm>
        </p:spPr>
        <p:txBody>
          <a:bodyPr>
            <a:normAutofit fontScale="92500" lnSpcReduction="10000"/>
          </a:bodyPr>
          <a:lstStyle/>
          <a:p>
            <a:pPr marL="0" indent="0">
              <a:buNone/>
            </a:pPr>
            <a:endParaRPr lang="ro-MD" dirty="0"/>
          </a:p>
          <a:p>
            <a:pPr marL="0" marR="0" indent="0" algn="just">
              <a:spcAft>
                <a:spcPts val="800"/>
              </a:spcAft>
              <a:buNone/>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Pretinsa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lipsă</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de </a:t>
            </a:r>
            <a:r>
              <a:rPr lang="ro-MD" sz="1800" b="1" dirty="0">
                <a:effectLst/>
                <a:latin typeface="Times New Roman" panose="02020603050405020304" pitchFamily="18" charset="0"/>
                <a:ea typeface="Calibri" panose="020F0502020204030204" pitchFamily="34" charset="0"/>
                <a:cs typeface="Times New Roman" panose="02020603050405020304" pitchFamily="18" charset="0"/>
              </a:rPr>
              <a:t>bănuială</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rezonabilă</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că</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reclamantul</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comis</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infracțiune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articolul</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5 § 1 din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Convenți</a:t>
            </a:r>
            <a:r>
              <a:rPr lang="ro-MD" sz="1800" b="1" dirty="0">
                <a:effectLst/>
                <a:latin typeface="Times New Roman" panose="02020603050405020304" pitchFamily="18" charset="0"/>
                <a:ea typeface="Calibri" panose="020F0502020204030204" pitchFamily="34" charset="0"/>
                <a:cs typeface="Times New Roman" panose="02020603050405020304" pitchFamily="18" charset="0"/>
              </a:rPr>
              <a:t>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o-MD" b="1" dirty="0">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Curtea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observă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autoritățile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judiciare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competente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subliniat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caracterul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continuu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intens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activităților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reclamantului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asemenea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act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faptul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aliniindu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 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aprecierea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magistratului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Guvernul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afirmat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activitățile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reclamantului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erau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susceptibile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îndeplini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criteriile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continuitate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intensitate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definite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Curtea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Casație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fiind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necesare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stabilirea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infracțiunii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apartenență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 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organizație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teroristă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Curtea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reiterează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constatarea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anterioară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potrivit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căreia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discursurile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sale,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reclamantul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exprimat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opiniile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politice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criticile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adresa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politicii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guvernului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măsurilor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luate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autoritățile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publice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Prin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urmare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referirea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vagă</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generală</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magistratului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principiile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enunțate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Curtea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Casație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nu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poate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fi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considerată</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justificare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suficientă</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caracterului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rezonabil</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al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suspiciunii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pe care s-</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ar</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fi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bazat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arestarea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preventivă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reclamantului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indent="0" algn="just">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Prin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urmare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Curtea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consideră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logica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aplicată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speță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autoritățile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responsabile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arestarea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preventivă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care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acestea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echivalat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activitățile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reclamantului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infracțiunea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care era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acuzat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poate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considerată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apreciere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acceptabilă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faptelor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indent="450215" algn="just">
              <a:spcAft>
                <a:spcPts val="800"/>
              </a:spcAft>
            </a:pP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Curtea</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consideră</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că</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niciuna</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dintre</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deciziile</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privind</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arestarea</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preventivă</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inițială</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prelungirea</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arestării</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preventive a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reclamantului</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nu a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citat</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elemente</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probă</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care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ar</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fi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putut</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indica o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legătură</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clară</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între</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acțiunile</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sale -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principal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discursurile</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sale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politice</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infracțiunea</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apartenență</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la o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organizație</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teroristă</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care a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fost</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suspectat</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speță</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autoritățile</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judiciare</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nu au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reușit</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să</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demonstreze</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că</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probele</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de care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dispuneau</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îndeplineau</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standardul</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MD"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bănuielii</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rezonabile</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care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este</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impus</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articolul</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5 din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Convenție</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astfel</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încât</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să</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convingă</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un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observator</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obiectiv</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că</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reclamantul</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ar</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fi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putut</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săvârși</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infracțiunea</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care a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fost</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reținut</a:t>
            </a:r>
            <a:r>
              <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indent="450215" algn="just">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Curtea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constatat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instanțele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naționale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nu 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prezentat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MD" sz="1800" dirty="0">
                <a:effectLst/>
                <a:latin typeface="Times New Roman" panose="02020603050405020304" pitchFamily="18" charset="0"/>
                <a:ea typeface="Calibri" panose="020F0502020204030204" pitchFamily="34" charset="0"/>
                <a:cs typeface="Times New Roman" panose="02020603050405020304" pitchFamily="18" charset="0"/>
              </a:rPr>
              <a:t>niciodată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durata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detenției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reclamantului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fapte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informații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specifice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natură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naștere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unei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suspiciuni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care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justifice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arestarea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preventivă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acestuia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urmare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exista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nicio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suspiciune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rezonabilă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acesta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comis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infracțiune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450215" algn="just">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xmlns="" id="{1DCFAD14-1AAA-8CDA-A49B-523FD6C66F3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12</a:t>
            </a:fld>
            <a:endParaRPr lang="en-US" dirty="0"/>
          </a:p>
        </p:txBody>
      </p:sp>
    </p:spTree>
    <p:extLst>
      <p:ext uri="{BB962C8B-B14F-4D97-AF65-F5344CB8AC3E}">
        <p14:creationId xmlns:p14="http://schemas.microsoft.com/office/powerpoint/2010/main" val="2498021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30A324-0737-F0DA-1F7D-10CBE06D7C3F}"/>
              </a:ext>
            </a:extLst>
          </p:cNvPr>
          <p:cNvSpPr>
            <a:spLocks noGrp="1"/>
          </p:cNvSpPr>
          <p:nvPr>
            <p:ph type="title"/>
          </p:nvPr>
        </p:nvSpPr>
        <p:spPr>
          <a:xfrm>
            <a:off x="914400" y="593377"/>
            <a:ext cx="10511627" cy="471490"/>
          </a:xfrm>
        </p:spPr>
        <p:txBody>
          <a:bodyPr/>
          <a:lstStyle/>
          <a:p>
            <a:pPr algn="l"/>
            <a:r>
              <a:rPr lang="en-US" sz="2800" b="1" i="0" dirty="0">
                <a:solidFill>
                  <a:schemeClr val="accent6">
                    <a:lumMod val="75000"/>
                  </a:schemeClr>
                </a:solidFill>
                <a:effectLst/>
                <a:latin typeface="Arial" panose="020B0604020202020204" pitchFamily="34" charset="0"/>
              </a:rPr>
              <a:t>YÜKSEK v</a:t>
            </a:r>
            <a:r>
              <a:rPr lang="ro-MD" sz="2800" b="1" i="0" dirty="0">
                <a:solidFill>
                  <a:schemeClr val="accent6">
                    <a:lumMod val="75000"/>
                  </a:schemeClr>
                </a:solidFill>
                <a:effectLst/>
                <a:latin typeface="Arial" panose="020B0604020202020204" pitchFamily="34" charset="0"/>
              </a:rPr>
              <a:t>s</a:t>
            </a:r>
            <a:r>
              <a:rPr lang="en-US" sz="2800" b="1" i="0" dirty="0">
                <a:solidFill>
                  <a:schemeClr val="accent6">
                    <a:lumMod val="75000"/>
                  </a:schemeClr>
                </a:solidFill>
                <a:effectLst/>
                <a:latin typeface="Arial" panose="020B0604020202020204" pitchFamily="34" charset="0"/>
              </a:rPr>
              <a:t>. </a:t>
            </a:r>
            <a:r>
              <a:rPr lang="en-US" sz="2800" b="1" i="0" dirty="0" err="1">
                <a:solidFill>
                  <a:schemeClr val="accent6">
                    <a:lumMod val="75000"/>
                  </a:schemeClr>
                </a:solidFill>
                <a:effectLst/>
                <a:latin typeface="Arial" panose="020B0604020202020204" pitchFamily="34" charset="0"/>
              </a:rPr>
              <a:t>Turcia</a:t>
            </a:r>
            <a:endParaRPr lang="en-US" sz="2800" dirty="0"/>
          </a:p>
        </p:txBody>
      </p:sp>
      <p:sp>
        <p:nvSpPr>
          <p:cNvPr id="3" name="Slide Number Placeholder 2">
            <a:extLst>
              <a:ext uri="{FF2B5EF4-FFF2-40B4-BE49-F238E27FC236}">
                <a16:creationId xmlns:a16="http://schemas.microsoft.com/office/drawing/2014/main" xmlns="" id="{AC21286A-7B29-3B58-1636-0F45723890AB}"/>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13</a:t>
            </a:fld>
            <a:endParaRPr lang="en-US" dirty="0"/>
          </a:p>
        </p:txBody>
      </p:sp>
      <p:sp>
        <p:nvSpPr>
          <p:cNvPr id="6" name="Inhaltsplatzhalter 5">
            <a:extLst>
              <a:ext uri="{FF2B5EF4-FFF2-40B4-BE49-F238E27FC236}">
                <a16:creationId xmlns:a16="http://schemas.microsoft.com/office/drawing/2014/main" xmlns="" id="{CB8F0284-881A-5D0C-F5A4-70E026EF3F05}"/>
              </a:ext>
            </a:extLst>
          </p:cNvPr>
          <p:cNvSpPr>
            <a:spLocks noGrp="1"/>
          </p:cNvSpPr>
          <p:nvPr>
            <p:ph sz="quarter" idx="4"/>
          </p:nvPr>
        </p:nvSpPr>
        <p:spPr>
          <a:xfrm>
            <a:off x="530942" y="1201045"/>
            <a:ext cx="10511627" cy="5455394"/>
          </a:xfrm>
        </p:spPr>
        <p:txBody>
          <a:bodyPr/>
          <a:lstStyle/>
          <a:p>
            <a:pPr marL="0" marR="0" indent="0" algn="just">
              <a:spcAft>
                <a:spcPts val="800"/>
              </a:spcAft>
              <a:buNone/>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Pretinsa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lipsă</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motivare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deciziilor</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dispunere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prelungire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arestului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preventiv</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al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reclamantului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articolul</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5 § 3 din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Convenție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o-MD"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Curtea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referă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principiile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generale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prevăzute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articolul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5 § 3 din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Convenție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privind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justificarea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detenției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astfel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cum 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fost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stabilite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Buzadji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Republicii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Moldova [GC] (nr. 23755/07, §§ 87-91, 5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iulie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2016)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Merabishvili c.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Georgiei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([GC], nr. 72508/13, §§ 222-25, 28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noiembrie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2017).</a:t>
            </a:r>
          </a:p>
          <a:p>
            <a:pPr marL="0" marR="0" indent="0" algn="just">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Curtea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reiterează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persistența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unei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suspiciuni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rezonabile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deținutul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comis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infracțiune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este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condiție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sine qua non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validitatea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menținerii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sale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detenție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se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vedea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Merabishvili).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lipsa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unei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astfel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suspiciuni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Curtea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consideră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existat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încălcare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articolului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5 § 3 din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Convenție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o-MD"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Având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vedere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cele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sus, nu </a:t>
            </a:r>
            <a:r>
              <a:rPr lang="ro-MD" sz="1800" dirty="0">
                <a:effectLst/>
                <a:latin typeface="Times New Roman" panose="02020603050405020304" pitchFamily="18" charset="0"/>
                <a:ea typeface="Calibri" panose="020F0502020204030204" pitchFamily="34" charset="0"/>
                <a:cs typeface="Times New Roman" panose="02020603050405020304" pitchFamily="18" charset="0"/>
              </a:rPr>
              <a:t>mai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este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necesar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stabilească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dacă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autoritățile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naționale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competente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oferit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motive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relevante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suficiente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justifica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arestarea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preventivă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reclamantei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dacă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acestea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dovadă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diligență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specială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desfășurarea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procedurii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686213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188B114-ADCB-83F4-E341-11E3E9DD7D0B}"/>
              </a:ext>
            </a:extLst>
          </p:cNvPr>
          <p:cNvSpPr>
            <a:spLocks noGrp="1"/>
          </p:cNvSpPr>
          <p:nvPr>
            <p:ph type="title"/>
          </p:nvPr>
        </p:nvSpPr>
        <p:spPr>
          <a:xfrm>
            <a:off x="1550563" y="167149"/>
            <a:ext cx="9879437" cy="637244"/>
          </a:xfrm>
        </p:spPr>
        <p:txBody>
          <a:bodyPr/>
          <a:lstStyle/>
          <a:p>
            <a:r>
              <a:rPr lang="ro-MD" dirty="0"/>
              <a:t>Y și ALȚII vs. Elveția </a:t>
            </a:r>
            <a:endParaRPr lang="en-US" dirty="0"/>
          </a:p>
        </p:txBody>
      </p:sp>
      <p:sp>
        <p:nvSpPr>
          <p:cNvPr id="4" name="Inhaltsplatzhalter 3">
            <a:extLst>
              <a:ext uri="{FF2B5EF4-FFF2-40B4-BE49-F238E27FC236}">
                <a16:creationId xmlns:a16="http://schemas.microsoft.com/office/drawing/2014/main" xmlns="" id="{0BF3F57D-FDF9-758B-D66B-FDD8F23F7C73}"/>
              </a:ext>
            </a:extLst>
          </p:cNvPr>
          <p:cNvSpPr>
            <a:spLocks noGrp="1"/>
          </p:cNvSpPr>
          <p:nvPr>
            <p:ph sz="half" idx="1"/>
          </p:nvPr>
        </p:nvSpPr>
        <p:spPr>
          <a:xfrm>
            <a:off x="137652" y="1012723"/>
            <a:ext cx="11295395" cy="5548498"/>
          </a:xfrm>
        </p:spPr>
        <p:txBody>
          <a:bodyPr/>
          <a:lstStyle/>
          <a:p>
            <a:pPr marL="0" indent="0">
              <a:buNone/>
            </a:pPr>
            <a:r>
              <a:rPr lang="ro-MD" dirty="0"/>
              <a:t>Nici o incalcare a  </a:t>
            </a:r>
            <a:r>
              <a:rPr lang="ro-MD" b="1" dirty="0"/>
              <a:t>Art.  2 și 3  din Convenție</a:t>
            </a:r>
          </a:p>
          <a:p>
            <a:pPr marL="0" indent="0">
              <a:buNone/>
            </a:pPr>
            <a:endParaRPr lang="ro-MD" dirty="0"/>
          </a:p>
          <a:p>
            <a:pPr marL="0" marR="0" indent="450215" algn="just">
              <a:spcAft>
                <a:spcPts val="800"/>
              </a:spcAft>
            </a:pPr>
            <a:r>
              <a:rPr lang="ro-MD" dirty="0"/>
              <a:t>Cauza se referă la cererea a 7 reclamanți,  care fac parte dintr-o familie și cărora le-au fost respinse cererile de azil de către autoritățile elvețiene. Reclamanții s-au plîns în fața Curții că mutarea lor în Albania, țara lor de origine ar încălca art. 2 și 3 din Convenție,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le-ar pune viața în pericol din cauza activităților profesionale ale primului reclamant.</a:t>
            </a:r>
          </a:p>
          <a:p>
            <a:pPr marL="0" marR="0" indent="450215" algn="just">
              <a:spcAft>
                <a:spcPts val="800"/>
              </a:spcAft>
            </a:pPr>
            <a:r>
              <a:rPr lang="ro-RO" b="1" dirty="0">
                <a:latin typeface="Times New Roman" panose="02020603050405020304" pitchFamily="18" charset="0"/>
                <a:ea typeface="Calibri" panose="020F0502020204030204" pitchFamily="34" charset="0"/>
                <a:cs typeface="Times New Roman" panose="02020603050405020304" pitchFamily="18" charset="0"/>
              </a:rPr>
              <a:t>Aprecierea Curții</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ro-RO" sz="1800" dirty="0">
                <a:effectLst/>
                <a:latin typeface="Times New Roman" panose="02020603050405020304" pitchFamily="18" charset="0"/>
                <a:ea typeface="Calibri" panose="020F0502020204030204" pitchFamily="34" charset="0"/>
              </a:rPr>
              <a:t>Prima sarcină a Curții a fost să evalueze riscurile deciziei naționale privind expulzarea reclamanților în legătură cu  standardele procedurale cerute de articolele 2 și 3 din Convenție. Curtea observă, în primul rând, că, în ceea ce privește situația generală din Albania, nu are niciun motiv să se îndoiască de oportunitatea desemnării acesteia ca țară sigură, astfel încât o întoarcere în această țară nu ar duce, în principiu, la o încălcare a articolului 3 din Convenția (a se vedea A.D. c. Suediei). </a:t>
            </a:r>
          </a:p>
          <a:p>
            <a:pPr marL="0" indent="0" algn="just">
              <a:buNone/>
            </a:pPr>
            <a:r>
              <a:rPr lang="ro-RO" sz="1800" dirty="0">
                <a:effectLst/>
                <a:latin typeface="Times New Roman" panose="02020603050405020304" pitchFamily="18" charset="0"/>
                <a:ea typeface="Calibri" panose="020F0502020204030204" pitchFamily="34" charset="0"/>
              </a:rPr>
              <a:t>Apoi, Curtea urma să examineze circumstanțele individuale ale reclamanților.</a:t>
            </a:r>
          </a:p>
          <a:p>
            <a:pPr marL="0" indent="0" algn="just">
              <a:buNone/>
            </a:pPr>
            <a:r>
              <a:rPr lang="ro-RO" sz="1800" dirty="0">
                <a:effectLst/>
                <a:latin typeface="Times New Roman" panose="02020603050405020304" pitchFamily="18" charset="0"/>
                <a:ea typeface="Calibri" panose="020F0502020204030204" pitchFamily="34" charset="0"/>
              </a:rPr>
              <a:t>Reclamanții au solicitat statutul de refugiat de la autoritățile naționale pe baza faptului că primul reclamant a efectuat cercetări asupra activităților poliției secrete în perioada comunistă și asupra foștilor membri ai guvernului comunist, dintre care unii ar deține încă posturi influiente în instituțiile de stat albaneze. Reclamanții au susținut că aceste activități l-au expus pe primul reclamant și familia sa la un risc direct de deces și de rele tratamente și că autoritățile nu au vrut sau nu au putut să-i protejeze.</a:t>
            </a:r>
            <a:endParaRPr lang="en-US" dirty="0"/>
          </a:p>
        </p:txBody>
      </p:sp>
      <p:sp>
        <p:nvSpPr>
          <p:cNvPr id="5" name="Foliennummernplatzhalter 4">
            <a:extLst>
              <a:ext uri="{FF2B5EF4-FFF2-40B4-BE49-F238E27FC236}">
                <a16:creationId xmlns:a16="http://schemas.microsoft.com/office/drawing/2014/main" xmlns="" id="{C2A03209-1AC3-9107-8DEB-1DC0755D81C8}"/>
              </a:ext>
            </a:extLst>
          </p:cNvPr>
          <p:cNvSpPr>
            <a:spLocks noGrp="1"/>
          </p:cNvSpPr>
          <p:nvPr>
            <p:ph type="sldNum" sz="quarter" idx="10"/>
          </p:nvPr>
        </p:nvSpPr>
        <p:spPr/>
        <p:txBody>
          <a:bodyPr/>
          <a:lstStyle/>
          <a:p>
            <a:fld id="{48F63A3B-78C7-47BE-AE5E-E10140E04643}" type="slidenum">
              <a:rPr lang="en-US" smtClean="0"/>
              <a:pPr/>
              <a:t>14</a:t>
            </a:fld>
            <a:endParaRPr lang="en-US" dirty="0"/>
          </a:p>
        </p:txBody>
      </p:sp>
    </p:spTree>
    <p:extLst>
      <p:ext uri="{BB962C8B-B14F-4D97-AF65-F5344CB8AC3E}">
        <p14:creationId xmlns:p14="http://schemas.microsoft.com/office/powerpoint/2010/main" val="1199886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5892499-2970-ACE0-563D-85A8BAEAEF81}"/>
              </a:ext>
            </a:extLst>
          </p:cNvPr>
          <p:cNvSpPr>
            <a:spLocks noGrp="1"/>
          </p:cNvSpPr>
          <p:nvPr>
            <p:ph type="title"/>
          </p:nvPr>
        </p:nvSpPr>
        <p:spPr>
          <a:xfrm>
            <a:off x="914400" y="1057274"/>
            <a:ext cx="6561221" cy="45719"/>
          </a:xfrm>
        </p:spPr>
        <p:txBody>
          <a:bodyPr/>
          <a:lstStyle/>
          <a:p>
            <a:r>
              <a:rPr lang="ro-MD" dirty="0"/>
              <a:t>Y și ALȚII vs. Elveția </a:t>
            </a:r>
            <a:endParaRPr lang="en-US" dirty="0"/>
          </a:p>
        </p:txBody>
      </p:sp>
      <p:sp>
        <p:nvSpPr>
          <p:cNvPr id="3" name="Inhaltsplatzhalter 2">
            <a:extLst>
              <a:ext uri="{FF2B5EF4-FFF2-40B4-BE49-F238E27FC236}">
                <a16:creationId xmlns:a16="http://schemas.microsoft.com/office/drawing/2014/main" xmlns="" id="{3DBCC652-4412-EE6C-0C7C-DF782A5CDC62}"/>
              </a:ext>
            </a:extLst>
          </p:cNvPr>
          <p:cNvSpPr>
            <a:spLocks noGrp="1"/>
          </p:cNvSpPr>
          <p:nvPr>
            <p:ph sz="quarter" idx="4"/>
          </p:nvPr>
        </p:nvSpPr>
        <p:spPr>
          <a:xfrm>
            <a:off x="914400" y="1377215"/>
            <a:ext cx="10511627" cy="4887410"/>
          </a:xfrm>
        </p:spPr>
        <p:txBody>
          <a:bodyPr>
            <a:normAutofit/>
          </a:bodyPr>
          <a:lstStyle/>
          <a:p>
            <a:pPr marL="0" indent="0" algn="just">
              <a:buNone/>
            </a:pPr>
            <a:r>
              <a:rPr lang="ro-RO" sz="1800" dirty="0">
                <a:effectLst/>
                <a:latin typeface="Times New Roman" panose="02020603050405020304" pitchFamily="18" charset="0"/>
                <a:ea typeface="Calibri" panose="020F0502020204030204" pitchFamily="34" charset="0"/>
              </a:rPr>
              <a:t>Avînd în vedere că Albania a fost desemnată drept „țară de origine sigură” în sensul articolului 6a alineatul (2) litera (a), având în vedere profilul familiei, SEM a decis în februarie 2020 că decizia ar trebui luată în urma procedurii extinse. Apoi, SEM a respins cererea lor printr-o decizie detaliată din 12 octombrie. După ce a evaluat riscul ca reclamanții să fie supuși unui tratament interzis de convenție dacă sunt returnați în Albania, TAF a confirmat decizia SEM într-o hotărâre din 29 decembrie 2020. TAF a remarcat, în primul rând, profilul înalt al primului solicitant ca personalitate politică. Pe baza prezumției că Albania este o țară de origine sigură, TAF a constatat că acolo nu a existat o persecuție semnificativă de stat și că țara a putut să ofere cetățenilor săi protecție efectivă și eficientă împotriva persecuției din partea terților (actori nestatali). </a:t>
            </a:r>
          </a:p>
          <a:p>
            <a:pPr marL="0" indent="0" algn="just">
              <a:buNone/>
            </a:pPr>
            <a:r>
              <a:rPr lang="ro-RO" sz="1800" dirty="0">
                <a:effectLst/>
                <a:latin typeface="Times New Roman" panose="02020603050405020304" pitchFamily="18" charset="0"/>
                <a:ea typeface="Calibri" panose="020F0502020204030204" pitchFamily="34" charset="0"/>
              </a:rPr>
              <a:t>Apoi a examinat dacă reclamanții au furnizat dovezi specifice și detaliate ale persecuției pentru a respinge prezumția că Albania este o țară sigură. TAF a analizat activitățile primului reclamant și atacurile asupra acestuia și a concluzionat că atacurile au fost exclusiv rezultatul unor </a:t>
            </a:r>
            <a:r>
              <a:rPr lang="ro-RO" sz="1800" b="1" dirty="0">
                <a:effectLst/>
                <a:latin typeface="Times New Roman" panose="02020603050405020304" pitchFamily="18" charset="0"/>
                <a:ea typeface="Calibri" panose="020F0502020204030204" pitchFamily="34" charset="0"/>
              </a:rPr>
              <a:t>inițiative individuale și că nu priveau în niciun caz statul albanez,</a:t>
            </a:r>
            <a:r>
              <a:rPr lang="ro-RO" sz="1800" dirty="0">
                <a:effectLst/>
                <a:latin typeface="Times New Roman" panose="02020603050405020304" pitchFamily="18" charset="0"/>
                <a:ea typeface="Calibri" panose="020F0502020204030204" pitchFamily="34" charset="0"/>
              </a:rPr>
              <a:t> deoarece autoritățile albaneze erau în măsură să ofere reclamanților o protecție adecvată. . Prin urmare, nu pare că procedura a pus o povară excesiv de grea reclamanților sau că a fost prea restrictivă, având în vedere desemnarea Albaniei ca țară de origine sigură (comparați cu M.D. și M.A. c. Belgia, nr. 58689/12, § 65, 19 ianuarie 2016).</a:t>
            </a:r>
            <a:endParaRPr lang="en-US" dirty="0"/>
          </a:p>
        </p:txBody>
      </p:sp>
      <p:sp>
        <p:nvSpPr>
          <p:cNvPr id="4" name="Foliennummernplatzhalter 3">
            <a:extLst>
              <a:ext uri="{FF2B5EF4-FFF2-40B4-BE49-F238E27FC236}">
                <a16:creationId xmlns:a16="http://schemas.microsoft.com/office/drawing/2014/main" xmlns="" id="{D4DBAC12-285C-BFF1-E7F8-8844074952C5}"/>
              </a:ext>
            </a:extLst>
          </p:cNvPr>
          <p:cNvSpPr>
            <a:spLocks noGrp="1"/>
          </p:cNvSpPr>
          <p:nvPr>
            <p:ph type="sldNum" sz="quarter" idx="10"/>
          </p:nvPr>
        </p:nvSpPr>
        <p:spPr/>
        <p:txBody>
          <a:bodyPr/>
          <a:lstStyle/>
          <a:p>
            <a:fld id="{48F63A3B-78C7-47BE-AE5E-E10140E04643}" type="slidenum">
              <a:rPr lang="en-US" smtClean="0"/>
              <a:pPr/>
              <a:t>15</a:t>
            </a:fld>
            <a:endParaRPr lang="en-US" dirty="0"/>
          </a:p>
        </p:txBody>
      </p:sp>
    </p:spTree>
    <p:extLst>
      <p:ext uri="{BB962C8B-B14F-4D97-AF65-F5344CB8AC3E}">
        <p14:creationId xmlns:p14="http://schemas.microsoft.com/office/powerpoint/2010/main" val="1484996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776574C-50E5-1D64-F9E1-9F24DC2F855C}"/>
              </a:ext>
            </a:extLst>
          </p:cNvPr>
          <p:cNvSpPr>
            <a:spLocks noGrp="1"/>
          </p:cNvSpPr>
          <p:nvPr>
            <p:ph type="title"/>
          </p:nvPr>
        </p:nvSpPr>
        <p:spPr>
          <a:xfrm>
            <a:off x="914400" y="1057275"/>
            <a:ext cx="6224337" cy="177968"/>
          </a:xfrm>
        </p:spPr>
        <p:txBody>
          <a:bodyPr/>
          <a:lstStyle/>
          <a:p>
            <a:r>
              <a:rPr lang="ro-MD" dirty="0"/>
              <a:t>Y și ALȚII vs. Elveția </a:t>
            </a:r>
            <a:endParaRPr lang="en-US" dirty="0"/>
          </a:p>
        </p:txBody>
      </p:sp>
      <p:sp>
        <p:nvSpPr>
          <p:cNvPr id="3" name="Inhaltsplatzhalter 2">
            <a:extLst>
              <a:ext uri="{FF2B5EF4-FFF2-40B4-BE49-F238E27FC236}">
                <a16:creationId xmlns:a16="http://schemas.microsoft.com/office/drawing/2014/main" xmlns="" id="{C2629786-34FF-BF61-BF3B-35892FFA148C}"/>
              </a:ext>
            </a:extLst>
          </p:cNvPr>
          <p:cNvSpPr>
            <a:spLocks noGrp="1"/>
          </p:cNvSpPr>
          <p:nvPr>
            <p:ph sz="quarter" idx="4"/>
          </p:nvPr>
        </p:nvSpPr>
        <p:spPr>
          <a:xfrm>
            <a:off x="914400" y="1540043"/>
            <a:ext cx="10511627" cy="4724582"/>
          </a:xfrm>
        </p:spPr>
        <p:txBody>
          <a:bodyPr>
            <a:normAutofit lnSpcReduction="10000"/>
          </a:bodyPr>
          <a:lstStyle/>
          <a:p>
            <a:pPr marL="0" marR="0" indent="0" algn="just">
              <a:spcAft>
                <a:spcPts val="800"/>
              </a:spcAft>
              <a:buNone/>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Curtea a constatat că autoritățile elvețiene s-au bazat pe surse contemporane și de încredere cu privire la situația din Albania (a se vedea Khasanov și Rakhmanov,). Rapoartele pe care le considerau indicau că, deși Albania continua să se confrunte cu unele provocări în funcționarea sistemului judiciar și a aplicării legii, până în 2020 criza politică acută anterioară a fost depășită și situația generală nu sugera că autoritățile nu vor fi în măsură să protejeze populația. în general sau cineva cu un profil înalt al primului reclamant (a se vedea, de asemenea, A.D. c. Suediei). SEM și TAF au constatat o lipsă de rapoarte de persecuție a colegilor și succesorului primului reclamant, precum și schimbarea statutului acestuia și sprijinul public pentru cauza sa (a se vedea paragrafele 33 și 34 de mai sus). Curtea nu a găsit niciun motiv pentru a pune la îndoială fiabilitatea acestor surse sau concluziile trase.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spcAft>
                <a:spcPts val="800"/>
              </a:spcAft>
              <a:buNone/>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Curtea a reiterat că autoritățile naționale sunt cel mai bine plasate pentru a evalua faptele atunci când efectuează o evaluare a riscurilor (a se vedea, printre alte autorități, F.G. c. Suediei, § 118, și Khasanov și Rakhmanov, § 105). Este convins că, în speță, prezumția că Albania era o țară sigură a fost susținută suficient de o evaluare adecvată a situației individuale a reclamanților (a se vedea, mutatis mutandis, Ilias și Ahmed) și a constatat că nu există motive pentru a înlocui propria evaluare cu cea a autorităților interne.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spcAft>
                <a:spcPts val="800"/>
              </a:spcAft>
              <a:buNone/>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În aceste împrejurări, constată nicio încălcare a articolelor 2 și 3 în cazul expulzării reclamanților în Albania.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Foliennummernplatzhalter 3">
            <a:extLst>
              <a:ext uri="{FF2B5EF4-FFF2-40B4-BE49-F238E27FC236}">
                <a16:creationId xmlns:a16="http://schemas.microsoft.com/office/drawing/2014/main" xmlns="" id="{BC9FE112-6414-937B-02D5-9989C5B76AC8}"/>
              </a:ext>
            </a:extLst>
          </p:cNvPr>
          <p:cNvSpPr>
            <a:spLocks noGrp="1"/>
          </p:cNvSpPr>
          <p:nvPr>
            <p:ph type="sldNum" sz="quarter" idx="10"/>
          </p:nvPr>
        </p:nvSpPr>
        <p:spPr/>
        <p:txBody>
          <a:bodyPr/>
          <a:lstStyle/>
          <a:p>
            <a:fld id="{48F63A3B-78C7-47BE-AE5E-E10140E04643}" type="slidenum">
              <a:rPr lang="en-US" smtClean="0"/>
              <a:pPr/>
              <a:t>16</a:t>
            </a:fld>
            <a:endParaRPr lang="en-US" dirty="0"/>
          </a:p>
        </p:txBody>
      </p:sp>
    </p:spTree>
    <p:extLst>
      <p:ext uri="{BB962C8B-B14F-4D97-AF65-F5344CB8AC3E}">
        <p14:creationId xmlns:p14="http://schemas.microsoft.com/office/powerpoint/2010/main" val="151618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561CE84-1FD7-0572-A99E-4DB2F769CAAD}"/>
              </a:ext>
            </a:extLst>
          </p:cNvPr>
          <p:cNvSpPr>
            <a:spLocks noGrp="1"/>
          </p:cNvSpPr>
          <p:nvPr>
            <p:ph type="title"/>
          </p:nvPr>
        </p:nvSpPr>
        <p:spPr>
          <a:xfrm>
            <a:off x="593558" y="593377"/>
            <a:ext cx="6705601" cy="673950"/>
          </a:xfrm>
        </p:spPr>
        <p:txBody>
          <a:bodyPr/>
          <a:lstStyle/>
          <a:p>
            <a:r>
              <a:rPr lang="en-US" b="1" i="0" dirty="0">
                <a:solidFill>
                  <a:schemeClr val="accent6">
                    <a:lumMod val="50000"/>
                  </a:schemeClr>
                </a:solidFill>
                <a:effectLst/>
                <a:latin typeface="Arial" panose="020B0604020202020204" pitchFamily="34" charset="0"/>
              </a:rPr>
              <a:t>J.B. </a:t>
            </a:r>
            <a:r>
              <a:rPr lang="ro-MD" dirty="0">
                <a:solidFill>
                  <a:schemeClr val="accent6">
                    <a:lumMod val="50000"/>
                  </a:schemeClr>
                </a:solidFill>
                <a:latin typeface="Arial" panose="020B0604020202020204" pitchFamily="34" charset="0"/>
              </a:rPr>
              <a:t>Ș</a:t>
            </a:r>
            <a:r>
              <a:rPr lang="ro-MD" b="1" i="0" dirty="0">
                <a:solidFill>
                  <a:schemeClr val="accent6">
                    <a:lumMod val="50000"/>
                  </a:schemeClr>
                </a:solidFill>
                <a:effectLst/>
                <a:latin typeface="Arial" panose="020B0604020202020204" pitchFamily="34" charset="0"/>
              </a:rPr>
              <a:t>i alții </a:t>
            </a:r>
            <a:r>
              <a:rPr lang="en-US" b="1" i="0" dirty="0">
                <a:solidFill>
                  <a:schemeClr val="accent6">
                    <a:lumMod val="50000"/>
                  </a:schemeClr>
                </a:solidFill>
                <a:effectLst/>
                <a:latin typeface="Arial" panose="020B0604020202020204" pitchFamily="34" charset="0"/>
              </a:rPr>
              <a:t>v. MALTA</a:t>
            </a:r>
            <a:endParaRPr lang="en-US" dirty="0">
              <a:solidFill>
                <a:schemeClr val="accent6">
                  <a:lumMod val="50000"/>
                </a:schemeClr>
              </a:solidFill>
            </a:endParaRPr>
          </a:p>
        </p:txBody>
      </p:sp>
      <p:sp>
        <p:nvSpPr>
          <p:cNvPr id="3" name="Inhaltsplatzhalter 2">
            <a:extLst>
              <a:ext uri="{FF2B5EF4-FFF2-40B4-BE49-F238E27FC236}">
                <a16:creationId xmlns:a16="http://schemas.microsoft.com/office/drawing/2014/main" xmlns="" id="{6B117A37-F4FD-790B-85FC-787396935245}"/>
              </a:ext>
            </a:extLst>
          </p:cNvPr>
          <p:cNvSpPr>
            <a:spLocks noGrp="1"/>
          </p:cNvSpPr>
          <p:nvPr>
            <p:ph sz="quarter" idx="4"/>
          </p:nvPr>
        </p:nvSpPr>
        <p:spPr>
          <a:xfrm>
            <a:off x="593558" y="1267327"/>
            <a:ext cx="11004884" cy="4997298"/>
          </a:xfrm>
        </p:spPr>
        <p:txBody>
          <a:bodyPr>
            <a:normAutofit/>
          </a:bodyPr>
          <a:lstStyle/>
          <a:p>
            <a:pPr marL="0" indent="0">
              <a:buNone/>
            </a:pPr>
            <a:r>
              <a:rPr lang="ro-MD" u="sng" dirty="0">
                <a:solidFill>
                  <a:schemeClr val="accent6">
                    <a:lumMod val="50000"/>
                  </a:schemeClr>
                </a:solidFill>
              </a:rPr>
              <a:t>Încălcarea art. 3, 13, </a:t>
            </a:r>
            <a:r>
              <a:rPr lang="en-US" i="0" u="sng" dirty="0">
                <a:solidFill>
                  <a:schemeClr val="accent6">
                    <a:lumMod val="50000"/>
                  </a:schemeClr>
                </a:solidFill>
                <a:effectLst/>
              </a:rPr>
              <a:t>5 § 1</a:t>
            </a:r>
            <a:r>
              <a:rPr lang="ro-MD" i="0" u="sng" dirty="0">
                <a:solidFill>
                  <a:schemeClr val="accent6">
                    <a:lumMod val="50000"/>
                  </a:schemeClr>
                </a:solidFill>
                <a:effectLst/>
              </a:rPr>
              <a:t>, </a:t>
            </a:r>
            <a:r>
              <a:rPr lang="en-US" i="0" u="sng" dirty="0">
                <a:solidFill>
                  <a:schemeClr val="accent6">
                    <a:lumMod val="50000"/>
                  </a:schemeClr>
                </a:solidFill>
                <a:effectLst/>
              </a:rPr>
              <a:t>5 § 4</a:t>
            </a:r>
            <a:r>
              <a:rPr lang="ro-MD" i="0" u="sng" dirty="0">
                <a:solidFill>
                  <a:schemeClr val="accent6">
                    <a:lumMod val="50000"/>
                  </a:schemeClr>
                </a:solidFill>
                <a:effectLst/>
              </a:rPr>
              <a:t> din Convenție</a:t>
            </a:r>
            <a:endParaRPr lang="ro-MD" u="sng" dirty="0">
              <a:solidFill>
                <a:schemeClr val="accent6">
                  <a:lumMod val="50000"/>
                </a:schemeClr>
              </a:solidFill>
            </a:endParaRPr>
          </a:p>
          <a:p>
            <a:pPr marL="0" indent="0" algn="just">
              <a:buNone/>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Reclamanții, care au susținut că erau minori cu vârste cuprinse între 16 și 17 ani la momentul respectiv, au ajuns în Malta la 18 noiembrie 2022 împreună cu un grup de aproximativ alte patruzeci de persoane, după ce au fost salvați pe mare, și au fost reținuți în Centrul de primire inițială Ħal Far (China House) (denumit în continuare „HIRC”). </a:t>
            </a:r>
          </a:p>
          <a:p>
            <a:pPr marL="0" indent="0" algn="just">
              <a:buNone/>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Aceștia nu au primit niciun document sau explicație care să justifice „detenția” lor, despre care au considerat că a fost efectuată în condiții necorespunzătoare. În special, ei au precizat că au fost reținuți împreună cu adulți în camere de dimensiuni diferite, de la 3 la 5 mp, în care dormeau aproximativ patru persoane (în absența vizitatorilor sau a telefoanelor mobile, nu a putut fi prezentată nicio dovadă în acest sens).</a:t>
            </a:r>
          </a:p>
          <a:p>
            <a:pPr marL="0" indent="0" algn="just">
              <a:buNone/>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În această perioadă, toaletele erau insuficiente pentru cele patruzeci și șapte de persoane găzduite și se aflau într-o stare proastă de reparații; acces limitat sau inexistent la un spațiu exterior; acces inexistent la un spațiu comun; acces inexistent la o sală de rugăciune sau la un spațiu privat (reclamanții nu au recunoscut fotografia prezentată de Guvern a sălii polivalente) acces limitat la un telefon pentru a efectua apeluri (deoarece de multe ori nu funcționa și, după cum a remarcat guvernul, necesita permisiune), inclusiv către avocați; niciun acces la activități educaționale sau de petrecere a timpului liber; nicio cameră nu era încălzită; nicio îmbrăcăminte adecvată pentru iarnă; condiții de viață inadecvate; acces limitat sau inexistent la apă potabilă; nicio informație furnizată într-o limbă pe care o înțelegeau cu privire la detenția lor; și lipsa unui sprijin medical și psihosocial adecvat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u="sng" dirty="0">
              <a:solidFill>
                <a:schemeClr val="accent6">
                  <a:lumMod val="50000"/>
                </a:schemeClr>
              </a:solidFill>
            </a:endParaRPr>
          </a:p>
        </p:txBody>
      </p:sp>
      <p:sp>
        <p:nvSpPr>
          <p:cNvPr id="4" name="Foliennummernplatzhalter 3">
            <a:extLst>
              <a:ext uri="{FF2B5EF4-FFF2-40B4-BE49-F238E27FC236}">
                <a16:creationId xmlns:a16="http://schemas.microsoft.com/office/drawing/2014/main" xmlns="" id="{9EA3A419-2B3C-37A4-7682-FA9304BC7AA2}"/>
              </a:ext>
            </a:extLst>
          </p:cNvPr>
          <p:cNvSpPr>
            <a:spLocks noGrp="1"/>
          </p:cNvSpPr>
          <p:nvPr>
            <p:ph type="sldNum" sz="quarter" idx="10"/>
          </p:nvPr>
        </p:nvSpPr>
        <p:spPr/>
        <p:txBody>
          <a:bodyPr/>
          <a:lstStyle/>
          <a:p>
            <a:fld id="{48F63A3B-78C7-47BE-AE5E-E10140E04643}" type="slidenum">
              <a:rPr lang="en-US" smtClean="0"/>
              <a:pPr/>
              <a:t>17</a:t>
            </a:fld>
            <a:endParaRPr lang="en-US" dirty="0"/>
          </a:p>
        </p:txBody>
      </p:sp>
    </p:spTree>
    <p:extLst>
      <p:ext uri="{BB962C8B-B14F-4D97-AF65-F5344CB8AC3E}">
        <p14:creationId xmlns:p14="http://schemas.microsoft.com/office/powerpoint/2010/main" val="393734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A54EAE4-8CBD-CC54-9915-A0A7B5258DEB}"/>
              </a:ext>
            </a:extLst>
          </p:cNvPr>
          <p:cNvSpPr>
            <a:spLocks noGrp="1"/>
          </p:cNvSpPr>
          <p:nvPr>
            <p:ph type="title"/>
          </p:nvPr>
        </p:nvSpPr>
        <p:spPr>
          <a:xfrm>
            <a:off x="668594" y="954343"/>
            <a:ext cx="10757433" cy="102932"/>
          </a:xfrm>
        </p:spPr>
        <p:txBody>
          <a:bodyPr/>
          <a:lstStyle/>
          <a:p>
            <a:r>
              <a:rPr lang="en-US" b="1" i="0" dirty="0">
                <a:solidFill>
                  <a:schemeClr val="accent6">
                    <a:lumMod val="50000"/>
                  </a:schemeClr>
                </a:solidFill>
                <a:effectLst/>
                <a:latin typeface="Arial" panose="020B0604020202020204" pitchFamily="34" charset="0"/>
              </a:rPr>
              <a:t>J.B. </a:t>
            </a:r>
            <a:r>
              <a:rPr lang="ro-MD" dirty="0">
                <a:solidFill>
                  <a:schemeClr val="accent6">
                    <a:lumMod val="50000"/>
                  </a:schemeClr>
                </a:solidFill>
                <a:latin typeface="Arial" panose="020B0604020202020204" pitchFamily="34" charset="0"/>
              </a:rPr>
              <a:t>Ș</a:t>
            </a:r>
            <a:r>
              <a:rPr lang="ro-MD" b="1" i="0" dirty="0">
                <a:solidFill>
                  <a:schemeClr val="accent6">
                    <a:lumMod val="50000"/>
                  </a:schemeClr>
                </a:solidFill>
                <a:effectLst/>
                <a:latin typeface="Arial" panose="020B0604020202020204" pitchFamily="34" charset="0"/>
              </a:rPr>
              <a:t>i alții </a:t>
            </a:r>
            <a:r>
              <a:rPr lang="en-US" b="1" i="0" dirty="0">
                <a:solidFill>
                  <a:schemeClr val="accent6">
                    <a:lumMod val="50000"/>
                  </a:schemeClr>
                </a:solidFill>
                <a:effectLst/>
                <a:latin typeface="Arial" panose="020B0604020202020204" pitchFamily="34" charset="0"/>
              </a:rPr>
              <a:t>v. MALTA</a:t>
            </a:r>
            <a:endParaRPr lang="en-US" dirty="0"/>
          </a:p>
        </p:txBody>
      </p:sp>
      <p:sp>
        <p:nvSpPr>
          <p:cNvPr id="3" name="Inhaltsplatzhalter 2">
            <a:extLst>
              <a:ext uri="{FF2B5EF4-FFF2-40B4-BE49-F238E27FC236}">
                <a16:creationId xmlns:a16="http://schemas.microsoft.com/office/drawing/2014/main" xmlns="" id="{93F03D16-261E-7FC3-15B2-3082DCF20CB9}"/>
              </a:ext>
            </a:extLst>
          </p:cNvPr>
          <p:cNvSpPr>
            <a:spLocks noGrp="1"/>
          </p:cNvSpPr>
          <p:nvPr>
            <p:ph sz="half" idx="2"/>
          </p:nvPr>
        </p:nvSpPr>
        <p:spPr>
          <a:xfrm>
            <a:off x="560440" y="1160208"/>
            <a:ext cx="11366090" cy="5378292"/>
          </a:xfrm>
        </p:spPr>
        <p:txBody>
          <a:bodyPr>
            <a:normAutofit lnSpcReduction="10000"/>
          </a:bodyPr>
          <a:lstStyle/>
          <a:p>
            <a:pPr marL="0" indent="0">
              <a:buNone/>
            </a:pPr>
            <a:r>
              <a:rPr lang="it-IT" b="1" dirty="0"/>
              <a:t/>
            </a:r>
            <a:br>
              <a:rPr lang="it-IT" b="1" dirty="0"/>
            </a:br>
            <a:r>
              <a:rPr lang="it-IT" b="1" i="0" dirty="0">
                <a:solidFill>
                  <a:srgbClr val="1F1F1F"/>
                </a:solidFill>
                <a:effectLst/>
                <a:latin typeface="Arial" panose="020B0604020202020204" pitchFamily="34" charset="0"/>
              </a:rPr>
              <a:t>PRETINSA ÎNCĂLCARE A ARTICOLULUI 3 DIN CONVENȚIE</a:t>
            </a:r>
            <a:endParaRPr lang="ro-MD" b="1" i="0" dirty="0">
              <a:solidFill>
                <a:srgbClr val="1F1F1F"/>
              </a:solidFill>
              <a:effectLst/>
              <a:latin typeface="Arial" panose="020B0604020202020204" pitchFamily="34" charset="0"/>
            </a:endParaRPr>
          </a:p>
          <a:p>
            <a:pPr marL="0" indent="0">
              <a:buNone/>
            </a:pPr>
            <a:r>
              <a:rPr lang="ro-MD" b="1" dirty="0">
                <a:solidFill>
                  <a:srgbClr val="1F1F1F"/>
                </a:solidFill>
                <a:latin typeface="Arial" panose="020B0604020202020204" pitchFamily="34" charset="0"/>
              </a:rPr>
              <a:t>În privința tuturor reclamanților cu excepția primului Curtea a constatat existența încplcării art. 3 din Convenție, bazîndu-se în mare parte pe raportul CPT din 2021. </a:t>
            </a:r>
          </a:p>
          <a:p>
            <a:pPr marL="0" indent="0" algn="just">
              <a:buNone/>
            </a:pPr>
            <a:r>
              <a:rPr lang="ro-RO"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R</a:t>
            </a:r>
            <a:r>
              <a:rPr lang="ro-RO"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aportul CPT (2021) susține afirmațiile reclamanților în măsura în care constată că „Unele băi nu aveau uși și, ..., unele dușuri și chiuvete erau blocate... . și a inundat podelele băii când a fost folosit ... Nu a existat un regim de activități în China House. Mulți dintre migranții reținuți au subliniat că nu au acces [la] activități intenționate, nu au televizor, nu au acces la telefon și nu li sa oferit acces la curtea unică de exerciții. Migranții au petrecut 24 de ore pe zi blocați în unitățile lor, fără nimic care să-și structureze zilele luni de zile.” </a:t>
            </a:r>
          </a:p>
          <a:p>
            <a:pPr marL="0" indent="0" algn="just">
              <a:buNone/>
            </a:pPr>
            <a:r>
              <a:rPr lang="ro-RO"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CPT a considerat că „Asemenea condiții de viață pot echivala cu tratament inuman și degradant, contrar articolului 3 din Convenția Europeană a Drepturilor Omului”. Guvernul nu a furnizat nicio fotografie ale băilor și nu a susținut că s-a întreprins vreo renovare în HIRC în urma raportului CPT. În legătură cu fotografiile centrului pus la dispoziție, acestea nu înlătură preocupările CPT și arată că condițiile nu pot fi considerate adaptate copiilor, pentru a se asigura că astfel de condiții nu le creează „o situație de stres și anxietate, cu consecințe deosebit de traumatice” (a se vedea, mutatis mutandis, Tarakhel împotriva Elveției [GC], nr. 29217/12, § 119, CEDO 2014). Același lucru este valabil și pentru adolescenți (a se vedea, mutatis mutandis, M.H. și alții împotriva Croației, nr. 15670/18 și 43115/18, § 190, 18 noiembrie 2021). Mai mult, în acest timp nu au fost luate măsuri pentru a se asigura că reclamanții, în calitate de minori, au primit consiliere și asistență educațională adecvată din partea personalului calificat special mandatat în acest scop (a se vedea Abdullahi Elmi și Aweys Abubakar).</a:t>
            </a:r>
            <a:endPar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o-MD" b="1" dirty="0">
              <a:solidFill>
                <a:schemeClr val="accent6">
                  <a:lumMod val="50000"/>
                </a:schemeClr>
              </a:solidFill>
              <a:latin typeface="Arial" panose="020B0604020202020204" pitchFamily="34" charset="0"/>
            </a:endParaRPr>
          </a:p>
          <a:p>
            <a:pPr marL="0" indent="0">
              <a:buNone/>
            </a:pPr>
            <a:endParaRPr lang="en-US" b="1" dirty="0"/>
          </a:p>
        </p:txBody>
      </p:sp>
      <p:sp>
        <p:nvSpPr>
          <p:cNvPr id="5" name="Foliennummernplatzhalter 4">
            <a:extLst>
              <a:ext uri="{FF2B5EF4-FFF2-40B4-BE49-F238E27FC236}">
                <a16:creationId xmlns:a16="http://schemas.microsoft.com/office/drawing/2014/main" xmlns="" id="{8D69BAC8-CD53-499B-BD6F-49213F734BED}"/>
              </a:ext>
            </a:extLst>
          </p:cNvPr>
          <p:cNvSpPr>
            <a:spLocks noGrp="1"/>
          </p:cNvSpPr>
          <p:nvPr>
            <p:ph type="sldNum" sz="quarter" idx="10"/>
          </p:nvPr>
        </p:nvSpPr>
        <p:spPr/>
        <p:txBody>
          <a:bodyPr/>
          <a:lstStyle/>
          <a:p>
            <a:fld id="{48F63A3B-78C7-47BE-AE5E-E10140E04643}" type="slidenum">
              <a:rPr lang="en-US" smtClean="0"/>
              <a:pPr/>
              <a:t>18</a:t>
            </a:fld>
            <a:endParaRPr lang="en-US" dirty="0"/>
          </a:p>
        </p:txBody>
      </p:sp>
    </p:spTree>
    <p:extLst>
      <p:ext uri="{BB962C8B-B14F-4D97-AF65-F5344CB8AC3E}">
        <p14:creationId xmlns:p14="http://schemas.microsoft.com/office/powerpoint/2010/main" val="3405585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3A1F46-1CF4-70E6-4D7F-4A2BBB829061}"/>
              </a:ext>
            </a:extLst>
          </p:cNvPr>
          <p:cNvSpPr>
            <a:spLocks noGrp="1"/>
          </p:cNvSpPr>
          <p:nvPr>
            <p:ph type="title"/>
          </p:nvPr>
        </p:nvSpPr>
        <p:spPr>
          <a:xfrm>
            <a:off x="766916" y="1057274"/>
            <a:ext cx="6076335" cy="584713"/>
          </a:xfrm>
        </p:spPr>
        <p:txBody>
          <a:bodyPr/>
          <a:lstStyle/>
          <a:p>
            <a:r>
              <a:rPr lang="en-US" b="1" i="0" dirty="0">
                <a:solidFill>
                  <a:schemeClr val="accent6">
                    <a:lumMod val="50000"/>
                  </a:schemeClr>
                </a:solidFill>
                <a:effectLst/>
                <a:latin typeface="Arial" panose="020B0604020202020204" pitchFamily="34" charset="0"/>
              </a:rPr>
              <a:t>J.B. </a:t>
            </a:r>
            <a:r>
              <a:rPr lang="ro-MD" dirty="0">
                <a:solidFill>
                  <a:schemeClr val="accent6">
                    <a:lumMod val="50000"/>
                  </a:schemeClr>
                </a:solidFill>
                <a:latin typeface="Arial" panose="020B0604020202020204" pitchFamily="34" charset="0"/>
              </a:rPr>
              <a:t>Ș</a:t>
            </a:r>
            <a:r>
              <a:rPr lang="ro-MD" b="1" i="0" dirty="0">
                <a:solidFill>
                  <a:schemeClr val="accent6">
                    <a:lumMod val="50000"/>
                  </a:schemeClr>
                </a:solidFill>
                <a:effectLst/>
                <a:latin typeface="Arial" panose="020B0604020202020204" pitchFamily="34" charset="0"/>
              </a:rPr>
              <a:t>i alții </a:t>
            </a:r>
            <a:r>
              <a:rPr lang="en-US" b="1" i="0" dirty="0">
                <a:solidFill>
                  <a:schemeClr val="accent6">
                    <a:lumMod val="50000"/>
                  </a:schemeClr>
                </a:solidFill>
                <a:effectLst/>
                <a:latin typeface="Arial" panose="020B0604020202020204" pitchFamily="34" charset="0"/>
              </a:rPr>
              <a:t>v. MALTA</a:t>
            </a:r>
            <a:endParaRPr lang="en-US" dirty="0"/>
          </a:p>
        </p:txBody>
      </p:sp>
      <p:sp>
        <p:nvSpPr>
          <p:cNvPr id="19" name="Inhaltsplatzhalter 18">
            <a:extLst>
              <a:ext uri="{FF2B5EF4-FFF2-40B4-BE49-F238E27FC236}">
                <a16:creationId xmlns:a16="http://schemas.microsoft.com/office/drawing/2014/main" xmlns="" id="{1A075490-90FA-7B3A-8D95-0E9BB50094C0}"/>
              </a:ext>
            </a:extLst>
          </p:cNvPr>
          <p:cNvSpPr>
            <a:spLocks noGrp="1"/>
          </p:cNvSpPr>
          <p:nvPr>
            <p:ph sz="quarter" idx="4"/>
          </p:nvPr>
        </p:nvSpPr>
        <p:spPr>
          <a:xfrm>
            <a:off x="914400" y="1799303"/>
            <a:ext cx="10511627" cy="4807974"/>
          </a:xfrm>
        </p:spPr>
        <p:txBody>
          <a:bodyPr>
            <a:normAutofit fontScale="92500" lnSpcReduction="20000"/>
          </a:bodyPr>
          <a:lstStyle/>
          <a:p>
            <a:pPr marL="0" marR="0" indent="450215" algn="just">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R</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eclamanții s-au mai plâns că nu au avut parte de o cale de atac efectivă, așa cum prevede articolul 13 din Convenție.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În Story și alții, cu privire la condițiile de detenție, Curtea a constatat că Guvernul nu a fost în măsură să dovedească că procedurile de despăgubire constituțională, o cale de atac efectivă în principiu, erau și în practică efective, din cauza duratei lor. </a:t>
            </a:r>
            <a:r>
              <a:rPr lang="ro-RO" dirty="0">
                <a:latin typeface="Times New Roman" panose="02020603050405020304" pitchFamily="18" charset="0"/>
                <a:ea typeface="Calibri" panose="020F0502020204030204" pitchFamily="34" charset="0"/>
                <a:cs typeface="Times New Roman" panose="02020603050405020304" pitchFamily="18" charset="0"/>
              </a:rPr>
              <a:t>Î</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n cauza Yanez Pinon și alții, Curtea a remarcat că procedura inițiată de al doilea reclamant în acea cauză, care a durat paisprezece luni într-o instanță, a întărit această constatare. </a:t>
            </a:r>
          </a:p>
          <a:p>
            <a:pPr marL="0" marR="0" indent="450215" algn="just">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Curtea a mai remarcat că, în ciuda sugestiei făcute în Story și alții, Guvernul ar trebui să introducă o soluție administrativă adecvată sau o cale de atac judiciară capabilă să asigure soluționarea în timp util a unor astfel de plângeri și, acolo unde este necesar, pentru a preveni continuarea situației. Cu toate acestea însă, nu fusese încă pusă în aplicare o nouă cale de atac. În Fenech, Curtea a remarcat că la peste șase ani de la pronunțarea Hotărârii Story și alții, situația a rămas neschimbată. S-a constatat că situația persistă din nou în cea mai recentă hotărâre A.D. v. Malta. </a:t>
            </a:r>
          </a:p>
          <a:p>
            <a:pPr marL="0" marR="0" indent="450215" algn="just">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Prin urmare, Curtea nu găsește niciun motiv pentru a modifica concluziile la care s-a ajuns deja în cauzele anterioare împotriva Maltei conform cărora procedurile de despăgubire constituțională nu reprezintă o cale de atac efectivă în sensul plângerilor privind condițiile de detenție în curs în temeiul articolului 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Guvernul nu a susținut că a existat vreo altă cale de atac disponibilă reclamanților în acest sens. Prin urmare, Curtea  a constatat o încălcare a articolului 13 coroborat cu articolul 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spcAft>
                <a:spcPts val="800"/>
              </a:spcAft>
            </a:pPr>
            <a:endParaRPr lang="ro-RO" dirty="0">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Foliennummernplatzhalter 3">
            <a:extLst>
              <a:ext uri="{FF2B5EF4-FFF2-40B4-BE49-F238E27FC236}">
                <a16:creationId xmlns:a16="http://schemas.microsoft.com/office/drawing/2014/main" xmlns="" id="{933A5E85-F4EF-13C4-CF57-867B15969A8C}"/>
              </a:ext>
            </a:extLst>
          </p:cNvPr>
          <p:cNvSpPr>
            <a:spLocks noGrp="1"/>
          </p:cNvSpPr>
          <p:nvPr>
            <p:ph type="sldNum" sz="quarter" idx="10"/>
          </p:nvPr>
        </p:nvSpPr>
        <p:spPr/>
        <p:txBody>
          <a:bodyPr/>
          <a:lstStyle/>
          <a:p>
            <a:fld id="{48F63A3B-78C7-47BE-AE5E-E10140E04643}" type="slidenum">
              <a:rPr lang="en-US" smtClean="0"/>
              <a:pPr/>
              <a:t>19</a:t>
            </a:fld>
            <a:endParaRPr lang="en-US" dirty="0"/>
          </a:p>
        </p:txBody>
      </p:sp>
      <p:sp>
        <p:nvSpPr>
          <p:cNvPr id="5" name="Rectangle 1">
            <a:extLst>
              <a:ext uri="{FF2B5EF4-FFF2-40B4-BE49-F238E27FC236}">
                <a16:creationId xmlns:a16="http://schemas.microsoft.com/office/drawing/2014/main" xmlns="" id="{91A30B34-059A-1E49-3A5D-22D684F21818}"/>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feld 11">
            <a:extLst>
              <a:ext uri="{FF2B5EF4-FFF2-40B4-BE49-F238E27FC236}">
                <a16:creationId xmlns:a16="http://schemas.microsoft.com/office/drawing/2014/main" xmlns="" id="{B795310A-6146-F9CC-31E2-EDB7E7619DCF}"/>
              </a:ext>
            </a:extLst>
          </p:cNvPr>
          <p:cNvSpPr txBox="1"/>
          <p:nvPr/>
        </p:nvSpPr>
        <p:spPr>
          <a:xfrm>
            <a:off x="2802194" y="747252"/>
            <a:ext cx="8810646" cy="369332"/>
          </a:xfrm>
          <a:prstGeom prst="rect">
            <a:avLst/>
          </a:prstGeom>
          <a:noFill/>
        </p:spPr>
        <p:txBody>
          <a:bodyPr wrap="square">
            <a:spAutoFit/>
          </a:bodyPr>
          <a:lstStyle/>
          <a:p>
            <a:pPr marL="0" marR="0" indent="450215" algn="just">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PRETINSA ÎNCĂLCARE A Articolului 13 coroborat cu Articolul 3 din CONVENȚIE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3021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72F4058-CA98-5B72-BE8F-97A633B166BF}"/>
              </a:ext>
            </a:extLst>
          </p:cNvPr>
          <p:cNvSpPr>
            <a:spLocks noGrp="1"/>
          </p:cNvSpPr>
          <p:nvPr>
            <p:ph type="title"/>
          </p:nvPr>
        </p:nvSpPr>
        <p:spPr>
          <a:xfrm>
            <a:off x="914400" y="1057274"/>
            <a:ext cx="6583680" cy="270081"/>
          </a:xfrm>
        </p:spPr>
        <p:txBody>
          <a:bodyPr/>
          <a:lstStyle/>
          <a:p>
            <a:r>
              <a:rPr lang="ro-MD" sz="3200" dirty="0"/>
              <a:t>Cuprins</a:t>
            </a:r>
            <a:endParaRPr lang="en-US" dirty="0"/>
          </a:p>
        </p:txBody>
      </p:sp>
      <p:sp>
        <p:nvSpPr>
          <p:cNvPr id="3" name="Inhaltsplatzhalter 2">
            <a:extLst>
              <a:ext uri="{FF2B5EF4-FFF2-40B4-BE49-F238E27FC236}">
                <a16:creationId xmlns:a16="http://schemas.microsoft.com/office/drawing/2014/main" xmlns="" id="{6E01CB9D-4BD7-D61C-2680-0D21CB6172A4}"/>
              </a:ext>
            </a:extLst>
          </p:cNvPr>
          <p:cNvSpPr>
            <a:spLocks noGrp="1"/>
          </p:cNvSpPr>
          <p:nvPr>
            <p:ph idx="1"/>
          </p:nvPr>
        </p:nvSpPr>
        <p:spPr>
          <a:xfrm>
            <a:off x="914400" y="1524000"/>
            <a:ext cx="6583680" cy="4517984"/>
          </a:xfrm>
        </p:spPr>
        <p:txBody>
          <a:bodyPr/>
          <a:lstStyle/>
          <a:p>
            <a:r>
              <a:rPr lang="ro-MD" sz="2800" dirty="0"/>
              <a:t>Tasoncom vs. RM                                  3 - 4 </a:t>
            </a:r>
          </a:p>
          <a:p>
            <a:r>
              <a:rPr lang="ro-MD" sz="2800" dirty="0"/>
              <a:t>Furdui vs.  RM                                      5 - 7</a:t>
            </a:r>
          </a:p>
          <a:p>
            <a:r>
              <a:rPr lang="en-US" sz="2800" i="0" dirty="0">
                <a:solidFill>
                  <a:srgbClr val="202C8F"/>
                </a:solidFill>
                <a:effectLst/>
                <a:latin typeface="Arial" panose="020B0604020202020204" pitchFamily="34" charset="0"/>
              </a:rPr>
              <a:t>YÜKSEK v</a:t>
            </a:r>
            <a:r>
              <a:rPr lang="ro-MD" sz="2800" i="0" dirty="0">
                <a:solidFill>
                  <a:srgbClr val="202C8F"/>
                </a:solidFill>
                <a:effectLst/>
                <a:latin typeface="Arial" panose="020B0604020202020204" pitchFamily="34" charset="0"/>
              </a:rPr>
              <a:t>s</a:t>
            </a:r>
            <a:r>
              <a:rPr lang="en-US" sz="2800" i="0" dirty="0">
                <a:solidFill>
                  <a:srgbClr val="202C8F"/>
                </a:solidFill>
                <a:effectLst/>
                <a:latin typeface="Arial" panose="020B0604020202020204" pitchFamily="34" charset="0"/>
              </a:rPr>
              <a:t>. </a:t>
            </a:r>
            <a:r>
              <a:rPr lang="en-US" sz="2800" i="0" dirty="0" err="1">
                <a:solidFill>
                  <a:srgbClr val="202C8F"/>
                </a:solidFill>
                <a:effectLst/>
                <a:latin typeface="Arial" panose="020B0604020202020204" pitchFamily="34" charset="0"/>
              </a:rPr>
              <a:t>Turcia</a:t>
            </a:r>
            <a:r>
              <a:rPr lang="ro-MD" sz="2800" dirty="0">
                <a:solidFill>
                  <a:srgbClr val="202C8F"/>
                </a:solidFill>
              </a:rPr>
              <a:t>                            8 - 13</a:t>
            </a:r>
          </a:p>
          <a:p>
            <a:r>
              <a:rPr lang="ro-MD" sz="2800" dirty="0">
                <a:solidFill>
                  <a:srgbClr val="202C8F"/>
                </a:solidFill>
              </a:rPr>
              <a:t>Y și alții vs. Elveția                               14-16</a:t>
            </a:r>
          </a:p>
          <a:p>
            <a:r>
              <a:rPr lang="ro-MD" sz="2800" dirty="0">
                <a:solidFill>
                  <a:srgbClr val="202C8F"/>
                </a:solidFill>
              </a:rPr>
              <a:t>J.B. Și alții vs. Malta                             17-23</a:t>
            </a:r>
          </a:p>
          <a:p>
            <a:endParaRPr lang="ro-MD" sz="2000" dirty="0">
              <a:solidFill>
                <a:srgbClr val="202C8F"/>
              </a:solidFill>
            </a:endParaRPr>
          </a:p>
          <a:p>
            <a:endParaRPr lang="en-US" dirty="0"/>
          </a:p>
        </p:txBody>
      </p:sp>
      <p:sp>
        <p:nvSpPr>
          <p:cNvPr id="4" name="Foliennummernplatzhalter 3">
            <a:extLst>
              <a:ext uri="{FF2B5EF4-FFF2-40B4-BE49-F238E27FC236}">
                <a16:creationId xmlns:a16="http://schemas.microsoft.com/office/drawing/2014/main" xmlns="" id="{93682A8F-1D72-98B2-162D-9B67E57947D3}"/>
              </a:ext>
            </a:extLst>
          </p:cNvPr>
          <p:cNvSpPr>
            <a:spLocks noGrp="1"/>
          </p:cNvSpPr>
          <p:nvPr>
            <p:ph type="sldNum" sz="quarter" idx="10"/>
          </p:nvPr>
        </p:nvSpPr>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1860108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74DE913-8D07-B1B1-B1A5-9EB4226F5824}"/>
              </a:ext>
            </a:extLst>
          </p:cNvPr>
          <p:cNvSpPr>
            <a:spLocks noGrp="1"/>
          </p:cNvSpPr>
          <p:nvPr>
            <p:ph type="title"/>
          </p:nvPr>
        </p:nvSpPr>
        <p:spPr>
          <a:xfrm>
            <a:off x="765974" y="260097"/>
            <a:ext cx="8997458" cy="673048"/>
          </a:xfrm>
        </p:spPr>
        <p:txBody>
          <a:bodyPr/>
          <a:lstStyle/>
          <a:p>
            <a:r>
              <a:rPr lang="en-US" sz="1800" b="1" i="0" dirty="0">
                <a:solidFill>
                  <a:schemeClr val="accent6">
                    <a:lumMod val="50000"/>
                  </a:schemeClr>
                </a:solidFill>
                <a:effectLst/>
                <a:latin typeface="Arial" panose="020B0604020202020204" pitchFamily="34" charset="0"/>
              </a:rPr>
              <a:t>J.B. </a:t>
            </a:r>
            <a:r>
              <a:rPr lang="ro-MD" sz="1800" dirty="0">
                <a:solidFill>
                  <a:schemeClr val="accent6">
                    <a:lumMod val="50000"/>
                  </a:schemeClr>
                </a:solidFill>
                <a:latin typeface="Arial" panose="020B0604020202020204" pitchFamily="34" charset="0"/>
              </a:rPr>
              <a:t>Ș</a:t>
            </a:r>
            <a:r>
              <a:rPr lang="ro-MD" sz="1800" b="1" i="0" dirty="0">
                <a:solidFill>
                  <a:schemeClr val="accent6">
                    <a:lumMod val="50000"/>
                  </a:schemeClr>
                </a:solidFill>
                <a:effectLst/>
                <a:latin typeface="Arial" panose="020B0604020202020204" pitchFamily="34" charset="0"/>
              </a:rPr>
              <a:t>i alții </a:t>
            </a:r>
            <a:r>
              <a:rPr lang="en-US" sz="1800" b="1" i="0" dirty="0">
                <a:solidFill>
                  <a:schemeClr val="accent6">
                    <a:lumMod val="50000"/>
                  </a:schemeClr>
                </a:solidFill>
                <a:effectLst/>
                <a:latin typeface="Arial" panose="020B0604020202020204" pitchFamily="34" charset="0"/>
              </a:rPr>
              <a:t>v. MALTA</a:t>
            </a:r>
            <a:endParaRPr lang="en-US" dirty="0"/>
          </a:p>
        </p:txBody>
      </p:sp>
      <p:sp>
        <p:nvSpPr>
          <p:cNvPr id="3" name="Inhaltsplatzhalter 2">
            <a:extLst>
              <a:ext uri="{FF2B5EF4-FFF2-40B4-BE49-F238E27FC236}">
                <a16:creationId xmlns:a16="http://schemas.microsoft.com/office/drawing/2014/main" xmlns="" id="{7171277F-C99C-5D18-EE44-B8DC6DA83F29}"/>
              </a:ext>
            </a:extLst>
          </p:cNvPr>
          <p:cNvSpPr>
            <a:spLocks noGrp="1"/>
          </p:cNvSpPr>
          <p:nvPr>
            <p:ph idx="1"/>
          </p:nvPr>
        </p:nvSpPr>
        <p:spPr>
          <a:xfrm>
            <a:off x="481781" y="1179871"/>
            <a:ext cx="11090787" cy="4862113"/>
          </a:xfrm>
        </p:spPr>
        <p:txBody>
          <a:bodyPr>
            <a:normAutofit fontScale="85000" lnSpcReduction="10000"/>
          </a:bodyPr>
          <a:lstStyle/>
          <a:p>
            <a:pPr marL="0" marR="0" indent="450215" algn="just">
              <a:spcAft>
                <a:spcPts val="800"/>
              </a:spcAft>
            </a:pPr>
            <a:r>
              <a:rPr lang="ro-RO" sz="18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PRETINSA ÎNCĂLCARE A ARTICOLULUI 5 § 1 DIN CONVENȚIE</a:t>
            </a:r>
            <a:endParaRPr lang="ro-MD" sz="1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spcAft>
                <a:spcPts val="800"/>
              </a:spcAft>
            </a:pPr>
            <a:r>
              <a:rPr lang="ro-RO" sz="18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Reclamanții s-au plâns că au fost privați ilegal de libertate între 18 și 30 noiembrie 2022 și că detenția lor după 30 noiembrie 2022 a fost arbitrară, ambele perioade nerespectând cerințele articolului 5 § 1 din Convenție.</a:t>
            </a:r>
            <a:endParaRPr lang="en-US" sz="18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spcAft>
                <a:spcPts val="800"/>
              </a:spcAft>
            </a:pPr>
            <a:r>
              <a:rPr lang="ro-RO" sz="18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Aplicabilitatea articolului 5 a fost examinată în ceea ce privește șederea în centrele de primire pentru identificarea și înregistrarea migranților, situate pe insulele de pe țărmurile italiene și grecești, inclusiv punctele fierbinți și dispoziția considerată a se aplica.</a:t>
            </a:r>
          </a:p>
          <a:p>
            <a:pPr marL="0" marR="0" indent="450215" algn="just">
              <a:spcAft>
                <a:spcPts val="800"/>
              </a:spcAft>
            </a:pPr>
            <a:r>
              <a:rPr lang="ro-RO" sz="18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Curtea a luat în considerare, în special, modificările în situația juridică a reclamanților în temeiul dreptului intern și o schimbare a regimului la centrul de primire de la „închis” la „semi”. -deschis” pentru a distinge două perioade, dintre care prima a atras aplicarea articolului 5, iar a doua nu, ibid., §§ 85-87).</a:t>
            </a:r>
            <a:endParaRPr lang="en-US" sz="18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spcAft>
                <a:spcPts val="800"/>
              </a:spcAft>
            </a:pPr>
            <a:r>
              <a:rPr lang="ro-RO" sz="18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La stabilirea distincției dintre o restricție a libertății de circulație și privarea de libertate în contextul reținerii străinilor în zonele de tranzit aeroportuar și centrele de primire pentru identificarea și înregistrarea migranților, pot fi rezumați factorii luați în considerare de Curte după cum urmează: i) situația individuală a reclamanților și alegerile acestora, ii) regimul juridic aplicabil din țara respectivă și scopul acestuia, iii) durata relevantă, în special prin prisma scopului și a protecției procesuale de care se bucură reclamanții în așteptarea procesului; evenimentele și iv) natura și gradul restricțiilor efective impuse sau experimentate de reclamanți.</a:t>
            </a:r>
            <a:endParaRPr lang="en-US" sz="18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Foliennummernplatzhalter 3">
            <a:extLst>
              <a:ext uri="{FF2B5EF4-FFF2-40B4-BE49-F238E27FC236}">
                <a16:creationId xmlns:a16="http://schemas.microsoft.com/office/drawing/2014/main" xmlns="" id="{D2C02070-BAA0-92D7-7AAA-5E60DF95EBD4}"/>
              </a:ext>
            </a:extLst>
          </p:cNvPr>
          <p:cNvSpPr>
            <a:spLocks noGrp="1"/>
          </p:cNvSpPr>
          <p:nvPr>
            <p:ph type="sldNum" sz="quarter" idx="10"/>
          </p:nvPr>
        </p:nvSpPr>
        <p:spPr/>
        <p:txBody>
          <a:bodyPr/>
          <a:lstStyle/>
          <a:p>
            <a:fld id="{48F63A3B-78C7-47BE-AE5E-E10140E04643}" type="slidenum">
              <a:rPr lang="en-US" smtClean="0"/>
              <a:pPr/>
              <a:t>20</a:t>
            </a:fld>
            <a:endParaRPr lang="en-US" dirty="0"/>
          </a:p>
        </p:txBody>
      </p:sp>
    </p:spTree>
    <p:extLst>
      <p:ext uri="{BB962C8B-B14F-4D97-AF65-F5344CB8AC3E}">
        <p14:creationId xmlns:p14="http://schemas.microsoft.com/office/powerpoint/2010/main" val="3681814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AD1EBA-245F-B92A-F722-1FD74C6094B7}"/>
              </a:ext>
            </a:extLst>
          </p:cNvPr>
          <p:cNvSpPr>
            <a:spLocks noGrp="1"/>
          </p:cNvSpPr>
          <p:nvPr>
            <p:ph type="title"/>
          </p:nvPr>
        </p:nvSpPr>
        <p:spPr>
          <a:xfrm>
            <a:off x="2182761" y="1089213"/>
            <a:ext cx="9247239" cy="70993"/>
          </a:xfrm>
        </p:spPr>
        <p:txBody>
          <a:bodyPr/>
          <a:lstStyle/>
          <a:p>
            <a:r>
              <a:rPr lang="en-US" sz="3600" b="1" i="0" dirty="0">
                <a:solidFill>
                  <a:schemeClr val="accent6">
                    <a:lumMod val="50000"/>
                  </a:schemeClr>
                </a:solidFill>
                <a:effectLst/>
                <a:latin typeface="Arial" panose="020B0604020202020204" pitchFamily="34" charset="0"/>
              </a:rPr>
              <a:t>J.B. </a:t>
            </a:r>
            <a:r>
              <a:rPr lang="ro-MD" sz="3600" dirty="0">
                <a:solidFill>
                  <a:schemeClr val="accent6">
                    <a:lumMod val="50000"/>
                  </a:schemeClr>
                </a:solidFill>
                <a:latin typeface="Arial" panose="020B0604020202020204" pitchFamily="34" charset="0"/>
              </a:rPr>
              <a:t>Ș</a:t>
            </a:r>
            <a:r>
              <a:rPr lang="ro-MD" sz="3600" b="1" i="0" dirty="0">
                <a:solidFill>
                  <a:schemeClr val="accent6">
                    <a:lumMod val="50000"/>
                  </a:schemeClr>
                </a:solidFill>
                <a:effectLst/>
                <a:latin typeface="Arial" panose="020B0604020202020204" pitchFamily="34" charset="0"/>
              </a:rPr>
              <a:t>i alții </a:t>
            </a:r>
            <a:r>
              <a:rPr lang="en-US" sz="3600" b="1" i="0" dirty="0">
                <a:solidFill>
                  <a:schemeClr val="accent6">
                    <a:lumMod val="50000"/>
                  </a:schemeClr>
                </a:solidFill>
                <a:effectLst/>
                <a:latin typeface="Arial" panose="020B0604020202020204" pitchFamily="34" charset="0"/>
              </a:rPr>
              <a:t>v. MALTA</a:t>
            </a:r>
            <a:endParaRPr lang="en-US" dirty="0"/>
          </a:p>
        </p:txBody>
      </p:sp>
      <p:sp>
        <p:nvSpPr>
          <p:cNvPr id="4" name="Inhaltsplatzhalter 3">
            <a:extLst>
              <a:ext uri="{FF2B5EF4-FFF2-40B4-BE49-F238E27FC236}">
                <a16:creationId xmlns:a16="http://schemas.microsoft.com/office/drawing/2014/main" xmlns="" id="{08FEEC3E-BD3E-D62B-3E22-035B5271BF86}"/>
              </a:ext>
            </a:extLst>
          </p:cNvPr>
          <p:cNvSpPr>
            <a:spLocks noGrp="1"/>
          </p:cNvSpPr>
          <p:nvPr>
            <p:ph sz="half" idx="1"/>
          </p:nvPr>
        </p:nvSpPr>
        <p:spPr>
          <a:xfrm>
            <a:off x="727587" y="1320731"/>
            <a:ext cx="10705460" cy="5168559"/>
          </a:xfrm>
        </p:spPr>
        <p:txBody>
          <a:bodyPr>
            <a:normAutofit/>
          </a:bodyPr>
          <a:lstStyle/>
          <a:p>
            <a:pPr marL="0" marR="0" indent="450215" algn="just">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La caz, </a:t>
            </a:r>
            <a:r>
              <a:rPr lang="ro-MD" dirty="0">
                <a:latin typeface="Times New Roman" panose="02020603050405020304" pitchFamily="18" charset="0"/>
                <a:ea typeface="Calibri" panose="020F0502020204030204" pitchFamily="34" charset="0"/>
                <a:cs typeface="Times New Roman" panose="02020603050405020304" pitchFamily="18" charset="0"/>
              </a:rPr>
              <a:t>î</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n ceea ce privește i) situația individuală a reclamanților și opțiunile lor, se poate considera că reclamanții au intrat în Malta din propria lor voință, deși acest lucru pare să fi fost o consecință a faptului că au fost salvați pe mare de autoritățile malteze.</a:t>
            </a:r>
            <a:endParaRPr lang="ro-MD" dirty="0">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În ceea ce privește ii) regimul juridic aplicabil în țara respectivă și scopul acesteia, Curtea reține că Guvernul nu a propus niciun cadru legal care să explice situația în această perioadă și nici nu a indicat vreo procedură prevăzută de lege. Singura dispoziție de drept intern pe care a invocat-o Guvernul a fost articolul 5 din Legea privind imigrația privind statutul de imigrant interzis, care nu prevede nici detenție, nici restricție de circulație. </a:t>
            </a:r>
          </a:p>
          <a:p>
            <a:pPr marL="0" marR="0" indent="450215" algn="just">
              <a:spcAft>
                <a:spcPts val="800"/>
              </a:spcAft>
            </a:pPr>
            <a:r>
              <a:rPr lang="ro-RO" sz="1800" dirty="0">
                <a:effectLst/>
                <a:latin typeface="Times New Roman" panose="02020603050405020304" pitchFamily="18" charset="0"/>
                <a:ea typeface="Calibri" panose="020F0502020204030204" pitchFamily="34" charset="0"/>
              </a:rPr>
              <a:t>Curtea poate accepta că, în momentul încercării migranților de a fi admiși pe teritoriul unei părți contractante, o limitare a libertății lor de circulație poate fi justificată pentru strictul necesar pe o perioadă limitată de timp – în scopul identificării, înregistrării și intervievării lor și al clarificării statutului lor și pentru eventualul lor transfer în alte unități (a se vedea J.A. și alții împotriva Italiei,). În aceste împrejurări, detenția este reglementată de lege, dar aceasta nu pare să fi fost situația în speță, în care măsura aplicată reclamanților pare să fi fost o practică standard aplicată de autorități într-un vid juridic.</a:t>
            </a:r>
            <a:endParaRPr lang="en-US" dirty="0"/>
          </a:p>
        </p:txBody>
      </p:sp>
      <p:sp>
        <p:nvSpPr>
          <p:cNvPr id="5" name="Foliennummernplatzhalter 4">
            <a:extLst>
              <a:ext uri="{FF2B5EF4-FFF2-40B4-BE49-F238E27FC236}">
                <a16:creationId xmlns:a16="http://schemas.microsoft.com/office/drawing/2014/main" xmlns="" id="{32643022-3BF8-0125-B5E5-D121BB09EDB2}"/>
              </a:ext>
            </a:extLst>
          </p:cNvPr>
          <p:cNvSpPr>
            <a:spLocks noGrp="1"/>
          </p:cNvSpPr>
          <p:nvPr>
            <p:ph type="sldNum" sz="quarter" idx="10"/>
          </p:nvPr>
        </p:nvSpPr>
        <p:spPr/>
        <p:txBody>
          <a:bodyPr/>
          <a:lstStyle/>
          <a:p>
            <a:fld id="{48F63A3B-78C7-47BE-AE5E-E10140E04643}" type="slidenum">
              <a:rPr lang="en-US" smtClean="0"/>
              <a:pPr/>
              <a:t>21</a:t>
            </a:fld>
            <a:endParaRPr lang="en-US" dirty="0"/>
          </a:p>
        </p:txBody>
      </p:sp>
    </p:spTree>
    <p:extLst>
      <p:ext uri="{BB962C8B-B14F-4D97-AF65-F5344CB8AC3E}">
        <p14:creationId xmlns:p14="http://schemas.microsoft.com/office/powerpoint/2010/main" val="3453980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2552D23-FAD0-EBD0-B340-B4D2E2C88489}"/>
              </a:ext>
            </a:extLst>
          </p:cNvPr>
          <p:cNvSpPr>
            <a:spLocks noGrp="1"/>
          </p:cNvSpPr>
          <p:nvPr>
            <p:ph type="title"/>
          </p:nvPr>
        </p:nvSpPr>
        <p:spPr>
          <a:xfrm>
            <a:off x="1061884" y="1057274"/>
            <a:ext cx="10364143" cy="211087"/>
          </a:xfrm>
        </p:spPr>
        <p:txBody>
          <a:bodyPr/>
          <a:lstStyle/>
          <a:p>
            <a:r>
              <a:rPr lang="en-US" sz="3600" b="1" i="0" dirty="0">
                <a:solidFill>
                  <a:schemeClr val="accent6">
                    <a:lumMod val="50000"/>
                  </a:schemeClr>
                </a:solidFill>
                <a:effectLst/>
                <a:latin typeface="Arial" panose="020B0604020202020204" pitchFamily="34" charset="0"/>
              </a:rPr>
              <a:t>J.B. </a:t>
            </a:r>
            <a:r>
              <a:rPr lang="ro-MD" sz="3600" dirty="0">
                <a:solidFill>
                  <a:schemeClr val="accent6">
                    <a:lumMod val="50000"/>
                  </a:schemeClr>
                </a:solidFill>
                <a:latin typeface="Arial" panose="020B0604020202020204" pitchFamily="34" charset="0"/>
              </a:rPr>
              <a:t>Ș</a:t>
            </a:r>
            <a:r>
              <a:rPr lang="ro-MD" sz="3600" b="1" i="0" dirty="0">
                <a:solidFill>
                  <a:schemeClr val="accent6">
                    <a:lumMod val="50000"/>
                  </a:schemeClr>
                </a:solidFill>
                <a:effectLst/>
                <a:latin typeface="Arial" panose="020B0604020202020204" pitchFamily="34" charset="0"/>
              </a:rPr>
              <a:t>i alții </a:t>
            </a:r>
            <a:r>
              <a:rPr lang="en-US" sz="3600" b="1" i="0" dirty="0">
                <a:solidFill>
                  <a:schemeClr val="accent6">
                    <a:lumMod val="50000"/>
                  </a:schemeClr>
                </a:solidFill>
                <a:effectLst/>
                <a:latin typeface="Arial" panose="020B0604020202020204" pitchFamily="34" charset="0"/>
              </a:rPr>
              <a:t>v. MALTA</a:t>
            </a:r>
            <a:endParaRPr lang="en-US" dirty="0"/>
          </a:p>
        </p:txBody>
      </p:sp>
      <p:sp>
        <p:nvSpPr>
          <p:cNvPr id="3" name="Inhaltsplatzhalter 2">
            <a:extLst>
              <a:ext uri="{FF2B5EF4-FFF2-40B4-BE49-F238E27FC236}">
                <a16:creationId xmlns:a16="http://schemas.microsoft.com/office/drawing/2014/main" xmlns="" id="{2E73A047-22FD-C73F-0A1C-3B06D7406E92}"/>
              </a:ext>
            </a:extLst>
          </p:cNvPr>
          <p:cNvSpPr>
            <a:spLocks noGrp="1"/>
          </p:cNvSpPr>
          <p:nvPr>
            <p:ph sz="quarter" idx="4"/>
          </p:nvPr>
        </p:nvSpPr>
        <p:spPr>
          <a:xfrm>
            <a:off x="914400" y="1641987"/>
            <a:ext cx="10511627" cy="4622637"/>
          </a:xfrm>
        </p:spPr>
        <p:txBody>
          <a:bodyPr>
            <a:normAutofit/>
          </a:bodyPr>
          <a:lstStyle/>
          <a:p>
            <a:pPr algn="just"/>
            <a:r>
              <a:rPr lang="ro-RO" sz="1800" dirty="0">
                <a:effectLst/>
                <a:latin typeface="Times New Roman" panose="02020603050405020304" pitchFamily="18" charset="0"/>
                <a:ea typeface="Calibri" panose="020F0502020204030204" pitchFamily="34" charset="0"/>
                <a:cs typeface="Times New Roman" panose="02020603050405020304" pitchFamily="18" charset="0"/>
              </a:rPr>
              <a:t>În ceea ce privește iii) durata relevantă, în special în lumina scopului și a protecției procesuale de care se bucură reclamanții în așteptarea evenimentelor, Curtea notează că, deși douăsprezece zile ar putea să nu fie un timp deosebit de lung, nu a existat nicio limită stabilită în lege sau în altă parte cu privire la cât timp reclamanții (sau alții în funcția lor) ar rămâne în această situație care – se pare – s-ar încheia numai odată ce persoana respectivă va fi autorizată din punct de vedere medical, ori de câte ori este posibil. Mai mult, în această perioadă, reclamanții, care nu cunoșteau motivele „reținerii” lor, sau orice eventual temei legal al acesteia (în lipsa oricărui document care să ateste acest lucru, ori a unei ordonanțe administrative sau judiciare), au fost lipsiți de orice garanții legale în această perioadă.</a:t>
            </a:r>
          </a:p>
          <a:p>
            <a:pPr marL="0" marR="0" indent="450215" algn="just">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În ceea ce privește iv) natura și gradul restricțiilor efective impuse sau experimentate de reclamanți, Curtea  a constatat că odată cu emiterea unui ordin de reținere, reclamanții au continuat să fie deținuți în același loc în aceleași condiții. Prin urmare, nu există nicio îndoială că gradul și intensitatea acestui tip de măsură și modul în care a fost pusă în aplicare au fost aceleași.</a:t>
            </a:r>
          </a:p>
          <a:p>
            <a:pPr marL="0" marR="0" indent="450215" algn="just">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În lumina celor de mai sus, Curtea consideră că situația a echivalat cu o detenție de facto și, prin urmare, se aplică articolul 5. Astfel, obiecția Guvernului este respinsă.</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dirty="0"/>
          </a:p>
        </p:txBody>
      </p:sp>
      <p:sp>
        <p:nvSpPr>
          <p:cNvPr id="4" name="Foliennummernplatzhalter 3">
            <a:extLst>
              <a:ext uri="{FF2B5EF4-FFF2-40B4-BE49-F238E27FC236}">
                <a16:creationId xmlns:a16="http://schemas.microsoft.com/office/drawing/2014/main" xmlns="" id="{455EE8FE-1D4A-1367-F5BE-BB69C233DED3}"/>
              </a:ext>
            </a:extLst>
          </p:cNvPr>
          <p:cNvSpPr>
            <a:spLocks noGrp="1"/>
          </p:cNvSpPr>
          <p:nvPr>
            <p:ph type="sldNum" sz="quarter" idx="10"/>
          </p:nvPr>
        </p:nvSpPr>
        <p:spPr/>
        <p:txBody>
          <a:bodyPr/>
          <a:lstStyle/>
          <a:p>
            <a:fld id="{48F63A3B-78C7-47BE-AE5E-E10140E04643}" type="slidenum">
              <a:rPr lang="en-US" smtClean="0"/>
              <a:pPr/>
              <a:t>22</a:t>
            </a:fld>
            <a:endParaRPr lang="en-US" dirty="0"/>
          </a:p>
        </p:txBody>
      </p:sp>
    </p:spTree>
    <p:extLst>
      <p:ext uri="{BB962C8B-B14F-4D97-AF65-F5344CB8AC3E}">
        <p14:creationId xmlns:p14="http://schemas.microsoft.com/office/powerpoint/2010/main" val="1422791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D0C8C0B-EBE8-E99E-41BA-F18489A8D33C}"/>
              </a:ext>
            </a:extLst>
          </p:cNvPr>
          <p:cNvSpPr>
            <a:spLocks noGrp="1"/>
          </p:cNvSpPr>
          <p:nvPr>
            <p:ph type="title"/>
          </p:nvPr>
        </p:nvSpPr>
        <p:spPr>
          <a:xfrm>
            <a:off x="2723535" y="108155"/>
            <a:ext cx="8702491" cy="1071715"/>
          </a:xfrm>
        </p:spPr>
        <p:txBody>
          <a:bodyPr/>
          <a:lstStyle/>
          <a:p>
            <a:r>
              <a:rPr lang="en-US" sz="2800" b="1" i="0" dirty="0">
                <a:solidFill>
                  <a:schemeClr val="accent6">
                    <a:lumMod val="50000"/>
                  </a:schemeClr>
                </a:solidFill>
                <a:effectLst/>
                <a:latin typeface="Arial" panose="020B0604020202020204" pitchFamily="34" charset="0"/>
              </a:rPr>
              <a:t>J.B. </a:t>
            </a:r>
            <a:r>
              <a:rPr lang="ro-MD" sz="2800" dirty="0">
                <a:solidFill>
                  <a:schemeClr val="accent6">
                    <a:lumMod val="50000"/>
                  </a:schemeClr>
                </a:solidFill>
                <a:latin typeface="Arial" panose="020B0604020202020204" pitchFamily="34" charset="0"/>
              </a:rPr>
              <a:t>Ș</a:t>
            </a:r>
            <a:r>
              <a:rPr lang="ro-MD" sz="2800" b="1" i="0" dirty="0">
                <a:solidFill>
                  <a:schemeClr val="accent6">
                    <a:lumMod val="50000"/>
                  </a:schemeClr>
                </a:solidFill>
                <a:effectLst/>
                <a:latin typeface="Arial" panose="020B0604020202020204" pitchFamily="34" charset="0"/>
              </a:rPr>
              <a:t>i alții </a:t>
            </a:r>
            <a:r>
              <a:rPr lang="en-US" sz="2800" b="1" i="0" dirty="0">
                <a:solidFill>
                  <a:schemeClr val="accent6">
                    <a:lumMod val="50000"/>
                  </a:schemeClr>
                </a:solidFill>
                <a:effectLst/>
                <a:latin typeface="Arial" panose="020B0604020202020204" pitchFamily="34" charset="0"/>
              </a:rPr>
              <a:t>v. MALTA</a:t>
            </a:r>
            <a:endParaRPr lang="en-US" sz="2800" dirty="0"/>
          </a:p>
        </p:txBody>
      </p:sp>
      <p:sp>
        <p:nvSpPr>
          <p:cNvPr id="3" name="Inhaltsplatzhalter 2">
            <a:extLst>
              <a:ext uri="{FF2B5EF4-FFF2-40B4-BE49-F238E27FC236}">
                <a16:creationId xmlns:a16="http://schemas.microsoft.com/office/drawing/2014/main" xmlns="" id="{7FC24BCC-2495-718A-C1A5-1B6606BE5C69}"/>
              </a:ext>
            </a:extLst>
          </p:cNvPr>
          <p:cNvSpPr>
            <a:spLocks noGrp="1"/>
          </p:cNvSpPr>
          <p:nvPr>
            <p:ph sz="half" idx="2"/>
          </p:nvPr>
        </p:nvSpPr>
        <p:spPr>
          <a:xfrm>
            <a:off x="2723535" y="1789471"/>
            <a:ext cx="8702490" cy="4011256"/>
          </a:xfrm>
        </p:spPr>
        <p:txBody>
          <a:bodyPr>
            <a:normAutofit lnSpcReduction="10000"/>
          </a:bodyPr>
          <a:lstStyle/>
          <a:p>
            <a:pPr marL="0" indent="0" algn="just">
              <a:buNone/>
            </a:pPr>
            <a:r>
              <a:rPr lang="ro-MD" sz="1800" dirty="0"/>
              <a:t>Pretinsa încălcare a art. 5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ro-MD" sz="1800" dirty="0"/>
              <a:t> 4</a:t>
            </a:r>
            <a:endParaRPr lang="ro-RO"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ro-RO"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ro-RO" dirty="0">
                <a:latin typeface="Times New Roman" panose="02020603050405020304" pitchFamily="18" charset="0"/>
                <a:ea typeface="Calibri" panose="020F0502020204030204" pitchFamily="34" charset="0"/>
                <a:cs typeface="Times New Roman" panose="02020603050405020304" pitchFamily="18" charset="0"/>
              </a:rPr>
              <a:t>P</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otrivit dreptului intern, o evaluare ulterioară a legalității detenției ar fi trebuit să aibă loc după două luni, însă nu a urmat nici în una din cele cinci luni și jumătate care au urmat până la eliberare. În plus, nu a fost formulat nici un răspuns la cererea reclamanților de audiere urgentă. </a:t>
            </a:r>
          </a:p>
          <a:p>
            <a:pPr algn="just"/>
            <a:r>
              <a:rPr lang="ro-RO" sz="1800" dirty="0">
                <a:effectLst/>
                <a:latin typeface="Times New Roman" panose="02020603050405020304" pitchFamily="18" charset="0"/>
                <a:ea typeface="Calibri" panose="020F0502020204030204" pitchFamily="34" charset="0"/>
                <a:cs typeface="Times New Roman" panose="02020603050405020304" pitchFamily="18" charset="0"/>
              </a:rPr>
              <a:t>În timp ce încălcarea termenelor de recurs stabilite de lege nu echivalează neapărat cu o încălcare a articolului 5 § 4, dacă procedura prin care a fost examinată legalitatea detenției unui reclamant a fost totuși decisă rapid, termenul de mai mult de cinci luni fără nicio revizuire, în împrejurările prezentei cauze, nu poate fi considerat conform cu articolul 5 § 4 în contextul unei căi de atac în legătură cu detenția care se încadrează în prima parte a articolului 5. § 1 </a:t>
            </a:r>
          </a:p>
          <a:p>
            <a:pPr algn="just"/>
            <a:r>
              <a:rPr lang="ro-RO" dirty="0">
                <a:latin typeface="Times New Roman" panose="02020603050405020304" pitchFamily="18" charset="0"/>
                <a:ea typeface="Calibri" panose="020F0502020204030204" pitchFamily="34" charset="0"/>
                <a:cs typeface="Times New Roman" panose="02020603050405020304" pitchFamily="18" charset="0"/>
              </a:rPr>
              <a:t>R</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eclamanții nu au avut o cale de atac efectivă în sensul articolului 5 § 4, prin urmare a existat o încălcare a acestei dispoziții.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Foliennummernplatzhalter 3">
            <a:extLst>
              <a:ext uri="{FF2B5EF4-FFF2-40B4-BE49-F238E27FC236}">
                <a16:creationId xmlns:a16="http://schemas.microsoft.com/office/drawing/2014/main" xmlns="" id="{31BDD746-25A9-F297-85B9-FD0F272B2BF2}"/>
              </a:ext>
            </a:extLst>
          </p:cNvPr>
          <p:cNvSpPr>
            <a:spLocks noGrp="1"/>
          </p:cNvSpPr>
          <p:nvPr>
            <p:ph type="sldNum" sz="quarter" idx="10"/>
          </p:nvPr>
        </p:nvSpPr>
        <p:spPr/>
        <p:txBody>
          <a:bodyPr/>
          <a:lstStyle/>
          <a:p>
            <a:fld id="{48F63A3B-78C7-47BE-AE5E-E10140E04643}" type="slidenum">
              <a:rPr lang="en-US" smtClean="0"/>
              <a:pPr/>
              <a:t>23</a:t>
            </a:fld>
            <a:endParaRPr lang="en-US" dirty="0"/>
          </a:p>
        </p:txBody>
      </p:sp>
    </p:spTree>
    <p:extLst>
      <p:ext uri="{BB962C8B-B14F-4D97-AF65-F5344CB8AC3E}">
        <p14:creationId xmlns:p14="http://schemas.microsoft.com/office/powerpoint/2010/main" val="1942311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9D22C5-0C9E-B582-A8FE-B45E70A01E7F}"/>
              </a:ext>
            </a:extLst>
          </p:cNvPr>
          <p:cNvSpPr>
            <a:spLocks noGrp="1"/>
          </p:cNvSpPr>
          <p:nvPr>
            <p:ph type="ctrTitle"/>
          </p:nvPr>
        </p:nvSpPr>
        <p:spPr>
          <a:xfrm>
            <a:off x="914401" y="849782"/>
            <a:ext cx="5715000" cy="2727709"/>
          </a:xfrm>
        </p:spPr>
        <p:txBody>
          <a:bodyPr/>
          <a:lstStyle/>
          <a:p>
            <a:r>
              <a:rPr lang="ro-MD" dirty="0"/>
              <a:t>Vă Mulțumesc!</a:t>
            </a:r>
            <a:endParaRPr lang="en-US" dirty="0"/>
          </a:p>
        </p:txBody>
      </p:sp>
      <p:sp>
        <p:nvSpPr>
          <p:cNvPr id="3" name="Subtitle 2">
            <a:extLst>
              <a:ext uri="{FF2B5EF4-FFF2-40B4-BE49-F238E27FC236}">
                <a16:creationId xmlns:a16="http://schemas.microsoft.com/office/drawing/2014/main" xmlns="" id="{D8B5CEF2-E667-BBB5-2EA6-C06F93B6DE12}"/>
              </a:ext>
            </a:extLst>
          </p:cNvPr>
          <p:cNvSpPr>
            <a:spLocks noGrp="1"/>
          </p:cNvSpPr>
          <p:nvPr>
            <p:ph type="subTitle" idx="1"/>
          </p:nvPr>
        </p:nvSpPr>
        <p:spPr>
          <a:xfrm>
            <a:off x="914401" y="3813606"/>
            <a:ext cx="5715000" cy="2234642"/>
          </a:xfrm>
        </p:spPr>
        <p:txBody>
          <a:bodyPr/>
          <a:lstStyle/>
          <a:p>
            <a:r>
              <a:rPr lang="ro-MD" dirty="0"/>
              <a:t>Cristina Mihalachi</a:t>
            </a:r>
            <a:endParaRPr lang="en-US" dirty="0"/>
          </a:p>
        </p:txBody>
      </p:sp>
    </p:spTree>
    <p:extLst>
      <p:ext uri="{BB962C8B-B14F-4D97-AF65-F5344CB8AC3E}">
        <p14:creationId xmlns:p14="http://schemas.microsoft.com/office/powerpoint/2010/main" val="1973173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21072-4A77-DB4D-DF41-58EADB7DA94E}"/>
              </a:ext>
            </a:extLst>
          </p:cNvPr>
          <p:cNvSpPr>
            <a:spLocks noGrp="1"/>
          </p:cNvSpPr>
          <p:nvPr>
            <p:ph type="title"/>
          </p:nvPr>
        </p:nvSpPr>
        <p:spPr>
          <a:xfrm>
            <a:off x="914400" y="127759"/>
            <a:ext cx="6583680" cy="722210"/>
          </a:xfrm>
        </p:spPr>
        <p:txBody>
          <a:bodyPr/>
          <a:lstStyle/>
          <a:p>
            <a:r>
              <a:rPr lang="ro-MD" dirty="0">
                <a:solidFill>
                  <a:schemeClr val="accent6">
                    <a:lumMod val="75000"/>
                  </a:schemeClr>
                </a:solidFill>
              </a:rPr>
              <a:t>Tasoncom vs.RM</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xmlns="" id="{D4D22962-3C7F-E480-5C35-7F4860A098E1}"/>
              </a:ext>
            </a:extLst>
          </p:cNvPr>
          <p:cNvSpPr>
            <a:spLocks noGrp="1"/>
          </p:cNvSpPr>
          <p:nvPr>
            <p:ph idx="1"/>
          </p:nvPr>
        </p:nvSpPr>
        <p:spPr>
          <a:xfrm>
            <a:off x="914400" y="928688"/>
            <a:ext cx="10609006" cy="5113296"/>
          </a:xfrm>
        </p:spPr>
        <p:txBody>
          <a:bodyPr>
            <a:normAutofit fontScale="55000" lnSpcReduction="20000"/>
          </a:bodyPr>
          <a:lstStyle/>
          <a:p>
            <a:r>
              <a:rPr lang="ro-MD" b="1" i="1" dirty="0">
                <a:solidFill>
                  <a:schemeClr val="accent3">
                    <a:lumMod val="50000"/>
                  </a:schemeClr>
                </a:solidFill>
              </a:rPr>
              <a:t>Încălcarea art. 6 CEDO și art. 1 Prt.1 la CEDO</a:t>
            </a:r>
          </a:p>
          <a:p>
            <a:endParaRPr lang="ro-MD" sz="2900" b="1" i="1" dirty="0">
              <a:solidFill>
                <a:schemeClr val="accent6">
                  <a:lumMod val="50000"/>
                </a:schemeClr>
              </a:solidFill>
            </a:endParaRPr>
          </a:p>
          <a:p>
            <a:pPr algn="just">
              <a:lnSpc>
                <a:spcPct val="100000"/>
              </a:lnSpc>
            </a:pPr>
            <a:r>
              <a:rPr lang="ro-MD" sz="2900" b="1" dirty="0">
                <a:solidFill>
                  <a:schemeClr val="accent6">
                    <a:lumMod val="50000"/>
                  </a:schemeClr>
                </a:solidFill>
              </a:rPr>
              <a:t>FAPTE: </a:t>
            </a:r>
          </a:p>
          <a:p>
            <a:pPr algn="just">
              <a:lnSpc>
                <a:spcPct val="100000"/>
              </a:lnSpc>
            </a:pPr>
            <a:endParaRPr lang="ro-MD" sz="2900" b="1" dirty="0">
              <a:solidFill>
                <a:schemeClr val="accent6">
                  <a:lumMod val="50000"/>
                </a:schemeClr>
              </a:solidFill>
            </a:endParaRPr>
          </a:p>
          <a:p>
            <a:pPr marL="342900" indent="-342900" algn="just">
              <a:lnSpc>
                <a:spcPct val="100000"/>
              </a:lnSpc>
              <a:buFont typeface="Arial" panose="020B0604020202020204" pitchFamily="34" charset="0"/>
              <a:buChar char="•"/>
            </a:pPr>
            <a:r>
              <a:rPr lang="ro-MD" sz="2900" dirty="0">
                <a:solidFill>
                  <a:schemeClr val="accent6">
                    <a:lumMod val="50000"/>
                  </a:schemeClr>
                </a:solidFill>
              </a:rPr>
              <a:t>În urma unui control fiscal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pentru</a:t>
            </a:r>
            <a:r>
              <a:rPr lang="en-US" sz="2900" dirty="0">
                <a:solidFill>
                  <a:schemeClr val="accent6">
                    <a:lumMod val="50000"/>
                  </a:schemeClr>
                </a:solidFill>
                <a:effectLst/>
                <a:latin typeface="Times New Roman" panose="02020603050405020304" pitchFamily="18" charset="0"/>
                <a:ea typeface="Calibri" panose="020F0502020204030204" pitchFamily="34"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anii</a:t>
            </a:r>
            <a:r>
              <a:rPr lang="en-US" sz="2900" dirty="0">
                <a:solidFill>
                  <a:schemeClr val="accent6">
                    <a:lumMod val="50000"/>
                  </a:schemeClr>
                </a:solidFill>
                <a:effectLst/>
                <a:latin typeface="Times New Roman" panose="02020603050405020304" pitchFamily="18" charset="0"/>
                <a:ea typeface="Calibri" panose="020F0502020204030204" pitchFamily="34" charset="0"/>
              </a:rPr>
              <a:t> 2007-2008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compania</a:t>
            </a:r>
            <a:r>
              <a:rPr lang="ro-MD" sz="2900" dirty="0">
                <a:solidFill>
                  <a:schemeClr val="accent6">
                    <a:lumMod val="50000"/>
                  </a:schemeClr>
                </a:solidFill>
                <a:effectLst/>
                <a:latin typeface="Times New Roman" panose="02020603050405020304" pitchFamily="18" charset="0"/>
                <a:ea typeface="Calibri" panose="020F0502020204030204" pitchFamily="34" charset="0"/>
              </a:rPr>
              <a:t> a fost sancționată prin decizia Inspectoratului Fiscal Orhei, pentru că </a:t>
            </a:r>
            <a:r>
              <a:rPr lang="en-US" sz="2900" dirty="0">
                <a:solidFill>
                  <a:schemeClr val="accent6">
                    <a:lumMod val="50000"/>
                  </a:schemeClr>
                </a:solidFill>
                <a:effectLst/>
                <a:latin typeface="Times New Roman" panose="02020603050405020304" pitchFamily="18" charset="0"/>
                <a:ea typeface="Calibri" panose="020F0502020204030204" pitchFamily="34"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ar</a:t>
            </a:r>
            <a:r>
              <a:rPr lang="en-US" sz="2900" dirty="0">
                <a:solidFill>
                  <a:schemeClr val="accent6">
                    <a:lumMod val="50000"/>
                  </a:schemeClr>
                </a:solidFill>
                <a:effectLst/>
                <a:latin typeface="Times New Roman" panose="02020603050405020304" pitchFamily="18" charset="0"/>
                <a:ea typeface="Calibri" panose="020F0502020204030204" pitchFamily="34" charset="0"/>
              </a:rPr>
              <a:t> fi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inclus</a:t>
            </a:r>
            <a:r>
              <a:rPr lang="en-US" sz="2900" dirty="0">
                <a:solidFill>
                  <a:schemeClr val="accent6">
                    <a:lumMod val="50000"/>
                  </a:schemeClr>
                </a:solidFill>
                <a:effectLst/>
                <a:latin typeface="Times New Roman" panose="02020603050405020304" pitchFamily="18" charset="0"/>
                <a:ea typeface="Calibri" panose="020F0502020204030204" pitchFamily="34"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printre</a:t>
            </a:r>
            <a:r>
              <a:rPr lang="en-US" sz="2900" dirty="0">
                <a:solidFill>
                  <a:schemeClr val="accent6">
                    <a:lumMod val="50000"/>
                  </a:schemeClr>
                </a:solidFill>
                <a:effectLst/>
                <a:latin typeface="Times New Roman" panose="02020603050405020304" pitchFamily="18" charset="0"/>
                <a:ea typeface="Calibri" panose="020F0502020204030204" pitchFamily="34"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cheltuielile</a:t>
            </a:r>
            <a:r>
              <a:rPr lang="en-US" sz="2900" dirty="0">
                <a:solidFill>
                  <a:schemeClr val="accent6">
                    <a:lumMod val="50000"/>
                  </a:schemeClr>
                </a:solidFill>
                <a:effectLst/>
                <a:latin typeface="Times New Roman" panose="02020603050405020304" pitchFamily="18" charset="0"/>
                <a:ea typeface="Calibri" panose="020F0502020204030204" pitchFamily="34" charset="0"/>
              </a:rPr>
              <a:t> sale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deductibile</a:t>
            </a:r>
            <a:r>
              <a:rPr lang="en-US" sz="2900" dirty="0">
                <a:solidFill>
                  <a:schemeClr val="accent6">
                    <a:lumMod val="50000"/>
                  </a:schemeClr>
                </a:solidFill>
                <a:effectLst/>
                <a:latin typeface="Times New Roman" panose="02020603050405020304" pitchFamily="18" charset="0"/>
                <a:ea typeface="Calibri" panose="020F0502020204030204" pitchFamily="34"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sume</a:t>
            </a:r>
            <a:r>
              <a:rPr lang="en-US" sz="2900" dirty="0">
                <a:solidFill>
                  <a:schemeClr val="accent6">
                    <a:lumMod val="50000"/>
                  </a:schemeClr>
                </a:solidFill>
                <a:effectLst/>
                <a:latin typeface="Times New Roman" panose="02020603050405020304" pitchFamily="18" charset="0"/>
                <a:ea typeface="Calibri" panose="020F0502020204030204" pitchFamily="34"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corespunzătoare</a:t>
            </a:r>
            <a:r>
              <a:rPr lang="en-US" sz="2900" dirty="0">
                <a:solidFill>
                  <a:schemeClr val="accent6">
                    <a:lumMod val="50000"/>
                  </a:schemeClr>
                </a:solidFill>
                <a:effectLst/>
                <a:latin typeface="Times New Roman" panose="02020603050405020304" pitchFamily="18" charset="0"/>
                <a:ea typeface="Calibri" panose="020F0502020204030204" pitchFamily="34"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achiziționării</a:t>
            </a:r>
            <a:r>
              <a:rPr lang="en-US" sz="2900" dirty="0">
                <a:solidFill>
                  <a:schemeClr val="accent6">
                    <a:lumMod val="50000"/>
                  </a:schemeClr>
                </a:solidFill>
                <a:effectLst/>
                <a:latin typeface="Times New Roman" panose="02020603050405020304" pitchFamily="18" charset="0"/>
                <a:ea typeface="Calibri" panose="020F0502020204030204" pitchFamily="34" charset="0"/>
              </a:rPr>
              <a:t> de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bunuri</a:t>
            </a:r>
            <a:r>
              <a:rPr lang="en-US" sz="2900" dirty="0">
                <a:solidFill>
                  <a:schemeClr val="accent6">
                    <a:lumMod val="50000"/>
                  </a:schemeClr>
                </a:solidFill>
                <a:effectLst/>
                <a:latin typeface="Times New Roman" panose="02020603050405020304" pitchFamily="18" charset="0"/>
                <a:ea typeface="Calibri" panose="020F0502020204030204" pitchFamily="34" charset="0"/>
              </a:rPr>
              <a:t> de la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societăți</a:t>
            </a:r>
            <a:r>
              <a:rPr lang="en-US" sz="2900" dirty="0">
                <a:solidFill>
                  <a:schemeClr val="accent6">
                    <a:lumMod val="50000"/>
                  </a:schemeClr>
                </a:solidFill>
                <a:effectLst/>
                <a:latin typeface="Times New Roman" panose="02020603050405020304" pitchFamily="18" charset="0"/>
                <a:ea typeface="Calibri" panose="020F0502020204030204" pitchFamily="34" charset="0"/>
              </a:rPr>
              <a:t> care nu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mai</a:t>
            </a:r>
            <a:r>
              <a:rPr lang="en-US" sz="2900" dirty="0">
                <a:solidFill>
                  <a:schemeClr val="accent6">
                    <a:lumMod val="50000"/>
                  </a:schemeClr>
                </a:solidFill>
                <a:effectLst/>
                <a:latin typeface="Times New Roman" panose="02020603050405020304" pitchFamily="18" charset="0"/>
                <a:ea typeface="Calibri" panose="020F0502020204030204" pitchFamily="34"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erau</a:t>
            </a:r>
            <a:r>
              <a:rPr lang="en-US" sz="2900" dirty="0">
                <a:solidFill>
                  <a:schemeClr val="accent6">
                    <a:lumMod val="50000"/>
                  </a:schemeClr>
                </a:solidFill>
                <a:effectLst/>
                <a:latin typeface="Times New Roman" panose="02020603050405020304" pitchFamily="18" charset="0"/>
                <a:ea typeface="Calibri" panose="020F0502020204030204" pitchFamily="34"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supuse</a:t>
            </a:r>
            <a:r>
              <a:rPr lang="en-US" sz="2900" dirty="0">
                <a:solidFill>
                  <a:schemeClr val="accent6">
                    <a:lumMod val="50000"/>
                  </a:schemeClr>
                </a:solidFill>
                <a:effectLst/>
                <a:latin typeface="Times New Roman" panose="02020603050405020304" pitchFamily="18" charset="0"/>
                <a:ea typeface="Calibri" panose="020F0502020204030204" pitchFamily="34" charset="0"/>
              </a:rPr>
              <a:t> TVA la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momentul</a:t>
            </a:r>
            <a:r>
              <a:rPr lang="en-US" sz="2900" dirty="0">
                <a:solidFill>
                  <a:schemeClr val="accent6">
                    <a:lumMod val="50000"/>
                  </a:schemeClr>
                </a:solidFill>
                <a:effectLst/>
                <a:latin typeface="Times New Roman" panose="02020603050405020304" pitchFamily="18" charset="0"/>
                <a:ea typeface="Calibri" panose="020F0502020204030204" pitchFamily="34"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operațiunilor</a:t>
            </a:r>
            <a:r>
              <a:rPr lang="en-US" sz="2900" dirty="0">
                <a:solidFill>
                  <a:schemeClr val="accent6">
                    <a:lumMod val="50000"/>
                  </a:schemeClr>
                </a:solidFill>
                <a:effectLst/>
                <a:latin typeface="Times New Roman" panose="02020603050405020304" pitchFamily="18" charset="0"/>
                <a:ea typeface="Calibri" panose="020F0502020204030204" pitchFamily="34"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în</a:t>
            </a:r>
            <a:r>
              <a:rPr lang="en-US" sz="2900" dirty="0">
                <a:solidFill>
                  <a:schemeClr val="accent6">
                    <a:lumMod val="50000"/>
                  </a:schemeClr>
                </a:solidFill>
                <a:effectLst/>
                <a:latin typeface="Times New Roman" panose="02020603050405020304" pitchFamily="18" charset="0"/>
                <a:ea typeface="Calibri" panose="020F0502020204030204" pitchFamily="34"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cauză</a:t>
            </a:r>
            <a:r>
              <a:rPr lang="en-US" sz="2900" dirty="0">
                <a:solidFill>
                  <a:schemeClr val="accent6">
                    <a:lumMod val="50000"/>
                  </a:schemeClr>
                </a:solidFill>
                <a:effectLst/>
                <a:latin typeface="Times New Roman" panose="02020603050405020304" pitchFamily="18" charset="0"/>
                <a:ea typeface="Calibri" panose="020F0502020204030204" pitchFamily="34" charset="0"/>
              </a:rPr>
              <a:t>. De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asemenea</a:t>
            </a:r>
            <a:r>
              <a:rPr lang="en-US" sz="2900" dirty="0">
                <a:solidFill>
                  <a:schemeClr val="accent6">
                    <a:lumMod val="50000"/>
                  </a:schemeClr>
                </a:solidFill>
                <a:effectLst/>
                <a:latin typeface="Times New Roman" panose="02020603050405020304" pitchFamily="18" charset="0"/>
                <a:ea typeface="Calibri" panose="020F0502020204030204" pitchFamily="34" charset="0"/>
              </a:rPr>
              <a:t>, a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constatat</a:t>
            </a:r>
            <a:r>
              <a:rPr lang="en-US" sz="2900" dirty="0">
                <a:solidFill>
                  <a:schemeClr val="accent6">
                    <a:lumMod val="50000"/>
                  </a:schemeClr>
                </a:solidFill>
                <a:effectLst/>
                <a:latin typeface="Times New Roman" panose="02020603050405020304" pitchFamily="18" charset="0"/>
                <a:ea typeface="Calibri" panose="020F0502020204030204" pitchFamily="34"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că</a:t>
            </a:r>
            <a:r>
              <a:rPr lang="en-US" sz="2900" dirty="0">
                <a:solidFill>
                  <a:schemeClr val="accent6">
                    <a:lumMod val="50000"/>
                  </a:schemeClr>
                </a:solidFill>
                <a:effectLst/>
                <a:latin typeface="Times New Roman" panose="02020603050405020304" pitchFamily="18" charset="0"/>
                <a:ea typeface="Calibri" panose="020F0502020204030204" pitchFamily="34"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societatea</a:t>
            </a:r>
            <a:r>
              <a:rPr lang="en-US" sz="2900" dirty="0">
                <a:solidFill>
                  <a:schemeClr val="accent6">
                    <a:lumMod val="50000"/>
                  </a:schemeClr>
                </a:solidFill>
                <a:effectLst/>
                <a:latin typeface="Times New Roman" panose="02020603050405020304" pitchFamily="18" charset="0"/>
                <a:ea typeface="Calibri" panose="020F0502020204030204" pitchFamily="34"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reclamantă</a:t>
            </a:r>
            <a:r>
              <a:rPr lang="en-US" sz="2900" dirty="0">
                <a:solidFill>
                  <a:schemeClr val="accent6">
                    <a:lumMod val="50000"/>
                  </a:schemeClr>
                </a:solidFill>
                <a:effectLst/>
                <a:latin typeface="Times New Roman" panose="02020603050405020304" pitchFamily="18" charset="0"/>
                <a:ea typeface="Calibri" panose="020F0502020204030204" pitchFamily="34" charset="0"/>
              </a:rPr>
              <a:t> a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dedus</a:t>
            </a:r>
            <a:r>
              <a:rPr lang="en-US" sz="2900" dirty="0">
                <a:solidFill>
                  <a:schemeClr val="accent6">
                    <a:lumMod val="50000"/>
                  </a:schemeClr>
                </a:solidFill>
                <a:effectLst/>
                <a:latin typeface="Times New Roman" panose="02020603050405020304" pitchFamily="18" charset="0"/>
                <a:ea typeface="Calibri" panose="020F0502020204030204" pitchFamily="34" charset="0"/>
              </a:rPr>
              <a:t> TVA-</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ul</a:t>
            </a:r>
            <a:r>
              <a:rPr lang="en-US" sz="2900" dirty="0">
                <a:solidFill>
                  <a:schemeClr val="accent6">
                    <a:lumMod val="50000"/>
                  </a:schemeClr>
                </a:solidFill>
                <a:effectLst/>
                <a:latin typeface="Times New Roman" panose="02020603050405020304" pitchFamily="18" charset="0"/>
                <a:ea typeface="Calibri" panose="020F0502020204030204" pitchFamily="34"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plătit</a:t>
            </a:r>
            <a:r>
              <a:rPr lang="en-US" sz="2900" dirty="0">
                <a:solidFill>
                  <a:schemeClr val="accent6">
                    <a:lumMod val="50000"/>
                  </a:schemeClr>
                </a:solidFill>
                <a:effectLst/>
                <a:latin typeface="Times New Roman" panose="02020603050405020304" pitchFamily="18" charset="0"/>
                <a:ea typeface="Calibri" panose="020F0502020204030204" pitchFamily="34"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acestor</a:t>
            </a:r>
            <a:r>
              <a:rPr lang="en-US" sz="2900" dirty="0">
                <a:solidFill>
                  <a:schemeClr val="accent6">
                    <a:lumMod val="50000"/>
                  </a:schemeClr>
                </a:solidFill>
                <a:effectLst/>
                <a:latin typeface="Times New Roman" panose="02020603050405020304" pitchFamily="18" charset="0"/>
                <a:ea typeface="Calibri" panose="020F0502020204030204" pitchFamily="34"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societăți</a:t>
            </a:r>
            <a:r>
              <a:rPr lang="en-US" sz="2900" dirty="0">
                <a:solidFill>
                  <a:schemeClr val="accent6">
                    <a:lumMod val="50000"/>
                  </a:schemeClr>
                </a:solidFill>
                <a:effectLst/>
                <a:latin typeface="Times New Roman" panose="02020603050405020304" pitchFamily="18" charset="0"/>
                <a:ea typeface="Calibri" panose="020F0502020204030204" pitchFamily="34" charset="0"/>
              </a:rPr>
              <a:t> din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suma</a:t>
            </a:r>
            <a:r>
              <a:rPr lang="en-US" sz="2900" dirty="0">
                <a:solidFill>
                  <a:schemeClr val="accent6">
                    <a:lumMod val="50000"/>
                  </a:schemeClr>
                </a:solidFill>
                <a:effectLst/>
                <a:latin typeface="Times New Roman" panose="02020603050405020304" pitchFamily="18" charset="0"/>
                <a:ea typeface="Calibri" panose="020F0502020204030204" pitchFamily="34"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totală</a:t>
            </a:r>
            <a:r>
              <a:rPr lang="en-US" sz="2900" dirty="0">
                <a:solidFill>
                  <a:schemeClr val="accent6">
                    <a:lumMod val="50000"/>
                  </a:schemeClr>
                </a:solidFill>
                <a:effectLst/>
                <a:latin typeface="Times New Roman" panose="02020603050405020304" pitchFamily="18" charset="0"/>
                <a:ea typeface="Calibri" panose="020F0502020204030204" pitchFamily="34" charset="0"/>
              </a:rPr>
              <a:t> a TVA-</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ului</a:t>
            </a:r>
            <a:r>
              <a:rPr lang="en-US" sz="2900" dirty="0">
                <a:solidFill>
                  <a:schemeClr val="accent6">
                    <a:lumMod val="50000"/>
                  </a:schemeClr>
                </a:solidFill>
                <a:effectLst/>
                <a:latin typeface="Times New Roman" panose="02020603050405020304" pitchFamily="18" charset="0"/>
                <a:ea typeface="Calibri" panose="020F0502020204030204" pitchFamily="34"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datorat</a:t>
            </a:r>
            <a:r>
              <a:rPr lang="en-US" sz="2900" dirty="0">
                <a:solidFill>
                  <a:schemeClr val="accent6">
                    <a:lumMod val="50000"/>
                  </a:schemeClr>
                </a:solidFill>
                <a:effectLst/>
                <a:latin typeface="Times New Roman" panose="02020603050405020304" pitchFamily="18" charset="0"/>
                <a:ea typeface="Calibri" panose="020F0502020204030204" pitchFamily="34"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rPr>
              <a:t>statului</a:t>
            </a:r>
            <a:r>
              <a:rPr lang="en-US" sz="2900" dirty="0">
                <a:solidFill>
                  <a:schemeClr val="accent6">
                    <a:lumMod val="50000"/>
                  </a:schemeClr>
                </a:solidFill>
                <a:effectLst/>
                <a:latin typeface="Times New Roman" panose="02020603050405020304" pitchFamily="18" charset="0"/>
                <a:ea typeface="Calibri" panose="020F0502020204030204" pitchFamily="34" charset="0"/>
              </a:rPr>
              <a:t>.</a:t>
            </a:r>
            <a:r>
              <a:rPr lang="ro-MD" sz="2900" dirty="0">
                <a:solidFill>
                  <a:schemeClr val="accent6">
                    <a:lumMod val="50000"/>
                  </a:schemeClr>
                </a:solidFill>
                <a:effectLst/>
                <a:latin typeface="Times New Roman" panose="02020603050405020304" pitchFamily="18" charset="0"/>
                <a:ea typeface="Calibri" panose="020F0502020204030204" pitchFamily="34" charset="0"/>
              </a:rPr>
              <a:t> </a:t>
            </a:r>
          </a:p>
          <a:p>
            <a:pPr algn="just">
              <a:lnSpc>
                <a:spcPct val="100000"/>
              </a:lnSpc>
            </a:pPr>
            <a:endParaRPr lang="ro-MD" sz="2900" dirty="0">
              <a:solidFill>
                <a:schemeClr val="accent6">
                  <a:lumMod val="50000"/>
                </a:schemeClr>
              </a:solidFill>
              <a:effectLst/>
              <a:latin typeface="Times New Roman" panose="02020603050405020304" pitchFamily="18" charset="0"/>
              <a:ea typeface="Calibri" panose="020F0502020204030204" pitchFamily="34" charset="0"/>
            </a:endParaRPr>
          </a:p>
          <a:p>
            <a:pPr marL="342900" indent="-342900" algn="just">
              <a:lnSpc>
                <a:spcPct val="100000"/>
              </a:lnSpc>
              <a:buFont typeface="Arial" panose="020B0604020202020204" pitchFamily="34" charset="0"/>
              <a:buChar char="•"/>
            </a:pPr>
            <a:r>
              <a:rPr lang="ro-MD" sz="2900" dirty="0">
                <a:solidFill>
                  <a:schemeClr val="accent6">
                    <a:lumMod val="50000"/>
                  </a:schemeClr>
                </a:solidFill>
                <a:effectLst/>
                <a:latin typeface="Times New Roman" panose="02020603050405020304" pitchFamily="18" charset="0"/>
                <a:ea typeface="Calibri" panose="020F0502020204030204" pitchFamily="34" charset="0"/>
              </a:rPr>
              <a:t>Compania a atacat în instanță decizia Inspectoratului Fiscal. La baza hotărîrii prin care a menținut sancțiunea fiscală, instanța a pus și sentința penală în baza căreia compania și administratorul acesteia au fost condamnați pentru evaziune fiscală.</a:t>
            </a:r>
          </a:p>
          <a:p>
            <a:pPr algn="just">
              <a:lnSpc>
                <a:spcPct val="100000"/>
              </a:lnSpc>
            </a:pPr>
            <a:endParaRPr lang="ro-MD" sz="2900" dirty="0">
              <a:solidFill>
                <a:schemeClr val="accent6">
                  <a:lumMod val="50000"/>
                </a:schemeClr>
              </a:solidFill>
              <a:effectLst/>
              <a:latin typeface="Times New Roman" panose="02020603050405020304" pitchFamily="18" charset="0"/>
              <a:ea typeface="Calibri" panose="020F0502020204030204" pitchFamily="34" charset="0"/>
            </a:endParaRPr>
          </a:p>
          <a:p>
            <a:pPr marL="342900" indent="-342900" algn="just">
              <a:lnSpc>
                <a:spcPct val="100000"/>
              </a:lnSpc>
              <a:buFont typeface="Arial" panose="020B0604020202020204" pitchFamily="34" charset="0"/>
              <a:buChar char="•"/>
            </a:pPr>
            <a:r>
              <a:rPr lang="ro-MD" sz="2900" dirty="0">
                <a:solidFill>
                  <a:schemeClr val="accent6">
                    <a:lumMod val="50000"/>
                  </a:schemeClr>
                </a:solidFill>
                <a:effectLst/>
                <a:latin typeface="Times New Roman" panose="02020603050405020304" pitchFamily="18" charset="0"/>
                <a:ea typeface="Calibri" panose="020F0502020204030204" pitchFamily="34" charset="0"/>
              </a:rPr>
              <a:t>Ulterior, în urma rejudecării cauzei penale, reclamanta și administratorul companiei au fost achitați pentru lipsă de probe.</a:t>
            </a:r>
          </a:p>
          <a:p>
            <a:pPr algn="just">
              <a:lnSpc>
                <a:spcPct val="100000"/>
              </a:lnSpc>
            </a:pPr>
            <a:endParaRPr lang="ro-MD" sz="2900" dirty="0">
              <a:solidFill>
                <a:schemeClr val="accent6">
                  <a:lumMod val="50000"/>
                </a:schemeClr>
              </a:solidFill>
              <a:effectLst/>
              <a:latin typeface="Times New Roman" panose="02020603050405020304" pitchFamily="18" charset="0"/>
              <a:ea typeface="Calibri" panose="020F0502020204030204" pitchFamily="34" charset="0"/>
            </a:endParaRPr>
          </a:p>
          <a:p>
            <a:pPr marL="342900" indent="-342900" algn="just">
              <a:lnSpc>
                <a:spcPct val="100000"/>
              </a:lnSpc>
              <a:buFont typeface="Arial" panose="020B0604020202020204" pitchFamily="34" charset="0"/>
              <a:buChar char="•"/>
            </a:pPr>
            <a:r>
              <a:rPr lang="ro-MD" sz="2900" dirty="0">
                <a:solidFill>
                  <a:schemeClr val="accent6">
                    <a:lumMod val="50000"/>
                  </a:schemeClr>
                </a:solidFill>
                <a:effectLst/>
                <a:latin typeface="Times New Roman" panose="02020603050405020304" pitchFamily="18" charset="0"/>
                <a:ea typeface="Calibri" panose="020F0502020204030204" pitchFamily="34" charset="0"/>
              </a:rPr>
              <a:t>Compania a înaintat cerere de revizuire la Curtea de Apel în procesul fiscal la baza hotărîrii căruia a fost pusă sentința de condamnare, argumentînd că există fapte noi care pot influiența hotărîrea instanței. Curtea de Apel a respins cererea ca inadmisibilă, iar Curtea Supremă de Justiție a menținut hotărîrea Curții de Apel, motivînd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că</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decizia</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din 12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septembrie</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2012, a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cărei</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revizuire</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fost</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solicitată</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se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baza</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pe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faptul</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că</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societatea</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reclamantă</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beneficiat</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deduceri</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fiscale</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legate de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achiziționarea</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bunuri</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de la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furnizori</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care nu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mai</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figurau</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în</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registrul</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persoanelor</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obligate la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plata</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TVA.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Înalta</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Curte</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considerat</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că</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prin</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urmare</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faptul</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că</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fapta</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penală</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imputată</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societății</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reclamante</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și</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administratorului</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acesteia</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nu a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fost</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stabilită</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nu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înseamnă</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că</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acțiunile</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acestora</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au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fost</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conforme</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cu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legislația</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fiscală</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Cu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toate</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acestea</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subliniat</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că</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tocmai</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nerespectarea</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dispozițiilor</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fiscale</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 stat la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baza</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aplicării</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către</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administrația</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fiscală</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sancțiunilor</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menționate</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în</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decizia</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din 9 </a:t>
            </a:r>
            <a:r>
              <a:rPr lang="en-US" sz="29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octombrie</a:t>
            </a:r>
            <a:r>
              <a:rPr lang="en-US" sz="29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2009.</a:t>
            </a:r>
          </a:p>
          <a:p>
            <a:pPr algn="just">
              <a:lnSpc>
                <a:spcPct val="100000"/>
              </a:lnSpc>
            </a:pPr>
            <a:endParaRPr lang="en-US" b="1" i="1" dirty="0"/>
          </a:p>
        </p:txBody>
      </p:sp>
      <p:sp>
        <p:nvSpPr>
          <p:cNvPr id="4" name="Slide Number Placeholder 3">
            <a:extLst>
              <a:ext uri="{FF2B5EF4-FFF2-40B4-BE49-F238E27FC236}">
                <a16:creationId xmlns:a16="http://schemas.microsoft.com/office/drawing/2014/main" xmlns="" id="{18D5CFA2-4E67-F157-5FFD-A246307D41F7}"/>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3</a:t>
            </a:fld>
            <a:endParaRPr lang="en-US" dirty="0"/>
          </a:p>
        </p:txBody>
      </p:sp>
    </p:spTree>
    <p:extLst>
      <p:ext uri="{BB962C8B-B14F-4D97-AF65-F5344CB8AC3E}">
        <p14:creationId xmlns:p14="http://schemas.microsoft.com/office/powerpoint/2010/main" val="391321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xmlns="" id="{4436F820-72C4-C6EF-1F1E-58972A43FFA3}"/>
              </a:ext>
            </a:extLst>
          </p:cNvPr>
          <p:cNvSpPr>
            <a:spLocks noGrp="1"/>
          </p:cNvSpPr>
          <p:nvPr>
            <p:ph type="title"/>
          </p:nvPr>
        </p:nvSpPr>
        <p:spPr>
          <a:xfrm>
            <a:off x="3136490" y="196646"/>
            <a:ext cx="8908026" cy="835742"/>
          </a:xfrm>
        </p:spPr>
        <p:txBody>
          <a:bodyPr/>
          <a:lstStyle/>
          <a:p>
            <a:pPr algn="r"/>
            <a:r>
              <a:rPr lang="ro-MD" sz="2800" dirty="0">
                <a:solidFill>
                  <a:schemeClr val="tx2">
                    <a:lumMod val="60000"/>
                    <a:lumOff val="40000"/>
                  </a:schemeClr>
                </a:solidFill>
              </a:rPr>
              <a:t/>
            </a:r>
            <a:br>
              <a:rPr lang="ro-MD" sz="2800" dirty="0">
                <a:solidFill>
                  <a:schemeClr val="tx2">
                    <a:lumMod val="60000"/>
                    <a:lumOff val="40000"/>
                  </a:schemeClr>
                </a:solidFill>
              </a:rPr>
            </a:br>
            <a:r>
              <a:rPr lang="ro-MD" sz="2800" dirty="0"/>
              <a:t>Tasoncom vs.RM</a:t>
            </a:r>
            <a:r>
              <a:rPr lang="ro-MD" sz="2800" dirty="0">
                <a:solidFill>
                  <a:schemeClr val="tx2">
                    <a:lumMod val="60000"/>
                    <a:lumOff val="40000"/>
                  </a:schemeClr>
                </a:solidFill>
              </a:rPr>
              <a:t/>
            </a:r>
            <a:br>
              <a:rPr lang="ro-MD" sz="2800" dirty="0">
                <a:solidFill>
                  <a:schemeClr val="tx2">
                    <a:lumMod val="60000"/>
                    <a:lumOff val="40000"/>
                  </a:schemeClr>
                </a:solidFill>
              </a:rPr>
            </a:br>
            <a:r>
              <a:rPr lang="ro-MD" sz="2800" dirty="0">
                <a:solidFill>
                  <a:schemeClr val="tx2">
                    <a:lumMod val="60000"/>
                    <a:lumOff val="40000"/>
                  </a:schemeClr>
                </a:solidFill>
              </a:rPr>
              <a:t>Aprecierea Curții</a:t>
            </a:r>
            <a:endParaRPr lang="en-US" sz="2800" dirty="0">
              <a:solidFill>
                <a:schemeClr val="tx2">
                  <a:lumMod val="60000"/>
                  <a:lumOff val="40000"/>
                </a:schemeClr>
              </a:solidFill>
            </a:endParaRPr>
          </a:p>
        </p:txBody>
      </p:sp>
      <p:sp>
        <p:nvSpPr>
          <p:cNvPr id="16" name="Inhaltsplatzhalter 15">
            <a:extLst>
              <a:ext uri="{FF2B5EF4-FFF2-40B4-BE49-F238E27FC236}">
                <a16:creationId xmlns:a16="http://schemas.microsoft.com/office/drawing/2014/main" xmlns="" id="{58C9979D-FEC5-10FE-3D4E-0555CFB83D3F}"/>
              </a:ext>
            </a:extLst>
          </p:cNvPr>
          <p:cNvSpPr>
            <a:spLocks noGrp="1"/>
          </p:cNvSpPr>
          <p:nvPr>
            <p:ph sz="half" idx="2"/>
          </p:nvPr>
        </p:nvSpPr>
        <p:spPr>
          <a:xfrm>
            <a:off x="2556386" y="1032388"/>
            <a:ext cx="9488130" cy="5825612"/>
          </a:xfrm>
        </p:spPr>
        <p:txBody>
          <a:bodyPr>
            <a:normAutofit fontScale="25000" lnSpcReduction="20000"/>
          </a:bodyPr>
          <a:lstStyle/>
          <a:p>
            <a:pPr marL="0" marR="0" indent="450215" algn="just">
              <a:spcAft>
                <a:spcPts val="800"/>
              </a:spcAft>
            </a:pPr>
            <a:r>
              <a:rPr lang="ro-RO" sz="6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​​Curtea a reținut că constatarea faptelor efectuate de organele fiscale în actele de control ale acestora s-a repetat în cele două proceduri în cauză și că decizia pronunțată de Curtea de Apel Chișinău la 12 septembrie 2012 în cadrul procedurii fiscale, și devenind lucru judecat, a acordat importanță decisivă condamnării penale a societății reclamante. La aceste elemente se adaugă legătura temporală, întrucât cele două proceduri erau concomitente.</a:t>
            </a:r>
            <a:endParaRPr lang="ro-MD" sz="64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spcAft>
                <a:spcPts val="800"/>
              </a:spcAft>
            </a:pPr>
            <a:r>
              <a:rPr lang="ro-RO" sz="6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Curtea consideră că a existat o repetare a procedurii penale împotriva companiei reclamante cu privire la aceleași fapte.</a:t>
            </a:r>
            <a:endParaRPr lang="en-US" sz="6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spcAft>
                <a:spcPts val="800"/>
              </a:spcAft>
            </a:pPr>
            <a:r>
              <a:rPr lang="ro-RO" sz="6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Curtea reține că societatea reclamantă s-a aflat într-o situație în care, pentru aceleași fapte, a fost achitată definitiv în procesul penal propriu-zis, dar condamnată în procesul fiscal. S-a concluzionat că procesul fiscal trebuie considerat penal în sensul articolului 6 din Convenție. În opinia Curții, această situație este greu de conciliat cu principiul securității raporturilor juridice inerent articolului 6 din Convenție. În special, apreciază că respingerea cererii de revizuire formulată de societatea reclamantă și menținerea condamnării pronunțate în procesul fiscal privează achitarea definitivă de care această societate a beneficiat în procesul penal de cel puțin o parte din efectele acesteia și astfel merge împotriva ei. Prin urmare, Curtea consideră că rezultatul cerut de dispozițiile articolului 6 § 1 din Convenție nu a fost atins în procesul fiscal introdus împotriva societății reclamante.</a:t>
            </a:r>
            <a:endParaRPr lang="en-US" sz="6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spcAft>
                <a:spcPts val="800"/>
              </a:spcAft>
            </a:pPr>
            <a:r>
              <a:rPr lang="ro-RO" sz="6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Compania s-a mai plîns de violarea dreptului la respectarea proprietății.</a:t>
            </a:r>
            <a:endParaRPr lang="en-US" sz="6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spcAft>
                <a:spcPts val="800"/>
              </a:spcAft>
            </a:pPr>
            <a:r>
              <a:rPr lang="ro-RO" sz="6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Curtea a reținut că decizia autorităților fiscale de a impune societății reclamante o ajustare fiscală precum și sancțiuni financiare echivalează cu o ingerință în dreptul acesteia din urmă de a-și respecta proprietatea.</a:t>
            </a:r>
            <a:endParaRPr lang="en-US" sz="6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spcAft>
                <a:spcPts val="800"/>
              </a:spcAft>
            </a:pPr>
            <a:r>
              <a:rPr lang="ro-RO" sz="6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Curtea a acordat o atenție deosebită constatărilor făcute de judecători în decizia de achitare a companiei reclamante care a fost pronunțată în contextul procesului penal. Se pare, în special, că reclamanta nu avea de unde să știe că furnizorii în cauză nu mai erau incluși în registrul persoanelor supuse TVA. Curtea constată că acest lucru nu este contestat de părți. În plus, reține că din elementele dosarului nu reiese în niciun fel că societatea reclamantă ar fi putut obține respectarea de către furnizori a obligațiilor fiscale care le revin.</a:t>
            </a:r>
            <a:endParaRPr lang="en-US" sz="6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06491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A2E339BF-E6D7-DD0E-AF02-6813852EE723}"/>
              </a:ext>
            </a:extLst>
          </p:cNvPr>
          <p:cNvSpPr>
            <a:spLocks noGrp="1"/>
          </p:cNvSpPr>
          <p:nvPr>
            <p:ph idx="1"/>
          </p:nvPr>
        </p:nvSpPr>
        <p:spPr>
          <a:xfrm>
            <a:off x="540773" y="560439"/>
            <a:ext cx="11012129" cy="6154993"/>
          </a:xfrm>
        </p:spPr>
        <p:txBody>
          <a:bodyPr>
            <a:normAutofit lnSpcReduction="10000"/>
          </a:bodyPr>
          <a:lstStyle/>
          <a:p>
            <a:r>
              <a:rPr lang="en-US" sz="3200" b="1" dirty="0"/>
              <a:t>FURDUI vs. RM</a:t>
            </a:r>
          </a:p>
          <a:p>
            <a:r>
              <a:rPr lang="ro-MD" dirty="0"/>
              <a:t>Încălcarea art.1 Pr.1</a:t>
            </a:r>
          </a:p>
          <a:p>
            <a:endParaRPr lang="ro-MD" dirty="0"/>
          </a:p>
          <a:p>
            <a:r>
              <a:rPr lang="ro-MD" b="1" dirty="0"/>
              <a:t>Fapte</a:t>
            </a:r>
            <a:r>
              <a:rPr lang="en-US" dirty="0"/>
              <a:t>: </a:t>
            </a:r>
            <a:r>
              <a:rPr lang="ro-MD" dirty="0"/>
              <a:t> </a:t>
            </a:r>
            <a:endParaRPr lang="en-US" dirty="0"/>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fapt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reclamantul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avut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calitatea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pîrît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procesul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privire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rezilierea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contractului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înstrăinare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bunului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imobil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condiția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întreținerii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viață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După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Curtea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apel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declarant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acest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contract,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primul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vînzător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vîndut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 Ulterior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însă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 06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2009, CSJ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casat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hotărîrea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instanței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apel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confirmînd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decizia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temeinicia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dreptului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proprietate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reclamantului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cel de-al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doilea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proces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reclamantul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acționat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pe 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judecată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solicitînd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declararea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nulității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contractului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vînzare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cumpărare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acesta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fiind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încheiat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cu rea-</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credin</a:t>
            </a:r>
            <a:r>
              <a:rPr lang="ro-MD" sz="1800" dirty="0">
                <a:effectLst/>
                <a:latin typeface="Times New Roman" panose="02020603050405020304" pitchFamily="18" charset="0"/>
                <a:ea typeface="Calibri" panose="020F0502020204030204" pitchFamily="34" charset="0"/>
                <a:cs typeface="Times New Roman" panose="02020603050405020304" pitchFamily="18" charset="0"/>
              </a:rPr>
              <a:t>ță. Prin decizia sa din 13.07.2011 CSJ a dat cîștig de cauză lui R, motivînd că dlui a dispus întemeiat de bunul său în baza unei hotărîri definitive a Curții de Apel.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spcAft>
                <a:spcPts val="800"/>
              </a:spcAft>
            </a:pPr>
            <a:r>
              <a:rPr lang="ro-MD" sz="1800" dirty="0">
                <a:effectLst/>
                <a:latin typeface="Times New Roman" panose="02020603050405020304" pitchFamily="18" charset="0"/>
                <a:ea typeface="Calibri" panose="020F0502020204030204" pitchFamily="34" charset="0"/>
                <a:cs typeface="Times New Roman" panose="02020603050405020304" pitchFamily="18" charset="0"/>
              </a:rPr>
              <a:t>La 11.12.2017 R a vîndut apartamentul unui terț.</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La 21 octombrie 2020  Curtea Supremă de Justiție a admis cererea de revizuire a agentului guvernamental și a recunoscut încălcarea articolelor 6 § 1 și 13 din Convenție și a articolului 1 din Protocolul nr. 1 la Convenție. Prin urmare, a anulat decizia sa din 13 iulie 2011 și a retrimis cauza unuia dintre celelalte complete ale sale pentru o nouă examinare pe fond a recursului formulat de R. împotriva hotărârii Curții de Apel Chișinău din 1 decembrie 2010. În sfârșit, înalta instanță i-a acordat reclamantului sumele solicitate de agentul Guvernului cu titlu de prejudiciu moral, precum și costuri și cheltuieli.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Aft>
                <a:spcPts val="800"/>
              </a:spcAft>
            </a:pPr>
            <a:r>
              <a:rPr lang="ro-MD"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5292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5111C33-898C-4414-4665-5136EB6FC126}"/>
              </a:ext>
            </a:extLst>
          </p:cNvPr>
          <p:cNvSpPr>
            <a:spLocks noGrp="1"/>
          </p:cNvSpPr>
          <p:nvPr>
            <p:ph sz="half" idx="2"/>
          </p:nvPr>
        </p:nvSpPr>
        <p:spPr>
          <a:xfrm>
            <a:off x="2585884" y="88490"/>
            <a:ext cx="9365484" cy="6508955"/>
          </a:xfrm>
        </p:spPr>
        <p:txBody>
          <a:bodyPr>
            <a:normAutofit fontScale="92500" lnSpcReduction="20000"/>
          </a:bodyPr>
          <a:lstStyle/>
          <a:p>
            <a:pPr marL="0" indent="0">
              <a:buNone/>
            </a:pPr>
            <a:r>
              <a:rPr lang="en-US" sz="2400" b="1" dirty="0"/>
              <a:t>FURDUI vs. RM</a:t>
            </a:r>
          </a:p>
          <a:p>
            <a:pPr marL="0" indent="0">
              <a:buNone/>
            </a:pPr>
            <a:r>
              <a:rPr lang="ro-MD" dirty="0"/>
              <a:t>Încălcarea art.1 Pr.1</a:t>
            </a:r>
          </a:p>
          <a:p>
            <a:pPr marL="0" indent="0">
              <a:buNone/>
            </a:pPr>
            <a:r>
              <a:rPr lang="ro-MD" sz="1800" b="1" dirty="0">
                <a:effectLst/>
                <a:latin typeface="Times New Roman" panose="02020603050405020304" pitchFamily="18" charset="0"/>
                <a:ea typeface="Calibri" panose="020F0502020204030204" pitchFamily="34" charset="0"/>
                <a:cs typeface="Times New Roman" panose="02020603050405020304" pitchFamily="18" charset="0"/>
              </a:rPr>
              <a:t>Cererile in fața Curții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Invocînd articolul 6 § 1 din Convenție, reclamantul reproșează că decizia Curții Supreme de Justiție din 13 iulie 2011, pronunțată în cadrul celei de-a doua proceduri, a încălcat principiul securității relațiilor juridice și că nu a fost suficient de motivat. De asemenea, susține că a avut loc o încălcare împotriva sa a articolului 1 din Protocolul nr. 1 la Convenție și a articolului 13 din Convenție din cauza adoptării acestei decizii și a imposibilității de a-și apăra drepturile de proprietate.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Guvernul susține că căile de atac interne nu au fost epuizate. Susține că, după redeschiderea celei de-a doua proceduri și succesul obținut de reclamant în litigiul dintre el și R., reclamantul ar fi trebuit să inițieze o nouă acțiune împotriva lui R. pentru a obține fie apartamentul în cauză, fie o sumă care să acopere piața. valoarea acestei proprietati.</a:t>
            </a:r>
          </a:p>
          <a:p>
            <a:pPr marL="0" marR="0" indent="0" algn="just">
              <a:spcAft>
                <a:spcPts val="800"/>
              </a:spcAft>
              <a:buNone/>
            </a:pPr>
            <a:r>
              <a:rPr lang="ro-RO" sz="2000" b="1" dirty="0">
                <a:latin typeface="Times New Roman" panose="02020603050405020304" pitchFamily="18" charset="0"/>
                <a:ea typeface="Calibri" panose="020F0502020204030204" pitchFamily="34" charset="0"/>
                <a:cs typeface="Times New Roman" panose="02020603050405020304" pitchFamily="18" charset="0"/>
              </a:rPr>
              <a:t>Aprecierea Curții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Curtea a constatat că Guvernul nu a indicat temeiul juridic al remediului propus și că nici nu a oferit un exemplu de jurisprudență națională în sprijinul argumentului său. De asemenea, reține că apartamentul a fost vândut de către R. unor terți și, ținând cont de informațiile care i-au fost comunicate, nu poate concluziona că o acțiune a reclamantului împotriva lui R. pentru recuperarea imobilului în litigiu, precum cea propusă de către Guvernul, ar avea șanse să prospere. De asemenea, în lipsa unor detalii cu privire la temeiurile juridice ale unei eventuale acțiuni a reclamantei pentru repararea prejudiciului material suferit, aceasta nu poate face speculații cu privire la întrebarea dacă o astfel de acțiune oferă sau nu perspective rezonabile de succes. În aceste condiţii, Curtea consideră că Guvernul nu a reuşit să demonstreze caracterul efectiv al remediului propus. În consecință, poate lăsa deschisă întrebarea dacă reclamantul ar putea fi, în mod excepțional, obligat să epuizeze o astfel de cale de atac după depunerea cererii sale. Rezultă că excepția invocată nu poate fi admisă.</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85681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BDDD6BDC-E008-6AB7-55A1-46ED9BCF054F}"/>
              </a:ext>
            </a:extLst>
          </p:cNvPr>
          <p:cNvSpPr>
            <a:spLocks noGrp="1"/>
          </p:cNvSpPr>
          <p:nvPr>
            <p:ph idx="11"/>
          </p:nvPr>
        </p:nvSpPr>
        <p:spPr>
          <a:xfrm>
            <a:off x="3470787" y="78658"/>
            <a:ext cx="8603226" cy="6676103"/>
          </a:xfrm>
        </p:spPr>
        <p:txBody>
          <a:bodyPr>
            <a:normAutofit/>
          </a:bodyPr>
          <a:lstStyle/>
          <a:p>
            <a:r>
              <a:rPr lang="en-US" sz="2400" b="1" dirty="0"/>
              <a:t>FURDUI vs. RM</a:t>
            </a:r>
          </a:p>
          <a:p>
            <a:r>
              <a:rPr lang="ro-MD" dirty="0"/>
              <a:t>Încălcarea art.1 Pr.1</a:t>
            </a:r>
          </a:p>
          <a:p>
            <a:endParaRPr lang="ro-MD" dirty="0"/>
          </a:p>
          <a:p>
            <a:r>
              <a:rPr lang="ro-MD" dirty="0"/>
              <a:t>Aprecierea Curții</a:t>
            </a:r>
          </a:p>
          <a:p>
            <a:endParaRPr lang="ro-MD" dirty="0"/>
          </a:p>
          <a:p>
            <a:pPr marL="0" marR="0" indent="450215" algn="just">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În ceea ce privește fondul plângerii, reține că părțile nu contestă faptul că dreptul de proprietate asupra apartamentului, dobândit de reclamantă în anul 2002 și confirmat ulterior printr-o hotărâre definitivă, constituie proprietate în sensul art. 1 din Protocolul nr. 1 la Convenție. De asemenea, reține că încălcarea drepturilor de proprietate ale persoanei în cauză a fost comisă de persoane fizice. Curtea reamintește că un astfel de atac dă naștere unei </a:t>
            </a: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obligații pozitive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pentru stat </a:t>
            </a: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de a garanta că dreptul de proprietate este suficient protejat de lege și că căile de atac adecvate permit victimei să își exercite drepturile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în special, dacă este cazul, prin solicitarea de despăgubiri pentru prejudiciul suferit (a se vedea, de exemplu, Kotov împotriva Rusiei [GC], nr. 54522/00, § 113, 3 aprilie 2012). Statul are în special obligația de a oferi o procedură judiciară care să ofere garanțiile procedurale necesare și să permită astfel instanțelor naționale să soluționeze în mod efectiv și echitabil orice posibil litigiu între persoane (ibidem, § 114 in fine).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Curtea concluzionează că statul pârât nu și-a respectat obligația pozitivă de a garanta că proprietatea reclamantului a fost protejată efectiv prin utilizarea pe care acesta din urmă o putea face de căi de atac adecvate.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3171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8A34A6-22BC-27A4-2C79-EE98A4943B14}"/>
              </a:ext>
            </a:extLst>
          </p:cNvPr>
          <p:cNvSpPr>
            <a:spLocks noGrp="1"/>
          </p:cNvSpPr>
          <p:nvPr>
            <p:ph type="title"/>
          </p:nvPr>
        </p:nvSpPr>
        <p:spPr>
          <a:xfrm>
            <a:off x="299287" y="-387750"/>
            <a:ext cx="7796464" cy="1222385"/>
          </a:xfrm>
        </p:spPr>
        <p:txBody>
          <a:bodyPr/>
          <a:lstStyle/>
          <a:p>
            <a:r>
              <a:rPr lang="en-US" b="1" i="0" dirty="0">
                <a:solidFill>
                  <a:schemeClr val="accent6">
                    <a:lumMod val="75000"/>
                  </a:schemeClr>
                </a:solidFill>
                <a:effectLst/>
                <a:latin typeface="Arial" panose="020B0604020202020204" pitchFamily="34" charset="0"/>
              </a:rPr>
              <a:t>YÜKSEK v</a:t>
            </a:r>
            <a:r>
              <a:rPr lang="ro-MD" b="1" i="0" dirty="0">
                <a:solidFill>
                  <a:schemeClr val="accent6">
                    <a:lumMod val="75000"/>
                  </a:schemeClr>
                </a:solidFill>
                <a:effectLst/>
                <a:latin typeface="Arial" panose="020B0604020202020204" pitchFamily="34" charset="0"/>
              </a:rPr>
              <a:t>s</a:t>
            </a:r>
            <a:r>
              <a:rPr lang="en-US" b="1" i="0" dirty="0">
                <a:solidFill>
                  <a:schemeClr val="accent6">
                    <a:lumMod val="75000"/>
                  </a:schemeClr>
                </a:solidFill>
                <a:effectLst/>
                <a:latin typeface="Arial" panose="020B0604020202020204" pitchFamily="34" charset="0"/>
              </a:rPr>
              <a:t>. </a:t>
            </a:r>
            <a:r>
              <a:rPr lang="en-US" b="1" i="0" dirty="0" err="1">
                <a:solidFill>
                  <a:schemeClr val="accent6">
                    <a:lumMod val="75000"/>
                  </a:schemeClr>
                </a:solidFill>
                <a:effectLst/>
                <a:latin typeface="Arial" panose="020B0604020202020204" pitchFamily="34" charset="0"/>
              </a:rPr>
              <a:t>Turcia</a:t>
            </a:r>
            <a:endParaRPr lang="en-US" dirty="0">
              <a:solidFill>
                <a:schemeClr val="accent6">
                  <a:lumMod val="75000"/>
                </a:schemeClr>
              </a:solidFill>
            </a:endParaRPr>
          </a:p>
        </p:txBody>
      </p:sp>
      <p:sp>
        <p:nvSpPr>
          <p:cNvPr id="3" name="Slide Number Placeholder 2">
            <a:extLst>
              <a:ext uri="{FF2B5EF4-FFF2-40B4-BE49-F238E27FC236}">
                <a16:creationId xmlns:a16="http://schemas.microsoft.com/office/drawing/2014/main" xmlns="" id="{7267C004-8B72-C872-98FB-00A2A584D05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8</a:t>
            </a:fld>
            <a:endParaRPr lang="en-US" dirty="0"/>
          </a:p>
        </p:txBody>
      </p:sp>
      <p:sp>
        <p:nvSpPr>
          <p:cNvPr id="17" name="Content Placeholder 6">
            <a:extLst>
              <a:ext uri="{FF2B5EF4-FFF2-40B4-BE49-F238E27FC236}">
                <a16:creationId xmlns:a16="http://schemas.microsoft.com/office/drawing/2014/main" xmlns="" id="{33680A80-5C61-DD02-1119-0565C0AD5372}"/>
              </a:ext>
            </a:extLst>
          </p:cNvPr>
          <p:cNvSpPr>
            <a:spLocks noGrp="1"/>
          </p:cNvSpPr>
          <p:nvPr>
            <p:ph sz="quarter" idx="4"/>
          </p:nvPr>
        </p:nvSpPr>
        <p:spPr>
          <a:xfrm>
            <a:off x="299287" y="928688"/>
            <a:ext cx="8555955" cy="5712744"/>
          </a:xfrm>
        </p:spPr>
        <p:txBody>
          <a:bodyPr>
            <a:normAutofit fontScale="92500" lnSpcReduction="20000"/>
          </a:bodyPr>
          <a:lstStyle/>
          <a:p>
            <a:r>
              <a:rPr lang="ro-MD" dirty="0"/>
              <a:t>Încălcarea art. 10, art. 5</a:t>
            </a:r>
            <a:r>
              <a:rPr lang="en-US" dirty="0"/>
              <a:t> </a:t>
            </a:r>
            <a:r>
              <a:rPr lang="en-US" sz="1800" dirty="0">
                <a:effectLst/>
                <a:latin typeface="Times New Roman" panose="02020603050405020304" pitchFamily="18" charset="0"/>
                <a:ea typeface="Calibri" panose="020F0502020204030204" pitchFamily="34" charset="0"/>
              </a:rPr>
              <a:t>§</a:t>
            </a:r>
            <a:r>
              <a:rPr lang="ro-MD" dirty="0"/>
              <a:t>1 și art.5</a:t>
            </a:r>
            <a:r>
              <a:rPr lang="en-US" sz="1800" dirty="0">
                <a:effectLst/>
                <a:latin typeface="Times New Roman" panose="02020603050405020304" pitchFamily="18" charset="0"/>
                <a:ea typeface="Calibri" panose="020F0502020204030204" pitchFamily="34" charset="0"/>
              </a:rPr>
              <a:t>§ </a:t>
            </a:r>
            <a:r>
              <a:rPr lang="ro-MD" dirty="0"/>
              <a:t>3 al Convenției</a:t>
            </a:r>
          </a:p>
          <a:p>
            <a:r>
              <a:rPr lang="en-US" dirty="0" err="1"/>
              <a:t>Faptele</a:t>
            </a:r>
            <a:r>
              <a:rPr lang="en-US" dirty="0"/>
              <a:t>:</a:t>
            </a:r>
          </a:p>
          <a:p>
            <a:pPr marL="0" marR="0" indent="450215" algn="just">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Reclamantul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născut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1980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deținea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calitatea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copreședinte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Partidului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Regiunilor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Democratice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Demokratik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Bölgeler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Partisi - „DBP”), un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partid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politic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stânga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prokurd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 data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introducerii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cererii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sale,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reclamantul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deținut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Diyarbakır</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 12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noiembrie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2015,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procurorul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Diyarbakır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inițiat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anchetă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penală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privire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reclamant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sub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acuzația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apartenență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 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organizație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ilegală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PKK/KCK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Partidul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Muncitorilor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din Kurdistan/</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Uniunea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Comunităților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din Kurdistan).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Discursurile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reclamantului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timpul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după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evenimentele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din 6-8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octombrie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2014”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evenimentele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tranșee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fost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puse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baza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pornirii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urmăririi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penale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indent="450215" algn="just">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Invocând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articolul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10 din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Convenție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reclamantul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plâns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încălcarea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dreptului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său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libertatea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exprimare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urmare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deciziei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plasare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arest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preventiv</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deciziilor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ulterioare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prelungire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arestului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preventiv</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450215" algn="just">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asemenea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menționat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discursurile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sale nu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conțineau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niciun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element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incitare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violență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propagandă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teroristă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Acesta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susținut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ținut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discursuri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calitatea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co-</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președinte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partid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opoziție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calitate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politician,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acestea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vizat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condițiile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civililor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care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trăiesc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sub stare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asediu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conținut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cereri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soluție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pașnică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democratică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problema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kurdă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ro-MD" dirty="0"/>
          </a:p>
          <a:p>
            <a:endParaRPr lang="en-US" dirty="0"/>
          </a:p>
        </p:txBody>
      </p:sp>
    </p:spTree>
    <p:extLst>
      <p:ext uri="{BB962C8B-B14F-4D97-AF65-F5344CB8AC3E}">
        <p14:creationId xmlns:p14="http://schemas.microsoft.com/office/powerpoint/2010/main" val="2468595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D55F2D4-C20E-BEBC-1CCF-4449B0456A7E}"/>
              </a:ext>
            </a:extLst>
          </p:cNvPr>
          <p:cNvSpPr>
            <a:spLocks noGrp="1"/>
          </p:cNvSpPr>
          <p:nvPr>
            <p:ph type="title"/>
          </p:nvPr>
        </p:nvSpPr>
        <p:spPr>
          <a:xfrm>
            <a:off x="914400" y="457200"/>
            <a:ext cx="7631709" cy="633663"/>
          </a:xfrm>
        </p:spPr>
        <p:txBody>
          <a:bodyPr/>
          <a:lstStyle/>
          <a:p>
            <a:r>
              <a:rPr lang="en-US" b="1" i="0" dirty="0">
                <a:solidFill>
                  <a:schemeClr val="accent6">
                    <a:lumMod val="75000"/>
                  </a:schemeClr>
                </a:solidFill>
                <a:effectLst/>
                <a:latin typeface="Arial" panose="020B0604020202020204" pitchFamily="34" charset="0"/>
              </a:rPr>
              <a:t>YÜKSEK v</a:t>
            </a:r>
            <a:r>
              <a:rPr lang="ro-MD" b="1" i="0" dirty="0">
                <a:solidFill>
                  <a:schemeClr val="accent6">
                    <a:lumMod val="75000"/>
                  </a:schemeClr>
                </a:solidFill>
                <a:effectLst/>
                <a:latin typeface="Arial" panose="020B0604020202020204" pitchFamily="34" charset="0"/>
              </a:rPr>
              <a:t>s</a:t>
            </a:r>
            <a:r>
              <a:rPr lang="en-US" b="1" i="0" dirty="0">
                <a:solidFill>
                  <a:schemeClr val="accent6">
                    <a:lumMod val="75000"/>
                  </a:schemeClr>
                </a:solidFill>
                <a:effectLst/>
                <a:latin typeface="Arial" panose="020B0604020202020204" pitchFamily="34" charset="0"/>
              </a:rPr>
              <a:t>. </a:t>
            </a:r>
            <a:r>
              <a:rPr lang="en-US" b="1" i="0" dirty="0" err="1">
                <a:solidFill>
                  <a:schemeClr val="accent6">
                    <a:lumMod val="75000"/>
                  </a:schemeClr>
                </a:solidFill>
                <a:effectLst/>
                <a:latin typeface="Arial" panose="020B0604020202020204" pitchFamily="34" charset="0"/>
              </a:rPr>
              <a:t>Turcia</a:t>
            </a:r>
            <a:endParaRPr lang="en-US" dirty="0"/>
          </a:p>
        </p:txBody>
      </p:sp>
      <p:sp>
        <p:nvSpPr>
          <p:cNvPr id="4" name="Slide Number Placeholder 3">
            <a:extLst>
              <a:ext uri="{FF2B5EF4-FFF2-40B4-BE49-F238E27FC236}">
                <a16:creationId xmlns:a16="http://schemas.microsoft.com/office/drawing/2014/main" xmlns="" id="{C82CE1B8-1C92-D6D2-444B-652DB90E86D1}"/>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9</a:t>
            </a:fld>
            <a:endParaRPr lang="en-US" dirty="0"/>
          </a:p>
        </p:txBody>
      </p:sp>
      <p:sp>
        <p:nvSpPr>
          <p:cNvPr id="5" name="Inhaltsplatzhalter 4">
            <a:extLst>
              <a:ext uri="{FF2B5EF4-FFF2-40B4-BE49-F238E27FC236}">
                <a16:creationId xmlns:a16="http://schemas.microsoft.com/office/drawing/2014/main" xmlns="" id="{69746337-CE6E-9258-5CDB-38F4637E45E4}"/>
              </a:ext>
            </a:extLst>
          </p:cNvPr>
          <p:cNvSpPr>
            <a:spLocks noGrp="1"/>
          </p:cNvSpPr>
          <p:nvPr>
            <p:ph sz="half" idx="15"/>
          </p:nvPr>
        </p:nvSpPr>
        <p:spPr>
          <a:xfrm>
            <a:off x="914400" y="1219200"/>
            <a:ext cx="10511626" cy="5228020"/>
          </a:xfrm>
        </p:spPr>
        <p:txBody>
          <a:bodyPr/>
          <a:lstStyle/>
          <a:p>
            <a:pPr marL="0" indent="0">
              <a:buNone/>
            </a:pPr>
            <a:r>
              <a:rPr lang="ro-MD" dirty="0"/>
              <a:t>Încălcarea art. 10, art. 5</a:t>
            </a:r>
            <a:r>
              <a:rPr lang="en-US" dirty="0"/>
              <a:t> </a:t>
            </a:r>
            <a:r>
              <a:rPr lang="en-US" sz="1800" dirty="0">
                <a:effectLst/>
                <a:latin typeface="Times New Roman" panose="02020603050405020304" pitchFamily="18" charset="0"/>
                <a:ea typeface="Calibri" panose="020F0502020204030204" pitchFamily="34" charset="0"/>
              </a:rPr>
              <a:t>§</a:t>
            </a:r>
            <a:r>
              <a:rPr lang="ro-MD" dirty="0"/>
              <a:t>1 și art.5</a:t>
            </a:r>
            <a:r>
              <a:rPr lang="en-US" sz="1800" dirty="0">
                <a:effectLst/>
                <a:latin typeface="Times New Roman" panose="02020603050405020304" pitchFamily="18" charset="0"/>
                <a:ea typeface="Calibri" panose="020F0502020204030204" pitchFamily="34" charset="0"/>
              </a:rPr>
              <a:t>§ </a:t>
            </a:r>
            <a:r>
              <a:rPr lang="ro-MD" dirty="0"/>
              <a:t>3 al Convenției</a:t>
            </a:r>
            <a:endParaRPr lang="en-US" dirty="0"/>
          </a:p>
          <a:p>
            <a:pPr marL="0" indent="0">
              <a:buNone/>
            </a:pPr>
            <a:r>
              <a:rPr lang="en-US" b="1" dirty="0" err="1"/>
              <a:t>Aprecierea</a:t>
            </a:r>
            <a:r>
              <a:rPr lang="en-US" b="1" dirty="0"/>
              <a:t> Cur</a:t>
            </a:r>
            <a:r>
              <a:rPr lang="ro-MD" b="1" dirty="0"/>
              <a:t>ții </a:t>
            </a:r>
          </a:p>
          <a:p>
            <a:pPr marL="0" indent="0" algn="just">
              <a:buNone/>
            </a:pPr>
            <a:r>
              <a:rPr lang="ro-MD" sz="1800" dirty="0">
                <a:effectLst/>
                <a:latin typeface="Times New Roman" panose="02020603050405020304" pitchFamily="18" charset="0"/>
                <a:ea typeface="Calibri" panose="020F0502020204030204" pitchFamily="34" charset="0"/>
                <a:cs typeface="Times New Roman" panose="02020603050405020304" pitchFamily="18" charset="0"/>
              </a:rPr>
              <a:t>Curtea a constatat că atît procurorii cît și instanțele național</a:t>
            </a:r>
            <a:r>
              <a:rPr lang="ro-MD" dirty="0">
                <a:latin typeface="Times New Roman" panose="02020603050405020304" pitchFamily="18" charset="0"/>
                <a:ea typeface="Calibri" panose="020F0502020204030204" pitchFamily="34" charset="0"/>
                <a:cs typeface="Times New Roman" panose="02020603050405020304" pitchFamily="18" charset="0"/>
              </a:rPr>
              <a:t>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adoptat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interpretare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extensivă</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a:t>
            </a:r>
            <a:r>
              <a:rPr lang="ro-MD" sz="1800" dirty="0">
                <a:effectLst/>
                <a:latin typeface="Times New Roman" panose="02020603050405020304" pitchFamily="18" charset="0"/>
                <a:ea typeface="Calibri" panose="020F0502020204030204" pitchFamily="34" charset="0"/>
                <a:cs typeface="Times New Roman" panose="02020603050405020304" pitchFamily="18" charset="0"/>
              </a:rPr>
              <a:t>sensului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infracțiunilor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prevăzute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articolul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314 § 2 din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Codul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penal. </a:t>
            </a:r>
            <a:endParaRPr lang="ro-MD"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Curtea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observă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reclamantul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făcut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declarații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politice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care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exprimat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opoziția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față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anumite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politici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guvernamentale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declarațiile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sale,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pledat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special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autoguvernare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făcut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apel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oameni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lupte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împotriva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politicilor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guvernului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El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calificat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unele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acțiuni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ale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autorităților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publice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drept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genocid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politic”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uciderea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trei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membri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partidului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său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drept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crimă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război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Curtea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notează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aceste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elemente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fost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considerate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elemente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primare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constitui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fapte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natură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stabilească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legătură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activă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între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reclamant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organizație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armată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MD"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toate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acestea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autoritățile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judiciare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care 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dispus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arestarea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inițială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menținerea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arest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preventiv</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reclamantului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nu au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furnizat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nicio</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probă</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care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să</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demonstreze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că</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acesta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acționat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conformitate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cu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instrucțiunile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pe care le-</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ar</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fi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primit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de la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organizația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armată</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ilegală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Declarațiile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reclamantului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calitate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politician, care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fost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conformitate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politica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organizației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armate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fost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considerate a fi un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temei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suficient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arestarea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dispune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arestarea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preventivă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suspiciunea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apartenență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 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organizatie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teroristă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indent="0" algn="just">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o-MD" dirty="0"/>
          </a:p>
          <a:p>
            <a:endParaRPr lang="en-US" dirty="0"/>
          </a:p>
        </p:txBody>
      </p:sp>
    </p:spTree>
    <p:extLst>
      <p:ext uri="{BB962C8B-B14F-4D97-AF65-F5344CB8AC3E}">
        <p14:creationId xmlns:p14="http://schemas.microsoft.com/office/powerpoint/2010/main" val="1941619646"/>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3.xml><?xml version="1.0" encoding="utf-8"?>
<ds:datastoreItem xmlns:ds="http://schemas.openxmlformats.org/officeDocument/2006/customXml" ds:itemID="{BA719FA4-954C-4FA8-82CB-206659C3B826}">
  <ds:schemaRef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230e9df3-be65-4c73-a93b-d1236ebd677e"/>
    <ds:schemaRef ds:uri="http://purl.org/dc/terms/"/>
    <ds:schemaRef ds:uri="16c05727-aa75-4e4a-9b5f-8a80a1165891"/>
    <ds:schemaRef ds:uri="71af3243-3dd4-4a8d-8c0d-dd76da1f02a5"/>
    <ds:schemaRef ds:uri="http://schemas.microsoft.com/sharepoint/v3"/>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{D911FC4B-878C-404B-8E61-9AE956D3FA4E}tf78438558_win32</Template>
  <TotalTime>1129</TotalTime>
  <Words>5629</Words>
  <Application>Microsoft Office PowerPoint</Application>
  <PresentationFormat>Широкоэкранный</PresentationFormat>
  <Paragraphs>165</Paragraphs>
  <Slides>24</Slides>
  <Notes>13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24</vt:i4>
      </vt:variant>
    </vt:vector>
  </HeadingPairs>
  <TitlesOfParts>
    <vt:vector size="30" baseType="lpstr">
      <vt:lpstr>Arial</vt:lpstr>
      <vt:lpstr>Arial Black</vt:lpstr>
      <vt:lpstr>Calibri</vt:lpstr>
      <vt:lpstr>Sabon Next LT</vt:lpstr>
      <vt:lpstr>Times New Roman</vt:lpstr>
      <vt:lpstr>Custom</vt:lpstr>
      <vt:lpstr>Sinteza Hotărîrilor Curții Europene a Drepturilor Omului  din 22.10.2024</vt:lpstr>
      <vt:lpstr>Cuprins</vt:lpstr>
      <vt:lpstr>Tasoncom vs.RM</vt:lpstr>
      <vt:lpstr> Tasoncom vs.RM Aprecierea Curții</vt:lpstr>
      <vt:lpstr>Презентация PowerPoint</vt:lpstr>
      <vt:lpstr>Презентация PowerPoint</vt:lpstr>
      <vt:lpstr>Презентация PowerPoint</vt:lpstr>
      <vt:lpstr>YÜKSEK vs. Turcia</vt:lpstr>
      <vt:lpstr>YÜKSEK vs. Turcia</vt:lpstr>
      <vt:lpstr>YÜKSEK vs. Turcia</vt:lpstr>
      <vt:lpstr>YÜKSEK vs. Turcia</vt:lpstr>
      <vt:lpstr>YÜKSEK vs. Turcia</vt:lpstr>
      <vt:lpstr>YÜKSEK vs. Turcia</vt:lpstr>
      <vt:lpstr>Y și ALȚII vs. Elveția </vt:lpstr>
      <vt:lpstr>Y și ALȚII vs. Elveția </vt:lpstr>
      <vt:lpstr>Y și ALȚII vs. Elveția </vt:lpstr>
      <vt:lpstr>J.B. Și alții v. MALTA</vt:lpstr>
      <vt:lpstr>J.B. Și alții v. MALTA</vt:lpstr>
      <vt:lpstr>J.B. Și alții v. MALTA</vt:lpstr>
      <vt:lpstr>J.B. Și alții v. MALTA</vt:lpstr>
      <vt:lpstr>J.B. Și alții v. MALTA</vt:lpstr>
      <vt:lpstr>J.B. Și alții v. MALTA</vt:lpstr>
      <vt:lpstr>J.B. Și alții v. MALTA</vt:lpstr>
      <vt:lpstr>Vă Mulțumesc!</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Sinteza Hotărîrilor Curții Europene a Drepturilor Omului  din 22.10.2024</dc:title>
  <dc:subject/>
  <dc:creator>User</dc:creator>
  <cp:lastModifiedBy>User</cp:lastModifiedBy>
  <cp:revision>5</cp:revision>
  <dcterms:created xsi:type="dcterms:W3CDTF">2024-11-05T13:24:59Z</dcterms:created>
  <dcterms:modified xsi:type="dcterms:W3CDTF">2024-11-07T16:59:06Z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