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84" r:id="rId28"/>
    <p:sldId id="27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36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75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8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7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45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74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80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88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274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27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57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0A72-B1C3-475B-B84C-556BFEF3F939}" type="datetimeFigureOut">
              <a:rPr lang="ro-RO" smtClean="0"/>
              <a:t>07.11.2024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CC413D9-A803-4427-94D2-CE8927968B71}" type="slidenum">
              <a:rPr lang="ro-RO" smtClean="0"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8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D907-E9AE-4059-A379-6DBEFDEBE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167" y="1637636"/>
            <a:ext cx="9966960" cy="2926080"/>
          </a:xfrm>
        </p:spPr>
        <p:txBody>
          <a:bodyPr/>
          <a:lstStyle/>
          <a:p>
            <a:r>
              <a:rPr lang="en-US" dirty="0"/>
              <a:t>Coordination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subordination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1706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09D12-0306-421A-9E04-BCD9A830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Tip</a:t>
            </a:r>
            <a:br>
              <a:rPr lang="en-US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953B3-83AA-43FF-878D-8A1C08263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Be careful not to connect </a:t>
            </a:r>
            <a:r>
              <a:rPr lang="en-US" sz="2800" dirty="0">
                <a:solidFill>
                  <a:srgbClr val="FF0000"/>
                </a:solidFill>
              </a:rPr>
              <a:t>unrelated ideas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establish a vague connection among ideas</a:t>
            </a:r>
            <a:r>
              <a:rPr lang="en-US" sz="2800" dirty="0"/>
              <a:t>, or </a:t>
            </a:r>
            <a:r>
              <a:rPr lang="en-US" sz="2800" dirty="0">
                <a:solidFill>
                  <a:srgbClr val="FF0000"/>
                </a:solidFill>
              </a:rPr>
              <a:t>connect too many ideas in one sentence</a:t>
            </a:r>
            <a:r>
              <a:rPr lang="en-US" sz="2800" dirty="0"/>
              <a:t>. </a:t>
            </a:r>
          </a:p>
          <a:p>
            <a:pPr marL="45720" indent="0">
              <a:buNone/>
            </a:pPr>
            <a:r>
              <a:rPr lang="en-US" sz="2800" dirty="0"/>
              <a:t>These stylistic choices often create confusing sentences.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424817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6881-941F-4822-B445-3544D3E3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0674" y="344129"/>
            <a:ext cx="9875520" cy="1356360"/>
          </a:xfrm>
        </p:spPr>
        <p:txBody>
          <a:bodyPr/>
          <a:lstStyle/>
          <a:p>
            <a:r>
              <a:rPr lang="en-US" dirty="0"/>
              <a:t>Subordinating Sentence Parts</a:t>
            </a:r>
            <a:br>
              <a:rPr lang="en-US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4B93-CF0F-478D-821D-261B51DCD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1396181"/>
            <a:ext cx="11621729" cy="480797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Subordination</a:t>
            </a:r>
            <a:r>
              <a:rPr lang="en-US" sz="2800" dirty="0"/>
              <a:t> is connecting two unequal but related clauses with a subordinating conjunction to form a complex sentence.</a:t>
            </a:r>
            <a:endParaRPr lang="ro-RO" sz="2800" dirty="0"/>
          </a:p>
          <a:p>
            <a:pPr marL="4572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Coordination</a:t>
            </a:r>
            <a:r>
              <a:rPr lang="en-US" sz="2800" dirty="0"/>
              <a:t> shows the relationship among equal independent</a:t>
            </a:r>
            <a:r>
              <a:rPr lang="ro-RO" sz="2800" dirty="0"/>
              <a:t> </a:t>
            </a:r>
            <a:r>
              <a:rPr lang="en-US" sz="2800" dirty="0"/>
              <a:t>clauses; subordination, in contrast, shows the relationship between ideas of unequal rank.</a:t>
            </a:r>
          </a:p>
          <a:p>
            <a:pPr marL="45720" indent="0">
              <a:buNone/>
            </a:pPr>
            <a:r>
              <a:rPr lang="en-US" sz="2800" dirty="0"/>
              <a:t>When you subordinate one part of a sentence to another, you make the dependent clause develop the main clause. Subordination helps you develop your ideas, trace relationships among ideas, and emphasize one idea over the other.</a:t>
            </a:r>
            <a:endParaRPr lang="ro-RO" sz="2800" dirty="0"/>
          </a:p>
          <a:p>
            <a:pPr marL="45720" indent="0">
              <a:buNone/>
            </a:pPr>
            <a:r>
              <a:rPr lang="en-US" sz="2800" dirty="0"/>
              <a:t>Therefore, you will want to use subordination to give your writing (and speech!) </a:t>
            </a:r>
            <a:r>
              <a:rPr lang="en-US" sz="2800" dirty="0">
                <a:solidFill>
                  <a:srgbClr val="FF0000"/>
                </a:solidFill>
              </a:rPr>
              <a:t>greater logic, coherence, and unity.</a:t>
            </a:r>
          </a:p>
          <a:p>
            <a:pPr marL="45720" indent="0">
              <a:buNone/>
            </a:pPr>
            <a:r>
              <a:rPr lang="en-US" sz="2800" dirty="0"/>
              <a:t>As with sentence coordination, sentence subordination calls for logic and thought</a:t>
            </a:r>
            <a:r>
              <a:rPr lang="ro-RO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89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A627-1367-498E-9BC5-C93F78447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297" y="373626"/>
            <a:ext cx="9875520" cy="1356360"/>
          </a:xfrm>
        </p:spPr>
        <p:txBody>
          <a:bodyPr>
            <a:normAutofit/>
          </a:bodyPr>
          <a:lstStyle/>
          <a:p>
            <a:r>
              <a:rPr lang="en-US" dirty="0"/>
              <a:t>Four steps to subordinate sentence ideas:</a:t>
            </a:r>
            <a:br>
              <a:rPr lang="en-US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C2E0-C2C3-40B4-A40E-886463D35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07" y="1248697"/>
            <a:ext cx="11700386" cy="5122607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sz="3200" dirty="0"/>
              <a:t>1. First choose the idea or clause that you think is the most important.</a:t>
            </a:r>
          </a:p>
          <a:p>
            <a:pPr marL="45720" indent="0">
              <a:buNone/>
            </a:pPr>
            <a:r>
              <a:rPr lang="en-US" sz="3200" dirty="0"/>
              <a:t>2. Then make this your main clause by adding a subject or verb, if necessary. Make sure the</a:t>
            </a:r>
            <a:r>
              <a:rPr lang="ro-RO" sz="3200" dirty="0"/>
              <a:t> </a:t>
            </a:r>
            <a:r>
              <a:rPr lang="en-US" sz="3200" dirty="0"/>
              <a:t>main clause expresses a complete idea, too.</a:t>
            </a:r>
          </a:p>
          <a:p>
            <a:pPr marL="45720" indent="0">
              <a:buNone/>
            </a:pPr>
            <a:r>
              <a:rPr lang="en-US" sz="3200" dirty="0"/>
              <a:t>3. Choose the subordinating conjunction that best expresses the relationship between the</a:t>
            </a:r>
            <a:r>
              <a:rPr lang="ro-RO" sz="3200" dirty="0"/>
              <a:t> </a:t>
            </a:r>
            <a:r>
              <a:rPr lang="en-US" sz="3200" dirty="0"/>
              <a:t>main clause and the dependent clause.</a:t>
            </a:r>
          </a:p>
          <a:p>
            <a:pPr marL="45720" indent="0">
              <a:buNone/>
            </a:pPr>
            <a:r>
              <a:rPr lang="en-US" sz="3200" dirty="0"/>
              <a:t>4. Decide whether to place the main clause or the dependent clause first. See which order</a:t>
            </a:r>
            <a:r>
              <a:rPr lang="ro-RO" sz="3200" dirty="0"/>
              <a:t> </a:t>
            </a:r>
            <a:r>
              <a:rPr lang="en-US" sz="3200" dirty="0"/>
              <a:t>helps you </a:t>
            </a:r>
            <a:r>
              <a:rPr lang="en-US" sz="3200" dirty="0">
                <a:solidFill>
                  <a:srgbClr val="FF0000"/>
                </a:solidFill>
              </a:rPr>
              <a:t>achieve your purpose and appeal to your audience</a:t>
            </a:r>
            <a:r>
              <a:rPr lang="en-US" sz="3200" dirty="0"/>
              <a:t>.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46339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A2A388-2004-4611-86BF-6452E885F42C}"/>
              </a:ext>
            </a:extLst>
          </p:cNvPr>
          <p:cNvSpPr/>
          <p:nvPr/>
        </p:nvSpPr>
        <p:spPr>
          <a:xfrm>
            <a:off x="260555" y="845574"/>
            <a:ext cx="116708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Not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subordinated</a:t>
            </a:r>
            <a:r>
              <a:rPr lang="en-US" sz="2800" dirty="0">
                <a:solidFill>
                  <a:srgbClr val="0070C0"/>
                </a:solidFill>
              </a:rPr>
              <a:t>: It snowed all night. School was closed the following day.</a:t>
            </a:r>
          </a:p>
          <a:p>
            <a:r>
              <a:rPr lang="en-US" sz="2800" dirty="0"/>
              <a:t>Subordinated: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Because</a:t>
            </a:r>
            <a:r>
              <a:rPr lang="en-US" sz="2800" dirty="0">
                <a:solidFill>
                  <a:srgbClr val="0070C0"/>
                </a:solidFill>
              </a:rPr>
              <a:t> it snowed all night, school was closed the following day.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Since</a:t>
            </a:r>
            <a:r>
              <a:rPr lang="en-US" sz="2800" dirty="0">
                <a:solidFill>
                  <a:srgbClr val="0070C0"/>
                </a:solidFill>
              </a:rPr>
              <a:t> it snowed all night, school was closed the following day.</a:t>
            </a:r>
          </a:p>
          <a:p>
            <a:endParaRPr lang="ro-RO" sz="2800" dirty="0">
              <a:solidFill>
                <a:srgbClr val="0070C0"/>
              </a:solidFill>
            </a:endParaRPr>
          </a:p>
          <a:p>
            <a:r>
              <a:rPr lang="en-US" sz="2800" dirty="0"/>
              <a:t>Not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subordinated</a:t>
            </a:r>
            <a:r>
              <a:rPr lang="en-US" sz="2800" dirty="0">
                <a:solidFill>
                  <a:srgbClr val="0070C0"/>
                </a:solidFill>
              </a:rPr>
              <a:t>: About two million dollars had been bet on the Cincinnati Reds to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win. The White Sox were favored five to one.</a:t>
            </a:r>
          </a:p>
          <a:p>
            <a:r>
              <a:rPr lang="en-US" sz="2800" dirty="0"/>
              <a:t>Subordinated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>
                <a:solidFill>
                  <a:srgbClr val="FF0000"/>
                </a:solidFill>
              </a:rPr>
              <a:t>Even</a:t>
            </a:r>
            <a:r>
              <a:rPr lang="en-US" sz="2800" dirty="0">
                <a:solidFill>
                  <a:srgbClr val="0070C0"/>
                </a:solidFill>
              </a:rPr>
              <a:t> though the White Sox were favored five to one, about two</a:t>
            </a:r>
          </a:p>
          <a:p>
            <a:r>
              <a:rPr lang="en-US" sz="2800" dirty="0">
                <a:solidFill>
                  <a:srgbClr val="0070C0"/>
                </a:solidFill>
              </a:rPr>
              <a:t>million dollars had been bet on the Cincinnati Reds to win.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Although</a:t>
            </a:r>
            <a:r>
              <a:rPr lang="en-US" sz="2800" dirty="0">
                <a:solidFill>
                  <a:srgbClr val="0070C0"/>
                </a:solidFill>
              </a:rPr>
              <a:t> the White Sox were favored five to one, about two million dollars had been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bet on the Cincinnati Reds to win.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9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5C1A09-9867-4CA9-B013-FEDF15220E83}"/>
              </a:ext>
            </a:extLst>
          </p:cNvPr>
          <p:cNvSpPr/>
          <p:nvPr/>
        </p:nvSpPr>
        <p:spPr>
          <a:xfrm>
            <a:off x="255639" y="265471"/>
            <a:ext cx="1172005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Not subordinated</a:t>
            </a:r>
            <a:r>
              <a:rPr lang="en-US" sz="2800" dirty="0">
                <a:solidFill>
                  <a:srgbClr val="0070C0"/>
                </a:solidFill>
              </a:rPr>
              <a:t>: A tornado can pick up a house and drop it hundreds of feet away. These are extremely dangerous storms.</a:t>
            </a:r>
          </a:p>
          <a:p>
            <a:r>
              <a:rPr lang="en-US" sz="2800" dirty="0"/>
              <a:t>Subordinated: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Since</a:t>
            </a:r>
            <a:r>
              <a:rPr lang="en-US" sz="2800" dirty="0">
                <a:solidFill>
                  <a:srgbClr val="0070C0"/>
                </a:solidFill>
              </a:rPr>
              <a:t> a tornado can pick up a house and drop it hundreds of feet</a:t>
            </a:r>
          </a:p>
          <a:p>
            <a:r>
              <a:rPr lang="en-US" sz="2800" dirty="0">
                <a:solidFill>
                  <a:srgbClr val="0070C0"/>
                </a:solidFill>
              </a:rPr>
              <a:t>away, these are extremely dangerous storms.</a:t>
            </a:r>
          </a:p>
          <a:p>
            <a:endParaRPr lang="ro-RO" sz="2800" dirty="0">
              <a:solidFill>
                <a:srgbClr val="0070C0"/>
              </a:solidFill>
            </a:endParaRPr>
          </a:p>
          <a:p>
            <a:r>
              <a:rPr lang="en-US" sz="2800" dirty="0"/>
              <a:t>Not subordinated: </a:t>
            </a:r>
            <a:r>
              <a:rPr lang="en-US" sz="2800" dirty="0">
                <a:solidFill>
                  <a:srgbClr val="0070C0"/>
                </a:solidFill>
              </a:rPr>
              <a:t>The case was finally tried. The three men denied having made any confessions. They denied having been involved in any way in the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crime. There was no proof against them.</a:t>
            </a:r>
          </a:p>
          <a:p>
            <a:r>
              <a:rPr lang="en-US" sz="2800" dirty="0"/>
              <a:t>Subordinated: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When</a:t>
            </a:r>
            <a:r>
              <a:rPr lang="en-US" sz="2800" dirty="0">
                <a:solidFill>
                  <a:srgbClr val="0070C0"/>
                </a:solidFill>
              </a:rPr>
              <a:t> the case was finally tried, the three men denied having made any confessions. They </a:t>
            </a:r>
            <a:r>
              <a:rPr lang="en-US" sz="2800" dirty="0">
                <a:solidFill>
                  <a:srgbClr val="FF0000"/>
                </a:solidFill>
              </a:rPr>
              <a:t>also</a:t>
            </a:r>
            <a:r>
              <a:rPr lang="en-US" sz="2800" dirty="0">
                <a:solidFill>
                  <a:srgbClr val="0070C0"/>
                </a:solidFill>
              </a:rPr>
              <a:t> denied having been involved in any way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in the crime </a:t>
            </a:r>
            <a:r>
              <a:rPr lang="en-US" sz="2800" dirty="0">
                <a:solidFill>
                  <a:srgbClr val="FF0000"/>
                </a:solidFill>
              </a:rPr>
              <a:t>because</a:t>
            </a:r>
            <a:r>
              <a:rPr lang="en-US" sz="2800" dirty="0">
                <a:solidFill>
                  <a:srgbClr val="0070C0"/>
                </a:solidFill>
              </a:rPr>
              <a:t> there was no proof against them.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When</a:t>
            </a:r>
            <a:r>
              <a:rPr lang="en-US" sz="2800" dirty="0">
                <a:solidFill>
                  <a:srgbClr val="0070C0"/>
                </a:solidFill>
              </a:rPr>
              <a:t> the case was finally tried, the three men denied having made any confessions and having been involved in any way in the crime </a:t>
            </a:r>
            <a:r>
              <a:rPr lang="en-US" sz="2800" dirty="0">
                <a:solidFill>
                  <a:srgbClr val="FF0000"/>
                </a:solidFill>
              </a:rPr>
              <a:t>because</a:t>
            </a:r>
            <a:r>
              <a:rPr lang="en-US" sz="2800" dirty="0">
                <a:solidFill>
                  <a:srgbClr val="0070C0"/>
                </a:solidFill>
              </a:rPr>
              <a:t> there was no proof against them.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D6DF4B-7DE4-459A-B7A7-D0424A89F152}"/>
              </a:ext>
            </a:extLst>
          </p:cNvPr>
          <p:cNvSpPr/>
          <p:nvPr/>
        </p:nvSpPr>
        <p:spPr>
          <a:xfrm>
            <a:off x="226141" y="275303"/>
            <a:ext cx="117003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Not subordinated: </a:t>
            </a:r>
            <a:r>
              <a:rPr lang="en-US" sz="2800" dirty="0">
                <a:solidFill>
                  <a:srgbClr val="0070C0"/>
                </a:solidFill>
              </a:rPr>
              <a:t>A tornado is one of the smallest of all types of storms. It is one of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the most dangerous of all storms because of its swiftly spinning</a:t>
            </a:r>
          </a:p>
          <a:p>
            <a:r>
              <a:rPr lang="en-US" sz="2800" dirty="0">
                <a:solidFill>
                  <a:srgbClr val="0070C0"/>
                </a:solidFill>
              </a:rPr>
              <a:t>winds and unpredictable path.</a:t>
            </a:r>
            <a:endParaRPr lang="ro-RO" sz="2800" dirty="0">
              <a:solidFill>
                <a:srgbClr val="0070C0"/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/>
              <a:t>Subordinated: </a:t>
            </a:r>
            <a:r>
              <a:rPr lang="en-US" sz="2800" dirty="0">
                <a:solidFill>
                  <a:srgbClr val="FF0000"/>
                </a:solidFill>
              </a:rPr>
              <a:t>Even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though</a:t>
            </a:r>
            <a:r>
              <a:rPr lang="en-US" sz="2800" dirty="0">
                <a:solidFill>
                  <a:srgbClr val="0070C0"/>
                </a:solidFill>
              </a:rPr>
              <a:t> a tornado is one of the smallest of all types of storms,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it is one of the most dangerous of all storms </a:t>
            </a:r>
            <a:r>
              <a:rPr lang="en-US" sz="2800" dirty="0">
                <a:solidFill>
                  <a:srgbClr val="FF0000"/>
                </a:solidFill>
              </a:rPr>
              <a:t>because</a:t>
            </a:r>
            <a:r>
              <a:rPr lang="en-US" sz="2800" dirty="0">
                <a:solidFill>
                  <a:srgbClr val="0070C0"/>
                </a:solidFill>
              </a:rPr>
              <a:t> of its swiftly</a:t>
            </a:r>
          </a:p>
          <a:p>
            <a:r>
              <a:rPr lang="en-US" sz="2800" dirty="0">
                <a:solidFill>
                  <a:srgbClr val="0070C0"/>
                </a:solidFill>
              </a:rPr>
              <a:t>spinning winds and unpredictable path.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3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34A6E9-8417-4578-883F-634D10A461E1}"/>
              </a:ext>
            </a:extLst>
          </p:cNvPr>
          <p:cNvSpPr/>
          <p:nvPr/>
        </p:nvSpPr>
        <p:spPr>
          <a:xfrm>
            <a:off x="334297" y="412955"/>
            <a:ext cx="116315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Be careful not to switch the main clause and the dependent clause when you subordinate. If you put the main idea in a dependent clause, your sentence will not be logical.</a:t>
            </a:r>
          </a:p>
          <a:p>
            <a:endParaRPr lang="ro-RO" sz="2800" dirty="0"/>
          </a:p>
          <a:p>
            <a:r>
              <a:rPr lang="en-US" sz="2800" dirty="0"/>
              <a:t>Illogical: </a:t>
            </a:r>
            <a:r>
              <a:rPr lang="en-US" sz="2800" dirty="0">
                <a:solidFill>
                  <a:srgbClr val="0070C0"/>
                </a:solidFill>
              </a:rPr>
              <a:t>Because people stared at her, Rikki wore a see-through blouse.</a:t>
            </a:r>
          </a:p>
          <a:p>
            <a:endParaRPr lang="ro-RO" sz="2800" dirty="0"/>
          </a:p>
          <a:p>
            <a:r>
              <a:rPr lang="en-US" sz="2800" dirty="0"/>
              <a:t>Cause and effect are reversed, so the sentence doesn’t make sense.</a:t>
            </a:r>
          </a:p>
          <a:p>
            <a:endParaRPr lang="ro-RO" sz="2800" dirty="0"/>
          </a:p>
          <a:p>
            <a:r>
              <a:rPr lang="en-US" sz="2800" dirty="0"/>
              <a:t>Logical: </a:t>
            </a:r>
            <a:r>
              <a:rPr lang="en-US" sz="2800" dirty="0">
                <a:solidFill>
                  <a:srgbClr val="0070C0"/>
                </a:solidFill>
              </a:rPr>
              <a:t>Because Rikki wore a see-through blouse, people stared at her.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1B4E-3506-46B1-AD7A-88832BF2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Coordination</a:t>
            </a:r>
            <a:r>
              <a:rPr lang="ro-RO" dirty="0"/>
              <a:t> versus </a:t>
            </a:r>
            <a:r>
              <a:rPr lang="ro-RO" dirty="0" err="1"/>
              <a:t>Subordination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89168-7E45-443A-B27B-36615D388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● Coordinate when you want to link related independent clauses.</a:t>
            </a:r>
          </a:p>
          <a:p>
            <a:pPr marL="45720" indent="0">
              <a:buNone/>
            </a:pPr>
            <a:r>
              <a:rPr lang="en-US" sz="2800" dirty="0"/>
              <a:t>● Subordinate when you want to put the most important idea in the main clause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2972041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052DE6-B0F1-47C2-B2DD-0118E2104381}"/>
              </a:ext>
            </a:extLst>
          </p:cNvPr>
          <p:cNvSpPr/>
          <p:nvPr/>
        </p:nvSpPr>
        <p:spPr>
          <a:xfrm>
            <a:off x="255639" y="245807"/>
            <a:ext cx="1169055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Two clauses: </a:t>
            </a:r>
            <a:r>
              <a:rPr lang="en-US" sz="2800" dirty="0">
                <a:solidFill>
                  <a:srgbClr val="0070C0"/>
                </a:solidFill>
              </a:rPr>
              <a:t>The ground began to tremble. The air was heavy with fear.</a:t>
            </a:r>
          </a:p>
          <a:p>
            <a:r>
              <a:rPr lang="en-US" sz="2800" dirty="0"/>
              <a:t>Coordinated: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The ground began to tremble and the air was heavy with fear.</a:t>
            </a:r>
          </a:p>
          <a:p>
            <a:r>
              <a:rPr lang="en-US" sz="2800" dirty="0"/>
              <a:t>Subordinated: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When the ground began to tremble, the air was heavy with fear.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					</a:t>
            </a:r>
            <a:r>
              <a:rPr lang="en-US" sz="2800" dirty="0"/>
              <a:t>subordinate clause 		main clause</a:t>
            </a:r>
            <a:endParaRPr lang="ro-RO" sz="2800" dirty="0"/>
          </a:p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/>
              <a:t>The emphasis is on </a:t>
            </a:r>
            <a:r>
              <a:rPr lang="en-US" sz="2800" dirty="0">
                <a:solidFill>
                  <a:srgbClr val="0070C0"/>
                </a:solidFill>
              </a:rPr>
              <a:t>the feeling of fear</a:t>
            </a:r>
            <a:r>
              <a:rPr lang="en-US" sz="2800" dirty="0"/>
              <a:t>, the information in the main clause.</a:t>
            </a:r>
          </a:p>
          <a:p>
            <a:endParaRPr lang="ro-RO" sz="2800" dirty="0"/>
          </a:p>
          <a:p>
            <a:r>
              <a:rPr lang="en-US" sz="2800" dirty="0"/>
              <a:t>Subordinated: </a:t>
            </a:r>
            <a:r>
              <a:rPr lang="en-US" sz="2800" dirty="0">
                <a:solidFill>
                  <a:srgbClr val="0070C0"/>
                </a:solidFill>
              </a:rPr>
              <a:t>The air was heavy with fear as the ground began to tremble.</a:t>
            </a:r>
          </a:p>
          <a:p>
            <a:r>
              <a:rPr lang="ro-RO" sz="2800" dirty="0"/>
              <a:t>						</a:t>
            </a:r>
            <a:r>
              <a:rPr lang="en-US" sz="2800" dirty="0"/>
              <a:t>main clause </a:t>
            </a:r>
            <a:r>
              <a:rPr lang="ro-RO" sz="2800" dirty="0"/>
              <a:t>							</a:t>
            </a:r>
            <a:r>
              <a:rPr lang="en-US" sz="2800" dirty="0"/>
              <a:t>subordinate clause</a:t>
            </a:r>
          </a:p>
          <a:p>
            <a:endParaRPr lang="ro-RO" sz="2800" dirty="0"/>
          </a:p>
          <a:p>
            <a:r>
              <a:rPr lang="en-US" sz="2800" dirty="0"/>
              <a:t>The emphasis is on </a:t>
            </a:r>
            <a:r>
              <a:rPr lang="en-US" sz="2800" dirty="0">
                <a:solidFill>
                  <a:srgbClr val="0070C0"/>
                </a:solidFill>
              </a:rPr>
              <a:t>trembling ground</a:t>
            </a:r>
            <a:r>
              <a:rPr lang="en-US" sz="2800" dirty="0"/>
              <a:t>, the information in the main</a:t>
            </a:r>
          </a:p>
          <a:p>
            <a:r>
              <a:rPr lang="en-US" sz="2800" dirty="0"/>
              <a:t>clause.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37200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59FB-79A1-46BE-8D77-B16A4BE1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Parallel</a:t>
            </a:r>
            <a:r>
              <a:rPr lang="ro-RO" dirty="0"/>
              <a:t> </a:t>
            </a:r>
            <a:r>
              <a:rPr lang="ro-RO" dirty="0" err="1"/>
              <a:t>Structure</a:t>
            </a: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11906-4293-45BF-991A-1182D1672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229032"/>
            <a:ext cx="11690555" cy="539791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/>
              <a:t>Parallel structure means putting ideas of the same rank in the same grammatical structure.</a:t>
            </a:r>
          </a:p>
          <a:p>
            <a:pPr marL="45720" indent="0">
              <a:buNone/>
            </a:pPr>
            <a:r>
              <a:rPr lang="en-US" sz="2400" dirty="0"/>
              <a:t>Your writing</a:t>
            </a:r>
            <a:r>
              <a:rPr lang="ro-RO" sz="2400" dirty="0"/>
              <a:t> </a:t>
            </a:r>
            <a:r>
              <a:rPr lang="en-US" sz="2400" dirty="0"/>
              <a:t>and speech should have </a:t>
            </a:r>
            <a:r>
              <a:rPr lang="en-US" sz="2400" dirty="0">
                <a:solidFill>
                  <a:srgbClr val="0070C0"/>
                </a:solidFill>
              </a:rPr>
              <a:t>parallel words, phrases, and clauses.</a:t>
            </a:r>
          </a:p>
          <a:p>
            <a:pPr marL="45720" indent="0">
              <a:buNone/>
            </a:pPr>
            <a:r>
              <a:rPr lang="en-US" sz="2400" dirty="0"/>
              <a:t>Parallel structure gives your</a:t>
            </a:r>
            <a:r>
              <a:rPr lang="ro-RO" sz="2400" dirty="0"/>
              <a:t> </a:t>
            </a:r>
            <a:r>
              <a:rPr lang="en-US" sz="2400" dirty="0"/>
              <a:t>writing many strengths, including tempo, stress, balance, and conciseness.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43963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4BB284-0032-45E8-BED7-CACF8D921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are four different ways to coordinate sentence parts:</a:t>
            </a:r>
            <a:br>
              <a:rPr lang="en-US" dirty="0"/>
            </a:br>
            <a:endParaRPr lang="ro-R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8AEF09-11EB-4F42-B952-D0C378AA3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/>
              <a:t>1. Use a coordinating conjunction.</a:t>
            </a:r>
          </a:p>
          <a:p>
            <a:pPr marL="45720" indent="0">
              <a:buNone/>
            </a:pPr>
            <a:r>
              <a:rPr lang="en-US" sz="3600" dirty="0"/>
              <a:t>2. Use a pair of correlative conjunctions.</a:t>
            </a:r>
          </a:p>
          <a:p>
            <a:pPr marL="45720" indent="0">
              <a:buNone/>
            </a:pPr>
            <a:r>
              <a:rPr lang="en-US" sz="3600" dirty="0"/>
              <a:t>3. Use a semicolon.</a:t>
            </a:r>
          </a:p>
          <a:p>
            <a:pPr marL="45720" indent="0">
              <a:buNone/>
            </a:pPr>
            <a:r>
              <a:rPr lang="en-US" sz="3600" dirty="0"/>
              <a:t>4. Use a semicolon and a conjunctive adverb.</a:t>
            </a:r>
            <a:endParaRPr lang="ro-RO" sz="3600" dirty="0"/>
          </a:p>
        </p:txBody>
      </p:sp>
    </p:spTree>
    <p:extLst>
      <p:ext uri="{BB962C8B-B14F-4D97-AF65-F5344CB8AC3E}">
        <p14:creationId xmlns:p14="http://schemas.microsoft.com/office/powerpoint/2010/main" val="29960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308399-9EAC-4867-80FB-EA406E6734CB}"/>
              </a:ext>
            </a:extLst>
          </p:cNvPr>
          <p:cNvSpPr/>
          <p:nvPr/>
        </p:nvSpPr>
        <p:spPr>
          <a:xfrm>
            <a:off x="245806" y="255639"/>
            <a:ext cx="117102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Parallel words share the same part of speech (such as nouns, adjectives, or verbs) and</a:t>
            </a:r>
            <a:r>
              <a:rPr lang="ro-RO" sz="3200" dirty="0"/>
              <a:t> </a:t>
            </a:r>
            <a:r>
              <a:rPr lang="en-US" sz="3200" dirty="0"/>
              <a:t>tense (if the words are verbs).</a:t>
            </a:r>
            <a:endParaRPr lang="ro-RO" sz="3200" dirty="0"/>
          </a:p>
          <a:p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 some people, traveling by air is </a:t>
            </a:r>
            <a:r>
              <a:rPr lang="en-US" sz="3200" dirty="0">
                <a:solidFill>
                  <a:srgbClr val="FF0000"/>
                </a:solidFill>
              </a:rPr>
              <a:t>safe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r>
              <a:rPr lang="en-US" sz="3200" dirty="0">
                <a:solidFill>
                  <a:srgbClr val="FF0000"/>
                </a:solidFill>
              </a:rPr>
              <a:t>inexpensive</a:t>
            </a:r>
            <a:r>
              <a:rPr lang="en-US" sz="3200" dirty="0">
                <a:solidFill>
                  <a:srgbClr val="0070C0"/>
                </a:solidFill>
              </a:rPr>
              <a:t>, and </a:t>
            </a:r>
            <a:r>
              <a:rPr lang="en-US" sz="3200" dirty="0">
                <a:solidFill>
                  <a:srgbClr val="FF0000"/>
                </a:solidFill>
              </a:rPr>
              <a:t>convenient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>
                <a:solidFill>
                  <a:srgbClr val="0070C0"/>
                </a:solidFill>
              </a:rPr>
              <a:t>To others, it’s </a:t>
            </a:r>
            <a:r>
              <a:rPr lang="en-US" sz="3200" dirty="0">
                <a:solidFill>
                  <a:srgbClr val="FF0000"/>
                </a:solidFill>
              </a:rPr>
              <a:t>dangerous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r>
              <a:rPr lang="en-US" sz="3200" dirty="0">
                <a:solidFill>
                  <a:srgbClr val="FF0000"/>
                </a:solidFill>
              </a:rPr>
              <a:t>expensive</a:t>
            </a:r>
            <a:r>
              <a:rPr lang="en-US" sz="3200" dirty="0">
                <a:solidFill>
                  <a:srgbClr val="0070C0"/>
                </a:solidFill>
              </a:rPr>
              <a:t>, and </a:t>
            </a:r>
            <a:r>
              <a:rPr lang="en-US" sz="3200" dirty="0">
                <a:solidFill>
                  <a:srgbClr val="FF0000"/>
                </a:solidFill>
              </a:rPr>
              <a:t>inconvenient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>
                <a:solidFill>
                  <a:srgbClr val="0070C0"/>
                </a:solidFill>
              </a:rPr>
              <a:t>You should eat foods that are </a:t>
            </a:r>
            <a:r>
              <a:rPr lang="en-US" sz="3200" dirty="0">
                <a:solidFill>
                  <a:srgbClr val="FF0000"/>
                </a:solidFill>
              </a:rPr>
              <a:t>nourishing</a:t>
            </a:r>
            <a:r>
              <a:rPr lang="en-US" sz="3200" dirty="0">
                <a:solidFill>
                  <a:srgbClr val="0070C0"/>
                </a:solidFill>
              </a:rPr>
              <a:t> as well as </a:t>
            </a:r>
            <a:r>
              <a:rPr lang="en-US" sz="3200" dirty="0">
                <a:solidFill>
                  <a:srgbClr val="FF0000"/>
                </a:solidFill>
              </a:rPr>
              <a:t>tasty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  <a:endParaRPr lang="ro-RO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9F87C6-F8FF-4480-9454-866B578E529C}"/>
              </a:ext>
            </a:extLst>
          </p:cNvPr>
          <p:cNvSpPr/>
          <p:nvPr/>
        </p:nvSpPr>
        <p:spPr>
          <a:xfrm>
            <a:off x="245806" y="275303"/>
            <a:ext cx="117200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2. Parallel phrases contain modifiers.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Polyester shirts wash easily, drip-dry quickly, and wear durably.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Nick took the new job to learn more about finance, make important connections, and get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a health plan.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“For taking away our Charters, abolishing our laws, and altering the Forms of our </a:t>
            </a:r>
            <a:r>
              <a:rPr lang="en-US" sz="2800" dirty="0" err="1">
                <a:solidFill>
                  <a:srgbClr val="0070C0"/>
                </a:solidFill>
              </a:rPr>
              <a:t>Government</a:t>
            </a:r>
            <a:r>
              <a:rPr lang="en-US" sz="2800" dirty="0">
                <a:solidFill>
                  <a:srgbClr val="0070C0"/>
                </a:solidFill>
              </a:rPr>
              <a:t> . . .” </a:t>
            </a:r>
            <a:r>
              <a:rPr lang="en-US" sz="2800" dirty="0"/>
              <a:t>(Declaration of Independence)</a:t>
            </a:r>
            <a:endParaRPr lang="ro-RO" sz="2800" dirty="0"/>
          </a:p>
          <a:p>
            <a:endParaRPr lang="ro-RO" sz="2800" dirty="0"/>
          </a:p>
          <a:p>
            <a:r>
              <a:rPr lang="en-US" sz="2800" dirty="0"/>
              <a:t>3. Parallel clauses can be complete sentences or dependent clauses.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I came, I saw, I conquered.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“Our chiefs are killed; Looking-Glass is dead; Ta-</a:t>
            </a:r>
            <a:r>
              <a:rPr lang="en-US" sz="2800" dirty="0" err="1">
                <a:solidFill>
                  <a:srgbClr val="0070C0"/>
                </a:solidFill>
              </a:rPr>
              <a:t>Hool</a:t>
            </a:r>
            <a:r>
              <a:rPr lang="en-US" sz="2800" dirty="0">
                <a:solidFill>
                  <a:srgbClr val="0070C0"/>
                </a:solidFill>
              </a:rPr>
              <a:t>-Shute is dead.</a:t>
            </a:r>
            <a:r>
              <a:rPr lang="en-US" sz="2800" dirty="0"/>
              <a:t>” (Chief Joseph’s</a:t>
            </a:r>
            <a:r>
              <a:rPr lang="ro-RO" sz="2800" dirty="0"/>
              <a:t> </a:t>
            </a:r>
            <a:r>
              <a:rPr lang="en-US" sz="2800" dirty="0"/>
              <a:t>surrender speech, 1877)</a:t>
            </a:r>
          </a:p>
          <a:p>
            <a:endParaRPr lang="ro-RO" sz="2800" dirty="0"/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102820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8CFDA1-7A9A-4725-BC4A-8DC028CD3EAC}"/>
              </a:ext>
            </a:extLst>
          </p:cNvPr>
          <p:cNvSpPr/>
          <p:nvPr/>
        </p:nvSpPr>
        <p:spPr>
          <a:xfrm>
            <a:off x="865239" y="609600"/>
            <a:ext cx="106581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✔ Sentence coordination links ideas of equal importance.</a:t>
            </a:r>
          </a:p>
          <a:p>
            <a:r>
              <a:rPr lang="en-US" sz="3200" dirty="0"/>
              <a:t>✔ Sentence subordination connects two unequal but related clauses with a subordinating conjunction to form a complex sentence.</a:t>
            </a:r>
          </a:p>
          <a:p>
            <a:r>
              <a:rPr lang="en-US" sz="3200" dirty="0"/>
              <a:t>✔ Parallel structure means putting ideas of the same rank in the same grammatical structure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2453041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0AD9EE-B7CE-44A2-A754-A32CC65AC047}"/>
              </a:ext>
            </a:extLst>
          </p:cNvPr>
          <p:cNvSpPr/>
          <p:nvPr/>
        </p:nvSpPr>
        <p:spPr>
          <a:xfrm>
            <a:off x="206477" y="442453"/>
            <a:ext cx="117495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Exercise Group 1: Identifying Faulty Parallelism</a:t>
            </a:r>
          </a:p>
          <a:p>
            <a:r>
              <a:rPr lang="en-US" sz="2800" b="1" dirty="0"/>
              <a:t>Which item in the series is not parallel with the others? Underline it.</a:t>
            </a:r>
          </a:p>
          <a:p>
            <a:endParaRPr lang="en-US" sz="2800" dirty="0"/>
          </a:p>
          <a:p>
            <a:r>
              <a:rPr lang="en-US" sz="2800" dirty="0"/>
              <a:t>1. beautiful flowers, swimming at the beach, delicious coffee</a:t>
            </a:r>
          </a:p>
          <a:p>
            <a:r>
              <a:rPr lang="en-US" sz="2800" dirty="0"/>
              <a:t>2. planned my trip, booked a flight, pack my bags</a:t>
            </a:r>
          </a:p>
          <a:p>
            <a:r>
              <a:rPr lang="en-US" sz="2800" dirty="0"/>
              <a:t>3. unclear, lengthy, mistakes, inaccurate</a:t>
            </a:r>
          </a:p>
          <a:p>
            <a:r>
              <a:rPr lang="en-US" sz="2800" dirty="0"/>
              <a:t>4. openminded, patience, trustworthy, caring</a:t>
            </a:r>
          </a:p>
          <a:p>
            <a:r>
              <a:rPr lang="en-US" sz="2800" dirty="0"/>
              <a:t>5. dress professionally, a positive attitude, strong resume, attractive cover letter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35222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EB9758-4C39-4D02-9BC5-4CCE36645D28}"/>
              </a:ext>
            </a:extLst>
          </p:cNvPr>
          <p:cNvSpPr/>
          <p:nvPr/>
        </p:nvSpPr>
        <p:spPr>
          <a:xfrm>
            <a:off x="717755" y="796414"/>
            <a:ext cx="105991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Rewrite the below sentences in parallel structure. </a:t>
            </a:r>
          </a:p>
          <a:p>
            <a:endParaRPr lang="en-US" sz="2800" dirty="0"/>
          </a:p>
          <a:p>
            <a:r>
              <a:rPr lang="en-US" sz="2800" dirty="0"/>
              <a:t>1. I dislike cleaning and to cook.</a:t>
            </a:r>
          </a:p>
          <a:p>
            <a:r>
              <a:rPr lang="en-US" sz="2800" dirty="0"/>
              <a:t>2. I searched in my bag, on the table, and I checked under the sofa.</a:t>
            </a:r>
          </a:p>
          <a:p>
            <a:r>
              <a:rPr lang="en-US" sz="2800" dirty="0"/>
              <a:t>3. Surfing, skateboarding and to snowboard require good balance.</a:t>
            </a:r>
          </a:p>
          <a:p>
            <a:r>
              <a:rPr lang="en-US" sz="2800" dirty="0"/>
              <a:t>4. He was both angry and he was also shocked.</a:t>
            </a:r>
          </a:p>
          <a:p>
            <a:r>
              <a:rPr lang="en-US" sz="2800" dirty="0"/>
              <a:t>5. She wants to get a job, make some money, and she’d like to buy a car.</a:t>
            </a:r>
          </a:p>
          <a:p>
            <a:r>
              <a:rPr lang="en-US" sz="2800" dirty="0"/>
              <a:t>6. A good employee should be reliable, work hard, and respectful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144615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3CBEC9-C25E-4328-880E-1FBB0ABE6121}"/>
              </a:ext>
            </a:extLst>
          </p:cNvPr>
          <p:cNvSpPr/>
          <p:nvPr/>
        </p:nvSpPr>
        <p:spPr>
          <a:xfrm>
            <a:off x="403123" y="334297"/>
            <a:ext cx="1131692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Rewrite the below sentences in parallel structure.</a:t>
            </a:r>
          </a:p>
          <a:p>
            <a:endParaRPr lang="en-US" sz="2800" dirty="0"/>
          </a:p>
          <a:p>
            <a:r>
              <a:rPr lang="en-US" sz="2800" dirty="0"/>
              <a:t>1. She learned the value of patience, being committed, and loyalty.</a:t>
            </a:r>
          </a:p>
          <a:p>
            <a:r>
              <a:rPr lang="en-US" sz="2800" dirty="0"/>
              <a:t>2. They visited the zoo, they ate at restaurants, and stayed in a nice hotel.</a:t>
            </a:r>
          </a:p>
          <a:p>
            <a:r>
              <a:rPr lang="en-US" sz="2800" dirty="0"/>
              <a:t>3. His story was neither confusing nor did it bore me</a:t>
            </a:r>
            <a:r>
              <a:rPr lang="ro-RO" sz="2800"/>
              <a:t>.</a:t>
            </a:r>
            <a:endParaRPr lang="en-US" sz="2800" dirty="0"/>
          </a:p>
          <a:p>
            <a:r>
              <a:rPr lang="en-US" sz="2800" dirty="0"/>
              <a:t>4. You can either come with us or staying home is also an option.</a:t>
            </a:r>
          </a:p>
          <a:p>
            <a:r>
              <a:rPr lang="en-US" sz="2800" dirty="0"/>
              <a:t>5. William is known for his good looks, sense of humor, and he’s also wealthy.</a:t>
            </a:r>
          </a:p>
        </p:txBody>
      </p:sp>
    </p:spTree>
    <p:extLst>
      <p:ext uri="{BB962C8B-B14F-4D97-AF65-F5344CB8AC3E}">
        <p14:creationId xmlns:p14="http://schemas.microsoft.com/office/powerpoint/2010/main" val="2423493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9DEB4A-C29C-43C8-8B6F-99AA072301BE}"/>
              </a:ext>
            </a:extLst>
          </p:cNvPr>
          <p:cNvSpPr/>
          <p:nvPr/>
        </p:nvSpPr>
        <p:spPr>
          <a:xfrm>
            <a:off x="216309" y="334297"/>
            <a:ext cx="114939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Fix the faulty parallelism in the below sentences. </a:t>
            </a:r>
          </a:p>
          <a:p>
            <a:endParaRPr lang="en-US" sz="2400" dirty="0"/>
          </a:p>
          <a:p>
            <a:r>
              <a:rPr lang="en-US" sz="2400" dirty="0"/>
              <a:t>1. I was asked for my name, address, and how old I was.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r>
              <a:rPr lang="en-US" sz="2400" dirty="0"/>
              <a:t>2. The students were told to pick a topic. Then they should do some research, and write an outline.</a:t>
            </a:r>
          </a:p>
          <a:p>
            <a:endParaRPr lang="en-US" sz="2400" dirty="0"/>
          </a:p>
          <a:p>
            <a:r>
              <a:rPr lang="en-US" sz="2400" dirty="0"/>
              <a:t>3. The new analyst is polite, knowledgeable, and he always arrives on time.</a:t>
            </a:r>
          </a:p>
          <a:p>
            <a:endParaRPr lang="en-US" sz="2400" dirty="0"/>
          </a:p>
          <a:p>
            <a:r>
              <a:rPr lang="en-US" sz="2400" dirty="0"/>
              <a:t>4. At the circus, clowns told jokes, musicians played instruments, and tricks were performed by animals.</a:t>
            </a:r>
          </a:p>
          <a:p>
            <a:endParaRPr lang="en-US" sz="2400" dirty="0"/>
          </a:p>
          <a:p>
            <a:r>
              <a:rPr lang="en-US" sz="2400" dirty="0"/>
              <a:t>5. I don’t know who you are, what you want, or the reason you are here.</a:t>
            </a:r>
          </a:p>
          <a:p>
            <a:endParaRPr lang="en-US" sz="2400" dirty="0"/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025368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620389-9092-4885-B6E9-6A554E709959}"/>
              </a:ext>
            </a:extLst>
          </p:cNvPr>
          <p:cNvSpPr/>
          <p:nvPr/>
        </p:nvSpPr>
        <p:spPr>
          <a:xfrm>
            <a:off x="245806" y="314632"/>
            <a:ext cx="117987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Bonus Exercises: Parallelism &amp; Writing Concisely</a:t>
            </a:r>
          </a:p>
          <a:p>
            <a:r>
              <a:rPr lang="en-US" sz="2400" b="1" dirty="0"/>
              <a:t>Make these sentences more concise by adding parallelism. 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The new boss aimed to raise employee morale and to increase productivity.</a:t>
            </a:r>
          </a:p>
          <a:p>
            <a:endParaRPr lang="en-US" sz="2400" dirty="0"/>
          </a:p>
          <a:p>
            <a:r>
              <a:rPr lang="en-US" sz="2400" dirty="0"/>
              <a:t>2. To succeed in life, people need to work hard. Listening to others is also a good idea. Honesty is also important.</a:t>
            </a:r>
          </a:p>
          <a:p>
            <a:endParaRPr lang="en-US" sz="2400" dirty="0"/>
          </a:p>
          <a:p>
            <a:r>
              <a:rPr lang="en-US" sz="2400" dirty="0"/>
              <a:t>3. The car is advertised as compact, affordable, and it doesn’t use much fuel.</a:t>
            </a:r>
          </a:p>
          <a:p>
            <a:endParaRPr lang="en-US" sz="2400" dirty="0"/>
          </a:p>
          <a:p>
            <a:r>
              <a:rPr lang="en-US" sz="2400" dirty="0"/>
              <a:t>4. Parents are responsible for clothing their children, they must feed their children, and it’s important that they educate their children as well.</a:t>
            </a:r>
          </a:p>
          <a:p>
            <a:endParaRPr lang="en-US" sz="2400" dirty="0"/>
          </a:p>
          <a:p>
            <a:r>
              <a:rPr lang="en-US" sz="2400" dirty="0"/>
              <a:t>5. My qualifications include two years of work experience, an undergraduate degree, and I speak English fluently.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782751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7C4E72-869C-4950-9375-A9029A69A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153" y="2045110"/>
            <a:ext cx="7953595" cy="29693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0881DDB-84FD-4AD7-8F5A-85E227ABD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264" y="206478"/>
            <a:ext cx="11697929" cy="1356360"/>
          </a:xfrm>
        </p:spPr>
        <p:txBody>
          <a:bodyPr>
            <a:normAutofit/>
          </a:bodyPr>
          <a:lstStyle/>
          <a:p>
            <a:r>
              <a:rPr lang="en-US" sz="3200" dirty="0"/>
              <a:t>Complete the following sentences as both beginnings and endings:</a:t>
            </a:r>
            <a:endParaRPr lang="ro-RO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938C0B-2F52-4B2E-A22A-2ADD5D80B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626" y="5204588"/>
            <a:ext cx="10661629" cy="13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D5013-FF89-488B-9B30-24B8E4FA8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394" y="255638"/>
            <a:ext cx="9875520" cy="1356360"/>
          </a:xfrm>
        </p:spPr>
        <p:txBody>
          <a:bodyPr/>
          <a:lstStyle/>
          <a:p>
            <a:r>
              <a:rPr lang="en-US" dirty="0"/>
              <a:t>1. Use a coordinating conjunction.</a:t>
            </a:r>
            <a:endParaRPr lang="ro-RO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A4C138-1F6D-4699-9428-CF256AA0B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6317" y="2440600"/>
            <a:ext cx="4953691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5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4649-A31D-4FD8-A77E-3D716C55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Use a pair of correlative conjunctions.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8B8DD-64FC-4DD7-A1DA-AE3E93C83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en-US" sz="3200" dirty="0"/>
              <a:t>Link sentences with a </a:t>
            </a:r>
            <a:r>
              <a:rPr lang="en-US" sz="3200" b="1" dirty="0"/>
              <a:t>correlative</a:t>
            </a:r>
            <a:r>
              <a:rPr lang="en-US" sz="3200" dirty="0"/>
              <a:t> conjunction if you want to show a balance between two independent clauses.</a:t>
            </a:r>
          </a:p>
          <a:p>
            <a:pPr marL="45720" indent="0">
              <a:buNone/>
            </a:pPr>
            <a:r>
              <a:rPr lang="en-US" sz="3600" i="1" dirty="0">
                <a:solidFill>
                  <a:srgbClr val="0070C0"/>
                </a:solidFill>
              </a:rPr>
              <a:t>either . . . or</a:t>
            </a:r>
            <a:endParaRPr lang="en-US" sz="3600" i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3600" i="1" dirty="0">
                <a:solidFill>
                  <a:srgbClr val="0070C0"/>
                </a:solidFill>
              </a:rPr>
              <a:t>neither . . . nor</a:t>
            </a:r>
          </a:p>
          <a:p>
            <a:pPr marL="45720" indent="0">
              <a:buNone/>
            </a:pPr>
            <a:r>
              <a:rPr lang="en-US" sz="3600" i="1" dirty="0">
                <a:solidFill>
                  <a:srgbClr val="0070C0"/>
                </a:solidFill>
              </a:rPr>
              <a:t>not only... but also</a:t>
            </a:r>
          </a:p>
          <a:p>
            <a:pPr marL="45720" indent="0">
              <a:buNone/>
            </a:pPr>
            <a:r>
              <a:rPr lang="en-US" sz="3600" i="1" dirty="0">
                <a:solidFill>
                  <a:srgbClr val="0070C0"/>
                </a:solidFill>
              </a:rPr>
              <a:t>both . . . and</a:t>
            </a:r>
          </a:p>
          <a:p>
            <a:pPr marL="45720" indent="0">
              <a:buNone/>
            </a:pPr>
            <a:r>
              <a:rPr lang="en-US" sz="3600" i="1" dirty="0">
                <a:solidFill>
                  <a:srgbClr val="FF0000"/>
                </a:solidFill>
              </a:rPr>
              <a:t>Ex. Either I drive to the airport or I get a taxi</a:t>
            </a:r>
            <a:endParaRPr lang="ro-RO" sz="3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49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6F54D-2E9E-49A5-815C-531E5C70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Use a semicolon.</a:t>
            </a:r>
            <a:br>
              <a:rPr lang="en-US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C9A28-E36E-4190-8717-D14530968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04" y="1602657"/>
            <a:ext cx="11670890" cy="4984955"/>
          </a:xfrm>
        </p:spPr>
        <p:txBody>
          <a:bodyPr/>
          <a:lstStyle/>
          <a:p>
            <a:pPr marL="45720" indent="0">
              <a:buNone/>
            </a:pPr>
            <a:endParaRPr lang="ro-RO" sz="3200" dirty="0"/>
          </a:p>
          <a:p>
            <a:pPr marL="45720" indent="0">
              <a:buNone/>
            </a:pPr>
            <a:r>
              <a:rPr lang="en-US" sz="3200" dirty="0"/>
              <a:t>Link independent clauses with a </a:t>
            </a:r>
            <a:r>
              <a:rPr lang="en-US" sz="3200" dirty="0">
                <a:solidFill>
                  <a:srgbClr val="FF0000"/>
                </a:solidFill>
              </a:rPr>
              <a:t>semicolon</a:t>
            </a:r>
            <a:r>
              <a:rPr lang="ro-RO" sz="3200" dirty="0">
                <a:solidFill>
                  <a:srgbClr val="FF0000"/>
                </a:solidFill>
              </a:rPr>
              <a:t> (;)</a:t>
            </a:r>
            <a:r>
              <a:rPr lang="en-US" sz="3200" dirty="0"/>
              <a:t> to show that the ideas are of equal importance.</a:t>
            </a:r>
          </a:p>
          <a:p>
            <a:pPr marL="45720" indent="0">
              <a:buNone/>
            </a:pPr>
            <a:endParaRPr lang="en-US" sz="3200" i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sz="3200" i="1" dirty="0">
                <a:solidFill>
                  <a:srgbClr val="0070C0"/>
                </a:solidFill>
              </a:rPr>
              <a:t>A cause is what happens; the effect is the result.</a:t>
            </a:r>
          </a:p>
          <a:p>
            <a:pPr marL="45720" indent="0">
              <a:buNone/>
            </a:pPr>
            <a:r>
              <a:rPr lang="en-US" sz="3200" i="1" dirty="0">
                <a:solidFill>
                  <a:srgbClr val="0070C0"/>
                </a:solidFill>
              </a:rPr>
              <a:t>The mechanic adjusted the carburetor; Tina’s car now runs smoothly.</a:t>
            </a:r>
            <a:endParaRPr lang="ro-RO" sz="3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0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1ACA-0DD8-40BD-B8E4-E00AA0F3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Use a semicolon and a conjunctive adverb</a:t>
            </a:r>
            <a:br>
              <a:rPr lang="en-US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1FDB-BDA0-4357-88A6-B205D78C9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1268361"/>
            <a:ext cx="11592232" cy="53290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consequently		 furthermore	 	therefore</a:t>
            </a:r>
          </a:p>
          <a:p>
            <a:pPr marL="4572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nevertheless		as a result	 	for example</a:t>
            </a:r>
          </a:p>
          <a:p>
            <a:pPr marL="4572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however 		nonetheless 		in addition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o-RO" sz="1200" dirty="0"/>
              <a:t>				(in </a:t>
            </a:r>
            <a:r>
              <a:rPr lang="ro-RO" sz="1200" dirty="0" err="1"/>
              <a:t>spite</a:t>
            </a:r>
            <a:r>
              <a:rPr lang="ro-RO" sz="1200" dirty="0"/>
              <a:t> of </a:t>
            </a:r>
            <a:r>
              <a:rPr lang="ro-RO" sz="1200" dirty="0" err="1"/>
              <a:t>that</a:t>
            </a:r>
            <a:r>
              <a:rPr lang="ro-RO" sz="1200" dirty="0"/>
              <a:t>)</a:t>
            </a:r>
            <a:endParaRPr lang="en-US" sz="1200" dirty="0"/>
          </a:p>
          <a:p>
            <a:pPr marL="45720" indent="0">
              <a:buNone/>
            </a:pPr>
            <a:r>
              <a:rPr lang="en-US" sz="2800" dirty="0"/>
              <a:t>A semicolon and a conjunctive adverb together indicate different relationships, depending on the conjunctive adverb. The relationships are chiefly examples, continuation, and contrast.</a:t>
            </a:r>
          </a:p>
          <a:p>
            <a:pPr marL="4572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I adore chili</a:t>
            </a:r>
            <a:r>
              <a:rPr lang="en-US" sz="3200" dirty="0">
                <a:solidFill>
                  <a:srgbClr val="FF0000"/>
                </a:solidFill>
              </a:rPr>
              <a:t>; unfortunately, </a:t>
            </a:r>
            <a:r>
              <a:rPr lang="en-US" sz="3200" dirty="0">
                <a:solidFill>
                  <a:srgbClr val="0070C0"/>
                </a:solidFill>
              </a:rPr>
              <a:t>it doesn’t adore me!</a:t>
            </a:r>
          </a:p>
        </p:txBody>
      </p:sp>
    </p:spTree>
    <p:extLst>
      <p:ext uri="{BB962C8B-B14F-4D97-AF65-F5344CB8AC3E}">
        <p14:creationId xmlns:p14="http://schemas.microsoft.com/office/powerpoint/2010/main" val="164438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111E9-2360-4700-99E7-B338682B5D02}"/>
              </a:ext>
            </a:extLst>
          </p:cNvPr>
          <p:cNvSpPr/>
          <p:nvPr/>
        </p:nvSpPr>
        <p:spPr>
          <a:xfrm>
            <a:off x="245806" y="265472"/>
            <a:ext cx="117200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Follow these steps when you coordinate independent clauses:</a:t>
            </a:r>
          </a:p>
          <a:p>
            <a:r>
              <a:rPr lang="en-US" sz="2800" dirty="0"/>
              <a:t>● Decide which ideas can and should be combined.</a:t>
            </a:r>
          </a:p>
          <a:p>
            <a:r>
              <a:rPr lang="en-US" sz="2800" dirty="0"/>
              <a:t>● Select the method of coordination that shows the appropriate relationship between</a:t>
            </a:r>
            <a:r>
              <a:rPr lang="ro-RO" sz="2800" dirty="0"/>
              <a:t> </a:t>
            </a:r>
            <a:r>
              <a:rPr lang="en-US" sz="2800" dirty="0"/>
              <a:t>ideas.</a:t>
            </a:r>
          </a:p>
          <a:p>
            <a:endParaRPr lang="en-US" sz="2800" dirty="0"/>
          </a:p>
          <a:p>
            <a:r>
              <a:rPr lang="en-US" sz="2800" dirty="0"/>
              <a:t>Keep the “big three” considerations in mind: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70C0"/>
                </a:solidFill>
              </a:rPr>
              <a:t>● </a:t>
            </a:r>
            <a:r>
              <a:rPr lang="en-US" sz="2800" dirty="0">
                <a:solidFill>
                  <a:srgbClr val="FF0000"/>
                </a:solidFill>
              </a:rPr>
              <a:t>Audience</a:t>
            </a:r>
            <a:r>
              <a:rPr lang="en-US" sz="2800" dirty="0">
                <a:solidFill>
                  <a:srgbClr val="0070C0"/>
                </a:solidFill>
              </a:rPr>
              <a:t>. Your readers and their expectations</a:t>
            </a:r>
          </a:p>
          <a:p>
            <a:r>
              <a:rPr lang="en-US" sz="2800" dirty="0">
                <a:solidFill>
                  <a:srgbClr val="0070C0"/>
                </a:solidFill>
              </a:rPr>
              <a:t>● </a:t>
            </a:r>
            <a:r>
              <a:rPr lang="en-US" sz="2800" dirty="0">
                <a:solidFill>
                  <a:srgbClr val="FF0000"/>
                </a:solidFill>
              </a:rPr>
              <a:t>Purpose</a:t>
            </a:r>
            <a:r>
              <a:rPr lang="en-US" sz="2800" dirty="0">
                <a:solidFill>
                  <a:srgbClr val="0070C0"/>
                </a:solidFill>
              </a:rPr>
              <a:t>. Why you are writing (to entertain, instruct, persuade, describe)</a:t>
            </a:r>
          </a:p>
          <a:p>
            <a:r>
              <a:rPr lang="en-US" sz="2800" dirty="0">
                <a:solidFill>
                  <a:srgbClr val="0070C0"/>
                </a:solidFill>
              </a:rPr>
              <a:t>● </a:t>
            </a:r>
            <a:r>
              <a:rPr lang="en-US" sz="2800" dirty="0">
                <a:solidFill>
                  <a:srgbClr val="FF0000"/>
                </a:solidFill>
              </a:rPr>
              <a:t>Style</a:t>
            </a:r>
            <a:r>
              <a:rPr lang="en-US" sz="2800" dirty="0">
                <a:solidFill>
                  <a:srgbClr val="0070C0"/>
                </a:solidFill>
              </a:rPr>
              <a:t>. Your personal choices in diction (words) and sentence structure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1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A9E45C-E520-435F-8A08-0ED011763919}"/>
              </a:ext>
            </a:extLst>
          </p:cNvPr>
          <p:cNvSpPr/>
          <p:nvPr/>
        </p:nvSpPr>
        <p:spPr>
          <a:xfrm>
            <a:off x="245805" y="255638"/>
            <a:ext cx="116905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With practice, you’ll discover that some sentences are smoother and more logical than other</a:t>
            </a:r>
            <a:r>
              <a:rPr lang="ro-RO" sz="2800" dirty="0"/>
              <a:t>: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Uncoordinated</a:t>
            </a:r>
            <a:r>
              <a:rPr lang="en-US" sz="2800" dirty="0">
                <a:solidFill>
                  <a:srgbClr val="0070C0"/>
                </a:solidFill>
              </a:rPr>
              <a:t>: The dog’s fur was tangled. We took her in for grooming.</a:t>
            </a:r>
          </a:p>
          <a:p>
            <a:r>
              <a:rPr lang="en-US" sz="2800" dirty="0"/>
              <a:t>Coordinated</a:t>
            </a:r>
            <a:r>
              <a:rPr lang="en-US" sz="2800" dirty="0">
                <a:solidFill>
                  <a:srgbClr val="0070C0"/>
                </a:solidFill>
              </a:rPr>
              <a:t>: The dog’s fur was tangled</a:t>
            </a:r>
            <a:r>
              <a:rPr lang="en-US" sz="2800" dirty="0">
                <a:solidFill>
                  <a:srgbClr val="FF0000"/>
                </a:solidFill>
              </a:rPr>
              <a:t>, so </a:t>
            </a:r>
            <a:r>
              <a:rPr lang="en-US" sz="2800" dirty="0">
                <a:solidFill>
                  <a:srgbClr val="0070C0"/>
                </a:solidFill>
              </a:rPr>
              <a:t>we took her in for grooming.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The dog’s fur was tangled</a:t>
            </a:r>
            <a:r>
              <a:rPr lang="en-US" sz="2800" dirty="0">
                <a:solidFill>
                  <a:srgbClr val="FF0000"/>
                </a:solidFill>
              </a:rPr>
              <a:t>; therefore, </a:t>
            </a:r>
            <a:r>
              <a:rPr lang="en-US" sz="2800" dirty="0">
                <a:solidFill>
                  <a:srgbClr val="0070C0"/>
                </a:solidFill>
              </a:rPr>
              <a:t>we took her in for grooming.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The dog’s fur was tangled</a:t>
            </a:r>
            <a:r>
              <a:rPr lang="en-US" sz="2800" dirty="0">
                <a:solidFill>
                  <a:srgbClr val="FF0000"/>
                </a:solidFill>
              </a:rPr>
              <a:t>; as a result, </a:t>
            </a:r>
            <a:r>
              <a:rPr lang="en-US" sz="2800" dirty="0">
                <a:solidFill>
                  <a:srgbClr val="0070C0"/>
                </a:solidFill>
              </a:rPr>
              <a:t>we took her in for grooming.</a:t>
            </a:r>
          </a:p>
          <a:p>
            <a:r>
              <a:rPr lang="en-US" sz="2800" dirty="0"/>
              <a:t>Uncoordinated</a:t>
            </a:r>
            <a:r>
              <a:rPr lang="en-US" sz="2800" dirty="0">
                <a:solidFill>
                  <a:srgbClr val="0070C0"/>
                </a:solidFill>
              </a:rPr>
              <a:t>: There have been many controversial World Series. The most infamous was certainly the thrown World Series of 1919.</a:t>
            </a:r>
          </a:p>
          <a:p>
            <a:r>
              <a:rPr lang="en-US" sz="2800" dirty="0"/>
              <a:t>Coordinated</a:t>
            </a:r>
            <a:r>
              <a:rPr lang="en-US" sz="2800" dirty="0">
                <a:solidFill>
                  <a:srgbClr val="0070C0"/>
                </a:solidFill>
              </a:rPr>
              <a:t>: There have been many controversial World Series</a:t>
            </a:r>
            <a:r>
              <a:rPr lang="en-US" sz="2800" dirty="0">
                <a:solidFill>
                  <a:srgbClr val="FF0000"/>
                </a:solidFill>
              </a:rPr>
              <a:t>, but </a:t>
            </a:r>
            <a:r>
              <a:rPr lang="en-US" sz="2800" dirty="0">
                <a:solidFill>
                  <a:srgbClr val="0070C0"/>
                </a:solidFill>
              </a:rPr>
              <a:t>the most</a:t>
            </a:r>
          </a:p>
          <a:p>
            <a:r>
              <a:rPr lang="en-US" sz="2800" dirty="0">
                <a:solidFill>
                  <a:srgbClr val="0070C0"/>
                </a:solidFill>
              </a:rPr>
              <a:t>infamous was certainly the thrown World Series of 1919.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There have been many controversial World Series</a:t>
            </a:r>
            <a:r>
              <a:rPr lang="en-US" sz="2800" dirty="0">
                <a:solidFill>
                  <a:srgbClr val="FF0000"/>
                </a:solidFill>
              </a:rPr>
              <a:t>; however, </a:t>
            </a:r>
            <a:r>
              <a:rPr lang="en-US" sz="2800" dirty="0">
                <a:solidFill>
                  <a:srgbClr val="0070C0"/>
                </a:solidFill>
              </a:rPr>
              <a:t>the most infamous was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certainly the thrown World Series of 1919.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9D0CF1-99F7-489B-84ED-86B60EE637B3}"/>
              </a:ext>
            </a:extLst>
          </p:cNvPr>
          <p:cNvSpPr/>
          <p:nvPr/>
        </p:nvSpPr>
        <p:spPr>
          <a:xfrm>
            <a:off x="216310" y="206478"/>
            <a:ext cx="1173971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Uncoordinated</a:t>
            </a:r>
            <a:r>
              <a:rPr lang="en-US" sz="2800" dirty="0">
                <a:solidFill>
                  <a:srgbClr val="0070C0"/>
                </a:solidFill>
              </a:rPr>
              <a:t>: Jack lost his briefcase. Jack lost his cell phone.</a:t>
            </a:r>
          </a:p>
          <a:p>
            <a:r>
              <a:rPr lang="en-US" sz="2800" dirty="0"/>
              <a:t>Coordinated</a:t>
            </a:r>
            <a:r>
              <a:rPr lang="en-US" sz="2800" dirty="0">
                <a:solidFill>
                  <a:srgbClr val="0070C0"/>
                </a:solidFill>
              </a:rPr>
              <a:t>: Jack lost </a:t>
            </a:r>
            <a:r>
              <a:rPr lang="en-US" sz="2800" dirty="0">
                <a:solidFill>
                  <a:srgbClr val="FF0000"/>
                </a:solidFill>
              </a:rPr>
              <a:t>both</a:t>
            </a:r>
            <a:r>
              <a:rPr lang="en-US" sz="2800" dirty="0">
                <a:solidFill>
                  <a:srgbClr val="0070C0"/>
                </a:solidFill>
              </a:rPr>
              <a:t> his briefcase </a:t>
            </a:r>
            <a:r>
              <a:rPr lang="en-US" sz="2800" dirty="0">
                <a:solidFill>
                  <a:srgbClr val="FF0000"/>
                </a:solidFill>
              </a:rPr>
              <a:t>and</a:t>
            </a:r>
            <a:r>
              <a:rPr lang="en-US" sz="2800" dirty="0">
                <a:solidFill>
                  <a:srgbClr val="0070C0"/>
                </a:solidFill>
              </a:rPr>
              <a:t> his cell phone.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Jack lost </a:t>
            </a:r>
            <a:r>
              <a:rPr lang="en-US" sz="2800" dirty="0">
                <a:solidFill>
                  <a:srgbClr val="FF0000"/>
                </a:solidFill>
              </a:rPr>
              <a:t>not only </a:t>
            </a:r>
            <a:r>
              <a:rPr lang="en-US" sz="2800" dirty="0">
                <a:solidFill>
                  <a:srgbClr val="0070C0"/>
                </a:solidFill>
              </a:rPr>
              <a:t>his briefcase </a:t>
            </a:r>
            <a:r>
              <a:rPr lang="en-US" sz="2800" dirty="0">
                <a:solidFill>
                  <a:srgbClr val="FF0000"/>
                </a:solidFill>
              </a:rPr>
              <a:t>but also </a:t>
            </a:r>
            <a:r>
              <a:rPr lang="en-US" sz="2800" dirty="0">
                <a:solidFill>
                  <a:srgbClr val="0070C0"/>
                </a:solidFill>
              </a:rPr>
              <a:t>his cell phone.</a:t>
            </a:r>
          </a:p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/>
              <a:t>Uncoordinated</a:t>
            </a:r>
            <a:r>
              <a:rPr lang="en-US" sz="2800" dirty="0">
                <a:solidFill>
                  <a:srgbClr val="0070C0"/>
                </a:solidFill>
              </a:rPr>
              <a:t>: Each year it seems to get harder to pay for a college education. At least $500 million in private-sector money is available to help students pay for their college education.</a:t>
            </a:r>
          </a:p>
          <a:p>
            <a:endParaRPr lang="ro-RO" sz="2800" dirty="0">
              <a:solidFill>
                <a:srgbClr val="0070C0"/>
              </a:solidFill>
            </a:endParaRPr>
          </a:p>
          <a:p>
            <a:r>
              <a:rPr lang="en-US" sz="2800" dirty="0"/>
              <a:t>Coordinated</a:t>
            </a:r>
            <a:r>
              <a:rPr lang="en-US" sz="2800" dirty="0">
                <a:solidFill>
                  <a:srgbClr val="0070C0"/>
                </a:solidFill>
              </a:rPr>
              <a:t>: Each year it seems to get harder to pay for a college education</a:t>
            </a:r>
            <a:r>
              <a:rPr lang="en-US" sz="2800" dirty="0">
                <a:solidFill>
                  <a:srgbClr val="FF0000"/>
                </a:solidFill>
              </a:rPr>
              <a:t>, but </a:t>
            </a:r>
            <a:r>
              <a:rPr lang="en-US" sz="2800" dirty="0">
                <a:solidFill>
                  <a:srgbClr val="0070C0"/>
                </a:solidFill>
              </a:rPr>
              <a:t>at least $500 million in private-sector money is available to help students pay for their college education.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Each year it seems to get harder to pay for a college education</a:t>
            </a:r>
            <a:r>
              <a:rPr lang="en-US" sz="2800" dirty="0">
                <a:solidFill>
                  <a:srgbClr val="FF0000"/>
                </a:solidFill>
              </a:rPr>
              <a:t>; however, </a:t>
            </a:r>
            <a:r>
              <a:rPr lang="en-US" sz="2800" dirty="0">
                <a:solidFill>
                  <a:srgbClr val="0070C0"/>
                </a:solidFill>
              </a:rPr>
              <a:t>at least $500 million in private-sector money is available to help students pay for their college education.</a:t>
            </a:r>
            <a:endParaRPr lang="ro-R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22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386</TotalTime>
  <Words>2226</Words>
  <Application>Microsoft Office PowerPoint</Application>
  <PresentationFormat>Widescreen</PresentationFormat>
  <Paragraphs>180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Gill Sans MT</vt:lpstr>
      <vt:lpstr>Gallery</vt:lpstr>
      <vt:lpstr>Coordination and  subordination</vt:lpstr>
      <vt:lpstr>There are four different ways to coordinate sentence parts: </vt:lpstr>
      <vt:lpstr>1. Use a coordinating conjunction.</vt:lpstr>
      <vt:lpstr>2. Use a pair of correlative conjunctions.</vt:lpstr>
      <vt:lpstr>3. Use a semicolon. </vt:lpstr>
      <vt:lpstr>4. Use a semicolon and a conjunctive adverb </vt:lpstr>
      <vt:lpstr>PowerPoint Presentation</vt:lpstr>
      <vt:lpstr>PowerPoint Presentation</vt:lpstr>
      <vt:lpstr>PowerPoint Presentation</vt:lpstr>
      <vt:lpstr>Quick Tip </vt:lpstr>
      <vt:lpstr>Subordinating Sentence Parts </vt:lpstr>
      <vt:lpstr>Four steps to subordinate sentence ideas: </vt:lpstr>
      <vt:lpstr>PowerPoint Presentation</vt:lpstr>
      <vt:lpstr>PowerPoint Presentation</vt:lpstr>
      <vt:lpstr>PowerPoint Presentation</vt:lpstr>
      <vt:lpstr>PowerPoint Presentation</vt:lpstr>
      <vt:lpstr>Coordination versus Subordination</vt:lpstr>
      <vt:lpstr>PowerPoint Presentation</vt:lpstr>
      <vt:lpstr>Parallel 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Complete the following sentences as both beginnings and endings: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Coordonation and  subordination</dc:title>
  <dc:creator>User</dc:creator>
  <cp:lastModifiedBy>User</cp:lastModifiedBy>
  <cp:revision>70</cp:revision>
  <dcterms:created xsi:type="dcterms:W3CDTF">2022-10-15T13:53:18Z</dcterms:created>
  <dcterms:modified xsi:type="dcterms:W3CDTF">2024-11-07T13:34:44Z</dcterms:modified>
</cp:coreProperties>
</file>