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6" r:id="rId10"/>
    <p:sldId id="264" r:id="rId11"/>
    <p:sldId id="26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DD651-2AB4-44FC-9073-1FDBE57116AE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5DFBE-1C05-40DD-ACCB-2E907DF6B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162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5CDEA-47B7-4271-989D-B5B48B470C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07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3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39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78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635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37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173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70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03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4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295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11DF8-8E7A-4908-B44C-2BE15BDA0EA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0C03D-1F07-4C3E-8EBE-EED1E3529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597BDB5-25AF-4132-8383-6B9CF564A545}"/>
              </a:ext>
            </a:extLst>
          </p:cNvPr>
          <p:cNvSpPr txBox="1"/>
          <p:nvPr/>
        </p:nvSpPr>
        <p:spPr>
          <a:xfrm>
            <a:off x="282400" y="284792"/>
            <a:ext cx="11140126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ru-MD" sz="2800" b="1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Психосоматика</a:t>
            </a:r>
            <a:r>
              <a:rPr lang="ru-MD" sz="2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-что это?</a:t>
            </a:r>
            <a:endParaRPr lang="ru-MD" sz="28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/>
            <a:r>
              <a:rPr lang="ru-MD" sz="20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Психосоматика – направление в медицине и психологии, которое изучает заболевания соматического характера. Учение о влиянии души на состояние организма было популярно уже во времена Древней Греции.</a:t>
            </a:r>
          </a:p>
          <a:p>
            <a:pPr algn="just" fontAlgn="base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психосоматический симптом «маскируется» под симптомы того или иного заболевания. При возникновении недуга, человек обращается к врачам. Они направляют на обследование, ориентируясь на жалобы пациента. После прохождения обследования пациенту назначают ряд медикаментов, которые на некоторое время улучшают состояние, но приносят лишь временное облегчение, и болезнь возвращается снова. Тогда можно смело предположить, что человек имеет дело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психосоматикой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MD" sz="20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Психосоматика болезни — что это такое и зачем нужна таблица  психосоматических заболеваний Луизы Хей | KtoNaNovenkogo.ru">
            <a:extLst>
              <a:ext uri="{FF2B5EF4-FFF2-40B4-BE49-F238E27FC236}">
                <a16:creationId xmlns:a16="http://schemas.microsoft.com/office/drawing/2014/main" id="{68308C5E-4B5D-44B5-9687-B1F44E0F5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59" y="3923414"/>
            <a:ext cx="4699332" cy="24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niketan108.com/wp-content/uploads/2018/03/Bez-zagolov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874" y="3615254"/>
            <a:ext cx="6434890" cy="30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89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6426C0-1F33-4BA6-AB92-10632C714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MD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202354-0B2B-4A9A-8FFE-703094DEE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365125"/>
            <a:ext cx="10601960" cy="5913755"/>
          </a:xfrm>
        </p:spPr>
      </p:pic>
    </p:spTree>
    <p:extLst>
      <p:ext uri="{BB962C8B-B14F-4D97-AF65-F5344CB8AC3E}">
        <p14:creationId xmlns:p14="http://schemas.microsoft.com/office/powerpoint/2010/main" val="1902476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сихосоматика: Психосоматические причины болезней (таблица) | Здоровье,  Луиза хей, Тел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7" t="216" r="-3154" b="49302"/>
          <a:stretch/>
        </p:blipFill>
        <p:spPr bwMode="auto">
          <a:xfrm>
            <a:off x="0" y="147784"/>
            <a:ext cx="6040582" cy="463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сихосоматика: Психосоматические причины болезней (таблица) | Здоровье,  Луиза хей, Тел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" t="47418"/>
          <a:stretch/>
        </p:blipFill>
        <p:spPr bwMode="auto">
          <a:xfrm>
            <a:off x="6040582" y="2211792"/>
            <a:ext cx="6020058" cy="464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92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ᐈ Тело человека рисунки, фото картинки человеческого тела | скачать на 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6" y="1878012"/>
            <a:ext cx="571500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91511" y="436479"/>
            <a:ext cx="61455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800" b="1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Психосоматическая карта личности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2000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Что такое темперамент, и какой у него тип? - Расправь крылья - Белгород и  белгородская облас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8" y="1733472"/>
            <a:ext cx="4876800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Психоанализ Зигмунда Фрейда: предпосылки и базовые идеи за 5 минут | Блог  4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43" y="195553"/>
            <a:ext cx="5586365" cy="294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15027" y="307171"/>
            <a:ext cx="46358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Откуда? Теории возникновения</a:t>
            </a:r>
            <a:endParaRPr lang="en-US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0732" y="916771"/>
            <a:ext cx="37665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Гиппократ, Гален, </a:t>
            </a:r>
            <a:r>
              <a:rPr lang="ru-M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Флендерс</a:t>
            </a:r>
            <a:r>
              <a:rPr lang="ru-MD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MD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Данбар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30143" y="307171"/>
            <a:ext cx="13497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З. Фрейд.</a:t>
            </a:r>
            <a:endParaRPr lang="en-US" dirty="0"/>
          </a:p>
        </p:txBody>
      </p:sp>
      <p:pic>
        <p:nvPicPr>
          <p:cNvPr id="2060" name="Picture 12" descr="Инструкция: Как правильно выражать свои эмо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234" y="3881535"/>
            <a:ext cx="7382353" cy="27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520399" y="3276982"/>
            <a:ext cx="208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24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Алекситимия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6162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к стресс влияет на организм | ПСИХОСОМАТИКА/ПСИХОЛОГИЯ | Яндекс Дзе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68" y="674254"/>
            <a:ext cx="5195454" cy="3463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к проявляется невроз у взрослых: причины затрудненного дыхания, головной  боли, страхов, как успокоится в сложной ситуации, дыхательные упражнени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1985817"/>
            <a:ext cx="5528267" cy="447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081157" y="1415534"/>
            <a:ext cx="26495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Теория </a:t>
            </a:r>
            <a:r>
              <a:rPr lang="ru-MD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ru-MD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Александера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65084" y="4324637"/>
            <a:ext cx="17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b="1" dirty="0" smtClean="0">
                <a:latin typeface="Times New Roman" panose="02020603050405020304" pitchFamily="18" charset="0"/>
              </a:rPr>
              <a:t>Теория стресса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3269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егативные эмоции • Est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997" y="2751427"/>
            <a:ext cx="5848350" cy="3990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8050" y="223160"/>
            <a:ext cx="3915880" cy="37548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Первичные Эмоции</a:t>
            </a:r>
          </a:p>
          <a:p>
            <a:endParaRPr lang="ru-MD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Тревога</a:t>
            </a:r>
          </a:p>
          <a:p>
            <a:r>
              <a:rPr lang="ru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</a:p>
          <a:p>
            <a:r>
              <a:rPr lang="ru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Гнев</a:t>
            </a:r>
          </a:p>
          <a:p>
            <a:r>
              <a:rPr lang="ru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Агрессия</a:t>
            </a:r>
          </a:p>
          <a:p>
            <a:r>
              <a:rPr lang="ru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</a:t>
            </a:r>
          </a:p>
          <a:p>
            <a:r>
              <a:rPr lang="ru-MD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Злость</a:t>
            </a:r>
          </a:p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08801" y="660277"/>
            <a:ext cx="3868816" cy="38779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MD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Вторичные Эмоции</a:t>
            </a:r>
          </a:p>
          <a:p>
            <a:endParaRPr lang="ru-MD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Обида</a:t>
            </a:r>
          </a:p>
          <a:p>
            <a:pPr algn="ctr"/>
            <a:r>
              <a:rPr lang="ru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Зависть</a:t>
            </a:r>
          </a:p>
          <a:p>
            <a:pPr algn="ctr"/>
            <a:r>
              <a:rPr lang="ru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Вина</a:t>
            </a:r>
          </a:p>
          <a:p>
            <a:pPr algn="ctr"/>
            <a:r>
              <a:rPr lang="ru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Стыд</a:t>
            </a:r>
          </a:p>
          <a:p>
            <a:pPr algn="ctr"/>
            <a:r>
              <a:rPr lang="ru-MD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Ревность</a:t>
            </a:r>
          </a:p>
          <a:p>
            <a:endParaRPr lang="ru-MD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47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3FA37A-B817-4CE1-BF1E-0DD01C61A2CC}"/>
              </a:ext>
            </a:extLst>
          </p:cNvPr>
          <p:cNvSpPr txBox="1"/>
          <p:nvPr/>
        </p:nvSpPr>
        <p:spPr>
          <a:xfrm>
            <a:off x="171251" y="350982"/>
            <a:ext cx="1146656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MD" sz="28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психосоматических реакций могут </a:t>
            </a:r>
            <a:r>
              <a:rPr lang="ru-MD" sz="2800" b="1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выступать:</a:t>
            </a:r>
          </a:p>
          <a:p>
            <a:pPr algn="just"/>
            <a:r>
              <a:rPr lang="ru-MD" sz="2800" b="1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MD" sz="2800" b="1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MD" sz="28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Внутренний Конфликт. </a:t>
            </a:r>
            <a:endParaRPr lang="ru-MD" sz="2800" dirty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MD" sz="28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MD" sz="28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тела. </a:t>
            </a:r>
          </a:p>
          <a:p>
            <a:pPr marL="342900" indent="-342900" algn="just">
              <a:buAutoNum type="arabicPeriod"/>
            </a:pPr>
            <a:r>
              <a:rPr lang="ru-MD" sz="2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r>
              <a:rPr lang="ru-MD" sz="2800" b="0" i="0" dirty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или условная </a:t>
            </a:r>
            <a:r>
              <a:rPr lang="ru-MD" sz="2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выгода. </a:t>
            </a:r>
          </a:p>
          <a:p>
            <a:pPr marL="342900" indent="-342900" algn="just">
              <a:buAutoNum type="arabicPeriod"/>
            </a:pPr>
            <a:r>
              <a:rPr lang="ru-MD" sz="2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 прошлого. </a:t>
            </a:r>
          </a:p>
          <a:p>
            <a:pPr marL="342900" indent="-342900" algn="just">
              <a:buAutoNum type="arabicPeriod"/>
            </a:pPr>
            <a:r>
              <a:rPr lang="ru-MD" sz="2800" b="0" i="0" dirty="0" smtClean="0">
                <a:solidFill>
                  <a:srgbClr val="05050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Идентификация. </a:t>
            </a:r>
          </a:p>
          <a:p>
            <a:pPr algn="just"/>
            <a:r>
              <a:rPr lang="ru-MD" sz="28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Внушение. </a:t>
            </a:r>
          </a:p>
          <a:p>
            <a:pPr algn="just"/>
            <a:r>
              <a:rPr lang="ru-MD" sz="28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7.Самонаказание. </a:t>
            </a:r>
          </a:p>
          <a:p>
            <a:pPr marL="342900" indent="-342900" algn="just">
              <a:buAutoNum type="arabicPeriod"/>
            </a:pPr>
            <a:endParaRPr lang="ru-MD" sz="2000" b="1" i="0" dirty="0">
              <a:solidFill>
                <a:srgbClr val="05050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самонаказание - Психолог Жанна Александровна Ремпель">
            <a:extLst>
              <a:ext uri="{FF2B5EF4-FFF2-40B4-BE49-F238E27FC236}">
                <a16:creationId xmlns:a16="http://schemas.microsoft.com/office/drawing/2014/main" id="{3C38E3FB-8A2D-4021-B59B-A49296EB9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95" y="4294909"/>
            <a:ext cx="3672477" cy="244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Психосоматика: повод не ходить к врачу или новая эра в медицине? | Nadya K.  | Яндекс Дзен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7" t="381" r="11730"/>
          <a:stretch/>
        </p:blipFill>
        <p:spPr bwMode="auto">
          <a:xfrm>
            <a:off x="6465456" y="1432669"/>
            <a:ext cx="5089234" cy="512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256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EC1327B-DF5B-42C8-84C3-0712F0EA7F97}"/>
              </a:ext>
            </a:extLst>
          </p:cNvPr>
          <p:cNvSpPr txBox="1"/>
          <p:nvPr/>
        </p:nvSpPr>
        <p:spPr>
          <a:xfrm>
            <a:off x="3222967" y="363518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MD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  <a:r>
              <a:rPr lang="ru-M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МИР</a:t>
            </a:r>
            <a:endParaRPr lang="ru-MD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0DCBF702-3FC2-4817-8A6E-9875B99755FC}"/>
              </a:ext>
            </a:extLst>
          </p:cNvPr>
          <p:cNvSpPr/>
          <p:nvPr/>
        </p:nvSpPr>
        <p:spPr>
          <a:xfrm>
            <a:off x="201498" y="3619891"/>
            <a:ext cx="2903456" cy="2149312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M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665AC0D-6F1A-4979-85A2-B7CB16D198FC}"/>
              </a:ext>
            </a:extLst>
          </p:cNvPr>
          <p:cNvSpPr/>
          <p:nvPr/>
        </p:nvSpPr>
        <p:spPr>
          <a:xfrm>
            <a:off x="7351408" y="3504390"/>
            <a:ext cx="4414183" cy="3353610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M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Любой значимый чел. (родитель, близкий чел.)</a:t>
            </a:r>
            <a:endParaRPr lang="ru-MD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C9CD4EC6-6DF4-4BEC-A844-8CAD63C4E6E2}"/>
              </a:ext>
            </a:extLst>
          </p:cNvPr>
          <p:cNvCxnSpPr>
            <a:cxnSpLocks/>
          </p:cNvCxnSpPr>
          <p:nvPr/>
        </p:nvCxnSpPr>
        <p:spPr>
          <a:xfrm>
            <a:off x="2086966" y="4396010"/>
            <a:ext cx="5237018" cy="31108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>
            <a:extLst>
              <a:ext uri="{FF2B5EF4-FFF2-40B4-BE49-F238E27FC236}">
                <a16:creationId xmlns:a16="http://schemas.microsoft.com/office/drawing/2014/main" id="{AA6814AA-AF86-4094-860D-FB061F7E711B}"/>
              </a:ext>
            </a:extLst>
          </p:cNvPr>
          <p:cNvCxnSpPr>
            <a:cxnSpLocks/>
          </p:cNvCxnSpPr>
          <p:nvPr/>
        </p:nvCxnSpPr>
        <p:spPr>
          <a:xfrm flipH="1">
            <a:off x="1730572" y="4707091"/>
            <a:ext cx="5491812" cy="66254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Забота о себе вместо помощи другим: эгоизм ли это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334" y="132562"/>
            <a:ext cx="3371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files.school-collection.edu.ru/dlrstore/0aa16c08-ad07-4cf2-b53b-047d0bf26d18/Metod_mat/help/eco_man/img/pic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806" y="732850"/>
            <a:ext cx="3379047" cy="30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01498" y="363518"/>
            <a:ext cx="37709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MD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симптома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0249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055" y="405151"/>
            <a:ext cx="9522690" cy="210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MD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Симптомы психосоматических заболеваний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Нет физической </a:t>
            </a:r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органической причины заболевания.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Частое </a:t>
            </a:r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повторение заболевания.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MD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Наличие </a:t>
            </a:r>
            <a:r>
              <a:rPr lang="ru-MD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психологической травмы или хронических стрессов</a:t>
            </a:r>
            <a:r>
              <a:rPr lang="ru-MD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Традиционное лечение не </a:t>
            </a:r>
            <a:r>
              <a:rPr lang="ru-MD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помогает</a:t>
            </a:r>
            <a:r>
              <a:rPr lang="ru-M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4" descr="Психосоматика… Что за Зверь такой?. Статья. Здоровый образ жизни.  Самопознание.ру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4193" r="2041" b="5961"/>
          <a:stretch/>
        </p:blipFill>
        <p:spPr bwMode="auto">
          <a:xfrm>
            <a:off x="5958678" y="2738002"/>
            <a:ext cx="5853477" cy="389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сихосоматика - обучающий курс с 15 по 21 марта - Другое во Владивосток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2" y="2666552"/>
            <a:ext cx="5383577" cy="403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26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сихосоматика: выдумка или нет? • Лайвли — журнал здорового человека  Психосоматика болезн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220" y="3264018"/>
            <a:ext cx="3667125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911" y="263197"/>
            <a:ext cx="84420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теряем силы, когда: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говорим «да», в то время как хотелось сказать «нет»,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улыбаемся, вместо того, чтобы заплакать,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не отдыхаем,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уговариваем себя потерпеть еще немного, вместо того, чтобы понять «Ради какой светлой цели я сейчас это терплю?»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обижаемся, вместо того, чтобы попросить человека о том, что нам нужно,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занимаемся не своим делом,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человек неинтересен, а мы по каким-то придуманным причинам продолжаем с ним общаться,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люди рядом с нами большую часть времени говорят о негативе,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говорим много о политике, тарифах ЖКХ, пробках на дорогах, и т.д.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сплетничаем,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много и эмоционально рассказываем о том, как живут другие,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работаем на неинтересной, надоевшей работе,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боимся,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ждем, что кто-то придет (Дед Мороз, принц, олигарх Леопольд</a:t>
            </a:r>
            <a:r>
              <a:rPr lang="ru-RU" sz="20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жизнь изменится,</a:t>
            </a:r>
          </a:p>
          <a:p>
            <a:pPr algn="just"/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ругаем себя, считаем себя недостойными, неумелыми, </a:t>
            </a:r>
            <a:r>
              <a:rPr lang="ru-RU" sz="20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неудачливыми</a:t>
            </a:r>
            <a:endParaRPr lang="ru-RU" dirty="0">
              <a:solidFill>
                <a:srgbClr val="050505"/>
              </a:solidFill>
              <a:latin typeface="inherit"/>
            </a:endParaRPr>
          </a:p>
        </p:txBody>
      </p:sp>
      <p:pic>
        <p:nvPicPr>
          <p:cNvPr id="7172" name="Picture 4" descr="Кактус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2" t="6408" r="9629" b="7874"/>
          <a:stretch/>
        </p:blipFill>
        <p:spPr bwMode="auto">
          <a:xfrm>
            <a:off x="8767413" y="853326"/>
            <a:ext cx="3265463" cy="2517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283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672" y="271283"/>
            <a:ext cx="11277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набираем силу когда: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Знакомимся с новыми людьми,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Получаем новые знания,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Путешествуем,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Преодолеваем свои страхи,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Пробуем что-то новое,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Гуляем (не путайте с «бежим на работу» или идем в магазин, </a:t>
            </a:r>
            <a:endParaRPr lang="ru-RU" sz="2000" dirty="0" smtClean="0">
              <a:solidFill>
                <a:srgbClr val="05050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гуляем без всякой определенной цели),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Занимаемся творчеством,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Общаемся с приятными людьми,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Общаемся с людьми, которые нас поддерживают и верят в нас,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Занимаемся своим телом </a:t>
            </a:r>
            <a:r>
              <a:rPr lang="ru-RU" sz="20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(физ. акт-</a:t>
            </a:r>
            <a:r>
              <a:rPr lang="ru-RU" sz="2000" dirty="0" err="1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000" dirty="0" smtClean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телесные </a:t>
            </a:r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практики, баня, бассейн),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Освобождаем физическое пространство (вспомните, как по-другому вы себя чувствуете в отремонтированной комнате),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Освобождаем эмоциональное пространство (вспомните, как вы по-другому себя чувствуете, когда удалось простить и проститься с человеком),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Говорим «нет», когда хочется сказать «нет» и говорим «да», когда хочется сказать «да»,</a:t>
            </a:r>
          </a:p>
          <a:p>
            <a:r>
              <a:rPr lang="ru-RU" sz="2000" dirty="0">
                <a:solidFill>
                  <a:srgbClr val="05050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Начинаем делать то, что нам хочется.</a:t>
            </a:r>
          </a:p>
        </p:txBody>
      </p:sp>
      <p:pic>
        <p:nvPicPr>
          <p:cNvPr id="12290" name="Picture 2" descr="Идеальный программист. Часть 1 / Хаб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4566" y="358934"/>
            <a:ext cx="4597732" cy="321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168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1113</TotalTime>
  <Words>559</Words>
  <Application>Microsoft Office PowerPoint</Application>
  <PresentationFormat>Широкоэкранный</PresentationFormat>
  <Paragraphs>76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inherit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4</cp:revision>
  <dcterms:created xsi:type="dcterms:W3CDTF">2023-05-22T16:11:05Z</dcterms:created>
  <dcterms:modified xsi:type="dcterms:W3CDTF">2023-05-23T10:44:53Z</dcterms:modified>
</cp:coreProperties>
</file>