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51" r:id="rId1"/>
  </p:sldMasterIdLst>
  <p:notesMasterIdLst>
    <p:notesMasterId r:id="rId21"/>
  </p:notesMasterIdLst>
  <p:sldIdLst>
    <p:sldId id="309" r:id="rId2"/>
    <p:sldId id="289" r:id="rId3"/>
    <p:sldId id="287" r:id="rId4"/>
    <p:sldId id="312" r:id="rId5"/>
    <p:sldId id="313" r:id="rId6"/>
    <p:sldId id="290" r:id="rId7"/>
    <p:sldId id="292" r:id="rId8"/>
    <p:sldId id="291" r:id="rId9"/>
    <p:sldId id="293" r:id="rId10"/>
    <p:sldId id="310" r:id="rId11"/>
    <p:sldId id="303" r:id="rId12"/>
    <p:sldId id="304" r:id="rId13"/>
    <p:sldId id="298" r:id="rId14"/>
    <p:sldId id="308" r:id="rId15"/>
    <p:sldId id="299" r:id="rId16"/>
    <p:sldId id="300" r:id="rId17"/>
    <p:sldId id="301" r:id="rId18"/>
    <p:sldId id="302" r:id="rId19"/>
    <p:sldId id="311" r:id="rId20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8080"/>
    <a:srgbClr val="0066CC"/>
    <a:srgbClr val="FFFFFF"/>
    <a:srgbClr val="FFFF99"/>
    <a:srgbClr val="FF0000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502" autoAdjust="0"/>
  </p:normalViewPr>
  <p:slideViewPr>
    <p:cSldViewPr>
      <p:cViewPr varScale="1">
        <p:scale>
          <a:sx n="105" d="100"/>
          <a:sy n="105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3131"/>
        <p:guide pos="214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DDCD3C-F83E-41A3-95F5-3A08C542CAC4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o-RO"/>
        </a:p>
      </dgm:t>
    </dgm:pt>
    <dgm:pt modelId="{92056726-32B4-4233-AE3B-0A03D29C00DC}">
      <dgm:prSet/>
      <dgm:spPr/>
      <dgm:t>
        <a:bodyPr/>
        <a:lstStyle/>
        <a:p>
          <a:pPr rtl="0"/>
          <a:r>
            <a:rPr lang="ro-RO" dirty="0" smtClean="0"/>
            <a:t>Ce reprezintă competența?</a:t>
          </a:r>
          <a:endParaRPr lang="ro-RO" dirty="0"/>
        </a:p>
      </dgm:t>
    </dgm:pt>
    <dgm:pt modelId="{B29D20DE-7008-411B-A366-C71EAB03121A}" type="parTrans" cxnId="{204D1991-9B58-401F-8905-507327184272}">
      <dgm:prSet/>
      <dgm:spPr/>
      <dgm:t>
        <a:bodyPr/>
        <a:lstStyle/>
        <a:p>
          <a:endParaRPr lang="ro-RO"/>
        </a:p>
      </dgm:t>
    </dgm:pt>
    <dgm:pt modelId="{C53DB595-8DDA-4B37-93D1-9A53A4A4A677}" type="sibTrans" cxnId="{204D1991-9B58-401F-8905-507327184272}">
      <dgm:prSet/>
      <dgm:spPr/>
      <dgm:t>
        <a:bodyPr/>
        <a:lstStyle/>
        <a:p>
          <a:endParaRPr lang="ro-RO"/>
        </a:p>
      </dgm:t>
    </dgm:pt>
    <dgm:pt modelId="{495D1FB4-EEA5-4958-96E5-64F5F8D31E71}">
      <dgm:prSet/>
      <dgm:spPr/>
      <dgm:t>
        <a:bodyPr/>
        <a:lstStyle/>
        <a:p>
          <a:pPr rtl="0"/>
          <a:r>
            <a:rPr lang="ro-RO" smtClean="0"/>
            <a:t>Ce tipuri de competențe cunoașteți?</a:t>
          </a:r>
          <a:endParaRPr lang="ro-RO"/>
        </a:p>
      </dgm:t>
    </dgm:pt>
    <dgm:pt modelId="{C89EBF79-B0E7-4352-89AD-5D5E8EE53AF4}" type="parTrans" cxnId="{3D8C4FF1-C356-42B3-8960-5A8DDA599AE8}">
      <dgm:prSet/>
      <dgm:spPr/>
      <dgm:t>
        <a:bodyPr/>
        <a:lstStyle/>
        <a:p>
          <a:endParaRPr lang="ro-RO"/>
        </a:p>
      </dgm:t>
    </dgm:pt>
    <dgm:pt modelId="{42E0C74F-CFAF-4AE1-9308-381877F61D9B}" type="sibTrans" cxnId="{3D8C4FF1-C356-42B3-8960-5A8DDA599AE8}">
      <dgm:prSet/>
      <dgm:spPr/>
      <dgm:t>
        <a:bodyPr/>
        <a:lstStyle/>
        <a:p>
          <a:endParaRPr lang="ro-RO"/>
        </a:p>
      </dgm:t>
    </dgm:pt>
    <dgm:pt modelId="{9A099E70-9BB1-46C4-BE8E-99D111B05B63}">
      <dgm:prSet/>
      <dgm:spPr/>
      <dgm:t>
        <a:bodyPr/>
        <a:lstStyle/>
        <a:p>
          <a:pPr rtl="0"/>
          <a:r>
            <a:rPr lang="ro-RO" dirty="0" smtClean="0"/>
            <a:t>Ce reprezintă competențele-cheie/ transversale?</a:t>
          </a:r>
          <a:endParaRPr lang="ro-RO" dirty="0"/>
        </a:p>
      </dgm:t>
    </dgm:pt>
    <dgm:pt modelId="{D86BF00F-5C7F-44C4-ACF5-2E63FC30921F}" type="parTrans" cxnId="{14915780-8CF9-4C6E-8344-B341DDAE6A19}">
      <dgm:prSet/>
      <dgm:spPr/>
      <dgm:t>
        <a:bodyPr/>
        <a:lstStyle/>
        <a:p>
          <a:endParaRPr lang="ro-RO"/>
        </a:p>
      </dgm:t>
    </dgm:pt>
    <dgm:pt modelId="{0BEF66FB-6307-4FB9-A408-0AEA22E24B59}" type="sibTrans" cxnId="{14915780-8CF9-4C6E-8344-B341DDAE6A19}">
      <dgm:prSet/>
      <dgm:spPr/>
      <dgm:t>
        <a:bodyPr/>
        <a:lstStyle/>
        <a:p>
          <a:endParaRPr lang="ro-RO"/>
        </a:p>
      </dgm:t>
    </dgm:pt>
    <dgm:pt modelId="{D28076C5-5469-4B53-9F56-E01E62AF697E}">
      <dgm:prSet/>
      <dgm:spPr/>
      <dgm:t>
        <a:bodyPr/>
        <a:lstStyle/>
        <a:p>
          <a:pPr rtl="0"/>
          <a:r>
            <a:rPr lang="ro-RO" dirty="0" smtClean="0"/>
            <a:t>Ce reprezintă competențele specifice disciplinei?</a:t>
          </a:r>
          <a:endParaRPr lang="ro-RO" dirty="0"/>
        </a:p>
      </dgm:t>
    </dgm:pt>
    <dgm:pt modelId="{3DEEF8C9-843F-431A-9723-F7F5C180F67F}" type="parTrans" cxnId="{67B33320-3B85-4EB0-8DA8-7CD50AA3CEF5}">
      <dgm:prSet/>
      <dgm:spPr/>
      <dgm:t>
        <a:bodyPr/>
        <a:lstStyle/>
        <a:p>
          <a:endParaRPr lang="ro-RO"/>
        </a:p>
      </dgm:t>
    </dgm:pt>
    <dgm:pt modelId="{B48705B6-7072-412A-9015-A9B1AFB7B105}" type="sibTrans" cxnId="{67B33320-3B85-4EB0-8DA8-7CD50AA3CEF5}">
      <dgm:prSet/>
      <dgm:spPr/>
      <dgm:t>
        <a:bodyPr/>
        <a:lstStyle/>
        <a:p>
          <a:endParaRPr lang="ro-RO"/>
        </a:p>
      </dgm:t>
    </dgm:pt>
    <dgm:pt modelId="{793DCD75-5D77-4463-B8CB-6E267F1B644C}">
      <dgm:prSet/>
      <dgm:spPr/>
      <dgm:t>
        <a:bodyPr/>
        <a:lstStyle/>
        <a:p>
          <a:pPr rtl="0"/>
          <a:r>
            <a:rPr lang="ro-RO" dirty="0" smtClean="0"/>
            <a:t>În ce mod se aplică în demersul didactic competențele specifice disciplinei?</a:t>
          </a:r>
          <a:endParaRPr lang="ro-RO" dirty="0"/>
        </a:p>
      </dgm:t>
    </dgm:pt>
    <dgm:pt modelId="{6A170065-B56D-46FB-9323-580532ABE87A}" type="parTrans" cxnId="{89329D4E-C792-4869-913E-BACF4BC4BE2D}">
      <dgm:prSet/>
      <dgm:spPr/>
      <dgm:t>
        <a:bodyPr/>
        <a:lstStyle/>
        <a:p>
          <a:endParaRPr lang="ro-RO"/>
        </a:p>
      </dgm:t>
    </dgm:pt>
    <dgm:pt modelId="{BFCE6FDD-06A6-4C1B-A63F-11FB3718B1B2}" type="sibTrans" cxnId="{89329D4E-C792-4869-913E-BACF4BC4BE2D}">
      <dgm:prSet/>
      <dgm:spPr/>
      <dgm:t>
        <a:bodyPr/>
        <a:lstStyle/>
        <a:p>
          <a:endParaRPr lang="ro-RO"/>
        </a:p>
      </dgm:t>
    </dgm:pt>
    <dgm:pt modelId="{E87A6050-2DC9-4FAD-B80A-AB9F0DF766C8}">
      <dgm:prSet/>
      <dgm:spPr/>
      <dgm:t>
        <a:bodyPr/>
        <a:lstStyle/>
        <a:p>
          <a:pPr rtl="0"/>
          <a:r>
            <a:rPr lang="ro-RO" dirty="0" smtClean="0"/>
            <a:t>Ce reprezintă unitățile de competență?</a:t>
          </a:r>
          <a:endParaRPr lang="ro-RO" dirty="0"/>
        </a:p>
      </dgm:t>
    </dgm:pt>
    <dgm:pt modelId="{F172F2BF-E16E-45D0-8DE5-9027B2D9380C}" type="parTrans" cxnId="{66BA52C0-F7AB-4D99-A4F7-04A139949804}">
      <dgm:prSet/>
      <dgm:spPr/>
      <dgm:t>
        <a:bodyPr/>
        <a:lstStyle/>
        <a:p>
          <a:endParaRPr lang="ro-RO"/>
        </a:p>
      </dgm:t>
    </dgm:pt>
    <dgm:pt modelId="{8396A9A6-1C33-4331-88ED-AF075CB60D31}" type="sibTrans" cxnId="{66BA52C0-F7AB-4D99-A4F7-04A139949804}">
      <dgm:prSet/>
      <dgm:spPr/>
      <dgm:t>
        <a:bodyPr/>
        <a:lstStyle/>
        <a:p>
          <a:endParaRPr lang="ro-RO"/>
        </a:p>
      </dgm:t>
    </dgm:pt>
    <dgm:pt modelId="{AA883AB4-D108-4841-86DB-BB9FEA050F59}">
      <dgm:prSet/>
      <dgm:spPr/>
      <dgm:t>
        <a:bodyPr/>
        <a:lstStyle/>
        <a:p>
          <a:pPr rtl="0"/>
          <a:r>
            <a:rPr lang="ro-RO" dirty="0" smtClean="0"/>
            <a:t>Care este funcția unităților de competențe?</a:t>
          </a:r>
          <a:endParaRPr lang="ro-RO" dirty="0"/>
        </a:p>
      </dgm:t>
    </dgm:pt>
    <dgm:pt modelId="{EFB3C4CD-0DDE-470C-8180-BD32342CC7F8}" type="parTrans" cxnId="{3FA125FD-9127-416F-A04E-FB8855F38E29}">
      <dgm:prSet/>
      <dgm:spPr/>
      <dgm:t>
        <a:bodyPr/>
        <a:lstStyle/>
        <a:p>
          <a:endParaRPr lang="ro-RO"/>
        </a:p>
      </dgm:t>
    </dgm:pt>
    <dgm:pt modelId="{AE65AD16-1D13-4AFD-9F85-19501DCC9BA3}" type="sibTrans" cxnId="{3FA125FD-9127-416F-A04E-FB8855F38E29}">
      <dgm:prSet/>
      <dgm:spPr/>
      <dgm:t>
        <a:bodyPr/>
        <a:lstStyle/>
        <a:p>
          <a:endParaRPr lang="ro-RO"/>
        </a:p>
      </dgm:t>
    </dgm:pt>
    <dgm:pt modelId="{8BD805FB-0EE8-40C4-91F5-4D1F09B1E24C}" type="pres">
      <dgm:prSet presAssocID="{3CDDCD3C-F83E-41A3-95F5-3A08C542CA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F35BC1-EDCB-48F7-8464-C923844BC81A}" type="pres">
      <dgm:prSet presAssocID="{92056726-32B4-4233-AE3B-0A03D29C00D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16C9B-23CA-414E-99A5-8F8351A2360F}" type="pres">
      <dgm:prSet presAssocID="{C53DB595-8DDA-4B37-93D1-9A53A4A4A677}" presName="spacer" presStyleCnt="0"/>
      <dgm:spPr/>
    </dgm:pt>
    <dgm:pt modelId="{AAE2B157-9ED0-46FC-A718-51B0C7FD1FDD}" type="pres">
      <dgm:prSet presAssocID="{495D1FB4-EEA5-4958-96E5-64F5F8D31E7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2797A-6D3A-439D-AB54-18A1EF43B9EE}" type="pres">
      <dgm:prSet presAssocID="{42E0C74F-CFAF-4AE1-9308-381877F61D9B}" presName="spacer" presStyleCnt="0"/>
      <dgm:spPr/>
    </dgm:pt>
    <dgm:pt modelId="{1DE9F90B-1DC1-4608-9CB9-1E6341DFF866}" type="pres">
      <dgm:prSet presAssocID="{9A099E70-9BB1-46C4-BE8E-99D111B05B6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F3570-805F-4E02-A9CE-3F60273F65D2}" type="pres">
      <dgm:prSet presAssocID="{0BEF66FB-6307-4FB9-A408-0AEA22E24B59}" presName="spacer" presStyleCnt="0"/>
      <dgm:spPr/>
    </dgm:pt>
    <dgm:pt modelId="{5FFBB624-8ED2-4719-BE50-242BB5ADDA9C}" type="pres">
      <dgm:prSet presAssocID="{D28076C5-5469-4B53-9F56-E01E62AF697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0C69FE-4954-494E-8102-D442F196ABF7}" type="pres">
      <dgm:prSet presAssocID="{B48705B6-7072-412A-9015-A9B1AFB7B105}" presName="spacer" presStyleCnt="0"/>
      <dgm:spPr/>
    </dgm:pt>
    <dgm:pt modelId="{36050EB6-B569-48B8-9FDF-855D90A2AFC4}" type="pres">
      <dgm:prSet presAssocID="{793DCD75-5D77-4463-B8CB-6E267F1B644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0F6CB-1199-4B9A-85BA-6AAF3873B833}" type="pres">
      <dgm:prSet presAssocID="{BFCE6FDD-06A6-4C1B-A63F-11FB3718B1B2}" presName="spacer" presStyleCnt="0"/>
      <dgm:spPr/>
    </dgm:pt>
    <dgm:pt modelId="{027BB28C-3C60-4FC0-BC46-93028CDF7CF9}" type="pres">
      <dgm:prSet presAssocID="{E87A6050-2DC9-4FAD-B80A-AB9F0DF766C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32B86-EE65-470A-9E0B-CEED4AA66556}" type="pres">
      <dgm:prSet presAssocID="{8396A9A6-1C33-4331-88ED-AF075CB60D31}" presName="spacer" presStyleCnt="0"/>
      <dgm:spPr/>
    </dgm:pt>
    <dgm:pt modelId="{D87C7669-9D88-43D9-83DF-0C29862268F3}" type="pres">
      <dgm:prSet presAssocID="{AA883AB4-D108-4841-86DB-BB9FEA050F5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B33320-3B85-4EB0-8DA8-7CD50AA3CEF5}" srcId="{3CDDCD3C-F83E-41A3-95F5-3A08C542CAC4}" destId="{D28076C5-5469-4B53-9F56-E01E62AF697E}" srcOrd="3" destOrd="0" parTransId="{3DEEF8C9-843F-431A-9723-F7F5C180F67F}" sibTransId="{B48705B6-7072-412A-9015-A9B1AFB7B105}"/>
    <dgm:cxn modelId="{66BA52C0-F7AB-4D99-A4F7-04A139949804}" srcId="{3CDDCD3C-F83E-41A3-95F5-3A08C542CAC4}" destId="{E87A6050-2DC9-4FAD-B80A-AB9F0DF766C8}" srcOrd="5" destOrd="0" parTransId="{F172F2BF-E16E-45D0-8DE5-9027B2D9380C}" sibTransId="{8396A9A6-1C33-4331-88ED-AF075CB60D31}"/>
    <dgm:cxn modelId="{0D01ED4E-60D2-4A4A-943F-1A5D983EDB11}" type="presOf" srcId="{D28076C5-5469-4B53-9F56-E01E62AF697E}" destId="{5FFBB624-8ED2-4719-BE50-242BB5ADDA9C}" srcOrd="0" destOrd="0" presId="urn:microsoft.com/office/officeart/2005/8/layout/vList2"/>
    <dgm:cxn modelId="{9F2F7624-7820-4F35-AF81-4E13FF14C8C9}" type="presOf" srcId="{AA883AB4-D108-4841-86DB-BB9FEA050F59}" destId="{D87C7669-9D88-43D9-83DF-0C29862268F3}" srcOrd="0" destOrd="0" presId="urn:microsoft.com/office/officeart/2005/8/layout/vList2"/>
    <dgm:cxn modelId="{3D8C4FF1-C356-42B3-8960-5A8DDA599AE8}" srcId="{3CDDCD3C-F83E-41A3-95F5-3A08C542CAC4}" destId="{495D1FB4-EEA5-4958-96E5-64F5F8D31E71}" srcOrd="1" destOrd="0" parTransId="{C89EBF79-B0E7-4352-89AD-5D5E8EE53AF4}" sibTransId="{42E0C74F-CFAF-4AE1-9308-381877F61D9B}"/>
    <dgm:cxn modelId="{3FA125FD-9127-416F-A04E-FB8855F38E29}" srcId="{3CDDCD3C-F83E-41A3-95F5-3A08C542CAC4}" destId="{AA883AB4-D108-4841-86DB-BB9FEA050F59}" srcOrd="6" destOrd="0" parTransId="{EFB3C4CD-0DDE-470C-8180-BD32342CC7F8}" sibTransId="{AE65AD16-1D13-4AFD-9F85-19501DCC9BA3}"/>
    <dgm:cxn modelId="{AFEC2FAA-297F-4C60-929A-B290F45E6EC1}" type="presOf" srcId="{E87A6050-2DC9-4FAD-B80A-AB9F0DF766C8}" destId="{027BB28C-3C60-4FC0-BC46-93028CDF7CF9}" srcOrd="0" destOrd="0" presId="urn:microsoft.com/office/officeart/2005/8/layout/vList2"/>
    <dgm:cxn modelId="{89329D4E-C792-4869-913E-BACF4BC4BE2D}" srcId="{3CDDCD3C-F83E-41A3-95F5-3A08C542CAC4}" destId="{793DCD75-5D77-4463-B8CB-6E267F1B644C}" srcOrd="4" destOrd="0" parTransId="{6A170065-B56D-46FB-9323-580532ABE87A}" sibTransId="{BFCE6FDD-06A6-4C1B-A63F-11FB3718B1B2}"/>
    <dgm:cxn modelId="{8E398DC6-3140-4F02-9F42-4B0D4806CE18}" type="presOf" srcId="{3CDDCD3C-F83E-41A3-95F5-3A08C542CAC4}" destId="{8BD805FB-0EE8-40C4-91F5-4D1F09B1E24C}" srcOrd="0" destOrd="0" presId="urn:microsoft.com/office/officeart/2005/8/layout/vList2"/>
    <dgm:cxn modelId="{FD50378D-3AAA-4E1C-BE9B-289DE1FFE515}" type="presOf" srcId="{495D1FB4-EEA5-4958-96E5-64F5F8D31E71}" destId="{AAE2B157-9ED0-46FC-A718-51B0C7FD1FDD}" srcOrd="0" destOrd="0" presId="urn:microsoft.com/office/officeart/2005/8/layout/vList2"/>
    <dgm:cxn modelId="{8BEDA5D4-2791-40E2-A6D1-DA8C687BFF1C}" type="presOf" srcId="{793DCD75-5D77-4463-B8CB-6E267F1B644C}" destId="{36050EB6-B569-48B8-9FDF-855D90A2AFC4}" srcOrd="0" destOrd="0" presId="urn:microsoft.com/office/officeart/2005/8/layout/vList2"/>
    <dgm:cxn modelId="{14915780-8CF9-4C6E-8344-B341DDAE6A19}" srcId="{3CDDCD3C-F83E-41A3-95F5-3A08C542CAC4}" destId="{9A099E70-9BB1-46C4-BE8E-99D111B05B63}" srcOrd="2" destOrd="0" parTransId="{D86BF00F-5C7F-44C4-ACF5-2E63FC30921F}" sibTransId="{0BEF66FB-6307-4FB9-A408-0AEA22E24B59}"/>
    <dgm:cxn modelId="{E4EC97B6-ACDA-4374-ACFC-AD0A3B08B2D7}" type="presOf" srcId="{9A099E70-9BB1-46C4-BE8E-99D111B05B63}" destId="{1DE9F90B-1DC1-4608-9CB9-1E6341DFF866}" srcOrd="0" destOrd="0" presId="urn:microsoft.com/office/officeart/2005/8/layout/vList2"/>
    <dgm:cxn modelId="{B10B099A-1FBB-40B5-AE14-FD421773AD37}" type="presOf" srcId="{92056726-32B4-4233-AE3B-0A03D29C00DC}" destId="{5EF35BC1-EDCB-48F7-8464-C923844BC81A}" srcOrd="0" destOrd="0" presId="urn:microsoft.com/office/officeart/2005/8/layout/vList2"/>
    <dgm:cxn modelId="{204D1991-9B58-401F-8905-507327184272}" srcId="{3CDDCD3C-F83E-41A3-95F5-3A08C542CAC4}" destId="{92056726-32B4-4233-AE3B-0A03D29C00DC}" srcOrd="0" destOrd="0" parTransId="{B29D20DE-7008-411B-A366-C71EAB03121A}" sibTransId="{C53DB595-8DDA-4B37-93D1-9A53A4A4A677}"/>
    <dgm:cxn modelId="{6C5D1C1C-74BE-42D9-8DCD-AD0F1D6847CF}" type="presParOf" srcId="{8BD805FB-0EE8-40C4-91F5-4D1F09B1E24C}" destId="{5EF35BC1-EDCB-48F7-8464-C923844BC81A}" srcOrd="0" destOrd="0" presId="urn:microsoft.com/office/officeart/2005/8/layout/vList2"/>
    <dgm:cxn modelId="{25118712-B316-4AED-80F9-D219352DF2CD}" type="presParOf" srcId="{8BD805FB-0EE8-40C4-91F5-4D1F09B1E24C}" destId="{0E816C9B-23CA-414E-99A5-8F8351A2360F}" srcOrd="1" destOrd="0" presId="urn:microsoft.com/office/officeart/2005/8/layout/vList2"/>
    <dgm:cxn modelId="{2690F82A-D913-42F6-96BF-B45138BA0D62}" type="presParOf" srcId="{8BD805FB-0EE8-40C4-91F5-4D1F09B1E24C}" destId="{AAE2B157-9ED0-46FC-A718-51B0C7FD1FDD}" srcOrd="2" destOrd="0" presId="urn:microsoft.com/office/officeart/2005/8/layout/vList2"/>
    <dgm:cxn modelId="{304C9912-CA6C-4625-B90B-271CDC9D563C}" type="presParOf" srcId="{8BD805FB-0EE8-40C4-91F5-4D1F09B1E24C}" destId="{0322797A-6D3A-439D-AB54-18A1EF43B9EE}" srcOrd="3" destOrd="0" presId="urn:microsoft.com/office/officeart/2005/8/layout/vList2"/>
    <dgm:cxn modelId="{85185631-1C9F-4347-8449-3503579756A4}" type="presParOf" srcId="{8BD805FB-0EE8-40C4-91F5-4D1F09B1E24C}" destId="{1DE9F90B-1DC1-4608-9CB9-1E6341DFF866}" srcOrd="4" destOrd="0" presId="urn:microsoft.com/office/officeart/2005/8/layout/vList2"/>
    <dgm:cxn modelId="{EFE7C30B-7A35-47D2-B71B-8842CA5E3358}" type="presParOf" srcId="{8BD805FB-0EE8-40C4-91F5-4D1F09B1E24C}" destId="{6B6F3570-805F-4E02-A9CE-3F60273F65D2}" srcOrd="5" destOrd="0" presId="urn:microsoft.com/office/officeart/2005/8/layout/vList2"/>
    <dgm:cxn modelId="{148B73DC-BCD7-4669-A7F3-3044BAB20876}" type="presParOf" srcId="{8BD805FB-0EE8-40C4-91F5-4D1F09B1E24C}" destId="{5FFBB624-8ED2-4719-BE50-242BB5ADDA9C}" srcOrd="6" destOrd="0" presId="urn:microsoft.com/office/officeart/2005/8/layout/vList2"/>
    <dgm:cxn modelId="{CC2C8640-0FE5-4C55-B4FC-40CE98FA0CEF}" type="presParOf" srcId="{8BD805FB-0EE8-40C4-91F5-4D1F09B1E24C}" destId="{A70C69FE-4954-494E-8102-D442F196ABF7}" srcOrd="7" destOrd="0" presId="urn:microsoft.com/office/officeart/2005/8/layout/vList2"/>
    <dgm:cxn modelId="{02EC8467-0D20-4951-8348-CF7941E62016}" type="presParOf" srcId="{8BD805FB-0EE8-40C4-91F5-4D1F09B1E24C}" destId="{36050EB6-B569-48B8-9FDF-855D90A2AFC4}" srcOrd="8" destOrd="0" presId="urn:microsoft.com/office/officeart/2005/8/layout/vList2"/>
    <dgm:cxn modelId="{D197798D-248F-4069-88CA-EFFF0A826829}" type="presParOf" srcId="{8BD805FB-0EE8-40C4-91F5-4D1F09B1E24C}" destId="{A150F6CB-1199-4B9A-85BA-6AAF3873B833}" srcOrd="9" destOrd="0" presId="urn:microsoft.com/office/officeart/2005/8/layout/vList2"/>
    <dgm:cxn modelId="{F0BF0E03-ED03-41B4-894F-243FBD48F235}" type="presParOf" srcId="{8BD805FB-0EE8-40C4-91F5-4D1F09B1E24C}" destId="{027BB28C-3C60-4FC0-BC46-93028CDF7CF9}" srcOrd="10" destOrd="0" presId="urn:microsoft.com/office/officeart/2005/8/layout/vList2"/>
    <dgm:cxn modelId="{4AC62F1B-E4A3-4114-BBEF-A2E3B46D00E4}" type="presParOf" srcId="{8BD805FB-0EE8-40C4-91F5-4D1F09B1E24C}" destId="{14832B86-EE65-470A-9E0B-CEED4AA66556}" srcOrd="11" destOrd="0" presId="urn:microsoft.com/office/officeart/2005/8/layout/vList2"/>
    <dgm:cxn modelId="{103FB0E8-F902-4827-9E21-0D7FDBBB83A1}" type="presParOf" srcId="{8BD805FB-0EE8-40C4-91F5-4D1F09B1E24C}" destId="{D87C7669-9D88-43D9-83DF-0C29862268F3}" srcOrd="1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ABD9D1-E02F-41C9-9093-04D55DE04EED}">
      <dsp:nvSpPr>
        <dsp:cNvPr id="0" name=""/>
        <dsp:cNvSpPr/>
      </dsp:nvSpPr>
      <dsp:spPr>
        <a:xfrm>
          <a:off x="0" y="0"/>
          <a:ext cx="8150225" cy="9490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/>
            <a:t>Întrebările Jurnalistului</a:t>
          </a:r>
          <a:endParaRPr lang="ro-RO" sz="1800" kern="1200" dirty="0"/>
        </a:p>
      </dsp:txBody>
      <dsp:txXfrm>
        <a:off x="0" y="0"/>
        <a:ext cx="8150225" cy="949081"/>
      </dsp:txXfrm>
    </dsp:sp>
    <dsp:sp modelId="{5EF35BC1-EDCB-48F7-8464-C923844BC81A}">
      <dsp:nvSpPr>
        <dsp:cNvPr id="0" name=""/>
        <dsp:cNvSpPr/>
      </dsp:nvSpPr>
      <dsp:spPr>
        <a:xfrm>
          <a:off x="0" y="1347240"/>
          <a:ext cx="8150225" cy="421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Ce reprezintă competența?</a:t>
          </a:r>
          <a:endParaRPr lang="ro-RO" sz="1800" kern="1200" dirty="0"/>
        </a:p>
      </dsp:txBody>
      <dsp:txXfrm>
        <a:off x="0" y="1347240"/>
        <a:ext cx="8150225" cy="421200"/>
      </dsp:txXfrm>
    </dsp:sp>
    <dsp:sp modelId="{AAE2B157-9ED0-46FC-A718-51B0C7FD1FDD}">
      <dsp:nvSpPr>
        <dsp:cNvPr id="0" name=""/>
        <dsp:cNvSpPr/>
      </dsp:nvSpPr>
      <dsp:spPr>
        <a:xfrm>
          <a:off x="0" y="1820280"/>
          <a:ext cx="8150225" cy="421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smtClean="0"/>
            <a:t>Ce tipuri de competențe cunoașteți?</a:t>
          </a:r>
          <a:endParaRPr lang="ro-RO" sz="1800" kern="1200"/>
        </a:p>
      </dsp:txBody>
      <dsp:txXfrm>
        <a:off x="0" y="1820280"/>
        <a:ext cx="8150225" cy="421200"/>
      </dsp:txXfrm>
    </dsp:sp>
    <dsp:sp modelId="{1DE9F90B-1DC1-4608-9CB9-1E6341DFF866}">
      <dsp:nvSpPr>
        <dsp:cNvPr id="0" name=""/>
        <dsp:cNvSpPr/>
      </dsp:nvSpPr>
      <dsp:spPr>
        <a:xfrm>
          <a:off x="0" y="2293320"/>
          <a:ext cx="8150225" cy="421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Ce reprezintă competențele-cheie/ transversale?</a:t>
          </a:r>
          <a:endParaRPr lang="ro-RO" sz="1800" kern="1200" dirty="0"/>
        </a:p>
      </dsp:txBody>
      <dsp:txXfrm>
        <a:off x="0" y="2293320"/>
        <a:ext cx="8150225" cy="421200"/>
      </dsp:txXfrm>
    </dsp:sp>
    <dsp:sp modelId="{5FFBB624-8ED2-4719-BE50-242BB5ADDA9C}">
      <dsp:nvSpPr>
        <dsp:cNvPr id="0" name=""/>
        <dsp:cNvSpPr/>
      </dsp:nvSpPr>
      <dsp:spPr>
        <a:xfrm>
          <a:off x="0" y="2766360"/>
          <a:ext cx="8150225" cy="421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Ce reprezintă competențele specifice disciplinei?</a:t>
          </a:r>
          <a:endParaRPr lang="ro-RO" sz="1800" kern="1200" dirty="0"/>
        </a:p>
      </dsp:txBody>
      <dsp:txXfrm>
        <a:off x="0" y="2766360"/>
        <a:ext cx="8150225" cy="421200"/>
      </dsp:txXfrm>
    </dsp:sp>
    <dsp:sp modelId="{36050EB6-B569-48B8-9FDF-855D90A2AFC4}">
      <dsp:nvSpPr>
        <dsp:cNvPr id="0" name=""/>
        <dsp:cNvSpPr/>
      </dsp:nvSpPr>
      <dsp:spPr>
        <a:xfrm>
          <a:off x="0" y="3239400"/>
          <a:ext cx="8150225" cy="421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În ce mod se aplică în demersul didactic competențele specifice disciplinei?</a:t>
          </a:r>
          <a:endParaRPr lang="ro-RO" sz="1800" kern="1200" dirty="0"/>
        </a:p>
      </dsp:txBody>
      <dsp:txXfrm>
        <a:off x="0" y="3239400"/>
        <a:ext cx="8150225" cy="421200"/>
      </dsp:txXfrm>
    </dsp:sp>
    <dsp:sp modelId="{027BB28C-3C60-4FC0-BC46-93028CDF7CF9}">
      <dsp:nvSpPr>
        <dsp:cNvPr id="0" name=""/>
        <dsp:cNvSpPr/>
      </dsp:nvSpPr>
      <dsp:spPr>
        <a:xfrm>
          <a:off x="0" y="3712440"/>
          <a:ext cx="8150225" cy="421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Ce reprezintă unitățile de competență?</a:t>
          </a:r>
          <a:endParaRPr lang="ro-RO" sz="1800" kern="1200" dirty="0"/>
        </a:p>
      </dsp:txBody>
      <dsp:txXfrm>
        <a:off x="0" y="3712440"/>
        <a:ext cx="8150225" cy="421200"/>
      </dsp:txXfrm>
    </dsp:sp>
    <dsp:sp modelId="{D87C7669-9D88-43D9-83DF-0C29862268F3}">
      <dsp:nvSpPr>
        <dsp:cNvPr id="0" name=""/>
        <dsp:cNvSpPr/>
      </dsp:nvSpPr>
      <dsp:spPr>
        <a:xfrm>
          <a:off x="0" y="4185480"/>
          <a:ext cx="8150225" cy="421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Care este funcția unităților de competențe?</a:t>
          </a:r>
          <a:endParaRPr lang="ro-RO" sz="1800" kern="1200" dirty="0"/>
        </a:p>
      </dsp:txBody>
      <dsp:txXfrm>
        <a:off x="0" y="4185480"/>
        <a:ext cx="8150225" cy="42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F2445-E1B7-4415-AAF2-5AA611026295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424BE-74E1-461E-9D13-1D07EF8379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84B2AD7A-EF40-4970-A263-00023CF72802}" type="datetimeFigureOut">
              <a:rPr lang="ro-RO" smtClean="0"/>
              <a:pPr/>
              <a:t>03.02.2022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B9F4-F2D4-412B-84AC-CCE81BDD98C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370013" y="1827213"/>
            <a:ext cx="7313612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0F19-7248-4320-89C8-AAEDEFB64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9E8A902B-D614-4CD0-897D-A38846266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7" name="Rectangle 24"/>
          <p:cNvSpPr>
            <a:spLocks noChangeArrowheads="1"/>
          </p:cNvSpPr>
          <p:nvPr userDrawn="1"/>
        </p:nvSpPr>
        <p:spPr bwMode="auto">
          <a:xfrm>
            <a:off x="0" y="2859088"/>
            <a:ext cx="15541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8" name="Rectangle 27"/>
          <p:cNvSpPr>
            <a:spLocks noChangeArrowheads="1"/>
          </p:cNvSpPr>
          <p:nvPr userDrawn="1"/>
        </p:nvSpPr>
        <p:spPr bwMode="auto">
          <a:xfrm>
            <a:off x="0" y="2859088"/>
            <a:ext cx="1265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9" name="Line 63"/>
          <p:cNvSpPr>
            <a:spLocks noChangeShapeType="1"/>
          </p:cNvSpPr>
          <p:nvPr userDrawn="1"/>
        </p:nvSpPr>
        <p:spPr bwMode="auto">
          <a:xfrm>
            <a:off x="468313" y="981075"/>
            <a:ext cx="8135937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0" name="Rectangle 71"/>
          <p:cNvSpPr>
            <a:spLocks noChangeArrowheads="1"/>
          </p:cNvSpPr>
          <p:nvPr userDrawn="1"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1" name="Rectangle 73"/>
          <p:cNvSpPr>
            <a:spLocks noChangeArrowheads="1"/>
          </p:cNvSpPr>
          <p:nvPr userDrawn="1"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2" name="Rectangle 75"/>
          <p:cNvSpPr>
            <a:spLocks noChangeArrowheads="1"/>
          </p:cNvSpPr>
          <p:nvPr userDrawn="1"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1" name="Picture 10" descr="IPP Logo Fara Chenar.bmp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52400" y="152400"/>
            <a:ext cx="533399" cy="6226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77777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77777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rgbClr val="77777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B9F4-F2D4-412B-84AC-CCE81BDD98C6}" type="slidenum">
              <a:rPr lang="ro-RO" smtClean="0"/>
              <a:pPr/>
              <a:t>1</a:t>
            </a:fld>
            <a:endParaRPr lang="ro-RO"/>
          </a:p>
        </p:txBody>
      </p:sp>
      <p:pic>
        <p:nvPicPr>
          <p:cNvPr id="5" name="Picture 4"/>
          <p:cNvPicPr/>
          <p:nvPr/>
        </p:nvPicPr>
        <p:blipFill>
          <a:blip r:embed="rId2"/>
          <a:srcRect l="32738" t="19875" r="31202" b="12733"/>
          <a:stretch>
            <a:fillRect/>
          </a:stretch>
        </p:blipFill>
        <p:spPr bwMode="auto">
          <a:xfrm>
            <a:off x="762000" y="11430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B9F4-F2D4-412B-84AC-CCE81BDD98C6}" type="slidenum">
              <a:rPr lang="ro-RO" smtClean="0"/>
              <a:pPr/>
              <a:t>10</a:t>
            </a:fld>
            <a:endParaRPr lang="ro-RO"/>
          </a:p>
        </p:txBody>
      </p:sp>
      <p:pic>
        <p:nvPicPr>
          <p:cNvPr id="4" name="Picture 3"/>
          <p:cNvPicPr/>
          <p:nvPr/>
        </p:nvPicPr>
        <p:blipFill>
          <a:blip r:embed="rId2"/>
          <a:srcRect l="30315" t="16202" r="15077" b="12430"/>
          <a:stretch>
            <a:fillRect/>
          </a:stretch>
        </p:blipFill>
        <p:spPr bwMode="auto">
          <a:xfrm>
            <a:off x="304800" y="3048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ubstituent conținut 4"/>
          <p:cNvGraphicFramePr>
            <a:graphicFrameLocks noGrp="1"/>
          </p:cNvGraphicFramePr>
          <p:nvPr>
            <p:ph idx="1"/>
          </p:nvPr>
        </p:nvGraphicFramePr>
        <p:xfrm>
          <a:off x="152400" y="0"/>
          <a:ext cx="8839200" cy="7090184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29447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o-RO" sz="2800" b="1" noProof="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Competențele specifice </a:t>
                      </a:r>
                      <a:endParaRPr lang="ro-RO" sz="2400" noProof="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9447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Gimnaziu</a:t>
                      </a:r>
                      <a:endParaRPr lang="ro-RO" sz="2400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19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 1. Perceperea identității lingvistice și culturale proprii în context național, manifestând curiozitate și toleranță</a:t>
                      </a:r>
                      <a:endParaRPr lang="ro-RO" sz="2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410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20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 2. Participarea la interacțiuni verbale în diverse situaţii de comunicare orală, dovedind  coeziune şi coerenţă discursivă</a:t>
                      </a:r>
                      <a:endParaRPr lang="ro-RO" sz="2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410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20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 3.</a:t>
                      </a: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20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Lectura și receptarea textelor literare şi nonliterare prin diverse strategii, demonstrând spirit de observaţie şi atitudine creativă</a:t>
                      </a:r>
                      <a:endParaRPr lang="ro-RO" sz="2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410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20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 4.</a:t>
                      </a: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20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Producerea textelor scrise de diferit tip, pe suporturi variate, manifestând creativitate şi responsabilitate pentru propria exprimare</a:t>
                      </a:r>
                      <a:endParaRPr lang="ro-RO" sz="2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762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20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 5. </a:t>
                      </a: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20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Utilizarea limbii ca sistem și a normelor lingvistice (ortografice, ortoepice, lexicale, fonetice, semantice, gramaticale) în realizarea actelor comunicative, demonstrând corectitudine şi autocontrol</a:t>
                      </a:r>
                      <a:endParaRPr lang="ro-RO" sz="2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CS 6.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20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Integrarea experiențelor lingvistice și de lectură în contexte şcolare şi de viață, dând dovadă de atitudine pozitivă şi  interes</a:t>
                      </a: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30F19-7248-4320-89C8-AAEDEFB6417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ubstituent conținut 4"/>
          <p:cNvGraphicFramePr>
            <a:graphicFrameLocks noGrp="1"/>
          </p:cNvGraphicFramePr>
          <p:nvPr>
            <p:ph idx="1"/>
          </p:nvPr>
        </p:nvGraphicFramePr>
        <p:xfrm>
          <a:off x="152400" y="150144"/>
          <a:ext cx="8991600" cy="6586057"/>
        </p:xfrm>
        <a:graphic>
          <a:graphicData uri="http://schemas.openxmlformats.org/drawingml/2006/table">
            <a:tbl>
              <a:tblPr/>
              <a:tblGrid>
                <a:gridCol w="8991600"/>
              </a:tblGrid>
              <a:tr h="29447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o-RO" sz="2800" b="1" noProof="0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Competențele specifice </a:t>
                      </a:r>
                      <a:endParaRPr lang="ro-RO" sz="2400" noProof="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9447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Liceu</a:t>
                      </a:r>
                      <a:endParaRPr lang="ro-RO" sz="2400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19109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20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 1. Exprimarea identității lingvistice și culturale proprii în context european și global, demonstrând empatie și deschidere pentru diversitatea lingvistică și culturală.</a:t>
                      </a:r>
                      <a:endParaRPr lang="ro-RO" sz="2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410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20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 2. Racordarea discursului la diverse situații de comunicare personală și publică, dovedind atitudine constructivă  și bunăvoință.</a:t>
                      </a:r>
                      <a:endParaRPr lang="ro-RO" sz="2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410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20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 3. Lectura și interpretarea textelor literare și de graniță, demonstrând gândire critică  și atașament față de valorile naționale și general-umane.</a:t>
                      </a:r>
                      <a:endParaRPr lang="ro-RO" sz="2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410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20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 4. Producerea textelor scrise de diferit tip și pe suporturi variate, manifestând comportament lingvistic autonom și originalitate.</a:t>
                      </a:r>
                      <a:endParaRPr lang="ro-RO" sz="2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762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20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 5. Aplicarea normelor limbii române literare (gramaticale, ortografice, de punctuație și stilistice) în  exprimarea orală și scrisă, demonstrând discernământ  și cultură lingvistică.</a:t>
                      </a:r>
                      <a:endParaRPr lang="ro-RO" sz="2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20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 6.  Valorificarea experiențelor lingvistice și de lectură în vederea dezvoltării personale pe parcursul vieții, demonstrând interes axiologic și estetic.</a:t>
                      </a:r>
                      <a:endParaRPr lang="ro-RO" sz="2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30F19-7248-4320-89C8-AAEDEFB6417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ubstituent conținut 4"/>
          <p:cNvGraphicFramePr>
            <a:graphicFrameLocks noGrp="1"/>
          </p:cNvGraphicFramePr>
          <p:nvPr>
            <p:ph idx="1"/>
          </p:nvPr>
        </p:nvGraphicFramePr>
        <p:xfrm>
          <a:off x="76200" y="0"/>
          <a:ext cx="9067800" cy="7245874"/>
        </p:xfrm>
        <a:graphic>
          <a:graphicData uri="http://schemas.openxmlformats.org/drawingml/2006/table">
            <a:tbl>
              <a:tblPr/>
              <a:tblGrid>
                <a:gridCol w="4343400"/>
                <a:gridCol w="4724400"/>
              </a:tblGrid>
              <a:tr h="29447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Competențele specifice </a:t>
                      </a:r>
                      <a:endParaRPr lang="ro-RO" sz="14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Competențele specifice </a:t>
                      </a:r>
                      <a:endParaRPr lang="ro-RO" sz="14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9447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Gimnaziu</a:t>
                      </a:r>
                      <a:endParaRPr lang="ro-RO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14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Liceu</a:t>
                      </a:r>
                      <a:endParaRPr lang="ro-RO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13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400" b="1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 1.</a:t>
                      </a:r>
                      <a:r>
                        <a:rPr lang="ro-RO" sz="1400" b="1" baseline="0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4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Perceperea identității lingvistice și culturale proprii în context național, manifestând curiozitate și toleranță</a:t>
                      </a:r>
                      <a:endParaRPr lang="ro-RO" sz="14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1400" b="1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 1.</a:t>
                      </a: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14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Exprimarea identității lingvistice și culturale proprii în context european și global, demonstrând empatie și deschidere pentru diversitatea lingvistică și culturală.</a:t>
                      </a:r>
                      <a:endParaRPr lang="ro-RO" sz="14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809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1400" b="1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 2. </a:t>
                      </a:r>
                      <a:r>
                        <a:rPr lang="ro-RO" sz="14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Participarea la interacțiuni verbale în diverse situaţii de comunicare orală, dovedind  coeziune şi coerenţă discursivă</a:t>
                      </a:r>
                      <a:endParaRPr lang="ro-RO" sz="14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1400" b="1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 2.</a:t>
                      </a: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14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Racordarea discursului la diverse situații de comunicare personală și publică, dovedind atitudine constructivă  și bunăvoință.</a:t>
                      </a:r>
                      <a:endParaRPr lang="ro-RO" sz="14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769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1400" b="1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 3.</a:t>
                      </a: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14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Lectura și receptarea textelor literare şi nonliterare prin diverse strategii, demonstrând spirit de observaţie şi atitudine creativă</a:t>
                      </a:r>
                      <a:endParaRPr lang="ro-RO" sz="14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1400" b="1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 3.</a:t>
                      </a: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14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Lectura și interpretarea textelor literare și de graniță, demonstrând gândire critică  și atașament față de valorile naționale și general-umane.</a:t>
                      </a:r>
                      <a:endParaRPr lang="ro-RO" sz="14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529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1400" b="1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 4.</a:t>
                      </a: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14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Producerea textelor scrise de diferit tip, pe suporturi variate, manifestând creativitate şi responsabilitate pentru propria exprimare</a:t>
                      </a:r>
                      <a:endParaRPr lang="ro-RO" sz="14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1400" b="1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 4.</a:t>
                      </a: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14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Producerea textelor scrise de diferit tip și pe suporturi variate, manifestând comportament lingvistic autonom și originalitate.</a:t>
                      </a:r>
                      <a:endParaRPr lang="ro-RO" sz="14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4102"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1400" b="1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 5. </a:t>
                      </a: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14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Utilizarea limbii ca sistem și a normelor lingvistice (ortografice, ortoepice, lexicale, fonetice, semantice, gramaticale) în realizarea actelor comunicative, demonstrând corectitudine şi autocontrol</a:t>
                      </a:r>
                      <a:endParaRPr lang="ro-RO" sz="14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1400" b="1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 5.</a:t>
                      </a:r>
                    </a:p>
                    <a:p>
                      <a:pPr indent="18415" algn="just">
                        <a:spcAft>
                          <a:spcPts val="0"/>
                        </a:spcAft>
                      </a:pPr>
                      <a:r>
                        <a:rPr lang="ro-RO" sz="14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Aplicarea normelor limbii române literare (gramaticale, ortografice, de punctuație și stilistice) în  exprimarea orală și scrisă, demonstrând discernământ  și cultură lingvistică.</a:t>
                      </a:r>
                      <a:endParaRPr lang="ro-RO" sz="14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8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noProof="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CS 6.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Integrarea experiențelor lingvistice și de lectură în contexte şcolare şi de viață, dând dovadă de atitudine pozitivă şi  interes</a:t>
                      </a: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400" b="1" noProof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CS 6.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400" b="1" noProof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Valorificarea experiențelor lingvistice și de lectură în vederea dezvoltării personale pe parcursul vieții, demonstrând interes axiologic și estetic.</a:t>
                      </a:r>
                      <a:endParaRPr lang="ro-RO" sz="14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30F19-7248-4320-89C8-AAEDEFB6417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30F19-7248-4320-89C8-AAEDEFB6417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352799" y="380999"/>
            <a:ext cx="5330825" cy="1063625"/>
          </a:xfrm>
        </p:spPr>
        <p:txBody>
          <a:bodyPr/>
          <a:lstStyle/>
          <a:p>
            <a:r>
              <a:rPr lang="ro-RO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Competențele specifice </a:t>
            </a:r>
            <a:r>
              <a:rPr lang="ro-RO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o-RO" sz="24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ubstituent conținut 4"/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8305800" cy="4890516"/>
        </p:xfrm>
        <a:graphic>
          <a:graphicData uri="http://schemas.openxmlformats.org/drawingml/2006/table">
            <a:tbl>
              <a:tblPr/>
              <a:tblGrid>
                <a:gridCol w="4152900"/>
                <a:gridCol w="4152900"/>
              </a:tblGrid>
              <a:tr h="504945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o-RO" sz="3200" b="1" noProof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ACȚIUNI</a:t>
                      </a:r>
                      <a:endParaRPr lang="ro-RO" sz="3200" noProof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50494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3200" b="1" noProof="0">
                          <a:solidFill>
                            <a:schemeClr val="accent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Gimnaziu</a:t>
                      </a:r>
                      <a:endParaRPr lang="ro-RO" sz="3200" noProof="0">
                        <a:solidFill>
                          <a:schemeClr val="accent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3200" b="1" noProof="0">
                          <a:solidFill>
                            <a:schemeClr val="accent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Liceu</a:t>
                      </a:r>
                      <a:endParaRPr lang="ro-RO" sz="3200" noProof="0">
                        <a:solidFill>
                          <a:schemeClr val="accent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3200" noProof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Perceperea </a:t>
                      </a:r>
                      <a:endParaRPr lang="ro-RO" sz="3200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3200" noProof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Exprimarea </a:t>
                      </a:r>
                      <a:endParaRPr lang="ro-RO" sz="3200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3200" noProof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Participarea </a:t>
                      </a:r>
                      <a:endParaRPr lang="ro-RO" sz="3200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3200" noProof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Racordarea </a:t>
                      </a:r>
                      <a:endParaRPr lang="ro-RO" sz="3200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3200" noProof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Lectura și receptarea </a:t>
                      </a:r>
                      <a:endParaRPr lang="ro-RO" sz="3200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3200" noProof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Lectura și interpretarea </a:t>
                      </a:r>
                      <a:endParaRPr lang="ro-RO" sz="3200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3200" noProof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Producerea </a:t>
                      </a:r>
                      <a:endParaRPr lang="ro-RO" sz="3200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3200" noProof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Producerea </a:t>
                      </a:r>
                      <a:endParaRPr lang="ro-RO" sz="3200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3200" noProof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Utilizarea</a:t>
                      </a:r>
                      <a:endParaRPr lang="ro-RO" sz="3200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3200" noProof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Aplicarea </a:t>
                      </a:r>
                      <a:endParaRPr lang="ro-RO" sz="3200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3200" noProof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Integrarea </a:t>
                      </a:r>
                      <a:endParaRPr lang="ro-RO" sz="3200" noProof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3200" noProof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Valorificarea </a:t>
                      </a:r>
                      <a:endParaRPr lang="ro-RO" sz="3200" noProof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30F19-7248-4320-89C8-AAEDEFB6417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352799" y="457199"/>
            <a:ext cx="5330825" cy="987425"/>
          </a:xfrm>
        </p:spPr>
        <p:txBody>
          <a:bodyPr/>
          <a:lstStyle/>
          <a:p>
            <a:r>
              <a:rPr lang="ro-RO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Competențele specifice </a:t>
            </a:r>
            <a:r>
              <a:rPr lang="ro-RO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o-RO" sz="24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ubstituent conținut 4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534400" cy="5400615"/>
        </p:xfrm>
        <a:graphic>
          <a:graphicData uri="http://schemas.openxmlformats.org/drawingml/2006/table">
            <a:tbl>
              <a:tblPr/>
              <a:tblGrid>
                <a:gridCol w="4074211"/>
                <a:gridCol w="4460189"/>
              </a:tblGrid>
              <a:tr h="611734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o-RO" sz="20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CUVINTE-CHEIE</a:t>
                      </a: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36137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000" b="1" dirty="0">
                          <a:solidFill>
                            <a:schemeClr val="accent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Gimnaziu</a:t>
                      </a: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000" b="1" dirty="0">
                          <a:solidFill>
                            <a:schemeClr val="accent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Liceu</a:t>
                      </a: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7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identității lingvistice și culturale proprii</a:t>
                      </a: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identității lingvistice și culturale proprii</a:t>
                      </a: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interacțiuni verbale</a:t>
                      </a: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discursului</a:t>
                      </a: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84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textelor literare şi nonliterare</a:t>
                      </a: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textelor literare și de graniță</a:t>
                      </a: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7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o-RO" sz="2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textelor scrise de diferit tip</a:t>
                      </a: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textelor scrise de diferit tip</a:t>
                      </a: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90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limbii ca sistem și a normelor lingvistice (ortografice, ortoepice, lexicale, fonetice, semantice, gramaticale)</a:t>
                      </a: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limbii române literare (gramaticale, ortografice, de punctuație și stilistice)</a:t>
                      </a: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7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000" b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experiențelor lingvistice și de lectură </a:t>
                      </a: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0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experiențelor lingvistice și de lectură </a:t>
                      </a: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30F19-7248-4320-89C8-AAEDEFB6417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352799" y="457199"/>
            <a:ext cx="5330825" cy="987425"/>
          </a:xfrm>
        </p:spPr>
        <p:txBody>
          <a:bodyPr/>
          <a:lstStyle/>
          <a:p>
            <a:r>
              <a:rPr lang="ro-RO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Competențele specifice </a:t>
            </a:r>
            <a:r>
              <a:rPr lang="ro-RO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o-RO" sz="24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30F19-7248-4320-89C8-AAEDEFB6417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7" name="Substituent conținut 6"/>
          <p:cNvGraphicFramePr>
            <a:graphicFrameLocks noGrp="1"/>
          </p:cNvGraphicFramePr>
          <p:nvPr>
            <p:ph idx="1"/>
          </p:nvPr>
        </p:nvGraphicFramePr>
        <p:xfrm>
          <a:off x="304800" y="1219202"/>
          <a:ext cx="8610600" cy="5316729"/>
        </p:xfrm>
        <a:graphic>
          <a:graphicData uri="http://schemas.openxmlformats.org/drawingml/2006/table">
            <a:tbl>
              <a:tblPr/>
              <a:tblGrid>
                <a:gridCol w="3568194"/>
                <a:gridCol w="5042406"/>
              </a:tblGrid>
              <a:tr h="431196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o-RO" sz="2400" b="1" dirty="0">
                          <a:solidFill>
                            <a:srgbClr val="FFFF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CONTEXTUL DE REALIZARE</a:t>
                      </a:r>
                      <a:endParaRPr lang="ro-RO" sz="2000" dirty="0">
                        <a:solidFill>
                          <a:srgbClr val="FFFF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43119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400" b="1" dirty="0">
                          <a:solidFill>
                            <a:schemeClr val="accent1"/>
                          </a:solidFill>
                          <a:latin typeface="Calibri Light"/>
                          <a:ea typeface="Calibri"/>
                          <a:cs typeface="Arial"/>
                        </a:rPr>
                        <a:t>Gimnaziu</a:t>
                      </a:r>
                      <a:endParaRPr lang="ro-RO" sz="20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400" b="1" dirty="0">
                          <a:solidFill>
                            <a:schemeClr val="accent1"/>
                          </a:solidFill>
                          <a:latin typeface="Calibri Light"/>
                          <a:ea typeface="Calibri"/>
                          <a:cs typeface="Arial"/>
                        </a:rPr>
                        <a:t>Liceu</a:t>
                      </a:r>
                      <a:endParaRPr lang="ro-RO" sz="20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40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în context național</a:t>
                      </a:r>
                      <a:endParaRPr lang="ro-RO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în context european și global</a:t>
                      </a:r>
                      <a:endParaRPr lang="ro-RO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21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în diverse situaţii de comunicare orală</a:t>
                      </a:r>
                      <a:endParaRPr lang="ro-RO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la diverse situații de comunicare personală și publică</a:t>
                      </a:r>
                      <a:endParaRPr lang="ro-RO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27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prin diverse strategii</a:t>
                      </a:r>
                      <a:endParaRPr lang="ro-RO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endParaRPr lang="ro-RO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59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pe suporturi variate</a:t>
                      </a:r>
                      <a:endParaRPr lang="ro-RO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pe suporturi variate</a:t>
                      </a:r>
                      <a:endParaRPr lang="ro-RO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91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în realizarea actelor comunicative</a:t>
                      </a:r>
                      <a:endParaRPr lang="ro-RO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în  exprimarea orală și scrisă</a:t>
                      </a:r>
                      <a:endParaRPr lang="ro-RO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91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lectură în contexte şcolare şi de viață</a:t>
                      </a:r>
                      <a:endParaRPr lang="ro-RO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în vederea dezvoltării personale pe parcursul vieții</a:t>
                      </a:r>
                      <a:endParaRPr lang="ro-RO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352799" y="457199"/>
            <a:ext cx="5330825" cy="987425"/>
          </a:xfrm>
        </p:spPr>
        <p:txBody>
          <a:bodyPr/>
          <a:lstStyle/>
          <a:p>
            <a:r>
              <a:rPr lang="ro-RO" b="1" smtClean="0">
                <a:solidFill>
                  <a:srgbClr val="002060"/>
                </a:solidFill>
                <a:latin typeface="Calibri Light"/>
                <a:ea typeface="Calibri"/>
                <a:cs typeface="Times New Roman"/>
              </a:rPr>
              <a:t>Competențele specifice </a:t>
            </a:r>
            <a:r>
              <a:rPr lang="ro-RO" sz="240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o-RO" sz="240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30F19-7248-4320-89C8-AAEDEFB6417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graphicFrame>
        <p:nvGraphicFramePr>
          <p:cNvPr id="6" name="Substituent conținut 5"/>
          <p:cNvGraphicFramePr>
            <a:graphicFrameLocks noGrp="1"/>
          </p:cNvGraphicFramePr>
          <p:nvPr>
            <p:ph idx="1"/>
          </p:nvPr>
        </p:nvGraphicFramePr>
        <p:xfrm>
          <a:off x="381000" y="1371599"/>
          <a:ext cx="8534400" cy="5134786"/>
        </p:xfrm>
        <a:graphic>
          <a:graphicData uri="http://schemas.openxmlformats.org/drawingml/2006/table">
            <a:tbl>
              <a:tblPr/>
              <a:tblGrid>
                <a:gridCol w="4038600"/>
                <a:gridCol w="4495800"/>
              </a:tblGrid>
              <a:tr h="340156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2400" b="1">
                          <a:solidFill>
                            <a:srgbClr val="FFFF00"/>
                          </a:solidFill>
                          <a:latin typeface="Calibri Light"/>
                          <a:ea typeface="Calibri"/>
                          <a:cs typeface="Arial"/>
                        </a:rPr>
                        <a:t>ATRIBUTELE ABSOLVENTULUI</a:t>
                      </a:r>
                      <a:endParaRPr lang="ro-RO" sz="24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34015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1800" b="1">
                          <a:solidFill>
                            <a:srgbClr val="002060"/>
                          </a:solidFill>
                          <a:latin typeface="Calibri Light"/>
                          <a:ea typeface="Calibri"/>
                          <a:cs typeface="Arial"/>
                        </a:rPr>
                        <a:t>Gimnaziu</a:t>
                      </a:r>
                      <a:endParaRPr lang="ro-RO" sz="1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1800" b="1">
                          <a:solidFill>
                            <a:srgbClr val="002060"/>
                          </a:solidFill>
                          <a:latin typeface="Calibri Light"/>
                          <a:ea typeface="Calibri"/>
                          <a:cs typeface="Arial"/>
                        </a:rPr>
                        <a:t>Liceu</a:t>
                      </a:r>
                      <a:endParaRPr lang="ro-RO" sz="1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37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1800" b="1">
                          <a:solidFill>
                            <a:srgbClr val="002060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manifestând curiozitate și toleranță</a:t>
                      </a:r>
                      <a:endParaRPr lang="ro-RO" sz="1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1800" b="1">
                          <a:solidFill>
                            <a:srgbClr val="002060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demonstrând empatie și deschidere pentru diversitatea lingvistică și culturală</a:t>
                      </a:r>
                      <a:endParaRPr lang="ro-RO" sz="1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6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1800" b="1">
                          <a:solidFill>
                            <a:srgbClr val="002060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dovedind  coeziune şi coerenţă discursivă</a:t>
                      </a:r>
                      <a:endParaRPr lang="ro-RO" sz="1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1800" b="1">
                          <a:solidFill>
                            <a:srgbClr val="002060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dovedind atitudine constructivă  și bunăvoință</a:t>
                      </a:r>
                      <a:endParaRPr lang="ro-RO" sz="1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37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1800" b="1">
                          <a:solidFill>
                            <a:srgbClr val="002060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demonstrând spirit de observaţie şi atitudine creativă</a:t>
                      </a:r>
                      <a:endParaRPr lang="ro-RO" sz="1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1800" b="1">
                          <a:solidFill>
                            <a:srgbClr val="002060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demonstrând gândire critică  și atașament față de valorile naționale și general-umane</a:t>
                      </a:r>
                      <a:endParaRPr lang="ro-RO" sz="1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433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1800" b="1">
                          <a:solidFill>
                            <a:srgbClr val="002060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manifestând creativitate şi responsabilitate pentru propria exprimare</a:t>
                      </a:r>
                      <a:endParaRPr lang="ro-RO" sz="1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1800" b="1">
                          <a:solidFill>
                            <a:srgbClr val="002060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manifestând comportament lingvistic autonom și originalitate</a:t>
                      </a:r>
                      <a:endParaRPr lang="ro-RO" sz="1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66">
                <a:tc>
                  <a:txBody>
                    <a:bodyPr/>
                    <a:lstStyle/>
                    <a:p>
                      <a:pPr indent="18415" algn="l"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2060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demonstrând corectitudine şi autocontrol</a:t>
                      </a:r>
                      <a:endParaRPr lang="ro-RO" sz="1800" b="1" kern="1200">
                        <a:solidFill>
                          <a:srgbClr val="002060"/>
                        </a:solidFill>
                        <a:latin typeface="Calibri Light"/>
                        <a:ea typeface="Calibri"/>
                        <a:cs typeface="Times New Roman"/>
                      </a:endParaRP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1800" b="1" kern="1200">
                          <a:solidFill>
                            <a:srgbClr val="002060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demonstrând discernământ  și cultură lingvistică</a:t>
                      </a: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b="1" kern="1200">
                          <a:solidFill>
                            <a:srgbClr val="002060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dând dovadă de atitudine pozitivă şi  interes</a:t>
                      </a: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1000"/>
                        </a:spcAft>
                      </a:pPr>
                      <a:r>
                        <a:rPr lang="ro-RO" sz="1800" b="1" kern="1200">
                          <a:solidFill>
                            <a:srgbClr val="002060"/>
                          </a:solidFill>
                          <a:latin typeface="Calibri Light"/>
                          <a:ea typeface="Calibri"/>
                          <a:cs typeface="Times New Roman"/>
                        </a:rPr>
                        <a:t>demonstrând interes axiologic și estetic</a:t>
                      </a:r>
                    </a:p>
                  </a:txBody>
                  <a:tcPr marL="49771" marR="49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30F19-7248-4320-89C8-AAEDEFB6417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 l="22910" t="37126" r="23570" b="21042"/>
          <a:stretch>
            <a:fillRect/>
          </a:stretch>
        </p:blipFill>
        <p:spPr bwMode="auto">
          <a:xfrm>
            <a:off x="685800" y="1295400"/>
            <a:ext cx="7997825" cy="419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ubstituent conținut 4"/>
          <p:cNvGraphicFramePr>
            <a:graphicFrameLocks noGrp="1"/>
          </p:cNvGraphicFramePr>
          <p:nvPr>
            <p:ph idx="1"/>
          </p:nvPr>
        </p:nvGraphicFramePr>
        <p:xfrm>
          <a:off x="533400" y="1600201"/>
          <a:ext cx="8150225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30F19-7248-4320-89C8-AAEDEFB6417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/>
          <p:cNvSpPr>
            <a:spLocks noGrp="1"/>
          </p:cNvSpPr>
          <p:nvPr>
            <p:ph type="title"/>
          </p:nvPr>
        </p:nvSpPr>
        <p:spPr>
          <a:xfrm>
            <a:off x="3505199" y="304799"/>
            <a:ext cx="5178425" cy="1139825"/>
          </a:xfrm>
        </p:spPr>
        <p:txBody>
          <a:bodyPr/>
          <a:lstStyle/>
          <a:p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 SISTEMUL DE COMPETENȚE LA   DISCIPLINĂ – CADRUL DE REFERINȚĂ AL FINALITĂȚILOR EDUCAȚIONALE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2000" dirty="0" smtClean="0">
                <a:latin typeface="Times New Roman" pitchFamily="18" charset="0"/>
                <a:cs typeface="Times New Roman" pitchFamily="18" charset="0"/>
              </a:rPr>
            </a:b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stituent conținut 4"/>
          <p:cNvSpPr>
            <a:spLocks noGrp="1"/>
          </p:cNvSpPr>
          <p:nvPr>
            <p:ph idx="1"/>
          </p:nvPr>
        </p:nvSpPr>
        <p:spPr>
          <a:xfrm>
            <a:off x="381000" y="1828799"/>
            <a:ext cx="8302625" cy="4113213"/>
          </a:xfrm>
        </p:spPr>
        <p:txBody>
          <a:bodyPr/>
          <a:lstStyle/>
          <a:p>
            <a:pPr lvl="0"/>
            <a:r>
              <a:rPr lang="ro-RO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Competența – concept și abordări actuale</a:t>
            </a:r>
          </a:p>
          <a:p>
            <a:pPr lvl="0"/>
            <a:r>
              <a:rPr lang="ro-RO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Sistemul de competențe la disciplină:</a:t>
            </a:r>
          </a:p>
          <a:p>
            <a:pPr lvl="0"/>
            <a:r>
              <a:rPr lang="ro-RO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competențe-cheie și transversale;</a:t>
            </a:r>
          </a:p>
          <a:p>
            <a:pPr lvl="0"/>
            <a:r>
              <a:rPr lang="ro-RO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competențe specifice disciplinelor școlare;</a:t>
            </a:r>
          </a:p>
          <a:p>
            <a:pPr lvl="0"/>
            <a:r>
              <a:rPr lang="ro-RO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unități de competențe</a:t>
            </a:r>
          </a:p>
          <a:p>
            <a:pPr lvl="0"/>
            <a:r>
              <a:rPr lang="ro-RO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Proiectarea taxonomică a competențelor</a:t>
            </a:r>
          </a:p>
          <a:p>
            <a:pPr lvl="0"/>
            <a:r>
              <a:rPr lang="ro-RO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Finalități de învățare         </a:t>
            </a:r>
            <a:r>
              <a:rPr lang="ro-RO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o-RO" sz="2000" dirty="0">
              <a:solidFill>
                <a:srgbClr val="002060"/>
              </a:solidFill>
            </a:endParaRPr>
          </a:p>
        </p:txBody>
      </p:sp>
      <p:sp>
        <p:nvSpPr>
          <p:cNvPr id="3" name="Substituent număr diapozitiv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B9F4-F2D4-412B-84AC-CCE81BDD98C6}" type="slidenum">
              <a:rPr lang="ro-RO" smtClean="0"/>
              <a:pPr/>
              <a:t>3</a:t>
            </a:fld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B9F4-F2D4-412B-84AC-CCE81BDD98C6}" type="slidenum">
              <a:rPr lang="ro-RO" smtClean="0"/>
              <a:pPr/>
              <a:t>4</a:t>
            </a:fld>
            <a:endParaRPr lang="ro-RO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4406" t="22148" r="25895" b="23825"/>
          <a:stretch>
            <a:fillRect/>
          </a:stretch>
        </p:blipFill>
        <p:spPr bwMode="auto">
          <a:xfrm>
            <a:off x="381000" y="1447801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B9F4-F2D4-412B-84AC-CCE81BDD98C6}" type="slidenum">
              <a:rPr lang="ro-RO" smtClean="0"/>
              <a:pPr/>
              <a:t>5</a:t>
            </a:fld>
            <a:endParaRPr lang="ro-RO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4608" t="25503" r="26481" b="7495"/>
          <a:stretch>
            <a:fillRect/>
          </a:stretch>
        </p:blipFill>
        <p:spPr bwMode="auto">
          <a:xfrm>
            <a:off x="609600" y="1219200"/>
            <a:ext cx="792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200399" y="380999"/>
            <a:ext cx="5483225" cy="1063625"/>
          </a:xfrm>
        </p:spPr>
        <p:txBody>
          <a:bodyPr/>
          <a:lstStyle/>
          <a:p>
            <a:pPr lvl="0" algn="ctr" eaLnBrk="1" hangingPunct="1"/>
            <a:r>
              <a:rPr lang="ro-RO" sz="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Sistemul de competențe în cadrul </a:t>
            </a:r>
            <a:r>
              <a:rPr lang="ro-RO" sz="2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CLLR</a:t>
            </a:r>
            <a:r>
              <a:rPr lang="ro-RO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o-RO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o-RO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Substituent conținut 5"/>
          <p:cNvGraphicFramePr>
            <a:graphicFrameLocks noGrp="1"/>
          </p:cNvGraphicFramePr>
          <p:nvPr>
            <p:ph idx="1"/>
          </p:nvPr>
        </p:nvGraphicFramePr>
        <p:xfrm>
          <a:off x="152400" y="1447800"/>
          <a:ext cx="8839199" cy="5257800"/>
        </p:xfrm>
        <a:graphic>
          <a:graphicData uri="http://schemas.openxmlformats.org/drawingml/2006/table">
            <a:tbl>
              <a:tblPr/>
              <a:tblGrid>
                <a:gridCol w="1828800"/>
                <a:gridCol w="7010399"/>
              </a:tblGrid>
              <a:tr h="86930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Competența</a:t>
                      </a:r>
                      <a:r>
                        <a:rPr lang="ro-RO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școlară</a:t>
                      </a:r>
                      <a:endParaRPr lang="ro-RO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90" marR="1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„este un sistem integrat de cunoștințe, abilități, atitudini și valori, dobândite, formate și dezvoltate prin învățare, a căror mobilizare permite identificarea și rezolvarea diferitor probleme în diverse contexte și situații.” (Cadrul de Referință al Curriculumului Național)</a:t>
                      </a:r>
                      <a:endParaRPr lang="ro-RO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90" marR="1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14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Competențe </a:t>
                      </a:r>
                      <a:r>
                        <a:rPr lang="ro-RO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cheie/ transversale </a:t>
                      </a:r>
                      <a:endParaRPr lang="ro-RO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90" marR="1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categorie curriculară importantă cu un grad înalt de abstractizare și generalizare, ce marchează așteptările societății privind parcursul școlar și performanțele generale care pot fi atinse de elevi la încheierea școlarizării.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Acestea reflectă atât tendințele din politicile educaționale naționale, precizate în Codul Educației (2014), cât și tendințele politicilor internaționale, stipulate în Recomandările Comisiei Europene (2018).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Competențele-cheie/transversale se referă la diferite sfere ale vieții sociale şi poartă un caracter pluri-/ inter-/ transdisciplinar.</a:t>
                      </a:r>
                    </a:p>
                  </a:txBody>
                  <a:tcPr marL="13190" marR="1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30F19-7248-4320-89C8-AAEDEFB6417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428999" y="380999"/>
            <a:ext cx="5254625" cy="1063625"/>
          </a:xfrm>
        </p:spPr>
        <p:txBody>
          <a:bodyPr/>
          <a:lstStyle/>
          <a:p>
            <a:r>
              <a:rPr lang="ro-RO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Competențele-cheie/ transversale</a:t>
            </a:r>
            <a:r>
              <a:rPr lang="ro-RO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o-RO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o-RO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ubstituent conținut 4"/>
          <p:cNvGraphicFramePr>
            <a:graphicFrameLocks noGrp="1"/>
          </p:cNvGraphicFramePr>
          <p:nvPr>
            <p:ph idx="1"/>
          </p:nvPr>
        </p:nvGraphicFramePr>
        <p:xfrm>
          <a:off x="304801" y="1371600"/>
          <a:ext cx="8229599" cy="4579447"/>
        </p:xfrm>
        <a:graphic>
          <a:graphicData uri="http://schemas.openxmlformats.org/drawingml/2006/table">
            <a:tbl>
              <a:tblPr/>
              <a:tblGrid>
                <a:gridCol w="3901965"/>
                <a:gridCol w="4327634"/>
              </a:tblGrid>
              <a:tr h="30864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o-RO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190" marR="1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327909">
                <a:tc>
                  <a:txBody>
                    <a:bodyPr/>
                    <a:lstStyle/>
                    <a:p>
                      <a:pPr marL="90170" indent="18034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Codul Educației al R. Moldova</a:t>
                      </a:r>
                      <a:endParaRPr lang="ro-RO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90" marR="1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marR="201295"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Bruxelles, 22 mai 2018 </a:t>
                      </a:r>
                      <a:endParaRPr lang="ro-RO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90" marR="1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2892">
                <a:tc>
                  <a:txBody>
                    <a:bodyPr/>
                    <a:lstStyle/>
                    <a:p>
                      <a:pPr marL="1295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Articolul 11.</a:t>
                      </a:r>
                      <a:r>
                        <a:rPr lang="ro-RO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Finalităţile educaţionale    (2) Educaţia urmăreşte formarea următoarelor competenţe-cheie:</a:t>
                      </a:r>
                      <a:endParaRPr lang="ro-RO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a) competenţe de comunicare în limba română;</a:t>
                      </a:r>
                      <a:endParaRPr lang="ro-RO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b) competenţe de comunicare în limba maternă; </a:t>
                      </a:r>
                      <a:endParaRPr lang="ro-RO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c) competenţe de comunicare în limbi străine;</a:t>
                      </a:r>
                      <a:endParaRPr lang="ro-RO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d) competenţe în matematică, ştiinţe şi tehnologie;</a:t>
                      </a:r>
                      <a:endParaRPr lang="ro-RO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e) competenţe digitale;</a:t>
                      </a:r>
                      <a:endParaRPr lang="ro-RO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f) competenţa de a învăţa să înveţi;</a:t>
                      </a:r>
                      <a:endParaRPr lang="ro-RO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g) competenţe sociale şi civice;</a:t>
                      </a:r>
                      <a:endParaRPr lang="ro-RO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h) competenţe antreprenoriale şi spirit de iniţiativă;</a:t>
                      </a:r>
                      <a:endParaRPr lang="ro-RO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i) competenţe de exprimare culturală şi de conştientizare a valorilor culturale.</a:t>
                      </a:r>
                      <a:endParaRPr lang="ro-RO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90" marR="1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indent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Competențe-cheie pentru învățarea pe parcursul întregii vieți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competențe de alfabetizare;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competențe multilingvistice;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competențe în domeniul științei, tehnologiei, ingineriei și matematicii;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competențe digitale;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competențe personale, sociale și de a învăța să înveți;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competențe cetățenești;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competențe antreprenoriale;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800"/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competențe de sensibilizare și expresie culturală</a:t>
                      </a:r>
                    </a:p>
                  </a:txBody>
                  <a:tcPr marL="13190" marR="1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30F19-7248-4320-89C8-AAEDEFB6417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u 5"/>
          <p:cNvSpPr>
            <a:spLocks noGrp="1"/>
          </p:cNvSpPr>
          <p:nvPr>
            <p:ph type="title"/>
          </p:nvPr>
        </p:nvSpPr>
        <p:spPr>
          <a:xfrm>
            <a:off x="3200400" y="304800"/>
            <a:ext cx="5486400" cy="1112838"/>
          </a:xfrm>
        </p:spPr>
        <p:txBody>
          <a:bodyPr/>
          <a:lstStyle/>
          <a:p>
            <a:pPr lvl="0"/>
            <a:r>
              <a:rPr lang="ro-RO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Competențele specifice disciplinei</a:t>
            </a:r>
            <a:r>
              <a:rPr lang="ro-RO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o-RO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o-RO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30F19-7248-4320-89C8-AAEDEFB6417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5" name="Substituent conținut 4"/>
          <p:cNvGraphicFramePr>
            <a:graphicFrameLocks noGrp="1"/>
          </p:cNvGraphicFramePr>
          <p:nvPr>
            <p:ph idx="4294967295"/>
          </p:nvPr>
        </p:nvGraphicFramePr>
        <p:xfrm>
          <a:off x="304800" y="1143000"/>
          <a:ext cx="8610600" cy="5630538"/>
        </p:xfrm>
        <a:graphic>
          <a:graphicData uri="http://schemas.openxmlformats.org/drawingml/2006/table">
            <a:tbl>
              <a:tblPr/>
              <a:tblGrid>
                <a:gridCol w="1371600"/>
                <a:gridCol w="7239000"/>
              </a:tblGrid>
              <a:tr h="449580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o-RO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Competențele specifice disciplinei</a:t>
                      </a:r>
                      <a:endParaRPr lang="ro-RO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90" marR="1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derivă din competențele-cheie/transversale.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Competențele specifice fiecărei discipline școlare se prezintă în curriculumul disciplinar respectiv și sunt preconizate pentru a fi formate la finele clasei a IX-a și a XII-a.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raportate la </a:t>
                      </a:r>
                      <a:r>
                        <a:rPr lang="ro-RO" sz="16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Limba și literatura română</a:t>
                      </a:r>
                      <a:r>
                        <a:rPr lang="ro-RO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acestea sunt </a:t>
                      </a:r>
                      <a:r>
                        <a:rPr lang="ro-RO" sz="16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Competențe specifice educației lingvistice și literare </a:t>
                      </a:r>
                      <a:r>
                        <a:rPr lang="ro-RO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vizate în cadrul celor șase competențe specifice ale disciplinei, a unităților de competențe, a unităților de conținut, a activităților de învățare și a produselor școlare recomandate 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 referă, prioritar, la următoarele componente lingvistice și literare: identitatea lingvistică și culturală a elevului în context național, interacțiunile verbale în diverse situaţii de comunicare orală; lectura și receptarea textelor literare şi nonliterare prin diverse strategii; producerea textelor scrise de diferit tip şi pe suporturi variate; limba ca sistem și normele lingvistice (lexicale, fonetice, gramaticale, semantice); experiențele lingvistice și de lectură în contexte şcolare şi de viață. </a:t>
                      </a:r>
                    </a:p>
                  </a:txBody>
                  <a:tcPr marL="13190" marR="1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329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o-RO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Competențele </a:t>
                      </a:r>
                      <a:r>
                        <a:rPr lang="ro-RO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specifice</a:t>
                      </a:r>
                      <a:endParaRPr lang="ro-RO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90" marR="1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fiind proiectate pentru tot parcursul claselor </a:t>
                      </a:r>
                      <a:r>
                        <a:rPr lang="ro-RO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liceale</a:t>
                      </a:r>
                      <a:r>
                        <a:rPr lang="ro-RO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reperează proiectarea de lungă durată la disciplină. Proiectarea didactică anuală a disciplinei se realizează conform datelor din </a:t>
                      </a:r>
                      <a:r>
                        <a:rPr lang="ro-RO" sz="16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Administrarea disciplinei, </a:t>
                      </a:r>
                      <a:r>
                        <a:rPr lang="ro-RO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ținându-se cont de </a:t>
                      </a:r>
                      <a:r>
                        <a:rPr lang="ro-RO" sz="16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Repartizarea orientativă a orelor pe unități de conținut.</a:t>
                      </a:r>
                      <a:endParaRPr lang="ro-RO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90" marR="1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ubstituent conținut 4"/>
          <p:cNvGraphicFramePr>
            <a:graphicFrameLocks noGrp="1"/>
          </p:cNvGraphicFramePr>
          <p:nvPr>
            <p:ph idx="1"/>
          </p:nvPr>
        </p:nvGraphicFramePr>
        <p:xfrm>
          <a:off x="228600" y="1828800"/>
          <a:ext cx="8610600" cy="4267200"/>
        </p:xfrm>
        <a:graphic>
          <a:graphicData uri="http://schemas.openxmlformats.org/drawingml/2006/table">
            <a:tbl>
              <a:tblPr/>
              <a:tblGrid>
                <a:gridCol w="2369890"/>
                <a:gridCol w="6240710"/>
              </a:tblGrid>
              <a:tr h="230223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Sistemele de unități de competențe proiectate</a:t>
                      </a:r>
                      <a:endParaRPr lang="ro-RO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90" marR="1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pentru o unitate de învățare sunt prevăzute integral pentru evaluarea de tip cumulativ la finele respectivei unităţi de învăţare și selectiv – pentru evaluarea formativă pe parcurs. Aceste sisteme reperează proiectarea didactică a unităţilor de învăţare și proiectarea didactică de scurtă durată. Sistemele de </a:t>
                      </a:r>
                      <a:r>
                        <a:rPr lang="ro-RO" sz="18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unități de competențe</a:t>
                      </a:r>
                      <a:r>
                        <a:rPr lang="ro-RO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sintetizate la finele fiecărei clase sunt prevăzute pentru evaluarea anuală. </a:t>
                      </a:r>
                    </a:p>
                  </a:txBody>
                  <a:tcPr marL="13190" marR="1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496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Unitățile de competențe</a:t>
                      </a:r>
                      <a:endParaRPr lang="ro-RO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3190" marR="1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o-RO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constituente ale competențelor, care facilitează formarea competenţelor specifice şi reprezintă etape în achiziţionarea/ construirea acestora. Unitățile de competențe sunt structurate şi dezvoltate la fiecare disciplină pentru fiecare dintre clasele </a:t>
                      </a:r>
                      <a:endParaRPr lang="ro-RO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o-RO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a X-a </a:t>
                      </a:r>
                      <a:r>
                        <a:rPr lang="ro-RO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a </a:t>
                      </a:r>
                      <a:r>
                        <a:rPr lang="ro-RO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XII-a </a:t>
                      </a:r>
                      <a:r>
                        <a:rPr lang="ro-RO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pe parcursul unei unități de învățare/ unui an şcolar, fiind prezentate în curriculumul disciplinar respectiv.</a:t>
                      </a:r>
                    </a:p>
                  </a:txBody>
                  <a:tcPr marL="13190" marR="13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30F19-7248-4320-89C8-AAEDEFB6417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22">
      <a:dk1>
        <a:sysClr val="windowText" lastClr="000000"/>
      </a:dk1>
      <a:lt1>
        <a:sysClr val="window" lastClr="FFFFFF"/>
      </a:lt1>
      <a:dk2>
        <a:srgbClr val="FF0000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3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2492</TotalTime>
  <Words>1437</Words>
  <Application>Microsoft Office PowerPoint</Application>
  <PresentationFormat>On-screen Show (4:3)</PresentationFormat>
  <Paragraphs>186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Custom Design</vt:lpstr>
      <vt:lpstr>Slide 1</vt:lpstr>
      <vt:lpstr>Slide 2</vt:lpstr>
      <vt:lpstr> SISTEMUL DE COMPETENȚE LA   DISCIPLINĂ – CADRUL DE REFERINȚĂ AL FINALITĂȚILOR EDUCAȚIONALE </vt:lpstr>
      <vt:lpstr>Slide 4</vt:lpstr>
      <vt:lpstr>Slide 5</vt:lpstr>
      <vt:lpstr>  Sistemul de competențe în cadrul CLLR </vt:lpstr>
      <vt:lpstr>Competențele-cheie/ transversale </vt:lpstr>
      <vt:lpstr>Competențele specifice disciplinei </vt:lpstr>
      <vt:lpstr>Slide 9</vt:lpstr>
      <vt:lpstr>Slide 10</vt:lpstr>
      <vt:lpstr>Slide 11</vt:lpstr>
      <vt:lpstr>Slide 12</vt:lpstr>
      <vt:lpstr>Slide 13</vt:lpstr>
      <vt:lpstr>Slide 14</vt:lpstr>
      <vt:lpstr>Competențele specifice  </vt:lpstr>
      <vt:lpstr>Competențele specifice  </vt:lpstr>
      <vt:lpstr>Competențele specifice  </vt:lpstr>
      <vt:lpstr>Competențele specifice  </vt:lpstr>
      <vt:lpstr>Slide 19</vt:lpstr>
    </vt:vector>
  </TitlesOfParts>
  <Company>IPP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Şedinta de lucru</dc:title>
  <dc:creator>Anatol</dc:creator>
  <cp:lastModifiedBy>Пользователь Windows</cp:lastModifiedBy>
  <cp:revision>343</cp:revision>
  <dcterms:created xsi:type="dcterms:W3CDTF">2013-05-02T06:06:07Z</dcterms:created>
  <dcterms:modified xsi:type="dcterms:W3CDTF">2022-02-03T16:33:34Z</dcterms:modified>
</cp:coreProperties>
</file>