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2"/>
  </p:notesMasterIdLst>
  <p:handoutMasterIdLst>
    <p:handoutMasterId r:id="rId73"/>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9" r:id="rId35"/>
    <p:sldId id="300" r:id="rId36"/>
    <p:sldId id="301" r:id="rId37"/>
    <p:sldId id="302" r:id="rId38"/>
    <p:sldId id="303" r:id="rId39"/>
    <p:sldId id="328" r:id="rId40"/>
    <p:sldId id="304" r:id="rId41"/>
    <p:sldId id="305" r:id="rId42"/>
    <p:sldId id="306" r:id="rId43"/>
    <p:sldId id="329"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293" r:id="rId66"/>
    <p:sldId id="294" r:id="rId67"/>
    <p:sldId id="295" r:id="rId68"/>
    <p:sldId id="296" r:id="rId69"/>
    <p:sldId id="297" r:id="rId70"/>
    <p:sldId id="298" r:id="rId71"/>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CC"/>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A7352942-28F5-42D4-92EC-052BACB9217C}" type="datetimeFigureOut">
              <a:rPr lang="ru-RU" smtClean="0"/>
              <a:pPr/>
              <a:t>05.03.2025</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AF0CF3B-22E3-4EF8-BD46-D0A12AC82B92}" type="slidenum">
              <a:rPr lang="ru-RU" smtClean="0"/>
              <a:pPr/>
              <a:t>‹#›</a:t>
            </a:fld>
            <a:endParaRPr lang="ru-RU"/>
          </a:p>
        </p:txBody>
      </p:sp>
    </p:spTree>
    <p:extLst>
      <p:ext uri="{BB962C8B-B14F-4D97-AF65-F5344CB8AC3E}">
        <p14:creationId xmlns:p14="http://schemas.microsoft.com/office/powerpoint/2010/main" val="3186595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C4F77DC0-7593-4E8A-96E8-9DF812544F77}" type="datetimeFigureOut">
              <a:rPr lang="ru-RU" smtClean="0"/>
              <a:pPr/>
              <a:t>05.03.2025</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8E5AFB31-043B-4008-8B52-8B27D5B2CA27}" type="slidenum">
              <a:rPr lang="ru-RU" smtClean="0"/>
              <a:pPr/>
              <a:t>‹#›</a:t>
            </a:fld>
            <a:endParaRPr lang="ru-RU"/>
          </a:p>
        </p:txBody>
      </p:sp>
    </p:spTree>
    <p:extLst>
      <p:ext uri="{BB962C8B-B14F-4D97-AF65-F5344CB8AC3E}">
        <p14:creationId xmlns:p14="http://schemas.microsoft.com/office/powerpoint/2010/main" val="165117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E5AFB31-043B-4008-8B52-8B27D5B2CA27}" type="slidenum">
              <a:rPr lang="ru-RU" smtClean="0"/>
              <a:pPr/>
              <a:t>9</a:t>
            </a:fld>
            <a:endParaRPr lang="ru-RU"/>
          </a:p>
        </p:txBody>
      </p:sp>
    </p:spTree>
    <p:extLst>
      <p:ext uri="{BB962C8B-B14F-4D97-AF65-F5344CB8AC3E}">
        <p14:creationId xmlns:p14="http://schemas.microsoft.com/office/powerpoint/2010/main" val="2862542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4075E61-43A3-46F4-8E2B-5A338B75244D}" type="datetime1">
              <a:rPr lang="ru-RU" smtClean="0"/>
              <a:t>05.03.2025</a:t>
            </a:fld>
            <a:endParaRPr lang="ru-RU"/>
          </a:p>
        </p:txBody>
      </p:sp>
      <p:sp>
        <p:nvSpPr>
          <p:cNvPr id="5" name="Нижний колонтитул 4"/>
          <p:cNvSpPr>
            <a:spLocks noGrp="1"/>
          </p:cNvSpPr>
          <p:nvPr>
            <p:ph type="ftr" sz="quarter" idx="11"/>
          </p:nvPr>
        </p:nvSpPr>
        <p:spPr/>
        <p:txBody>
          <a:bodyPr/>
          <a:lstStyle/>
          <a:p>
            <a:r>
              <a:rPr lang="ru-RU"/>
              <a:t>/70</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1717EF5-5E74-4159-8088-620A74A74DB4}" type="datetime1">
              <a:rPr lang="ru-RU" smtClean="0"/>
              <a:t>05.03.2025</a:t>
            </a:fld>
            <a:endParaRPr lang="ru-RU"/>
          </a:p>
        </p:txBody>
      </p:sp>
      <p:sp>
        <p:nvSpPr>
          <p:cNvPr id="5" name="Нижний колонтитул 4"/>
          <p:cNvSpPr>
            <a:spLocks noGrp="1"/>
          </p:cNvSpPr>
          <p:nvPr>
            <p:ph type="ftr" sz="quarter" idx="11"/>
          </p:nvPr>
        </p:nvSpPr>
        <p:spPr/>
        <p:txBody>
          <a:bodyPr/>
          <a:lstStyle/>
          <a:p>
            <a:r>
              <a:rPr lang="ru-RU"/>
              <a:t>/70</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A6BE9FC-D725-44EF-A087-2756C40BEF2D}" type="datetime1">
              <a:rPr lang="ru-RU" smtClean="0"/>
              <a:t>05.03.2025</a:t>
            </a:fld>
            <a:endParaRPr lang="ru-RU"/>
          </a:p>
        </p:txBody>
      </p:sp>
      <p:sp>
        <p:nvSpPr>
          <p:cNvPr id="5" name="Нижний колонтитул 4"/>
          <p:cNvSpPr>
            <a:spLocks noGrp="1"/>
          </p:cNvSpPr>
          <p:nvPr>
            <p:ph type="ftr" sz="quarter" idx="11"/>
          </p:nvPr>
        </p:nvSpPr>
        <p:spPr/>
        <p:txBody>
          <a:bodyPr/>
          <a:lstStyle/>
          <a:p>
            <a:r>
              <a:rPr lang="ru-RU"/>
              <a:t>/70</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5B6A55D-D889-46EB-B66F-565530149D14}" type="datetime1">
              <a:rPr lang="ru-RU" smtClean="0"/>
              <a:t>05.03.2025</a:t>
            </a:fld>
            <a:endParaRPr lang="ru-RU"/>
          </a:p>
        </p:txBody>
      </p:sp>
      <p:sp>
        <p:nvSpPr>
          <p:cNvPr id="5" name="Нижний колонтитул 4"/>
          <p:cNvSpPr>
            <a:spLocks noGrp="1"/>
          </p:cNvSpPr>
          <p:nvPr>
            <p:ph type="ftr" sz="quarter" idx="11"/>
          </p:nvPr>
        </p:nvSpPr>
        <p:spPr/>
        <p:txBody>
          <a:bodyPr/>
          <a:lstStyle/>
          <a:p>
            <a:r>
              <a:rPr lang="ru-RU"/>
              <a:t>/70</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91EA293-F05C-48E1-9034-9B299FD64872}" type="datetime1">
              <a:rPr lang="ru-RU" smtClean="0"/>
              <a:t>05.03.2025</a:t>
            </a:fld>
            <a:endParaRPr lang="ru-RU"/>
          </a:p>
        </p:txBody>
      </p:sp>
      <p:sp>
        <p:nvSpPr>
          <p:cNvPr id="5" name="Нижний колонтитул 4"/>
          <p:cNvSpPr>
            <a:spLocks noGrp="1"/>
          </p:cNvSpPr>
          <p:nvPr>
            <p:ph type="ftr" sz="quarter" idx="11"/>
          </p:nvPr>
        </p:nvSpPr>
        <p:spPr/>
        <p:txBody>
          <a:bodyPr/>
          <a:lstStyle/>
          <a:p>
            <a:r>
              <a:rPr lang="ru-RU"/>
              <a:t>/70</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86F6D53-7B1A-4CD8-A4A9-D5361EEE04DD}" type="datetime1">
              <a:rPr lang="ru-RU" smtClean="0"/>
              <a:t>05.03.2025</a:t>
            </a:fld>
            <a:endParaRPr lang="ru-RU"/>
          </a:p>
        </p:txBody>
      </p:sp>
      <p:sp>
        <p:nvSpPr>
          <p:cNvPr id="6" name="Нижний колонтитул 5"/>
          <p:cNvSpPr>
            <a:spLocks noGrp="1"/>
          </p:cNvSpPr>
          <p:nvPr>
            <p:ph type="ftr" sz="quarter" idx="11"/>
          </p:nvPr>
        </p:nvSpPr>
        <p:spPr/>
        <p:txBody>
          <a:bodyPr/>
          <a:lstStyle/>
          <a:p>
            <a:r>
              <a:rPr lang="ru-RU"/>
              <a:t>/70</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A728FDA-D3B3-4A06-9ACF-E2BC42D5C7E0}" type="datetime1">
              <a:rPr lang="ru-RU" smtClean="0"/>
              <a:t>05.03.2025</a:t>
            </a:fld>
            <a:endParaRPr lang="ru-RU"/>
          </a:p>
        </p:txBody>
      </p:sp>
      <p:sp>
        <p:nvSpPr>
          <p:cNvPr id="8" name="Нижний колонтитул 7"/>
          <p:cNvSpPr>
            <a:spLocks noGrp="1"/>
          </p:cNvSpPr>
          <p:nvPr>
            <p:ph type="ftr" sz="quarter" idx="11"/>
          </p:nvPr>
        </p:nvSpPr>
        <p:spPr/>
        <p:txBody>
          <a:bodyPr/>
          <a:lstStyle/>
          <a:p>
            <a:r>
              <a:rPr lang="ru-RU"/>
              <a:t>/70</a:t>
            </a:r>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5623A02-19C4-4BCC-9F04-3546591F29AA}" type="datetime1">
              <a:rPr lang="ru-RU" smtClean="0"/>
              <a:t>05.03.2025</a:t>
            </a:fld>
            <a:endParaRPr lang="ru-RU"/>
          </a:p>
        </p:txBody>
      </p:sp>
      <p:sp>
        <p:nvSpPr>
          <p:cNvPr id="4" name="Нижний колонтитул 3"/>
          <p:cNvSpPr>
            <a:spLocks noGrp="1"/>
          </p:cNvSpPr>
          <p:nvPr>
            <p:ph type="ftr" sz="quarter" idx="11"/>
          </p:nvPr>
        </p:nvSpPr>
        <p:spPr/>
        <p:txBody>
          <a:bodyPr/>
          <a:lstStyle/>
          <a:p>
            <a:r>
              <a:rPr lang="ru-RU"/>
              <a:t>/70</a:t>
            </a:r>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3041791-E64D-4155-A3D7-51F7324ED73A}" type="datetime1">
              <a:rPr lang="ru-RU" smtClean="0"/>
              <a:t>05.03.2025</a:t>
            </a:fld>
            <a:endParaRPr lang="ru-RU"/>
          </a:p>
        </p:txBody>
      </p:sp>
      <p:sp>
        <p:nvSpPr>
          <p:cNvPr id="3" name="Нижний колонтитул 2"/>
          <p:cNvSpPr>
            <a:spLocks noGrp="1"/>
          </p:cNvSpPr>
          <p:nvPr>
            <p:ph type="ftr" sz="quarter" idx="11"/>
          </p:nvPr>
        </p:nvSpPr>
        <p:spPr/>
        <p:txBody>
          <a:bodyPr/>
          <a:lstStyle/>
          <a:p>
            <a:r>
              <a:rPr lang="ru-RU"/>
              <a:t>/70</a:t>
            </a:r>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EF4343A-2CC2-4936-A1B3-E4853B029812}" type="datetime1">
              <a:rPr lang="ru-RU" smtClean="0"/>
              <a:t>05.03.2025</a:t>
            </a:fld>
            <a:endParaRPr lang="ru-RU"/>
          </a:p>
        </p:txBody>
      </p:sp>
      <p:sp>
        <p:nvSpPr>
          <p:cNvPr id="6" name="Нижний колонтитул 5"/>
          <p:cNvSpPr>
            <a:spLocks noGrp="1"/>
          </p:cNvSpPr>
          <p:nvPr>
            <p:ph type="ftr" sz="quarter" idx="11"/>
          </p:nvPr>
        </p:nvSpPr>
        <p:spPr/>
        <p:txBody>
          <a:bodyPr/>
          <a:lstStyle/>
          <a:p>
            <a:r>
              <a:rPr lang="ru-RU"/>
              <a:t>/70</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9C290AA2-9380-46C5-8E13-9787FF3E8B52}" type="datetime1">
              <a:rPr lang="ru-RU" smtClean="0"/>
              <a:t>05.03.2025</a:t>
            </a:fld>
            <a:endParaRPr lang="ru-RU"/>
          </a:p>
        </p:txBody>
      </p:sp>
      <p:sp>
        <p:nvSpPr>
          <p:cNvPr id="6" name="Нижний колонтитул 5"/>
          <p:cNvSpPr>
            <a:spLocks noGrp="1"/>
          </p:cNvSpPr>
          <p:nvPr>
            <p:ph type="ftr" sz="quarter" idx="11"/>
          </p:nvPr>
        </p:nvSpPr>
        <p:spPr/>
        <p:txBody>
          <a:bodyPr/>
          <a:lstStyle/>
          <a:p>
            <a:r>
              <a:rPr lang="ru-RU"/>
              <a:t>/70</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47814-24B8-4715-9566-01070A096321}" type="datetime1">
              <a:rPr lang="ru-RU" smtClean="0"/>
              <a:t>05.03.2025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/70</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MO" sz="3100" b="1" dirty="0">
                <a:solidFill>
                  <a:srgbClr val="C00000"/>
                </a:solidFill>
              </a:rPr>
              <a:t/>
            </a:r>
            <a:br>
              <a:rPr lang="ro-MO" sz="3100" b="1" dirty="0">
                <a:solidFill>
                  <a:srgbClr val="C00000"/>
                </a:solidFill>
              </a:rPr>
            </a:br>
            <a:r>
              <a:rPr lang="en-US" sz="3100" b="1" dirty="0" err="1">
                <a:solidFill>
                  <a:srgbClr val="C00000"/>
                </a:solidFill>
              </a:rPr>
              <a:t>Tema</a:t>
            </a:r>
            <a:r>
              <a:rPr lang="en-US" sz="3100" b="1" dirty="0">
                <a:solidFill>
                  <a:srgbClr val="C00000"/>
                </a:solidFill>
              </a:rPr>
              <a:t> </a:t>
            </a:r>
            <a:r>
              <a:rPr lang="ro-RO" sz="3100" b="1" dirty="0">
                <a:solidFill>
                  <a:srgbClr val="C00000"/>
                </a:solidFill>
              </a:rPr>
              <a:t>nr. </a:t>
            </a:r>
            <a:r>
              <a:rPr lang="en-US" sz="3100" b="1" dirty="0">
                <a:solidFill>
                  <a:srgbClr val="C00000"/>
                </a:solidFill>
              </a:rPr>
              <a:t>3</a:t>
            </a:r>
            <a:r>
              <a:rPr lang="ro-RO" sz="3100" b="1" dirty="0">
                <a:solidFill>
                  <a:srgbClr val="C00000"/>
                </a:solidFill>
              </a:rPr>
              <a:t>. </a:t>
            </a:r>
            <a:r>
              <a:rPr lang="ro-RO" b="1" dirty="0">
                <a:solidFill>
                  <a:srgbClr val="C00000"/>
                </a:solidFill>
              </a:rPr>
              <a:t>Materii prime farmaceutice</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lvl="0" indent="0" algn="ctr">
              <a:buNone/>
            </a:pPr>
            <a:r>
              <a:rPr lang="ro-RO" b="1" dirty="0">
                <a:solidFill>
                  <a:srgbClr val="002060"/>
                </a:solidFill>
              </a:rPr>
              <a:t>Plan</a:t>
            </a:r>
          </a:p>
          <a:p>
            <a:pPr lvl="0"/>
            <a:r>
              <a:rPr lang="ro-RO" b="1" dirty="0">
                <a:solidFill>
                  <a:srgbClr val="0033CC"/>
                </a:solidFill>
              </a:rPr>
              <a:t>1. Substanţe medicamentoase</a:t>
            </a:r>
            <a:endParaRPr lang="ru-RU" dirty="0">
              <a:solidFill>
                <a:srgbClr val="0033CC"/>
              </a:solidFill>
            </a:endParaRPr>
          </a:p>
          <a:p>
            <a:pPr lvl="0"/>
            <a:r>
              <a:rPr lang="en-US" b="1" dirty="0">
                <a:solidFill>
                  <a:srgbClr val="0033CC"/>
                </a:solidFill>
              </a:rPr>
              <a:t>2. </a:t>
            </a:r>
            <a:r>
              <a:rPr lang="ro-RO" b="1" dirty="0">
                <a:solidFill>
                  <a:srgbClr val="0033CC"/>
                </a:solidFill>
              </a:rPr>
              <a:t>Substanţe auxiliare</a:t>
            </a:r>
            <a:endParaRPr lang="ru-RU" dirty="0">
              <a:solidFill>
                <a:srgbClr val="0033CC"/>
              </a:solidFill>
            </a:endParaRPr>
          </a:p>
          <a:p>
            <a:pPr lvl="0"/>
            <a:r>
              <a:rPr lang="en-US" b="1" dirty="0">
                <a:solidFill>
                  <a:srgbClr val="0033CC"/>
                </a:solidFill>
              </a:rPr>
              <a:t>3. </a:t>
            </a:r>
            <a:r>
              <a:rPr lang="ro-RO" b="1" dirty="0">
                <a:solidFill>
                  <a:srgbClr val="0033CC"/>
                </a:solidFill>
              </a:rPr>
              <a:t>Materiale de condiţionare-ambalare.   Etichetarea și divizarea medicamentelor</a:t>
            </a:r>
            <a:endParaRPr lang="ru-RU" dirty="0">
              <a:solidFill>
                <a:srgbClr val="0033CC"/>
              </a:solidFill>
            </a:endParaRPr>
          </a:p>
          <a:p>
            <a:pPr marL="0" lvl="0" indent="0" algn="just">
              <a:buNone/>
            </a:pPr>
            <a:endParaRPr lang="ru-RU" b="1"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34110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728192"/>
          </a:xfrm>
        </p:spPr>
        <p:txBody>
          <a:bodyPr>
            <a:normAutofit fontScale="90000"/>
          </a:bodyPr>
          <a:lstStyle/>
          <a:p>
            <a:r>
              <a:rPr lang="ro-RO" sz="2900" b="1" dirty="0">
                <a:solidFill>
                  <a:srgbClr val="C00000"/>
                </a:solidFill>
              </a:rPr>
              <a:t/>
            </a:r>
            <a:br>
              <a:rPr lang="ro-RO" sz="2900" b="1" dirty="0">
                <a:solidFill>
                  <a:srgbClr val="C00000"/>
                </a:solidFill>
              </a:rPr>
            </a:br>
            <a:r>
              <a:rPr lang="ro-RO" sz="4000" b="1" dirty="0">
                <a:solidFill>
                  <a:srgbClr val="C00000"/>
                </a:solidFill>
              </a:rPr>
              <a:t>Substanţele medicamentoase (SM) pot fi clasificate în funcţie de diferite criterii (3):</a:t>
            </a:r>
            <a:r>
              <a:rPr lang="ru-RU" sz="4000" dirty="0"/>
              <a:t/>
            </a:r>
            <a:br>
              <a:rPr lang="ru-RU" sz="4000" dirty="0"/>
            </a:br>
            <a:endParaRPr lang="ru-RU" sz="4000" dirty="0"/>
          </a:p>
        </p:txBody>
      </p:sp>
      <p:sp>
        <p:nvSpPr>
          <p:cNvPr id="3" name="Объект 2"/>
          <p:cNvSpPr>
            <a:spLocks noGrp="1"/>
          </p:cNvSpPr>
          <p:nvPr>
            <p:ph idx="1"/>
          </p:nvPr>
        </p:nvSpPr>
        <p:spPr>
          <a:xfrm>
            <a:off x="179512" y="2420888"/>
            <a:ext cx="8784976" cy="4032448"/>
          </a:xfrm>
        </p:spPr>
        <p:txBody>
          <a:bodyPr/>
          <a:lstStyle/>
          <a:p>
            <a:r>
              <a:rPr lang="ro-MO" b="1" dirty="0"/>
              <a:t>1.1. TOXICITATEA</a:t>
            </a:r>
          </a:p>
          <a:p>
            <a:endParaRPr lang="ro-MO" b="1" dirty="0"/>
          </a:p>
          <a:p>
            <a:pPr lvl="0"/>
            <a:r>
              <a:rPr lang="ro-RO" b="1" dirty="0"/>
              <a:t>1.2. NATURA MATERIILOR PRIME</a:t>
            </a:r>
            <a:endParaRPr lang="ru-RU" dirty="0"/>
          </a:p>
          <a:p>
            <a:pPr lvl="0"/>
            <a:endParaRPr lang="ro-RO" b="1" dirty="0"/>
          </a:p>
          <a:p>
            <a:pPr lvl="0"/>
            <a:r>
              <a:rPr lang="ro-RO" b="1" dirty="0"/>
              <a:t>1.3. ORIGINEA MATERIILOR PRIME</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680971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90066"/>
          </a:xfrm>
        </p:spPr>
        <p:txBody>
          <a:bodyPr>
            <a:normAutofit fontScale="90000"/>
          </a:bodyPr>
          <a:lstStyle/>
          <a:p>
            <a:r>
              <a:rPr lang="en-US" b="1">
                <a:solidFill>
                  <a:srgbClr val="C00000"/>
                </a:solidFill>
              </a:rPr>
              <a:t>1.1. </a:t>
            </a:r>
            <a:r>
              <a:rPr lang="ro-MO" b="1">
                <a:solidFill>
                  <a:srgbClr val="C00000"/>
                </a:solidFill>
              </a:rPr>
              <a:t>Toxicitatea </a:t>
            </a:r>
            <a:r>
              <a:rPr lang="ro-MO" b="1" dirty="0">
                <a:solidFill>
                  <a:srgbClr val="C00000"/>
                </a:solidFill>
              </a:rPr>
              <a:t>SM</a:t>
            </a:r>
            <a:endParaRPr lang="ru-RU" b="1" dirty="0">
              <a:solidFill>
                <a:srgbClr val="C00000"/>
              </a:solidFill>
            </a:endParaRPr>
          </a:p>
        </p:txBody>
      </p:sp>
      <p:sp>
        <p:nvSpPr>
          <p:cNvPr id="3" name="Объект 2"/>
          <p:cNvSpPr>
            <a:spLocks noGrp="1"/>
          </p:cNvSpPr>
          <p:nvPr>
            <p:ph idx="1"/>
          </p:nvPr>
        </p:nvSpPr>
        <p:spPr>
          <a:xfrm>
            <a:off x="457200" y="692696"/>
            <a:ext cx="8229600" cy="5433467"/>
          </a:xfrm>
        </p:spPr>
        <p:txBody>
          <a:bodyPr>
            <a:normAutofit/>
          </a:bodyPr>
          <a:lstStyle/>
          <a:p>
            <a:endParaRPr lang="ro-RO" dirty="0"/>
          </a:p>
          <a:p>
            <a:endParaRPr lang="ro-RO"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11</a:t>
            </a:fld>
            <a:endParaRPr lang="ru-RU"/>
          </a:p>
        </p:txBody>
      </p:sp>
      <p:sp>
        <p:nvSpPr>
          <p:cNvPr id="5" name="Блок-схема: альтернативный процесс 4"/>
          <p:cNvSpPr/>
          <p:nvPr/>
        </p:nvSpPr>
        <p:spPr>
          <a:xfrm>
            <a:off x="770382" y="764704"/>
            <a:ext cx="8064896" cy="72008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a:solidFill>
                  <a:schemeClr val="tx1"/>
                </a:solidFill>
              </a:rPr>
              <a:t>SM</a:t>
            </a:r>
            <a:endParaRPr lang="ru-RU" sz="2800" b="1" dirty="0">
              <a:solidFill>
                <a:schemeClr val="tx1"/>
              </a:solidFill>
            </a:endParaRPr>
          </a:p>
        </p:txBody>
      </p:sp>
      <p:sp>
        <p:nvSpPr>
          <p:cNvPr id="6" name="Стрелка вниз 5"/>
          <p:cNvSpPr/>
          <p:nvPr/>
        </p:nvSpPr>
        <p:spPr>
          <a:xfrm>
            <a:off x="812797" y="1628800"/>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3909141" y="1628800"/>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035078" y="1620166"/>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107504" y="3422839"/>
            <a:ext cx="2880320" cy="3312368"/>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400" b="1" i="1" dirty="0">
                <a:solidFill>
                  <a:schemeClr val="tx1"/>
                </a:solidFill>
              </a:rPr>
              <a:t>Substanţe </a:t>
            </a:r>
            <a:r>
              <a:rPr lang="ro-RO" sz="2400" b="1" i="1" u="sng" dirty="0">
                <a:solidFill>
                  <a:schemeClr val="tx1"/>
                </a:solidFill>
              </a:rPr>
              <a:t>ANODINE </a:t>
            </a:r>
            <a:r>
              <a:rPr lang="ro-RO" sz="2400" b="1" i="1" dirty="0">
                <a:solidFill>
                  <a:schemeClr val="tx1"/>
                </a:solidFill>
              </a:rPr>
              <a:t>(</a:t>
            </a:r>
            <a:r>
              <a:rPr lang="ru-RU" sz="2400" b="1" i="1" dirty="0">
                <a:solidFill>
                  <a:schemeClr val="tx1"/>
                </a:solidFill>
              </a:rPr>
              <a:t>безвредные</a:t>
            </a:r>
            <a:r>
              <a:rPr lang="ro-RO" sz="2400" b="1" i="1" dirty="0">
                <a:solidFill>
                  <a:schemeClr val="tx1"/>
                </a:solidFill>
              </a:rPr>
              <a:t>)  </a:t>
            </a:r>
          </a:p>
          <a:p>
            <a:pPr lvl="0" algn="ctr"/>
            <a:r>
              <a:rPr lang="ro-RO" sz="2400" b="1" i="1" dirty="0">
                <a:solidFill>
                  <a:schemeClr val="tx1"/>
                </a:solidFill>
              </a:rPr>
              <a:t>- </a:t>
            </a:r>
            <a:r>
              <a:rPr lang="ro-RO" sz="2000" b="1" dirty="0">
                <a:solidFill>
                  <a:schemeClr val="tx1"/>
                </a:solidFill>
              </a:rPr>
              <a:t>bromura de calciu</a:t>
            </a:r>
            <a:r>
              <a:rPr lang="ro-RO" sz="2400" b="1" dirty="0">
                <a:solidFill>
                  <a:schemeClr val="tx1"/>
                </a:solidFill>
              </a:rPr>
              <a:t>, - </a:t>
            </a:r>
            <a:r>
              <a:rPr lang="ro-RO" sz="2000" b="1" dirty="0">
                <a:solidFill>
                  <a:schemeClr val="tx1"/>
                </a:solidFill>
              </a:rPr>
              <a:t>acidul acetilsalicilic, etc.</a:t>
            </a:r>
            <a:endParaRPr lang="ru-RU" sz="2000" b="1" dirty="0">
              <a:solidFill>
                <a:schemeClr val="tx1"/>
              </a:solidFill>
            </a:endParaRPr>
          </a:p>
          <a:p>
            <a:pPr algn="ctr"/>
            <a:endParaRPr lang="ru-RU" dirty="0"/>
          </a:p>
        </p:txBody>
      </p:sp>
      <p:sp>
        <p:nvSpPr>
          <p:cNvPr id="10" name="Скругленный прямоугольник 9"/>
          <p:cNvSpPr/>
          <p:nvPr/>
        </p:nvSpPr>
        <p:spPr>
          <a:xfrm>
            <a:off x="3203848" y="3422839"/>
            <a:ext cx="2736304" cy="331236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200" b="1" i="1" dirty="0">
                <a:solidFill>
                  <a:schemeClr val="tx1"/>
                </a:solidFill>
              </a:rPr>
              <a:t>Substanţe </a:t>
            </a:r>
          </a:p>
          <a:p>
            <a:pPr lvl="0" algn="ctr"/>
            <a:r>
              <a:rPr lang="ro-RO" sz="2200" b="1" i="1" u="sng" dirty="0">
                <a:solidFill>
                  <a:schemeClr val="tx1"/>
                </a:solidFill>
              </a:rPr>
              <a:t>PUTERNIC ACTIVE</a:t>
            </a:r>
          </a:p>
          <a:p>
            <a:pPr lvl="0" algn="ctr"/>
            <a:r>
              <a:rPr lang="ro-RO" sz="2200" b="1" i="1" dirty="0">
                <a:solidFill>
                  <a:schemeClr val="tx1"/>
                </a:solidFill>
              </a:rPr>
              <a:t>(Separandum, aparte, </a:t>
            </a:r>
            <a:r>
              <a:rPr lang="ru-RU" sz="2200" b="1" i="1" dirty="0">
                <a:solidFill>
                  <a:schemeClr val="tx1"/>
                </a:solidFill>
              </a:rPr>
              <a:t>отдельные</a:t>
            </a:r>
            <a:r>
              <a:rPr lang="ro-RO" sz="2200" b="1" i="1" dirty="0">
                <a:solidFill>
                  <a:schemeClr val="tx1"/>
                </a:solidFill>
              </a:rPr>
              <a:t>)  </a:t>
            </a:r>
          </a:p>
          <a:p>
            <a:pPr marL="342900" lvl="0" indent="-342900" algn="ctr">
              <a:buFontTx/>
              <a:buChar char="-"/>
            </a:pPr>
            <a:r>
              <a:rPr lang="ro-RO" sz="2200" b="1" dirty="0">
                <a:solidFill>
                  <a:schemeClr val="tx1"/>
                </a:solidFill>
              </a:rPr>
              <a:t>fenobarbital, </a:t>
            </a:r>
          </a:p>
          <a:p>
            <a:pPr marL="342900" lvl="0" indent="-342900" algn="ctr">
              <a:buFontTx/>
              <a:buChar char="-"/>
            </a:pPr>
            <a:r>
              <a:rPr lang="ro-RO" sz="2200" b="1" dirty="0">
                <a:solidFill>
                  <a:schemeClr val="tx1"/>
                </a:solidFill>
              </a:rPr>
              <a:t>cofeina, etc.</a:t>
            </a:r>
            <a:endParaRPr lang="ru-RU" sz="2200" b="1" dirty="0">
              <a:solidFill>
                <a:schemeClr val="tx1"/>
              </a:solidFill>
            </a:endParaRPr>
          </a:p>
          <a:p>
            <a:pPr algn="ctr"/>
            <a:endParaRPr lang="ru-RU" dirty="0"/>
          </a:p>
        </p:txBody>
      </p:sp>
      <p:sp>
        <p:nvSpPr>
          <p:cNvPr id="11" name="Скругленный прямоугольник 10"/>
          <p:cNvSpPr/>
          <p:nvPr/>
        </p:nvSpPr>
        <p:spPr>
          <a:xfrm>
            <a:off x="6300192" y="3437384"/>
            <a:ext cx="2736304" cy="3312368"/>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200" b="1" i="1" dirty="0">
                <a:solidFill>
                  <a:schemeClr val="tx1"/>
                </a:solidFill>
              </a:rPr>
              <a:t>Substanţe </a:t>
            </a:r>
          </a:p>
          <a:p>
            <a:pPr lvl="0" algn="ctr"/>
            <a:r>
              <a:rPr lang="ro-RO" sz="2200" b="1" i="1" u="sng" dirty="0">
                <a:solidFill>
                  <a:schemeClr val="tx1"/>
                </a:solidFill>
              </a:rPr>
              <a:t>TOXICE, STUPEFIANTE ŞI PSIHOTROPE </a:t>
            </a:r>
            <a:r>
              <a:rPr lang="en-US" sz="2200" b="1" i="1" dirty="0">
                <a:solidFill>
                  <a:schemeClr val="tx1"/>
                </a:solidFill>
              </a:rPr>
              <a:t>(</a:t>
            </a:r>
            <a:r>
              <a:rPr lang="ro-RO" sz="2200" b="1" i="1" dirty="0">
                <a:solidFill>
                  <a:schemeClr val="tx1"/>
                </a:solidFill>
              </a:rPr>
              <a:t>otravă, </a:t>
            </a:r>
            <a:r>
              <a:rPr lang="ru-RU" sz="2200" b="1" i="1" dirty="0">
                <a:solidFill>
                  <a:schemeClr val="tx1"/>
                </a:solidFill>
              </a:rPr>
              <a:t>яд</a:t>
            </a:r>
            <a:r>
              <a:rPr lang="en-US" sz="2200" b="1" i="1" dirty="0">
                <a:solidFill>
                  <a:schemeClr val="tx1"/>
                </a:solidFill>
              </a:rPr>
              <a:t>)</a:t>
            </a:r>
            <a:endParaRPr lang="ro-MO" sz="2200" b="1" i="1" dirty="0">
              <a:solidFill>
                <a:schemeClr val="tx1"/>
              </a:solidFill>
            </a:endParaRPr>
          </a:p>
          <a:p>
            <a:pPr lvl="0" algn="ctr"/>
            <a:r>
              <a:rPr lang="ro-RO" sz="2200" b="1" dirty="0">
                <a:solidFill>
                  <a:schemeClr val="tx1"/>
                </a:solidFill>
              </a:rPr>
              <a:t>– atropina,</a:t>
            </a:r>
          </a:p>
          <a:p>
            <a:pPr lvl="0" algn="ctr"/>
            <a:r>
              <a:rPr lang="ro-RO" sz="2200" b="1" dirty="0">
                <a:solidFill>
                  <a:schemeClr val="tx1"/>
                </a:solidFill>
              </a:rPr>
              <a:t>- morfina, etc.</a:t>
            </a:r>
            <a:endParaRPr lang="ru-RU" sz="2200" b="1" dirty="0">
              <a:solidFill>
                <a:schemeClr val="tx1"/>
              </a:solidFill>
            </a:endParaRPr>
          </a:p>
          <a:p>
            <a:pPr algn="ctr"/>
            <a:endParaRPr lang="ru-RU" sz="2200" b="1" dirty="0">
              <a:solidFill>
                <a:schemeClr val="tx1"/>
              </a:solidFill>
            </a:endParaRPr>
          </a:p>
        </p:txBody>
      </p:sp>
      <p:sp>
        <p:nvSpPr>
          <p:cNvPr id="12" name="Нижний колонтитул 11"/>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94924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274042"/>
          </a:xfrm>
        </p:spPr>
        <p:txBody>
          <a:bodyPr>
            <a:normAutofit fontScale="90000"/>
          </a:bodyPr>
          <a:lstStyle/>
          <a:p>
            <a:r>
              <a:rPr lang="ro-RO" b="1" i="1" u="sng" dirty="0">
                <a:solidFill>
                  <a:srgbClr val="C00000"/>
                </a:solidFill>
              </a:rPr>
              <a:t/>
            </a:r>
            <a:br>
              <a:rPr lang="ro-RO" b="1" i="1" u="sng" dirty="0">
                <a:solidFill>
                  <a:srgbClr val="C00000"/>
                </a:solidFill>
              </a:rPr>
            </a:br>
            <a:r>
              <a:rPr lang="ro-RO" b="1" i="1" u="sng" dirty="0">
                <a:solidFill>
                  <a:srgbClr val="C00000"/>
                </a:solidFill>
              </a:rPr>
              <a:t/>
            </a:r>
            <a:br>
              <a:rPr lang="ro-RO" b="1" i="1" u="sng" dirty="0">
                <a:solidFill>
                  <a:srgbClr val="C00000"/>
                </a:solidFill>
              </a:rPr>
            </a:br>
            <a:r>
              <a:rPr lang="ro-RO" b="1" dirty="0">
                <a:solidFill>
                  <a:srgbClr val="C00000"/>
                </a:solidFill>
              </a:rPr>
              <a:t>1.2. NATURA MATERIILOR PRIME</a:t>
            </a:r>
            <a:r>
              <a:rPr lang="ru-RU" dirty="0">
                <a:solidFill>
                  <a:srgbClr val="C00000"/>
                </a:solidFill>
              </a:rPr>
              <a:t/>
            </a:r>
            <a:br>
              <a:rPr lang="ru-RU" dirty="0">
                <a:solidFill>
                  <a:srgbClr val="C00000"/>
                </a:solidFill>
              </a:rPr>
            </a:br>
            <a:r>
              <a:rPr lang="ru-RU" dirty="0">
                <a:solidFill>
                  <a:srgbClr val="C00000"/>
                </a:solidFill>
              </a:rPr>
              <a:t/>
            </a:r>
            <a:br>
              <a:rPr lang="ru-RU" dirty="0">
                <a:solidFill>
                  <a:srgbClr val="C00000"/>
                </a:solidFill>
              </a:rPr>
            </a:br>
            <a:endParaRPr lang="ru-RU"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12</a:t>
            </a:fld>
            <a:endParaRPr lang="ru-RU"/>
          </a:p>
        </p:txBody>
      </p:sp>
      <p:sp>
        <p:nvSpPr>
          <p:cNvPr id="5" name="Блок-схема: альтернативный процесс 4"/>
          <p:cNvSpPr/>
          <p:nvPr/>
        </p:nvSpPr>
        <p:spPr>
          <a:xfrm>
            <a:off x="554358" y="404664"/>
            <a:ext cx="8064896" cy="720080"/>
          </a:xfrm>
          <a:prstGeom prst="flowChartAlternateProcess">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a:solidFill>
                  <a:schemeClr val="tx1"/>
                </a:solidFill>
              </a:rPr>
              <a:t>SM</a:t>
            </a:r>
            <a:endParaRPr lang="ru-RU" sz="2800" b="1" dirty="0">
              <a:solidFill>
                <a:schemeClr val="tx1"/>
              </a:solidFill>
            </a:endParaRPr>
          </a:p>
        </p:txBody>
      </p:sp>
      <p:sp>
        <p:nvSpPr>
          <p:cNvPr id="6" name="Стрелка вниз 5"/>
          <p:cNvSpPr/>
          <p:nvPr/>
        </p:nvSpPr>
        <p:spPr>
          <a:xfrm>
            <a:off x="1115616" y="1133378"/>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211960" y="1133378"/>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337897" y="1124744"/>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35496" y="1798468"/>
            <a:ext cx="2736304"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u="sng" dirty="0">
                <a:solidFill>
                  <a:schemeClr val="tx1"/>
                </a:solidFill>
              </a:rPr>
              <a:t>PRODUSE DEFINITE </a:t>
            </a:r>
            <a:r>
              <a:rPr lang="ro-RO" sz="2200" i="1" dirty="0">
                <a:solidFill>
                  <a:schemeClr val="tx1"/>
                </a:solidFill>
              </a:rPr>
              <a:t>– </a:t>
            </a:r>
            <a:r>
              <a:rPr lang="ro-RO" sz="2200" b="1" dirty="0">
                <a:solidFill>
                  <a:schemeClr val="tx1"/>
                </a:solidFill>
              </a:rPr>
              <a:t>sunt substanţe chimice care pot fi caracterizate prin constante fizice şi proprietăţi chimice. </a:t>
            </a:r>
            <a:r>
              <a:rPr lang="ro-RO" sz="2200" dirty="0">
                <a:solidFill>
                  <a:schemeClr val="tx1"/>
                </a:solidFill>
              </a:rPr>
              <a:t>Ex: – acidul acetilsalicilic, papaverina, streptomicina, etc.</a:t>
            </a:r>
            <a:endParaRPr lang="ru-RU" sz="2200" dirty="0">
              <a:solidFill>
                <a:schemeClr val="tx1"/>
              </a:solidFill>
            </a:endParaRPr>
          </a:p>
        </p:txBody>
      </p:sp>
      <p:sp>
        <p:nvSpPr>
          <p:cNvPr id="11" name="Скругленный прямоугольник 10"/>
          <p:cNvSpPr/>
          <p:nvPr/>
        </p:nvSpPr>
        <p:spPr>
          <a:xfrm>
            <a:off x="6444208" y="1826826"/>
            <a:ext cx="2664296"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1900" b="1" u="sng" dirty="0">
                <a:solidFill>
                  <a:schemeClr val="tx1"/>
                </a:solidFill>
              </a:rPr>
              <a:t>PRODUSE REPREZENTATE DE ŢESUTURI ANIMALE SAU VEGETALE, ANIMALE SAU PLANTE ÎNTREGI. </a:t>
            </a:r>
            <a:r>
              <a:rPr lang="ro-RO" sz="1900" u="sng" dirty="0">
                <a:solidFill>
                  <a:schemeClr val="tx1"/>
                </a:solidFill>
              </a:rPr>
              <a:t> </a:t>
            </a:r>
          </a:p>
          <a:p>
            <a:pPr lvl="0" algn="just"/>
            <a:r>
              <a:rPr lang="ro-RO" sz="1900" dirty="0">
                <a:solidFill>
                  <a:schemeClr val="tx1"/>
                </a:solidFill>
              </a:rPr>
              <a:t>Ele se tratează prin diferite metode specifice de pre-lucrare, în vederea conservării şi utilizării; sunt definite prin caracterele lor morfo-logice şi histologice. Ex: - flori de muşeţel, hipofiza, etc.</a:t>
            </a:r>
            <a:endParaRPr lang="ru-RU" sz="1900" dirty="0">
              <a:solidFill>
                <a:schemeClr val="tx1"/>
              </a:solidFill>
            </a:endParaRPr>
          </a:p>
        </p:txBody>
      </p:sp>
      <p:sp>
        <p:nvSpPr>
          <p:cNvPr id="12" name="Скругленный прямоугольник 11"/>
          <p:cNvSpPr/>
          <p:nvPr/>
        </p:nvSpPr>
        <p:spPr>
          <a:xfrm>
            <a:off x="2915816" y="1798468"/>
            <a:ext cx="3384376"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ro-RO" sz="1900" b="1" u="sng" dirty="0">
                <a:solidFill>
                  <a:schemeClr val="tx1"/>
                </a:solidFill>
              </a:rPr>
              <a:t>PRODUSE NEDEFINITE </a:t>
            </a:r>
            <a:r>
              <a:rPr lang="ro-RO" sz="1900" i="1" dirty="0">
                <a:solidFill>
                  <a:schemeClr val="tx1"/>
                </a:solidFill>
              </a:rPr>
              <a:t>– </a:t>
            </a:r>
            <a:r>
              <a:rPr lang="ro-RO" sz="1900" dirty="0">
                <a:solidFill>
                  <a:schemeClr val="tx1"/>
                </a:solidFill>
              </a:rPr>
              <a:t>de regulă sunt acelea, care se obţin prin </a:t>
            </a:r>
            <a:r>
              <a:rPr lang="ro-RO" sz="1900" b="1" dirty="0">
                <a:solidFill>
                  <a:schemeClr val="tx1"/>
                </a:solidFill>
              </a:rPr>
              <a:t>extracţie din plante, organele animalelor</a:t>
            </a:r>
            <a:r>
              <a:rPr lang="ro-RO" sz="1900" dirty="0">
                <a:solidFill>
                  <a:schemeClr val="tx1"/>
                </a:solidFill>
              </a:rPr>
              <a:t>, cu participarea micro-organismelor. </a:t>
            </a:r>
          </a:p>
          <a:p>
            <a:pPr lvl="0" algn="just"/>
            <a:r>
              <a:rPr lang="ro-RO" sz="1900" dirty="0">
                <a:solidFill>
                  <a:schemeClr val="tx1"/>
                </a:solidFill>
              </a:rPr>
              <a:t>Se mai obţin în rezultatul realizării diverselor transfor-mări chimice ale acestora sau prin tratarea diverselor substanţe minerale. </a:t>
            </a:r>
          </a:p>
          <a:p>
            <a:pPr lvl="0" algn="just"/>
            <a:r>
              <a:rPr lang="ro-RO" sz="1900" dirty="0">
                <a:solidFill>
                  <a:schemeClr val="tx1"/>
                </a:solidFill>
              </a:rPr>
              <a:t>Acestea sunt amestecuri cu caracteristicile variabile care depind de originea şi modul de obţinere. </a:t>
            </a:r>
          </a:p>
          <a:p>
            <a:pPr lvl="0" algn="just"/>
            <a:r>
              <a:rPr lang="ro-RO" sz="1900" dirty="0">
                <a:solidFill>
                  <a:schemeClr val="tx1"/>
                </a:solidFill>
              </a:rPr>
              <a:t>Ex: uleiul din ficat de peşte, etc.</a:t>
            </a:r>
            <a:endParaRPr lang="ru-RU" sz="1900" dirty="0">
              <a:solidFill>
                <a:schemeClr val="tx1"/>
              </a:solidFill>
            </a:endParaRPr>
          </a:p>
        </p:txBody>
      </p:sp>
      <p:sp>
        <p:nvSpPr>
          <p:cNvPr id="13" name="Нижний колонтитул 12"/>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73011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274042"/>
          </a:xfrm>
        </p:spPr>
        <p:txBody>
          <a:bodyPr>
            <a:normAutofit fontScale="90000"/>
          </a:bodyPr>
          <a:lstStyle/>
          <a:p>
            <a:r>
              <a:rPr lang="ro-RO" b="1" i="1" u="sng" dirty="0">
                <a:solidFill>
                  <a:srgbClr val="C00000"/>
                </a:solidFill>
              </a:rPr>
              <a:t/>
            </a:r>
            <a:br>
              <a:rPr lang="ro-RO" b="1" i="1" u="sng" dirty="0">
                <a:solidFill>
                  <a:srgbClr val="C00000"/>
                </a:solidFill>
              </a:rPr>
            </a:br>
            <a:r>
              <a:rPr lang="ro-RO" b="1" i="1" u="sng" dirty="0">
                <a:solidFill>
                  <a:srgbClr val="C00000"/>
                </a:solidFill>
              </a:rPr>
              <a:t/>
            </a:r>
            <a:br>
              <a:rPr lang="ro-RO" b="1" i="1" u="sng" dirty="0">
                <a:solidFill>
                  <a:srgbClr val="C00000"/>
                </a:solidFill>
              </a:rPr>
            </a:br>
            <a:r>
              <a:rPr lang="ro-RO" b="1" dirty="0">
                <a:solidFill>
                  <a:srgbClr val="C00000"/>
                </a:solidFill>
              </a:rPr>
              <a:t>1.3. ORIGINEA MATERIILOR PRIME</a:t>
            </a:r>
            <a:r>
              <a:rPr lang="ru-RU" dirty="0">
                <a:solidFill>
                  <a:srgbClr val="C00000"/>
                </a:solidFill>
              </a:rPr>
              <a:t/>
            </a:r>
            <a:br>
              <a:rPr lang="ru-RU" dirty="0">
                <a:solidFill>
                  <a:srgbClr val="C00000"/>
                </a:solidFill>
              </a:rPr>
            </a:br>
            <a:r>
              <a:rPr lang="ru-RU" dirty="0">
                <a:solidFill>
                  <a:srgbClr val="C00000"/>
                </a:solidFill>
              </a:rPr>
              <a:t/>
            </a:r>
            <a:br>
              <a:rPr lang="ru-RU" dirty="0">
                <a:solidFill>
                  <a:srgbClr val="C00000"/>
                </a:solidFill>
              </a:rPr>
            </a:br>
            <a:endParaRPr lang="ru-RU"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13</a:t>
            </a:fld>
            <a:endParaRPr lang="ru-RU"/>
          </a:p>
        </p:txBody>
      </p:sp>
      <p:sp>
        <p:nvSpPr>
          <p:cNvPr id="5" name="Блок-схема: альтернативный процесс 4"/>
          <p:cNvSpPr/>
          <p:nvPr/>
        </p:nvSpPr>
        <p:spPr>
          <a:xfrm>
            <a:off x="554358" y="692696"/>
            <a:ext cx="8064896" cy="720080"/>
          </a:xfrm>
          <a:prstGeom prst="flowChartAlternateProcess">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a:solidFill>
                  <a:schemeClr val="tx1"/>
                </a:solidFill>
              </a:rPr>
              <a:t>SM</a:t>
            </a:r>
            <a:endParaRPr lang="ru-RU" sz="2800" b="1" dirty="0">
              <a:solidFill>
                <a:schemeClr val="tx1"/>
              </a:solidFill>
            </a:endParaRPr>
          </a:p>
        </p:txBody>
      </p:sp>
      <p:sp>
        <p:nvSpPr>
          <p:cNvPr id="6" name="Стрелка вниз 5"/>
          <p:cNvSpPr/>
          <p:nvPr/>
        </p:nvSpPr>
        <p:spPr>
          <a:xfrm>
            <a:off x="1115616" y="1565426"/>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211960" y="1565426"/>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337897" y="1556792"/>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35496" y="2806580"/>
            <a:ext cx="2736304"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u="sng" dirty="0">
                <a:solidFill>
                  <a:schemeClr val="tx1"/>
                </a:solidFill>
              </a:rPr>
              <a:t>a) MINERALĂ </a:t>
            </a:r>
            <a:endParaRPr lang="ru-RU" sz="2400" b="1" u="sng" dirty="0">
              <a:solidFill>
                <a:schemeClr val="tx1"/>
              </a:solidFill>
            </a:endParaRPr>
          </a:p>
        </p:txBody>
      </p:sp>
      <p:sp>
        <p:nvSpPr>
          <p:cNvPr id="11" name="Скругленный прямоугольник 10"/>
          <p:cNvSpPr/>
          <p:nvPr/>
        </p:nvSpPr>
        <p:spPr>
          <a:xfrm>
            <a:off x="6444208" y="2806580"/>
            <a:ext cx="2664296"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u="sng" dirty="0">
                <a:solidFill>
                  <a:schemeClr val="tx1"/>
                </a:solidFill>
              </a:rPr>
              <a:t>c) DE SINTEZĂ SAU SEMISINTEZĂ</a:t>
            </a:r>
            <a:endParaRPr lang="ru-RU" sz="2400" b="1" u="sng" dirty="0">
              <a:solidFill>
                <a:schemeClr val="tx1"/>
              </a:solidFill>
            </a:endParaRPr>
          </a:p>
          <a:p>
            <a:pPr lvl="0" algn="ctr"/>
            <a:endParaRPr lang="ru-RU" sz="2400" u="sng" dirty="0">
              <a:solidFill>
                <a:schemeClr val="tx1"/>
              </a:solidFill>
            </a:endParaRPr>
          </a:p>
        </p:txBody>
      </p:sp>
      <p:sp>
        <p:nvSpPr>
          <p:cNvPr id="12" name="Скругленный прямоугольник 11"/>
          <p:cNvSpPr/>
          <p:nvPr/>
        </p:nvSpPr>
        <p:spPr>
          <a:xfrm>
            <a:off x="2915816" y="2806580"/>
            <a:ext cx="3384376"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400" b="1" u="sng" dirty="0">
                <a:solidFill>
                  <a:schemeClr val="tx1"/>
                </a:solidFill>
              </a:rPr>
              <a:t>b) BIOLOGICĂ</a:t>
            </a:r>
            <a:endParaRPr lang="ru-RU" sz="2400" u="sng" dirty="0">
              <a:solidFill>
                <a:schemeClr val="tx1"/>
              </a:solidFill>
            </a:endParaRPr>
          </a:p>
        </p:txBody>
      </p:sp>
      <p:sp>
        <p:nvSpPr>
          <p:cNvPr id="13" name="Нижний колонтитул 12"/>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11557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pPr lvl="0"/>
            <a:r>
              <a:rPr lang="ro-RO" sz="3200" b="1" i="1" u="sng" dirty="0">
                <a:solidFill>
                  <a:srgbClr val="C00000"/>
                </a:solidFill>
              </a:rPr>
              <a:t/>
            </a:r>
            <a:br>
              <a:rPr lang="ro-RO" sz="3200" b="1" i="1" u="sng" dirty="0">
                <a:solidFill>
                  <a:srgbClr val="C00000"/>
                </a:solidFill>
              </a:rPr>
            </a:br>
            <a:r>
              <a:rPr lang="ro-RO" sz="3200" b="1" i="1" u="sng" dirty="0">
                <a:solidFill>
                  <a:srgbClr val="C00000"/>
                </a:solidFill>
              </a:rPr>
              <a:t>a) Materii prime de origine minerală</a:t>
            </a:r>
            <a:r>
              <a:rPr lang="ru-RU" sz="3200" dirty="0"/>
              <a:t/>
            </a:r>
            <a:br>
              <a:rPr lang="ru-RU" sz="3200" dirty="0"/>
            </a:br>
            <a:endParaRPr lang="ru-RU" sz="3200" dirty="0"/>
          </a:p>
        </p:txBody>
      </p:sp>
      <p:sp>
        <p:nvSpPr>
          <p:cNvPr id="3" name="Объект 2"/>
          <p:cNvSpPr>
            <a:spLocks noGrp="1"/>
          </p:cNvSpPr>
          <p:nvPr>
            <p:ph idx="1"/>
          </p:nvPr>
        </p:nvSpPr>
        <p:spPr>
          <a:xfrm>
            <a:off x="179512" y="1124744"/>
            <a:ext cx="8856984" cy="5616624"/>
          </a:xfrm>
        </p:spPr>
        <p:txBody>
          <a:bodyPr/>
          <a:lstStyle/>
          <a:p>
            <a:pPr lvl="0" algn="just"/>
            <a:r>
              <a:rPr lang="ro-RO" b="1" dirty="0"/>
              <a:t>produse naturale folosite ca atare sau după o purificare:</a:t>
            </a:r>
          </a:p>
          <a:p>
            <a:pPr lvl="1" algn="just"/>
            <a:r>
              <a:rPr lang="ro-RO" b="1" dirty="0">
                <a:solidFill>
                  <a:srgbClr val="0033CC"/>
                </a:solidFill>
              </a:rPr>
              <a:t>talc, </a:t>
            </a:r>
          </a:p>
          <a:p>
            <a:pPr lvl="1" algn="just"/>
            <a:r>
              <a:rPr lang="ro-RO" b="1" dirty="0">
                <a:solidFill>
                  <a:srgbClr val="0033CC"/>
                </a:solidFill>
              </a:rPr>
              <a:t>sulf</a:t>
            </a:r>
            <a:r>
              <a:rPr lang="ro-RO" b="1" dirty="0"/>
              <a:t>, etc.</a:t>
            </a:r>
            <a:endParaRPr lang="ru-RU" b="1" dirty="0"/>
          </a:p>
          <a:p>
            <a:pPr lvl="0" algn="just"/>
            <a:r>
              <a:rPr lang="ro-RO" b="1" dirty="0"/>
              <a:t>produse elaborate din materii prime minerale, obţinute prin reacţii chimice:</a:t>
            </a:r>
          </a:p>
          <a:p>
            <a:pPr lvl="1" algn="just"/>
            <a:r>
              <a:rPr lang="ro-RO" b="1" dirty="0">
                <a:solidFill>
                  <a:srgbClr val="0033CC"/>
                </a:solidFill>
              </a:rPr>
              <a:t>sulfatul de sodiu, </a:t>
            </a:r>
          </a:p>
          <a:p>
            <a:pPr lvl="1" algn="just"/>
            <a:r>
              <a:rPr lang="ro-RO" b="1" dirty="0">
                <a:solidFill>
                  <a:srgbClr val="0033CC"/>
                </a:solidFill>
              </a:rPr>
              <a:t>oxidul de magneziu</a:t>
            </a:r>
            <a:r>
              <a:rPr lang="ro-RO" b="1" dirty="0"/>
              <a:t>, etc.</a:t>
            </a:r>
            <a:endParaRPr lang="ru-RU" b="1"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14</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51463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pPr lvl="0"/>
            <a:r>
              <a:rPr lang="ro-RO" sz="3200" b="1" i="1" u="sng" dirty="0">
                <a:solidFill>
                  <a:srgbClr val="C00000"/>
                </a:solidFill>
              </a:rPr>
              <a:t/>
            </a:r>
            <a:br>
              <a:rPr lang="ro-RO" sz="3200" b="1" i="1" u="sng" dirty="0">
                <a:solidFill>
                  <a:srgbClr val="C00000"/>
                </a:solidFill>
              </a:rPr>
            </a:br>
            <a:r>
              <a:rPr lang="ro-RO" sz="3200" b="1" i="1" u="sng" dirty="0">
                <a:solidFill>
                  <a:srgbClr val="C00000"/>
                </a:solidFill>
              </a:rPr>
              <a:t>b) Materii prime de origine biologică</a:t>
            </a:r>
            <a:r>
              <a:rPr lang="ru-RU" sz="3200" dirty="0"/>
              <a:t/>
            </a:r>
            <a:br>
              <a:rPr lang="ru-RU" sz="3200" dirty="0"/>
            </a:br>
            <a:endParaRPr lang="ru-RU" sz="3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15</a:t>
            </a:fld>
            <a:endParaRPr lang="ru-RU"/>
          </a:p>
        </p:txBody>
      </p:sp>
      <p:sp>
        <p:nvSpPr>
          <p:cNvPr id="5" name="Стрелка вниз 4"/>
          <p:cNvSpPr/>
          <p:nvPr/>
        </p:nvSpPr>
        <p:spPr>
          <a:xfrm>
            <a:off x="1547664" y="98072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6804248" y="100661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300737" y="98072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251520" y="3471171"/>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produse vegetale</a:t>
            </a:r>
            <a:endParaRPr lang="ru-RU" sz="2500" b="1" dirty="0">
              <a:solidFill>
                <a:srgbClr val="0033CC"/>
              </a:solidFill>
            </a:endParaRPr>
          </a:p>
        </p:txBody>
      </p:sp>
      <p:sp>
        <p:nvSpPr>
          <p:cNvPr id="9" name="Скругленный прямоугольник 8"/>
          <p:cNvSpPr/>
          <p:nvPr/>
        </p:nvSpPr>
        <p:spPr>
          <a:xfrm>
            <a:off x="3121976" y="3437383"/>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produse animale </a:t>
            </a:r>
            <a:endParaRPr lang="ru-RU" sz="2500" b="1" dirty="0">
              <a:solidFill>
                <a:srgbClr val="0033CC"/>
              </a:solidFill>
            </a:endParaRPr>
          </a:p>
        </p:txBody>
      </p:sp>
      <p:sp>
        <p:nvSpPr>
          <p:cNvPr id="10" name="Скругленный прямоугольник 9"/>
          <p:cNvSpPr/>
          <p:nvPr/>
        </p:nvSpPr>
        <p:spPr>
          <a:xfrm>
            <a:off x="5976156" y="3387818"/>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microorganisme sau cu ajutorul acestora</a:t>
            </a:r>
            <a:endParaRPr lang="ru-RU" sz="2500" b="1" dirty="0">
              <a:solidFill>
                <a:srgbClr val="0033CC"/>
              </a:solidFill>
            </a:endParaRPr>
          </a:p>
        </p:txBody>
      </p:sp>
      <p:sp>
        <p:nvSpPr>
          <p:cNvPr id="11" name="Нижний колонтитул 10"/>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815860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vegetale</a:t>
            </a:r>
            <a:endParaRPr lang="ru-RU" sz="3000" b="1" dirty="0">
              <a:solidFill>
                <a:srgbClr val="0033CC"/>
              </a:solidFill>
            </a:endParaRPr>
          </a:p>
        </p:txBody>
      </p:sp>
      <p:sp>
        <p:nvSpPr>
          <p:cNvPr id="3" name="Объект 2"/>
          <p:cNvSpPr>
            <a:spLocks noGrp="1"/>
          </p:cNvSpPr>
          <p:nvPr>
            <p:ph idx="1"/>
          </p:nvPr>
        </p:nvSpPr>
        <p:spPr>
          <a:xfrm>
            <a:off x="107504" y="476672"/>
            <a:ext cx="9001000" cy="6048672"/>
          </a:xfrm>
        </p:spPr>
        <p:txBody>
          <a:bodyPr>
            <a:normAutofit fontScale="77500" lnSpcReduction="20000"/>
          </a:bodyPr>
          <a:lstStyle/>
          <a:p>
            <a:r>
              <a:rPr lang="ro-RO" dirty="0"/>
              <a:t>În acest sens se enumără </a:t>
            </a:r>
            <a:r>
              <a:rPr lang="ro-RO" b="1" dirty="0"/>
              <a:t>3 tipuri de astfel de produse</a:t>
            </a:r>
            <a:r>
              <a:rPr lang="ro-RO" dirty="0"/>
              <a:t>:</a:t>
            </a:r>
          </a:p>
          <a:p>
            <a:pPr marL="0" lvl="0" indent="0" algn="just">
              <a:buNone/>
            </a:pPr>
            <a:r>
              <a:rPr lang="ro-RO" b="1" u="sng" dirty="0">
                <a:solidFill>
                  <a:srgbClr val="C00000"/>
                </a:solidFill>
              </a:rPr>
              <a:t>1. Plante înregi sau părţi de plantă. </a:t>
            </a:r>
            <a:r>
              <a:rPr lang="ro-RO" dirty="0"/>
              <a:t>Ele pot fi supuse unor operaţii de mărunţire şi pulverizare şi </a:t>
            </a:r>
            <a:r>
              <a:rPr lang="ro-RO" b="1" u="sng" dirty="0"/>
              <a:t>pot fi prelucrate direct</a:t>
            </a:r>
            <a:r>
              <a:rPr lang="ro-RO" b="1" dirty="0">
                <a:effectLst>
                  <a:outerShdw blurRad="38100" dist="38100" dir="2700000" algn="tl">
                    <a:srgbClr val="000000">
                      <a:alpha val="43137"/>
                    </a:srgbClr>
                  </a:outerShdw>
                </a:effectLst>
              </a:rPr>
              <a:t> </a:t>
            </a:r>
            <a:r>
              <a:rPr lang="ro-RO" dirty="0"/>
              <a:t>în forme farmaceutice.</a:t>
            </a:r>
            <a:endParaRPr lang="ru-RU" dirty="0"/>
          </a:p>
          <a:p>
            <a:pPr marL="0" lvl="0" indent="0" algn="just">
              <a:buNone/>
            </a:pPr>
            <a:r>
              <a:rPr lang="ro-RO" b="1" u="sng" dirty="0">
                <a:solidFill>
                  <a:srgbClr val="C00000"/>
                </a:solidFill>
              </a:rPr>
              <a:t>2. Preparate pe </a:t>
            </a:r>
            <a:r>
              <a:rPr lang="ro-RO" b="1" u="sng" dirty="0">
                <a:solidFill>
                  <a:srgbClr val="C00000"/>
                </a:solidFill>
                <a:effectLst>
                  <a:outerShdw blurRad="38100" dist="38100" dir="2700000" algn="tl">
                    <a:srgbClr val="000000">
                      <a:alpha val="43137"/>
                    </a:srgbClr>
                  </a:outerShdw>
                </a:effectLst>
              </a:rPr>
              <a:t>bază</a:t>
            </a:r>
            <a:r>
              <a:rPr lang="ro-RO" b="1" u="sng" dirty="0">
                <a:solidFill>
                  <a:srgbClr val="C00000"/>
                </a:solidFill>
              </a:rPr>
              <a:t> de plante. </a:t>
            </a:r>
            <a:r>
              <a:rPr lang="ro-RO" dirty="0"/>
              <a:t>Se obţin prin tratarea plantelor prin diferite metode </a:t>
            </a:r>
            <a:r>
              <a:rPr lang="ro-RO" b="1" dirty="0"/>
              <a:t>pentru obţinerea unui volum redus</a:t>
            </a:r>
            <a:r>
              <a:rPr lang="ro-RO" dirty="0"/>
              <a:t>, dar care să conţină toţi componenţi activi; în afară de aceasta, mai </a:t>
            </a:r>
            <a:r>
              <a:rPr lang="ro-RO" b="1" dirty="0"/>
              <a:t>conţin şi produse inactive</a:t>
            </a:r>
            <a:r>
              <a:rPr lang="ro-RO" dirty="0"/>
              <a:t> (balast).  Acest procedeu se aplică atunci când:</a:t>
            </a:r>
            <a:endParaRPr lang="ru-RU" dirty="0"/>
          </a:p>
          <a:p>
            <a:pPr marL="896938" lvl="0" indent="-896938" algn="just">
              <a:buNone/>
            </a:pPr>
            <a:r>
              <a:rPr lang="ro-RO" dirty="0"/>
              <a:t>	- Plantele au o </a:t>
            </a:r>
            <a:r>
              <a:rPr lang="ro-RO" b="1" i="1" u="sng" dirty="0"/>
              <a:t>activitate slabă </a:t>
            </a:r>
            <a:r>
              <a:rPr lang="ro-RO" dirty="0"/>
              <a:t>şi trebuie folosite în cantităţi mari pentru atingerea efectului terapeutic;</a:t>
            </a:r>
            <a:endParaRPr lang="ro-MO" dirty="0"/>
          </a:p>
          <a:p>
            <a:pPr marL="896938" lvl="0" indent="-896938" algn="just">
              <a:buNone/>
            </a:pPr>
            <a:r>
              <a:rPr lang="ro-MO" dirty="0"/>
              <a:t>	- </a:t>
            </a:r>
            <a:r>
              <a:rPr lang="ro-RO" b="1" i="1" u="sng" dirty="0"/>
              <a:t>Principiile active sunt slab solubile în apă </a:t>
            </a:r>
            <a:r>
              <a:rPr lang="ro-RO" dirty="0"/>
              <a:t>şi utilizarea ceaiurilor nu este efectivă;</a:t>
            </a:r>
            <a:endParaRPr lang="ru-RU" dirty="0"/>
          </a:p>
          <a:p>
            <a:pPr marL="896938" lvl="0" indent="-896938">
              <a:buNone/>
            </a:pPr>
            <a:r>
              <a:rPr lang="ro-RO" dirty="0"/>
              <a:t>	- Trebuie </a:t>
            </a:r>
            <a:r>
              <a:rPr lang="ro-RO" b="1" i="1" u="sng" dirty="0"/>
              <a:t>de evitat accidentele</a:t>
            </a:r>
            <a:r>
              <a:rPr lang="ro-RO" dirty="0"/>
              <a:t> posibile în cazul plantelor otrăvitoare.</a:t>
            </a:r>
          </a:p>
          <a:p>
            <a:pPr marL="896938" lvl="0" indent="-896938">
              <a:buNone/>
            </a:pPr>
            <a:endParaRPr lang="ru-RU" dirty="0"/>
          </a:p>
          <a:p>
            <a:pPr marL="0" indent="0">
              <a:buNone/>
            </a:pPr>
            <a:r>
              <a:rPr lang="ru-RU" dirty="0"/>
              <a:t/>
            </a:r>
            <a:br>
              <a:rPr lang="ru-RU" dirty="0"/>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951785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19869"/>
            <a:ext cx="8507288" cy="5433467"/>
          </a:xfrm>
        </p:spPr>
        <p:txBody>
          <a:bodyPr>
            <a:normAutofit/>
          </a:bodyPr>
          <a:lstStyle/>
          <a:p>
            <a:pPr algn="just"/>
            <a:r>
              <a:rPr lang="ro-RO" sz="2500" b="1" dirty="0"/>
              <a:t>Preparatele pot fi sub formă de:</a:t>
            </a:r>
          </a:p>
          <a:p>
            <a:pPr lvl="1" algn="just"/>
            <a:r>
              <a:rPr lang="ro-RO" sz="2500" b="1" dirty="0">
                <a:solidFill>
                  <a:srgbClr val="002060"/>
                </a:solidFill>
              </a:rPr>
              <a:t>soluţii extractive </a:t>
            </a:r>
            <a:r>
              <a:rPr lang="ro-RO" sz="2500" dirty="0"/>
              <a:t>(</a:t>
            </a:r>
            <a:r>
              <a:rPr lang="ro-RO" sz="2500" b="1" i="1" dirty="0">
                <a:solidFill>
                  <a:srgbClr val="C00000"/>
                </a:solidFill>
              </a:rPr>
              <a:t>tincturi şi extracte</a:t>
            </a:r>
            <a:r>
              <a:rPr lang="ro-RO" sz="2500" dirty="0"/>
              <a:t>), </a:t>
            </a:r>
          </a:p>
          <a:p>
            <a:pPr lvl="1" algn="just"/>
            <a:r>
              <a:rPr lang="ro-RO" sz="2500" b="1" dirty="0">
                <a:solidFill>
                  <a:srgbClr val="002060"/>
                </a:solidFill>
              </a:rPr>
              <a:t>produse obţinute prin presare </a:t>
            </a:r>
            <a:r>
              <a:rPr lang="ro-RO" sz="2500" dirty="0"/>
              <a:t>(</a:t>
            </a:r>
            <a:r>
              <a:rPr lang="ro-RO" sz="2500" b="1" i="1" dirty="0">
                <a:solidFill>
                  <a:srgbClr val="C00000"/>
                </a:solidFill>
              </a:rPr>
              <a:t>uleiuri vegetale</a:t>
            </a:r>
            <a:r>
              <a:rPr lang="ro-RO" sz="2500" dirty="0"/>
              <a:t>), </a:t>
            </a:r>
          </a:p>
          <a:p>
            <a:pPr lvl="1" algn="just"/>
            <a:r>
              <a:rPr lang="ro-RO" sz="2500" b="1" dirty="0">
                <a:solidFill>
                  <a:srgbClr val="002060"/>
                </a:solidFill>
              </a:rPr>
              <a:t>uleiuri volatile</a:t>
            </a:r>
            <a:r>
              <a:rPr lang="ro-RO" sz="2500" dirty="0"/>
              <a:t>, </a:t>
            </a:r>
          </a:p>
          <a:p>
            <a:pPr lvl="1" algn="just"/>
            <a:r>
              <a:rPr lang="ro-RO" sz="2500" b="1" dirty="0">
                <a:solidFill>
                  <a:srgbClr val="002060"/>
                </a:solidFill>
              </a:rPr>
              <a:t>sucuri de fructe cu adaos</a:t>
            </a:r>
            <a:r>
              <a:rPr lang="ro-RO" sz="2500" dirty="0"/>
              <a:t>, </a:t>
            </a:r>
          </a:p>
          <a:p>
            <a:pPr lvl="1" algn="just"/>
            <a:r>
              <a:rPr lang="ro-RO" sz="2500" b="1" dirty="0">
                <a:solidFill>
                  <a:srgbClr val="002060"/>
                </a:solidFill>
              </a:rPr>
              <a:t>pulberile de plante medicinale condiţionate </a:t>
            </a:r>
            <a:r>
              <a:rPr lang="ro-RO" sz="2500" dirty="0"/>
              <a:t>în capsule gelatinoase operculate, care tind înlocuirea ceaiurilor medicinale.</a:t>
            </a:r>
          </a:p>
          <a:p>
            <a:pPr marL="457200" lvl="1" indent="0" algn="just">
              <a:buNone/>
            </a:pPr>
            <a:endParaRPr lang="ru-RU" sz="2500" dirty="0"/>
          </a:p>
          <a:p>
            <a:pPr marL="0" lvl="0" indent="0" algn="just">
              <a:buNone/>
            </a:pPr>
            <a:r>
              <a:rPr lang="ro-RO" sz="2500" b="1" u="sng" dirty="0">
                <a:solidFill>
                  <a:srgbClr val="C00000"/>
                </a:solidFill>
              </a:rPr>
              <a:t>3. Substanţe chimice definite izolate din plante.</a:t>
            </a:r>
            <a:r>
              <a:rPr lang="ro-RO" sz="2500" b="1" dirty="0">
                <a:solidFill>
                  <a:srgbClr val="C00000"/>
                </a:solidFill>
              </a:rPr>
              <a:t> </a:t>
            </a:r>
          </a:p>
          <a:p>
            <a:pPr marL="0" lvl="0" indent="0" algn="just">
              <a:buNone/>
            </a:pPr>
            <a:r>
              <a:rPr lang="ro-RO" sz="2500" dirty="0"/>
              <a:t>Extracţia principiilor active pure se realizează atunci când sinteza acestora nu este rentabilă.</a:t>
            </a:r>
            <a:endParaRPr lang="ru-RU" sz="2500"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17</a:t>
            </a:fld>
            <a:endParaRPr lang="ru-RU"/>
          </a:p>
        </p:txBody>
      </p:sp>
      <p:sp>
        <p:nvSpPr>
          <p:cNvPr id="5" name="Заголовок 1"/>
          <p:cNvSpPr>
            <a:spLocks noGrp="1"/>
          </p:cNvSpPr>
          <p:nvPr>
            <p:ph type="title"/>
          </p:nvPr>
        </p:nvSpPr>
        <p:spPr>
          <a:xfrm>
            <a:off x="395536" y="332656"/>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vegetale</a:t>
            </a:r>
            <a:endParaRPr lang="ru-RU" sz="3000" b="1" dirty="0">
              <a:solidFill>
                <a:srgbClr val="0033CC"/>
              </a:solidFill>
            </a:endParaRPr>
          </a:p>
        </p:txBody>
      </p:sp>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28900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96" y="620688"/>
            <a:ext cx="9073008" cy="5904656"/>
          </a:xfrm>
        </p:spPr>
        <p:txBody>
          <a:bodyPr>
            <a:normAutofit fontScale="85000" lnSpcReduction="20000"/>
          </a:bodyPr>
          <a:lstStyle/>
          <a:p>
            <a:pPr algn="just"/>
            <a:r>
              <a:rPr lang="ro-RO" dirty="0"/>
              <a:t>Acestea se mai numesc şi </a:t>
            </a:r>
            <a:r>
              <a:rPr lang="ro-RO" b="1" i="1" u="sng" dirty="0">
                <a:solidFill>
                  <a:srgbClr val="C00000"/>
                </a:solidFill>
                <a:effectLst>
                  <a:outerShdw blurRad="38100" dist="38100" dir="2700000" algn="tl">
                    <a:srgbClr val="000000">
                      <a:alpha val="43137"/>
                    </a:srgbClr>
                  </a:outerShdw>
                </a:effectLst>
              </a:rPr>
              <a:t>produse opoterapice</a:t>
            </a:r>
            <a:r>
              <a:rPr lang="ro-RO" b="1" u="sng" dirty="0">
                <a:solidFill>
                  <a:srgbClr val="C00000"/>
                </a:solidFill>
                <a:effectLst>
                  <a:outerShdw blurRad="38100" dist="38100" dir="2700000" algn="tl">
                    <a:srgbClr val="000000">
                      <a:alpha val="43137"/>
                    </a:srgbClr>
                  </a:outerShdw>
                </a:effectLst>
              </a:rPr>
              <a:t> </a:t>
            </a:r>
            <a:r>
              <a:rPr lang="ro-RO" dirty="0"/>
              <a:t>şi ele se divizează în 3 tipuri:</a:t>
            </a:r>
            <a:endParaRPr lang="ru-RU" dirty="0"/>
          </a:p>
          <a:p>
            <a:pPr marL="514350" lvl="0" indent="-514350" algn="just">
              <a:buAutoNum type="arabicPeriod"/>
            </a:pPr>
            <a:r>
              <a:rPr lang="ro-RO" b="1" u="sng" dirty="0">
                <a:solidFill>
                  <a:srgbClr val="C00000"/>
                </a:solidFill>
              </a:rPr>
              <a:t>Organe, ţesuturi sau glande uscate</a:t>
            </a:r>
            <a:r>
              <a:rPr lang="ro-RO" dirty="0"/>
              <a:t>, în general, administrate sub formă de pulberi (</a:t>
            </a:r>
            <a:r>
              <a:rPr lang="ro-RO" b="1" i="1" dirty="0">
                <a:solidFill>
                  <a:srgbClr val="0033CC"/>
                </a:solidFill>
              </a:rPr>
              <a:t>pulbere de glanda tiroidă, ovar, splină/селезенка, posthipofiză</a:t>
            </a:r>
            <a:r>
              <a:rPr lang="ro-RO" dirty="0"/>
              <a:t>). Din acest grup face loc şi </a:t>
            </a:r>
            <a:r>
              <a:rPr lang="ro-RO" b="1" i="1" dirty="0">
                <a:solidFill>
                  <a:srgbClr val="0033CC"/>
                </a:solidFill>
              </a:rPr>
              <a:t>sângele, plasma, seruri</a:t>
            </a:r>
            <a:r>
              <a:rPr lang="ro-RO" dirty="0"/>
              <a:t>.</a:t>
            </a:r>
          </a:p>
          <a:p>
            <a:pPr marL="0" lvl="0" indent="0" algn="just">
              <a:buNone/>
            </a:pPr>
            <a:endParaRPr lang="ro-RO" dirty="0"/>
          </a:p>
          <a:p>
            <a:pPr marL="0" indent="0" algn="just">
              <a:buNone/>
            </a:pPr>
            <a:r>
              <a:rPr lang="ro-RO" b="1" u="sng" dirty="0">
                <a:solidFill>
                  <a:srgbClr val="C00000"/>
                </a:solidFill>
                <a:effectLst>
                  <a:outerShdw blurRad="38100" dist="38100" dir="2700000" algn="tl">
                    <a:srgbClr val="000000">
                      <a:alpha val="43137"/>
                    </a:srgbClr>
                  </a:outerShdw>
                </a:effectLst>
              </a:rPr>
              <a:t>2. Extracte</a:t>
            </a:r>
            <a:r>
              <a:rPr lang="ro-RO" b="1" u="sng" dirty="0">
                <a:solidFill>
                  <a:srgbClr val="C00000"/>
                </a:solidFill>
              </a:rPr>
              <a:t> de ţesuturi sau de glande </a:t>
            </a:r>
            <a:r>
              <a:rPr lang="ro-RO" dirty="0"/>
              <a:t>care conţin cea mai mare parte a componenţilor activi. Actualmente se folosesc  tot mai rar din cauza </a:t>
            </a:r>
            <a:r>
              <a:rPr lang="ro-RO" b="1" i="1" dirty="0"/>
              <a:t>riscurilor</a:t>
            </a:r>
            <a:r>
              <a:rPr lang="ro-RO" dirty="0"/>
              <a:t> suplimentare.</a:t>
            </a:r>
          </a:p>
          <a:p>
            <a:pPr marL="0" indent="0" algn="just">
              <a:buNone/>
            </a:pPr>
            <a:endParaRPr lang="ro-RO" dirty="0"/>
          </a:p>
          <a:p>
            <a:pPr marL="0" lvl="0" indent="0" algn="just">
              <a:buNone/>
            </a:pPr>
            <a:r>
              <a:rPr lang="ro-RO" b="1" u="sng" dirty="0">
                <a:solidFill>
                  <a:srgbClr val="C00000"/>
                </a:solidFill>
                <a:effectLst>
                  <a:outerShdw blurRad="38100" dist="38100" dir="2700000" algn="tl">
                    <a:srgbClr val="000000">
                      <a:alpha val="43137"/>
                    </a:srgbClr>
                  </a:outerShdw>
                </a:effectLst>
              </a:rPr>
              <a:t>3. Componenţi activi </a:t>
            </a:r>
            <a:r>
              <a:rPr lang="ro-RO" b="1" u="sng" dirty="0">
                <a:solidFill>
                  <a:srgbClr val="C00000"/>
                </a:solidFill>
              </a:rPr>
              <a:t>puri obţinuţi prin </a:t>
            </a:r>
            <a:r>
              <a:rPr lang="ro-RO" b="1" u="sng" dirty="0">
                <a:solidFill>
                  <a:srgbClr val="C00000"/>
                </a:solidFill>
                <a:effectLst>
                  <a:outerShdw blurRad="38100" dist="38100" dir="2700000" algn="tl">
                    <a:srgbClr val="000000">
                      <a:alpha val="43137"/>
                    </a:srgbClr>
                  </a:outerShdw>
                </a:effectLst>
              </a:rPr>
              <a:t>extracţie</a:t>
            </a:r>
            <a:r>
              <a:rPr lang="ro-RO" b="1" u="sng" dirty="0">
                <a:solidFill>
                  <a:srgbClr val="C00000"/>
                </a:solidFill>
              </a:rPr>
              <a:t>. </a:t>
            </a:r>
            <a:r>
              <a:rPr lang="ro-RO" dirty="0"/>
              <a:t>În acest grup intră </a:t>
            </a:r>
            <a:r>
              <a:rPr lang="ro-RO" b="1" i="1" dirty="0">
                <a:solidFill>
                  <a:srgbClr val="0033CC"/>
                </a:solidFill>
              </a:rPr>
              <a:t>hormonii şi enzimele – insulina, pancreatina, heparina</a:t>
            </a:r>
            <a:r>
              <a:rPr lang="ro-RO" dirty="0"/>
              <a:t>, etc. Unii dintre ei se prepară pe cale industrială prin sinteza sau biotehnologii.</a:t>
            </a:r>
            <a:endParaRPr lang="ru-RU" dirty="0"/>
          </a:p>
          <a:p>
            <a:pPr marL="514350" indent="-514350" algn="just">
              <a:buFont typeface="Arial" pitchFamily="34" charset="0"/>
              <a:buAutoNum type="arabicPeriod"/>
            </a:pPr>
            <a:endParaRPr lang="ru-RU" dirty="0"/>
          </a:p>
          <a:p>
            <a:pPr marL="514350" lvl="0" indent="-514350" algn="just">
              <a:buAutoNum type="arabicPeriod"/>
            </a:pP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18</a:t>
            </a:fld>
            <a:endParaRPr lang="ru-RU"/>
          </a:p>
        </p:txBody>
      </p:sp>
      <p:sp>
        <p:nvSpPr>
          <p:cNvPr id="5" name="Заголовок 1"/>
          <p:cNvSpPr>
            <a:spLocks noGrp="1"/>
          </p:cNvSpPr>
          <p:nvPr>
            <p:ph type="title"/>
          </p:nvPr>
        </p:nvSpPr>
        <p:spPr>
          <a:xfrm>
            <a:off x="457200" y="58614"/>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animale</a:t>
            </a:r>
            <a:endParaRPr lang="ru-RU" sz="3000" b="1" dirty="0">
              <a:solidFill>
                <a:srgbClr val="0033CC"/>
              </a:solidFill>
            </a:endParaRPr>
          </a:p>
        </p:txBody>
      </p:sp>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34366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90066"/>
          </a:xfrm>
        </p:spPr>
        <p:txBody>
          <a:bodyPr>
            <a:normAutofit fontScale="90000"/>
          </a:bodyPr>
          <a:lstStyle/>
          <a:p>
            <a:r>
              <a:rPr lang="ro-RO" b="1" i="1" dirty="0">
                <a:solidFill>
                  <a:srgbClr val="0033CC"/>
                </a:solidFill>
              </a:rPr>
              <a:t>Materii prime microbiologice</a:t>
            </a:r>
            <a:endParaRPr lang="ru-RU" b="1" dirty="0">
              <a:solidFill>
                <a:srgbClr val="0033CC"/>
              </a:solidFill>
            </a:endParaRPr>
          </a:p>
        </p:txBody>
      </p:sp>
      <p:sp>
        <p:nvSpPr>
          <p:cNvPr id="3" name="Объект 2"/>
          <p:cNvSpPr>
            <a:spLocks noGrp="1"/>
          </p:cNvSpPr>
          <p:nvPr>
            <p:ph idx="1"/>
          </p:nvPr>
        </p:nvSpPr>
        <p:spPr>
          <a:xfrm>
            <a:off x="457200" y="548680"/>
            <a:ext cx="8435280" cy="5904656"/>
          </a:xfrm>
        </p:spPr>
        <p:txBody>
          <a:bodyPr>
            <a:normAutofit fontScale="92500"/>
          </a:bodyPr>
          <a:lstStyle/>
          <a:p>
            <a:pPr marL="0" indent="0" algn="just">
              <a:buNone/>
            </a:pPr>
            <a:r>
              <a:rPr lang="ro-RO" dirty="0"/>
              <a:t>Acestea se obţin din diferite </a:t>
            </a:r>
            <a:r>
              <a:rPr lang="ro-RO" b="1" dirty="0">
                <a:solidFill>
                  <a:srgbClr val="C00000"/>
                </a:solidFill>
              </a:rPr>
              <a:t>microorganisme</a:t>
            </a:r>
            <a:r>
              <a:rPr lang="ro-RO" dirty="0"/>
              <a:t> – </a:t>
            </a:r>
            <a:r>
              <a:rPr lang="ro-RO" b="1" i="1" dirty="0">
                <a:solidFill>
                  <a:srgbClr val="C00000"/>
                </a:solidFill>
              </a:rPr>
              <a:t>ciuperci inferioare, bacterii, virusuri</a:t>
            </a:r>
            <a:r>
              <a:rPr lang="ro-RO" dirty="0"/>
              <a:t>, etc. În acest scop se utilizează:</a:t>
            </a:r>
            <a:endParaRPr lang="ru-RU" dirty="0"/>
          </a:p>
          <a:p>
            <a:pPr lvl="0" algn="just"/>
            <a:r>
              <a:rPr lang="ro-RO" b="1" i="1" u="sng" dirty="0">
                <a:solidFill>
                  <a:srgbClr val="C00000"/>
                </a:solidFill>
              </a:rPr>
              <a:t>Microorganismele propriu-zise</a:t>
            </a:r>
            <a:r>
              <a:rPr lang="ro-RO" u="sng" dirty="0"/>
              <a:t>, </a:t>
            </a:r>
            <a:r>
              <a:rPr lang="ro-RO" dirty="0"/>
              <a:t>aşa cum sunt </a:t>
            </a:r>
            <a:r>
              <a:rPr lang="ro-RO" b="1" i="1" dirty="0">
                <a:solidFill>
                  <a:srgbClr val="0033CC"/>
                </a:solidFill>
              </a:rPr>
              <a:t>ciupercile, bacteriile şi virusurile</a:t>
            </a:r>
            <a:r>
              <a:rPr lang="ro-RO" dirty="0"/>
              <a:t>. La fel, din acest grup fac parte şi </a:t>
            </a:r>
            <a:r>
              <a:rPr lang="ro-RO" b="1" u="sng" dirty="0">
                <a:solidFill>
                  <a:srgbClr val="C00000"/>
                </a:solidFill>
              </a:rPr>
              <a:t>vaccinurile</a:t>
            </a:r>
            <a:r>
              <a:rPr lang="ro-RO" dirty="0"/>
              <a:t> care sunt obţinute </a:t>
            </a:r>
            <a:r>
              <a:rPr lang="ro-RO" i="1" u="sng" dirty="0">
                <a:solidFill>
                  <a:srgbClr val="C00000"/>
                </a:solidFill>
              </a:rPr>
              <a:t>din bacterii sau virusuri omorâte sau atenuate</a:t>
            </a:r>
            <a:r>
              <a:rPr lang="ro-RO" dirty="0"/>
              <a:t>/</a:t>
            </a:r>
            <a:r>
              <a:rPr lang="ru-RU" b="1" dirty="0">
                <a:solidFill>
                  <a:srgbClr val="00B050"/>
                </a:solidFill>
              </a:rPr>
              <a:t>смягченные</a:t>
            </a:r>
            <a:r>
              <a:rPr lang="ru-RU" dirty="0"/>
              <a:t> </a:t>
            </a:r>
            <a:r>
              <a:rPr lang="ro-RO" dirty="0"/>
              <a:t>şi care conferă imunitate contra infecţiilor respective.</a:t>
            </a:r>
            <a:endParaRPr lang="ru-RU" dirty="0"/>
          </a:p>
          <a:p>
            <a:pPr lvl="0" algn="just"/>
            <a:r>
              <a:rPr lang="ro-RO" b="1" i="1" u="sng" dirty="0">
                <a:solidFill>
                  <a:srgbClr val="C00000"/>
                </a:solidFill>
              </a:rPr>
              <a:t>Produse elaborate de microorganisme în medii lichide </a:t>
            </a:r>
            <a:r>
              <a:rPr lang="ro-RO" dirty="0"/>
              <a:t>– </a:t>
            </a:r>
            <a:r>
              <a:rPr lang="ro-RO" b="1" i="1" dirty="0">
                <a:solidFill>
                  <a:srgbClr val="0033CC"/>
                </a:solidFill>
              </a:rPr>
              <a:t>antibioticele penicilina, streptomicina; unele vitamine (B</a:t>
            </a:r>
            <a:r>
              <a:rPr lang="ro-RO" b="1" i="1" baseline="-25000" dirty="0">
                <a:solidFill>
                  <a:srgbClr val="0033CC"/>
                </a:solidFill>
              </a:rPr>
              <a:t>12</a:t>
            </a:r>
            <a:r>
              <a:rPr lang="ro-RO" b="1" i="1" dirty="0">
                <a:solidFill>
                  <a:srgbClr val="0033CC"/>
                </a:solidFill>
              </a:rPr>
              <a:t>), diverse enzime</a:t>
            </a:r>
            <a:r>
              <a:rPr lang="ro-RO" dirty="0"/>
              <a:t>,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19</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525884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51720" y="2924944"/>
            <a:ext cx="5400600" cy="86409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79512" y="188640"/>
            <a:ext cx="8640960" cy="504056"/>
          </a:xfrm>
        </p:spPr>
        <p:txBody>
          <a:bodyPr>
            <a:normAutofit fontScale="90000"/>
          </a:bodyPr>
          <a:lstStyle/>
          <a:p>
            <a:r>
              <a:rPr lang="ro-RO" sz="3100" b="1" dirty="0">
                <a:solidFill>
                  <a:srgbClr val="C00000"/>
                </a:solidFill>
                <a:latin typeface="Times New Roman" pitchFamily="18" charset="0"/>
                <a:ea typeface="Tahoma" pitchFamily="34" charset="0"/>
                <a:cs typeface="Times New Roman" pitchFamily="18" charset="0"/>
              </a:rPr>
              <a:t/>
            </a:r>
            <a:br>
              <a:rPr lang="ro-RO" sz="3100" b="1" dirty="0">
                <a:solidFill>
                  <a:srgbClr val="C00000"/>
                </a:solidFill>
                <a:latin typeface="Times New Roman" pitchFamily="18" charset="0"/>
                <a:ea typeface="Tahoma" pitchFamily="34" charset="0"/>
                <a:cs typeface="Times New Roman" pitchFamily="18" charset="0"/>
              </a:rPr>
            </a:br>
            <a:r>
              <a:rPr lang="en-US" sz="3100" b="1" dirty="0">
                <a:solidFill>
                  <a:srgbClr val="C00000"/>
                </a:solidFill>
                <a:latin typeface="Times New Roman" pitchFamily="18" charset="0"/>
                <a:ea typeface="Tahoma" pitchFamily="34" charset="0"/>
                <a:cs typeface="Times New Roman" pitchFamily="18" charset="0"/>
              </a:rPr>
              <a:t/>
            </a:r>
            <a:br>
              <a:rPr lang="en-US" sz="3100" b="1" dirty="0">
                <a:solidFill>
                  <a:srgbClr val="C00000"/>
                </a:solidFill>
                <a:latin typeface="Times New Roman" pitchFamily="18" charset="0"/>
                <a:ea typeface="Tahoma" pitchFamily="34" charset="0"/>
                <a:cs typeface="Times New Roman" pitchFamily="18" charset="0"/>
              </a:rPr>
            </a:br>
            <a:r>
              <a:rPr lang="ro-RO" sz="3100" b="1" u="sng" dirty="0">
                <a:solidFill>
                  <a:srgbClr val="C00000"/>
                </a:solidFill>
              </a:rPr>
              <a:t>1. Substanţe medicamentoase</a:t>
            </a:r>
            <a:r>
              <a:rPr lang="ru-RU" sz="2800" dirty="0">
                <a:solidFill>
                  <a:srgbClr val="0033CC"/>
                </a:solidFill>
              </a:rPr>
              <a:t/>
            </a:r>
            <a:br>
              <a:rPr lang="ru-RU" sz="2800" dirty="0">
                <a:solidFill>
                  <a:srgbClr val="0033CC"/>
                </a:solidFill>
              </a:rPr>
            </a:br>
            <a:r>
              <a:rPr lang="ru-RU" b="1" dirty="0">
                <a:solidFill>
                  <a:srgbClr val="002060"/>
                </a:solidFill>
              </a:rPr>
              <a:t/>
            </a:r>
            <a:br>
              <a:rPr lang="ru-RU" b="1" dirty="0">
                <a:solidFill>
                  <a:srgbClr val="002060"/>
                </a:solidFill>
              </a:rPr>
            </a:br>
            <a:endParaRPr lang="ru-RU" dirty="0"/>
          </a:p>
        </p:txBody>
      </p:sp>
      <p:sp>
        <p:nvSpPr>
          <p:cNvPr id="3" name="Объект 2"/>
          <p:cNvSpPr>
            <a:spLocks noGrp="1"/>
          </p:cNvSpPr>
          <p:nvPr>
            <p:ph sz="half" idx="1"/>
          </p:nvPr>
        </p:nvSpPr>
        <p:spPr>
          <a:xfrm>
            <a:off x="457200" y="908720"/>
            <a:ext cx="8363272" cy="5688632"/>
          </a:xfrm>
        </p:spPr>
        <p:txBody>
          <a:bodyPr>
            <a:normAutofit/>
          </a:bodyPr>
          <a:lstStyle/>
          <a:p>
            <a:pPr algn="just"/>
            <a:r>
              <a:rPr lang="ro-RO" b="1" dirty="0"/>
              <a:t>Substanţe medicamentoase</a:t>
            </a:r>
            <a:r>
              <a:rPr lang="ro-RO" b="1" i="1" u="sng" dirty="0">
                <a:solidFill>
                  <a:srgbClr val="C00000"/>
                </a:solidFill>
              </a:rPr>
              <a:t> (substanţe active, principii active)</a:t>
            </a:r>
            <a:r>
              <a:rPr lang="ro-RO" b="1" dirty="0"/>
              <a:t> reprezintă o </a:t>
            </a:r>
            <a:r>
              <a:rPr lang="ro-RO" b="1" i="1" dirty="0"/>
              <a:t>materie primă, conţinută într-o formă farmaceutică, care este responsabilă de o acţiune terapeutică.</a:t>
            </a:r>
            <a:endParaRPr lang="en-US" b="1" i="1" dirty="0"/>
          </a:p>
          <a:p>
            <a:pPr algn="just"/>
            <a:endParaRPr lang="en-US" i="1" dirty="0"/>
          </a:p>
          <a:p>
            <a:pPr algn="ctr"/>
            <a:r>
              <a:rPr lang="ro-RO" b="1" dirty="0"/>
              <a:t>Substanţe medicamentoase</a:t>
            </a:r>
            <a:endParaRPr lang="ru-RU" b="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2</a:t>
            </a:fld>
            <a:endParaRPr lang="ru-RU"/>
          </a:p>
        </p:txBody>
      </p:sp>
      <p:sp>
        <p:nvSpPr>
          <p:cNvPr id="7" name="Стрелка вниз 6"/>
          <p:cNvSpPr/>
          <p:nvPr/>
        </p:nvSpPr>
        <p:spPr>
          <a:xfrm>
            <a:off x="2339752"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4211960"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6372200"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1475656" y="5223537"/>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a:t>
            </a:r>
            <a:r>
              <a:rPr lang="en-US" sz="2200" b="1" i="1" dirty="0">
                <a:solidFill>
                  <a:schemeClr val="tx1"/>
                </a:solidFill>
              </a:rPr>
              <a:t>MI</a:t>
            </a:r>
            <a:r>
              <a:rPr lang="ro-MO" sz="2200" b="1" i="1" dirty="0">
                <a:solidFill>
                  <a:schemeClr val="tx1"/>
                </a:solidFill>
              </a:rPr>
              <a:t>NERALĂ</a:t>
            </a:r>
            <a:endParaRPr lang="ru-RU" sz="2200" b="1" dirty="0">
              <a:solidFill>
                <a:schemeClr val="tx1"/>
              </a:solidFill>
            </a:endParaRPr>
          </a:p>
        </p:txBody>
      </p:sp>
      <p:sp>
        <p:nvSpPr>
          <p:cNvPr id="11" name="Скругленный прямоугольник 10"/>
          <p:cNvSpPr/>
          <p:nvPr/>
        </p:nvSpPr>
        <p:spPr>
          <a:xfrm>
            <a:off x="3851920" y="5229200"/>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BIOLOGICĂ</a:t>
            </a:r>
            <a:endParaRPr lang="ru-RU" sz="2200" b="1" dirty="0">
              <a:solidFill>
                <a:schemeClr val="tx1"/>
              </a:solidFill>
            </a:endParaRPr>
          </a:p>
        </p:txBody>
      </p:sp>
      <p:sp>
        <p:nvSpPr>
          <p:cNvPr id="12" name="Скругленный прямоугольник 11"/>
          <p:cNvSpPr/>
          <p:nvPr/>
        </p:nvSpPr>
        <p:spPr>
          <a:xfrm>
            <a:off x="6228184" y="5229200"/>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CHIMICĂ</a:t>
            </a:r>
            <a:endParaRPr lang="ru-RU" sz="2200" b="1" dirty="0">
              <a:solidFill>
                <a:schemeClr val="tx1"/>
              </a:solidFill>
            </a:endParaRPr>
          </a:p>
        </p:txBody>
      </p:sp>
      <p:sp>
        <p:nvSpPr>
          <p:cNvPr id="13" name="Нижний колонтитул 12"/>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80519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490066"/>
          </a:xfrm>
        </p:spPr>
        <p:txBody>
          <a:bodyPr>
            <a:normAutofit fontScale="90000"/>
          </a:bodyPr>
          <a:lstStyle/>
          <a:p>
            <a:r>
              <a:rPr lang="ro-MO" sz="2800" b="1" dirty="0">
                <a:solidFill>
                  <a:srgbClr val="C00000"/>
                </a:solidFill>
              </a:rPr>
              <a:t>c) Materiile prime de sinteză sau semisinteză</a:t>
            </a:r>
            <a:endParaRPr lang="ru-RU" sz="2800" b="1" dirty="0">
              <a:solidFill>
                <a:srgbClr val="C00000"/>
              </a:solidFill>
            </a:endParaRPr>
          </a:p>
        </p:txBody>
      </p:sp>
      <p:sp>
        <p:nvSpPr>
          <p:cNvPr id="3" name="Объект 2"/>
          <p:cNvSpPr>
            <a:spLocks noGrp="1"/>
          </p:cNvSpPr>
          <p:nvPr>
            <p:ph idx="1"/>
          </p:nvPr>
        </p:nvSpPr>
        <p:spPr>
          <a:xfrm>
            <a:off x="179512" y="620688"/>
            <a:ext cx="8686800" cy="5832648"/>
          </a:xfrm>
        </p:spPr>
        <p:txBody>
          <a:bodyPr>
            <a:normAutofit fontScale="92500" lnSpcReduction="20000"/>
          </a:bodyPr>
          <a:lstStyle/>
          <a:p>
            <a:pPr algn="just"/>
            <a:r>
              <a:rPr lang="ro-RO" dirty="0"/>
              <a:t>Aceste materii prime ocupă astăzi primul loc printre substanţele medicamentoase  şi se obţin prin procedee de sinteză variate. Ele sunt asemănătoare sau derivă dintr-un principiul activ natural. </a:t>
            </a:r>
          </a:p>
          <a:p>
            <a:pPr algn="just"/>
            <a:endParaRPr lang="ro-RO" dirty="0"/>
          </a:p>
          <a:p>
            <a:pPr algn="just"/>
            <a:r>
              <a:rPr lang="ro-RO" dirty="0"/>
              <a:t>Ele se impart în:</a:t>
            </a:r>
          </a:p>
          <a:p>
            <a:pPr algn="just"/>
            <a:endParaRPr lang="ru-RU" dirty="0"/>
          </a:p>
          <a:p>
            <a:pPr marL="0" lvl="0" indent="0" algn="just">
              <a:buNone/>
            </a:pPr>
            <a:r>
              <a:rPr lang="ro-RO" dirty="0"/>
              <a:t>a) Produsele de </a:t>
            </a:r>
            <a:r>
              <a:rPr lang="ro-RO" b="1" i="1" dirty="0">
                <a:solidFill>
                  <a:srgbClr val="C00000"/>
                </a:solidFill>
              </a:rPr>
              <a:t>semisinteză</a:t>
            </a:r>
            <a:r>
              <a:rPr lang="ro-RO" dirty="0"/>
              <a:t> – în care </a:t>
            </a:r>
            <a:r>
              <a:rPr lang="ro-RO" b="1" i="1" dirty="0">
                <a:solidFill>
                  <a:srgbClr val="0033CC"/>
                </a:solidFill>
              </a:rPr>
              <a:t>o parte </a:t>
            </a:r>
            <a:r>
              <a:rPr lang="ro-RO" dirty="0"/>
              <a:t>din moleculă provine </a:t>
            </a:r>
            <a:r>
              <a:rPr lang="ro-RO" b="1" i="1" dirty="0">
                <a:solidFill>
                  <a:srgbClr val="0033CC"/>
                </a:solidFill>
              </a:rPr>
              <a:t>din extracţie</a:t>
            </a:r>
            <a:r>
              <a:rPr lang="ro-RO" dirty="0"/>
              <a:t>, iar </a:t>
            </a:r>
            <a:r>
              <a:rPr lang="ro-RO" b="1" i="1" dirty="0">
                <a:solidFill>
                  <a:srgbClr val="0033CC"/>
                </a:solidFill>
              </a:rPr>
              <a:t>alta</a:t>
            </a:r>
            <a:r>
              <a:rPr lang="ro-RO" dirty="0"/>
              <a:t> este </a:t>
            </a:r>
            <a:r>
              <a:rPr lang="ro-RO" b="1" i="1" dirty="0">
                <a:solidFill>
                  <a:srgbClr val="0033CC"/>
                </a:solidFill>
              </a:rPr>
              <a:t>sintetizată</a:t>
            </a:r>
            <a:r>
              <a:rPr lang="ro-RO" dirty="0"/>
              <a:t>. În acest caz moleculele obţinute prin biosinteză sunt transformate chimic – </a:t>
            </a:r>
            <a:r>
              <a:rPr lang="ro-RO" b="1" i="1" u="sng" dirty="0">
                <a:solidFill>
                  <a:srgbClr val="C00000"/>
                </a:solidFill>
              </a:rPr>
              <a:t>antibiotice</a:t>
            </a:r>
            <a:r>
              <a:rPr lang="ro-RO" dirty="0"/>
              <a:t>.</a:t>
            </a:r>
            <a:endParaRPr lang="ru-RU" dirty="0"/>
          </a:p>
          <a:p>
            <a:pPr marL="0" lvl="0" indent="0">
              <a:buNone/>
            </a:pPr>
            <a:endParaRPr lang="ro-RO" dirty="0"/>
          </a:p>
          <a:p>
            <a:pPr marL="0" lvl="0" indent="0">
              <a:buNone/>
            </a:pPr>
            <a:r>
              <a:rPr lang="ro-RO" dirty="0"/>
              <a:t>b) Produsele de </a:t>
            </a:r>
            <a:r>
              <a:rPr lang="ro-RO" b="1" i="1" dirty="0">
                <a:solidFill>
                  <a:srgbClr val="C00000"/>
                </a:solidFill>
              </a:rPr>
              <a:t>sinteză totală</a:t>
            </a:r>
            <a:r>
              <a:rPr lang="ro-RO"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4509595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614"/>
            <a:ext cx="8229600" cy="634082"/>
          </a:xfrm>
        </p:spPr>
        <p:txBody>
          <a:bodyPr>
            <a:normAutofit fontScale="90000"/>
          </a:bodyPr>
          <a:lstStyle/>
          <a:p>
            <a:pPr lvl="0"/>
            <a:r>
              <a:rPr lang="ro-MO" b="1" dirty="0">
                <a:solidFill>
                  <a:srgbClr val="C00000"/>
                </a:solidFill>
              </a:rPr>
              <a:t/>
            </a:r>
            <a:br>
              <a:rPr lang="ro-MO" b="1" dirty="0">
                <a:solidFill>
                  <a:srgbClr val="C00000"/>
                </a:solidFill>
              </a:rPr>
            </a:br>
            <a:r>
              <a:rPr lang="ro-MO" b="1" dirty="0">
                <a:solidFill>
                  <a:srgbClr val="C00000"/>
                </a:solidFill>
              </a:rPr>
              <a:t>2. </a:t>
            </a:r>
            <a:r>
              <a:rPr lang="ro-RO" b="1" dirty="0">
                <a:solidFill>
                  <a:srgbClr val="C00000"/>
                </a:solidFill>
              </a:rPr>
              <a:t>Substanţe auxiliare</a:t>
            </a:r>
            <a:r>
              <a:rPr lang="ru-RU" dirty="0"/>
              <a:t/>
            </a:r>
            <a:br>
              <a:rPr lang="ru-RU" dirty="0"/>
            </a:br>
            <a:endParaRPr lang="ru-RU" dirty="0"/>
          </a:p>
        </p:txBody>
      </p:sp>
      <p:sp>
        <p:nvSpPr>
          <p:cNvPr id="3" name="Объект 2"/>
          <p:cNvSpPr>
            <a:spLocks noGrp="1"/>
          </p:cNvSpPr>
          <p:nvPr>
            <p:ph idx="1"/>
          </p:nvPr>
        </p:nvSpPr>
        <p:spPr>
          <a:xfrm>
            <a:off x="179512" y="692696"/>
            <a:ext cx="8856984" cy="5904656"/>
          </a:xfrm>
        </p:spPr>
        <p:txBody>
          <a:bodyPr>
            <a:normAutofit/>
          </a:bodyPr>
          <a:lstStyle/>
          <a:p>
            <a:pPr algn="just"/>
            <a:r>
              <a:rPr lang="ro-RO" b="1" i="1" dirty="0"/>
              <a:t>Substanţele auxiliare (SA) </a:t>
            </a:r>
            <a:r>
              <a:rPr lang="ro-RO" dirty="0"/>
              <a:t>sunt materii prime farmaceutice, </a:t>
            </a:r>
            <a:r>
              <a:rPr lang="ro-RO" b="1" dirty="0">
                <a:solidFill>
                  <a:srgbClr val="C00000"/>
                </a:solidFill>
              </a:rPr>
              <a:t>inerte</a:t>
            </a:r>
            <a:r>
              <a:rPr lang="ro-RO" dirty="0"/>
              <a:t> din punct de vedere farmacologic, care intră în componenţa unui medicament. </a:t>
            </a:r>
          </a:p>
          <a:p>
            <a:pPr algn="just"/>
            <a:r>
              <a:rPr lang="ro-RO" dirty="0"/>
              <a:t>Ele la fel pot fi de origine </a:t>
            </a:r>
            <a:r>
              <a:rPr lang="ro-RO" b="1" u="sng" dirty="0"/>
              <a:t>naturală, sintetică sau semisintetică. </a:t>
            </a:r>
            <a:endParaRPr lang="ru-RU" b="1" u="sng" dirty="0"/>
          </a:p>
          <a:p>
            <a:endParaRPr lang="ro-MO" dirty="0"/>
          </a:p>
          <a:p>
            <a:pPr algn="just"/>
            <a:r>
              <a:rPr lang="ro-RO" b="1" dirty="0"/>
              <a:t>Scopul utilizării SA</a:t>
            </a:r>
            <a:r>
              <a:rPr lang="ro-RO" dirty="0"/>
              <a:t> constă în aducerea substanţei medicamentoase în forma farmaceutică aptă să fie administrată bolnavului, având rolul de a transporta medicamentul până la locul de acţiune.</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21</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013984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1143000"/>
          </a:xfrm>
        </p:spPr>
        <p:txBody>
          <a:bodyPr>
            <a:normAutofit/>
          </a:bodyPr>
          <a:lstStyle/>
          <a:p>
            <a:r>
              <a:rPr lang="ro-RO" sz="2800" b="1" dirty="0">
                <a:solidFill>
                  <a:srgbClr val="C00000"/>
                </a:solidFill>
              </a:rPr>
              <a:t>Substanţele auxiliare descrise în farmacopee se impart în 2 grupe diferite:</a:t>
            </a:r>
            <a:endParaRPr lang="ru-RU" sz="2800" b="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22</a:t>
            </a:fld>
            <a:endParaRPr lang="ru-RU" dirty="0"/>
          </a:p>
        </p:txBody>
      </p:sp>
      <p:sp>
        <p:nvSpPr>
          <p:cNvPr id="5" name="Скругленный прямоугольник 4"/>
          <p:cNvSpPr/>
          <p:nvPr/>
        </p:nvSpPr>
        <p:spPr>
          <a:xfrm>
            <a:off x="2555776" y="1844824"/>
            <a:ext cx="3744416"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u="sng" dirty="0">
                <a:solidFill>
                  <a:srgbClr val="C00000"/>
                </a:solidFill>
              </a:rPr>
              <a:t>Substanțe auxiliare</a:t>
            </a:r>
            <a:endParaRPr lang="ru-RU" sz="2800" u="sng" dirty="0">
              <a:solidFill>
                <a:srgbClr val="C00000"/>
              </a:solidFill>
            </a:endParaRPr>
          </a:p>
        </p:txBody>
      </p:sp>
      <p:sp>
        <p:nvSpPr>
          <p:cNvPr id="6" name="Стрелка вниз 5"/>
          <p:cNvSpPr/>
          <p:nvPr/>
        </p:nvSpPr>
        <p:spPr>
          <a:xfrm>
            <a:off x="2627784"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652120"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32352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entităţi chimice definite:</a:t>
            </a:r>
          </a:p>
          <a:p>
            <a:r>
              <a:rPr lang="ro-RO" sz="2800" i="1" dirty="0">
                <a:solidFill>
                  <a:srgbClr val="002060"/>
                </a:solidFill>
              </a:rPr>
              <a:t>– </a:t>
            </a:r>
            <a:r>
              <a:rPr lang="ro-RO" sz="2800" dirty="0">
                <a:solidFill>
                  <a:srgbClr val="002060"/>
                </a:solidFill>
              </a:rPr>
              <a:t>apa distilată, </a:t>
            </a:r>
          </a:p>
          <a:p>
            <a:pPr marL="457200" indent="-457200">
              <a:buFontTx/>
              <a:buChar char="-"/>
            </a:pPr>
            <a:r>
              <a:rPr lang="ro-RO" sz="2800" dirty="0">
                <a:solidFill>
                  <a:srgbClr val="002060"/>
                </a:solidFill>
              </a:rPr>
              <a:t>etanol, </a:t>
            </a:r>
          </a:p>
          <a:p>
            <a:pPr marL="457200" indent="-457200">
              <a:buFontTx/>
              <a:buChar char="-"/>
            </a:pPr>
            <a:r>
              <a:rPr lang="ro-RO" sz="2800" dirty="0">
                <a:solidFill>
                  <a:srgbClr val="002060"/>
                </a:solidFill>
              </a:rPr>
              <a:t>amidon, </a:t>
            </a:r>
          </a:p>
          <a:p>
            <a:pPr marL="457200" indent="-457200">
              <a:buFontTx/>
              <a:buChar char="-"/>
            </a:pPr>
            <a:r>
              <a:rPr lang="ro-RO" sz="2800" dirty="0">
                <a:solidFill>
                  <a:srgbClr val="002060"/>
                </a:solidFill>
              </a:rPr>
              <a:t>lactoza, etc.</a:t>
            </a:r>
            <a:endParaRPr lang="ru-RU" sz="2800" b="1" dirty="0">
              <a:solidFill>
                <a:srgbClr val="002060"/>
              </a:solidFill>
            </a:endParaRPr>
          </a:p>
        </p:txBody>
      </p:sp>
      <p:sp>
        <p:nvSpPr>
          <p:cNvPr id="11" name="Скругленный прямоугольник 10"/>
          <p:cNvSpPr/>
          <p:nvPr/>
        </p:nvSpPr>
        <p:spPr>
          <a:xfrm>
            <a:off x="464400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amestecuri mai simple sau mai compexe:</a:t>
            </a:r>
          </a:p>
          <a:p>
            <a:pPr marL="285750" indent="-285750">
              <a:buFontTx/>
              <a:buChar char="-"/>
            </a:pPr>
            <a:r>
              <a:rPr lang="ro-RO" sz="2800" dirty="0">
                <a:solidFill>
                  <a:srgbClr val="002060"/>
                </a:solidFill>
              </a:rPr>
              <a:t>lanolina </a:t>
            </a:r>
          </a:p>
          <a:p>
            <a:pPr marL="285750" indent="-285750">
              <a:buFontTx/>
              <a:buChar char="-"/>
            </a:pPr>
            <a:r>
              <a:rPr lang="ro-RO" sz="2800" dirty="0">
                <a:solidFill>
                  <a:srgbClr val="002060"/>
                </a:solidFill>
              </a:rPr>
              <a:t>vaselina </a:t>
            </a:r>
          </a:p>
          <a:p>
            <a:pPr marL="285750" indent="-285750">
              <a:buFontTx/>
              <a:buChar char="-"/>
            </a:pPr>
            <a:r>
              <a:rPr lang="ro-RO" sz="2800" dirty="0">
                <a:solidFill>
                  <a:srgbClr val="002060"/>
                </a:solidFill>
              </a:rPr>
              <a:t>ceară, etc.</a:t>
            </a:r>
            <a:endParaRPr lang="ru-RU" sz="2800" dirty="0">
              <a:solidFill>
                <a:srgbClr val="002060"/>
              </a:solidFill>
            </a:endParaRPr>
          </a:p>
        </p:txBody>
      </p:sp>
      <p:sp>
        <p:nvSpPr>
          <p:cNvPr id="9" name="Нижний колонтитул 8"/>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372223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pPr algn="ctr"/>
            <a:r>
              <a:rPr lang="ro-RO" b="1" u="sng" dirty="0">
                <a:solidFill>
                  <a:srgbClr val="FF0000"/>
                </a:solidFill>
              </a:rPr>
              <a:t>Sarcina individuală nr. </a:t>
            </a:r>
            <a:r>
              <a:rPr lang="en-US" b="1" u="sng" dirty="0">
                <a:solidFill>
                  <a:srgbClr val="FF0000"/>
                </a:solidFill>
              </a:rPr>
              <a:t>9</a:t>
            </a:r>
            <a:r>
              <a:rPr lang="ro-RO" b="1" u="sng" dirty="0">
                <a:solidFill>
                  <a:srgbClr val="FF0000"/>
                </a:solidFill>
              </a:rPr>
              <a:t>. </a:t>
            </a:r>
          </a:p>
          <a:p>
            <a:endParaRPr lang="ro-RO" b="1" u="sng" dirty="0">
              <a:solidFill>
                <a:srgbClr val="FF0000"/>
              </a:solidFill>
            </a:endParaRPr>
          </a:p>
          <a:p>
            <a:r>
              <a:rPr lang="ro-RO" dirty="0"/>
              <a:t>lanolina - ce prezintă din punct de vedere chimic?, </a:t>
            </a:r>
          </a:p>
          <a:p>
            <a:r>
              <a:rPr lang="ro-RO" dirty="0"/>
              <a:t>vaselina - ce prezintă din punct de vedere chimic?</a:t>
            </a:r>
          </a:p>
          <a:p>
            <a:r>
              <a:rPr lang="ro-RO" dirty="0"/>
              <a:t>ceară - ce prezintă din punct de vedere chimic?</a:t>
            </a:r>
          </a:p>
          <a:p>
            <a:pPr algn="ctr"/>
            <a:r>
              <a:rPr lang="ro-MO" b="1" u="sng" dirty="0">
                <a:solidFill>
                  <a:srgbClr val="C00000"/>
                </a:solidFill>
              </a:rPr>
              <a:t>TERMEN: nu mai târziu de </a:t>
            </a:r>
            <a:r>
              <a:rPr lang="en-US" b="1" u="sng" dirty="0">
                <a:solidFill>
                  <a:srgbClr val="C00000"/>
                </a:solidFill>
              </a:rPr>
              <a:t>…</a:t>
            </a:r>
            <a:endParaRPr lang="ru-RU" b="1" u="sng" dirty="0">
              <a:solidFill>
                <a:srgbClr val="C00000"/>
              </a:solidFill>
            </a:endParaRPr>
          </a:p>
          <a:p>
            <a:pPr marL="0" indent="0">
              <a:buNone/>
            </a:pPr>
            <a:endParaRPr lang="ru-RU" dirty="0">
              <a:solidFill>
                <a:srgbClr val="0033CC"/>
              </a:solidFill>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23</a:t>
            </a:fld>
            <a:endParaRPr lang="ru-RU" dirty="0"/>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660299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1143000"/>
          </a:xfrm>
        </p:spPr>
        <p:txBody>
          <a:bodyPr>
            <a:normAutofit/>
          </a:bodyPr>
          <a:lstStyle/>
          <a:p>
            <a:r>
              <a:rPr lang="ro-RO" sz="2800" b="1" dirty="0">
                <a:solidFill>
                  <a:srgbClr val="C00000"/>
                </a:solidFill>
              </a:rPr>
              <a:t>Substanţele auxiliare sunt foarte numeroase și se divizează:</a:t>
            </a:r>
            <a:endParaRPr lang="ru-RU" sz="2800" b="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24</a:t>
            </a:fld>
            <a:endParaRPr lang="ru-RU" dirty="0"/>
          </a:p>
        </p:txBody>
      </p:sp>
      <p:sp>
        <p:nvSpPr>
          <p:cNvPr id="5" name="Скругленный прямоугольник 4"/>
          <p:cNvSpPr/>
          <p:nvPr/>
        </p:nvSpPr>
        <p:spPr>
          <a:xfrm>
            <a:off x="2555776" y="1844824"/>
            <a:ext cx="3744416"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u="sng" dirty="0">
                <a:solidFill>
                  <a:srgbClr val="C00000"/>
                </a:solidFill>
              </a:rPr>
              <a:t>Substanțe auxiliare</a:t>
            </a:r>
            <a:endParaRPr lang="ru-RU" sz="2800" u="sng" dirty="0">
              <a:solidFill>
                <a:srgbClr val="C00000"/>
              </a:solidFill>
            </a:endParaRPr>
          </a:p>
        </p:txBody>
      </p:sp>
      <p:sp>
        <p:nvSpPr>
          <p:cNvPr id="6" name="Стрелка вниз 5"/>
          <p:cNvSpPr/>
          <p:nvPr/>
        </p:nvSpPr>
        <p:spPr>
          <a:xfrm>
            <a:off x="2627784"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652120"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32352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Solvent, excipient, vehicul</a:t>
            </a:r>
            <a:r>
              <a:rPr lang="ro-RO" sz="2800" b="1" dirty="0">
                <a:solidFill>
                  <a:srgbClr val="002060"/>
                </a:solidFill>
              </a:rPr>
              <a:t> </a:t>
            </a:r>
            <a:endParaRPr lang="ru-RU" sz="2800" b="1" dirty="0">
              <a:solidFill>
                <a:srgbClr val="002060"/>
              </a:solidFill>
            </a:endParaRPr>
          </a:p>
        </p:txBody>
      </p:sp>
      <p:sp>
        <p:nvSpPr>
          <p:cNvPr id="11" name="Скругленный прямоугольник 10"/>
          <p:cNvSpPr/>
          <p:nvPr/>
        </p:nvSpPr>
        <p:spPr>
          <a:xfrm>
            <a:off x="464400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Adjuvant/ </a:t>
            </a:r>
            <a:r>
              <a:rPr lang="ru-RU" sz="2800" b="1" i="1" dirty="0">
                <a:solidFill>
                  <a:srgbClr val="002060"/>
                </a:solidFill>
              </a:rPr>
              <a:t>адъювант</a:t>
            </a:r>
            <a:r>
              <a:rPr lang="ro-RO" sz="2800" b="1" i="1" dirty="0">
                <a:solidFill>
                  <a:srgbClr val="002060"/>
                </a:solidFill>
              </a:rPr>
              <a:t> (???), aditiv</a:t>
            </a:r>
            <a:r>
              <a:rPr lang="ro-RO" sz="2800" dirty="0">
                <a:solidFill>
                  <a:srgbClr val="002060"/>
                </a:solidFill>
              </a:rPr>
              <a:t> </a:t>
            </a:r>
            <a:endParaRPr lang="ru-RU" sz="2800" dirty="0">
              <a:solidFill>
                <a:srgbClr val="002060"/>
              </a:solidFill>
            </a:endParaRPr>
          </a:p>
        </p:txBody>
      </p:sp>
      <p:sp>
        <p:nvSpPr>
          <p:cNvPr id="9" name="Нижний колонтитул 8"/>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748553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fontScale="85000" lnSpcReduction="20000"/>
          </a:bodyPr>
          <a:lstStyle/>
          <a:p>
            <a:pPr lvl="0" algn="just"/>
            <a:r>
              <a:rPr lang="ro-RO" b="1" i="1" dirty="0">
                <a:solidFill>
                  <a:srgbClr val="C00000"/>
                </a:solidFill>
              </a:rPr>
              <a:t>Solvent, excipient, vehicul</a:t>
            </a:r>
            <a:r>
              <a:rPr lang="ro-RO" dirty="0">
                <a:solidFill>
                  <a:srgbClr val="C00000"/>
                </a:solidFill>
              </a:rPr>
              <a:t> </a:t>
            </a:r>
            <a:r>
              <a:rPr lang="ro-RO" dirty="0"/>
              <a:t>– </a:t>
            </a:r>
            <a:r>
              <a:rPr lang="ro-RO" b="1" dirty="0">
                <a:solidFill>
                  <a:srgbClr val="002060"/>
                </a:solidFill>
              </a:rPr>
              <a:t>constituie o parte esenţială în realizarea formei farmaceutice. Fără acestea nu se poate obţine forma farmaceutică. De regulă, ele constituie componentul medicamentului cu </a:t>
            </a:r>
            <a:r>
              <a:rPr lang="ro-RO" b="1" u="sng" dirty="0">
                <a:solidFill>
                  <a:srgbClr val="002060"/>
                </a:solidFill>
              </a:rPr>
              <a:t>masa principală</a:t>
            </a:r>
            <a:r>
              <a:rPr lang="ro-RO" b="1" dirty="0">
                <a:solidFill>
                  <a:srgbClr val="002060"/>
                </a:solidFill>
              </a:rPr>
              <a:t>. </a:t>
            </a:r>
          </a:p>
          <a:p>
            <a:pPr lvl="0" algn="just"/>
            <a:endParaRPr lang="ro-RO" dirty="0"/>
          </a:p>
          <a:p>
            <a:pPr algn="just"/>
            <a:r>
              <a:rPr lang="ro-RO" b="1" i="1" dirty="0">
                <a:solidFill>
                  <a:srgbClr val="C00000"/>
                </a:solidFill>
              </a:rPr>
              <a:t>Solvent</a:t>
            </a:r>
            <a:r>
              <a:rPr lang="ro-RO" i="1" dirty="0"/>
              <a:t> (dizolvant, vehicul, faza dispersantă, mediu de dispersie) </a:t>
            </a:r>
            <a:r>
              <a:rPr lang="ro-RO" dirty="0"/>
              <a:t>– este o substanţă auxiliară </a:t>
            </a:r>
            <a:r>
              <a:rPr lang="ro-RO" u="sng" dirty="0"/>
              <a:t>lichidă</a:t>
            </a:r>
            <a:r>
              <a:rPr lang="ro-RO" dirty="0"/>
              <a:t>, utilizată la prepararea formelor farmaceutice </a:t>
            </a:r>
            <a:r>
              <a:rPr lang="ro-RO" u="sng" dirty="0"/>
              <a:t>lichide</a:t>
            </a:r>
            <a:r>
              <a:rPr lang="ro-RO" dirty="0"/>
              <a:t>, în care se dizolvă substanţa medicamentoasă, </a:t>
            </a:r>
            <a:r>
              <a:rPr lang="ro-RO" u="sng" dirty="0"/>
              <a:t>formând o soluţie</a:t>
            </a:r>
            <a:r>
              <a:rPr lang="ro-RO" dirty="0"/>
              <a:t>. </a:t>
            </a:r>
          </a:p>
          <a:p>
            <a:pPr algn="just"/>
            <a:endParaRPr lang="ro-RO" dirty="0"/>
          </a:p>
          <a:p>
            <a:pPr algn="just"/>
            <a:r>
              <a:rPr lang="ro-RO" dirty="0"/>
              <a:t>Solventul transportă SM la locul de absorbţie în organism. </a:t>
            </a:r>
          </a:p>
          <a:p>
            <a:pPr algn="just"/>
            <a:endParaRPr lang="ro-RO" dirty="0"/>
          </a:p>
          <a:p>
            <a:pPr algn="just"/>
            <a:r>
              <a:rPr lang="ro-RO" dirty="0"/>
              <a:t>Exemple de solvenţi – apa, etanol, uleiul de floarea-soarelui, etc. </a:t>
            </a:r>
          </a:p>
          <a:p>
            <a:pPr algn="just"/>
            <a:endParaRPr lang="ro-RO" dirty="0"/>
          </a:p>
          <a:p>
            <a:pPr algn="just"/>
            <a:r>
              <a:rPr lang="ro-RO" dirty="0"/>
              <a:t>Exemple de forme medicamentoase lichide – soluţii, ape aromatice, siropuri, soluţii injectabile, soluţii extractive, etc.</a:t>
            </a:r>
            <a:endParaRPr lang="ru-RU" dirty="0"/>
          </a:p>
          <a:p>
            <a:pPr lvl="0" algn="just"/>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25</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7281160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fontScale="85000" lnSpcReduction="20000"/>
          </a:bodyPr>
          <a:lstStyle/>
          <a:p>
            <a:pPr algn="just"/>
            <a:r>
              <a:rPr lang="ro-RO" b="1" i="1" dirty="0">
                <a:solidFill>
                  <a:srgbClr val="C00000"/>
                </a:solidFill>
              </a:rPr>
              <a:t>Vehicul </a:t>
            </a:r>
            <a:r>
              <a:rPr lang="ro-RO" i="1" dirty="0"/>
              <a:t>(dizolvant, solvent, faza dispersantă, mediu de dispersie)</a:t>
            </a:r>
            <a:r>
              <a:rPr lang="ro-RO" dirty="0"/>
              <a:t> – este o substanţă auxiliară </a:t>
            </a:r>
            <a:r>
              <a:rPr lang="ro-RO" u="sng" dirty="0"/>
              <a:t>lichidă</a:t>
            </a:r>
            <a:r>
              <a:rPr lang="ro-RO" dirty="0"/>
              <a:t>, utilizată la prepararea formelor farmaceutice </a:t>
            </a:r>
            <a:r>
              <a:rPr lang="ro-RO" u="sng" dirty="0"/>
              <a:t>lichide</a:t>
            </a:r>
            <a:r>
              <a:rPr lang="ro-RO" dirty="0"/>
              <a:t>, în care SM este </a:t>
            </a:r>
            <a:r>
              <a:rPr lang="ro-RO" u="sng" dirty="0"/>
              <a:t>dispersată omogen sau eterogen prin</a:t>
            </a:r>
            <a:r>
              <a:rPr lang="ro-RO" dirty="0"/>
              <a:t>: </a:t>
            </a:r>
          </a:p>
          <a:p>
            <a:pPr lvl="1" algn="just"/>
            <a:r>
              <a:rPr lang="ro-RO" dirty="0"/>
              <a:t>dizolvarea totală, </a:t>
            </a:r>
          </a:p>
          <a:p>
            <a:pPr lvl="1" algn="just"/>
            <a:r>
              <a:rPr lang="ro-RO" dirty="0"/>
              <a:t>dizolvare coloidală, </a:t>
            </a:r>
          </a:p>
          <a:p>
            <a:pPr lvl="1" algn="just"/>
            <a:r>
              <a:rPr lang="ro-RO" dirty="0"/>
              <a:t>dizolvare extractivă, </a:t>
            </a:r>
          </a:p>
          <a:p>
            <a:pPr lvl="1" algn="just"/>
            <a:r>
              <a:rPr lang="ro-RO" dirty="0"/>
              <a:t>emulsionare, </a:t>
            </a:r>
          </a:p>
          <a:p>
            <a:pPr lvl="1" algn="just"/>
            <a:r>
              <a:rPr lang="ro-RO" dirty="0"/>
              <a:t>suspendare. </a:t>
            </a:r>
          </a:p>
          <a:p>
            <a:pPr marL="457200" lvl="1" indent="0" algn="just">
              <a:buNone/>
            </a:pPr>
            <a:r>
              <a:rPr lang="ro-RO" dirty="0"/>
              <a:t>Ca rezultat, se </a:t>
            </a:r>
            <a:r>
              <a:rPr lang="ro-RO" b="1" u="sng" dirty="0">
                <a:solidFill>
                  <a:srgbClr val="C00000"/>
                </a:solidFill>
              </a:rPr>
              <a:t>formează sisteme disperse omogene sau eterogene.</a:t>
            </a:r>
            <a:r>
              <a:rPr lang="ro-RO" dirty="0"/>
              <a:t> </a:t>
            </a:r>
          </a:p>
          <a:p>
            <a:pPr marL="457200" lvl="1" indent="0" algn="just">
              <a:buNone/>
            </a:pPr>
            <a:endParaRPr lang="ro-RO" dirty="0"/>
          </a:p>
          <a:p>
            <a:pPr marL="457200" lvl="1" indent="0" algn="just">
              <a:buNone/>
            </a:pPr>
            <a:r>
              <a:rPr lang="ro-RO" dirty="0"/>
              <a:t>Vehicoli includ o categorie mai largă decât solvenţii – în afară ce cele enumerate, mai sunt şi soluţii extractive apoase, soluţii uleiose, soluţii medicamentoase, etc. </a:t>
            </a:r>
          </a:p>
          <a:p>
            <a:pPr marL="457200" lvl="1" indent="0" algn="just">
              <a:buNone/>
            </a:pPr>
            <a:endParaRPr lang="ro-RO" dirty="0"/>
          </a:p>
          <a:p>
            <a:pPr marL="457200" lvl="1" indent="0" algn="just">
              <a:buNone/>
            </a:pPr>
            <a:r>
              <a:rPr lang="ro-RO" dirty="0"/>
              <a:t>Exemple de forme farmaceutice – ca şi la utilizarea solvenţilor, dar şi emulsii, suspensii, aerosoli, etc.</a:t>
            </a:r>
            <a:endParaRPr lang="ru-RU" dirty="0"/>
          </a:p>
          <a:p>
            <a:pPr lvl="0" algn="just"/>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587334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a:bodyPr>
          <a:lstStyle/>
          <a:p>
            <a:pPr marL="342900" lvl="1" indent="-342900" algn="just">
              <a:buFont typeface="Arial" pitchFamily="34" charset="0"/>
              <a:buChar char="•"/>
            </a:pPr>
            <a:r>
              <a:rPr lang="ro-RO" b="1" i="1" dirty="0">
                <a:solidFill>
                  <a:srgbClr val="C00000"/>
                </a:solidFill>
              </a:rPr>
              <a:t>Excipientul </a:t>
            </a:r>
            <a:r>
              <a:rPr lang="ro-RO" dirty="0"/>
              <a:t>– este o substanţă auxiliară care primeşte SM. Se folosesc pentru prepararea formelor farmaceutice </a:t>
            </a:r>
            <a:r>
              <a:rPr lang="ro-RO" b="1" u="sng" dirty="0"/>
              <a:t>solide  şi semisolide</a:t>
            </a:r>
            <a:r>
              <a:rPr lang="ro-RO" dirty="0"/>
              <a:t>, cu rolul de a </a:t>
            </a:r>
            <a:r>
              <a:rPr lang="ro-RO" b="1" i="1" dirty="0"/>
              <a:t>dilua SM şi de a obţine un sistem dispers eterogen. </a:t>
            </a:r>
          </a:p>
          <a:p>
            <a:pPr marL="342900" lvl="1" indent="-342900" algn="just">
              <a:buFont typeface="Arial" pitchFamily="34" charset="0"/>
              <a:buChar char="•"/>
            </a:pPr>
            <a:endParaRPr lang="ro-RO" b="1" i="1" dirty="0"/>
          </a:p>
          <a:p>
            <a:pPr marL="342900" lvl="1" indent="-342900" algn="just">
              <a:buFont typeface="Arial" pitchFamily="34" charset="0"/>
              <a:buChar char="•"/>
            </a:pPr>
            <a:r>
              <a:rPr lang="ro-RO" dirty="0"/>
              <a:t>Spre deosebire de cazurile precedente, excipientul </a:t>
            </a:r>
            <a:r>
              <a:rPr lang="ro-RO" b="1" dirty="0">
                <a:solidFill>
                  <a:srgbClr val="C00000"/>
                </a:solidFill>
              </a:rPr>
              <a:t>poate fi lichid </a:t>
            </a:r>
            <a:r>
              <a:rPr lang="ro-RO" dirty="0"/>
              <a:t>(apa, uleiul de parafină, etc.), </a:t>
            </a:r>
            <a:r>
              <a:rPr lang="ro-RO" b="1" dirty="0"/>
              <a:t>semisolid </a:t>
            </a:r>
            <a:r>
              <a:rPr lang="ro-RO" dirty="0"/>
              <a:t>(vaselina, lanolina, etc.) şi </a:t>
            </a:r>
            <a:r>
              <a:rPr lang="ro-RO" b="1" dirty="0">
                <a:solidFill>
                  <a:srgbClr val="C00000"/>
                </a:solidFill>
              </a:rPr>
              <a:t>solid</a:t>
            </a:r>
            <a:r>
              <a:rPr lang="ro-RO" dirty="0"/>
              <a:t> (gelatina, ceara, talcul, amidonul, lactoza, etc.).  </a:t>
            </a:r>
          </a:p>
          <a:p>
            <a:pPr marL="342900" lvl="1" indent="-342900" algn="just">
              <a:buFont typeface="Arial" pitchFamily="34" charset="0"/>
              <a:buChar char="•"/>
            </a:pPr>
            <a:endParaRPr lang="ro-RO" dirty="0"/>
          </a:p>
          <a:p>
            <a:pPr marL="342900" lvl="1" indent="-342900" algn="just">
              <a:buFont typeface="Arial" pitchFamily="34" charset="0"/>
              <a:buChar char="•"/>
            </a:pPr>
            <a:r>
              <a:rPr lang="ro-RO" dirty="0"/>
              <a:t>Forme farmaceutice cu utilizarea excipienţilor – solide şi semisolide – unguente, supozitoare,  pulberi, capsule, comprimate, etc.</a:t>
            </a:r>
            <a:endParaRPr lang="ru-RU" sz="2000"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27</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722738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normAutofit fontScale="90000"/>
          </a:bodyPr>
          <a:lstStyle/>
          <a:p>
            <a:pPr lvl="0" algn="l"/>
            <a:r>
              <a:rPr lang="ro-RO" sz="3100" b="1" i="1" dirty="0">
                <a:latin typeface="Times New Roman" pitchFamily="18" charset="0"/>
                <a:ea typeface="Tahoma" pitchFamily="34" charset="0"/>
                <a:cs typeface="Times New Roman" pitchFamily="18" charset="0"/>
              </a:rPr>
              <a:t/>
            </a:r>
            <a:br>
              <a:rPr lang="ro-RO" sz="3100" b="1" i="1" dirty="0">
                <a:latin typeface="Times New Roman" pitchFamily="18" charset="0"/>
                <a:ea typeface="Tahoma" pitchFamily="34" charset="0"/>
                <a:cs typeface="Times New Roman" pitchFamily="18" charset="0"/>
              </a:rPr>
            </a:br>
            <a:r>
              <a:rPr lang="ro-RO" sz="3100" b="1" i="1" u="sng" dirty="0">
                <a:solidFill>
                  <a:srgbClr val="C00000"/>
                </a:solidFill>
                <a:latin typeface="Times New Roman" pitchFamily="18" charset="0"/>
                <a:ea typeface="Tahoma" pitchFamily="34" charset="0"/>
                <a:cs typeface="Times New Roman" pitchFamily="18" charset="0"/>
              </a:rPr>
              <a:t>Adjuvant/ </a:t>
            </a:r>
            <a:r>
              <a:rPr lang="ru-RU" sz="3100" b="1" i="1" u="sng" dirty="0">
                <a:solidFill>
                  <a:srgbClr val="C00000"/>
                </a:solidFill>
                <a:latin typeface="Times New Roman" pitchFamily="18" charset="0"/>
                <a:ea typeface="Tahoma" pitchFamily="34" charset="0"/>
                <a:cs typeface="Times New Roman" pitchFamily="18" charset="0"/>
              </a:rPr>
              <a:t>адъювант</a:t>
            </a:r>
            <a:r>
              <a:rPr lang="ro-RO" sz="3100" b="1" i="1" u="sng" dirty="0">
                <a:solidFill>
                  <a:srgbClr val="C00000"/>
                </a:solidFill>
                <a:latin typeface="Times New Roman" pitchFamily="18" charset="0"/>
                <a:ea typeface="Tahoma" pitchFamily="34" charset="0"/>
                <a:cs typeface="Times New Roman" pitchFamily="18" charset="0"/>
              </a:rPr>
              <a:t> (???), aditiv</a:t>
            </a:r>
            <a:r>
              <a:rPr lang="ro-RO" sz="3100" b="1" u="sng" dirty="0">
                <a:solidFill>
                  <a:srgbClr val="C00000"/>
                </a:solidFill>
                <a:latin typeface="Times New Roman" pitchFamily="18" charset="0"/>
                <a:ea typeface="Tahoma" pitchFamily="34" charset="0"/>
                <a:cs typeface="Times New Roman" pitchFamily="18" charset="0"/>
              </a:rPr>
              <a:t> </a:t>
            </a:r>
            <a:r>
              <a:rPr lang="ro-RO" sz="3100" b="1" dirty="0">
                <a:latin typeface="Times New Roman" pitchFamily="18" charset="0"/>
                <a:ea typeface="Tahoma" pitchFamily="34" charset="0"/>
                <a:cs typeface="Times New Roman" pitchFamily="18" charset="0"/>
              </a:rPr>
              <a:t>– asigură unele calităţi ale formei farmaceutice şi intervine în prevenirea degradării acesteia.</a:t>
            </a:r>
            <a:br>
              <a:rPr lang="ro-RO" sz="3100" b="1" dirty="0">
                <a:latin typeface="Times New Roman" pitchFamily="18" charset="0"/>
                <a:ea typeface="Tahoma" pitchFamily="34" charset="0"/>
                <a:cs typeface="Times New Roman" pitchFamily="18" charset="0"/>
              </a:rPr>
            </a:br>
            <a:r>
              <a:rPr lang="ro-RO" sz="3100" b="1" dirty="0">
                <a:latin typeface="Times New Roman" pitchFamily="18" charset="0"/>
                <a:ea typeface="Tahoma" pitchFamily="34" charset="0"/>
                <a:cs typeface="Times New Roman" pitchFamily="18" charset="0"/>
              </a:rPr>
              <a:t> </a:t>
            </a:r>
            <a:r>
              <a:rPr lang="ru-RU" sz="3100" b="1" dirty="0">
                <a:latin typeface="Times New Roman" pitchFamily="18" charset="0"/>
                <a:ea typeface="Tahoma" pitchFamily="34" charset="0"/>
                <a:cs typeface="Times New Roman" pitchFamily="18" charset="0"/>
              </a:rPr>
              <a:t/>
            </a:r>
            <a:br>
              <a:rPr lang="ru-RU" sz="3100" b="1" dirty="0">
                <a:latin typeface="Times New Roman" pitchFamily="18" charset="0"/>
                <a:ea typeface="Tahoma" pitchFamily="34" charset="0"/>
                <a:cs typeface="Times New Roman" pitchFamily="18" charset="0"/>
              </a:rPr>
            </a:br>
            <a:endParaRPr lang="ru-RU" sz="3100" b="1" dirty="0">
              <a:latin typeface="Times New Roman" pitchFamily="18" charset="0"/>
              <a:ea typeface="Tahoma" pitchFamily="34"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lvl="0" algn="just"/>
            <a:r>
              <a:rPr lang="ro-RO" i="1" dirty="0"/>
              <a:t>Adjuvant (ajutor</a:t>
            </a:r>
            <a:r>
              <a:rPr lang="ro-RO" dirty="0"/>
              <a:t>) – este o substanţă auxiliară, care se adaugă pentru:</a:t>
            </a:r>
            <a:endParaRPr lang="ru-RU" dirty="0"/>
          </a:p>
          <a:p>
            <a:pPr lvl="0" algn="just"/>
            <a:r>
              <a:rPr lang="ro-RO" b="1" dirty="0">
                <a:solidFill>
                  <a:srgbClr val="C00000"/>
                </a:solidFill>
              </a:rPr>
              <a:t>A facilita </a:t>
            </a:r>
            <a:r>
              <a:rPr lang="ro-RO" dirty="0"/>
              <a:t>procesul tehnologic</a:t>
            </a:r>
            <a:endParaRPr lang="ru-RU" dirty="0"/>
          </a:p>
          <a:p>
            <a:pPr lvl="0" algn="just"/>
            <a:r>
              <a:rPr lang="ro-RO" b="1" dirty="0">
                <a:solidFill>
                  <a:srgbClr val="C00000"/>
                </a:solidFill>
              </a:rPr>
              <a:t>A înlesni </a:t>
            </a:r>
            <a:r>
              <a:rPr lang="ro-RO" dirty="0"/>
              <a:t>administrarea medicamentului</a:t>
            </a:r>
            <a:endParaRPr lang="ru-RU" dirty="0"/>
          </a:p>
          <a:p>
            <a:pPr lvl="0" algn="just"/>
            <a:r>
              <a:rPr lang="ro-RO" b="1" dirty="0">
                <a:solidFill>
                  <a:srgbClr val="C00000"/>
                </a:solidFill>
              </a:rPr>
              <a:t>A ajuta </a:t>
            </a:r>
            <a:r>
              <a:rPr lang="ro-RO" dirty="0"/>
              <a:t>medicamentul să-şi exercite acţiunea la locul de aplicare. </a:t>
            </a:r>
            <a:endParaRPr lang="ru-RU" dirty="0"/>
          </a:p>
          <a:p>
            <a:pPr algn="just"/>
            <a:r>
              <a:rPr lang="ro-RO" dirty="0"/>
              <a:t>Spre deosebire de excipient, adjuvantul </a:t>
            </a:r>
            <a:r>
              <a:rPr lang="ro-RO" b="1" dirty="0">
                <a:solidFill>
                  <a:srgbClr val="C00000"/>
                </a:solidFill>
              </a:rPr>
              <a:t>nu reprezintă masa principală</a:t>
            </a:r>
            <a:r>
              <a:rPr lang="ro-RO" dirty="0"/>
              <a:t> a unui medicament, dar se utilizează în cantităţi relativ mari. </a:t>
            </a:r>
          </a:p>
          <a:p>
            <a:pPr algn="just"/>
            <a:r>
              <a:rPr lang="ro-RO" dirty="0"/>
              <a:t>Exemple – solubilizanţi (?), dezagreganţi (?),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28</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724445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60648"/>
            <a:ext cx="8856984" cy="6120680"/>
          </a:xfrm>
        </p:spPr>
        <p:txBody>
          <a:bodyPr>
            <a:normAutofit/>
          </a:bodyPr>
          <a:lstStyle/>
          <a:p>
            <a:pPr lvl="0" algn="just"/>
            <a:r>
              <a:rPr lang="ro-RO" b="1" i="1" dirty="0">
                <a:solidFill>
                  <a:srgbClr val="C00000"/>
                </a:solidFill>
              </a:rPr>
              <a:t>Aditiv (adăugat) </a:t>
            </a:r>
            <a:r>
              <a:rPr lang="ro-RO" dirty="0"/>
              <a:t>– este o substanţă auxiliară utilizată în </a:t>
            </a:r>
            <a:r>
              <a:rPr lang="ro-RO" b="1" dirty="0">
                <a:solidFill>
                  <a:srgbClr val="C00000"/>
                </a:solidFill>
              </a:rPr>
              <a:t>cantităţi mici </a:t>
            </a:r>
            <a:r>
              <a:rPr lang="ro-RO" dirty="0"/>
              <a:t>(câteva procente) la prepararea unui medicament în scopul </a:t>
            </a:r>
            <a:r>
              <a:rPr lang="ro-RO" b="1" dirty="0">
                <a:solidFill>
                  <a:srgbClr val="C00000"/>
                </a:solidFill>
              </a:rPr>
              <a:t>ameliorării proprietăţilor sau obţinerii unei noi calităţi</a:t>
            </a:r>
            <a:r>
              <a:rPr lang="ro-RO" dirty="0"/>
              <a:t>:</a:t>
            </a:r>
            <a:endParaRPr lang="ru-RU" dirty="0"/>
          </a:p>
          <a:p>
            <a:pPr lvl="0" algn="just"/>
            <a:r>
              <a:rPr lang="ro-RO" dirty="0"/>
              <a:t>Asigurarea </a:t>
            </a:r>
            <a:r>
              <a:rPr lang="ro-RO" b="1" u="sng" dirty="0">
                <a:solidFill>
                  <a:srgbClr val="C00000"/>
                </a:solidFill>
              </a:rPr>
              <a:t>stabilităţii</a:t>
            </a:r>
            <a:r>
              <a:rPr lang="ro-RO" dirty="0"/>
              <a:t> fizice, chimice şi microbiologice</a:t>
            </a:r>
            <a:endParaRPr lang="ru-RU" dirty="0"/>
          </a:p>
          <a:p>
            <a:pPr lvl="0" algn="just"/>
            <a:r>
              <a:rPr lang="ro-RO" b="1" u="sng" dirty="0">
                <a:solidFill>
                  <a:srgbClr val="C00000"/>
                </a:solidFill>
              </a:rPr>
              <a:t>Modificarea</a:t>
            </a:r>
            <a:r>
              <a:rPr lang="ro-RO" dirty="0"/>
              <a:t> proprietăţilor </a:t>
            </a:r>
            <a:r>
              <a:rPr lang="ro-RO" b="1" u="sng" dirty="0">
                <a:solidFill>
                  <a:srgbClr val="C00000"/>
                </a:solidFill>
              </a:rPr>
              <a:t>organoleptice</a:t>
            </a:r>
            <a:r>
              <a:rPr lang="ro-RO" dirty="0"/>
              <a:t> – miros, gust, culoare</a:t>
            </a:r>
            <a:endParaRPr lang="ru-RU" dirty="0"/>
          </a:p>
          <a:p>
            <a:pPr algn="just"/>
            <a:endParaRPr lang="ro-RO" dirty="0"/>
          </a:p>
          <a:p>
            <a:pPr algn="just"/>
            <a:r>
              <a:rPr lang="ro-RO" dirty="0"/>
              <a:t>Exemple de aditivi: coloranţi, aromatizanţi, conservanţi,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29</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606048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57646" y="764704"/>
            <a:ext cx="5400600" cy="86409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79512" y="188640"/>
            <a:ext cx="8640960" cy="504056"/>
          </a:xfrm>
        </p:spPr>
        <p:txBody>
          <a:bodyPr>
            <a:normAutofit fontScale="90000"/>
          </a:bodyPr>
          <a:lstStyle/>
          <a:p>
            <a:r>
              <a:rPr lang="ro-RO" sz="3100" b="1" dirty="0">
                <a:solidFill>
                  <a:srgbClr val="C00000"/>
                </a:solidFill>
                <a:latin typeface="Times New Roman" pitchFamily="18" charset="0"/>
                <a:ea typeface="Tahoma" pitchFamily="34" charset="0"/>
                <a:cs typeface="Times New Roman" pitchFamily="18" charset="0"/>
              </a:rPr>
              <a:t/>
            </a:r>
            <a:br>
              <a:rPr lang="ro-RO" sz="3100" b="1" dirty="0">
                <a:solidFill>
                  <a:srgbClr val="C00000"/>
                </a:solidFill>
                <a:latin typeface="Times New Roman" pitchFamily="18" charset="0"/>
                <a:ea typeface="Tahoma" pitchFamily="34" charset="0"/>
                <a:cs typeface="Times New Roman" pitchFamily="18" charset="0"/>
              </a:rPr>
            </a:br>
            <a:r>
              <a:rPr lang="en-US" sz="3100" b="1" dirty="0">
                <a:solidFill>
                  <a:srgbClr val="C00000"/>
                </a:solidFill>
                <a:latin typeface="Times New Roman" pitchFamily="18" charset="0"/>
                <a:ea typeface="Tahoma" pitchFamily="34" charset="0"/>
                <a:cs typeface="Times New Roman" pitchFamily="18" charset="0"/>
              </a:rPr>
              <a:t/>
            </a:r>
            <a:br>
              <a:rPr lang="en-US" sz="3100" b="1" dirty="0">
                <a:solidFill>
                  <a:srgbClr val="C00000"/>
                </a:solidFill>
                <a:latin typeface="Times New Roman" pitchFamily="18" charset="0"/>
                <a:ea typeface="Tahoma" pitchFamily="34" charset="0"/>
                <a:cs typeface="Times New Roman" pitchFamily="18" charset="0"/>
              </a:rPr>
            </a:br>
            <a:r>
              <a:rPr lang="ro-RO" sz="3100" b="1" u="sng" dirty="0">
                <a:solidFill>
                  <a:srgbClr val="C00000"/>
                </a:solidFill>
              </a:rPr>
              <a:t>1. Substanţe medicamentoase</a:t>
            </a:r>
            <a:r>
              <a:rPr lang="ru-RU" sz="2800" dirty="0">
                <a:solidFill>
                  <a:srgbClr val="0033CC"/>
                </a:solidFill>
              </a:rPr>
              <a:t/>
            </a:r>
            <a:br>
              <a:rPr lang="ru-RU" sz="2800" dirty="0">
                <a:solidFill>
                  <a:srgbClr val="0033CC"/>
                </a:solidFill>
              </a:rPr>
            </a:br>
            <a:r>
              <a:rPr lang="ru-RU" b="1" dirty="0">
                <a:solidFill>
                  <a:srgbClr val="002060"/>
                </a:solidFill>
              </a:rPr>
              <a:t/>
            </a:r>
            <a:br>
              <a:rPr lang="ru-RU" b="1" dirty="0">
                <a:solidFill>
                  <a:srgbClr val="002060"/>
                </a:solidFill>
              </a:rPr>
            </a:br>
            <a:endParaRPr lang="ru-RU" dirty="0"/>
          </a:p>
        </p:txBody>
      </p:sp>
      <p:sp>
        <p:nvSpPr>
          <p:cNvPr id="3" name="Объект 2"/>
          <p:cNvSpPr>
            <a:spLocks noGrp="1"/>
          </p:cNvSpPr>
          <p:nvPr>
            <p:ph sz="half" idx="1"/>
          </p:nvPr>
        </p:nvSpPr>
        <p:spPr>
          <a:xfrm>
            <a:off x="457200" y="908720"/>
            <a:ext cx="8363272" cy="5688632"/>
          </a:xfrm>
        </p:spPr>
        <p:txBody>
          <a:bodyPr>
            <a:normAutofit/>
          </a:bodyPr>
          <a:lstStyle/>
          <a:p>
            <a:pPr algn="ctr"/>
            <a:r>
              <a:rPr lang="ro-RO" b="1" dirty="0"/>
              <a:t>Substanţe medicamentoase</a:t>
            </a:r>
            <a:endParaRPr lang="ru-RU" b="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3</a:t>
            </a:fld>
            <a:endParaRPr lang="ru-RU"/>
          </a:p>
        </p:txBody>
      </p:sp>
      <p:sp>
        <p:nvSpPr>
          <p:cNvPr id="7" name="Стрелка вниз 6"/>
          <p:cNvSpPr/>
          <p:nvPr/>
        </p:nvSpPr>
        <p:spPr>
          <a:xfrm>
            <a:off x="2483768" y="177281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5652120" y="177281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971600" y="2996952"/>
            <a:ext cx="3438382" cy="273630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u="sng" dirty="0">
                <a:solidFill>
                  <a:schemeClr val="tx1"/>
                </a:solidFill>
                <a:effectLst>
                  <a:outerShdw blurRad="38100" dist="38100" dir="2700000" algn="tl">
                    <a:srgbClr val="000000">
                      <a:alpha val="43137"/>
                    </a:srgbClr>
                  </a:outerShdw>
                </a:effectLst>
              </a:rPr>
              <a:t>UNITARE:</a:t>
            </a:r>
          </a:p>
          <a:p>
            <a:r>
              <a:rPr lang="ro-RO" sz="2400" b="1" i="1" dirty="0">
                <a:solidFill>
                  <a:schemeClr val="tx1"/>
                </a:solidFill>
              </a:rPr>
              <a:t>-    </a:t>
            </a:r>
            <a:r>
              <a:rPr lang="ro-RO" sz="2400" b="1" dirty="0">
                <a:solidFill>
                  <a:schemeClr val="tx1"/>
                </a:solidFill>
              </a:rPr>
              <a:t>acidul acetilsalicilic, </a:t>
            </a:r>
          </a:p>
          <a:p>
            <a:pPr marL="342900" indent="-342900">
              <a:buFontTx/>
              <a:buChar char="-"/>
            </a:pPr>
            <a:r>
              <a:rPr lang="ro-RO" sz="2400" b="1" dirty="0">
                <a:solidFill>
                  <a:schemeClr val="tx1"/>
                </a:solidFill>
              </a:rPr>
              <a:t>cofeina, </a:t>
            </a:r>
          </a:p>
          <a:p>
            <a:pPr marL="342900" indent="-342900">
              <a:buFontTx/>
              <a:buChar char="-"/>
            </a:pPr>
            <a:r>
              <a:rPr lang="ro-RO" sz="2400" b="1" dirty="0">
                <a:solidFill>
                  <a:schemeClr val="tx1"/>
                </a:solidFill>
              </a:rPr>
              <a:t>fenobarbitalul, </a:t>
            </a:r>
          </a:p>
          <a:p>
            <a:pPr marL="342900" indent="-342900">
              <a:buFontTx/>
              <a:buChar char="-"/>
            </a:pPr>
            <a:r>
              <a:rPr lang="ro-RO" sz="2400" b="1" dirty="0">
                <a:solidFill>
                  <a:schemeClr val="tx1"/>
                </a:solidFill>
              </a:rPr>
              <a:t>bromura de sodiu, etc.</a:t>
            </a:r>
            <a:endParaRPr lang="ru-RU" sz="2200" b="1" dirty="0">
              <a:solidFill>
                <a:schemeClr val="tx1"/>
              </a:solidFill>
            </a:endParaRPr>
          </a:p>
        </p:txBody>
      </p:sp>
      <p:sp>
        <p:nvSpPr>
          <p:cNvPr id="12" name="Скругленный прямоугольник 11"/>
          <p:cNvSpPr/>
          <p:nvPr/>
        </p:nvSpPr>
        <p:spPr>
          <a:xfrm>
            <a:off x="4824028" y="2996952"/>
            <a:ext cx="2808312"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chemeClr val="tx1"/>
                </a:solidFill>
                <a:effectLst>
                  <a:outerShdw blurRad="38100" dist="38100" dir="2700000" algn="tl">
                    <a:srgbClr val="000000">
                      <a:alpha val="43137"/>
                    </a:srgbClr>
                  </a:outerShdw>
                </a:effectLst>
              </a:rPr>
              <a:t>AMESTEC DE SUBSTANŢE</a:t>
            </a:r>
            <a:endParaRPr lang="ru-RU" sz="2800" b="1" dirty="0">
              <a:solidFill>
                <a:schemeClr val="tx1"/>
              </a:solidFill>
              <a:effectLst>
                <a:outerShdw blurRad="38100" dist="38100" dir="2700000" algn="tl">
                  <a:srgbClr val="000000">
                    <a:alpha val="43137"/>
                  </a:srgbClr>
                </a:outerShdw>
              </a:effectLst>
            </a:endParaRPr>
          </a:p>
        </p:txBody>
      </p:sp>
      <p:sp>
        <p:nvSpPr>
          <p:cNvPr id="11" name="Нижний колонтитул 10"/>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56716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o-MO" b="1" dirty="0">
                <a:solidFill>
                  <a:srgbClr val="C00000"/>
                </a:solidFill>
              </a:rPr>
              <a:t/>
            </a:r>
            <a:br>
              <a:rPr lang="ro-MO" b="1" dirty="0">
                <a:solidFill>
                  <a:srgbClr val="C00000"/>
                </a:solidFill>
              </a:rPr>
            </a:br>
            <a:r>
              <a:rPr lang="ro-MO" b="1" dirty="0">
                <a:solidFill>
                  <a:srgbClr val="C00000"/>
                </a:solidFill>
              </a:rPr>
              <a:t>Cerințele față de substanțe auxiliare:</a:t>
            </a:r>
            <a:r>
              <a:rPr lang="ru-RU" b="1" dirty="0">
                <a:solidFill>
                  <a:srgbClr val="C00000"/>
                </a:solidFill>
              </a:rPr>
              <a:t/>
            </a:r>
            <a:br>
              <a:rPr lang="ru-RU" b="1" dirty="0">
                <a:solidFill>
                  <a:srgbClr val="C00000"/>
                </a:solidFill>
              </a:rPr>
            </a:br>
            <a:endParaRPr lang="ru-RU" b="1" dirty="0">
              <a:solidFill>
                <a:srgbClr val="C00000"/>
              </a:solidFill>
            </a:endParaRPr>
          </a:p>
        </p:txBody>
      </p:sp>
      <p:sp>
        <p:nvSpPr>
          <p:cNvPr id="3" name="Объект 2"/>
          <p:cNvSpPr>
            <a:spLocks noGrp="1"/>
          </p:cNvSpPr>
          <p:nvPr>
            <p:ph idx="1"/>
          </p:nvPr>
        </p:nvSpPr>
        <p:spPr>
          <a:xfrm>
            <a:off x="457200" y="908720"/>
            <a:ext cx="8229600" cy="5544616"/>
          </a:xfrm>
        </p:spPr>
        <p:txBody>
          <a:bodyPr/>
          <a:lstStyle/>
          <a:p>
            <a:pPr lvl="0" algn="just"/>
            <a:r>
              <a:rPr lang="ro-MO" dirty="0"/>
              <a:t>trebuie să fie </a:t>
            </a:r>
            <a:r>
              <a:rPr lang="ro-MO" b="1" u="sng" dirty="0">
                <a:solidFill>
                  <a:srgbClr val="002060"/>
                </a:solidFill>
              </a:rPr>
              <a:t>inerte</a:t>
            </a:r>
            <a:r>
              <a:rPr lang="ro-MO" dirty="0"/>
              <a:t> față de </a:t>
            </a:r>
            <a:r>
              <a:rPr lang="ro-MO" b="1" u="sng" dirty="0">
                <a:solidFill>
                  <a:srgbClr val="002060"/>
                </a:solidFill>
              </a:rPr>
              <a:t>substanță medicamentoasă</a:t>
            </a:r>
            <a:r>
              <a:rPr lang="ro-MO" dirty="0"/>
              <a:t>. Reglementările actuale prevăd înscrierea excepienților pe eticheta medicamentului.</a:t>
            </a:r>
            <a:endParaRPr lang="ru-RU" dirty="0"/>
          </a:p>
          <a:p>
            <a:pPr lvl="0" algn="just"/>
            <a:r>
              <a:rPr lang="ro-MO" dirty="0"/>
              <a:t>Trebuie să fie </a:t>
            </a:r>
            <a:r>
              <a:rPr lang="ro-MO" b="1" u="sng" dirty="0">
                <a:solidFill>
                  <a:srgbClr val="002060"/>
                </a:solidFill>
              </a:rPr>
              <a:t>inerte</a:t>
            </a:r>
            <a:r>
              <a:rPr lang="ro-MO" dirty="0"/>
              <a:t> față de </a:t>
            </a:r>
            <a:r>
              <a:rPr lang="ro-MO" b="1" u="sng" dirty="0">
                <a:solidFill>
                  <a:srgbClr val="002060"/>
                </a:solidFill>
              </a:rPr>
              <a:t>recipientul</a:t>
            </a:r>
            <a:r>
              <a:rPr lang="ro-MO" dirty="0"/>
              <a:t> de condiționare primară, nu trebuie să reacționeze și să deterioreze materialele din care sunt confecționate recipientele, sau să fie absorbite de acestea.</a:t>
            </a:r>
            <a:endParaRPr lang="ru-RU" dirty="0"/>
          </a:p>
          <a:p>
            <a:pPr lvl="0" algn="just"/>
            <a:r>
              <a:rPr lang="ro-MO" dirty="0"/>
              <a:t>Trebuie să posedă o </a:t>
            </a:r>
            <a:r>
              <a:rPr lang="ro-MO" b="1" u="sng" dirty="0">
                <a:solidFill>
                  <a:srgbClr val="002060"/>
                </a:solidFill>
              </a:rPr>
              <a:t>inerție</a:t>
            </a:r>
            <a:r>
              <a:rPr lang="ro-MO" dirty="0"/>
              <a:t> față de </a:t>
            </a:r>
            <a:r>
              <a:rPr lang="ro-MO" b="1" u="sng" dirty="0">
                <a:solidFill>
                  <a:srgbClr val="002060"/>
                </a:solidFill>
              </a:rPr>
              <a:t>organism</a:t>
            </a:r>
            <a:r>
              <a:rPr lang="ro-MO" dirty="0"/>
              <a:t>.</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4251827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507288" cy="6408712"/>
          </a:xfrm>
        </p:spPr>
        <p:txBody>
          <a:bodyPr>
            <a:normAutofit/>
          </a:bodyPr>
          <a:lstStyle/>
          <a:p>
            <a:pPr algn="just"/>
            <a:r>
              <a:rPr lang="ro-MO" dirty="0"/>
              <a:t>Substanțele auxiliare pot fi de </a:t>
            </a:r>
            <a:r>
              <a:rPr lang="ro-MO" b="1" dirty="0">
                <a:solidFill>
                  <a:srgbClr val="C00000"/>
                </a:solidFill>
              </a:rPr>
              <a:t>origine</a:t>
            </a:r>
            <a:r>
              <a:rPr lang="ro-MO" dirty="0"/>
              <a:t> naturală, de semisinteză sau de sinteză. </a:t>
            </a:r>
          </a:p>
          <a:p>
            <a:endParaRPr lang="ro-MO" i="1" dirty="0"/>
          </a:p>
          <a:p>
            <a:pPr algn="just"/>
            <a:r>
              <a:rPr lang="ro-MO" i="1" dirty="0"/>
              <a:t>Important că sinteza substanțelor auxiliare nu intră în monopolul farmaceutic, </a:t>
            </a:r>
            <a:r>
              <a:rPr lang="ro-MO" dirty="0"/>
              <a:t>ele pot fi obținute în cadrul diferitor domenii industriale. </a:t>
            </a:r>
          </a:p>
          <a:p>
            <a:endParaRPr lang="ro-MO" dirty="0"/>
          </a:p>
          <a:p>
            <a:r>
              <a:rPr lang="ro-MO" dirty="0"/>
              <a:t>Pentru acestea există normele de calitate în vigoare privind:</a:t>
            </a:r>
            <a:endParaRPr lang="ru-RU" dirty="0"/>
          </a:p>
          <a:p>
            <a:pPr lvl="1"/>
            <a:r>
              <a:rPr lang="ro-MO" dirty="0"/>
              <a:t>Puritatea chimică,</a:t>
            </a:r>
            <a:endParaRPr lang="ru-RU" dirty="0"/>
          </a:p>
          <a:p>
            <a:pPr lvl="1"/>
            <a:r>
              <a:rPr lang="ro-MO" dirty="0"/>
              <a:t>Lipsa de toxicitate (</a:t>
            </a:r>
            <a:r>
              <a:rPr lang="ro-MO" i="1" dirty="0"/>
              <a:t>inocuitatea</a:t>
            </a:r>
            <a:r>
              <a:rPr lang="ro-MO" dirty="0"/>
              <a:t>)</a:t>
            </a:r>
            <a:endParaRPr lang="ru-RU" dirty="0"/>
          </a:p>
          <a:p>
            <a:pPr lvl="1"/>
            <a:r>
              <a:rPr lang="ro-MO" dirty="0"/>
              <a:t>Stabilitatea.</a:t>
            </a:r>
          </a:p>
          <a:p>
            <a:pPr lvl="1"/>
            <a:endParaRPr lang="ro-MO" dirty="0"/>
          </a:p>
          <a:p>
            <a:pPr lvl="1"/>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31</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7861576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435280" cy="6192688"/>
          </a:xfrm>
        </p:spPr>
        <p:txBody>
          <a:bodyPr>
            <a:normAutofit fontScale="85000" lnSpcReduction="20000"/>
          </a:bodyPr>
          <a:lstStyle/>
          <a:p>
            <a:r>
              <a:rPr lang="ro-MO" dirty="0"/>
              <a:t>Fiecare SA este definită de:</a:t>
            </a:r>
            <a:endParaRPr lang="ru-RU" dirty="0"/>
          </a:p>
          <a:p>
            <a:pPr lvl="1" algn="just"/>
            <a:r>
              <a:rPr lang="ro-MO" dirty="0"/>
              <a:t>Caractere </a:t>
            </a:r>
            <a:r>
              <a:rPr lang="ro-MO" b="1" dirty="0">
                <a:solidFill>
                  <a:srgbClr val="002060"/>
                </a:solidFill>
              </a:rPr>
              <a:t>fizico-chimice</a:t>
            </a:r>
            <a:r>
              <a:rPr lang="ro-MO" dirty="0"/>
              <a:t>, care sunt descrise în monografiile de excipienți, înscrise în farmacopee</a:t>
            </a:r>
          </a:p>
          <a:p>
            <a:pPr lvl="1"/>
            <a:endParaRPr lang="ro-MO" dirty="0"/>
          </a:p>
          <a:p>
            <a:pPr lvl="1" algn="just"/>
            <a:r>
              <a:rPr lang="ro-MO" dirty="0"/>
              <a:t>Caractere </a:t>
            </a:r>
            <a:r>
              <a:rPr lang="ro-MO" b="1" dirty="0">
                <a:solidFill>
                  <a:srgbClr val="002060"/>
                </a:solidFill>
              </a:rPr>
              <a:t>tehnologice</a:t>
            </a:r>
            <a:r>
              <a:rPr lang="ro-MO" dirty="0"/>
              <a:t>, care sunt fixate de fabricant, stabilind și limitele de acceptare.</a:t>
            </a:r>
            <a:endParaRPr lang="ru-RU" dirty="0"/>
          </a:p>
          <a:p>
            <a:endParaRPr lang="ro-MO" dirty="0"/>
          </a:p>
          <a:p>
            <a:pPr algn="just"/>
            <a:r>
              <a:rPr lang="ro-MO" dirty="0"/>
              <a:t>Cele mai importante </a:t>
            </a:r>
            <a:r>
              <a:rPr lang="ro-MO" b="1" u="sng" dirty="0">
                <a:solidFill>
                  <a:srgbClr val="C00000"/>
                </a:solidFill>
              </a:rPr>
              <a:t>funcții</a:t>
            </a:r>
            <a:r>
              <a:rPr lang="ro-MO" dirty="0"/>
              <a:t> ale substanțelor auxiliare sunt următoarele:</a:t>
            </a:r>
            <a:endParaRPr lang="ru-RU" dirty="0"/>
          </a:p>
          <a:p>
            <a:pPr lvl="1" algn="just"/>
            <a:r>
              <a:rPr lang="ro-MO" b="1" u="sng" dirty="0">
                <a:solidFill>
                  <a:srgbClr val="002060"/>
                </a:solidFill>
              </a:rPr>
              <a:t>Realizarea formei </a:t>
            </a:r>
            <a:r>
              <a:rPr lang="ro-MO" dirty="0"/>
              <a:t>farmaceutice</a:t>
            </a:r>
            <a:endParaRPr lang="ru-RU" dirty="0"/>
          </a:p>
          <a:p>
            <a:pPr lvl="1" algn="just"/>
            <a:r>
              <a:rPr lang="ro-MO" b="1" u="sng" dirty="0">
                <a:solidFill>
                  <a:srgbClr val="002060"/>
                </a:solidFill>
              </a:rPr>
              <a:t>Divizarea dozei </a:t>
            </a:r>
            <a:r>
              <a:rPr lang="ro-MO" dirty="0"/>
              <a:t>de substanță medicamentoasă, în cazul unor substanțe medicamentoase cu o toxicitate sporită.</a:t>
            </a:r>
            <a:endParaRPr lang="ru-RU" dirty="0"/>
          </a:p>
          <a:p>
            <a:pPr lvl="1" algn="just"/>
            <a:r>
              <a:rPr lang="ro-MO" b="1" u="sng" dirty="0">
                <a:solidFill>
                  <a:srgbClr val="002060"/>
                </a:solidFill>
              </a:rPr>
              <a:t>Asigurarea stabilității </a:t>
            </a:r>
            <a:r>
              <a:rPr lang="ro-MO" dirty="0"/>
              <a:t>medicamentului pentru perioada fixată prin termenul de valabilitate.</a:t>
            </a:r>
            <a:endParaRPr lang="ru-RU" dirty="0"/>
          </a:p>
          <a:p>
            <a:pPr lvl="1" algn="just"/>
            <a:r>
              <a:rPr lang="ro-MO" dirty="0"/>
              <a:t>Eliberarea medicamentului în formă controlată pentru </a:t>
            </a:r>
            <a:r>
              <a:rPr lang="ro-MO" b="1" u="sng" dirty="0">
                <a:solidFill>
                  <a:srgbClr val="002060"/>
                </a:solidFill>
              </a:rPr>
              <a:t>reducerea efectelor secundare</a:t>
            </a:r>
            <a:r>
              <a:rPr lang="ro-MO" dirty="0"/>
              <a:t> și numărului de doze.</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32</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771031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850106"/>
          </a:xfrm>
        </p:spPr>
        <p:txBody>
          <a:bodyPr>
            <a:normAutofit fontScale="90000"/>
          </a:bodyPr>
          <a:lstStyle/>
          <a:p>
            <a:pPr lvl="0"/>
            <a:r>
              <a:rPr lang="ro-MO" sz="3100" b="1" dirty="0">
                <a:solidFill>
                  <a:srgbClr val="C00000"/>
                </a:solidFill>
              </a:rPr>
              <a:t/>
            </a:r>
            <a:br>
              <a:rPr lang="ro-MO" sz="3100" b="1" dirty="0">
                <a:solidFill>
                  <a:srgbClr val="C00000"/>
                </a:solidFill>
              </a:rPr>
            </a:br>
            <a:r>
              <a:rPr lang="ro-MO" sz="3100" b="1" dirty="0">
                <a:solidFill>
                  <a:srgbClr val="C00000"/>
                </a:solidFill>
              </a:rPr>
              <a:t>3. </a:t>
            </a:r>
            <a:r>
              <a:rPr lang="ro-RO" sz="3100" b="1" dirty="0">
                <a:solidFill>
                  <a:srgbClr val="C00000"/>
                </a:solidFill>
              </a:rPr>
              <a:t>Materiale de condiţionare-ambalare. Divizarea medicamentelor</a:t>
            </a:r>
            <a:r>
              <a:rPr lang="ru-RU" dirty="0"/>
              <a:t/>
            </a:r>
            <a:br>
              <a:rPr lang="ru-RU" dirty="0"/>
            </a:br>
            <a:endParaRPr lang="ru-RU" dirty="0"/>
          </a:p>
        </p:txBody>
      </p:sp>
      <p:sp>
        <p:nvSpPr>
          <p:cNvPr id="3" name="Объект 2"/>
          <p:cNvSpPr>
            <a:spLocks noGrp="1"/>
          </p:cNvSpPr>
          <p:nvPr>
            <p:ph idx="1"/>
          </p:nvPr>
        </p:nvSpPr>
        <p:spPr>
          <a:xfrm>
            <a:off x="107504" y="980728"/>
            <a:ext cx="8928992" cy="5472608"/>
          </a:xfrm>
        </p:spPr>
        <p:txBody>
          <a:bodyPr>
            <a:normAutofit/>
          </a:bodyPr>
          <a:lstStyle/>
          <a:p>
            <a:pPr algn="just"/>
            <a:r>
              <a:rPr lang="ro-RO" dirty="0"/>
              <a:t>Acestea sunt materii prime utilizate pentru fabricarea articolelor de condiționare primară și secundară (ambalarea), folosite la închiderea formei farmaceutice într-un recipient care să-i asigure protecția, stabilitatea și eficacitatea până în momentul utilizării, precum și facilitatea de de administrare, identificarea și informarea asupra medicamentului.</a:t>
            </a:r>
            <a:endParaRPr lang="ru-RU" dirty="0"/>
          </a:p>
          <a:p>
            <a:r>
              <a:rPr lang="ro-RO" dirty="0"/>
              <a:t>Materialele de condiționare sunt recipiente, accesorii, ambalaje, etc.</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33</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38012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562074"/>
          </a:xfrm>
        </p:spPr>
        <p:txBody>
          <a:bodyPr>
            <a:noAutofit/>
          </a:bodyPr>
          <a:lstStyle/>
          <a:p>
            <a:r>
              <a:rPr lang="ro-MO" sz="2800" b="1" u="sng" dirty="0">
                <a:solidFill>
                  <a:srgbClr val="FF0000"/>
                </a:solidFill>
              </a:rPr>
              <a:t>Condiționarea, depozitarea și supravegherea medicamentelor</a:t>
            </a:r>
            <a:endParaRPr lang="ru-RU" sz="2800" dirty="0">
              <a:solidFill>
                <a:srgbClr val="FF0000"/>
              </a:solidFill>
            </a:endParaRPr>
          </a:p>
        </p:txBody>
      </p:sp>
      <p:sp>
        <p:nvSpPr>
          <p:cNvPr id="3" name="Объект 2"/>
          <p:cNvSpPr>
            <a:spLocks noGrp="1"/>
          </p:cNvSpPr>
          <p:nvPr>
            <p:ph idx="1"/>
          </p:nvPr>
        </p:nvSpPr>
        <p:spPr>
          <a:xfrm>
            <a:off x="107504" y="836712"/>
            <a:ext cx="8928992" cy="5616624"/>
          </a:xfrm>
        </p:spPr>
        <p:txBody>
          <a:bodyPr>
            <a:normAutofit/>
          </a:bodyPr>
          <a:lstStyle/>
          <a:p>
            <a:pPr algn="just"/>
            <a:r>
              <a:rPr lang="en-US" sz="2200" dirty="0" err="1"/>
              <a:t>Condiționarea</a:t>
            </a:r>
            <a:r>
              <a:rPr lang="en-US" sz="2200" dirty="0"/>
              <a:t> (</a:t>
            </a:r>
            <a:r>
              <a:rPr lang="en-US" sz="2200" dirty="0" err="1"/>
              <a:t>sau</a:t>
            </a:r>
            <a:r>
              <a:rPr lang="en-US" sz="2200" dirty="0"/>
              <a:t> </a:t>
            </a:r>
            <a:r>
              <a:rPr lang="en-US" sz="2200" dirty="0" err="1"/>
              <a:t>ambalarea</a:t>
            </a:r>
            <a:r>
              <a:rPr lang="en-US" sz="2200" dirty="0"/>
              <a:t>, </a:t>
            </a:r>
            <a:r>
              <a:rPr lang="ru-RU" sz="2200" dirty="0"/>
              <a:t>упаковка</a:t>
            </a:r>
            <a:r>
              <a:rPr lang="en-US" sz="2200" dirty="0"/>
              <a:t>)</a:t>
            </a:r>
            <a:r>
              <a:rPr lang="ro-MO" sz="2200" dirty="0"/>
              <a:t> – reprezintă o operație complementară care urmează după fabricarea unui medicament și constă în închiderea formei farmaceutice realizate într-un înveliș de formă și de material foarte variate, care-i conferă aspectul definitiv, ușor utilizabil de către bolnav.</a:t>
            </a:r>
          </a:p>
          <a:p>
            <a:pPr algn="just"/>
            <a:endParaRPr lang="ro-MO" sz="2200" dirty="0"/>
          </a:p>
          <a:p>
            <a:pPr algn="just"/>
            <a:endParaRPr lang="ro-MO" sz="2200" dirty="0"/>
          </a:p>
          <a:p>
            <a:pPr algn="just"/>
            <a:endParaRPr lang="ro-MO" sz="2200" dirty="0"/>
          </a:p>
          <a:p>
            <a:pPr algn="just"/>
            <a:endParaRPr lang="ro-MO" sz="2200" dirty="0"/>
          </a:p>
          <a:p>
            <a:pPr algn="just"/>
            <a:endParaRPr lang="ro-MO" sz="2200" dirty="0"/>
          </a:p>
          <a:p>
            <a:pPr algn="just"/>
            <a:endParaRPr lang="ro-MO" sz="2200" dirty="0"/>
          </a:p>
          <a:p>
            <a:pPr algn="just"/>
            <a:endParaRPr lang="ro-MO" sz="2200" dirty="0"/>
          </a:p>
          <a:p>
            <a:pPr algn="just"/>
            <a:endParaRPr lang="ro-MO" sz="2200" dirty="0"/>
          </a:p>
          <a:p>
            <a:pPr algn="just"/>
            <a:endParaRPr lang="ro-MO"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34</a:t>
            </a:fld>
            <a:endParaRPr lang="ru-RU"/>
          </a:p>
        </p:txBody>
      </p:sp>
      <p:sp>
        <p:nvSpPr>
          <p:cNvPr id="5" name="Скругленный прямоугольник 4"/>
          <p:cNvSpPr/>
          <p:nvPr/>
        </p:nvSpPr>
        <p:spPr>
          <a:xfrm>
            <a:off x="2771800" y="2348880"/>
            <a:ext cx="4176464" cy="7200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500" b="1" dirty="0" err="1">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Condiționarea</a:t>
            </a:r>
            <a:endParaRPr lang="ru-RU" sz="2500" dirty="0">
              <a:solidFill>
                <a:sysClr val="windowText" lastClr="000000"/>
              </a:solidFill>
            </a:endParaRPr>
          </a:p>
        </p:txBody>
      </p:sp>
      <p:cxnSp>
        <p:nvCxnSpPr>
          <p:cNvPr id="7" name="Прямая со стрелкой 6"/>
          <p:cNvCxnSpPr/>
          <p:nvPr/>
        </p:nvCxnSpPr>
        <p:spPr>
          <a:xfrm flipH="1">
            <a:off x="2483768" y="3068960"/>
            <a:ext cx="158417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796136" y="3068960"/>
            <a:ext cx="122413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296096" y="3861047"/>
            <a:ext cx="3600400" cy="18838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b="1" i="1" dirty="0" err="1">
                <a:solidFill>
                  <a:srgbClr val="C00000"/>
                </a:solidFill>
              </a:rPr>
              <a:t>Primară</a:t>
            </a:r>
            <a:r>
              <a:rPr lang="ro-MO" sz="2200" b="1" i="1" dirty="0">
                <a:solidFill>
                  <a:srgbClr val="C00000"/>
                </a:solidFill>
              </a:rPr>
              <a:t>:</a:t>
            </a:r>
          </a:p>
          <a:p>
            <a:pPr algn="ctr"/>
            <a:r>
              <a:rPr lang="en-US" b="1" dirty="0" err="1"/>
              <a:t>procesul</a:t>
            </a:r>
            <a:r>
              <a:rPr lang="en-US" b="1" dirty="0"/>
              <a:t> de </a:t>
            </a:r>
            <a:r>
              <a:rPr lang="en-US" b="1" dirty="0" err="1"/>
              <a:t>ambalare</a:t>
            </a:r>
            <a:r>
              <a:rPr lang="en-US" b="1" dirty="0"/>
              <a:t> a </a:t>
            </a:r>
            <a:r>
              <a:rPr lang="en-US" b="1" dirty="0" err="1"/>
              <a:t>medicamentului</a:t>
            </a:r>
            <a:r>
              <a:rPr lang="ro-MO" b="1" dirty="0"/>
              <a:t> prin introducerea acestuia în recipient</a:t>
            </a:r>
            <a:r>
              <a:rPr lang="en-US" b="1" dirty="0"/>
              <a:t>.</a:t>
            </a:r>
            <a:endParaRPr lang="ru-RU" b="1" dirty="0"/>
          </a:p>
        </p:txBody>
      </p:sp>
      <p:sp>
        <p:nvSpPr>
          <p:cNvPr id="11" name="Скругленный прямоугольник 10"/>
          <p:cNvSpPr/>
          <p:nvPr/>
        </p:nvSpPr>
        <p:spPr>
          <a:xfrm>
            <a:off x="5120632" y="3898920"/>
            <a:ext cx="3771848" cy="18343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b="1" i="1" dirty="0" err="1">
                <a:solidFill>
                  <a:srgbClr val="C00000"/>
                </a:solidFill>
              </a:rPr>
              <a:t>Secundară</a:t>
            </a:r>
            <a:r>
              <a:rPr lang="ro-MO" sz="2200" b="1" i="1" dirty="0">
                <a:solidFill>
                  <a:srgbClr val="C00000"/>
                </a:solidFill>
              </a:rPr>
              <a:t>:</a:t>
            </a:r>
          </a:p>
          <a:p>
            <a:pPr algn="ctr"/>
            <a:r>
              <a:rPr lang="ro-MO" b="1" i="1" dirty="0"/>
              <a:t>Protejarea ambalării primare prin cutia de carton;</a:t>
            </a:r>
          </a:p>
          <a:p>
            <a:pPr algn="ctr"/>
            <a:r>
              <a:rPr lang="ro-MO" b="1" i="1" dirty="0"/>
              <a:t>Ambalarea recipientului</a:t>
            </a:r>
            <a:endParaRPr lang="ru-RU" b="1" dirty="0"/>
          </a:p>
        </p:txBody>
      </p:sp>
      <p:sp>
        <p:nvSpPr>
          <p:cNvPr id="12" name="Нижний колонтитул 11"/>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97291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10" grpId="0" animBg="1"/>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507288" cy="1301006"/>
          </a:xfrm>
        </p:spPr>
        <p:txBody>
          <a:bodyPr>
            <a:normAutofit/>
          </a:bodyPr>
          <a:lstStyle/>
          <a:p>
            <a:r>
              <a:rPr lang="en-US" sz="2600" b="1" dirty="0" err="1">
                <a:solidFill>
                  <a:srgbClr val="C00000"/>
                </a:solidFill>
              </a:rPr>
              <a:t>Ambalarea</a:t>
            </a:r>
            <a:r>
              <a:rPr lang="en-US" sz="2600" b="1" dirty="0">
                <a:solidFill>
                  <a:srgbClr val="C00000"/>
                </a:solidFill>
              </a:rPr>
              <a:t> </a:t>
            </a:r>
            <a:r>
              <a:rPr lang="en-US" sz="2600" b="1" dirty="0" err="1">
                <a:solidFill>
                  <a:srgbClr val="C00000"/>
                </a:solidFill>
              </a:rPr>
              <a:t>unui</a:t>
            </a:r>
            <a:r>
              <a:rPr lang="en-US" sz="2600" b="1" dirty="0">
                <a:solidFill>
                  <a:srgbClr val="C00000"/>
                </a:solidFill>
              </a:rPr>
              <a:t> medicament se </a:t>
            </a:r>
            <a:r>
              <a:rPr lang="en-US" sz="2600" b="1" dirty="0" err="1">
                <a:solidFill>
                  <a:srgbClr val="C00000"/>
                </a:solidFill>
              </a:rPr>
              <a:t>compune</a:t>
            </a:r>
            <a:r>
              <a:rPr lang="en-US" sz="2600" b="1" dirty="0">
                <a:solidFill>
                  <a:srgbClr val="C00000"/>
                </a:solidFill>
              </a:rPr>
              <a:t> din </a:t>
            </a:r>
            <a:r>
              <a:rPr lang="en-US" sz="2600" b="1" u="sng" dirty="0" err="1">
                <a:solidFill>
                  <a:srgbClr val="C00000"/>
                </a:solidFill>
              </a:rPr>
              <a:t>diferite</a:t>
            </a:r>
            <a:r>
              <a:rPr lang="en-US" sz="2600" b="1" u="sng" dirty="0">
                <a:solidFill>
                  <a:srgbClr val="C00000"/>
                </a:solidFill>
              </a:rPr>
              <a:t> </a:t>
            </a:r>
            <a:r>
              <a:rPr lang="en-US" sz="2600" b="1" u="sng" dirty="0" err="1">
                <a:solidFill>
                  <a:srgbClr val="C00000"/>
                </a:solidFill>
              </a:rPr>
              <a:t>elemente</a:t>
            </a:r>
            <a:r>
              <a:rPr lang="en-US" sz="2600" b="1" dirty="0">
                <a:solidFill>
                  <a:srgbClr val="C00000"/>
                </a:solidFill>
              </a:rPr>
              <a:t>, care </a:t>
            </a:r>
            <a:r>
              <a:rPr lang="en-US" sz="2600" b="1" dirty="0" err="1">
                <a:solidFill>
                  <a:srgbClr val="C00000"/>
                </a:solidFill>
              </a:rPr>
              <a:t>îndeplinesc</a:t>
            </a:r>
            <a:r>
              <a:rPr lang="en-US" sz="2600" b="1" dirty="0">
                <a:solidFill>
                  <a:srgbClr val="C00000"/>
                </a:solidFill>
              </a:rPr>
              <a:t> </a:t>
            </a:r>
            <a:r>
              <a:rPr lang="en-US" sz="2600" b="1" dirty="0" err="1">
                <a:solidFill>
                  <a:srgbClr val="C00000"/>
                </a:solidFill>
              </a:rPr>
              <a:t>următoarele</a:t>
            </a:r>
            <a:r>
              <a:rPr lang="en-US" sz="2600" b="1" dirty="0">
                <a:solidFill>
                  <a:srgbClr val="C00000"/>
                </a:solidFill>
              </a:rPr>
              <a:t> </a:t>
            </a:r>
            <a:r>
              <a:rPr lang="en-US" sz="2600" b="1" u="sng" dirty="0" err="1">
                <a:solidFill>
                  <a:srgbClr val="C00000"/>
                </a:solidFill>
              </a:rPr>
              <a:t>roluri</a:t>
            </a:r>
            <a:r>
              <a:rPr lang="en-US" sz="2600" b="1" dirty="0">
                <a:solidFill>
                  <a:srgbClr val="C00000"/>
                </a:solidFill>
              </a:rPr>
              <a:t>:</a:t>
            </a:r>
            <a:endParaRPr lang="ru-RU" sz="2600" b="1" dirty="0">
              <a:solidFill>
                <a:srgbClr val="C00000"/>
              </a:solidFill>
            </a:endParaRPr>
          </a:p>
        </p:txBody>
      </p:sp>
      <p:sp>
        <p:nvSpPr>
          <p:cNvPr id="3" name="Объект 2"/>
          <p:cNvSpPr>
            <a:spLocks noGrp="1"/>
          </p:cNvSpPr>
          <p:nvPr>
            <p:ph idx="1"/>
          </p:nvPr>
        </p:nvSpPr>
        <p:spPr>
          <a:xfrm>
            <a:off x="457200" y="1412776"/>
            <a:ext cx="8507288" cy="5040560"/>
          </a:xfrm>
        </p:spPr>
        <p:txBody>
          <a:bodyPr/>
          <a:lstStyle/>
          <a:p>
            <a:pPr marL="514350" indent="-514350" algn="just">
              <a:buAutoNum type="arabicPeriod"/>
            </a:pPr>
            <a:r>
              <a:rPr lang="en-US" b="1" i="1" u="sng" dirty="0" err="1">
                <a:solidFill>
                  <a:srgbClr val="C00000"/>
                </a:solidFill>
              </a:rPr>
              <a:t>Rol</a:t>
            </a:r>
            <a:r>
              <a:rPr lang="en-US" b="1" i="1" u="sng" dirty="0">
                <a:solidFill>
                  <a:srgbClr val="C00000"/>
                </a:solidFill>
              </a:rPr>
              <a:t> de </a:t>
            </a:r>
            <a:r>
              <a:rPr lang="en-US" b="1" i="1" u="sng" dirty="0" err="1">
                <a:solidFill>
                  <a:srgbClr val="C00000"/>
                </a:solidFill>
              </a:rPr>
              <a:t>protecție</a:t>
            </a:r>
            <a:r>
              <a:rPr lang="en-US" b="1" i="1" u="sng" dirty="0">
                <a:solidFill>
                  <a:srgbClr val="C00000"/>
                </a:solidFill>
              </a:rPr>
              <a:t> </a:t>
            </a:r>
            <a:r>
              <a:rPr lang="en-US" i="1" dirty="0"/>
              <a:t>– </a:t>
            </a:r>
            <a:r>
              <a:rPr lang="en-US" dirty="0" err="1"/>
              <a:t>condiționarea</a:t>
            </a:r>
            <a:r>
              <a:rPr lang="en-US" dirty="0"/>
              <a:t> </a:t>
            </a:r>
            <a:r>
              <a:rPr lang="en-US" dirty="0" err="1"/>
              <a:t>trebuie</a:t>
            </a:r>
            <a:r>
              <a:rPr lang="en-US" dirty="0"/>
              <a:t> </a:t>
            </a:r>
            <a:r>
              <a:rPr lang="en-US" dirty="0" err="1"/>
              <a:t>să</a:t>
            </a:r>
            <a:r>
              <a:rPr lang="en-US" dirty="0"/>
              <a:t> </a:t>
            </a:r>
            <a:r>
              <a:rPr lang="en-US" dirty="0" err="1"/>
              <a:t>conțină</a:t>
            </a:r>
            <a:r>
              <a:rPr lang="en-US" dirty="0"/>
              <a:t> forma </a:t>
            </a:r>
            <a:r>
              <a:rPr lang="en-US" dirty="0" err="1"/>
              <a:t>medicamentoasă</a:t>
            </a:r>
            <a:r>
              <a:rPr lang="en-US" dirty="0"/>
              <a:t> </a:t>
            </a:r>
            <a:r>
              <a:rPr lang="en-US" dirty="0" err="1"/>
              <a:t>și</a:t>
            </a:r>
            <a:r>
              <a:rPr lang="en-US" dirty="0"/>
              <a:t> </a:t>
            </a:r>
            <a:r>
              <a:rPr lang="en-US" dirty="0" err="1"/>
              <a:t>să</a:t>
            </a:r>
            <a:r>
              <a:rPr lang="en-US" dirty="0"/>
              <a:t> o </a:t>
            </a:r>
            <a:r>
              <a:rPr lang="en-US" dirty="0" err="1"/>
              <a:t>protejeze</a:t>
            </a:r>
            <a:r>
              <a:rPr lang="en-US" dirty="0"/>
              <a:t>:</a:t>
            </a:r>
            <a:endParaRPr lang="ro-MO" dirty="0"/>
          </a:p>
          <a:p>
            <a:pPr marL="914400" lvl="1" indent="-514350" algn="just">
              <a:buAutoNum type="alphaLcParenR"/>
            </a:pPr>
            <a:r>
              <a:rPr lang="ro-MO" b="1" i="1" dirty="0">
                <a:solidFill>
                  <a:srgbClr val="006600"/>
                </a:solidFill>
              </a:rPr>
              <a:t>Contra deformărilor </a:t>
            </a:r>
            <a:r>
              <a:rPr lang="ro-MO" dirty="0"/>
              <a:t>în timpul manipulărilor și transportărilor (protecție fizică, mecanică)</a:t>
            </a:r>
          </a:p>
          <a:p>
            <a:pPr marL="914400" lvl="1" indent="-514350" algn="just">
              <a:buAutoNum type="alphaLcParenR"/>
            </a:pPr>
            <a:r>
              <a:rPr lang="ro-MO" b="1" i="1" dirty="0">
                <a:solidFill>
                  <a:srgbClr val="006600"/>
                </a:solidFill>
              </a:rPr>
              <a:t>Contra</a:t>
            </a:r>
            <a:r>
              <a:rPr lang="ro-MO" b="1" i="1" dirty="0">
                <a:solidFill>
                  <a:srgbClr val="C00000"/>
                </a:solidFill>
              </a:rPr>
              <a:t> </a:t>
            </a:r>
            <a:r>
              <a:rPr lang="ro-MO" i="1" dirty="0"/>
              <a:t>factorilor de alterare prin pătrunderea </a:t>
            </a:r>
            <a:r>
              <a:rPr lang="ro-MO" b="1" i="1" dirty="0">
                <a:solidFill>
                  <a:srgbClr val="006600"/>
                </a:solidFill>
              </a:rPr>
              <a:t>agenților externi </a:t>
            </a:r>
            <a:r>
              <a:rPr lang="ro-MO" dirty="0"/>
              <a:t>(oxigen, lumina, microorganisme, vapori de apă, etc.</a:t>
            </a:r>
            <a:r>
              <a:rPr lang="en-US" dirty="0"/>
              <a:t>)</a:t>
            </a:r>
            <a:endParaRPr lang="ro-MO" dirty="0"/>
          </a:p>
          <a:p>
            <a:pPr marL="914400" lvl="1" indent="-514350" algn="just">
              <a:buAutoNum type="alphaLcParenR"/>
            </a:pPr>
            <a:r>
              <a:rPr lang="ro-MO" b="1" i="1" dirty="0">
                <a:solidFill>
                  <a:srgbClr val="006600"/>
                </a:solidFill>
              </a:rPr>
              <a:t>Contra altor </a:t>
            </a:r>
            <a:r>
              <a:rPr lang="ro-MO" i="1" dirty="0"/>
              <a:t>factori de poluare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35</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07630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b="1" dirty="0" err="1">
                <a:solidFill>
                  <a:srgbClr val="C00000"/>
                </a:solidFill>
              </a:rPr>
              <a:t>Ambalarea</a:t>
            </a:r>
            <a:r>
              <a:rPr lang="en-US" sz="2400" b="1" dirty="0">
                <a:solidFill>
                  <a:srgbClr val="C00000"/>
                </a:solidFill>
              </a:rPr>
              <a:t> </a:t>
            </a:r>
            <a:r>
              <a:rPr lang="en-US" sz="2400" b="1" dirty="0" err="1">
                <a:solidFill>
                  <a:srgbClr val="C00000"/>
                </a:solidFill>
              </a:rPr>
              <a:t>unui</a:t>
            </a:r>
            <a:r>
              <a:rPr lang="en-US" sz="2400" b="1" dirty="0">
                <a:solidFill>
                  <a:srgbClr val="C00000"/>
                </a:solidFill>
              </a:rPr>
              <a:t> medicament se </a:t>
            </a:r>
            <a:r>
              <a:rPr lang="en-US" sz="2400" b="1" dirty="0" err="1">
                <a:solidFill>
                  <a:srgbClr val="C00000"/>
                </a:solidFill>
              </a:rPr>
              <a:t>compune</a:t>
            </a:r>
            <a:r>
              <a:rPr lang="en-US" sz="2400" b="1" dirty="0">
                <a:solidFill>
                  <a:srgbClr val="C00000"/>
                </a:solidFill>
              </a:rPr>
              <a:t> din </a:t>
            </a:r>
            <a:r>
              <a:rPr lang="en-US" sz="2400" b="1" u="sng" dirty="0" err="1">
                <a:solidFill>
                  <a:srgbClr val="C00000"/>
                </a:solidFill>
              </a:rPr>
              <a:t>diferite</a:t>
            </a:r>
            <a:r>
              <a:rPr lang="en-US" sz="2400" b="1" u="sng" dirty="0">
                <a:solidFill>
                  <a:srgbClr val="C00000"/>
                </a:solidFill>
              </a:rPr>
              <a:t> </a:t>
            </a:r>
            <a:r>
              <a:rPr lang="en-US" sz="2400" b="1" u="sng" dirty="0" err="1">
                <a:solidFill>
                  <a:srgbClr val="C00000"/>
                </a:solidFill>
              </a:rPr>
              <a:t>elemente</a:t>
            </a:r>
            <a:r>
              <a:rPr lang="en-US" sz="2400" b="1" dirty="0">
                <a:solidFill>
                  <a:srgbClr val="C00000"/>
                </a:solidFill>
              </a:rPr>
              <a:t>, care </a:t>
            </a:r>
            <a:r>
              <a:rPr lang="en-US" sz="2400" b="1" dirty="0" err="1">
                <a:solidFill>
                  <a:srgbClr val="C00000"/>
                </a:solidFill>
              </a:rPr>
              <a:t>îndeplinesc</a:t>
            </a:r>
            <a:r>
              <a:rPr lang="en-US" sz="2400" b="1" dirty="0">
                <a:solidFill>
                  <a:srgbClr val="C00000"/>
                </a:solidFill>
              </a:rPr>
              <a:t> </a:t>
            </a:r>
            <a:r>
              <a:rPr lang="en-US" sz="2400" b="1" dirty="0" err="1">
                <a:solidFill>
                  <a:srgbClr val="C00000"/>
                </a:solidFill>
              </a:rPr>
              <a:t>următoarele</a:t>
            </a:r>
            <a:r>
              <a:rPr lang="en-US" sz="2400" b="1" dirty="0">
                <a:solidFill>
                  <a:srgbClr val="C00000"/>
                </a:solidFill>
              </a:rPr>
              <a:t> </a:t>
            </a:r>
            <a:r>
              <a:rPr lang="en-US" sz="2400" b="1" u="sng" dirty="0" err="1">
                <a:solidFill>
                  <a:srgbClr val="C00000"/>
                </a:solidFill>
              </a:rPr>
              <a:t>roluri</a:t>
            </a:r>
            <a:r>
              <a:rPr lang="en-US" sz="2400" b="1" dirty="0">
                <a:solidFill>
                  <a:srgbClr val="C00000"/>
                </a:solidFill>
              </a:rPr>
              <a:t>:</a:t>
            </a:r>
            <a:endParaRPr lang="ru-RU" sz="2400" dirty="0"/>
          </a:p>
        </p:txBody>
      </p:sp>
      <p:sp>
        <p:nvSpPr>
          <p:cNvPr id="3" name="Объект 2"/>
          <p:cNvSpPr>
            <a:spLocks noGrp="1"/>
          </p:cNvSpPr>
          <p:nvPr>
            <p:ph idx="1"/>
          </p:nvPr>
        </p:nvSpPr>
        <p:spPr>
          <a:xfrm>
            <a:off x="457200" y="1600200"/>
            <a:ext cx="8651304" cy="4525963"/>
          </a:xfrm>
        </p:spPr>
        <p:txBody>
          <a:bodyPr>
            <a:normAutofit lnSpcReduction="10000"/>
          </a:bodyPr>
          <a:lstStyle/>
          <a:p>
            <a:pPr marL="0" indent="0" algn="just">
              <a:buNone/>
            </a:pPr>
            <a:r>
              <a:rPr lang="ro-MO" b="1" i="1" dirty="0">
                <a:solidFill>
                  <a:srgbClr val="C00000"/>
                </a:solidFill>
              </a:rPr>
              <a:t>2. </a:t>
            </a:r>
            <a:r>
              <a:rPr lang="ro-MO" b="1" i="1" u="sng" dirty="0">
                <a:solidFill>
                  <a:srgbClr val="C00000"/>
                </a:solidFill>
              </a:rPr>
              <a:t>Rol funcțional </a:t>
            </a:r>
            <a:r>
              <a:rPr lang="ro-MO" dirty="0"/>
              <a:t>– să ușureze distribuirea medicamentului și utilizarea lui către pacient</a:t>
            </a:r>
          </a:p>
          <a:p>
            <a:pPr marL="0" indent="0" algn="just">
              <a:buNone/>
            </a:pPr>
            <a:r>
              <a:rPr lang="ro-MO" b="1" i="1" u="sng" dirty="0">
                <a:solidFill>
                  <a:srgbClr val="C00000"/>
                </a:solidFill>
              </a:rPr>
              <a:t>3. Rol de identificare și informare </a:t>
            </a:r>
            <a:r>
              <a:rPr lang="ro-MO" i="1" dirty="0"/>
              <a:t>– </a:t>
            </a:r>
            <a:r>
              <a:rPr lang="ro-MO" dirty="0"/>
              <a:t>prin aplicarea etichetei cu inscripțiile necesare – denumirea, modul de folosire, precauțiile, lotul de fabricare, etc.</a:t>
            </a:r>
          </a:p>
          <a:p>
            <a:pPr marL="0" indent="0" algn="just">
              <a:buNone/>
            </a:pPr>
            <a:r>
              <a:rPr lang="ro-MO" b="1" i="1" u="sng" dirty="0">
                <a:solidFill>
                  <a:srgbClr val="C00000"/>
                </a:solidFill>
              </a:rPr>
              <a:t>4. Rol de promovare a marketingului </a:t>
            </a:r>
            <a:r>
              <a:rPr lang="ro-MO" i="1" dirty="0"/>
              <a:t>medicamentului –prezentarea atractivă, să inspire încredere bolnavului,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62735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o-MO" sz="2800" b="1" dirty="0">
                <a:solidFill>
                  <a:srgbClr val="C00000"/>
                </a:solidFill>
              </a:rPr>
              <a:t>Ambalajul presupune și </a:t>
            </a:r>
            <a:r>
              <a:rPr lang="ro-MO" sz="2800" b="1" u="sng" dirty="0">
                <a:solidFill>
                  <a:srgbClr val="002060"/>
                </a:solidFill>
              </a:rPr>
              <a:t>materialul </a:t>
            </a:r>
            <a:r>
              <a:rPr lang="ro-MO" sz="2800" b="1" dirty="0">
                <a:solidFill>
                  <a:srgbClr val="C00000"/>
                </a:solidFill>
              </a:rPr>
              <a:t>din care acesta este confecționat și care trebuie să corespundă următoarelor </a:t>
            </a:r>
            <a:r>
              <a:rPr lang="ro-MO" sz="2800" b="1" u="sng" dirty="0">
                <a:solidFill>
                  <a:srgbClr val="002060"/>
                </a:solidFill>
              </a:rPr>
              <a:t>cerințe</a:t>
            </a:r>
            <a:r>
              <a:rPr lang="ro-MO" sz="2800" b="1" dirty="0">
                <a:solidFill>
                  <a:srgbClr val="C00000"/>
                </a:solidFill>
              </a:rPr>
              <a:t>: </a:t>
            </a:r>
            <a:endParaRPr lang="ru-RU" sz="2800" b="1" dirty="0">
              <a:solidFill>
                <a:srgbClr val="C00000"/>
              </a:solidFill>
            </a:endParaRPr>
          </a:p>
        </p:txBody>
      </p:sp>
      <p:sp>
        <p:nvSpPr>
          <p:cNvPr id="3" name="Объект 2"/>
          <p:cNvSpPr>
            <a:spLocks noGrp="1"/>
          </p:cNvSpPr>
          <p:nvPr>
            <p:ph idx="1"/>
          </p:nvPr>
        </p:nvSpPr>
        <p:spPr/>
        <p:txBody>
          <a:bodyPr/>
          <a:lstStyle/>
          <a:p>
            <a:r>
              <a:rPr lang="ro-MO" dirty="0"/>
              <a:t>O </a:t>
            </a:r>
            <a:r>
              <a:rPr lang="ro-MO" b="1" dirty="0">
                <a:solidFill>
                  <a:srgbClr val="006600"/>
                </a:solidFill>
              </a:rPr>
              <a:t>rezistență fizică </a:t>
            </a:r>
            <a:r>
              <a:rPr lang="ro-MO" dirty="0"/>
              <a:t>suficientă;</a:t>
            </a:r>
          </a:p>
          <a:p>
            <a:r>
              <a:rPr lang="ro-MO" b="1" dirty="0">
                <a:solidFill>
                  <a:srgbClr val="006600"/>
                </a:solidFill>
              </a:rPr>
              <a:t>Impermeabilitatea</a:t>
            </a:r>
            <a:r>
              <a:rPr lang="ro-MO" dirty="0"/>
              <a:t> pentru factori externi </a:t>
            </a:r>
          </a:p>
          <a:p>
            <a:r>
              <a:rPr lang="ro-MO" b="1" dirty="0">
                <a:solidFill>
                  <a:srgbClr val="006600"/>
                </a:solidFill>
              </a:rPr>
              <a:t>Inerție</a:t>
            </a:r>
            <a:r>
              <a:rPr lang="ro-MO" dirty="0"/>
              <a:t> față de conținut</a:t>
            </a:r>
          </a:p>
          <a:p>
            <a:r>
              <a:rPr lang="ro-MO" b="1" dirty="0">
                <a:solidFill>
                  <a:srgbClr val="006600"/>
                </a:solidFill>
              </a:rPr>
              <a:t>Lipsa de toxicitate</a:t>
            </a:r>
          </a:p>
          <a:p>
            <a:r>
              <a:rPr lang="ro-MO" b="1" dirty="0">
                <a:solidFill>
                  <a:srgbClr val="006600"/>
                </a:solidFill>
              </a:rPr>
              <a:t>Comoditatea</a:t>
            </a:r>
            <a:r>
              <a:rPr lang="ro-MO" dirty="0"/>
              <a:t> în utilizare</a:t>
            </a:r>
          </a:p>
          <a:p>
            <a:r>
              <a:rPr lang="ro-MO" b="1" dirty="0">
                <a:solidFill>
                  <a:srgbClr val="006600"/>
                </a:solidFill>
              </a:rPr>
              <a:t>Transparența și rezistența termică</a:t>
            </a:r>
            <a:r>
              <a:rPr lang="ro-MO" dirty="0"/>
              <a:t>, în cazul soluțiilor injectabile.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37</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32626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o-MO" sz="2800" b="1" dirty="0">
                <a:solidFill>
                  <a:srgbClr val="006600"/>
                </a:solidFill>
              </a:rPr>
              <a:t>Principalele materiale de condiționare-ambalare:</a:t>
            </a:r>
            <a:endParaRPr lang="ru-RU" sz="2800" b="1" dirty="0">
              <a:solidFill>
                <a:srgbClr val="006600"/>
              </a:solidFill>
            </a:endParaRPr>
          </a:p>
        </p:txBody>
      </p:sp>
      <p:sp>
        <p:nvSpPr>
          <p:cNvPr id="3" name="Объект 2"/>
          <p:cNvSpPr>
            <a:spLocks noGrp="1"/>
          </p:cNvSpPr>
          <p:nvPr>
            <p:ph idx="1"/>
          </p:nvPr>
        </p:nvSpPr>
        <p:spPr>
          <a:xfrm>
            <a:off x="457200" y="836712"/>
            <a:ext cx="8229600" cy="5289451"/>
          </a:xfrm>
        </p:spPr>
        <p:txBody>
          <a:bodyPr/>
          <a:lstStyle/>
          <a:p>
            <a:r>
              <a:rPr lang="ro-MO" b="1" i="1" dirty="0"/>
              <a:t>1. Sticlă </a:t>
            </a:r>
          </a:p>
          <a:p>
            <a:r>
              <a:rPr lang="ro-MO" b="1" i="1" dirty="0"/>
              <a:t>2. </a:t>
            </a:r>
            <a:r>
              <a:rPr lang="ro-RO" b="1" i="1" dirty="0"/>
              <a:t>Materialele plastice</a:t>
            </a:r>
          </a:p>
          <a:p>
            <a:r>
              <a:rPr lang="ro-RO" b="1" i="1" dirty="0"/>
              <a:t>3. </a:t>
            </a:r>
            <a:r>
              <a:rPr lang="en-US" b="1" i="1" dirty="0" err="1"/>
              <a:t>Elastomeri</a:t>
            </a:r>
            <a:r>
              <a:rPr lang="en-US" b="1" i="1" dirty="0"/>
              <a:t> </a:t>
            </a:r>
            <a:endParaRPr lang="ro-MO" b="1" i="1" dirty="0"/>
          </a:p>
          <a:p>
            <a:r>
              <a:rPr lang="ro-MO" b="1" i="1" dirty="0"/>
              <a:t>4. </a:t>
            </a:r>
            <a:r>
              <a:rPr lang="en-US" b="1" i="1" dirty="0" err="1"/>
              <a:t>Metale</a:t>
            </a:r>
            <a:r>
              <a:rPr lang="en-US" b="1" i="1" dirty="0"/>
              <a:t> </a:t>
            </a:r>
            <a:r>
              <a:rPr lang="en-US" b="1" i="1" dirty="0" err="1"/>
              <a:t>şi</a:t>
            </a:r>
            <a:r>
              <a:rPr lang="en-US" b="1" i="1" dirty="0"/>
              <a:t> </a:t>
            </a:r>
            <a:r>
              <a:rPr lang="en-US" b="1" i="1" dirty="0" err="1"/>
              <a:t>aliaje</a:t>
            </a:r>
            <a:endParaRPr lang="ro-MO" b="1" i="1" dirty="0"/>
          </a:p>
          <a:p>
            <a:r>
              <a:rPr lang="ro-MO" b="1" i="1" dirty="0"/>
              <a:t>5. </a:t>
            </a:r>
            <a:r>
              <a:rPr lang="en-US" b="1" i="1" dirty="0" err="1"/>
              <a:t>Porţelanuri</a:t>
            </a:r>
            <a:r>
              <a:rPr lang="en-US" b="1" i="1" dirty="0"/>
              <a:t> </a:t>
            </a:r>
            <a:endParaRPr lang="ro-MO" b="1" i="1" dirty="0"/>
          </a:p>
          <a:p>
            <a:r>
              <a:rPr lang="ro-MO" b="1" i="1" dirty="0"/>
              <a:t>6. Hârtie și carton</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38</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20349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o-MO" i="1" dirty="0"/>
              <a:t/>
            </a:r>
            <a:br>
              <a:rPr lang="ro-MO" i="1" dirty="0"/>
            </a:br>
            <a:r>
              <a:rPr lang="ro-MO" sz="3100" b="1" i="1" dirty="0">
                <a:solidFill>
                  <a:srgbClr val="C00000"/>
                </a:solidFill>
              </a:rPr>
              <a:t>Materialele de ambalaj din sticlă</a:t>
            </a:r>
            <a:r>
              <a:rPr lang="ru-RU" dirty="0"/>
              <a:t/>
            </a:r>
            <a:br>
              <a:rPr lang="ru-RU" dirty="0"/>
            </a:br>
            <a:endParaRPr lang="ru-RU" dirty="0"/>
          </a:p>
        </p:txBody>
      </p:sp>
      <p:sp>
        <p:nvSpPr>
          <p:cNvPr id="3" name="Объект 2"/>
          <p:cNvSpPr>
            <a:spLocks noGrp="1"/>
          </p:cNvSpPr>
          <p:nvPr>
            <p:ph idx="1"/>
          </p:nvPr>
        </p:nvSpPr>
        <p:spPr>
          <a:xfrm>
            <a:off x="457200" y="836712"/>
            <a:ext cx="8229600" cy="5289451"/>
          </a:xfrm>
        </p:spPr>
        <p:txBody>
          <a:bodyPr/>
          <a:lstStyle/>
          <a:p>
            <a:r>
              <a:rPr lang="ro-MO" b="1" u="sng" dirty="0">
                <a:solidFill>
                  <a:srgbClr val="C00000"/>
                </a:solidFill>
              </a:rPr>
              <a:t>Avantaje:</a:t>
            </a:r>
          </a:p>
          <a:p>
            <a:pPr lvl="1" algn="just"/>
            <a:r>
              <a:rPr lang="ro-MO" dirty="0"/>
              <a:t>Sticla este un singurul material de ambalare ce se folosește pentru </a:t>
            </a:r>
            <a:r>
              <a:rPr lang="ro-MO" b="1" dirty="0"/>
              <a:t>toate formele dozate</a:t>
            </a:r>
            <a:r>
              <a:rPr lang="ro-MO" dirty="0"/>
              <a:t>, deoarece este un material inert, transparent, relativ stabil, impermeabil.</a:t>
            </a:r>
            <a:endParaRPr lang="ru-RU" dirty="0"/>
          </a:p>
          <a:p>
            <a:r>
              <a:rPr lang="ro-MO" b="1" u="sng" dirty="0">
                <a:solidFill>
                  <a:srgbClr val="C00000"/>
                </a:solidFill>
              </a:rPr>
              <a:t>Dezavantaje:</a:t>
            </a:r>
          </a:p>
          <a:p>
            <a:pPr marL="457200" lvl="1" indent="0">
              <a:buNone/>
            </a:pPr>
            <a:r>
              <a:rPr lang="ro-MO" dirty="0"/>
              <a:t>– </a:t>
            </a:r>
            <a:r>
              <a:rPr lang="ro-MO" b="1" dirty="0"/>
              <a:t>fragilitatea</a:t>
            </a:r>
            <a:r>
              <a:rPr lang="ro-MO" dirty="0"/>
              <a:t>, </a:t>
            </a:r>
          </a:p>
          <a:p>
            <a:pPr lvl="1">
              <a:buFontTx/>
              <a:buChar char="-"/>
            </a:pPr>
            <a:r>
              <a:rPr lang="ro-MO" b="1" dirty="0"/>
              <a:t>cheltuieli</a:t>
            </a:r>
            <a:r>
              <a:rPr lang="ro-MO" dirty="0"/>
              <a:t> suplimentare pentru transport, </a:t>
            </a:r>
          </a:p>
          <a:p>
            <a:pPr lvl="1">
              <a:buFontTx/>
              <a:buChar char="-"/>
            </a:pPr>
            <a:r>
              <a:rPr lang="ro-MO" b="1" dirty="0"/>
              <a:t>greutatea</a:t>
            </a:r>
            <a:r>
              <a:rPr lang="ro-MO" dirty="0"/>
              <a:t> mai mare în comparație cu plastic, hârtie sau carton, etc.</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39</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361947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259632" y="260648"/>
            <a:ext cx="7200800" cy="1584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chemeClr val="tx1"/>
                </a:solidFill>
                <a:effectLst>
                  <a:outerShdw blurRad="38100" dist="38100" dir="2700000" algn="tl">
                    <a:srgbClr val="000000">
                      <a:alpha val="43137"/>
                    </a:srgbClr>
                  </a:outerShdw>
                </a:effectLst>
              </a:rPr>
              <a:t>AMESTEC DE SUBSTANŢE - </a:t>
            </a:r>
            <a:r>
              <a:rPr lang="ro-RO" sz="2800" b="1" dirty="0">
                <a:solidFill>
                  <a:schemeClr val="tx1"/>
                </a:solidFill>
              </a:rPr>
              <a:t>un grup de substanţe active, care posedă o acţiune terapeutică specifică</a:t>
            </a:r>
            <a:endParaRPr lang="ru-RU" sz="2800" b="1" dirty="0">
              <a:solidFill>
                <a:schemeClr val="tx1"/>
              </a:solidFill>
              <a:effectLst>
                <a:outerShdw blurRad="38100" dist="38100" dir="2700000" algn="tl">
                  <a:srgbClr val="000000">
                    <a:alpha val="43137"/>
                  </a:srgbClr>
                </a:outerShdw>
              </a:effectLst>
            </a:endParaRPr>
          </a:p>
          <a:p>
            <a:pPr algn="ctr"/>
            <a:endParaRPr lang="ru-RU" sz="2400" dirty="0">
              <a:solidFill>
                <a:schemeClr val="tx1"/>
              </a:solidFill>
            </a:endParaRPr>
          </a:p>
        </p:txBody>
      </p:sp>
      <p:sp>
        <p:nvSpPr>
          <p:cNvPr id="3" name="Объект 2"/>
          <p:cNvSpPr>
            <a:spLocks noGrp="1"/>
          </p:cNvSpPr>
          <p:nvPr>
            <p:ph sz="half" idx="1"/>
          </p:nvPr>
        </p:nvSpPr>
        <p:spPr>
          <a:xfrm>
            <a:off x="457200" y="2132856"/>
            <a:ext cx="8363272" cy="4464496"/>
          </a:xfrm>
        </p:spPr>
        <p:txBody>
          <a:bodyPr>
            <a:normAutofit/>
          </a:bodyPr>
          <a:lstStyle/>
          <a:p>
            <a:endParaRPr lang="ro-RO" dirty="0"/>
          </a:p>
          <a:p>
            <a:endParaRPr lang="ro-RO" dirty="0"/>
          </a:p>
          <a:p>
            <a:endParaRPr lang="ro-RO" dirty="0"/>
          </a:p>
          <a:p>
            <a:endParaRPr lang="ro-RO" dirty="0"/>
          </a:p>
          <a:p>
            <a:endParaRPr lang="ro-RO" dirty="0"/>
          </a:p>
          <a:p>
            <a:endParaRPr lang="ro-RO" dirty="0"/>
          </a:p>
          <a:p>
            <a:endParaRPr lang="ro-RO" dirty="0"/>
          </a:p>
          <a:p>
            <a:pPr marL="0" indent="0">
              <a:buNone/>
            </a:pPr>
            <a:endParaRPr lang="ro-RO" dirty="0"/>
          </a:p>
          <a:p>
            <a:pPr marL="0" indent="0">
              <a:buNone/>
            </a:pPr>
            <a:endParaRPr lang="ro-RO" dirty="0"/>
          </a:p>
          <a:p>
            <a:pPr marL="0" indent="0">
              <a:buNone/>
            </a:pPr>
            <a:endParaRPr lang="ro-RO"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4</a:t>
            </a:fld>
            <a:endParaRPr lang="ru-RU"/>
          </a:p>
        </p:txBody>
      </p:sp>
      <p:sp>
        <p:nvSpPr>
          <p:cNvPr id="7" name="Стрелка вниз 6"/>
          <p:cNvSpPr/>
          <p:nvPr/>
        </p:nvSpPr>
        <p:spPr>
          <a:xfrm>
            <a:off x="2483768" y="21328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5652120" y="21328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1088976" y="3789040"/>
            <a:ext cx="3438382" cy="18002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a:solidFill>
                  <a:schemeClr val="tx1"/>
                </a:solidFill>
              </a:rPr>
              <a:t>FITOCOMPLEX</a:t>
            </a:r>
            <a:endParaRPr lang="ru-RU" sz="2400" b="1" dirty="0">
              <a:solidFill>
                <a:schemeClr val="tx1"/>
              </a:solidFill>
            </a:endParaRPr>
          </a:p>
        </p:txBody>
      </p:sp>
      <p:sp>
        <p:nvSpPr>
          <p:cNvPr id="12" name="Скругленный прямоугольник 11"/>
          <p:cNvSpPr/>
          <p:nvPr/>
        </p:nvSpPr>
        <p:spPr>
          <a:xfrm>
            <a:off x="4941403" y="3789040"/>
            <a:ext cx="3807061" cy="18002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a:solidFill>
                  <a:schemeClr val="tx1"/>
                </a:solidFill>
              </a:rPr>
              <a:t>UN AMESTEC SIMPLU DE SUBSTANŢE MEDICAMENTOASE</a:t>
            </a:r>
            <a:endParaRPr lang="ru-RU" sz="2400" b="1" dirty="0">
              <a:solidFill>
                <a:schemeClr val="tx1"/>
              </a:solidFill>
              <a:effectLst>
                <a:outerShdw blurRad="38100" dist="38100" dir="2700000" algn="tl">
                  <a:srgbClr val="000000">
                    <a:alpha val="43137"/>
                  </a:srgbClr>
                </a:outerShdw>
              </a:effectLst>
            </a:endParaRPr>
          </a:p>
        </p:txBody>
      </p:sp>
      <p:sp>
        <p:nvSpPr>
          <p:cNvPr id="11" name="Нижний колонтитул 10"/>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41311651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a:solidFill>
                  <a:srgbClr val="006600"/>
                </a:solidFill>
              </a:rPr>
              <a:t>1. Sticlă</a:t>
            </a:r>
            <a:r>
              <a:rPr lang="ro-MO" sz="2400" b="1" i="1" dirty="0"/>
              <a:t> </a:t>
            </a:r>
            <a:endParaRPr lang="ru-RU" sz="2400" b="1" i="1" dirty="0"/>
          </a:p>
        </p:txBody>
      </p:sp>
      <p:sp>
        <p:nvSpPr>
          <p:cNvPr id="3" name="Объект 2"/>
          <p:cNvSpPr>
            <a:spLocks noGrp="1"/>
          </p:cNvSpPr>
          <p:nvPr>
            <p:ph idx="1"/>
          </p:nvPr>
        </p:nvSpPr>
        <p:spPr>
          <a:xfrm>
            <a:off x="457200" y="548680"/>
            <a:ext cx="8507288" cy="6120680"/>
          </a:xfrm>
        </p:spPr>
        <p:txBody>
          <a:bodyPr>
            <a:normAutofit/>
          </a:bodyPr>
          <a:lstStyle/>
          <a:p>
            <a:pPr marL="0" indent="0" algn="just">
              <a:buNone/>
            </a:pPr>
            <a:r>
              <a:rPr lang="ro-MO" sz="2200" dirty="0"/>
              <a:t>Cele mai importante proprietăți farmaceutice ale sticlei sunt următoarele:</a:t>
            </a:r>
          </a:p>
          <a:p>
            <a:pPr algn="just">
              <a:buFontTx/>
              <a:buChar char="-"/>
            </a:pPr>
            <a:r>
              <a:rPr lang="ro-MO" sz="2200" b="1" i="1" u="sng" dirty="0">
                <a:solidFill>
                  <a:srgbClr val="C00000"/>
                </a:solidFill>
              </a:rPr>
              <a:t>Puritatea, permeabilitatea și proprietăți optice</a:t>
            </a:r>
            <a:r>
              <a:rPr lang="ro-MO" sz="2200" i="1" dirty="0"/>
              <a:t>. </a:t>
            </a:r>
            <a:r>
              <a:rPr lang="ro-MO" sz="2200" dirty="0"/>
              <a:t>Ea asigură transparența și observarea tuturor impurităților și incluziunilor necorespunzătoare în medicamentul ambalat.</a:t>
            </a:r>
          </a:p>
          <a:p>
            <a:pPr algn="just">
              <a:buFontTx/>
              <a:buChar char="-"/>
            </a:pPr>
            <a:r>
              <a:rPr lang="ro-MO" sz="2200" b="1" i="1" u="sng" dirty="0">
                <a:solidFill>
                  <a:srgbClr val="C00000"/>
                </a:solidFill>
              </a:rPr>
              <a:t>Sterilizabilitatea.</a:t>
            </a:r>
            <a:r>
              <a:rPr lang="ro-MO" sz="2200" dirty="0"/>
              <a:t> Deoarece sticla se obține la temperaturile de cca 500</a:t>
            </a:r>
            <a:r>
              <a:rPr lang="ro-MO" sz="2200" baseline="30000" dirty="0"/>
              <a:t>0</a:t>
            </a:r>
            <a:r>
              <a:rPr lang="ro-MO" sz="2200" dirty="0"/>
              <a:t>C, iar apoi se răcește brusc, ea nu suferă schimbări în timpul sterilizării la temperaturile de 121</a:t>
            </a:r>
            <a:r>
              <a:rPr lang="ro-MO" sz="2200" baseline="30000" dirty="0"/>
              <a:t>0</a:t>
            </a:r>
            <a:r>
              <a:rPr lang="ro-MO" sz="2200" dirty="0"/>
              <a:t>C și 134</a:t>
            </a:r>
            <a:r>
              <a:rPr lang="ro-MO" sz="2200" baseline="30000" dirty="0"/>
              <a:t>0</a:t>
            </a:r>
            <a:r>
              <a:rPr lang="ro-MO" sz="2200" dirty="0"/>
              <a:t>C.</a:t>
            </a:r>
          </a:p>
          <a:p>
            <a:pPr algn="just">
              <a:buFontTx/>
              <a:buChar char="-"/>
            </a:pPr>
            <a:r>
              <a:rPr lang="ro-MO" sz="2200" b="1" i="1" u="sng" dirty="0">
                <a:solidFill>
                  <a:srgbClr val="C00000"/>
                </a:solidFill>
              </a:rPr>
              <a:t>Proprietăți mecanice, fragilitatea.</a:t>
            </a:r>
            <a:r>
              <a:rPr lang="ro-MO" sz="2200" dirty="0"/>
              <a:t> Rezistența mecanică a sticlei scade sub acțiunea umidității în combinație cu temperatura. </a:t>
            </a:r>
            <a:r>
              <a:rPr lang="ro-MO" sz="2200" i="1" u="sng" dirty="0">
                <a:solidFill>
                  <a:srgbClr val="002060"/>
                </a:solidFill>
              </a:rPr>
              <a:t>Cu cât sticla este mai groasă, cu atât fragilitatea la căldură devine mai mare</a:t>
            </a:r>
            <a:r>
              <a:rPr lang="ro-MO" sz="2200" dirty="0"/>
              <a:t>. De aceea, pentru recipiente destinate a fi supuse la schimbări de temperatură, se utilizează sticla foarte subțire.</a:t>
            </a:r>
          </a:p>
          <a:p>
            <a:pPr algn="just">
              <a:buFontTx/>
              <a:buChar char="-"/>
            </a:pPr>
            <a:r>
              <a:rPr lang="ro-MO" sz="2200" b="1" i="1" u="sng" dirty="0">
                <a:solidFill>
                  <a:srgbClr val="C00000"/>
                </a:solidFill>
              </a:rPr>
              <a:t>Stabilitatea chimică. </a:t>
            </a:r>
            <a:r>
              <a:rPr lang="ro-MO" sz="2200" dirty="0"/>
              <a:t>Face posibilă utilizarea acesteea în foarte multe cazuri, dar există și </a:t>
            </a:r>
            <a:r>
              <a:rPr lang="ro-MO" sz="2200" u="sng" dirty="0">
                <a:solidFill>
                  <a:srgbClr val="002060"/>
                </a:solidFill>
              </a:rPr>
              <a:t>excepții – soluțiile de fosfați</a:t>
            </a:r>
            <a:r>
              <a:rPr lang="ro-MO" sz="2200" dirty="0"/>
              <a:t>, de exemplu, pot interacționa cu materialul din care este confecționată sticla.</a:t>
            </a:r>
            <a:endParaRPr lang="ru-RU"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07515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a:solidFill>
                  <a:srgbClr val="006600"/>
                </a:solidFill>
              </a:rPr>
              <a:t>Sticlă</a:t>
            </a:r>
            <a:r>
              <a:rPr lang="ro-MO" sz="2400" b="1" i="1" dirty="0"/>
              <a:t> </a:t>
            </a:r>
            <a:endParaRPr lang="ru-RU" sz="2400" b="1" i="1" dirty="0"/>
          </a:p>
        </p:txBody>
      </p:sp>
      <p:sp>
        <p:nvSpPr>
          <p:cNvPr id="3" name="Объект 2"/>
          <p:cNvSpPr>
            <a:spLocks noGrp="1"/>
          </p:cNvSpPr>
          <p:nvPr>
            <p:ph idx="1"/>
          </p:nvPr>
        </p:nvSpPr>
        <p:spPr>
          <a:xfrm>
            <a:off x="457200" y="548680"/>
            <a:ext cx="8507288" cy="6120680"/>
          </a:xfrm>
        </p:spPr>
        <p:txBody>
          <a:bodyPr>
            <a:normAutofit/>
          </a:bodyPr>
          <a:lstStyle/>
          <a:p>
            <a:pPr marL="0" indent="0" algn="just">
              <a:buNone/>
            </a:pPr>
            <a:r>
              <a:rPr lang="ro-MO" sz="2400" b="1" u="sng" dirty="0">
                <a:solidFill>
                  <a:srgbClr val="C00000"/>
                </a:solidFill>
              </a:rPr>
              <a:t>Toate recipientele din sticlă în funcție de rezistență hidrolitică se clasifică în 4 tipuri (după BPF/GMP ???):</a:t>
            </a:r>
          </a:p>
          <a:p>
            <a:pPr marL="0" indent="0" algn="just">
              <a:buNone/>
            </a:pPr>
            <a:endParaRPr lang="ro-MO" sz="2400" b="1" u="sng" dirty="0">
              <a:solidFill>
                <a:srgbClr val="C00000"/>
              </a:solidFill>
            </a:endParaRPr>
          </a:p>
          <a:p>
            <a:pPr marL="0" indent="0" algn="just">
              <a:buNone/>
            </a:pPr>
            <a:r>
              <a:rPr lang="ro-MO" sz="2400" b="1" i="1" u="sng" dirty="0">
                <a:solidFill>
                  <a:srgbClr val="C00000"/>
                </a:solidFill>
              </a:rPr>
              <a:t>Tip I </a:t>
            </a:r>
            <a:r>
              <a:rPr lang="ro-MO" sz="2400" b="1" u="sng" dirty="0">
                <a:solidFill>
                  <a:srgbClr val="C00000"/>
                </a:solidFill>
              </a:rPr>
              <a:t> </a:t>
            </a:r>
            <a:r>
              <a:rPr lang="ro-MO" sz="2400" dirty="0"/>
              <a:t>- fabricate din sticlă neutră, borosilicat</a:t>
            </a:r>
            <a:r>
              <a:rPr lang="ro-MO" sz="2400" i="1" dirty="0"/>
              <a:t>,</a:t>
            </a:r>
            <a:r>
              <a:rPr lang="ro-MO" sz="2400" dirty="0"/>
              <a:t> cu o rezistență hidrolitică </a:t>
            </a:r>
            <a:r>
              <a:rPr lang="ro-MO" sz="2400" u="sng" dirty="0">
                <a:solidFill>
                  <a:srgbClr val="002060"/>
                </a:solidFill>
              </a:rPr>
              <a:t>înaltă</a:t>
            </a:r>
            <a:r>
              <a:rPr lang="ro-MO" sz="2400" dirty="0"/>
              <a:t>;</a:t>
            </a:r>
          </a:p>
          <a:p>
            <a:pPr marL="0" indent="0" algn="just">
              <a:buNone/>
            </a:pPr>
            <a:r>
              <a:rPr lang="ro-MO" sz="2400" b="1" i="1" u="sng" dirty="0">
                <a:solidFill>
                  <a:srgbClr val="C00000"/>
                </a:solidFill>
              </a:rPr>
              <a:t>Tip II</a:t>
            </a:r>
            <a:r>
              <a:rPr lang="ro-MO" sz="2400" i="1" dirty="0"/>
              <a:t> – </a:t>
            </a:r>
            <a:r>
              <a:rPr lang="ro-MO" sz="2400" dirty="0"/>
              <a:t>sticla silico-sodico-calcică, în mod uzual, cu rezistența hidrolitică </a:t>
            </a:r>
            <a:r>
              <a:rPr lang="ro-MO" sz="2400" u="sng" dirty="0">
                <a:solidFill>
                  <a:srgbClr val="002060"/>
                </a:solidFill>
              </a:rPr>
              <a:t>înaltă</a:t>
            </a:r>
            <a:r>
              <a:rPr lang="ro-MO" sz="2400" dirty="0"/>
              <a:t>;</a:t>
            </a:r>
          </a:p>
          <a:p>
            <a:pPr marL="0" indent="0" algn="just">
              <a:buNone/>
            </a:pPr>
            <a:r>
              <a:rPr lang="ro-MO" sz="2400" b="1" i="1" u="sng" dirty="0">
                <a:solidFill>
                  <a:srgbClr val="C00000"/>
                </a:solidFill>
              </a:rPr>
              <a:t>Tip III</a:t>
            </a:r>
            <a:r>
              <a:rPr lang="ro-MO" sz="2400" i="1" dirty="0"/>
              <a:t> – </a:t>
            </a:r>
            <a:r>
              <a:rPr lang="ro-MO" sz="2400" dirty="0"/>
              <a:t>sticla silico-sodico-calcică obișnuită cu rezistența hidrolitică </a:t>
            </a:r>
            <a:r>
              <a:rPr lang="ro-MO" sz="2400" u="sng" dirty="0">
                <a:solidFill>
                  <a:srgbClr val="002060"/>
                </a:solidFill>
              </a:rPr>
              <a:t>moderată</a:t>
            </a:r>
            <a:r>
              <a:rPr lang="ro-MO" sz="2400" dirty="0"/>
              <a:t>;</a:t>
            </a:r>
          </a:p>
          <a:p>
            <a:pPr marL="0" indent="0" algn="just">
              <a:buNone/>
            </a:pPr>
            <a:r>
              <a:rPr lang="ro-MO" sz="2400" b="1" i="1" u="sng" dirty="0">
                <a:solidFill>
                  <a:srgbClr val="C00000"/>
                </a:solidFill>
              </a:rPr>
              <a:t>Tip IV</a:t>
            </a:r>
            <a:r>
              <a:rPr lang="ro-MO" sz="2400" i="1" dirty="0"/>
              <a:t> –</a:t>
            </a:r>
            <a:r>
              <a:rPr lang="ro-MO" sz="2400" dirty="0"/>
              <a:t>sticla silico-sodico-calcică obișnuită cu rezistența hidrolitică </a:t>
            </a:r>
            <a:r>
              <a:rPr lang="ro-MO" sz="2400" u="sng" dirty="0">
                <a:solidFill>
                  <a:srgbClr val="002060"/>
                </a:solidFill>
              </a:rPr>
              <a:t>joasă</a:t>
            </a:r>
            <a:r>
              <a:rPr lang="ro-MO" sz="2400" dirty="0"/>
              <a:t>.	Recipientele de tip I, II, III sunt indicate pentru preparatele injectabile, iar tipul IV – pentru formele solide care nu sunt de uz parenteral, cât și pentru forme lichide sau semisolide.</a:t>
            </a:r>
            <a:endParaRPr lang="ru-RU" sz="2200"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41</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18608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a:solidFill>
                  <a:srgbClr val="006600"/>
                </a:solidFill>
              </a:rPr>
              <a:t>Sticlă</a:t>
            </a:r>
            <a:r>
              <a:rPr lang="ro-MO" sz="2400" b="1" i="1" dirty="0"/>
              <a:t> </a:t>
            </a:r>
            <a:endParaRPr lang="ru-RU" sz="2400" b="1" i="1" dirty="0"/>
          </a:p>
        </p:txBody>
      </p:sp>
      <p:sp>
        <p:nvSpPr>
          <p:cNvPr id="3" name="Объект 2"/>
          <p:cNvSpPr>
            <a:spLocks noGrp="1"/>
          </p:cNvSpPr>
          <p:nvPr>
            <p:ph idx="1"/>
          </p:nvPr>
        </p:nvSpPr>
        <p:spPr>
          <a:xfrm>
            <a:off x="457200" y="548680"/>
            <a:ext cx="8507288" cy="6120680"/>
          </a:xfrm>
        </p:spPr>
        <p:txBody>
          <a:bodyPr>
            <a:normAutofit lnSpcReduction="10000"/>
          </a:bodyPr>
          <a:lstStyle/>
          <a:p>
            <a:pPr marL="0" indent="0" algn="just">
              <a:buNone/>
            </a:pPr>
            <a:r>
              <a:rPr lang="ro-RO" sz="2400" dirty="0"/>
              <a:t>Reieşind din aceste 4 tipuri, </a:t>
            </a:r>
            <a:r>
              <a:rPr lang="ro-RO" sz="2400" b="1" dirty="0">
                <a:solidFill>
                  <a:srgbClr val="C00000"/>
                </a:solidFill>
              </a:rPr>
              <a:t>utilizarea </a:t>
            </a:r>
            <a:r>
              <a:rPr lang="ro-RO" sz="2400" dirty="0"/>
              <a:t>recipientelor este următoare:</a:t>
            </a:r>
          </a:p>
          <a:p>
            <a:pPr marL="0" indent="0" algn="just">
              <a:buNone/>
            </a:pPr>
            <a:endParaRPr lang="ro-RO" sz="2400" dirty="0"/>
          </a:p>
          <a:p>
            <a:pPr marL="0" indent="0" algn="just">
              <a:buNone/>
            </a:pPr>
            <a:r>
              <a:rPr lang="ro-RO" sz="2400" b="1" i="1" dirty="0">
                <a:solidFill>
                  <a:srgbClr val="C00000"/>
                </a:solidFill>
              </a:rPr>
              <a:t>Tip I </a:t>
            </a:r>
            <a:r>
              <a:rPr lang="ro-RO" sz="2400" i="1" dirty="0"/>
              <a:t>– </a:t>
            </a:r>
            <a:r>
              <a:rPr lang="ro-RO" sz="2400" dirty="0"/>
              <a:t>pentru </a:t>
            </a:r>
            <a:r>
              <a:rPr lang="ro-RO" sz="2400" b="1" u="sng" dirty="0">
                <a:solidFill>
                  <a:srgbClr val="002060"/>
                </a:solidFill>
              </a:rPr>
              <a:t>toate preparatele injectabile</a:t>
            </a:r>
            <a:r>
              <a:rPr lang="ro-RO" sz="2400" dirty="0"/>
              <a:t> şi pentru </a:t>
            </a:r>
            <a:r>
              <a:rPr lang="ro-RO" sz="2400" b="1" u="sng" dirty="0">
                <a:solidFill>
                  <a:srgbClr val="002060"/>
                </a:solidFill>
              </a:rPr>
              <a:t>sânge uman </a:t>
            </a:r>
            <a:r>
              <a:rPr lang="ro-RO" sz="2400" dirty="0"/>
              <a:t>şi componentele sângelui;</a:t>
            </a:r>
          </a:p>
          <a:p>
            <a:pPr marL="0" indent="0" algn="just">
              <a:buNone/>
            </a:pPr>
            <a:endParaRPr lang="ro-RO" sz="2400" dirty="0"/>
          </a:p>
          <a:p>
            <a:pPr marL="0" indent="0" algn="just">
              <a:buNone/>
            </a:pPr>
            <a:r>
              <a:rPr lang="ro-RO" sz="2400" b="1" i="1" dirty="0">
                <a:solidFill>
                  <a:srgbClr val="C00000"/>
                </a:solidFill>
              </a:rPr>
              <a:t>Tip II </a:t>
            </a:r>
            <a:r>
              <a:rPr lang="ro-RO" sz="2400" i="1" dirty="0"/>
              <a:t>–</a:t>
            </a:r>
            <a:r>
              <a:rPr lang="ro-RO" sz="2400" dirty="0"/>
              <a:t> pentru preparate </a:t>
            </a:r>
            <a:r>
              <a:rPr lang="ro-RO" sz="2400" b="1" u="sng" dirty="0">
                <a:solidFill>
                  <a:srgbClr val="002060"/>
                </a:solidFill>
              </a:rPr>
              <a:t>parenterale</a:t>
            </a:r>
            <a:r>
              <a:rPr lang="ro-RO" sz="2400" dirty="0"/>
              <a:t> apoase cu </a:t>
            </a:r>
            <a:r>
              <a:rPr lang="ro-RO" sz="2400" b="1" u="sng" dirty="0">
                <a:solidFill>
                  <a:srgbClr val="002060"/>
                </a:solidFill>
              </a:rPr>
              <a:t>pH mai mic de 7</a:t>
            </a:r>
            <a:r>
              <a:rPr lang="ro-RO" sz="2400" dirty="0"/>
              <a:t>; este necesar să se controleze stabilitatea fiecărui preparat în aceste recipiente;</a:t>
            </a:r>
          </a:p>
          <a:p>
            <a:pPr marL="0" indent="0" algn="just">
              <a:buNone/>
            </a:pPr>
            <a:endParaRPr lang="ro-RO" sz="2400" dirty="0"/>
          </a:p>
          <a:p>
            <a:pPr marL="0" indent="0" algn="just">
              <a:buNone/>
            </a:pPr>
            <a:r>
              <a:rPr lang="ro-RO" sz="2400" b="1" i="1" dirty="0">
                <a:solidFill>
                  <a:srgbClr val="C00000"/>
                </a:solidFill>
              </a:rPr>
              <a:t>Tip III </a:t>
            </a:r>
            <a:r>
              <a:rPr lang="ro-RO" sz="2400" i="1" dirty="0"/>
              <a:t>–</a:t>
            </a:r>
            <a:r>
              <a:rPr lang="ro-RO" sz="2400" dirty="0"/>
              <a:t> pentru preparatele </a:t>
            </a:r>
            <a:r>
              <a:rPr lang="ro-RO" sz="2400" b="1" u="sng" dirty="0">
                <a:solidFill>
                  <a:srgbClr val="002060"/>
                </a:solidFill>
              </a:rPr>
              <a:t>parenterale neapoase</a:t>
            </a:r>
            <a:r>
              <a:rPr lang="ro-RO" sz="2400" dirty="0"/>
              <a:t>, pentru </a:t>
            </a:r>
            <a:r>
              <a:rPr lang="ro-RO" sz="2400" b="1" u="sng" dirty="0">
                <a:solidFill>
                  <a:srgbClr val="002060"/>
                </a:solidFill>
              </a:rPr>
              <a:t>pulberi</a:t>
            </a:r>
            <a:r>
              <a:rPr lang="ro-RO" sz="2400" dirty="0"/>
              <a:t> de uz parenteral şi pentru </a:t>
            </a:r>
            <a:r>
              <a:rPr lang="ro-RO" sz="2400" b="1" u="sng" dirty="0">
                <a:solidFill>
                  <a:srgbClr val="002060"/>
                </a:solidFill>
              </a:rPr>
              <a:t>preparate</a:t>
            </a:r>
            <a:r>
              <a:rPr lang="ro-RO" sz="2400" dirty="0"/>
              <a:t> de uz </a:t>
            </a:r>
            <a:r>
              <a:rPr lang="ro-RO" sz="2400" b="1" u="sng" dirty="0">
                <a:solidFill>
                  <a:srgbClr val="002060"/>
                </a:solidFill>
              </a:rPr>
              <a:t>parenteral</a:t>
            </a:r>
            <a:r>
              <a:rPr lang="ro-RO" sz="2400" dirty="0"/>
              <a:t>. </a:t>
            </a:r>
          </a:p>
          <a:p>
            <a:pPr marL="0" indent="0" algn="just">
              <a:buNone/>
            </a:pPr>
            <a:endParaRPr lang="ro-RO" sz="2400" i="1" dirty="0"/>
          </a:p>
          <a:p>
            <a:pPr marL="0" indent="0" algn="just">
              <a:buNone/>
            </a:pPr>
            <a:r>
              <a:rPr lang="ro-RO" sz="2400" b="1" i="1" dirty="0">
                <a:solidFill>
                  <a:srgbClr val="C00000"/>
                </a:solidFill>
              </a:rPr>
              <a:t>Tip IV </a:t>
            </a:r>
            <a:r>
              <a:rPr lang="ro-RO" sz="2400" i="1" dirty="0"/>
              <a:t>–</a:t>
            </a:r>
            <a:r>
              <a:rPr lang="ro-RO" sz="2400" dirty="0"/>
              <a:t> pentru preparatele lichide, semisolide, solide, dar </a:t>
            </a:r>
            <a:r>
              <a:rPr lang="ro-RO" sz="2400" b="1" u="sng" dirty="0">
                <a:solidFill>
                  <a:srgbClr val="002060"/>
                </a:solidFill>
              </a:rPr>
              <a:t>nu de uz parenteral.</a:t>
            </a:r>
            <a:r>
              <a:rPr lang="ro-RO" sz="2400" b="1" i="1" u="sng" dirty="0">
                <a:solidFill>
                  <a:srgbClr val="002060"/>
                </a:solidFill>
              </a:rPr>
              <a:t> </a:t>
            </a:r>
            <a:endParaRPr lang="ru-RU" sz="2200" b="1" u="sng"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42</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1860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o-MO" i="1" dirty="0"/>
              <a:t/>
            </a:r>
            <a:br>
              <a:rPr lang="ro-MO" i="1" dirty="0"/>
            </a:br>
            <a:r>
              <a:rPr lang="ro-MO" i="1" dirty="0"/>
              <a:t/>
            </a:r>
            <a:br>
              <a:rPr lang="ro-MO" i="1" dirty="0"/>
            </a:br>
            <a:r>
              <a:rPr lang="ro-MO" sz="3100" b="1" i="1" dirty="0">
                <a:solidFill>
                  <a:srgbClr val="C00000"/>
                </a:solidFill>
              </a:rPr>
              <a:t>Materialele plastice</a:t>
            </a:r>
            <a:r>
              <a:rPr lang="ru-RU" dirty="0"/>
              <a:t/>
            </a:r>
            <a:br>
              <a:rPr lang="ru-RU" dirty="0"/>
            </a:br>
            <a:r>
              <a:rPr lang="ru-RU" dirty="0"/>
              <a:t/>
            </a:r>
            <a:br>
              <a:rPr lang="ru-RU" dirty="0"/>
            </a:br>
            <a:endParaRPr lang="ru-RU" dirty="0"/>
          </a:p>
        </p:txBody>
      </p:sp>
      <p:sp>
        <p:nvSpPr>
          <p:cNvPr id="3" name="Объект 2"/>
          <p:cNvSpPr>
            <a:spLocks noGrp="1"/>
          </p:cNvSpPr>
          <p:nvPr>
            <p:ph idx="1"/>
          </p:nvPr>
        </p:nvSpPr>
        <p:spPr>
          <a:xfrm>
            <a:off x="457200" y="836712"/>
            <a:ext cx="8229600" cy="5289451"/>
          </a:xfrm>
        </p:spPr>
        <p:txBody>
          <a:bodyPr>
            <a:normAutofit fontScale="92500"/>
          </a:bodyPr>
          <a:lstStyle/>
          <a:p>
            <a:pPr algn="just"/>
            <a:r>
              <a:rPr lang="ro-MO" b="1" u="sng" dirty="0">
                <a:solidFill>
                  <a:srgbClr val="C00000"/>
                </a:solidFill>
              </a:rPr>
              <a:t>Avantaje: </a:t>
            </a:r>
          </a:p>
          <a:p>
            <a:pPr lvl="1" algn="just"/>
            <a:r>
              <a:rPr lang="ro-MO" dirty="0"/>
              <a:t>Materialele plastice se folosesc pentru mai </a:t>
            </a:r>
            <a:r>
              <a:rPr lang="ro-MO" b="1" dirty="0"/>
              <a:t>multe forme de ambalaj </a:t>
            </a:r>
            <a:r>
              <a:rPr lang="ro-MO" dirty="0"/>
              <a:t>– flacoane, cutii, seringi, tuburi. </a:t>
            </a:r>
          </a:p>
          <a:p>
            <a:pPr lvl="1" algn="just"/>
            <a:r>
              <a:rPr lang="ro-MO" b="1" dirty="0"/>
              <a:t>greutatea redusă</a:t>
            </a:r>
            <a:r>
              <a:rPr lang="ro-MO" dirty="0"/>
              <a:t>, </a:t>
            </a:r>
          </a:p>
          <a:p>
            <a:pPr lvl="1" algn="just"/>
            <a:r>
              <a:rPr lang="ro-MO" b="1" dirty="0"/>
              <a:t>lipsa fragilității </a:t>
            </a:r>
            <a:r>
              <a:rPr lang="ro-MO" dirty="0"/>
              <a:t>la recipiente, </a:t>
            </a:r>
          </a:p>
          <a:p>
            <a:pPr lvl="1" algn="just"/>
            <a:r>
              <a:rPr lang="ro-MO" b="1" dirty="0"/>
              <a:t>aspectul</a:t>
            </a:r>
            <a:r>
              <a:rPr lang="ro-MO" dirty="0"/>
              <a:t> plăcut.</a:t>
            </a:r>
            <a:endParaRPr lang="ru-RU" dirty="0"/>
          </a:p>
          <a:p>
            <a:pPr algn="just"/>
            <a:r>
              <a:rPr lang="ro-MO" b="1" u="sng" dirty="0">
                <a:solidFill>
                  <a:srgbClr val="C00000"/>
                </a:solidFill>
              </a:rPr>
              <a:t>Dezavantajele:</a:t>
            </a:r>
            <a:endParaRPr lang="ru-RU" dirty="0"/>
          </a:p>
          <a:p>
            <a:pPr lvl="1" algn="just"/>
            <a:r>
              <a:rPr lang="ro-MO" b="1" dirty="0"/>
              <a:t>Permeabilitatea</a:t>
            </a:r>
            <a:r>
              <a:rPr lang="ro-MO" dirty="0"/>
              <a:t> și pierderea conținutului sau pătrunderea aerului și a diferitor gaze prin pereți, </a:t>
            </a:r>
          </a:p>
          <a:p>
            <a:pPr lvl="1" algn="just"/>
            <a:r>
              <a:rPr lang="ro-MO" b="1" dirty="0"/>
              <a:t>Sorbția</a:t>
            </a:r>
            <a:r>
              <a:rPr lang="ro-MO" dirty="0"/>
              <a:t> unor substanțe active</a:t>
            </a:r>
          </a:p>
          <a:p>
            <a:pPr lvl="1" algn="just"/>
            <a:r>
              <a:rPr lang="ro-MO" b="1" dirty="0"/>
              <a:t>Reacțiile chimice </a:t>
            </a:r>
            <a:r>
              <a:rPr lang="ro-MO" dirty="0"/>
              <a:t>posibile cu aditivii din medicament.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43</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3940312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a:solidFill>
                  <a:srgbClr val="006600"/>
                </a:solidFill>
              </a:rPr>
              <a:t>2. Materialele plastice</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lstStyle/>
          <a:p>
            <a:r>
              <a:rPr lang="ro-RO" b="1" dirty="0">
                <a:solidFill>
                  <a:srgbClr val="002060"/>
                </a:solidFill>
              </a:rPr>
              <a:t>Dintre acestea, cel mai frecvent se utilizează următoarele (3):</a:t>
            </a:r>
          </a:p>
          <a:p>
            <a:endParaRPr lang="ro-RO" dirty="0"/>
          </a:p>
          <a:p>
            <a:pPr marL="0" indent="0">
              <a:buNone/>
            </a:pPr>
            <a:r>
              <a:rPr lang="ro-RO" b="1" u="sng" dirty="0">
                <a:solidFill>
                  <a:srgbClr val="C00000"/>
                </a:solidFill>
              </a:rPr>
              <a:t>1. Polietilena (PE) </a:t>
            </a:r>
          </a:p>
          <a:p>
            <a:r>
              <a:rPr lang="ro-RO" dirty="0"/>
              <a:t>Din polietilenă se confecţionează:</a:t>
            </a:r>
          </a:p>
          <a:p>
            <a:pPr lvl="1"/>
            <a:r>
              <a:rPr lang="ro-RO" dirty="0"/>
              <a:t>Tuburi pentru comprimate şi unguente</a:t>
            </a:r>
          </a:p>
          <a:p>
            <a:pPr lvl="1"/>
            <a:r>
              <a:rPr lang="ro-RO" dirty="0"/>
              <a:t>Ambalaj pentru supozitoare</a:t>
            </a:r>
          </a:p>
          <a:p>
            <a:pPr lvl="1"/>
            <a:r>
              <a:rPr lang="ro-RO" dirty="0"/>
              <a:t>Seringi şi fiole autoinjectabile</a:t>
            </a:r>
          </a:p>
          <a:p>
            <a:pPr lvl="1"/>
            <a:r>
              <a:rPr lang="ro-RO" dirty="0"/>
              <a:t>Saci, pungi,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44</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93901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3">
                                            <p:txEl>
                                              <p:pRg st="5" end="5"/>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
                                            <p:txEl>
                                              <p:pRg st="6" end="6"/>
                                            </p:txEl>
                                          </p:spTgt>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a:solidFill>
                  <a:srgbClr val="006600"/>
                </a:solidFill>
              </a:rPr>
              <a:t>2. Materialele plastice, PE</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normAutofit fontScale="85000" lnSpcReduction="20000"/>
          </a:bodyPr>
          <a:lstStyle/>
          <a:p>
            <a:pPr algn="just"/>
            <a:r>
              <a:rPr lang="ro-RO" b="1" dirty="0">
                <a:solidFill>
                  <a:srgbClr val="C00000"/>
                </a:solidFill>
              </a:rPr>
              <a:t>Limitările PE în condiţionarea medicamentelor:</a:t>
            </a:r>
          </a:p>
          <a:p>
            <a:pPr algn="just"/>
            <a:r>
              <a:rPr lang="ro-RO" b="1" u="sng" dirty="0">
                <a:solidFill>
                  <a:srgbClr val="006600"/>
                </a:solidFill>
              </a:rPr>
              <a:t>Permeabilitatea</a:t>
            </a:r>
            <a:r>
              <a:rPr lang="ro-RO" dirty="0"/>
              <a:t> faţă de oxigen – nu se foloseşte la condiţionarea produselor sensibile faţă de oxigen</a:t>
            </a:r>
          </a:p>
          <a:p>
            <a:pPr algn="just"/>
            <a:r>
              <a:rPr lang="ro-RO" b="1" u="sng" dirty="0">
                <a:solidFill>
                  <a:srgbClr val="006600"/>
                </a:solidFill>
              </a:rPr>
              <a:t>Bariera scăzută pentru miros </a:t>
            </a:r>
            <a:r>
              <a:rPr lang="ro-RO" dirty="0"/>
              <a:t>– în cazul amplasării diferitor medicamente alături unul lângă altul, mirosul de la unul poate să altereze mirosul altuia.</a:t>
            </a:r>
          </a:p>
          <a:p>
            <a:pPr algn="just"/>
            <a:r>
              <a:rPr lang="ro-RO" b="1" u="sng" dirty="0">
                <a:solidFill>
                  <a:srgbClr val="006600"/>
                </a:solidFill>
              </a:rPr>
              <a:t>Permeabilitatea înaltă faţă de halogeni </a:t>
            </a:r>
            <a:r>
              <a:rPr lang="ro-RO" dirty="0"/>
              <a:t>– nu poate fi folosită pentru medicamente ce conţin halogeni</a:t>
            </a:r>
          </a:p>
          <a:p>
            <a:pPr algn="just"/>
            <a:r>
              <a:rPr lang="ro-RO" b="1" u="sng" dirty="0">
                <a:solidFill>
                  <a:srgbClr val="006600"/>
                </a:solidFill>
              </a:rPr>
              <a:t>Înmuierea şi modificarea permeabilităţii în prezenţa uleiurilor </a:t>
            </a:r>
            <a:r>
              <a:rPr lang="ro-RO" dirty="0"/>
              <a:t>– nu permite utilizarea pentru condiţionare a medicamentelor ce conţin uleiuri</a:t>
            </a:r>
          </a:p>
          <a:p>
            <a:pPr algn="just"/>
            <a:r>
              <a:rPr lang="ro-RO" b="1" u="sng" dirty="0">
                <a:solidFill>
                  <a:srgbClr val="006600"/>
                </a:solidFill>
              </a:rPr>
              <a:t>Rezistenţa mică la acizi oxidanţi</a:t>
            </a:r>
          </a:p>
          <a:p>
            <a:pPr algn="just"/>
            <a:r>
              <a:rPr lang="ro-RO" b="1" u="sng" dirty="0">
                <a:solidFill>
                  <a:srgbClr val="006600"/>
                </a:solidFill>
              </a:rPr>
              <a:t>Tendinţă de rupere sub presiunea mediului </a:t>
            </a:r>
            <a:r>
              <a:rPr lang="ro-RO" dirty="0"/>
              <a:t>ambiant</a:t>
            </a:r>
          </a:p>
          <a:p>
            <a:pPr algn="just"/>
            <a:r>
              <a:rPr lang="ro-RO" b="1" u="sng" dirty="0">
                <a:solidFill>
                  <a:srgbClr val="006600"/>
                </a:solidFill>
              </a:rPr>
              <a:t>Capacitatea de a absorbi alte materiale</a:t>
            </a:r>
            <a:r>
              <a:rPr lang="ro-RO" dirty="0"/>
              <a:t> – substanţe bactericide, steroizi, alcaloizi.</a:t>
            </a:r>
          </a:p>
        </p:txBody>
      </p:sp>
      <p:sp>
        <p:nvSpPr>
          <p:cNvPr id="4" name="Номер слайда 3"/>
          <p:cNvSpPr>
            <a:spLocks noGrp="1"/>
          </p:cNvSpPr>
          <p:nvPr>
            <p:ph type="sldNum" sz="quarter" idx="12"/>
          </p:nvPr>
        </p:nvSpPr>
        <p:spPr/>
        <p:txBody>
          <a:bodyPr/>
          <a:lstStyle/>
          <a:p>
            <a:fld id="{B19B0651-EE4F-4900-A07F-96A6BFA9D0F0}" type="slidenum">
              <a:rPr lang="ru-RU" smtClean="0"/>
              <a:pPr/>
              <a:t>45</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91714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a:solidFill>
                  <a:srgbClr val="006600"/>
                </a:solidFill>
              </a:rPr>
              <a:t>2. Materialele plastice, PP</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normAutofit fontScale="92500" lnSpcReduction="10000"/>
          </a:bodyPr>
          <a:lstStyle/>
          <a:p>
            <a:pPr marL="0" indent="0" algn="just">
              <a:buNone/>
            </a:pPr>
            <a:r>
              <a:rPr lang="ro-RO" b="1" u="sng" dirty="0">
                <a:solidFill>
                  <a:srgbClr val="C00000"/>
                </a:solidFill>
              </a:rPr>
              <a:t>2. Polipropilenă (PP)</a:t>
            </a:r>
          </a:p>
          <a:p>
            <a:pPr algn="just"/>
            <a:r>
              <a:rPr lang="ro-RO" dirty="0"/>
              <a:t>Polipropilena se obţine în rezultatul reacţiei:</a:t>
            </a:r>
          </a:p>
          <a:p>
            <a:pPr lvl="2" algn="just"/>
            <a:r>
              <a:rPr lang="en-US" b="1" i="1" dirty="0"/>
              <a:t>n</a:t>
            </a:r>
            <a:r>
              <a:rPr lang="en-US" b="1" dirty="0"/>
              <a:t>CH</a:t>
            </a:r>
            <a:r>
              <a:rPr lang="en-US" b="1" baseline="-25000" dirty="0"/>
              <a:t>2</a:t>
            </a:r>
            <a:r>
              <a:rPr lang="en-US" b="1" dirty="0"/>
              <a:t>=CH(CH</a:t>
            </a:r>
            <a:r>
              <a:rPr lang="en-US" b="1" baseline="-25000" dirty="0"/>
              <a:t>3</a:t>
            </a:r>
            <a:r>
              <a:rPr lang="en-US" b="1" dirty="0"/>
              <a:t>) → [-CH</a:t>
            </a:r>
            <a:r>
              <a:rPr lang="en-US" b="1" baseline="-25000" dirty="0"/>
              <a:t>2</a:t>
            </a:r>
            <a:r>
              <a:rPr lang="en-US" b="1" dirty="0"/>
              <a:t>-CH(CH</a:t>
            </a:r>
            <a:r>
              <a:rPr lang="en-US" b="1" baseline="-25000" dirty="0"/>
              <a:t>3</a:t>
            </a:r>
            <a:r>
              <a:rPr lang="en-US" b="1" dirty="0"/>
              <a:t>)-]</a:t>
            </a:r>
            <a:r>
              <a:rPr lang="en-US" b="1" baseline="-25000" dirty="0"/>
              <a:t>n</a:t>
            </a:r>
            <a:r>
              <a:rPr lang="ro-RO" b="1" baseline="-25000" dirty="0"/>
              <a:t>.</a:t>
            </a:r>
          </a:p>
          <a:p>
            <a:pPr algn="just"/>
            <a:r>
              <a:rPr lang="ro-RO" dirty="0"/>
              <a:t>PP are mai multe </a:t>
            </a:r>
            <a:r>
              <a:rPr lang="ro-RO" b="1" dirty="0">
                <a:solidFill>
                  <a:srgbClr val="006600"/>
                </a:solidFill>
              </a:rPr>
              <a:t>avantaje</a:t>
            </a:r>
            <a:r>
              <a:rPr lang="ro-RO" dirty="0"/>
              <a:t> în comparaţie cu PE, cel mai important fiind legat cu </a:t>
            </a:r>
            <a:r>
              <a:rPr lang="ro-RO" b="1" u="sng" dirty="0">
                <a:solidFill>
                  <a:srgbClr val="C00000"/>
                </a:solidFill>
              </a:rPr>
              <a:t>rezistenţa la temperaturi foarte înalte.</a:t>
            </a:r>
            <a:r>
              <a:rPr lang="ro-RO" dirty="0"/>
              <a:t> </a:t>
            </a:r>
          </a:p>
          <a:p>
            <a:pPr algn="just"/>
            <a:r>
              <a:rPr lang="ro-RO" dirty="0"/>
              <a:t>PP </a:t>
            </a:r>
            <a:r>
              <a:rPr lang="ro-RO" b="1" u="sng" dirty="0">
                <a:solidFill>
                  <a:srgbClr val="C00000"/>
                </a:solidFill>
              </a:rPr>
              <a:t>rezistă mai bine la uleiuri şi grăsimi</a:t>
            </a:r>
            <a:r>
              <a:rPr lang="ro-RO" dirty="0"/>
              <a:t>, </a:t>
            </a:r>
          </a:p>
          <a:p>
            <a:pPr algn="just"/>
            <a:r>
              <a:rPr lang="ro-RO" dirty="0"/>
              <a:t>este o </a:t>
            </a:r>
            <a:r>
              <a:rPr lang="ro-RO" b="1" u="sng" dirty="0">
                <a:solidFill>
                  <a:srgbClr val="C00000"/>
                </a:solidFill>
              </a:rPr>
              <a:t>barieră</a:t>
            </a:r>
            <a:r>
              <a:rPr lang="ro-RO" dirty="0"/>
              <a:t> mai bună </a:t>
            </a:r>
            <a:r>
              <a:rPr lang="ro-RO" b="1" u="sng" dirty="0">
                <a:solidFill>
                  <a:srgbClr val="C00000"/>
                </a:solidFill>
              </a:rPr>
              <a:t>împotrivă mirosurilor</a:t>
            </a:r>
            <a:r>
              <a:rPr lang="ro-RO" dirty="0"/>
              <a:t>, nu absoarbe ingrediente.</a:t>
            </a:r>
          </a:p>
          <a:p>
            <a:pPr algn="just"/>
            <a:r>
              <a:rPr lang="ro-RO" dirty="0"/>
              <a:t>PP se foloseşte cel mai mult pentru </a:t>
            </a:r>
            <a:r>
              <a:rPr lang="ro-RO" b="1" u="sng" dirty="0">
                <a:solidFill>
                  <a:srgbClr val="C00000"/>
                </a:solidFill>
              </a:rPr>
              <a:t>confecţionarea seringilor,</a:t>
            </a:r>
            <a:r>
              <a:rPr lang="ro-RO" dirty="0"/>
              <a:t> este un material principal pentru ambalarea farmaceutică. </a:t>
            </a:r>
          </a:p>
        </p:txBody>
      </p:sp>
      <p:sp>
        <p:nvSpPr>
          <p:cNvPr id="4" name="Номер слайда 3"/>
          <p:cNvSpPr>
            <a:spLocks noGrp="1"/>
          </p:cNvSpPr>
          <p:nvPr>
            <p:ph type="sldNum" sz="quarter" idx="12"/>
          </p:nvPr>
        </p:nvSpPr>
        <p:spPr/>
        <p:txBody>
          <a:bodyPr/>
          <a:lstStyle/>
          <a:p>
            <a:fld id="{B19B0651-EE4F-4900-A07F-96A6BFA9D0F0}" type="slidenum">
              <a:rPr lang="ru-RU" smtClean="0"/>
              <a:pPr/>
              <a:t>46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4472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lstStyle/>
          <a:p>
            <a:r>
              <a:rPr lang="ro-RO" sz="2600" b="1" i="1" dirty="0">
                <a:solidFill>
                  <a:srgbClr val="006600"/>
                </a:solidFill>
              </a:rPr>
              <a:t>2. Materialele plastice, PVC</a:t>
            </a:r>
            <a:endParaRPr lang="ru-RU" sz="2600" dirty="0">
              <a:solidFill>
                <a:srgbClr val="006600"/>
              </a:solidFill>
            </a:endParaRPr>
          </a:p>
        </p:txBody>
      </p:sp>
      <p:sp>
        <p:nvSpPr>
          <p:cNvPr id="3" name="Объект 2"/>
          <p:cNvSpPr>
            <a:spLocks noGrp="1"/>
          </p:cNvSpPr>
          <p:nvPr>
            <p:ph idx="1"/>
          </p:nvPr>
        </p:nvSpPr>
        <p:spPr>
          <a:xfrm>
            <a:off x="251520" y="476672"/>
            <a:ext cx="8712968" cy="6192688"/>
          </a:xfrm>
        </p:spPr>
        <p:txBody>
          <a:bodyPr>
            <a:normAutofit fontScale="70000" lnSpcReduction="20000"/>
          </a:bodyPr>
          <a:lstStyle/>
          <a:p>
            <a:pPr marL="0" indent="0" algn="just">
              <a:buNone/>
            </a:pPr>
            <a:endParaRPr lang="ro-RO" b="1" u="sng" dirty="0">
              <a:solidFill>
                <a:srgbClr val="C00000"/>
              </a:solidFill>
            </a:endParaRPr>
          </a:p>
          <a:p>
            <a:pPr marL="0" indent="0" algn="just">
              <a:buNone/>
            </a:pPr>
            <a:r>
              <a:rPr lang="ro-RO" b="1" u="sng" dirty="0">
                <a:solidFill>
                  <a:srgbClr val="C00000"/>
                </a:solidFill>
              </a:rPr>
              <a:t>3. Poli-(clorura de vinil) PVC</a:t>
            </a:r>
          </a:p>
          <a:p>
            <a:pPr marL="0" indent="0" algn="just">
              <a:buNone/>
            </a:pPr>
            <a:endParaRPr lang="ro-RO" b="1" u="sng" dirty="0">
              <a:solidFill>
                <a:srgbClr val="C00000"/>
              </a:solidFill>
            </a:endParaRPr>
          </a:p>
          <a:p>
            <a:pPr algn="just"/>
            <a:r>
              <a:rPr lang="en-US" dirty="0"/>
              <a:t>Este </a:t>
            </a:r>
            <a:r>
              <a:rPr lang="en-US" dirty="0" err="1"/>
              <a:t>unul</a:t>
            </a:r>
            <a:r>
              <a:rPr lang="en-US" dirty="0"/>
              <a:t> din </a:t>
            </a:r>
            <a:r>
              <a:rPr lang="en-US" b="1" u="sng" dirty="0" err="1">
                <a:solidFill>
                  <a:srgbClr val="C00000"/>
                </a:solidFill>
              </a:rPr>
              <a:t>cei</a:t>
            </a:r>
            <a:r>
              <a:rPr lang="en-US" b="1" u="sng" dirty="0">
                <a:solidFill>
                  <a:srgbClr val="C00000"/>
                </a:solidFill>
              </a:rPr>
              <a:t> </a:t>
            </a:r>
            <a:r>
              <a:rPr lang="en-US" b="1" u="sng" dirty="0" err="1">
                <a:solidFill>
                  <a:srgbClr val="C00000"/>
                </a:solidFill>
              </a:rPr>
              <a:t>mai</a:t>
            </a:r>
            <a:r>
              <a:rPr lang="en-US" b="1" u="sng" dirty="0">
                <a:solidFill>
                  <a:srgbClr val="C00000"/>
                </a:solidFill>
              </a:rPr>
              <a:t> </a:t>
            </a:r>
            <a:r>
              <a:rPr lang="en-US" b="1" u="sng" dirty="0" err="1">
                <a:solidFill>
                  <a:srgbClr val="C00000"/>
                </a:solidFill>
              </a:rPr>
              <a:t>folosiţi</a:t>
            </a:r>
            <a:r>
              <a:rPr lang="en-US" b="1" u="sng" dirty="0">
                <a:solidFill>
                  <a:srgbClr val="C00000"/>
                </a:solidFill>
              </a:rPr>
              <a:t> </a:t>
            </a:r>
            <a:r>
              <a:rPr lang="en-US" dirty="0" err="1"/>
              <a:t>polimeri</a:t>
            </a:r>
            <a:r>
              <a:rPr lang="en-US" dirty="0"/>
              <a:t> </a:t>
            </a:r>
            <a:r>
              <a:rPr lang="en-US" dirty="0" err="1"/>
              <a:t>în</a:t>
            </a:r>
            <a:r>
              <a:rPr lang="en-US" dirty="0"/>
              <a:t> </a:t>
            </a:r>
            <a:r>
              <a:rPr lang="en-US" dirty="0" err="1"/>
              <a:t>condiţionarea</a:t>
            </a:r>
            <a:r>
              <a:rPr lang="en-US" dirty="0"/>
              <a:t> </a:t>
            </a:r>
            <a:r>
              <a:rPr lang="en-US" dirty="0" err="1"/>
              <a:t>farmaceutică</a:t>
            </a:r>
            <a:r>
              <a:rPr lang="en-US" dirty="0"/>
              <a:t>. </a:t>
            </a:r>
            <a:endParaRPr lang="ro-MO" dirty="0"/>
          </a:p>
          <a:p>
            <a:pPr algn="just"/>
            <a:r>
              <a:rPr lang="en-US" dirty="0"/>
              <a:t>El </a:t>
            </a:r>
            <a:r>
              <a:rPr lang="en-US" dirty="0" err="1"/>
              <a:t>este</a:t>
            </a:r>
            <a:r>
              <a:rPr lang="en-US" dirty="0"/>
              <a:t> un material </a:t>
            </a:r>
            <a:r>
              <a:rPr lang="en-US" dirty="0" err="1"/>
              <a:t>excelent</a:t>
            </a:r>
            <a:r>
              <a:rPr lang="en-US" dirty="0"/>
              <a:t> </a:t>
            </a:r>
            <a:r>
              <a:rPr lang="en-US" dirty="0" err="1"/>
              <a:t>pentru</a:t>
            </a:r>
            <a:r>
              <a:rPr lang="en-US" dirty="0"/>
              <a:t> </a:t>
            </a:r>
            <a:r>
              <a:rPr lang="en-US" dirty="0" err="1"/>
              <a:t>pregătirea</a:t>
            </a:r>
            <a:r>
              <a:rPr lang="en-US" dirty="0"/>
              <a:t> de </a:t>
            </a:r>
            <a:r>
              <a:rPr lang="en-US" b="1" u="sng" dirty="0" err="1">
                <a:solidFill>
                  <a:srgbClr val="C00000"/>
                </a:solidFill>
              </a:rPr>
              <a:t>blistere</a:t>
            </a:r>
            <a:r>
              <a:rPr lang="en-US" b="1" u="sng" dirty="0">
                <a:solidFill>
                  <a:srgbClr val="C00000"/>
                </a:solidFill>
              </a:rPr>
              <a:t>,</a:t>
            </a:r>
            <a:r>
              <a:rPr lang="en-US" dirty="0"/>
              <a:t> </a:t>
            </a:r>
            <a:r>
              <a:rPr lang="en-US" dirty="0" err="1"/>
              <a:t>deoarece</a:t>
            </a:r>
            <a:r>
              <a:rPr lang="en-US" dirty="0"/>
              <a:t> el </a:t>
            </a:r>
            <a:r>
              <a:rPr lang="en-US" b="1" u="sng" dirty="0" err="1">
                <a:solidFill>
                  <a:srgbClr val="002060"/>
                </a:solidFill>
              </a:rPr>
              <a:t>posedă</a:t>
            </a:r>
            <a:r>
              <a:rPr lang="en-US" b="1" u="sng" dirty="0">
                <a:solidFill>
                  <a:srgbClr val="002060"/>
                </a:solidFill>
              </a:rPr>
              <a:t>:</a:t>
            </a:r>
            <a:endParaRPr lang="ro-MO" b="1" u="sng" dirty="0">
              <a:solidFill>
                <a:srgbClr val="002060"/>
              </a:solidFill>
            </a:endParaRPr>
          </a:p>
          <a:p>
            <a:pPr lvl="1" algn="just"/>
            <a:r>
              <a:rPr lang="en-US" b="1" u="sng" dirty="0" err="1">
                <a:solidFill>
                  <a:srgbClr val="002060"/>
                </a:solidFill>
              </a:rPr>
              <a:t>Rezistenţa</a:t>
            </a:r>
            <a:r>
              <a:rPr lang="en-US" b="1" u="sng" dirty="0">
                <a:solidFill>
                  <a:srgbClr val="002060"/>
                </a:solidFill>
              </a:rPr>
              <a:t> </a:t>
            </a:r>
            <a:r>
              <a:rPr lang="en-US" b="1" u="sng" dirty="0" err="1">
                <a:solidFill>
                  <a:srgbClr val="002060"/>
                </a:solidFill>
              </a:rPr>
              <a:t>chimică</a:t>
            </a:r>
            <a:endParaRPr lang="ro-MO" b="1" u="sng" dirty="0">
              <a:solidFill>
                <a:srgbClr val="002060"/>
              </a:solidFill>
            </a:endParaRPr>
          </a:p>
          <a:p>
            <a:pPr lvl="1" algn="just"/>
            <a:r>
              <a:rPr lang="en-US" b="1" u="sng" dirty="0" err="1">
                <a:solidFill>
                  <a:srgbClr val="002060"/>
                </a:solidFill>
              </a:rPr>
              <a:t>Permeabilitatea</a:t>
            </a:r>
            <a:r>
              <a:rPr lang="en-US" b="1" u="sng" dirty="0">
                <a:solidFill>
                  <a:srgbClr val="002060"/>
                </a:solidFill>
              </a:rPr>
              <a:t> </a:t>
            </a:r>
            <a:r>
              <a:rPr lang="en-US" b="1" u="sng" dirty="0" err="1">
                <a:solidFill>
                  <a:srgbClr val="002060"/>
                </a:solidFill>
              </a:rPr>
              <a:t>scăzută</a:t>
            </a:r>
            <a:r>
              <a:rPr lang="en-US" b="1" u="sng" dirty="0">
                <a:solidFill>
                  <a:srgbClr val="002060"/>
                </a:solidFill>
              </a:rPr>
              <a:t> </a:t>
            </a:r>
            <a:r>
              <a:rPr lang="en-US" dirty="0" err="1"/>
              <a:t>pentru</a:t>
            </a:r>
            <a:r>
              <a:rPr lang="en-US" dirty="0"/>
              <a:t> </a:t>
            </a:r>
            <a:r>
              <a:rPr lang="en-US" dirty="0" err="1"/>
              <a:t>uleiuri</a:t>
            </a:r>
            <a:r>
              <a:rPr lang="en-US" dirty="0"/>
              <a:t>, </a:t>
            </a:r>
            <a:r>
              <a:rPr lang="en-US" dirty="0" err="1"/>
              <a:t>grăsimi</a:t>
            </a:r>
            <a:r>
              <a:rPr lang="en-US" dirty="0"/>
              <a:t> </a:t>
            </a:r>
            <a:r>
              <a:rPr lang="en-US" dirty="0" err="1"/>
              <a:t>şi</a:t>
            </a:r>
            <a:r>
              <a:rPr lang="en-US" dirty="0"/>
              <a:t> </a:t>
            </a:r>
            <a:r>
              <a:rPr lang="en-US" dirty="0" err="1"/>
              <a:t>arome</a:t>
            </a:r>
            <a:endParaRPr lang="ro-MO" dirty="0"/>
          </a:p>
          <a:p>
            <a:pPr lvl="1" algn="just"/>
            <a:r>
              <a:rPr lang="en-US" dirty="0"/>
              <a:t>Are o </a:t>
            </a:r>
            <a:r>
              <a:rPr lang="en-US" dirty="0" err="1"/>
              <a:t>colorare</a:t>
            </a:r>
            <a:r>
              <a:rPr lang="en-US" dirty="0"/>
              <a:t> </a:t>
            </a:r>
            <a:r>
              <a:rPr lang="en-US" dirty="0" err="1"/>
              <a:t>uşoară</a:t>
            </a:r>
            <a:r>
              <a:rPr lang="en-US" dirty="0"/>
              <a:t> </a:t>
            </a:r>
            <a:endParaRPr lang="ro-MO" dirty="0"/>
          </a:p>
          <a:p>
            <a:pPr lvl="1" algn="just"/>
            <a:r>
              <a:rPr lang="en-US" b="1" u="sng" dirty="0">
                <a:solidFill>
                  <a:srgbClr val="002060"/>
                </a:solidFill>
              </a:rPr>
              <a:t>Cost </a:t>
            </a:r>
            <a:r>
              <a:rPr lang="en-US" b="1" u="sng" dirty="0" err="1">
                <a:solidFill>
                  <a:srgbClr val="002060"/>
                </a:solidFill>
              </a:rPr>
              <a:t>scăzut</a:t>
            </a:r>
            <a:r>
              <a:rPr lang="en-US" dirty="0"/>
              <a:t>.</a:t>
            </a:r>
          </a:p>
          <a:p>
            <a:pPr lvl="1" algn="just"/>
            <a:endParaRPr lang="en-US" b="1" u="sng" dirty="0">
              <a:solidFill>
                <a:srgbClr val="006600"/>
              </a:solidFill>
            </a:endParaRPr>
          </a:p>
          <a:p>
            <a:pPr lvl="1" algn="just">
              <a:buFont typeface="Arial" pitchFamily="34" charset="0"/>
              <a:buChar char="•"/>
            </a:pPr>
            <a:r>
              <a:rPr lang="en-US" b="1" u="sng" dirty="0">
                <a:solidFill>
                  <a:srgbClr val="006600"/>
                </a:solidFill>
              </a:rPr>
              <a:t>Se </a:t>
            </a:r>
            <a:r>
              <a:rPr lang="en-US" b="1" u="sng" dirty="0" err="1">
                <a:solidFill>
                  <a:srgbClr val="006600"/>
                </a:solidFill>
              </a:rPr>
              <a:t>foloseşte</a:t>
            </a:r>
            <a:r>
              <a:rPr lang="en-US" b="1" u="sng" dirty="0">
                <a:solidFill>
                  <a:srgbClr val="006600"/>
                </a:solidFill>
              </a:rPr>
              <a:t> </a:t>
            </a:r>
            <a:r>
              <a:rPr lang="en-US" b="1" u="sng" dirty="0" err="1">
                <a:solidFill>
                  <a:srgbClr val="006600"/>
                </a:solidFill>
              </a:rPr>
              <a:t>pentru</a:t>
            </a:r>
            <a:r>
              <a:rPr lang="en-US" b="1" u="sng" dirty="0">
                <a:solidFill>
                  <a:srgbClr val="006600"/>
                </a:solidFill>
              </a:rPr>
              <a:t> </a:t>
            </a:r>
            <a:r>
              <a:rPr lang="en-US" b="1" u="sng" dirty="0" err="1">
                <a:solidFill>
                  <a:srgbClr val="006600"/>
                </a:solidFill>
              </a:rPr>
              <a:t>obţinerea</a:t>
            </a:r>
            <a:r>
              <a:rPr lang="en-US" b="1" u="sng" dirty="0">
                <a:solidFill>
                  <a:srgbClr val="006600"/>
                </a:solidFill>
              </a:rPr>
              <a:t> de</a:t>
            </a:r>
            <a:r>
              <a:rPr lang="en-US" dirty="0"/>
              <a:t>:</a:t>
            </a:r>
            <a:endParaRPr lang="ro-MO" dirty="0"/>
          </a:p>
          <a:p>
            <a:pPr marL="546100" lvl="1" indent="-457200" algn="just">
              <a:buFontTx/>
              <a:buChar char="-"/>
            </a:pPr>
            <a:r>
              <a:rPr lang="en-US" b="1" u="sng" dirty="0"/>
              <a:t>Recipient</a:t>
            </a:r>
            <a:r>
              <a:rPr lang="ro-MO" b="1" u="sng" dirty="0"/>
              <a:t>e</a:t>
            </a:r>
            <a:r>
              <a:rPr lang="en-US" dirty="0"/>
              <a:t> </a:t>
            </a:r>
            <a:r>
              <a:rPr lang="en-US" dirty="0" err="1"/>
              <a:t>rigide</a:t>
            </a:r>
            <a:r>
              <a:rPr lang="en-US" dirty="0"/>
              <a:t> </a:t>
            </a:r>
            <a:r>
              <a:rPr lang="en-US" dirty="0" err="1"/>
              <a:t>sau</a:t>
            </a:r>
            <a:r>
              <a:rPr lang="en-US" dirty="0"/>
              <a:t> </a:t>
            </a:r>
            <a:r>
              <a:rPr lang="en-US" dirty="0" err="1"/>
              <a:t>suple</a:t>
            </a:r>
            <a:r>
              <a:rPr lang="en-US" dirty="0"/>
              <a:t> sub </a:t>
            </a:r>
            <a:r>
              <a:rPr lang="en-US" dirty="0" err="1"/>
              <a:t>diferite</a:t>
            </a:r>
            <a:r>
              <a:rPr lang="en-US" dirty="0"/>
              <a:t> </a:t>
            </a:r>
            <a:r>
              <a:rPr lang="en-US" dirty="0" err="1"/>
              <a:t>forme</a:t>
            </a:r>
            <a:endParaRPr lang="ro-MO" dirty="0"/>
          </a:p>
          <a:p>
            <a:pPr marL="546100" lvl="1" indent="-457200" algn="just">
              <a:buFontTx/>
              <a:buChar char="-"/>
            </a:pPr>
            <a:r>
              <a:rPr lang="en-US" b="1" u="sng" dirty="0" err="1"/>
              <a:t>Fiole</a:t>
            </a:r>
            <a:r>
              <a:rPr lang="en-US" dirty="0"/>
              <a:t> </a:t>
            </a:r>
            <a:r>
              <a:rPr lang="en-US" dirty="0" err="1"/>
              <a:t>sau</a:t>
            </a:r>
            <a:r>
              <a:rPr lang="en-US" dirty="0"/>
              <a:t> </a:t>
            </a:r>
            <a:r>
              <a:rPr lang="en-US" dirty="0" err="1"/>
              <a:t>flacoane</a:t>
            </a:r>
            <a:r>
              <a:rPr lang="en-US" dirty="0"/>
              <a:t> </a:t>
            </a:r>
            <a:r>
              <a:rPr lang="en-US" dirty="0" err="1"/>
              <a:t>pentru</a:t>
            </a:r>
            <a:r>
              <a:rPr lang="en-US" dirty="0"/>
              <a:t> </a:t>
            </a:r>
            <a:r>
              <a:rPr lang="en-US" dirty="0" err="1"/>
              <a:t>soluţii</a:t>
            </a:r>
            <a:r>
              <a:rPr lang="en-US" dirty="0"/>
              <a:t> </a:t>
            </a:r>
            <a:r>
              <a:rPr lang="en-US" dirty="0" err="1"/>
              <a:t>injectabile</a:t>
            </a:r>
            <a:endParaRPr lang="ro-MO" dirty="0"/>
          </a:p>
          <a:p>
            <a:pPr marL="546100" lvl="1" indent="-457200" algn="just">
              <a:buFontTx/>
              <a:buChar char="-"/>
            </a:pPr>
            <a:r>
              <a:rPr lang="en-US" dirty="0" err="1"/>
              <a:t>Tuburi</a:t>
            </a:r>
            <a:r>
              <a:rPr lang="en-US" dirty="0"/>
              <a:t> </a:t>
            </a:r>
            <a:r>
              <a:rPr lang="en-US" dirty="0" err="1"/>
              <a:t>pentru</a:t>
            </a:r>
            <a:r>
              <a:rPr lang="en-US" dirty="0"/>
              <a:t> </a:t>
            </a:r>
            <a:r>
              <a:rPr lang="en-US" b="1" u="sng" dirty="0" err="1"/>
              <a:t>perfuzii</a:t>
            </a:r>
            <a:r>
              <a:rPr lang="en-US" b="1" u="sng" dirty="0"/>
              <a:t> </a:t>
            </a:r>
            <a:endParaRPr lang="ro-MO" b="1" u="sng" dirty="0"/>
          </a:p>
          <a:p>
            <a:pPr marL="546100" lvl="1" indent="-457200" algn="just">
              <a:buFontTx/>
              <a:buChar char="-"/>
            </a:pPr>
            <a:r>
              <a:rPr lang="en-US" dirty="0" err="1"/>
              <a:t>Pompe</a:t>
            </a:r>
            <a:r>
              <a:rPr lang="en-US" dirty="0"/>
              <a:t> </a:t>
            </a:r>
            <a:r>
              <a:rPr lang="en-US" dirty="0" err="1"/>
              <a:t>peristaltice</a:t>
            </a:r>
            <a:r>
              <a:rPr lang="en-US" dirty="0"/>
              <a:t> </a:t>
            </a:r>
            <a:endParaRPr lang="ro-MO" dirty="0"/>
          </a:p>
          <a:p>
            <a:pPr marL="546100" lvl="1" indent="-457200" algn="just">
              <a:buFontTx/>
              <a:buChar char="-"/>
            </a:pPr>
            <a:r>
              <a:rPr lang="en-US" b="1" u="sng" dirty="0" err="1"/>
              <a:t>Catetere</a:t>
            </a:r>
            <a:endParaRPr lang="ro-MO" b="1" u="sng" dirty="0"/>
          </a:p>
          <a:p>
            <a:pPr marL="546100" lvl="1" indent="-457200" algn="just">
              <a:buFontTx/>
              <a:buChar char="-"/>
            </a:pPr>
            <a:r>
              <a:rPr lang="en-US" dirty="0" err="1"/>
              <a:t>Sonde</a:t>
            </a:r>
            <a:r>
              <a:rPr lang="en-US" dirty="0"/>
              <a:t> </a:t>
            </a:r>
            <a:r>
              <a:rPr lang="en-US" dirty="0" err="1"/>
              <a:t>stomacale</a:t>
            </a:r>
            <a:r>
              <a:rPr lang="en-US" dirty="0"/>
              <a:t> etc.</a:t>
            </a:r>
            <a:endParaRPr lang="ro-RO"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47</a:t>
            </a:fld>
            <a:endParaRPr lang="ru-RU"/>
          </a:p>
        </p:txBody>
      </p:sp>
      <p:pic>
        <p:nvPicPr>
          <p:cNvPr id="5" name="Рисунок 4" descr="Imagini pentru получение поливинилхлорид"/>
          <p:cNvPicPr/>
          <p:nvPr/>
        </p:nvPicPr>
        <p:blipFill>
          <a:blip r:embed="rId2"/>
          <a:srcRect b="45833"/>
          <a:stretch>
            <a:fillRect/>
          </a:stretch>
        </p:blipFill>
        <p:spPr bwMode="auto">
          <a:xfrm>
            <a:off x="3635896" y="692696"/>
            <a:ext cx="4320480" cy="720080"/>
          </a:xfrm>
          <a:prstGeom prst="rect">
            <a:avLst/>
          </a:prstGeom>
          <a:noFill/>
          <a:ln w="9525">
            <a:noFill/>
            <a:miter lim="800000"/>
            <a:headEnd/>
            <a:tailEnd/>
          </a:ln>
        </p:spPr>
      </p:pic>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49579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 calcmode="lin" valueType="num">
                                      <p:cBhvr>
                                        <p:cTn id="2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30" dur="500"/>
                                        <p:tgtEl>
                                          <p:spTgt spid="3">
                                            <p:txEl>
                                              <p:pRg st="10" end="10"/>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 calcmode="lin" valueType="num">
                                      <p:cBhvr>
                                        <p:cTn id="3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35" dur="500"/>
                                        <p:tgtEl>
                                          <p:spTgt spid="3">
                                            <p:txEl>
                                              <p:pRg st="11" end="11"/>
                                            </p:txEl>
                                          </p:spTgt>
                                        </p:tgtEl>
                                      </p:cBhvr>
                                    </p:animEffect>
                                  </p:childTnLst>
                                </p:cTn>
                              </p:par>
                              <p:par>
                                <p:cTn id="36" presetID="53" presetClass="entr" presetSubtype="16" fill="hold"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 calcmode="lin" valueType="num">
                                      <p:cBhvr>
                                        <p:cTn id="38"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40" dur="500"/>
                                        <p:tgtEl>
                                          <p:spTgt spid="3">
                                            <p:txEl>
                                              <p:pRg st="12" end="12"/>
                                            </p:txEl>
                                          </p:spTgt>
                                        </p:tgtEl>
                                      </p:cBhvr>
                                    </p:animEffect>
                                  </p:childTnLst>
                                </p:cTn>
                              </p:par>
                              <p:par>
                                <p:cTn id="41" presetID="53" presetClass="entr" presetSubtype="16"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 calcmode="lin" valueType="num">
                                      <p:cBhvr>
                                        <p:cTn id="43"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45" dur="500"/>
                                        <p:tgtEl>
                                          <p:spTgt spid="3">
                                            <p:txEl>
                                              <p:pRg st="13" end="13"/>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3">
                                            <p:txEl>
                                              <p:pRg st="14" end="14"/>
                                            </p:txEl>
                                          </p:spTgt>
                                        </p:tgtEl>
                                        <p:attrNameLst>
                                          <p:attrName>style.visibility</p:attrName>
                                        </p:attrNameLst>
                                      </p:cBhvr>
                                      <p:to>
                                        <p:strVal val="visible"/>
                                      </p:to>
                                    </p:set>
                                    <p:anim calcmode="lin" valueType="num">
                                      <p:cBhvr>
                                        <p:cTn id="48"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50" dur="500"/>
                                        <p:tgtEl>
                                          <p:spTgt spid="3">
                                            <p:txEl>
                                              <p:pRg st="14" end="14"/>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 calcmode="lin" valueType="num">
                                      <p:cBhvr>
                                        <p:cTn id="53" dur="5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15" end="15"/>
                                            </p:txEl>
                                          </p:spTgt>
                                        </p:tgtEl>
                                        <p:attrNameLst>
                                          <p:attrName>ppt_h</p:attrName>
                                        </p:attrNameLst>
                                      </p:cBhvr>
                                      <p:tavLst>
                                        <p:tav tm="0">
                                          <p:val>
                                            <p:fltVal val="0"/>
                                          </p:val>
                                        </p:tav>
                                        <p:tav tm="100000">
                                          <p:val>
                                            <p:strVal val="#ppt_h"/>
                                          </p:val>
                                        </p:tav>
                                      </p:tavLst>
                                    </p:anim>
                                    <p:animEffect transition="in" filter="fade">
                                      <p:cBhvr>
                                        <p:cTn id="55" dur="500"/>
                                        <p:tgtEl>
                                          <p:spTgt spid="3">
                                            <p:txEl>
                                              <p:pRg st="15" end="15"/>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3">
                                            <p:txEl>
                                              <p:pRg st="16" end="16"/>
                                            </p:txEl>
                                          </p:spTgt>
                                        </p:tgtEl>
                                        <p:attrNameLst>
                                          <p:attrName>style.visibility</p:attrName>
                                        </p:attrNameLst>
                                      </p:cBhvr>
                                      <p:to>
                                        <p:strVal val="visible"/>
                                      </p:to>
                                    </p:set>
                                    <p:anim calcmode="lin" valueType="num">
                                      <p:cBhvr>
                                        <p:cTn id="58" dur="500" fill="hold"/>
                                        <p:tgtEl>
                                          <p:spTgt spid="3">
                                            <p:txEl>
                                              <p:pRg st="16" end="16"/>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16" end="16"/>
                                            </p:txEl>
                                          </p:spTgt>
                                        </p:tgtEl>
                                        <p:attrNameLst>
                                          <p:attrName>ppt_h</p:attrName>
                                        </p:attrNameLst>
                                      </p:cBhvr>
                                      <p:tavLst>
                                        <p:tav tm="0">
                                          <p:val>
                                            <p:fltVal val="0"/>
                                          </p:val>
                                        </p:tav>
                                        <p:tav tm="100000">
                                          <p:val>
                                            <p:strVal val="#ppt_h"/>
                                          </p:val>
                                        </p:tav>
                                      </p:tavLst>
                                    </p:anim>
                                    <p:animEffect transition="in" filter="fade">
                                      <p:cBhvr>
                                        <p:cTn id="60"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634082"/>
          </a:xfrm>
        </p:spPr>
        <p:txBody>
          <a:bodyPr>
            <a:normAutofit fontScale="90000"/>
          </a:bodyPr>
          <a:lstStyle/>
          <a:p>
            <a:r>
              <a:rPr lang="ro-RO" b="1" i="1" dirty="0">
                <a:solidFill>
                  <a:srgbClr val="006600"/>
                </a:solidFill>
              </a:rPr>
              <a:t>3. </a:t>
            </a:r>
            <a:r>
              <a:rPr lang="en-US" b="1" i="1" dirty="0">
                <a:solidFill>
                  <a:srgbClr val="006600"/>
                </a:solidFill>
              </a:rPr>
              <a:t> </a:t>
            </a:r>
            <a:r>
              <a:rPr lang="en-US" b="1" i="1" dirty="0" err="1">
                <a:solidFill>
                  <a:srgbClr val="006600"/>
                </a:solidFill>
              </a:rPr>
              <a:t>Elastomerii</a:t>
            </a:r>
            <a:endParaRPr lang="ru-RU" b="1" i="1" dirty="0">
              <a:solidFill>
                <a:srgbClr val="006600"/>
              </a:solidFill>
            </a:endParaRPr>
          </a:p>
        </p:txBody>
      </p:sp>
      <p:sp>
        <p:nvSpPr>
          <p:cNvPr id="3" name="Объект 2"/>
          <p:cNvSpPr>
            <a:spLocks noGrp="1"/>
          </p:cNvSpPr>
          <p:nvPr>
            <p:ph idx="1"/>
          </p:nvPr>
        </p:nvSpPr>
        <p:spPr>
          <a:xfrm>
            <a:off x="107504" y="1196752"/>
            <a:ext cx="8928992" cy="5400600"/>
          </a:xfrm>
        </p:spPr>
        <p:txBody>
          <a:bodyPr/>
          <a:lstStyle/>
          <a:p>
            <a:pPr marL="0" indent="0" algn="just">
              <a:buNone/>
            </a:pPr>
            <a:r>
              <a:rPr lang="ro-MO" b="1" u="sng" dirty="0">
                <a:solidFill>
                  <a:srgbClr val="C00000"/>
                </a:solidFill>
              </a:rPr>
              <a:t>3. Elastomerii </a:t>
            </a:r>
            <a:r>
              <a:rPr lang="en-US" dirty="0" err="1"/>
              <a:t>reprezintă</a:t>
            </a:r>
            <a:r>
              <a:rPr lang="en-US" dirty="0"/>
              <a:t> o </a:t>
            </a:r>
            <a:r>
              <a:rPr lang="en-US" dirty="0" err="1"/>
              <a:t>clasă</a:t>
            </a:r>
            <a:r>
              <a:rPr lang="en-US" dirty="0"/>
              <a:t> de </a:t>
            </a:r>
            <a:r>
              <a:rPr lang="en-US" dirty="0" err="1"/>
              <a:t>polimeri</a:t>
            </a:r>
            <a:r>
              <a:rPr lang="en-US" dirty="0"/>
              <a:t>, </a:t>
            </a:r>
            <a:r>
              <a:rPr lang="en-US" dirty="0" err="1"/>
              <a:t>cunoscuţi</a:t>
            </a:r>
            <a:r>
              <a:rPr lang="en-US" dirty="0"/>
              <a:t> sub </a:t>
            </a:r>
            <a:r>
              <a:rPr lang="en-US" dirty="0" err="1"/>
              <a:t>fromă</a:t>
            </a:r>
            <a:r>
              <a:rPr lang="en-US" dirty="0"/>
              <a:t> de </a:t>
            </a:r>
            <a:r>
              <a:rPr lang="en-US" b="1" u="sng" dirty="0" err="1">
                <a:solidFill>
                  <a:srgbClr val="C00000"/>
                </a:solidFill>
              </a:rPr>
              <a:t>cauciucuri</a:t>
            </a:r>
            <a:r>
              <a:rPr lang="en-US" b="1" u="sng" dirty="0">
                <a:solidFill>
                  <a:srgbClr val="C00000"/>
                </a:solidFill>
              </a:rPr>
              <a:t>. </a:t>
            </a:r>
            <a:endParaRPr lang="ro-MO" b="1" u="sng" dirty="0">
              <a:solidFill>
                <a:srgbClr val="C00000"/>
              </a:solidFill>
            </a:endParaRPr>
          </a:p>
          <a:p>
            <a:pPr marL="0" indent="0" algn="just">
              <a:buNone/>
            </a:pP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48</a:t>
            </a:fld>
            <a:endParaRPr lang="ru-RU"/>
          </a:p>
        </p:txBody>
      </p:sp>
      <p:sp>
        <p:nvSpPr>
          <p:cNvPr id="5" name="Скругленный прямоугольник 4"/>
          <p:cNvSpPr/>
          <p:nvPr/>
        </p:nvSpPr>
        <p:spPr>
          <a:xfrm>
            <a:off x="2684984" y="2370130"/>
            <a:ext cx="3528392"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u="sng" dirty="0">
                <a:solidFill>
                  <a:srgbClr val="C00000"/>
                </a:solidFill>
              </a:rPr>
              <a:t>Elastomerii</a:t>
            </a:r>
            <a:endParaRPr lang="ru-RU" sz="2400" b="1" dirty="0"/>
          </a:p>
        </p:txBody>
      </p:sp>
      <p:sp>
        <p:nvSpPr>
          <p:cNvPr id="6" name="Скругленный прямоугольник 5"/>
          <p:cNvSpPr/>
          <p:nvPr/>
        </p:nvSpPr>
        <p:spPr>
          <a:xfrm>
            <a:off x="6516216" y="4221088"/>
            <a:ext cx="2016224"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a:t>Cauciucuri  siliconici</a:t>
            </a:r>
            <a:endParaRPr lang="ru-RU" sz="2400" b="1" dirty="0"/>
          </a:p>
        </p:txBody>
      </p:sp>
      <p:sp>
        <p:nvSpPr>
          <p:cNvPr id="7" name="Скругленный прямоугольник 6"/>
          <p:cNvSpPr/>
          <p:nvPr/>
        </p:nvSpPr>
        <p:spPr>
          <a:xfrm>
            <a:off x="3419872" y="4194938"/>
            <a:ext cx="1944216"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a:t>Cauciucuri Sintetici </a:t>
            </a:r>
            <a:endParaRPr lang="ru-RU" sz="2400" b="1" dirty="0"/>
          </a:p>
        </p:txBody>
      </p:sp>
      <p:sp>
        <p:nvSpPr>
          <p:cNvPr id="8" name="Скругленный прямоугольник 7"/>
          <p:cNvSpPr/>
          <p:nvPr/>
        </p:nvSpPr>
        <p:spPr>
          <a:xfrm>
            <a:off x="380728" y="4116542"/>
            <a:ext cx="2016224"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a:t>Cauciucuri Naturali </a:t>
            </a:r>
            <a:endParaRPr lang="ru-RU" sz="2400" b="1" dirty="0"/>
          </a:p>
        </p:txBody>
      </p:sp>
      <p:cxnSp>
        <p:nvCxnSpPr>
          <p:cNvPr id="10" name="Прямая со стрелкой 9"/>
          <p:cNvCxnSpPr/>
          <p:nvPr/>
        </p:nvCxnSpPr>
        <p:spPr>
          <a:xfrm flipH="1">
            <a:off x="1691680" y="3234226"/>
            <a:ext cx="2160240" cy="770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463988" y="3284984"/>
            <a:ext cx="0" cy="8315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5580112" y="3284984"/>
            <a:ext cx="223224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Нижний колонтитул 12"/>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750967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B19B0651-EE4F-4900-A07F-96A6BFA9D0F0}" type="slidenum">
              <a:rPr lang="ru-RU" smtClean="0"/>
              <a:pPr/>
              <a:t>49</a:t>
            </a:fld>
            <a:endParaRPr lang="ru-RU"/>
          </a:p>
        </p:txBody>
      </p:sp>
      <p:sp>
        <p:nvSpPr>
          <p:cNvPr id="5" name="Прямоугольник с двумя скругленными противолежащими углами 4"/>
          <p:cNvSpPr/>
          <p:nvPr/>
        </p:nvSpPr>
        <p:spPr>
          <a:xfrm>
            <a:off x="323528" y="469286"/>
            <a:ext cx="4248472" cy="5552002"/>
          </a:xfrm>
          <a:prstGeom prst="round2Diag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ro-MO" sz="2400" b="1" dirty="0">
                <a:effectLst>
                  <a:outerShdw blurRad="38100" dist="38100" dir="2700000" algn="tl">
                    <a:srgbClr val="000000">
                      <a:alpha val="43137"/>
                    </a:srgbClr>
                  </a:outerShdw>
                </a:effectLst>
              </a:rPr>
              <a:t>Avantajele elastomerilor:</a:t>
            </a:r>
          </a:p>
          <a:p>
            <a:pPr algn="ctr"/>
            <a:endParaRPr lang="ro-MO" sz="2400" b="1" dirty="0">
              <a:effectLst>
                <a:outerShdw blurRad="38100" dist="38100" dir="2700000" algn="tl">
                  <a:srgbClr val="000000">
                    <a:alpha val="43137"/>
                  </a:srgbClr>
                </a:outerShdw>
              </a:effectLst>
            </a:endParaRPr>
          </a:p>
          <a:p>
            <a:pPr marL="342900" indent="-342900" algn="just">
              <a:buFontTx/>
              <a:buChar char="-"/>
            </a:pPr>
            <a:r>
              <a:rPr lang="en-US" sz="2400" b="1" dirty="0" err="1">
                <a:solidFill>
                  <a:srgbClr val="006600"/>
                </a:solidFill>
              </a:rPr>
              <a:t>rezistenţa</a:t>
            </a:r>
            <a:r>
              <a:rPr lang="en-US" sz="2400" b="1" dirty="0">
                <a:solidFill>
                  <a:srgbClr val="006600"/>
                </a:solidFill>
              </a:rPr>
              <a:t> mare la </a:t>
            </a:r>
            <a:r>
              <a:rPr lang="en-US" sz="2400" b="1" dirty="0" err="1">
                <a:solidFill>
                  <a:srgbClr val="006600"/>
                </a:solidFill>
              </a:rPr>
              <a:t>sfărâmare</a:t>
            </a:r>
            <a:r>
              <a:rPr lang="en-US" sz="2400" b="1" dirty="0">
                <a:solidFill>
                  <a:srgbClr val="006600"/>
                </a:solidFill>
              </a:rPr>
              <a:t>, </a:t>
            </a:r>
            <a:r>
              <a:rPr lang="en-US" sz="2400" b="1" dirty="0" err="1">
                <a:solidFill>
                  <a:srgbClr val="006600"/>
                </a:solidFill>
              </a:rPr>
              <a:t>atunci</a:t>
            </a:r>
            <a:r>
              <a:rPr lang="en-US" sz="2400" b="1" dirty="0">
                <a:solidFill>
                  <a:srgbClr val="006600"/>
                </a:solidFill>
              </a:rPr>
              <a:t> </a:t>
            </a:r>
            <a:r>
              <a:rPr lang="en-US" sz="2400" b="1" dirty="0" err="1">
                <a:solidFill>
                  <a:srgbClr val="006600"/>
                </a:solidFill>
              </a:rPr>
              <a:t>când</a:t>
            </a:r>
            <a:r>
              <a:rPr lang="en-US" sz="2400" b="1" dirty="0">
                <a:solidFill>
                  <a:srgbClr val="006600"/>
                </a:solidFill>
              </a:rPr>
              <a:t> </a:t>
            </a:r>
            <a:r>
              <a:rPr lang="en-US" sz="2400" b="1" dirty="0" err="1">
                <a:solidFill>
                  <a:srgbClr val="006600"/>
                </a:solidFill>
              </a:rPr>
              <a:t>sunt</a:t>
            </a:r>
            <a:r>
              <a:rPr lang="en-US" sz="2400" b="1" dirty="0">
                <a:solidFill>
                  <a:srgbClr val="006600"/>
                </a:solidFill>
              </a:rPr>
              <a:t> </a:t>
            </a:r>
            <a:r>
              <a:rPr lang="en-US" sz="2400" b="1" dirty="0" err="1">
                <a:solidFill>
                  <a:srgbClr val="006600"/>
                </a:solidFill>
              </a:rPr>
              <a:t>penetraţi</a:t>
            </a:r>
            <a:r>
              <a:rPr lang="en-US" sz="2400" b="1" dirty="0">
                <a:solidFill>
                  <a:srgbClr val="006600"/>
                </a:solidFill>
              </a:rPr>
              <a:t> cu ac</a:t>
            </a:r>
            <a:endParaRPr lang="ro-MO" sz="2400" b="1" dirty="0">
              <a:solidFill>
                <a:srgbClr val="006600"/>
              </a:solidFill>
            </a:endParaRPr>
          </a:p>
          <a:p>
            <a:pPr algn="just"/>
            <a:endParaRPr lang="ro-MO" sz="2400" b="1" dirty="0">
              <a:solidFill>
                <a:srgbClr val="006600"/>
              </a:solidFill>
            </a:endParaRPr>
          </a:p>
          <a:p>
            <a:pPr marL="342900" indent="-342900" algn="just">
              <a:buFontTx/>
              <a:buChar char="-"/>
            </a:pPr>
            <a:r>
              <a:rPr lang="en-US" sz="2400" b="1" dirty="0" err="1">
                <a:solidFill>
                  <a:srgbClr val="006600"/>
                </a:solidFill>
              </a:rPr>
              <a:t>rezistenţa</a:t>
            </a:r>
            <a:r>
              <a:rPr lang="en-US" sz="2400" b="1" dirty="0">
                <a:solidFill>
                  <a:srgbClr val="006600"/>
                </a:solidFill>
              </a:rPr>
              <a:t> la </a:t>
            </a:r>
            <a:r>
              <a:rPr lang="en-US" sz="2400" b="1" dirty="0" err="1">
                <a:solidFill>
                  <a:srgbClr val="006600"/>
                </a:solidFill>
              </a:rPr>
              <a:t>solvenţi</a:t>
            </a:r>
            <a:endParaRPr lang="ro-MO" sz="2400" b="1" dirty="0">
              <a:solidFill>
                <a:srgbClr val="006600"/>
              </a:solidFill>
            </a:endParaRPr>
          </a:p>
          <a:p>
            <a:pPr algn="just"/>
            <a:endParaRPr lang="ro-MO" sz="2400" b="1" dirty="0">
              <a:solidFill>
                <a:srgbClr val="006600"/>
              </a:solidFill>
            </a:endParaRPr>
          </a:p>
          <a:p>
            <a:pPr marL="342900" indent="-342900" algn="just">
              <a:buFontTx/>
              <a:buChar char="-"/>
            </a:pPr>
            <a:r>
              <a:rPr lang="en-US" sz="2400" b="1" dirty="0" err="1">
                <a:solidFill>
                  <a:srgbClr val="006600"/>
                </a:solidFill>
              </a:rPr>
              <a:t>rezistenţa</a:t>
            </a:r>
            <a:r>
              <a:rPr lang="en-US" sz="2400" b="1" dirty="0">
                <a:solidFill>
                  <a:srgbClr val="006600"/>
                </a:solidFill>
              </a:rPr>
              <a:t> la </a:t>
            </a:r>
            <a:r>
              <a:rPr lang="en-US" sz="2400" b="1" dirty="0" err="1">
                <a:solidFill>
                  <a:srgbClr val="006600"/>
                </a:solidFill>
              </a:rPr>
              <a:t>radiaţii</a:t>
            </a:r>
            <a:r>
              <a:rPr lang="en-US" sz="2400" b="1" dirty="0">
                <a:solidFill>
                  <a:srgbClr val="006600"/>
                </a:solidFill>
              </a:rPr>
              <a:t> </a:t>
            </a:r>
            <a:r>
              <a:rPr lang="en-US" sz="2400" b="1" dirty="0" err="1">
                <a:solidFill>
                  <a:srgbClr val="006600"/>
                </a:solidFill>
              </a:rPr>
              <a:t>şi</a:t>
            </a:r>
            <a:r>
              <a:rPr lang="en-US" sz="2400" b="1" dirty="0">
                <a:solidFill>
                  <a:srgbClr val="006600"/>
                </a:solidFill>
              </a:rPr>
              <a:t> </a:t>
            </a:r>
            <a:r>
              <a:rPr lang="en-US" sz="2400" b="1" dirty="0" err="1">
                <a:solidFill>
                  <a:srgbClr val="006600"/>
                </a:solidFill>
              </a:rPr>
              <a:t>ozon</a:t>
            </a:r>
            <a:endParaRPr lang="ro-MO" sz="2400" b="1" dirty="0">
              <a:solidFill>
                <a:srgbClr val="006600"/>
              </a:solidFill>
            </a:endParaRPr>
          </a:p>
          <a:p>
            <a:pPr algn="just"/>
            <a:endParaRPr lang="ro-MO" sz="2400" b="1" dirty="0">
              <a:solidFill>
                <a:srgbClr val="006600"/>
              </a:solidFill>
            </a:endParaRPr>
          </a:p>
          <a:p>
            <a:pPr marL="342900" indent="-342900" algn="just">
              <a:buFontTx/>
              <a:buChar char="-"/>
            </a:pPr>
            <a:r>
              <a:rPr lang="en-US" sz="2400" b="1" dirty="0" err="1">
                <a:solidFill>
                  <a:srgbClr val="006600"/>
                </a:solidFill>
              </a:rPr>
              <a:t>impermeabilitate</a:t>
            </a:r>
            <a:r>
              <a:rPr lang="en-US" sz="2400" b="1" dirty="0">
                <a:solidFill>
                  <a:srgbClr val="006600"/>
                </a:solidFill>
              </a:rPr>
              <a:t> la gaze </a:t>
            </a:r>
            <a:r>
              <a:rPr lang="en-US" sz="2400" b="1" dirty="0" err="1">
                <a:solidFill>
                  <a:srgbClr val="006600"/>
                </a:solidFill>
              </a:rPr>
              <a:t>şi</a:t>
            </a:r>
            <a:r>
              <a:rPr lang="en-US" sz="2400" b="1" dirty="0">
                <a:solidFill>
                  <a:srgbClr val="006600"/>
                </a:solidFill>
              </a:rPr>
              <a:t> </a:t>
            </a:r>
            <a:r>
              <a:rPr lang="en-US" sz="2400" b="1" dirty="0" err="1">
                <a:solidFill>
                  <a:srgbClr val="006600"/>
                </a:solidFill>
              </a:rPr>
              <a:t>umiditate</a:t>
            </a:r>
            <a:r>
              <a:rPr lang="en-US" sz="2400" b="1" dirty="0">
                <a:solidFill>
                  <a:srgbClr val="006600"/>
                </a:solidFill>
              </a:rPr>
              <a:t> </a:t>
            </a:r>
            <a:endParaRPr lang="ro-MO" sz="2400" b="1" dirty="0">
              <a:solidFill>
                <a:srgbClr val="006600"/>
              </a:solidFill>
            </a:endParaRPr>
          </a:p>
          <a:p>
            <a:pPr algn="just"/>
            <a:endParaRPr lang="ro-MO" sz="2400" b="1" dirty="0">
              <a:solidFill>
                <a:srgbClr val="006600"/>
              </a:solidFill>
            </a:endParaRPr>
          </a:p>
          <a:p>
            <a:pPr marL="342900" indent="-342900" algn="just">
              <a:buFontTx/>
              <a:buChar char="-"/>
            </a:pPr>
            <a:r>
              <a:rPr lang="en-US" sz="2400" b="1" dirty="0" err="1">
                <a:solidFill>
                  <a:srgbClr val="006600"/>
                </a:solidFill>
              </a:rPr>
              <a:t>elasticitate</a:t>
            </a:r>
            <a:r>
              <a:rPr lang="en-US" sz="2400" b="1" dirty="0">
                <a:solidFill>
                  <a:srgbClr val="006600"/>
                </a:solidFill>
              </a:rPr>
              <a:t>.</a:t>
            </a:r>
            <a:endParaRPr lang="ru-RU" sz="2400" b="1" dirty="0">
              <a:solidFill>
                <a:srgbClr val="006600"/>
              </a:solidFill>
            </a:endParaRPr>
          </a:p>
        </p:txBody>
      </p:sp>
      <p:sp>
        <p:nvSpPr>
          <p:cNvPr id="8" name="Прямоугольник с двумя скругленными противолежащими углами 7"/>
          <p:cNvSpPr/>
          <p:nvPr/>
        </p:nvSpPr>
        <p:spPr>
          <a:xfrm>
            <a:off x="4788024" y="476672"/>
            <a:ext cx="4104456" cy="5552002"/>
          </a:xfrm>
          <a:prstGeom prst="round2DiagRect">
            <a:avLst/>
          </a:prstGeom>
        </p:spPr>
        <p:style>
          <a:lnRef idx="2">
            <a:schemeClr val="accent5"/>
          </a:lnRef>
          <a:fillRef idx="1">
            <a:schemeClr val="lt1"/>
          </a:fillRef>
          <a:effectRef idx="0">
            <a:schemeClr val="accent5"/>
          </a:effectRef>
          <a:fontRef idx="minor">
            <a:schemeClr val="dk1"/>
          </a:fontRef>
        </p:style>
        <p:txBody>
          <a:bodyPr rtlCol="0" anchor="ctr"/>
          <a:lstStyle/>
          <a:p>
            <a:pPr lvl="0" algn="ctr"/>
            <a:r>
              <a:rPr lang="en-US" sz="2600" b="1" i="1" u="sng" dirty="0" err="1">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Utilizarea</a:t>
            </a:r>
            <a:r>
              <a:rPr lang="en-US" sz="2600" b="1" i="1" u="sng" dirty="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sz="2600" b="1" i="1" u="sng" dirty="0" err="1">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elastomerilor</a:t>
            </a:r>
            <a:r>
              <a:rPr lang="en-US" sz="2600" b="1" i="1" u="sng" dirty="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t>
            </a:r>
            <a:endParaRPr lang="ro-MO" sz="2600" b="1" i="1" u="sng" dirty="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lvl="0" algn="ctr"/>
            <a:endParaRPr lang="ro-MO" sz="3000" b="1" i="1" dirty="0">
              <a:solidFill>
                <a:schemeClr val="tx1"/>
              </a:solidFill>
              <a:latin typeface="Times New Roman" pitchFamily="18" charset="0"/>
              <a:ea typeface="Times New Roman" pitchFamily="18" charset="0"/>
              <a:cs typeface="Times New Roman" pitchFamily="18" charset="0"/>
            </a:endParaRPr>
          </a:p>
          <a:p>
            <a:pPr lvl="0" algn="ctr"/>
            <a:endParaRPr lang="ro-MO" sz="3000" b="1" i="1" dirty="0">
              <a:solidFill>
                <a:schemeClr val="tx1"/>
              </a:solidFill>
              <a:latin typeface="Times New Roman" pitchFamily="18" charset="0"/>
              <a:ea typeface="Times New Roman" pitchFamily="18" charset="0"/>
              <a:cs typeface="Times New Roman" pitchFamily="18" charset="0"/>
            </a:endParaRPr>
          </a:p>
          <a:p>
            <a:pPr lvl="0" algn="ctr"/>
            <a:endParaRPr lang="ro-MO" sz="3000" b="1" i="1" dirty="0">
              <a:solidFill>
                <a:schemeClr val="tx1"/>
              </a:solidFill>
              <a:latin typeface="Times New Roman" pitchFamily="18" charset="0"/>
              <a:ea typeface="Times New Roman" pitchFamily="18" charset="0"/>
              <a:cs typeface="Times New Roman" pitchFamily="18" charset="0"/>
            </a:endParaRPr>
          </a:p>
          <a:p>
            <a:pPr marL="457200" lvl="0" indent="-457200" algn="just">
              <a:buFontTx/>
              <a:buChar char="-"/>
            </a:pPr>
            <a:r>
              <a:rPr lang="en-US" sz="3000" b="1" dirty="0" err="1">
                <a:solidFill>
                  <a:srgbClr val="006600"/>
                </a:solidFill>
                <a:latin typeface="Times New Roman" pitchFamily="18" charset="0"/>
                <a:ea typeface="Times New Roman" pitchFamily="18" charset="0"/>
                <a:cs typeface="Times New Roman" pitchFamily="18" charset="0"/>
              </a:rPr>
              <a:t>Pentru</a:t>
            </a:r>
            <a:r>
              <a:rPr lang="en-US" sz="3000" b="1" dirty="0">
                <a:solidFill>
                  <a:srgbClr val="006600"/>
                </a:solidFill>
                <a:latin typeface="Times New Roman" pitchFamily="18" charset="0"/>
                <a:ea typeface="Times New Roman" pitchFamily="18" charset="0"/>
                <a:cs typeface="Times New Roman" pitchFamily="18" charset="0"/>
              </a:rPr>
              <a:t> </a:t>
            </a:r>
            <a:r>
              <a:rPr lang="en-US" sz="3000" b="1" dirty="0" err="1">
                <a:solidFill>
                  <a:srgbClr val="006600"/>
                </a:solidFill>
                <a:latin typeface="Times New Roman" pitchFamily="18" charset="0"/>
                <a:ea typeface="Times New Roman" pitchFamily="18" charset="0"/>
                <a:cs typeface="Times New Roman" pitchFamily="18" charset="0"/>
              </a:rPr>
              <a:t>flacoane</a:t>
            </a:r>
            <a:r>
              <a:rPr lang="en-US" sz="3000" b="1" dirty="0">
                <a:solidFill>
                  <a:srgbClr val="006600"/>
                </a:solidFill>
                <a:latin typeface="Times New Roman" pitchFamily="18" charset="0"/>
                <a:ea typeface="Times New Roman" pitchFamily="18" charset="0"/>
                <a:cs typeface="Times New Roman" pitchFamily="18" charset="0"/>
              </a:rPr>
              <a:t> tip antibiotic</a:t>
            </a:r>
            <a:endParaRPr lang="ro-MO" sz="3000" b="1" dirty="0">
              <a:solidFill>
                <a:srgbClr val="006600"/>
              </a:solidFill>
              <a:latin typeface="Times New Roman" pitchFamily="18" charset="0"/>
              <a:ea typeface="Times New Roman" pitchFamily="18" charset="0"/>
              <a:cs typeface="Times New Roman" pitchFamily="18" charset="0"/>
            </a:endParaRPr>
          </a:p>
          <a:p>
            <a:pPr lvl="0" algn="just"/>
            <a:endParaRPr lang="ro-MO" sz="3000" b="1" dirty="0">
              <a:solidFill>
                <a:srgbClr val="006600"/>
              </a:solidFill>
              <a:latin typeface="Times New Roman" pitchFamily="18" charset="0"/>
              <a:ea typeface="Times New Roman" pitchFamily="18" charset="0"/>
              <a:cs typeface="Times New Roman" pitchFamily="18" charset="0"/>
            </a:endParaRPr>
          </a:p>
          <a:p>
            <a:pPr marL="457200" lvl="0" indent="-457200" algn="just">
              <a:buFontTx/>
              <a:buChar char="-"/>
            </a:pPr>
            <a:r>
              <a:rPr lang="en-US" sz="3000" b="1" dirty="0" err="1">
                <a:solidFill>
                  <a:srgbClr val="006600"/>
                </a:solidFill>
                <a:latin typeface="Times New Roman" pitchFamily="18" charset="0"/>
                <a:ea typeface="Times New Roman" pitchFamily="18" charset="0"/>
                <a:cs typeface="Times New Roman" pitchFamily="18" charset="0"/>
              </a:rPr>
              <a:t>Pentru</a:t>
            </a:r>
            <a:r>
              <a:rPr lang="en-US" sz="3000" b="1" dirty="0">
                <a:solidFill>
                  <a:srgbClr val="006600"/>
                </a:solidFill>
                <a:latin typeface="Times New Roman" pitchFamily="18" charset="0"/>
                <a:ea typeface="Times New Roman" pitchFamily="18" charset="0"/>
                <a:cs typeface="Times New Roman" pitchFamily="18" charset="0"/>
              </a:rPr>
              <a:t> </a:t>
            </a:r>
            <a:r>
              <a:rPr lang="en-US" sz="3000" b="1" dirty="0" err="1">
                <a:solidFill>
                  <a:srgbClr val="006600"/>
                </a:solidFill>
                <a:latin typeface="Times New Roman" pitchFamily="18" charset="0"/>
                <a:ea typeface="Times New Roman" pitchFamily="18" charset="0"/>
                <a:cs typeface="Times New Roman" pitchFamily="18" charset="0"/>
              </a:rPr>
              <a:t>perfuzii</a:t>
            </a:r>
            <a:endParaRPr lang="ru-RU" sz="3000" b="1" dirty="0">
              <a:solidFill>
                <a:srgbClr val="006600"/>
              </a:solidFill>
              <a:latin typeface="Arial" pitchFamily="34" charset="0"/>
              <a:cs typeface="Arial" pitchFamily="34" charset="0"/>
            </a:endParaRPr>
          </a:p>
          <a:p>
            <a:pPr algn="ctr"/>
            <a:endParaRPr lang="ru-RU" dirty="0"/>
          </a:p>
        </p:txBody>
      </p:sp>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76894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79512" y="260648"/>
            <a:ext cx="8640960" cy="6336704"/>
          </a:xfrm>
        </p:spPr>
        <p:txBody>
          <a:bodyPr>
            <a:normAutofit fontScale="92500" lnSpcReduction="20000"/>
          </a:bodyPr>
          <a:lstStyle/>
          <a:p>
            <a:pPr algn="just"/>
            <a:r>
              <a:rPr lang="ro-RO" sz="4200" dirty="0"/>
              <a:t>Dacă amestec de substanţe active se întâlneşte în produsele vegetale, atunci el se numeşte </a:t>
            </a:r>
            <a:r>
              <a:rPr lang="ro-RO" sz="4200" b="1" i="1" u="sng" dirty="0"/>
              <a:t>fitocomplex. </a:t>
            </a:r>
          </a:p>
          <a:p>
            <a:pPr algn="just"/>
            <a:endParaRPr lang="ro-RO" sz="4200" b="1" i="1" u="sng" dirty="0"/>
          </a:p>
          <a:p>
            <a:pPr algn="just"/>
            <a:r>
              <a:rPr lang="ro-RO" sz="4200" dirty="0"/>
              <a:t>El reprezintă amestecuri naturale de substanţe active, pe lângă care se găsesc şi o serie de </a:t>
            </a:r>
            <a:r>
              <a:rPr lang="ro-RO" sz="4200" u="sng" dirty="0"/>
              <a:t>substanţe-balast</a:t>
            </a:r>
            <a:r>
              <a:rPr lang="ro-RO" sz="4200" dirty="0"/>
              <a:t>. </a:t>
            </a:r>
          </a:p>
          <a:p>
            <a:pPr algn="just"/>
            <a:endParaRPr lang="ro-RO" sz="4200" dirty="0"/>
          </a:p>
          <a:p>
            <a:pPr algn="just"/>
            <a:r>
              <a:rPr lang="ro-RO" sz="4200" dirty="0"/>
              <a:t>De exemplu, </a:t>
            </a:r>
            <a:r>
              <a:rPr lang="ro-RO" sz="4200" i="1" dirty="0"/>
              <a:t>alcalozii </a:t>
            </a:r>
            <a:r>
              <a:rPr lang="ro-RO" sz="4200" dirty="0"/>
              <a:t>din </a:t>
            </a:r>
            <a:r>
              <a:rPr lang="ro-RO" sz="4200" b="1" dirty="0"/>
              <a:t>opiu</a:t>
            </a:r>
            <a:r>
              <a:rPr lang="ro-RO" sz="4200" dirty="0"/>
              <a:t>, </a:t>
            </a:r>
            <a:r>
              <a:rPr lang="ro-RO" sz="4200" i="1" dirty="0"/>
              <a:t>alcaloizii </a:t>
            </a:r>
            <a:r>
              <a:rPr lang="ro-RO" sz="4200" dirty="0"/>
              <a:t>din </a:t>
            </a:r>
            <a:r>
              <a:rPr lang="ro-RO" sz="4200" b="1" dirty="0"/>
              <a:t>frunzele de mătrăgună</a:t>
            </a:r>
            <a:r>
              <a:rPr lang="ro-RO" sz="4200" dirty="0"/>
              <a:t> (</a:t>
            </a:r>
            <a:r>
              <a:rPr lang="en-US" sz="4200" dirty="0"/>
              <a:t> </a:t>
            </a:r>
            <a:r>
              <a:rPr lang="ru-RU" sz="4200" dirty="0"/>
              <a:t>белладонна</a:t>
            </a:r>
            <a:r>
              <a:rPr lang="ro-RO" sz="4200" dirty="0"/>
              <a:t>), etc. </a:t>
            </a:r>
            <a:endParaRPr lang="ru-RU" sz="4200" dirty="0"/>
          </a:p>
          <a:p>
            <a:pPr algn="just"/>
            <a:endParaRPr lang="en-US" sz="4200" i="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5</a:t>
            </a:fld>
            <a:endParaRPr lang="ru-RU"/>
          </a:p>
        </p:txBody>
      </p:sp>
      <p:sp>
        <p:nvSpPr>
          <p:cNvPr id="4" name="Нижний колонтитул 3"/>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22159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634082"/>
          </a:xfrm>
        </p:spPr>
        <p:txBody>
          <a:bodyPr>
            <a:normAutofit fontScale="90000"/>
          </a:bodyPr>
          <a:lstStyle/>
          <a:p>
            <a:r>
              <a:rPr lang="ro-RO" b="1" i="1" dirty="0">
                <a:solidFill>
                  <a:srgbClr val="006600"/>
                </a:solidFill>
              </a:rPr>
              <a:t>4. </a:t>
            </a:r>
            <a:r>
              <a:rPr lang="en-US" b="1" i="1" dirty="0">
                <a:solidFill>
                  <a:srgbClr val="006600"/>
                </a:solidFill>
              </a:rPr>
              <a:t> </a:t>
            </a:r>
            <a:r>
              <a:rPr lang="en-US" b="1" i="1" dirty="0" err="1">
                <a:solidFill>
                  <a:srgbClr val="006600"/>
                </a:solidFill>
              </a:rPr>
              <a:t>Metale</a:t>
            </a:r>
            <a:r>
              <a:rPr lang="en-US" b="1" i="1" dirty="0">
                <a:solidFill>
                  <a:srgbClr val="006600"/>
                </a:solidFill>
              </a:rPr>
              <a:t> </a:t>
            </a:r>
            <a:r>
              <a:rPr lang="en-US" b="1" i="1" dirty="0" err="1">
                <a:solidFill>
                  <a:srgbClr val="006600"/>
                </a:solidFill>
              </a:rPr>
              <a:t>şi</a:t>
            </a:r>
            <a:r>
              <a:rPr lang="en-US" b="1" i="1" dirty="0">
                <a:solidFill>
                  <a:srgbClr val="006600"/>
                </a:solidFill>
              </a:rPr>
              <a:t> </a:t>
            </a:r>
            <a:r>
              <a:rPr lang="en-US" b="1" i="1" dirty="0" err="1">
                <a:solidFill>
                  <a:srgbClr val="006600"/>
                </a:solidFill>
              </a:rPr>
              <a:t>aliaje</a:t>
            </a:r>
            <a:endParaRPr lang="ru-RU" b="1" i="1" dirty="0">
              <a:solidFill>
                <a:srgbClr val="006600"/>
              </a:solidFill>
            </a:endParaRPr>
          </a:p>
        </p:txBody>
      </p:sp>
      <p:sp>
        <p:nvSpPr>
          <p:cNvPr id="3" name="Объект 2"/>
          <p:cNvSpPr>
            <a:spLocks noGrp="1"/>
          </p:cNvSpPr>
          <p:nvPr>
            <p:ph idx="1"/>
          </p:nvPr>
        </p:nvSpPr>
        <p:spPr>
          <a:xfrm>
            <a:off x="107504" y="764704"/>
            <a:ext cx="8928992" cy="5832648"/>
          </a:xfrm>
        </p:spPr>
        <p:txBody>
          <a:bodyPr>
            <a:normAutofit fontScale="85000" lnSpcReduction="10000"/>
          </a:bodyPr>
          <a:lstStyle/>
          <a:p>
            <a:pPr marL="0" indent="0" algn="just">
              <a:buNone/>
            </a:pPr>
            <a:r>
              <a:rPr lang="ro-MO" b="1" u="sng" dirty="0">
                <a:solidFill>
                  <a:srgbClr val="C00000"/>
                </a:solidFill>
              </a:rPr>
              <a:t>4. Metale și aliaje</a:t>
            </a:r>
          </a:p>
          <a:p>
            <a:pPr marL="0" indent="0" algn="just">
              <a:buNone/>
            </a:pPr>
            <a:r>
              <a:rPr lang="en-US" dirty="0" err="1"/>
              <a:t>Pentru</a:t>
            </a:r>
            <a:r>
              <a:rPr lang="en-US" dirty="0"/>
              <a:t> </a:t>
            </a:r>
            <a:r>
              <a:rPr lang="en-US" dirty="0" err="1"/>
              <a:t>condiţionarea</a:t>
            </a:r>
            <a:r>
              <a:rPr lang="en-US" dirty="0"/>
              <a:t> </a:t>
            </a:r>
            <a:r>
              <a:rPr lang="en-US" dirty="0" err="1"/>
              <a:t>primară</a:t>
            </a:r>
            <a:r>
              <a:rPr lang="en-US" dirty="0"/>
              <a:t> a </a:t>
            </a:r>
            <a:r>
              <a:rPr lang="en-US" dirty="0" err="1"/>
              <a:t>medicamentelor</a:t>
            </a:r>
            <a:r>
              <a:rPr lang="en-US" dirty="0"/>
              <a:t> se </a:t>
            </a:r>
            <a:r>
              <a:rPr lang="en-US" dirty="0" err="1"/>
              <a:t>folosesc</a:t>
            </a:r>
            <a:r>
              <a:rPr lang="en-US" dirty="0"/>
              <a:t>:</a:t>
            </a:r>
            <a:endParaRPr lang="ro-MO" dirty="0"/>
          </a:p>
          <a:p>
            <a:pPr marL="514350" indent="-514350" algn="just">
              <a:buAutoNum type="arabicPeriod"/>
            </a:pPr>
            <a:r>
              <a:rPr lang="en-US" b="1" u="sng" dirty="0" err="1">
                <a:solidFill>
                  <a:srgbClr val="006600"/>
                </a:solidFill>
              </a:rPr>
              <a:t>Aluminiul</a:t>
            </a:r>
            <a:r>
              <a:rPr lang="en-US" b="1" u="sng" dirty="0">
                <a:solidFill>
                  <a:srgbClr val="006600"/>
                </a:solidFill>
              </a:rPr>
              <a:t>. </a:t>
            </a:r>
            <a:r>
              <a:rPr lang="en-US" dirty="0"/>
              <a:t>Se </a:t>
            </a:r>
            <a:r>
              <a:rPr lang="en-US" dirty="0" err="1"/>
              <a:t>foloseşte</a:t>
            </a:r>
            <a:r>
              <a:rPr lang="en-US" dirty="0"/>
              <a:t> sub forma </a:t>
            </a:r>
            <a:r>
              <a:rPr lang="en-US" dirty="0" err="1"/>
              <a:t>unui</a:t>
            </a:r>
            <a:r>
              <a:rPr lang="en-US" dirty="0"/>
              <a:t> </a:t>
            </a:r>
            <a:r>
              <a:rPr lang="en-US" dirty="0" err="1"/>
              <a:t>aliaj</a:t>
            </a:r>
            <a:r>
              <a:rPr lang="en-US" dirty="0"/>
              <a:t> de </a:t>
            </a:r>
            <a:r>
              <a:rPr lang="en-US" dirty="0" err="1"/>
              <a:t>puritate</a:t>
            </a:r>
            <a:r>
              <a:rPr lang="en-US" dirty="0"/>
              <a:t> de 99% </a:t>
            </a:r>
            <a:r>
              <a:rPr lang="en-US" dirty="0" err="1"/>
              <a:t>în</a:t>
            </a:r>
            <a:r>
              <a:rPr lang="en-US" dirty="0"/>
              <a:t> </a:t>
            </a:r>
            <a:r>
              <a:rPr lang="en-US" dirty="0" err="1"/>
              <a:t>proporţii</a:t>
            </a:r>
            <a:r>
              <a:rPr lang="en-US" dirty="0"/>
              <a:t> </a:t>
            </a:r>
            <a:r>
              <a:rPr lang="en-US" dirty="0" err="1"/>
              <a:t>cele</a:t>
            </a:r>
            <a:r>
              <a:rPr lang="en-US" dirty="0"/>
              <a:t> </a:t>
            </a:r>
            <a:r>
              <a:rPr lang="en-US" dirty="0" err="1"/>
              <a:t>mai</a:t>
            </a:r>
            <a:r>
              <a:rPr lang="en-US" dirty="0"/>
              <a:t> </a:t>
            </a:r>
            <a:r>
              <a:rPr lang="en-US" dirty="0" err="1"/>
              <a:t>mari</a:t>
            </a:r>
            <a:r>
              <a:rPr lang="en-US" dirty="0"/>
              <a:t> din </a:t>
            </a:r>
            <a:r>
              <a:rPr lang="en-US" dirty="0" err="1"/>
              <a:t>cauza</a:t>
            </a:r>
            <a:r>
              <a:rPr lang="en-US" dirty="0"/>
              <a:t> </a:t>
            </a:r>
            <a:r>
              <a:rPr lang="en-US" dirty="0" err="1"/>
              <a:t>greutăţii</a:t>
            </a:r>
            <a:r>
              <a:rPr lang="en-US" dirty="0"/>
              <a:t> </a:t>
            </a:r>
            <a:r>
              <a:rPr lang="en-US" dirty="0" err="1"/>
              <a:t>reduse</a:t>
            </a:r>
            <a:r>
              <a:rPr lang="en-US" dirty="0"/>
              <a:t>, </a:t>
            </a:r>
            <a:r>
              <a:rPr lang="en-US" dirty="0" err="1"/>
              <a:t>rezistenţei</a:t>
            </a:r>
            <a:r>
              <a:rPr lang="en-US" dirty="0"/>
              <a:t> </a:t>
            </a:r>
            <a:r>
              <a:rPr lang="en-US" dirty="0" err="1"/>
              <a:t>chimice</a:t>
            </a:r>
            <a:r>
              <a:rPr lang="en-US" dirty="0"/>
              <a:t>. Din el se </a:t>
            </a:r>
            <a:r>
              <a:rPr lang="en-US" dirty="0" err="1"/>
              <a:t>prepară</a:t>
            </a:r>
            <a:r>
              <a:rPr lang="en-US" dirty="0"/>
              <a:t> </a:t>
            </a:r>
            <a:r>
              <a:rPr lang="en-US" dirty="0" err="1"/>
              <a:t>tuburi</a:t>
            </a:r>
            <a:r>
              <a:rPr lang="en-US" dirty="0"/>
              <a:t>, </a:t>
            </a:r>
            <a:r>
              <a:rPr lang="en-US" dirty="0" err="1"/>
              <a:t>capace</a:t>
            </a:r>
            <a:r>
              <a:rPr lang="en-US" dirty="0"/>
              <a:t> </a:t>
            </a:r>
            <a:r>
              <a:rPr lang="en-US" dirty="0" err="1"/>
              <a:t>pentru</a:t>
            </a:r>
            <a:r>
              <a:rPr lang="en-US" dirty="0"/>
              <a:t> </a:t>
            </a:r>
            <a:r>
              <a:rPr lang="en-US" dirty="0" err="1"/>
              <a:t>flacoane</a:t>
            </a:r>
            <a:r>
              <a:rPr lang="en-US" dirty="0"/>
              <a:t> de tip </a:t>
            </a:r>
            <a:r>
              <a:rPr lang="en-US" dirty="0" err="1"/>
              <a:t>penicilină</a:t>
            </a:r>
            <a:r>
              <a:rPr lang="en-US" dirty="0"/>
              <a:t>, etc.</a:t>
            </a:r>
            <a:endParaRPr lang="ro-MO" dirty="0"/>
          </a:p>
          <a:p>
            <a:pPr marL="514350" indent="-514350" algn="just">
              <a:buAutoNum type="arabicPeriod"/>
            </a:pPr>
            <a:r>
              <a:rPr lang="en-US" b="1" dirty="0" err="1">
                <a:solidFill>
                  <a:srgbClr val="006600"/>
                </a:solidFill>
              </a:rPr>
              <a:t>Cositorul</a:t>
            </a:r>
            <a:r>
              <a:rPr lang="en-US" b="1" dirty="0">
                <a:solidFill>
                  <a:srgbClr val="006600"/>
                </a:solidFill>
              </a:rPr>
              <a:t> (</a:t>
            </a:r>
            <a:r>
              <a:rPr lang="en-US" b="1" dirty="0" err="1">
                <a:solidFill>
                  <a:srgbClr val="006600"/>
                </a:solidFill>
              </a:rPr>
              <a:t>stanium</a:t>
            </a:r>
            <a:r>
              <a:rPr lang="en-US" b="1" dirty="0">
                <a:solidFill>
                  <a:srgbClr val="006600"/>
                </a:solidFill>
              </a:rPr>
              <a:t>). </a:t>
            </a:r>
            <a:r>
              <a:rPr lang="en-US" dirty="0"/>
              <a:t>Se </a:t>
            </a:r>
            <a:r>
              <a:rPr lang="en-US" dirty="0" err="1"/>
              <a:t>foloseşte</a:t>
            </a:r>
            <a:r>
              <a:rPr lang="en-US" dirty="0"/>
              <a:t> sub </a:t>
            </a:r>
            <a:r>
              <a:rPr lang="en-US" dirty="0" err="1"/>
              <a:t>formă</a:t>
            </a:r>
            <a:r>
              <a:rPr lang="en-US" dirty="0"/>
              <a:t> de </a:t>
            </a:r>
            <a:r>
              <a:rPr lang="en-US" dirty="0" err="1"/>
              <a:t>aliaj</a:t>
            </a:r>
            <a:r>
              <a:rPr lang="en-US" dirty="0"/>
              <a:t> cu </a:t>
            </a:r>
            <a:r>
              <a:rPr lang="en-US" dirty="0" err="1"/>
              <a:t>cel</a:t>
            </a:r>
            <a:r>
              <a:rPr lang="en-US" dirty="0"/>
              <a:t> </a:t>
            </a:r>
            <a:r>
              <a:rPr lang="en-US" dirty="0" err="1"/>
              <a:t>puţin</a:t>
            </a:r>
            <a:r>
              <a:rPr lang="en-US" dirty="0"/>
              <a:t> 97% </a:t>
            </a:r>
            <a:r>
              <a:rPr lang="en-US" dirty="0" err="1"/>
              <a:t>Sn</a:t>
            </a:r>
            <a:r>
              <a:rPr lang="en-US" dirty="0"/>
              <a:t>.</a:t>
            </a:r>
            <a:endParaRPr lang="ro-MO" dirty="0"/>
          </a:p>
          <a:p>
            <a:pPr marL="514350" indent="-514350" algn="just">
              <a:buAutoNum type="arabicPeriod"/>
            </a:pPr>
            <a:r>
              <a:rPr lang="en-US" b="1" dirty="0" err="1">
                <a:solidFill>
                  <a:srgbClr val="006600"/>
                </a:solidFill>
              </a:rPr>
              <a:t>Plumbul</a:t>
            </a:r>
            <a:r>
              <a:rPr lang="en-US" b="1" dirty="0">
                <a:solidFill>
                  <a:srgbClr val="006600"/>
                </a:solidFill>
              </a:rPr>
              <a:t>. </a:t>
            </a:r>
            <a:r>
              <a:rPr lang="en-US" dirty="0" err="1"/>
              <a:t>În</a:t>
            </a:r>
            <a:r>
              <a:rPr lang="en-US" dirty="0"/>
              <a:t> </a:t>
            </a:r>
            <a:r>
              <a:rPr lang="en-US" dirty="0" err="1"/>
              <a:t>ultimul</a:t>
            </a:r>
            <a:r>
              <a:rPr lang="en-US" dirty="0"/>
              <a:t> </a:t>
            </a:r>
            <a:r>
              <a:rPr lang="en-US" dirty="0" err="1"/>
              <a:t>timp</a:t>
            </a:r>
            <a:r>
              <a:rPr lang="en-US" dirty="0"/>
              <a:t> se </a:t>
            </a:r>
            <a:r>
              <a:rPr lang="en-US" dirty="0" err="1"/>
              <a:t>foloseşte</a:t>
            </a:r>
            <a:r>
              <a:rPr lang="en-US" dirty="0"/>
              <a:t> tot </a:t>
            </a:r>
            <a:r>
              <a:rPr lang="en-US" dirty="0" err="1"/>
              <a:t>mai</a:t>
            </a:r>
            <a:r>
              <a:rPr lang="en-US" dirty="0"/>
              <a:t> </a:t>
            </a:r>
            <a:r>
              <a:rPr lang="en-US" dirty="0" err="1"/>
              <a:t>puţin</a:t>
            </a:r>
            <a:r>
              <a:rPr lang="en-US" dirty="0"/>
              <a:t> din </a:t>
            </a:r>
            <a:r>
              <a:rPr lang="en-US" dirty="0" err="1"/>
              <a:t>cauza</a:t>
            </a:r>
            <a:r>
              <a:rPr lang="en-US" dirty="0"/>
              <a:t> </a:t>
            </a:r>
            <a:r>
              <a:rPr lang="en-US" dirty="0" err="1"/>
              <a:t>toxicităţii</a:t>
            </a:r>
            <a:r>
              <a:rPr lang="en-US" dirty="0"/>
              <a:t> sale.</a:t>
            </a:r>
            <a:endParaRPr lang="ro-MO" dirty="0"/>
          </a:p>
          <a:p>
            <a:pPr marL="514350" indent="-514350" algn="just">
              <a:buAutoNum type="arabicPeriod"/>
            </a:pPr>
            <a:r>
              <a:rPr lang="en-US" b="1" dirty="0" err="1">
                <a:solidFill>
                  <a:srgbClr val="006600"/>
                </a:solidFill>
              </a:rPr>
              <a:t>Tabla</a:t>
            </a:r>
            <a:r>
              <a:rPr lang="en-US" b="1" dirty="0">
                <a:solidFill>
                  <a:srgbClr val="006600"/>
                </a:solidFill>
              </a:rPr>
              <a:t> </a:t>
            </a:r>
            <a:r>
              <a:rPr lang="en-US" b="1" dirty="0" err="1">
                <a:solidFill>
                  <a:srgbClr val="006600"/>
                </a:solidFill>
              </a:rPr>
              <a:t>zincată</a:t>
            </a:r>
            <a:r>
              <a:rPr lang="en-US" b="1" dirty="0">
                <a:solidFill>
                  <a:srgbClr val="006600"/>
                </a:solidFill>
              </a:rPr>
              <a:t>. </a:t>
            </a:r>
            <a:r>
              <a:rPr lang="en-US" dirty="0"/>
              <a:t>Are o mare </a:t>
            </a:r>
            <a:r>
              <a:rPr lang="en-US" dirty="0" err="1"/>
              <a:t>rezistenţă</a:t>
            </a:r>
            <a:r>
              <a:rPr lang="en-US" dirty="0"/>
              <a:t> </a:t>
            </a:r>
            <a:r>
              <a:rPr lang="en-US" dirty="0" err="1"/>
              <a:t>mecanică</a:t>
            </a:r>
            <a:r>
              <a:rPr lang="en-US" dirty="0"/>
              <a:t>, </a:t>
            </a:r>
            <a:r>
              <a:rPr lang="en-US" dirty="0" err="1"/>
              <a:t>fizică</a:t>
            </a:r>
            <a:r>
              <a:rPr lang="en-US" dirty="0"/>
              <a:t> </a:t>
            </a:r>
            <a:r>
              <a:rPr lang="en-US" dirty="0" err="1"/>
              <a:t>şi</a:t>
            </a:r>
            <a:r>
              <a:rPr lang="en-US" dirty="0"/>
              <a:t> </a:t>
            </a:r>
            <a:r>
              <a:rPr lang="en-US" dirty="0" err="1"/>
              <a:t>chimică</a:t>
            </a:r>
            <a:r>
              <a:rPr lang="en-US" dirty="0"/>
              <a:t>.  Se </a:t>
            </a:r>
            <a:r>
              <a:rPr lang="en-US" dirty="0" err="1"/>
              <a:t>foloseşte</a:t>
            </a:r>
            <a:r>
              <a:rPr lang="en-US" dirty="0"/>
              <a:t> </a:t>
            </a:r>
            <a:r>
              <a:rPr lang="en-US" dirty="0" err="1"/>
              <a:t>pentru</a:t>
            </a:r>
            <a:r>
              <a:rPr lang="en-US" dirty="0"/>
              <a:t> </a:t>
            </a:r>
            <a:r>
              <a:rPr lang="en-US" dirty="0" err="1"/>
              <a:t>confecţionarea</a:t>
            </a:r>
            <a:r>
              <a:rPr lang="en-US" dirty="0"/>
              <a:t> </a:t>
            </a:r>
            <a:r>
              <a:rPr lang="en-US" dirty="0" err="1"/>
              <a:t>containerelor</a:t>
            </a:r>
            <a:r>
              <a:rPr lang="en-US" dirty="0"/>
              <a:t>, </a:t>
            </a:r>
            <a:r>
              <a:rPr lang="en-US" dirty="0" err="1"/>
              <a:t>ustensilelor</a:t>
            </a:r>
            <a:r>
              <a:rPr lang="en-US" dirty="0"/>
              <a:t>, </a:t>
            </a:r>
            <a:r>
              <a:rPr lang="en-US" dirty="0" err="1"/>
              <a:t>pieselor</a:t>
            </a:r>
            <a:r>
              <a:rPr lang="en-US" dirty="0"/>
              <a:t> ale </a:t>
            </a:r>
            <a:r>
              <a:rPr lang="en-US" dirty="0" err="1"/>
              <a:t>aparatelor</a:t>
            </a:r>
            <a:r>
              <a:rPr lang="en-US" dirty="0"/>
              <a:t> </a:t>
            </a:r>
            <a:r>
              <a:rPr lang="en-US" dirty="0" err="1"/>
              <a:t>ce</a:t>
            </a:r>
            <a:r>
              <a:rPr lang="en-US" dirty="0"/>
              <a:t> </a:t>
            </a:r>
            <a:r>
              <a:rPr lang="en-US" dirty="0" err="1"/>
              <a:t>intră</a:t>
            </a:r>
            <a:r>
              <a:rPr lang="en-US" dirty="0"/>
              <a:t> </a:t>
            </a:r>
            <a:r>
              <a:rPr lang="en-US" dirty="0" err="1"/>
              <a:t>în</a:t>
            </a:r>
            <a:r>
              <a:rPr lang="en-US" dirty="0"/>
              <a:t> contact direct cu </a:t>
            </a:r>
            <a:r>
              <a:rPr lang="en-US" dirty="0" err="1"/>
              <a:t>medicamente</a:t>
            </a:r>
            <a:r>
              <a:rPr lang="en-US" dirty="0"/>
              <a:t>.</a:t>
            </a: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50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416160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Autofit/>
          </a:bodyPr>
          <a:lstStyle/>
          <a:p>
            <a:r>
              <a:rPr lang="ro-MO" sz="2400" b="1" i="1" u="sng" dirty="0">
                <a:solidFill>
                  <a:srgbClr val="C00000"/>
                </a:solidFill>
              </a:rPr>
              <a:t>5. </a:t>
            </a:r>
            <a:r>
              <a:rPr lang="en-US" sz="2400" b="1" i="1" u="sng" dirty="0" err="1">
                <a:solidFill>
                  <a:srgbClr val="C00000"/>
                </a:solidFill>
              </a:rPr>
              <a:t>Porţelanuri</a:t>
            </a:r>
            <a:r>
              <a:rPr lang="en-US" sz="2400" b="1" i="1" u="sng" dirty="0">
                <a:solidFill>
                  <a:srgbClr val="C00000"/>
                </a:solidFill>
              </a:rPr>
              <a:t> </a:t>
            </a:r>
            <a:endParaRPr lang="ro-MO" sz="2400" b="1" i="1" u="sng" dirty="0">
              <a:solidFill>
                <a:srgbClr val="C00000"/>
              </a:solidFill>
            </a:endParaRPr>
          </a:p>
          <a:p>
            <a:pPr marL="0" indent="0" algn="just">
              <a:buNone/>
            </a:pPr>
            <a:r>
              <a:rPr lang="ro-MO" sz="2400" b="1" i="1" dirty="0">
                <a:solidFill>
                  <a:srgbClr val="C00000"/>
                </a:solidFill>
              </a:rPr>
              <a:t>	</a:t>
            </a:r>
            <a:r>
              <a:rPr lang="en-US" sz="2400" dirty="0"/>
              <a:t>Se </a:t>
            </a:r>
            <a:r>
              <a:rPr lang="en-US" sz="2400" dirty="0" err="1"/>
              <a:t>folosesc</a:t>
            </a:r>
            <a:r>
              <a:rPr lang="en-US" sz="2400" dirty="0"/>
              <a:t> </a:t>
            </a:r>
            <a:r>
              <a:rPr lang="en-US" sz="2400" dirty="0" err="1"/>
              <a:t>pentru</a:t>
            </a:r>
            <a:r>
              <a:rPr lang="en-US" sz="2400" dirty="0"/>
              <a:t> recipient </a:t>
            </a:r>
            <a:r>
              <a:rPr lang="en-US" sz="2400" dirty="0" err="1"/>
              <a:t>destinate</a:t>
            </a:r>
            <a:r>
              <a:rPr lang="en-US" sz="2400" dirty="0"/>
              <a:t> </a:t>
            </a:r>
            <a:r>
              <a:rPr lang="en-US" sz="2400" dirty="0" err="1"/>
              <a:t>păstrării</a:t>
            </a:r>
            <a:r>
              <a:rPr lang="en-US" sz="2400" dirty="0"/>
              <a:t> </a:t>
            </a:r>
            <a:r>
              <a:rPr lang="en-US" sz="2400" dirty="0" err="1"/>
              <a:t>excipienţilor</a:t>
            </a:r>
            <a:r>
              <a:rPr lang="en-US" sz="2400" dirty="0"/>
              <a:t> </a:t>
            </a:r>
            <a:r>
              <a:rPr lang="en-US" sz="2400" b="1" u="sng" dirty="0" err="1">
                <a:solidFill>
                  <a:srgbClr val="002060"/>
                </a:solidFill>
              </a:rPr>
              <a:t>semisolizi</a:t>
            </a:r>
            <a:r>
              <a:rPr lang="en-US" sz="2400" b="1" u="sng" dirty="0">
                <a:solidFill>
                  <a:srgbClr val="002060"/>
                </a:solidFill>
              </a:rPr>
              <a:t>, </a:t>
            </a:r>
            <a:r>
              <a:rPr lang="en-US" sz="2400" b="1" u="sng" dirty="0" err="1">
                <a:solidFill>
                  <a:srgbClr val="002060"/>
                </a:solidFill>
              </a:rPr>
              <a:t>unguentelor</a:t>
            </a:r>
            <a:r>
              <a:rPr lang="en-US" sz="2400" b="1" u="sng" dirty="0">
                <a:solidFill>
                  <a:srgbClr val="002060"/>
                </a:solidFill>
              </a:rPr>
              <a:t>. </a:t>
            </a:r>
            <a:endParaRPr lang="ro-MO" sz="2400" b="1" u="sng" dirty="0">
              <a:solidFill>
                <a:srgbClr val="002060"/>
              </a:solidFill>
            </a:endParaRPr>
          </a:p>
          <a:p>
            <a:pPr marL="0" indent="0" algn="just">
              <a:buNone/>
            </a:pPr>
            <a:r>
              <a:rPr lang="ro-MO" sz="2400" b="1" i="1" u="sng" dirty="0">
                <a:solidFill>
                  <a:srgbClr val="C00000"/>
                </a:solidFill>
              </a:rPr>
              <a:t>6. </a:t>
            </a:r>
            <a:r>
              <a:rPr lang="en-US" sz="2400" b="1" i="1" u="sng" dirty="0" err="1">
                <a:solidFill>
                  <a:srgbClr val="C00000"/>
                </a:solidFill>
              </a:rPr>
              <a:t>Hârtie</a:t>
            </a:r>
            <a:r>
              <a:rPr lang="en-US" sz="2400" b="1" i="1" u="sng" dirty="0">
                <a:solidFill>
                  <a:srgbClr val="C00000"/>
                </a:solidFill>
              </a:rPr>
              <a:t> </a:t>
            </a:r>
            <a:r>
              <a:rPr lang="en-US" sz="2400" b="1" i="1" u="sng" dirty="0" err="1">
                <a:solidFill>
                  <a:srgbClr val="C00000"/>
                </a:solidFill>
              </a:rPr>
              <a:t>şi</a:t>
            </a:r>
            <a:r>
              <a:rPr lang="en-US" sz="2400" b="1" i="1" u="sng" dirty="0">
                <a:solidFill>
                  <a:srgbClr val="C00000"/>
                </a:solidFill>
              </a:rPr>
              <a:t> </a:t>
            </a:r>
            <a:r>
              <a:rPr lang="en-US" sz="2400" b="1" i="1" u="sng" dirty="0" err="1">
                <a:solidFill>
                  <a:srgbClr val="C00000"/>
                </a:solidFill>
              </a:rPr>
              <a:t>cartonul</a:t>
            </a:r>
            <a:r>
              <a:rPr lang="en-US" sz="2400" dirty="0"/>
              <a:t>	</a:t>
            </a:r>
            <a:endParaRPr lang="ro-MO" sz="2400" dirty="0"/>
          </a:p>
          <a:p>
            <a:pPr marL="0" indent="0" algn="just">
              <a:buNone/>
            </a:pPr>
            <a:r>
              <a:rPr lang="ro-MO" sz="2400" dirty="0"/>
              <a:t>	Hârtia se utilizează frecvent pentru condiționarea primară a medicamentelor solide: pulberi, comprimate, granule, produse vegetale (ceaiuri).	</a:t>
            </a:r>
          </a:p>
          <a:p>
            <a:pPr marL="0" indent="0" algn="just">
              <a:buNone/>
            </a:pPr>
            <a:r>
              <a:rPr lang="ro-MO" sz="2400" dirty="0"/>
              <a:t>	Cartonul se folosește pentru fabricarea de cutii, la ambalarea secundară.	</a:t>
            </a:r>
          </a:p>
          <a:p>
            <a:pPr marL="0" indent="0" algn="just">
              <a:buNone/>
            </a:pPr>
            <a:r>
              <a:rPr lang="ro-MO" sz="2400" b="1" dirty="0"/>
              <a:t>	Dezavantajul principal:</a:t>
            </a:r>
            <a:r>
              <a:rPr lang="ro-MO" sz="2400" dirty="0"/>
              <a:t> nu asigură protecția la umiditate sporită, la aer, oxigen din el și microorganisme.	</a:t>
            </a:r>
          </a:p>
          <a:p>
            <a:pPr marL="0" indent="0" algn="just">
              <a:buNone/>
            </a:pPr>
            <a:r>
              <a:rPr lang="ro-MO" sz="2400" dirty="0"/>
              <a:t>	</a:t>
            </a:r>
            <a:r>
              <a:rPr lang="ro-MO" sz="2400" b="1" dirty="0"/>
              <a:t>Pentru a îmbunătăți proprietățile </a:t>
            </a:r>
            <a:r>
              <a:rPr lang="ro-MO" sz="2400" dirty="0"/>
              <a:t>hârtiei ea se prelucrează special, se acoperă cu ceara, se asociază cu metalele (mai ales cu aluminiu) sau cu materialele plastice. </a:t>
            </a:r>
          </a:p>
          <a:p>
            <a:pPr marL="0" indent="0" algn="just">
              <a:buNone/>
            </a:pPr>
            <a:r>
              <a:rPr lang="ro-MO" sz="2400" dirty="0"/>
              <a:t>	Ele se aplică prin termosudare (</a:t>
            </a:r>
            <a:r>
              <a:rPr lang="ru-RU" sz="2400" dirty="0" err="1"/>
              <a:t>термосварка</a:t>
            </a:r>
            <a:r>
              <a:rPr lang="ro-MO" sz="2400" dirty="0"/>
              <a:t>) (tehnica Blister).</a:t>
            </a:r>
            <a:endParaRPr lang="ru-RU" sz="24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51</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56870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579296" cy="288032"/>
          </a:xfrm>
        </p:spPr>
        <p:txBody>
          <a:bodyPr>
            <a:noAutofit/>
          </a:bodyPr>
          <a:lstStyle/>
          <a:p>
            <a:r>
              <a:rPr lang="ro-MO" sz="2400" b="1" dirty="0">
                <a:solidFill>
                  <a:srgbClr val="C00000"/>
                </a:solidFill>
              </a:rPr>
              <a:t>Avantajele și dezavantajele ale diferitor materiale de condiționare </a:t>
            </a:r>
            <a:endParaRPr lang="ru-RU" sz="2400" b="1" dirty="0">
              <a:solidFill>
                <a:srgbClr val="C00000"/>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788157506"/>
              </p:ext>
            </p:extLst>
          </p:nvPr>
        </p:nvGraphicFramePr>
        <p:xfrm>
          <a:off x="107505" y="418360"/>
          <a:ext cx="8928992" cy="6178992"/>
        </p:xfrm>
        <a:graphic>
          <a:graphicData uri="http://schemas.openxmlformats.org/drawingml/2006/table">
            <a:tbl>
              <a:tblPr firstRow="1" firstCol="1" bandRow="1">
                <a:tableStyleId>{5940675A-B579-460E-94D1-54222C63F5DA}</a:tableStyleId>
              </a:tblPr>
              <a:tblGrid>
                <a:gridCol w="3513047">
                  <a:extLst>
                    <a:ext uri="{9D8B030D-6E8A-4147-A177-3AD203B41FA5}">
                      <a16:colId xmlns:a16="http://schemas.microsoft.com/office/drawing/2014/main" val="20000"/>
                    </a:ext>
                  </a:extLst>
                </a:gridCol>
                <a:gridCol w="3147103">
                  <a:extLst>
                    <a:ext uri="{9D8B030D-6E8A-4147-A177-3AD203B41FA5}">
                      <a16:colId xmlns:a16="http://schemas.microsoft.com/office/drawing/2014/main" val="20001"/>
                    </a:ext>
                  </a:extLst>
                </a:gridCol>
                <a:gridCol w="2268842">
                  <a:extLst>
                    <a:ext uri="{9D8B030D-6E8A-4147-A177-3AD203B41FA5}">
                      <a16:colId xmlns:a16="http://schemas.microsoft.com/office/drawing/2014/main" val="20002"/>
                    </a:ext>
                  </a:extLst>
                </a:gridCol>
              </a:tblGrid>
              <a:tr h="233695">
                <a:tc>
                  <a:txBody>
                    <a:bodyPr/>
                    <a:lstStyle/>
                    <a:p>
                      <a:pPr algn="ctr"/>
                      <a:r>
                        <a:rPr lang="ro-MO" sz="1500" b="1" dirty="0">
                          <a:effectLst/>
                          <a:latin typeface="Times New Roman" pitchFamily="18" charset="0"/>
                          <a:cs typeface="Times New Roman" pitchFamily="18" charset="0"/>
                        </a:rPr>
                        <a:t>STICLĂ</a:t>
                      </a:r>
                      <a:endParaRPr lang="ru-RU" sz="1500" b="1" dirty="0">
                        <a:solidFill>
                          <a:schemeClr val="tx1"/>
                        </a:solidFill>
                        <a:effectLst/>
                        <a:latin typeface="Times New Roman" pitchFamily="18" charset="0"/>
                        <a:cs typeface="Times New Roman" pitchFamily="18" charset="0"/>
                      </a:endParaRPr>
                    </a:p>
                  </a:txBody>
                  <a:tcPr marL="68580" marR="68580" marT="0" marB="0"/>
                </a:tc>
                <a:tc>
                  <a:txBody>
                    <a:bodyPr/>
                    <a:lstStyle/>
                    <a:p>
                      <a:pPr algn="ctr"/>
                      <a:r>
                        <a:rPr lang="ro-MO" sz="1500" b="1" dirty="0">
                          <a:effectLst/>
                          <a:latin typeface="Times New Roman" pitchFamily="18" charset="0"/>
                          <a:cs typeface="Times New Roman" pitchFamily="18" charset="0"/>
                        </a:rPr>
                        <a:t>MATERIALE  PLASTICE</a:t>
                      </a:r>
                      <a:endParaRPr lang="ru-RU" sz="1500" b="1" dirty="0">
                        <a:solidFill>
                          <a:schemeClr val="tx1"/>
                        </a:solidFill>
                        <a:effectLst/>
                        <a:latin typeface="Times New Roman" pitchFamily="18" charset="0"/>
                        <a:cs typeface="Times New Roman" pitchFamily="18" charset="0"/>
                      </a:endParaRPr>
                    </a:p>
                  </a:txBody>
                  <a:tcPr marL="68580" marR="68580" marT="0" marB="0"/>
                </a:tc>
                <a:tc>
                  <a:txBody>
                    <a:bodyPr/>
                    <a:lstStyle/>
                    <a:p>
                      <a:pPr algn="ctr"/>
                      <a:r>
                        <a:rPr lang="ro-MO" sz="1500" b="1" dirty="0">
                          <a:effectLst/>
                          <a:latin typeface="Times New Roman" pitchFamily="18" charset="0"/>
                          <a:cs typeface="Times New Roman" pitchFamily="18" charset="0"/>
                        </a:rPr>
                        <a:t>METAL</a:t>
                      </a:r>
                      <a:endParaRPr lang="ru-RU" sz="1500" b="1" dirty="0">
                        <a:solidFill>
                          <a:schemeClr val="tx1"/>
                        </a:solidFill>
                        <a:effectLst/>
                        <a:latin typeface="Times New Roman" pitchFamily="18" charset="0"/>
                        <a:cs typeface="Times New Roman" pitchFamily="18" charset="0"/>
                      </a:endParaRPr>
                    </a:p>
                  </a:txBody>
                  <a:tcPr marL="68580" marR="68580" marT="0" marB="0"/>
                </a:tc>
                <a:extLst>
                  <a:ext uri="{0D108BD9-81ED-4DB2-BD59-A6C34878D82A}">
                    <a16:rowId xmlns:a16="http://schemas.microsoft.com/office/drawing/2014/main" val="10000"/>
                  </a:ext>
                </a:extLst>
              </a:tr>
              <a:tr h="2574616">
                <a:tc>
                  <a:txBody>
                    <a:bodyPr/>
                    <a:lstStyle/>
                    <a:p>
                      <a:r>
                        <a:rPr lang="ro-MO" sz="1500" b="1" dirty="0">
                          <a:effectLst/>
                          <a:latin typeface="Times New Roman" pitchFamily="18" charset="0"/>
                          <a:cs typeface="Times New Roman" pitchFamily="18" charset="0"/>
                        </a:rPr>
                        <a:t>Avantaje:</a:t>
                      </a:r>
                    </a:p>
                    <a:p>
                      <a:pPr marL="285750" indent="-285750">
                        <a:buFontTx/>
                        <a:buChar char="-"/>
                      </a:pPr>
                      <a:r>
                        <a:rPr lang="ro-MO" sz="1500" dirty="0">
                          <a:effectLst/>
                          <a:latin typeface="Times New Roman" pitchFamily="18" charset="0"/>
                          <a:cs typeface="Times New Roman" pitchFamily="18" charset="0"/>
                        </a:rPr>
                        <a:t>Material inert și stabil</a:t>
                      </a:r>
                    </a:p>
                    <a:p>
                      <a:pPr marL="285750" indent="-285750">
                        <a:buFontTx/>
                        <a:buChar char="-"/>
                      </a:pPr>
                      <a:r>
                        <a:rPr lang="ro-MO" sz="1500" dirty="0">
                          <a:effectLst/>
                          <a:latin typeface="Times New Roman" pitchFamily="18" charset="0"/>
                          <a:cs typeface="Times New Roman" pitchFamily="18" charset="0"/>
                        </a:rPr>
                        <a:t>Transparența înaltă</a:t>
                      </a:r>
                    </a:p>
                    <a:p>
                      <a:pPr marL="285750" indent="-285750">
                        <a:buFontTx/>
                        <a:buChar char="-"/>
                      </a:pPr>
                      <a:r>
                        <a:rPr lang="ro-MO" sz="1500" dirty="0">
                          <a:effectLst/>
                          <a:latin typeface="Times New Roman" pitchFamily="18" charset="0"/>
                          <a:cs typeface="Times New Roman" pitchFamily="18" charset="0"/>
                        </a:rPr>
                        <a:t>Impermeabilitatea avansată sau absolută</a:t>
                      </a:r>
                    </a:p>
                    <a:p>
                      <a:pPr marL="285750" indent="-285750">
                        <a:buFontTx/>
                        <a:buChar char="-"/>
                      </a:pPr>
                      <a:r>
                        <a:rPr lang="ro-MO" sz="1500" dirty="0">
                          <a:effectLst/>
                          <a:latin typeface="Times New Roman" pitchFamily="18" charset="0"/>
                          <a:cs typeface="Times New Roman" pitchFamily="18" charset="0"/>
                        </a:rPr>
                        <a:t>Suprafața netedă</a:t>
                      </a:r>
                    </a:p>
                    <a:p>
                      <a:pPr marL="285750" indent="-285750">
                        <a:buFontTx/>
                        <a:buChar char="-"/>
                      </a:pPr>
                      <a:r>
                        <a:rPr lang="ro-MO" sz="1500" dirty="0">
                          <a:effectLst/>
                          <a:latin typeface="Times New Roman" pitchFamily="18" charset="0"/>
                          <a:cs typeface="Times New Roman" pitchFamily="18" charset="0"/>
                        </a:rPr>
                        <a:t>Practic fără absorbția substanțelor medicamentoase și auxiliare</a:t>
                      </a:r>
                    </a:p>
                    <a:p>
                      <a:pPr marL="285750" indent="-285750">
                        <a:buFontTx/>
                        <a:buChar char="-"/>
                      </a:pPr>
                      <a:r>
                        <a:rPr lang="ro-MO" sz="1500" dirty="0">
                          <a:effectLst/>
                          <a:latin typeface="Times New Roman" pitchFamily="18" charset="0"/>
                          <a:cs typeface="Times New Roman" pitchFamily="18" charset="0"/>
                        </a:rPr>
                        <a:t>Se poate bine modela la temperaturi înalte</a:t>
                      </a:r>
                    </a:p>
                    <a:p>
                      <a:pPr marL="285750" indent="-285750">
                        <a:buFontTx/>
                        <a:buChar char="-"/>
                      </a:pPr>
                      <a:r>
                        <a:rPr lang="ro-MO" sz="1500" dirty="0">
                          <a:effectLst/>
                          <a:latin typeface="Times New Roman" pitchFamily="18" charset="0"/>
                          <a:cs typeface="Times New Roman" pitchFamily="18" charset="0"/>
                        </a:rPr>
                        <a:t>Rezistența înaltă la substanțe chimice și temperatură</a:t>
                      </a:r>
                      <a:endParaRPr lang="ru-RU" sz="1500" dirty="0">
                        <a:solidFill>
                          <a:schemeClr val="tx1"/>
                        </a:solidFill>
                        <a:effectLst/>
                        <a:latin typeface="Times New Roman" pitchFamily="18" charset="0"/>
                        <a:cs typeface="Times New Roman" pitchFamily="18" charset="0"/>
                      </a:endParaRPr>
                    </a:p>
                  </a:txBody>
                  <a:tcPr marL="68580" marR="68580" marT="0" marB="0"/>
                </a:tc>
                <a:tc>
                  <a:txBody>
                    <a:bodyPr/>
                    <a:lstStyle/>
                    <a:p>
                      <a:r>
                        <a:rPr lang="ro-MO" sz="1500" b="1" dirty="0">
                          <a:effectLst/>
                          <a:latin typeface="Times New Roman" pitchFamily="18" charset="0"/>
                          <a:cs typeface="Times New Roman" pitchFamily="18" charset="0"/>
                        </a:rPr>
                        <a:t>Avantaje:</a:t>
                      </a:r>
                    </a:p>
                    <a:p>
                      <a:pPr marL="285750" indent="-285750">
                        <a:buFontTx/>
                        <a:buChar char="-"/>
                      </a:pPr>
                      <a:r>
                        <a:rPr lang="ro-MO" sz="1500" dirty="0">
                          <a:effectLst/>
                          <a:latin typeface="Times New Roman" pitchFamily="18" charset="0"/>
                          <a:cs typeface="Times New Roman" pitchFamily="18" charset="0"/>
                        </a:rPr>
                        <a:t>Volum redus</a:t>
                      </a:r>
                    </a:p>
                    <a:p>
                      <a:pPr marL="285750" indent="-285750">
                        <a:buFontTx/>
                        <a:buChar char="-"/>
                      </a:pPr>
                      <a:r>
                        <a:rPr lang="ro-MO" sz="1500" dirty="0">
                          <a:effectLst/>
                          <a:latin typeface="Times New Roman" pitchFamily="18" charset="0"/>
                          <a:cs typeface="Times New Roman" pitchFamily="18" charset="0"/>
                        </a:rPr>
                        <a:t>Greutatea redusă</a:t>
                      </a:r>
                    </a:p>
                    <a:p>
                      <a:pPr marL="285750" indent="-285750">
                        <a:buFontTx/>
                        <a:buChar char="-"/>
                      </a:pPr>
                      <a:r>
                        <a:rPr lang="ro-MO" sz="1500" dirty="0">
                          <a:effectLst/>
                          <a:latin typeface="Times New Roman" pitchFamily="18" charset="0"/>
                          <a:cs typeface="Times New Roman" pitchFamily="18" charset="0"/>
                        </a:rPr>
                        <a:t>Utilizare multiplă</a:t>
                      </a:r>
                    </a:p>
                    <a:p>
                      <a:pPr marL="285750" indent="-285750">
                        <a:buFontTx/>
                        <a:buChar char="-"/>
                      </a:pPr>
                      <a:r>
                        <a:rPr lang="ro-MO" sz="1500" dirty="0">
                          <a:effectLst/>
                          <a:latin typeface="Times New Roman" pitchFamily="18" charset="0"/>
                          <a:cs typeface="Times New Roman" pitchFamily="18" charset="0"/>
                        </a:rPr>
                        <a:t>Lipsa fragilității</a:t>
                      </a:r>
                    </a:p>
                    <a:p>
                      <a:pPr marL="285750" indent="-285750">
                        <a:buFontTx/>
                        <a:buChar char="-"/>
                      </a:pPr>
                      <a:r>
                        <a:rPr lang="ro-MO" sz="1500" dirty="0">
                          <a:effectLst/>
                          <a:latin typeface="Times New Roman" pitchFamily="18" charset="0"/>
                          <a:cs typeface="Times New Roman" pitchFamily="18" charset="0"/>
                        </a:rPr>
                        <a:t>Aspect plăcut</a:t>
                      </a:r>
                    </a:p>
                    <a:p>
                      <a:pPr marL="285750" indent="-285750">
                        <a:buFontTx/>
                        <a:buChar char="-"/>
                      </a:pPr>
                      <a:r>
                        <a:rPr lang="ro-MO" sz="1500" dirty="0">
                          <a:effectLst/>
                          <a:latin typeface="Times New Roman" pitchFamily="18" charset="0"/>
                          <a:cs typeface="Times New Roman" pitchFamily="18" charset="0"/>
                        </a:rPr>
                        <a:t>Se poate modela în multe feluri la temperaturile 30-300</a:t>
                      </a:r>
                      <a:r>
                        <a:rPr lang="ro-MO" sz="1500" baseline="30000" dirty="0">
                          <a:effectLst/>
                          <a:latin typeface="Times New Roman" pitchFamily="18" charset="0"/>
                          <a:cs typeface="Times New Roman" pitchFamily="18" charset="0"/>
                        </a:rPr>
                        <a:t>0</a:t>
                      </a:r>
                      <a:r>
                        <a:rPr lang="ro-MO" sz="1500" dirty="0">
                          <a:effectLst/>
                          <a:latin typeface="Times New Roman" pitchFamily="18" charset="0"/>
                          <a:cs typeface="Times New Roman" pitchFamily="18" charset="0"/>
                        </a:rPr>
                        <a:t>C</a:t>
                      </a:r>
                    </a:p>
                    <a:p>
                      <a:pPr marL="285750" indent="-285750">
                        <a:buFontTx/>
                        <a:buChar char="-"/>
                      </a:pPr>
                      <a:r>
                        <a:rPr lang="ro-MO" sz="1500" dirty="0">
                          <a:effectLst/>
                          <a:latin typeface="Times New Roman" pitchFamily="18" charset="0"/>
                          <a:cs typeface="Times New Roman" pitchFamily="18" charset="0"/>
                        </a:rPr>
                        <a:t>Rezistența bună la substanțe chimice</a:t>
                      </a:r>
                      <a:endParaRPr lang="ru-RU" sz="1500" dirty="0">
                        <a:solidFill>
                          <a:schemeClr val="tx1"/>
                        </a:solidFill>
                        <a:effectLst/>
                        <a:latin typeface="Times New Roman" pitchFamily="18" charset="0"/>
                        <a:cs typeface="Times New Roman" pitchFamily="18" charset="0"/>
                      </a:endParaRPr>
                    </a:p>
                  </a:txBody>
                  <a:tcPr marL="68580" marR="68580" marT="0" marB="0"/>
                </a:tc>
                <a:tc>
                  <a:txBody>
                    <a:bodyPr/>
                    <a:lstStyle/>
                    <a:p>
                      <a:r>
                        <a:rPr lang="ro-MO" sz="1500" b="1" dirty="0">
                          <a:effectLst/>
                          <a:latin typeface="Times New Roman" pitchFamily="18" charset="0"/>
                          <a:cs typeface="Times New Roman" pitchFamily="18" charset="0"/>
                        </a:rPr>
                        <a:t>Avantaje:</a:t>
                      </a:r>
                    </a:p>
                    <a:p>
                      <a:pPr marL="285750" indent="-285750">
                        <a:buFontTx/>
                        <a:buChar char="-"/>
                      </a:pPr>
                      <a:r>
                        <a:rPr lang="ro-MO" sz="1500" dirty="0">
                          <a:effectLst/>
                          <a:latin typeface="Times New Roman" pitchFamily="18" charset="0"/>
                          <a:cs typeface="Times New Roman" pitchFamily="18" charset="0"/>
                        </a:rPr>
                        <a:t>Impermeabilitate absolută</a:t>
                      </a:r>
                    </a:p>
                    <a:p>
                      <a:pPr marL="285750" indent="-285750">
                        <a:buFontTx/>
                        <a:buChar char="-"/>
                      </a:pPr>
                      <a:r>
                        <a:rPr lang="ro-MO" sz="1500" dirty="0">
                          <a:effectLst/>
                          <a:latin typeface="Times New Roman" pitchFamily="18" charset="0"/>
                          <a:cs typeface="Times New Roman" pitchFamily="18" charset="0"/>
                        </a:rPr>
                        <a:t>Nu absoarbe substanțe medicamentoase și auxiliare</a:t>
                      </a:r>
                    </a:p>
                    <a:p>
                      <a:pPr marL="285750" indent="-285750">
                        <a:buFontTx/>
                        <a:buChar char="-"/>
                      </a:pPr>
                      <a:r>
                        <a:rPr lang="ro-MO" sz="1500" dirty="0">
                          <a:effectLst/>
                          <a:latin typeface="Times New Roman" pitchFamily="18" charset="0"/>
                          <a:cs typeface="Times New Roman" pitchFamily="18" charset="0"/>
                        </a:rPr>
                        <a:t>Rezistența la soluții și temperatură</a:t>
                      </a:r>
                      <a:endParaRPr lang="ru-RU" sz="1500" dirty="0">
                        <a:solidFill>
                          <a:schemeClr val="tx1"/>
                        </a:solidFill>
                        <a:effectLst/>
                        <a:latin typeface="Times New Roman" pitchFamily="18" charset="0"/>
                        <a:cs typeface="Times New Roman" pitchFamily="18" charset="0"/>
                      </a:endParaRPr>
                    </a:p>
                  </a:txBody>
                  <a:tcPr marL="68580" marR="68580" marT="0" marB="0"/>
                </a:tc>
                <a:extLst>
                  <a:ext uri="{0D108BD9-81ED-4DB2-BD59-A6C34878D82A}">
                    <a16:rowId xmlns:a16="http://schemas.microsoft.com/office/drawing/2014/main" val="10001"/>
                  </a:ext>
                </a:extLst>
              </a:tr>
              <a:tr h="1497770">
                <a:tc>
                  <a:txBody>
                    <a:bodyPr/>
                    <a:lstStyle/>
                    <a:p>
                      <a:r>
                        <a:rPr lang="ro-MO" sz="1500" b="1" dirty="0">
                          <a:effectLst/>
                          <a:latin typeface="Times New Roman" pitchFamily="18" charset="0"/>
                          <a:cs typeface="Times New Roman" pitchFamily="18" charset="0"/>
                        </a:rPr>
                        <a:t>Dezavantaje:</a:t>
                      </a:r>
                    </a:p>
                    <a:p>
                      <a:pPr marL="285750" indent="-285750">
                        <a:buFontTx/>
                        <a:buChar char="-"/>
                      </a:pPr>
                      <a:r>
                        <a:rPr lang="ro-MO" sz="1500" dirty="0">
                          <a:effectLst/>
                          <a:latin typeface="Times New Roman" pitchFamily="18" charset="0"/>
                          <a:cs typeface="Times New Roman" pitchFamily="18" charset="0"/>
                        </a:rPr>
                        <a:t>Volum mare</a:t>
                      </a:r>
                    </a:p>
                    <a:p>
                      <a:pPr marL="285750" indent="-285750">
                        <a:buFontTx/>
                        <a:buChar char="-"/>
                      </a:pPr>
                      <a:r>
                        <a:rPr lang="ro-MO" sz="1500" dirty="0">
                          <a:effectLst/>
                          <a:latin typeface="Times New Roman" pitchFamily="18" charset="0"/>
                          <a:cs typeface="Times New Roman" pitchFamily="18" charset="0"/>
                        </a:rPr>
                        <a:t>Greutatea mare</a:t>
                      </a:r>
                    </a:p>
                    <a:p>
                      <a:pPr marL="285750" indent="-285750">
                        <a:buFontTx/>
                        <a:buChar char="-"/>
                      </a:pPr>
                      <a:r>
                        <a:rPr lang="ro-MO" sz="1500" dirty="0">
                          <a:effectLst/>
                          <a:latin typeface="Times New Roman" pitchFamily="18" charset="0"/>
                          <a:cs typeface="Times New Roman" pitchFamily="18" charset="0"/>
                        </a:rPr>
                        <a:t>Fragilă</a:t>
                      </a:r>
                    </a:p>
                    <a:p>
                      <a:pPr marL="285750" indent="-285750">
                        <a:buFontTx/>
                        <a:buChar char="-"/>
                      </a:pPr>
                      <a:r>
                        <a:rPr lang="ro-MO" sz="1500" dirty="0">
                          <a:effectLst/>
                          <a:latin typeface="Times New Roman" pitchFamily="18" charset="0"/>
                          <a:cs typeface="Times New Roman" pitchFamily="18" charset="0"/>
                        </a:rPr>
                        <a:t>Are o reacție alcalină</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tc>
                  <a:txBody>
                    <a:bodyPr/>
                    <a:lstStyle/>
                    <a:p>
                      <a:r>
                        <a:rPr lang="ro-MO" sz="1500" b="1" dirty="0">
                          <a:effectLst/>
                          <a:latin typeface="Times New Roman" pitchFamily="18" charset="0"/>
                          <a:cs typeface="Times New Roman" pitchFamily="18" charset="0"/>
                        </a:rPr>
                        <a:t>Dezavantaje:</a:t>
                      </a:r>
                    </a:p>
                    <a:p>
                      <a:r>
                        <a:rPr lang="ro-MO" sz="1500" dirty="0">
                          <a:effectLst/>
                          <a:latin typeface="Times New Roman" pitchFamily="18" charset="0"/>
                          <a:cs typeface="Times New Roman" pitchFamily="18" charset="0"/>
                        </a:rPr>
                        <a:t>- Absoarbe substanțele medicamentoase și auxiliare</a:t>
                      </a:r>
                    </a:p>
                    <a:p>
                      <a:r>
                        <a:rPr lang="ro-MO" sz="1500" dirty="0">
                          <a:effectLst/>
                          <a:latin typeface="Times New Roman" pitchFamily="18" charset="0"/>
                          <a:cs typeface="Times New Roman" pitchFamily="18" charset="0"/>
                        </a:rPr>
                        <a:t>- Rezistența mică la temperatură</a:t>
                      </a:r>
                    </a:p>
                    <a:p>
                      <a:r>
                        <a:rPr lang="ro-MO" sz="1500" dirty="0">
                          <a:effectLst/>
                          <a:latin typeface="Times New Roman" pitchFamily="18" charset="0"/>
                          <a:cs typeface="Times New Roman" pitchFamily="18" charset="0"/>
                        </a:rPr>
                        <a:t>- Sunt permeabile pentru gaze, vapori</a:t>
                      </a:r>
                    </a:p>
                    <a:p>
                      <a:r>
                        <a:rPr lang="ro-MO" sz="1500" dirty="0">
                          <a:effectLst/>
                          <a:latin typeface="Times New Roman" pitchFamily="18" charset="0"/>
                          <a:cs typeface="Times New Roman" pitchFamily="18" charset="0"/>
                        </a:rPr>
                        <a:t>- Modifică forma</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tc>
                  <a:txBody>
                    <a:bodyPr/>
                    <a:lstStyle/>
                    <a:p>
                      <a:r>
                        <a:rPr lang="ro-MO" sz="1500" b="1" dirty="0">
                          <a:effectLst/>
                          <a:latin typeface="Times New Roman" pitchFamily="18" charset="0"/>
                          <a:cs typeface="Times New Roman" pitchFamily="18" charset="0"/>
                        </a:rPr>
                        <a:t>Dezavantaje:</a:t>
                      </a:r>
                    </a:p>
                    <a:p>
                      <a:r>
                        <a:rPr lang="ro-MO" sz="1500" b="1" dirty="0">
                          <a:effectLst/>
                          <a:latin typeface="Times New Roman" pitchFamily="18" charset="0"/>
                          <a:cs typeface="Times New Roman" pitchFamily="18" charset="0"/>
                        </a:rPr>
                        <a:t>- </a:t>
                      </a:r>
                      <a:r>
                        <a:rPr lang="ro-MO" sz="1500" dirty="0">
                          <a:effectLst/>
                          <a:latin typeface="Times New Roman" pitchFamily="18" charset="0"/>
                          <a:cs typeface="Times New Roman" pitchFamily="18" charset="0"/>
                        </a:rPr>
                        <a:t>Se corodează</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extLst>
                  <a:ext uri="{0D108BD9-81ED-4DB2-BD59-A6C34878D82A}">
                    <a16:rowId xmlns:a16="http://schemas.microsoft.com/office/drawing/2014/main" val="10002"/>
                  </a:ext>
                </a:extLst>
              </a:tr>
              <a:tr h="1872911">
                <a:tc>
                  <a:txBody>
                    <a:bodyPr/>
                    <a:lstStyle/>
                    <a:p>
                      <a:r>
                        <a:rPr lang="ro-MO" sz="1500" b="1" dirty="0">
                          <a:effectLst/>
                          <a:latin typeface="Times New Roman" pitchFamily="18" charset="0"/>
                          <a:cs typeface="Times New Roman" pitchFamily="18" charset="0"/>
                        </a:rPr>
                        <a:t>Condiționare pentru:</a:t>
                      </a:r>
                    </a:p>
                    <a:p>
                      <a:pPr marL="285750" indent="-285750">
                        <a:buFontTx/>
                        <a:buChar char="-"/>
                      </a:pPr>
                      <a:r>
                        <a:rPr lang="ro-MO" sz="1500" dirty="0">
                          <a:effectLst/>
                          <a:latin typeface="Times New Roman" pitchFamily="18" charset="0"/>
                          <a:cs typeface="Times New Roman" pitchFamily="18" charset="0"/>
                        </a:rPr>
                        <a:t>Toate formele dozate</a:t>
                      </a:r>
                    </a:p>
                    <a:p>
                      <a:pPr marL="285750" indent="-285750">
                        <a:buFontTx/>
                        <a:buChar char="-"/>
                      </a:pPr>
                      <a:r>
                        <a:rPr lang="ro-MO" sz="1500" dirty="0">
                          <a:effectLst/>
                          <a:latin typeface="Times New Roman" pitchFamily="18" charset="0"/>
                          <a:cs typeface="Times New Roman" pitchFamily="18" charset="0"/>
                        </a:rPr>
                        <a:t>Fiole și flacoane</a:t>
                      </a:r>
                    </a:p>
                    <a:p>
                      <a:pPr marL="285750" indent="-285750">
                        <a:buFontTx/>
                        <a:buChar char="-"/>
                      </a:pPr>
                      <a:r>
                        <a:rPr lang="ro-MO" sz="1500" dirty="0">
                          <a:effectLst/>
                          <a:latin typeface="Times New Roman" pitchFamily="18" charset="0"/>
                          <a:cs typeface="Times New Roman" pitchFamily="18" charset="0"/>
                        </a:rPr>
                        <a:t>Sticle, seringi, capsule</a:t>
                      </a:r>
                    </a:p>
                    <a:p>
                      <a:pPr marL="285750" indent="-285750">
                        <a:buFontTx/>
                        <a:buChar char="-"/>
                      </a:pPr>
                      <a:r>
                        <a:rPr lang="ro-MO" sz="1500" dirty="0">
                          <a:effectLst/>
                          <a:latin typeface="Times New Roman" pitchFamily="18" charset="0"/>
                          <a:cs typeface="Times New Roman" pitchFamily="18" charset="0"/>
                        </a:rPr>
                        <a:t>Recipiente pentru sânge și componenții sângelui</a:t>
                      </a:r>
                    </a:p>
                    <a:p>
                      <a:pPr marL="285750" indent="-285750">
                        <a:buFontTx/>
                        <a:buChar char="-"/>
                      </a:pPr>
                      <a:r>
                        <a:rPr lang="ro-MO" sz="1500" dirty="0">
                          <a:effectLst/>
                          <a:latin typeface="Times New Roman" pitchFamily="18" charset="0"/>
                          <a:cs typeface="Times New Roman" pitchFamily="18" charset="0"/>
                        </a:rPr>
                        <a:t>Este un material de comparație pentru testarea altor materiale</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tc>
                  <a:txBody>
                    <a:bodyPr/>
                    <a:lstStyle/>
                    <a:p>
                      <a:r>
                        <a:rPr lang="ro-MO" sz="1500" b="1" dirty="0">
                          <a:effectLst/>
                          <a:latin typeface="Times New Roman" pitchFamily="18" charset="0"/>
                          <a:cs typeface="Times New Roman" pitchFamily="18" charset="0"/>
                        </a:rPr>
                        <a:t>Condiționare pentru:</a:t>
                      </a:r>
                    </a:p>
                    <a:p>
                      <a:pPr marL="285750" indent="-285750">
                        <a:buFontTx/>
                        <a:buChar char="-"/>
                      </a:pPr>
                      <a:r>
                        <a:rPr lang="ro-MO" sz="1500" dirty="0">
                          <a:effectLst/>
                          <a:latin typeface="Times New Roman" pitchFamily="18" charset="0"/>
                          <a:cs typeface="Times New Roman" pitchFamily="18" charset="0"/>
                        </a:rPr>
                        <a:t>Pungi, flacoane, unidoze, multidoze, cutii, tuburi, seringi</a:t>
                      </a:r>
                    </a:p>
                    <a:p>
                      <a:pPr marL="285750" indent="-285750">
                        <a:buFontTx/>
                        <a:buChar char="-"/>
                      </a:pPr>
                      <a:r>
                        <a:rPr lang="ro-MO" sz="1500" dirty="0">
                          <a:effectLst/>
                          <a:latin typeface="Times New Roman" pitchFamily="18" charset="0"/>
                          <a:cs typeface="Times New Roman" pitchFamily="18" charset="0"/>
                        </a:rPr>
                        <a:t>Aparate pentru perfuzii, saci</a:t>
                      </a:r>
                    </a:p>
                    <a:p>
                      <a:pPr marL="285750" indent="-285750">
                        <a:buFontTx/>
                        <a:buChar char="-"/>
                      </a:pPr>
                      <a:r>
                        <a:rPr lang="ro-MO" sz="1500" dirty="0">
                          <a:effectLst/>
                          <a:latin typeface="Times New Roman" pitchFamily="18" charset="0"/>
                          <a:cs typeface="Times New Roman" pitchFamily="18" charset="0"/>
                        </a:rPr>
                        <a:t>Cutii perforate,fiole autoinjectabile, etc.</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tc>
                  <a:txBody>
                    <a:bodyPr/>
                    <a:lstStyle/>
                    <a:p>
                      <a:r>
                        <a:rPr lang="ro-MO" sz="1500" b="1" dirty="0">
                          <a:effectLst/>
                          <a:latin typeface="Times New Roman" pitchFamily="18" charset="0"/>
                          <a:cs typeface="Times New Roman" pitchFamily="18" charset="0"/>
                        </a:rPr>
                        <a:t>Condiționare pentru:</a:t>
                      </a:r>
                      <a:r>
                        <a:rPr lang="ro-MO" sz="1500" dirty="0">
                          <a:effectLst/>
                          <a:latin typeface="Times New Roman" pitchFamily="18" charset="0"/>
                          <a:cs typeface="Times New Roman" pitchFamily="18" charset="0"/>
                        </a:rPr>
                        <a:t> </a:t>
                      </a:r>
                    </a:p>
                    <a:p>
                      <a:pPr marL="285750" indent="-285750">
                        <a:buFontTx/>
                        <a:buChar char="-"/>
                      </a:pPr>
                      <a:r>
                        <a:rPr lang="ro-MO" sz="1500" dirty="0">
                          <a:effectLst/>
                          <a:latin typeface="Times New Roman" pitchFamily="18" charset="0"/>
                          <a:cs typeface="Times New Roman" pitchFamily="18" charset="0"/>
                        </a:rPr>
                        <a:t>Tuburi, </a:t>
                      </a:r>
                    </a:p>
                    <a:p>
                      <a:pPr marL="285750" indent="-285750">
                        <a:buFontTx/>
                        <a:buChar char="-"/>
                      </a:pPr>
                      <a:r>
                        <a:rPr lang="ro-MO" sz="1500" dirty="0">
                          <a:effectLst/>
                          <a:latin typeface="Times New Roman" pitchFamily="18" charset="0"/>
                          <a:cs typeface="Times New Roman" pitchFamily="18" charset="0"/>
                        </a:rPr>
                        <a:t>doze aerosoli, </a:t>
                      </a:r>
                    </a:p>
                    <a:p>
                      <a:pPr marL="285750" indent="-285750">
                        <a:buFontTx/>
                        <a:buChar char="-"/>
                      </a:pPr>
                      <a:r>
                        <a:rPr lang="ro-MO" sz="1500" dirty="0">
                          <a:effectLst/>
                          <a:latin typeface="Times New Roman" pitchFamily="18" charset="0"/>
                          <a:cs typeface="Times New Roman" pitchFamily="18" charset="0"/>
                        </a:rPr>
                        <a:t>cutii perforate, </a:t>
                      </a:r>
                    </a:p>
                    <a:p>
                      <a:pPr marL="285750" indent="-285750">
                        <a:buFontTx/>
                        <a:buChar char="-"/>
                      </a:pPr>
                      <a:r>
                        <a:rPr lang="ro-MO" sz="1500" dirty="0">
                          <a:effectLst/>
                          <a:latin typeface="Times New Roman" pitchFamily="18" charset="0"/>
                          <a:cs typeface="Times New Roman" pitchFamily="18" charset="0"/>
                        </a:rPr>
                        <a:t>folii</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extLst>
                  <a:ext uri="{0D108BD9-81ED-4DB2-BD59-A6C34878D82A}">
                    <a16:rowId xmlns:a16="http://schemas.microsoft.com/office/drawing/2014/main" val="10003"/>
                  </a:ext>
                </a:extLst>
              </a:tr>
            </a:tbl>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52</a:t>
            </a:fld>
            <a:endParaRPr lang="ru-RU"/>
          </a:p>
        </p:txBody>
      </p:sp>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792990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Tipuri de recipiente și articole de condiționare primară</a:t>
            </a:r>
            <a:endParaRPr lang="ru-RU" sz="2400" dirty="0">
              <a:solidFill>
                <a:srgbClr val="C00000"/>
              </a:solidFill>
            </a:endParaRPr>
          </a:p>
        </p:txBody>
      </p:sp>
      <p:sp>
        <p:nvSpPr>
          <p:cNvPr id="3" name="Объект 2"/>
          <p:cNvSpPr>
            <a:spLocks noGrp="1"/>
          </p:cNvSpPr>
          <p:nvPr>
            <p:ph idx="1"/>
          </p:nvPr>
        </p:nvSpPr>
        <p:spPr>
          <a:xfrm>
            <a:off x="107504" y="404664"/>
            <a:ext cx="8928992" cy="6048672"/>
          </a:xfrm>
        </p:spPr>
        <p:txBody>
          <a:bodyPr>
            <a:normAutofit/>
          </a:bodyPr>
          <a:lstStyle/>
          <a:p>
            <a:r>
              <a:rPr lang="ro-MO" sz="2000" dirty="0"/>
              <a:t>Pentru condiționarea multiplelor forme farmaceutice este nevoie de diferite tipuri de recipiente cu diverse compoziții, forme, aspecte și dimensiuni. </a:t>
            </a:r>
          </a:p>
          <a:p>
            <a:endParaRPr lang="ro-MO" sz="2000" dirty="0"/>
          </a:p>
          <a:p>
            <a:r>
              <a:rPr lang="ro-MO" sz="2000" dirty="0"/>
              <a:t>Pentru aceasta se utilizează:</a:t>
            </a:r>
          </a:p>
          <a:p>
            <a:r>
              <a:rPr lang="ro-MO" sz="2000" b="1" i="1" u="sng" dirty="0">
                <a:solidFill>
                  <a:srgbClr val="C00000"/>
                </a:solidFill>
              </a:rPr>
              <a:t>Recipiente incolore</a:t>
            </a:r>
            <a:r>
              <a:rPr lang="ro-MO" sz="2000" i="1" dirty="0"/>
              <a:t>, </a:t>
            </a:r>
            <a:r>
              <a:rPr lang="ro-MO" sz="2000" dirty="0"/>
              <a:t>penru toate formele </a:t>
            </a:r>
            <a:r>
              <a:rPr lang="ro-MO" sz="2000" i="1" dirty="0"/>
              <a:t>stabile</a:t>
            </a:r>
          </a:p>
          <a:p>
            <a:r>
              <a:rPr lang="ro-MO" sz="2000" b="1" i="1" u="sng" dirty="0">
                <a:solidFill>
                  <a:srgbClr val="C00000"/>
                </a:solidFill>
              </a:rPr>
              <a:t>Recipiente fotoprotectoare</a:t>
            </a:r>
            <a:r>
              <a:rPr lang="ro-MO" sz="2000" i="1" dirty="0"/>
              <a:t>, </a:t>
            </a:r>
            <a:r>
              <a:rPr lang="ro-MO" sz="2000" dirty="0"/>
              <a:t>ele sunt rezistente la lumină și sunt destinate medicamentelor </a:t>
            </a:r>
            <a:r>
              <a:rPr lang="ro-MO" sz="2000" i="1" dirty="0"/>
              <a:t>fotosensibile</a:t>
            </a:r>
          </a:p>
          <a:p>
            <a:r>
              <a:rPr lang="ro-MO" sz="2000" b="1" i="1" u="sng" dirty="0">
                <a:solidFill>
                  <a:srgbClr val="C00000"/>
                </a:solidFill>
              </a:rPr>
              <a:t>Recipiente bine închise </a:t>
            </a:r>
            <a:r>
              <a:rPr lang="ro-MO" sz="2000" i="1" dirty="0"/>
              <a:t>– </a:t>
            </a:r>
            <a:r>
              <a:rPr lang="ro-MO" sz="2000" dirty="0"/>
              <a:t>trebuie să protejeze conținutul de mediul extern</a:t>
            </a:r>
          </a:p>
          <a:p>
            <a:r>
              <a:rPr lang="ro-MO" sz="2000" b="1" i="1" u="sng" dirty="0">
                <a:solidFill>
                  <a:srgbClr val="C00000"/>
                </a:solidFill>
              </a:rPr>
              <a:t>Recepiente închise ermetic </a:t>
            </a:r>
            <a:r>
              <a:rPr lang="ro-MO" sz="2000" i="1" dirty="0"/>
              <a:t>–</a:t>
            </a:r>
            <a:r>
              <a:rPr lang="ro-MO" sz="2000" dirty="0"/>
              <a:t> pentru evitarea oricărei modificări în conținutul medicamentului</a:t>
            </a:r>
          </a:p>
          <a:p>
            <a:r>
              <a:rPr lang="ro-MO" sz="2000" b="1" i="1" u="sng" dirty="0">
                <a:solidFill>
                  <a:srgbClr val="C00000"/>
                </a:solidFill>
              </a:rPr>
              <a:t>Recipiente cu o singură doză</a:t>
            </a:r>
          </a:p>
          <a:p>
            <a:r>
              <a:rPr lang="ro-MO" sz="2000" b="1" i="1" u="sng" dirty="0">
                <a:solidFill>
                  <a:srgbClr val="C00000"/>
                </a:solidFill>
              </a:rPr>
              <a:t>Recipiente cu mai multe doze </a:t>
            </a:r>
            <a:r>
              <a:rPr lang="ro-MO" sz="2000" i="1" dirty="0"/>
              <a:t>- </a:t>
            </a:r>
            <a:r>
              <a:rPr lang="ro-MO" sz="2000" dirty="0"/>
              <a:t> asigură stabilitatea medicamentului pe parcursul utilizării pe toată perioada de administrare. Ele au diferite sisteme de închidere, din sticlă, material plastic sau metal, prevăzute în interior cu rondele.</a:t>
            </a:r>
            <a:endParaRPr lang="ru-RU" sz="20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53</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10574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sz="2400" b="1" dirty="0">
                <a:solidFill>
                  <a:srgbClr val="C00000"/>
                </a:solidFill>
              </a:rPr>
              <a:t>Pentru diferite forme farmaceutice se utilizează:</a:t>
            </a:r>
            <a:endParaRPr lang="ru-RU" sz="2400" b="1" dirty="0">
              <a:solidFill>
                <a:srgbClr val="C00000"/>
              </a:solidFill>
            </a:endParaRPr>
          </a:p>
        </p:txBody>
      </p:sp>
      <p:sp>
        <p:nvSpPr>
          <p:cNvPr id="3" name="Объект 2"/>
          <p:cNvSpPr>
            <a:spLocks noGrp="1"/>
          </p:cNvSpPr>
          <p:nvPr>
            <p:ph idx="1"/>
          </p:nvPr>
        </p:nvSpPr>
        <p:spPr>
          <a:xfrm>
            <a:off x="107504" y="692696"/>
            <a:ext cx="8928992" cy="5760640"/>
          </a:xfrm>
        </p:spPr>
        <p:txBody>
          <a:bodyPr/>
          <a:lstStyle/>
          <a:p>
            <a:r>
              <a:rPr lang="ro-MO" b="1" i="1" dirty="0">
                <a:solidFill>
                  <a:srgbClr val="C00000"/>
                </a:solidFill>
              </a:rPr>
              <a:t>1. Flacoane din sticlă</a:t>
            </a:r>
            <a:r>
              <a:rPr lang="ro-MO" i="1" dirty="0"/>
              <a:t>, </a:t>
            </a:r>
            <a:r>
              <a:rPr lang="ro-MO" dirty="0"/>
              <a:t>multidoze:</a:t>
            </a:r>
          </a:p>
          <a:p>
            <a:pPr lvl="1"/>
            <a:r>
              <a:rPr lang="ro-MO" dirty="0"/>
              <a:t>Sticle medicinale incolore sau brune, de formă cilindrică. </a:t>
            </a:r>
          </a:p>
          <a:p>
            <a:pPr lvl="1"/>
            <a:r>
              <a:rPr lang="ro-MO" dirty="0"/>
              <a:t>Sticle medicinale  cu </a:t>
            </a:r>
            <a:r>
              <a:rPr lang="ro-MO" b="1" i="1" dirty="0">
                <a:solidFill>
                  <a:srgbClr val="002060"/>
                </a:solidFill>
              </a:rPr>
              <a:t>striuri (caneluri/ </a:t>
            </a:r>
            <a:r>
              <a:rPr lang="ru-RU" b="1" i="1" dirty="0">
                <a:solidFill>
                  <a:srgbClr val="002060"/>
                </a:solidFill>
              </a:rPr>
              <a:t>пазы</a:t>
            </a:r>
            <a:r>
              <a:rPr lang="ro-MO" i="1" dirty="0"/>
              <a:t>) </a:t>
            </a:r>
            <a:r>
              <a:rPr lang="ro-MO" dirty="0"/>
              <a:t>de formă cilindrică</a:t>
            </a:r>
          </a:p>
          <a:p>
            <a:pPr lvl="1"/>
            <a:r>
              <a:rPr lang="ro-MO" dirty="0"/>
              <a:t>Sticle ovale cu striuri.</a:t>
            </a:r>
          </a:p>
          <a:p>
            <a:pPr lvl="1"/>
            <a:r>
              <a:rPr lang="ro-MO" u="sng" dirty="0">
                <a:solidFill>
                  <a:srgbClr val="002060"/>
                </a:solidFill>
                <a:effectLst>
                  <a:outerShdw blurRad="38100" dist="38100" dir="2700000" algn="tl">
                    <a:srgbClr val="000000">
                      <a:alpha val="43137"/>
                    </a:srgbClr>
                  </a:outerShdw>
                </a:effectLst>
              </a:rPr>
              <a:t>Sticle cilindrice </a:t>
            </a:r>
            <a:r>
              <a:rPr lang="ro-MO" dirty="0"/>
              <a:t>sunt indicate pentru majorarea medicamentelor lichide de uz oral: soluții, siropuri, mixturi, emulsii, suspensii, soluții extractive.</a:t>
            </a:r>
          </a:p>
          <a:p>
            <a:pPr lvl="1"/>
            <a:r>
              <a:rPr lang="ro-MO" u="sng" dirty="0">
                <a:solidFill>
                  <a:srgbClr val="002060"/>
                </a:solidFill>
                <a:effectLst>
                  <a:outerShdw blurRad="38100" dist="38100" dir="2700000" algn="tl">
                    <a:srgbClr val="000000">
                      <a:alpha val="43137"/>
                    </a:srgbClr>
                  </a:outerShdw>
                </a:effectLst>
              </a:rPr>
              <a:t>Sticlele ovale </a:t>
            </a:r>
            <a:r>
              <a:rPr lang="ro-MO" dirty="0"/>
              <a:t>se utilizează pentru preparatele de uz extern – ape de gură, gargarisme, inhalații, loțiuni, soluții cu antiseptice,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54</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42455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sz="2400" b="1" dirty="0">
                <a:solidFill>
                  <a:srgbClr val="C00000"/>
                </a:solidFill>
              </a:rPr>
              <a:t>Pentru diferite forme farmaceutice se utilizează:</a:t>
            </a:r>
            <a:endParaRPr lang="ru-RU" sz="2400" b="1" dirty="0">
              <a:solidFill>
                <a:srgbClr val="C00000"/>
              </a:solidFill>
            </a:endParaRPr>
          </a:p>
        </p:txBody>
      </p:sp>
      <p:sp>
        <p:nvSpPr>
          <p:cNvPr id="3" name="Объект 2"/>
          <p:cNvSpPr>
            <a:spLocks noGrp="1"/>
          </p:cNvSpPr>
          <p:nvPr>
            <p:ph idx="1"/>
          </p:nvPr>
        </p:nvSpPr>
        <p:spPr>
          <a:xfrm>
            <a:off x="107504" y="692696"/>
            <a:ext cx="8928992" cy="5760640"/>
          </a:xfrm>
        </p:spPr>
        <p:txBody>
          <a:bodyPr>
            <a:normAutofit lnSpcReduction="10000"/>
          </a:bodyPr>
          <a:lstStyle/>
          <a:p>
            <a:r>
              <a:rPr lang="ro-MO" b="1" i="1" dirty="0">
                <a:solidFill>
                  <a:srgbClr val="C00000"/>
                </a:solidFill>
              </a:rPr>
              <a:t>2. Flacoane din plastomeri</a:t>
            </a:r>
            <a:r>
              <a:rPr lang="ro-MO" i="1" dirty="0"/>
              <a:t>, </a:t>
            </a:r>
            <a:r>
              <a:rPr lang="ro-MO" dirty="0"/>
              <a:t>multidoze. </a:t>
            </a:r>
          </a:p>
          <a:p>
            <a:r>
              <a:rPr lang="ro-MO" dirty="0"/>
              <a:t>Ele pot fi:</a:t>
            </a:r>
          </a:p>
          <a:p>
            <a:pPr lvl="1"/>
            <a:r>
              <a:rPr lang="ro-MO" dirty="0"/>
              <a:t> rigide, </a:t>
            </a:r>
          </a:p>
          <a:p>
            <a:pPr lvl="1"/>
            <a:r>
              <a:rPr lang="ro-MO" dirty="0"/>
              <a:t>flexibile, </a:t>
            </a:r>
          </a:p>
          <a:p>
            <a:pPr lvl="1"/>
            <a:r>
              <a:rPr lang="ro-MO" dirty="0"/>
              <a:t>opace sau transparente. </a:t>
            </a:r>
          </a:p>
          <a:p>
            <a:pPr algn="just"/>
            <a:r>
              <a:rPr lang="ro-MO" dirty="0"/>
              <a:t>Se indică mai ales pentru medicamentele lichide de uz extern. Unele recipiente au un orificiu picător în capac.</a:t>
            </a:r>
          </a:p>
          <a:p>
            <a:pPr algn="just"/>
            <a:r>
              <a:rPr lang="ro-MO" b="1" i="1" dirty="0">
                <a:solidFill>
                  <a:srgbClr val="C00000"/>
                </a:solidFill>
              </a:rPr>
              <a:t>3. Flacoane picătoare</a:t>
            </a:r>
            <a:r>
              <a:rPr lang="ro-MO" i="1" dirty="0"/>
              <a:t>, </a:t>
            </a:r>
            <a:r>
              <a:rPr lang="ro-MO" dirty="0"/>
              <a:t>multidoze. Pot fi din sticlă sau din plastic, cu dop picător. Sunt destinate administrării de preparate lichide pe mucoase – oftalmică, nazală,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55</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49093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Pentru diferite forme farmaceutice se utilizează:</a:t>
            </a:r>
            <a:endParaRPr lang="ru-RU" sz="2400" dirty="0"/>
          </a:p>
        </p:txBody>
      </p:sp>
      <p:sp>
        <p:nvSpPr>
          <p:cNvPr id="3" name="Объект 2"/>
          <p:cNvSpPr>
            <a:spLocks noGrp="1"/>
          </p:cNvSpPr>
          <p:nvPr>
            <p:ph idx="1"/>
          </p:nvPr>
        </p:nvSpPr>
        <p:spPr>
          <a:xfrm>
            <a:off x="457200" y="404664"/>
            <a:ext cx="8507288" cy="6048672"/>
          </a:xfrm>
        </p:spPr>
        <p:txBody>
          <a:bodyPr>
            <a:normAutofit fontScale="85000" lnSpcReduction="10000"/>
          </a:bodyPr>
          <a:lstStyle/>
          <a:p>
            <a:pPr algn="just"/>
            <a:r>
              <a:rPr lang="ro-MO" b="1" i="1" dirty="0">
                <a:solidFill>
                  <a:srgbClr val="C00000"/>
                </a:solidFill>
              </a:rPr>
              <a:t>4. Recipiente pentru preparate semisolide</a:t>
            </a:r>
            <a:r>
              <a:rPr lang="ro-MO" i="1" dirty="0"/>
              <a:t>, </a:t>
            </a:r>
            <a:r>
              <a:rPr lang="ro-MO" dirty="0"/>
              <a:t>multidoze. </a:t>
            </a:r>
          </a:p>
          <a:p>
            <a:pPr algn="just"/>
            <a:r>
              <a:rPr lang="ro-MO" dirty="0"/>
              <a:t>De regulă, acestea sunt cutii din sticlă, plastomeri sau metale, de formă cilindrică, cu deschidere largă, incolore sau colorate, inchise cu capac care se înșurubează. </a:t>
            </a:r>
          </a:p>
          <a:p>
            <a:pPr algn="just"/>
            <a:r>
              <a:rPr lang="ro-MO" dirty="0"/>
              <a:t>Se folosesc pentru a condiționa în timp formele </a:t>
            </a:r>
            <a:r>
              <a:rPr lang="ro-MO" i="1" dirty="0"/>
              <a:t>semisolide</a:t>
            </a:r>
            <a:r>
              <a:rPr lang="ro-MO" dirty="0"/>
              <a:t> (unguente, paste) sau </a:t>
            </a:r>
            <a:r>
              <a:rPr lang="ro-MO" i="1" dirty="0"/>
              <a:t>solide </a:t>
            </a:r>
            <a:r>
              <a:rPr lang="ro-MO" dirty="0"/>
              <a:t>(supozitoare, comprimate, pulberi) cât și pentru medicamente industriale și cosmetice.</a:t>
            </a:r>
          </a:p>
          <a:p>
            <a:pPr algn="just"/>
            <a:endParaRPr lang="ro-MO" i="1" dirty="0"/>
          </a:p>
          <a:p>
            <a:pPr algn="just"/>
            <a:r>
              <a:rPr lang="ro-MO" b="1" i="1" dirty="0">
                <a:solidFill>
                  <a:srgbClr val="C00000"/>
                </a:solidFill>
              </a:rPr>
              <a:t>5.</a:t>
            </a:r>
            <a:r>
              <a:rPr lang="ro-MO" b="1" dirty="0">
                <a:solidFill>
                  <a:srgbClr val="C00000"/>
                </a:solidFill>
              </a:rPr>
              <a:t> </a:t>
            </a:r>
            <a:r>
              <a:rPr lang="ro-MO" b="1" i="1" dirty="0">
                <a:solidFill>
                  <a:srgbClr val="C00000"/>
                </a:solidFill>
              </a:rPr>
              <a:t>Recipiente pentru comprimate și capsule.</a:t>
            </a:r>
            <a:r>
              <a:rPr lang="ro-MO" i="1" dirty="0"/>
              <a:t> </a:t>
            </a:r>
            <a:r>
              <a:rPr lang="ro-MO" dirty="0"/>
              <a:t> </a:t>
            </a:r>
          </a:p>
          <a:p>
            <a:pPr algn="just"/>
            <a:r>
              <a:rPr lang="ro-MO" dirty="0"/>
              <a:t>Ele sunt fabricate din sticlă, plastic sau metal, au forma cilindrică cu sau fără caneluri, cu închidere care se înșurubează sau rezistentă la deschiderea de către copii.</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68856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Pentru diferite forme farmaceutice se utilizează:</a:t>
            </a:r>
            <a:endParaRPr lang="ru-RU" sz="2400" dirty="0"/>
          </a:p>
        </p:txBody>
      </p:sp>
      <p:sp>
        <p:nvSpPr>
          <p:cNvPr id="3" name="Объект 2"/>
          <p:cNvSpPr>
            <a:spLocks noGrp="1"/>
          </p:cNvSpPr>
          <p:nvPr>
            <p:ph idx="1"/>
          </p:nvPr>
        </p:nvSpPr>
        <p:spPr>
          <a:xfrm>
            <a:off x="457200" y="404664"/>
            <a:ext cx="8507288" cy="6048672"/>
          </a:xfrm>
        </p:spPr>
        <p:txBody>
          <a:bodyPr>
            <a:normAutofit/>
          </a:bodyPr>
          <a:lstStyle/>
          <a:p>
            <a:pPr algn="just"/>
            <a:r>
              <a:rPr lang="ro-MO" b="1" i="1" dirty="0">
                <a:solidFill>
                  <a:srgbClr val="C00000"/>
                </a:solidFill>
              </a:rPr>
              <a:t>5. Recipiente cu sisteme de închidere speciale.</a:t>
            </a:r>
            <a:r>
              <a:rPr lang="ro-MO" i="1" dirty="0"/>
              <a:t> </a:t>
            </a:r>
          </a:p>
          <a:p>
            <a:pPr algn="just"/>
            <a:r>
              <a:rPr lang="ro-MO" dirty="0"/>
              <a:t>Sunt destinate pentru condiționarea de aerosoli sub presiune, spray-uri, etc.</a:t>
            </a:r>
          </a:p>
          <a:p>
            <a:pPr algn="just"/>
            <a:endParaRPr lang="ro-MO" i="1" dirty="0"/>
          </a:p>
          <a:p>
            <a:pPr algn="just"/>
            <a:r>
              <a:rPr lang="ro-MO" b="1" i="1" dirty="0">
                <a:solidFill>
                  <a:srgbClr val="C00000"/>
                </a:solidFill>
              </a:rPr>
              <a:t>6. Recipiente cu mai multe doze, condiționate individual.</a:t>
            </a:r>
            <a:r>
              <a:rPr lang="ro-MO" dirty="0"/>
              <a:t> </a:t>
            </a:r>
          </a:p>
          <a:p>
            <a:pPr algn="just"/>
            <a:r>
              <a:rPr lang="ro-MO" dirty="0"/>
              <a:t>Sunt cele mai moderne și se aplică pentru formele farmaceutice solide. Cel mai des ele sunt confecționate după tehnica blister.</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57</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98517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18058"/>
          </a:xfrm>
        </p:spPr>
        <p:txBody>
          <a:bodyPr>
            <a:normAutofit fontScale="90000"/>
          </a:bodyPr>
          <a:lstStyle/>
          <a:p>
            <a:r>
              <a:rPr lang="ro-MO" b="1" dirty="0">
                <a:solidFill>
                  <a:srgbClr val="C00000"/>
                </a:solidFill>
              </a:rPr>
              <a:t>Ambalarea medicamentelor</a:t>
            </a:r>
            <a:endParaRPr lang="ru-RU" dirty="0">
              <a:solidFill>
                <a:srgbClr val="C00000"/>
              </a:solidFill>
            </a:endParaRPr>
          </a:p>
        </p:txBody>
      </p:sp>
      <p:sp>
        <p:nvSpPr>
          <p:cNvPr id="3" name="Объект 2"/>
          <p:cNvSpPr>
            <a:spLocks noGrp="1"/>
          </p:cNvSpPr>
          <p:nvPr>
            <p:ph idx="1"/>
          </p:nvPr>
        </p:nvSpPr>
        <p:spPr>
          <a:xfrm>
            <a:off x="179512" y="620688"/>
            <a:ext cx="8928992" cy="5904656"/>
          </a:xfrm>
        </p:spPr>
        <p:txBody>
          <a:bodyPr>
            <a:normAutofit fontScale="85000" lnSpcReduction="20000"/>
          </a:bodyPr>
          <a:lstStyle/>
          <a:p>
            <a:pPr algn="just"/>
            <a:r>
              <a:rPr lang="ro-MO" dirty="0"/>
              <a:t>După procedeul de condiționare </a:t>
            </a:r>
            <a:r>
              <a:rPr lang="ro-MO" i="1" u="sng" dirty="0">
                <a:solidFill>
                  <a:srgbClr val="002060"/>
                </a:solidFill>
              </a:rPr>
              <a:t>primară</a:t>
            </a:r>
            <a:r>
              <a:rPr lang="ro-MO" i="1" dirty="0"/>
              <a:t>, </a:t>
            </a:r>
            <a:r>
              <a:rPr lang="ro-MO" dirty="0"/>
              <a:t>are loc ambalarea medicamentului (condiționarea </a:t>
            </a:r>
            <a:r>
              <a:rPr lang="ro-MO" i="1" u="sng" dirty="0">
                <a:solidFill>
                  <a:srgbClr val="002060"/>
                </a:solidFill>
              </a:rPr>
              <a:t>secundară</a:t>
            </a:r>
            <a:r>
              <a:rPr lang="ro-MO" dirty="0"/>
              <a:t>). </a:t>
            </a:r>
          </a:p>
          <a:p>
            <a:pPr algn="just"/>
            <a:r>
              <a:rPr lang="ro-MO" dirty="0"/>
              <a:t>Ambalarea secundară are un rol principal de a proteja mecanic ambalajul primar. </a:t>
            </a:r>
          </a:p>
          <a:p>
            <a:pPr algn="just"/>
            <a:r>
              <a:rPr lang="ro-MO" dirty="0"/>
              <a:t>Pentru aceasta recipientul cu medicament se ambalează în cutie de carton, care este inscripționată cu toate informațiile necesare pentru consumător:</a:t>
            </a:r>
          </a:p>
          <a:p>
            <a:pPr lvl="1" algn="just"/>
            <a:r>
              <a:rPr lang="ro-MO" dirty="0"/>
              <a:t>numele întreprinderii de producere</a:t>
            </a:r>
          </a:p>
          <a:p>
            <a:pPr lvl="1" algn="just"/>
            <a:r>
              <a:rPr lang="ro-MO" dirty="0"/>
              <a:t>Denumirea și formula calitativă și cantitativă a produsului</a:t>
            </a:r>
          </a:p>
          <a:p>
            <a:pPr lvl="1" algn="just"/>
            <a:r>
              <a:rPr lang="ro-MO" dirty="0"/>
              <a:t>Concentrația</a:t>
            </a:r>
          </a:p>
          <a:p>
            <a:pPr lvl="1" algn="just"/>
            <a:r>
              <a:rPr lang="ro-MO" dirty="0"/>
              <a:t>Forma farmaceutică</a:t>
            </a:r>
          </a:p>
          <a:p>
            <a:pPr lvl="1" algn="just"/>
            <a:r>
              <a:rPr lang="ro-MO" dirty="0"/>
              <a:t>Capacitatea recepientului</a:t>
            </a:r>
          </a:p>
          <a:p>
            <a:pPr lvl="1" algn="just"/>
            <a:r>
              <a:rPr lang="ro-MO" dirty="0"/>
              <a:t>Numărul de doze</a:t>
            </a:r>
          </a:p>
          <a:p>
            <a:pPr lvl="1" algn="just"/>
            <a:r>
              <a:rPr lang="ro-MO" dirty="0"/>
              <a:t>Data preparării</a:t>
            </a:r>
          </a:p>
          <a:p>
            <a:pPr lvl="1" algn="just"/>
            <a:r>
              <a:rPr lang="ro-MO" dirty="0"/>
              <a:t>Termenul de valabilitate</a:t>
            </a:r>
          </a:p>
          <a:p>
            <a:pPr lvl="1" algn="just"/>
            <a:r>
              <a:rPr lang="ro-MO" dirty="0"/>
              <a:t>Modul și calea de administrare.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58</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41986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90066"/>
          </a:xfrm>
        </p:spPr>
        <p:txBody>
          <a:bodyPr>
            <a:normAutofit fontScale="90000"/>
          </a:bodyPr>
          <a:lstStyle/>
          <a:p>
            <a:r>
              <a:rPr lang="ro-MO" b="1" dirty="0">
                <a:solidFill>
                  <a:srgbClr val="C00000"/>
                </a:solidFill>
              </a:rPr>
              <a:t>Ambalarea medicamentelor</a:t>
            </a:r>
            <a:endParaRPr lang="ru-RU" dirty="0"/>
          </a:p>
        </p:txBody>
      </p:sp>
      <p:sp>
        <p:nvSpPr>
          <p:cNvPr id="3" name="Объект 2"/>
          <p:cNvSpPr>
            <a:spLocks noGrp="1"/>
          </p:cNvSpPr>
          <p:nvPr>
            <p:ph idx="1"/>
          </p:nvPr>
        </p:nvSpPr>
        <p:spPr>
          <a:xfrm>
            <a:off x="107504" y="548680"/>
            <a:ext cx="8856984" cy="5976664"/>
          </a:xfrm>
        </p:spPr>
        <p:txBody>
          <a:bodyPr>
            <a:normAutofit fontScale="92500"/>
          </a:bodyPr>
          <a:lstStyle/>
          <a:p>
            <a:pPr algn="just"/>
            <a:r>
              <a:rPr lang="ro-MO" dirty="0"/>
              <a:t>În fiecare cutie se introduce </a:t>
            </a:r>
            <a:r>
              <a:rPr lang="ro-MO" b="1" i="1" u="sng" dirty="0">
                <a:effectLst>
                  <a:outerShdw blurRad="38100" dist="38100" dir="2700000" algn="tl">
                    <a:srgbClr val="000000">
                      <a:alpha val="43137"/>
                    </a:srgbClr>
                  </a:outerShdw>
                </a:effectLst>
              </a:rPr>
              <a:t>fișa de control </a:t>
            </a:r>
            <a:r>
              <a:rPr lang="ro-MO" dirty="0"/>
              <a:t>cu data fabricării, numărul partidei, numărul verificatorului, și </a:t>
            </a:r>
            <a:r>
              <a:rPr lang="ro-MO" b="1" i="1" u="sng" dirty="0">
                <a:effectLst>
                  <a:outerShdw blurRad="38100" dist="38100" dir="2700000" algn="tl">
                    <a:srgbClr val="000000">
                      <a:alpha val="43137"/>
                    </a:srgbClr>
                  </a:outerShdw>
                </a:effectLst>
              </a:rPr>
              <a:t>prospectul medicamentului</a:t>
            </a:r>
            <a:r>
              <a:rPr lang="ro-MO" i="1" dirty="0"/>
              <a:t>, </a:t>
            </a:r>
            <a:r>
              <a:rPr lang="ro-MO" dirty="0"/>
              <a:t>cu date fizico-chimice și farmacologice (modul de utilizare, indicații, contraindicații, efecte secundare, etc.), unele precauții de păstrare, etc. </a:t>
            </a:r>
          </a:p>
          <a:p>
            <a:pPr algn="just"/>
            <a:r>
              <a:rPr lang="ro-MO" dirty="0"/>
              <a:t>După ambalare urmează procesul de </a:t>
            </a:r>
            <a:r>
              <a:rPr lang="ro-MO" b="1" i="1" u="sng" dirty="0">
                <a:solidFill>
                  <a:srgbClr val="C00000"/>
                </a:solidFill>
              </a:rPr>
              <a:t>grupare</a:t>
            </a:r>
            <a:r>
              <a:rPr lang="ro-MO" dirty="0"/>
              <a:t>, care constă în aceea că o cantitate oarecare de cutii să ambalează în pachete din hârtie, pe care, la fel, se indică toată informația despre medicament. </a:t>
            </a:r>
          </a:p>
          <a:p>
            <a:pPr algn="just"/>
            <a:r>
              <a:rPr lang="ro-MO" dirty="0"/>
              <a:t>Aceasta ușurează manipularea, transportarea și sistematizarea medicamentelor.</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59</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68160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fontScale="85000" lnSpcReduction="10000"/>
          </a:bodyPr>
          <a:lstStyle/>
          <a:p>
            <a:pPr algn="just"/>
            <a:r>
              <a:rPr lang="ro-RO" dirty="0"/>
              <a:t>Termenul de </a:t>
            </a:r>
            <a:r>
              <a:rPr lang="ro-RO" b="1" u="sng" dirty="0">
                <a:effectLst>
                  <a:outerShdw blurRad="38100" dist="38100" dir="2700000" algn="tl">
                    <a:srgbClr val="000000">
                      <a:alpha val="43137"/>
                    </a:srgbClr>
                  </a:outerShdw>
                </a:effectLst>
              </a:rPr>
              <a:t>drog</a:t>
            </a:r>
            <a:r>
              <a:rPr lang="ro-RO" b="1" dirty="0"/>
              <a:t> (</a:t>
            </a:r>
            <a:r>
              <a:rPr lang="ro-RO" dirty="0"/>
              <a:t>engl. </a:t>
            </a:r>
            <a:r>
              <a:rPr lang="ro-RO" i="1" dirty="0"/>
              <a:t>drug</a:t>
            </a:r>
            <a:r>
              <a:rPr lang="ro-RO" dirty="0"/>
              <a:t> – medicament, oland. </a:t>
            </a:r>
            <a:r>
              <a:rPr lang="ro-RO" i="1" dirty="0"/>
              <a:t>droag</a:t>
            </a:r>
            <a:r>
              <a:rPr lang="ro-RO" dirty="0"/>
              <a:t> – de a usca) – desemnă un produs vegetal sau o materie primă vegetală, ce reprezintă planta sau partea de plantă medicinală, recoltată şi uscată, mai rar în stare proaspătă, care se utilizează pentru prepararea de medicamente, prin operaţii de mărunţire, pulverizare, extracţie, comprimare etc. De exemplu – florile de tei, frunzele de mentă, etc. </a:t>
            </a:r>
            <a:endParaRPr lang="ru-RU" dirty="0"/>
          </a:p>
          <a:p>
            <a:endParaRPr lang="ro-RO" b="1" dirty="0"/>
          </a:p>
          <a:p>
            <a:pPr algn="just"/>
            <a:r>
              <a:rPr lang="ro-RO" b="1" dirty="0"/>
              <a:t>Important – </a:t>
            </a:r>
            <a:r>
              <a:rPr lang="ro-RO" dirty="0"/>
              <a:t>actualmente, drog se asociază în exclusiv cu substanţe stupifiante. Dar esenţa cuvântului constă în aceea că înseamnă un produs medicamentos, o formă farmaceutică dozată, forma farmaceutică finită. </a:t>
            </a:r>
            <a:r>
              <a:rPr lang="ro-RO" i="1" u="sng" dirty="0"/>
              <a:t>(Drog – produs medicamentos; droguri – substanţe stupefiante, narcotice).</a:t>
            </a:r>
            <a:endParaRPr lang="ru-RU" i="1" u="sng"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1736965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62074"/>
          </a:xfrm>
        </p:spPr>
        <p:txBody>
          <a:bodyPr>
            <a:normAutofit fontScale="90000"/>
          </a:bodyPr>
          <a:lstStyle/>
          <a:p>
            <a:r>
              <a:rPr lang="ro-MO" b="1" dirty="0">
                <a:solidFill>
                  <a:srgbClr val="C00000"/>
                </a:solidFill>
              </a:rPr>
              <a:t>Depozitarea medicamentelor</a:t>
            </a:r>
            <a:endParaRPr lang="ru-RU" dirty="0">
              <a:solidFill>
                <a:srgbClr val="C00000"/>
              </a:solidFill>
            </a:endParaRPr>
          </a:p>
        </p:txBody>
      </p:sp>
      <p:sp>
        <p:nvSpPr>
          <p:cNvPr id="3" name="Объект 2"/>
          <p:cNvSpPr>
            <a:spLocks noGrp="1"/>
          </p:cNvSpPr>
          <p:nvPr>
            <p:ph idx="1"/>
          </p:nvPr>
        </p:nvSpPr>
        <p:spPr>
          <a:xfrm>
            <a:off x="179512" y="836712"/>
            <a:ext cx="8784976" cy="5616624"/>
          </a:xfrm>
        </p:spPr>
        <p:txBody>
          <a:bodyPr>
            <a:normAutofit lnSpcReduction="10000"/>
          </a:bodyPr>
          <a:lstStyle/>
          <a:p>
            <a:pPr algn="just"/>
            <a:r>
              <a:rPr lang="ro-MO" dirty="0"/>
              <a:t>Pentru a menține stabilitatea medicamentelor, ele trebuie să fie păstrate în condiții corespunzătoare. </a:t>
            </a:r>
          </a:p>
          <a:p>
            <a:pPr algn="just"/>
            <a:r>
              <a:rPr lang="ro-MO" dirty="0"/>
              <a:t>În farmacopee, pentru produse farmaceutice, condițiile generale de păstrare sunt indicate în monografiile generale sau individuale.</a:t>
            </a:r>
          </a:p>
          <a:p>
            <a:pPr algn="just"/>
            <a:r>
              <a:rPr lang="ro-MO" dirty="0"/>
              <a:t>Pentru </a:t>
            </a:r>
            <a:r>
              <a:rPr lang="ro-MO" i="1" dirty="0"/>
              <a:t>produsele oficinale</a:t>
            </a:r>
            <a:r>
              <a:rPr lang="ro-MO" dirty="0"/>
              <a:t>, condițiile de păstrare sunt indicate în monografiile individuale.</a:t>
            </a:r>
          </a:p>
          <a:p>
            <a:pPr algn="just"/>
            <a:r>
              <a:rPr lang="ro-MO" dirty="0"/>
              <a:t>În cazul </a:t>
            </a:r>
            <a:r>
              <a:rPr lang="ro-MO" i="1" dirty="0"/>
              <a:t>producerii industriale</a:t>
            </a:r>
            <a:r>
              <a:rPr lang="ro-MO" dirty="0"/>
              <a:t>, producătorul este obligat să precizeze condițiile de păstrare în </a:t>
            </a:r>
            <a:r>
              <a:rPr lang="ro-MO" b="1" i="1" u="sng" dirty="0">
                <a:solidFill>
                  <a:srgbClr val="002060"/>
                </a:solidFill>
              </a:rPr>
              <a:t>Fișa de fabricație</a:t>
            </a:r>
            <a:r>
              <a:rPr lang="ro-MO" i="1" dirty="0"/>
              <a:t> </a:t>
            </a:r>
            <a:r>
              <a:rPr lang="ro-MO" dirty="0"/>
              <a:t>și în </a:t>
            </a:r>
            <a:r>
              <a:rPr lang="ro-MO" b="1" i="1" u="sng" dirty="0">
                <a:solidFill>
                  <a:srgbClr val="002060"/>
                </a:solidFill>
              </a:rPr>
              <a:t>Norma internă</a:t>
            </a:r>
            <a:r>
              <a:rPr lang="ro-MO" i="1" dirty="0"/>
              <a:t>.</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60</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46689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ro-MO" sz="2400" b="1" i="1" dirty="0">
                <a:solidFill>
                  <a:srgbClr val="C00000"/>
                </a:solidFill>
              </a:rPr>
              <a:t>Expresii folosite pentru temperaturile de păstrare a medicamentelor și a substanțelor farmaceutice</a:t>
            </a:r>
            <a:endParaRPr lang="ru-RU" sz="2400" dirty="0">
              <a:solidFill>
                <a:srgbClr val="C00000"/>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875620380"/>
              </p:ext>
            </p:extLst>
          </p:nvPr>
        </p:nvGraphicFramePr>
        <p:xfrm>
          <a:off x="1533207" y="1340768"/>
          <a:ext cx="6077585" cy="4104455"/>
        </p:xfrm>
        <a:graphic>
          <a:graphicData uri="http://schemas.openxmlformats.org/drawingml/2006/table">
            <a:tbl>
              <a:tblPr firstRow="1" firstCol="1" bandRow="1">
                <a:tableStyleId>{5940675A-B579-460E-94D1-54222C63F5DA}</a:tableStyleId>
              </a:tblPr>
              <a:tblGrid>
                <a:gridCol w="3038475">
                  <a:extLst>
                    <a:ext uri="{9D8B030D-6E8A-4147-A177-3AD203B41FA5}">
                      <a16:colId xmlns:a16="http://schemas.microsoft.com/office/drawing/2014/main" val="20000"/>
                    </a:ext>
                  </a:extLst>
                </a:gridCol>
                <a:gridCol w="3039110">
                  <a:extLst>
                    <a:ext uri="{9D8B030D-6E8A-4147-A177-3AD203B41FA5}">
                      <a16:colId xmlns:a16="http://schemas.microsoft.com/office/drawing/2014/main" val="20001"/>
                    </a:ext>
                  </a:extLst>
                </a:gridCol>
              </a:tblGrid>
              <a:tr h="820891">
                <a:tc>
                  <a:txBody>
                    <a:bodyPr/>
                    <a:lstStyle/>
                    <a:p>
                      <a:pPr algn="ctr"/>
                      <a:r>
                        <a:rPr lang="ro-MO" sz="2000" b="1" dirty="0">
                          <a:effectLst/>
                        </a:rPr>
                        <a:t>Expresie folosită</a:t>
                      </a:r>
                      <a:endParaRPr lang="ru-RU" sz="2000" b="1" dirty="0">
                        <a:effectLst/>
                        <a:latin typeface="Calibri"/>
                        <a:cs typeface="Times New Roman"/>
                      </a:endParaRPr>
                    </a:p>
                  </a:txBody>
                  <a:tcPr marL="68580" marR="68580" marT="0" marB="0"/>
                </a:tc>
                <a:tc>
                  <a:txBody>
                    <a:bodyPr/>
                    <a:lstStyle/>
                    <a:p>
                      <a:pPr algn="ctr"/>
                      <a:r>
                        <a:rPr lang="ro-MO" sz="2000" b="1" dirty="0">
                          <a:effectLst/>
                        </a:rPr>
                        <a:t>Temperatura, </a:t>
                      </a:r>
                      <a:r>
                        <a:rPr lang="ro-MO" sz="2000" b="1" baseline="30000" dirty="0">
                          <a:effectLst/>
                        </a:rPr>
                        <a:t>0</a:t>
                      </a:r>
                      <a:r>
                        <a:rPr lang="ro-MO" sz="2000" b="1" dirty="0">
                          <a:effectLst/>
                        </a:rPr>
                        <a:t>C</a:t>
                      </a:r>
                      <a:endParaRPr lang="ru-RU" sz="2000" b="1" dirty="0">
                        <a:effectLst/>
                        <a:latin typeface="Calibri"/>
                        <a:cs typeface="Times New Roman"/>
                      </a:endParaRPr>
                    </a:p>
                  </a:txBody>
                  <a:tcPr marL="68580" marR="68580" marT="0" marB="0"/>
                </a:tc>
                <a:extLst>
                  <a:ext uri="{0D108BD9-81ED-4DB2-BD59-A6C34878D82A}">
                    <a16:rowId xmlns:a16="http://schemas.microsoft.com/office/drawing/2014/main" val="10000"/>
                  </a:ext>
                </a:extLst>
              </a:tr>
              <a:tr h="820891">
                <a:tc>
                  <a:txBody>
                    <a:bodyPr/>
                    <a:lstStyle/>
                    <a:p>
                      <a:r>
                        <a:rPr lang="ro-MO" sz="2000" b="1">
                          <a:effectLst/>
                        </a:rPr>
                        <a:t>La rece</a:t>
                      </a:r>
                      <a:endParaRPr lang="ru-RU" sz="2000" b="1">
                        <a:effectLst/>
                        <a:latin typeface="Calibri"/>
                        <a:cs typeface="Times New Roman"/>
                      </a:endParaRPr>
                    </a:p>
                  </a:txBody>
                  <a:tcPr marL="68580" marR="68580" marT="0" marB="0"/>
                </a:tc>
                <a:tc>
                  <a:txBody>
                    <a:bodyPr/>
                    <a:lstStyle/>
                    <a:p>
                      <a:pPr algn="ctr"/>
                      <a:r>
                        <a:rPr lang="ro-MO" sz="2000" b="1" dirty="0">
                          <a:effectLst/>
                        </a:rPr>
                        <a:t>2-8</a:t>
                      </a:r>
                      <a:endParaRPr lang="ru-RU" sz="2000" b="1" dirty="0">
                        <a:effectLst/>
                        <a:latin typeface="Calibri"/>
                        <a:cs typeface="Times New Roman"/>
                      </a:endParaRPr>
                    </a:p>
                  </a:txBody>
                  <a:tcPr marL="68580" marR="68580" marT="0" marB="0"/>
                </a:tc>
                <a:extLst>
                  <a:ext uri="{0D108BD9-81ED-4DB2-BD59-A6C34878D82A}">
                    <a16:rowId xmlns:a16="http://schemas.microsoft.com/office/drawing/2014/main" val="10001"/>
                  </a:ext>
                </a:extLst>
              </a:tr>
              <a:tr h="820891">
                <a:tc>
                  <a:txBody>
                    <a:bodyPr/>
                    <a:lstStyle/>
                    <a:p>
                      <a:r>
                        <a:rPr lang="ro-MO" sz="2000" b="1">
                          <a:effectLst/>
                        </a:rPr>
                        <a:t>La loc răcoros</a:t>
                      </a:r>
                      <a:endParaRPr lang="ru-RU" sz="2000" b="1">
                        <a:effectLst/>
                        <a:latin typeface="Calibri"/>
                        <a:cs typeface="Times New Roman"/>
                      </a:endParaRPr>
                    </a:p>
                  </a:txBody>
                  <a:tcPr marL="68580" marR="68580" marT="0" marB="0"/>
                </a:tc>
                <a:tc>
                  <a:txBody>
                    <a:bodyPr/>
                    <a:lstStyle/>
                    <a:p>
                      <a:pPr algn="ctr"/>
                      <a:r>
                        <a:rPr lang="ro-MO" sz="2000" b="1" dirty="0">
                          <a:effectLst/>
                        </a:rPr>
                        <a:t>8-15</a:t>
                      </a:r>
                      <a:endParaRPr lang="ru-RU" sz="2000" b="1" dirty="0">
                        <a:effectLst/>
                        <a:latin typeface="Calibri"/>
                        <a:cs typeface="Times New Roman"/>
                      </a:endParaRPr>
                    </a:p>
                  </a:txBody>
                  <a:tcPr marL="68580" marR="68580" marT="0" marB="0"/>
                </a:tc>
                <a:extLst>
                  <a:ext uri="{0D108BD9-81ED-4DB2-BD59-A6C34878D82A}">
                    <a16:rowId xmlns:a16="http://schemas.microsoft.com/office/drawing/2014/main" val="10002"/>
                  </a:ext>
                </a:extLst>
              </a:tr>
              <a:tr h="820891">
                <a:tc>
                  <a:txBody>
                    <a:bodyPr/>
                    <a:lstStyle/>
                    <a:p>
                      <a:r>
                        <a:rPr lang="ro-MO" sz="2000" b="1">
                          <a:effectLst/>
                        </a:rPr>
                        <a:t>La temperatura camerei</a:t>
                      </a:r>
                      <a:endParaRPr lang="ru-RU" sz="2000" b="1">
                        <a:effectLst/>
                        <a:latin typeface="Calibri"/>
                        <a:cs typeface="Times New Roman"/>
                      </a:endParaRPr>
                    </a:p>
                  </a:txBody>
                  <a:tcPr marL="68580" marR="68580" marT="0" marB="0"/>
                </a:tc>
                <a:tc>
                  <a:txBody>
                    <a:bodyPr/>
                    <a:lstStyle/>
                    <a:p>
                      <a:pPr algn="ctr"/>
                      <a:r>
                        <a:rPr lang="ro-MO" sz="2000" b="1" dirty="0">
                          <a:effectLst/>
                        </a:rPr>
                        <a:t>15-25</a:t>
                      </a:r>
                      <a:endParaRPr lang="ru-RU" sz="2000" b="1" dirty="0">
                        <a:effectLst/>
                        <a:latin typeface="Calibri"/>
                        <a:cs typeface="Times New Roman"/>
                      </a:endParaRPr>
                    </a:p>
                  </a:txBody>
                  <a:tcPr marL="68580" marR="68580" marT="0" marB="0"/>
                </a:tc>
                <a:extLst>
                  <a:ext uri="{0D108BD9-81ED-4DB2-BD59-A6C34878D82A}">
                    <a16:rowId xmlns:a16="http://schemas.microsoft.com/office/drawing/2014/main" val="10003"/>
                  </a:ext>
                </a:extLst>
              </a:tr>
              <a:tr h="820891">
                <a:tc>
                  <a:txBody>
                    <a:bodyPr/>
                    <a:lstStyle/>
                    <a:p>
                      <a:r>
                        <a:rPr lang="ro-MO" sz="2000" b="1">
                          <a:effectLst/>
                        </a:rPr>
                        <a:t>La cald, la căldură</a:t>
                      </a:r>
                      <a:endParaRPr lang="ru-RU" sz="2000" b="1">
                        <a:effectLst/>
                        <a:latin typeface="Calibri"/>
                        <a:cs typeface="Times New Roman"/>
                      </a:endParaRPr>
                    </a:p>
                  </a:txBody>
                  <a:tcPr marL="68580" marR="68580" marT="0" marB="0"/>
                </a:tc>
                <a:tc>
                  <a:txBody>
                    <a:bodyPr/>
                    <a:lstStyle/>
                    <a:p>
                      <a:pPr algn="ctr"/>
                      <a:r>
                        <a:rPr lang="ro-MO" sz="2000" b="1" dirty="0">
                          <a:effectLst/>
                        </a:rPr>
                        <a:t>30-40</a:t>
                      </a:r>
                      <a:endParaRPr lang="ru-RU" sz="2000" b="1" dirty="0">
                        <a:effectLst/>
                        <a:latin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61</a:t>
            </a:fld>
            <a:endParaRPr lang="ru-RU"/>
          </a:p>
        </p:txBody>
      </p:sp>
      <p:sp>
        <p:nvSpPr>
          <p:cNvPr id="6" name="Нижний колонтитул 5"/>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970776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507288" cy="6408712"/>
          </a:xfrm>
        </p:spPr>
        <p:txBody>
          <a:bodyPr>
            <a:normAutofit fontScale="85000" lnSpcReduction="20000"/>
          </a:bodyPr>
          <a:lstStyle/>
          <a:p>
            <a:pPr marL="0" indent="0" algn="ctr">
              <a:buNone/>
            </a:pPr>
            <a:r>
              <a:rPr lang="ro-MO" b="1" dirty="0">
                <a:solidFill>
                  <a:srgbClr val="C00000"/>
                </a:solidFill>
              </a:rPr>
              <a:t>Depozitarea medicamentelor</a:t>
            </a:r>
            <a:endParaRPr lang="ro-MO" dirty="0"/>
          </a:p>
          <a:p>
            <a:pPr algn="just"/>
            <a:endParaRPr lang="ro-MO" dirty="0"/>
          </a:p>
          <a:p>
            <a:pPr algn="just"/>
            <a:r>
              <a:rPr lang="ro-MO" dirty="0"/>
              <a:t>Prin </a:t>
            </a:r>
            <a:r>
              <a:rPr lang="ro-MO" b="1" i="1" u="sng" dirty="0">
                <a:solidFill>
                  <a:srgbClr val="C00000"/>
                </a:solidFill>
              </a:rPr>
              <a:t>fierit de lumină </a:t>
            </a:r>
            <a:r>
              <a:rPr lang="ro-MO" dirty="0"/>
              <a:t>se înțelege că recipientele trebuie să fie fabricate din sticlă brună sau alte materiale care nu permit trecerea luminii. Recipiente se păstrează în dulapuri închise.</a:t>
            </a:r>
          </a:p>
          <a:p>
            <a:pPr algn="just"/>
            <a:r>
              <a:rPr lang="ro-MO" dirty="0"/>
              <a:t>Prin </a:t>
            </a:r>
            <a:r>
              <a:rPr lang="ro-MO" b="1" i="1" u="sng" dirty="0">
                <a:solidFill>
                  <a:srgbClr val="C00000"/>
                </a:solidFill>
              </a:rPr>
              <a:t>fierit de umiditate</a:t>
            </a:r>
            <a:r>
              <a:rPr lang="ro-MO" b="1" i="1" dirty="0">
                <a:solidFill>
                  <a:srgbClr val="C00000"/>
                </a:solidFill>
              </a:rPr>
              <a:t> </a:t>
            </a:r>
            <a:r>
              <a:rPr lang="ro-MO" b="1" dirty="0">
                <a:solidFill>
                  <a:srgbClr val="C00000"/>
                </a:solidFill>
              </a:rPr>
              <a:t> </a:t>
            </a:r>
            <a:r>
              <a:rPr lang="ro-MO" dirty="0"/>
              <a:t>se înțelege păstrarea în recipiente închise sau ermetice </a:t>
            </a:r>
            <a:r>
              <a:rPr lang="ro-MO" i="1" u="sng" dirty="0">
                <a:solidFill>
                  <a:srgbClr val="002060"/>
                </a:solidFill>
              </a:rPr>
              <a:t>și în prezența unei substanțe deshidratante</a:t>
            </a:r>
            <a:r>
              <a:rPr lang="ro-MO" dirty="0"/>
              <a:t>, care deseori se plăsează în dopul recipientului.</a:t>
            </a:r>
          </a:p>
          <a:p>
            <a:pPr algn="just"/>
            <a:r>
              <a:rPr lang="ro-MO" dirty="0"/>
              <a:t>În cazurile speciale, pentru unele produse (antibiotice, seruri, vaccinuri), este prevăzută păstrarea în frigider (+4</a:t>
            </a:r>
            <a:r>
              <a:rPr lang="ro-MO" baseline="30000" dirty="0"/>
              <a:t>0</a:t>
            </a:r>
            <a:r>
              <a:rPr lang="ro-MO" dirty="0"/>
              <a:t>C).</a:t>
            </a:r>
          </a:p>
          <a:p>
            <a:pPr algn="just"/>
            <a:r>
              <a:rPr lang="ro-MO" dirty="0"/>
              <a:t>Substanțele farmaceutice și medicamentele se păstrează </a:t>
            </a:r>
            <a:r>
              <a:rPr lang="ro-MO" i="1" u="sng" dirty="0">
                <a:solidFill>
                  <a:srgbClr val="002060"/>
                </a:solidFill>
              </a:rPr>
              <a:t>în ordinea alfabetică</a:t>
            </a:r>
            <a:r>
              <a:rPr lang="ro-MO" dirty="0"/>
              <a:t>, pentru a ușura evidența.</a:t>
            </a:r>
          </a:p>
          <a:p>
            <a:pPr algn="just"/>
            <a:r>
              <a:rPr lang="ro-MO" dirty="0"/>
              <a:t>Medicamentele sunt aranjate </a:t>
            </a:r>
            <a:r>
              <a:rPr lang="ro-MO" i="1" u="sng" dirty="0">
                <a:solidFill>
                  <a:srgbClr val="002060"/>
                </a:solidFill>
              </a:rPr>
              <a:t>după termenul de valabilitate</a:t>
            </a:r>
            <a:endParaRPr lang="ru-RU" i="1" u="sng"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62</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41886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o-MO" sz="2600" b="1" dirty="0">
                <a:solidFill>
                  <a:srgbClr val="C00000"/>
                </a:solidFill>
              </a:rPr>
              <a:t>Depozitarea medicamentelor</a:t>
            </a:r>
            <a:endParaRPr lang="ru-RU" sz="2600" dirty="0"/>
          </a:p>
        </p:txBody>
      </p:sp>
      <p:sp>
        <p:nvSpPr>
          <p:cNvPr id="3" name="Объект 2"/>
          <p:cNvSpPr>
            <a:spLocks noGrp="1"/>
          </p:cNvSpPr>
          <p:nvPr>
            <p:ph idx="1"/>
          </p:nvPr>
        </p:nvSpPr>
        <p:spPr>
          <a:xfrm>
            <a:off x="457200" y="692696"/>
            <a:ext cx="8229600" cy="5760640"/>
          </a:xfrm>
        </p:spPr>
        <p:txBody>
          <a:bodyPr/>
          <a:lstStyle/>
          <a:p>
            <a:pPr algn="just"/>
            <a:r>
              <a:rPr lang="ro-MO" dirty="0"/>
              <a:t>Substanțele farmaceutice, produse vegetale, produse </a:t>
            </a:r>
            <a:r>
              <a:rPr lang="ro-MO" i="1" dirty="0"/>
              <a:t>industriale și oficinale </a:t>
            </a:r>
            <a:r>
              <a:rPr lang="ro-MO" dirty="0"/>
              <a:t>înscrise în tabelele </a:t>
            </a:r>
            <a:r>
              <a:rPr lang="ro-MO" b="1" i="1" u="sng" dirty="0">
                <a:solidFill>
                  <a:srgbClr val="C00000"/>
                </a:solidFill>
              </a:rPr>
              <a:t>Separanda</a:t>
            </a:r>
            <a:r>
              <a:rPr lang="ro-MO" i="1" dirty="0"/>
              <a:t> </a:t>
            </a:r>
            <a:r>
              <a:rPr lang="ro-MO" dirty="0"/>
              <a:t>(Alte substanţe decît cele toxice, stupefiante, psihotrope şi precursorii acestora)</a:t>
            </a:r>
            <a:r>
              <a:rPr lang="ro-MO" i="1" dirty="0"/>
              <a:t> </a:t>
            </a:r>
            <a:r>
              <a:rPr lang="ro-MO" dirty="0"/>
              <a:t>și </a:t>
            </a:r>
            <a:r>
              <a:rPr lang="ro-MO" b="1" i="1" u="sng" dirty="0">
                <a:solidFill>
                  <a:srgbClr val="C00000"/>
                </a:solidFill>
              </a:rPr>
              <a:t>Venena</a:t>
            </a:r>
            <a:r>
              <a:rPr lang="ro-MO" i="1" dirty="0"/>
              <a:t> </a:t>
            </a:r>
            <a:r>
              <a:rPr lang="ro-MO" dirty="0"/>
              <a:t>(Substanţe toxice, stupefiante, psihotrope şi precursori</a:t>
            </a:r>
            <a:r>
              <a:rPr lang="ro-MO" b="1" dirty="0"/>
              <a:t>) se păstrează în dulapuri speciale, sub cheie, cu evidență separată. Eliberarea acestora este supusă Legii cu privire la substanțe toxice și stupefiante.</a:t>
            </a:r>
            <a:endParaRPr lang="ru-RU" b="1"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63</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7323019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o-MO" sz="2600" b="1" dirty="0">
                <a:solidFill>
                  <a:srgbClr val="C00000"/>
                </a:solidFill>
              </a:rPr>
              <a:t>Depozitarea medicamentelor</a:t>
            </a:r>
            <a:endParaRPr lang="ru-RU" sz="2600" dirty="0"/>
          </a:p>
        </p:txBody>
      </p:sp>
      <p:sp>
        <p:nvSpPr>
          <p:cNvPr id="3" name="Объект 2"/>
          <p:cNvSpPr>
            <a:spLocks noGrp="1"/>
          </p:cNvSpPr>
          <p:nvPr>
            <p:ph idx="1"/>
          </p:nvPr>
        </p:nvSpPr>
        <p:spPr>
          <a:xfrm>
            <a:off x="457200" y="692696"/>
            <a:ext cx="8229600" cy="5760640"/>
          </a:xfrm>
        </p:spPr>
        <p:txBody>
          <a:bodyPr>
            <a:normAutofit fontScale="85000" lnSpcReduction="10000"/>
          </a:bodyPr>
          <a:lstStyle/>
          <a:p>
            <a:pPr algn="just"/>
            <a:r>
              <a:rPr lang="en-US" b="1" dirty="0" err="1"/>
              <a:t>Medicamentele</a:t>
            </a:r>
            <a:r>
              <a:rPr lang="en-US" b="1" dirty="0"/>
              <a:t> </a:t>
            </a:r>
            <a:r>
              <a:rPr lang="en-US" b="1" dirty="0" err="1"/>
              <a:t>toxice</a:t>
            </a:r>
            <a:r>
              <a:rPr lang="en-US" dirty="0"/>
              <a:t>: </a:t>
            </a:r>
            <a:r>
              <a:rPr lang="en-US" dirty="0" err="1"/>
              <a:t>efectul</a:t>
            </a:r>
            <a:r>
              <a:rPr lang="en-US" dirty="0"/>
              <a:t> </a:t>
            </a:r>
            <a:r>
              <a:rPr lang="en-US" dirty="0" err="1"/>
              <a:t>terapeutic</a:t>
            </a:r>
            <a:r>
              <a:rPr lang="en-US" dirty="0"/>
              <a:t> </a:t>
            </a:r>
            <a:r>
              <a:rPr lang="en-US" dirty="0" err="1"/>
              <a:t>apare</a:t>
            </a:r>
            <a:r>
              <a:rPr lang="en-US" dirty="0"/>
              <a:t> la </a:t>
            </a:r>
            <a:r>
              <a:rPr lang="en-US" dirty="0" err="1"/>
              <a:t>administrarea</a:t>
            </a:r>
            <a:r>
              <a:rPr lang="en-US" dirty="0"/>
              <a:t> </a:t>
            </a:r>
            <a:r>
              <a:rPr lang="en-US" dirty="0" err="1"/>
              <a:t>unei</a:t>
            </a:r>
            <a:r>
              <a:rPr lang="en-US" dirty="0"/>
              <a:t> </a:t>
            </a:r>
            <a:r>
              <a:rPr lang="en-US" dirty="0" err="1"/>
              <a:t>cantităţi</a:t>
            </a:r>
            <a:r>
              <a:rPr lang="en-US" dirty="0"/>
              <a:t> </a:t>
            </a:r>
            <a:r>
              <a:rPr lang="en-US" dirty="0" err="1"/>
              <a:t>foarte</a:t>
            </a:r>
            <a:r>
              <a:rPr lang="en-US" dirty="0"/>
              <a:t> </a:t>
            </a:r>
            <a:r>
              <a:rPr lang="en-US" dirty="0" err="1"/>
              <a:t>mici</a:t>
            </a:r>
            <a:r>
              <a:rPr lang="en-US" dirty="0"/>
              <a:t> (care???) de medicament. </a:t>
            </a:r>
            <a:r>
              <a:rPr lang="en-US" dirty="0" err="1"/>
              <a:t>Aceste</a:t>
            </a:r>
            <a:r>
              <a:rPr lang="en-US" dirty="0"/>
              <a:t> </a:t>
            </a:r>
            <a:r>
              <a:rPr lang="en-US" dirty="0" err="1"/>
              <a:t>medicamente</a:t>
            </a:r>
            <a:r>
              <a:rPr lang="en-US" dirty="0"/>
              <a:t> </a:t>
            </a:r>
            <a:r>
              <a:rPr lang="en-US" dirty="0" err="1"/>
              <a:t>determină</a:t>
            </a:r>
            <a:r>
              <a:rPr lang="en-US" dirty="0"/>
              <a:t> </a:t>
            </a:r>
            <a:r>
              <a:rPr lang="en-US" dirty="0" err="1"/>
              <a:t>dependenţă</a:t>
            </a:r>
            <a:r>
              <a:rPr lang="en-US" dirty="0"/>
              <a:t> </a:t>
            </a:r>
            <a:r>
              <a:rPr lang="en-US" dirty="0" err="1"/>
              <a:t>fizică</a:t>
            </a:r>
            <a:r>
              <a:rPr lang="en-US" dirty="0"/>
              <a:t> </a:t>
            </a:r>
            <a:r>
              <a:rPr lang="en-US" dirty="0" err="1"/>
              <a:t>şi</a:t>
            </a:r>
            <a:r>
              <a:rPr lang="en-US" dirty="0"/>
              <a:t> </a:t>
            </a:r>
            <a:r>
              <a:rPr lang="en-US" dirty="0" err="1"/>
              <a:t>psihică</a:t>
            </a:r>
            <a:r>
              <a:rPr lang="en-US" dirty="0"/>
              <a:t> </a:t>
            </a:r>
            <a:r>
              <a:rPr lang="en-US" dirty="0" err="1"/>
              <a:t>şi</a:t>
            </a:r>
            <a:r>
              <a:rPr lang="en-US" dirty="0"/>
              <a:t> se </a:t>
            </a:r>
            <a:r>
              <a:rPr lang="en-US" dirty="0" err="1"/>
              <a:t>eliberează</a:t>
            </a:r>
            <a:r>
              <a:rPr lang="en-US" dirty="0"/>
              <a:t> </a:t>
            </a:r>
            <a:r>
              <a:rPr lang="en-US" dirty="0" err="1"/>
              <a:t>doar</a:t>
            </a:r>
            <a:r>
              <a:rPr lang="en-US" dirty="0"/>
              <a:t> </a:t>
            </a:r>
            <a:r>
              <a:rPr lang="en-US" dirty="0" err="1"/>
              <a:t>pe</a:t>
            </a:r>
            <a:r>
              <a:rPr lang="en-US" dirty="0"/>
              <a:t> </a:t>
            </a:r>
            <a:r>
              <a:rPr lang="en-US" dirty="0" err="1"/>
              <a:t>bază</a:t>
            </a:r>
            <a:r>
              <a:rPr lang="en-US" dirty="0"/>
              <a:t> de </a:t>
            </a:r>
            <a:r>
              <a:rPr lang="en-US" dirty="0" err="1"/>
              <a:t>reţetă</a:t>
            </a:r>
            <a:r>
              <a:rPr lang="en-US" dirty="0"/>
              <a:t>, </a:t>
            </a:r>
            <a:r>
              <a:rPr lang="en-US" dirty="0" err="1"/>
              <a:t>fiind</a:t>
            </a:r>
            <a:r>
              <a:rPr lang="en-US" dirty="0"/>
              <a:t> </a:t>
            </a:r>
            <a:r>
              <a:rPr lang="en-US" dirty="0" err="1"/>
              <a:t>păstrate</a:t>
            </a:r>
            <a:r>
              <a:rPr lang="en-US" dirty="0"/>
              <a:t> </a:t>
            </a:r>
            <a:r>
              <a:rPr lang="en-US" dirty="0" err="1"/>
              <a:t>în</a:t>
            </a:r>
            <a:r>
              <a:rPr lang="en-US" dirty="0"/>
              <a:t> </a:t>
            </a:r>
            <a:r>
              <a:rPr lang="en-US" dirty="0" err="1"/>
              <a:t>farmacii</a:t>
            </a:r>
            <a:r>
              <a:rPr lang="en-US" dirty="0"/>
              <a:t> la </a:t>
            </a:r>
            <a:r>
              <a:rPr lang="en-US" b="1" i="1" u="sng" dirty="0" err="1">
                <a:solidFill>
                  <a:srgbClr val="C00000"/>
                </a:solidFill>
                <a:effectLst>
                  <a:outerShdw blurRad="38100" dist="38100" dir="2700000" algn="tl">
                    <a:srgbClr val="000000">
                      <a:alpha val="43137"/>
                    </a:srgbClr>
                  </a:outerShdw>
                </a:effectLst>
              </a:rPr>
              <a:t>Venenă</a:t>
            </a:r>
            <a:r>
              <a:rPr lang="en-US" b="1" i="1" u="sng" dirty="0">
                <a:solidFill>
                  <a:srgbClr val="C00000"/>
                </a:solidFill>
              </a:rPr>
              <a:t> </a:t>
            </a:r>
            <a:r>
              <a:rPr lang="en-US" b="1" i="1" dirty="0"/>
              <a:t>– un </a:t>
            </a:r>
            <a:r>
              <a:rPr lang="en-US" b="1" i="1" dirty="0" err="1"/>
              <a:t>dulăpior</a:t>
            </a:r>
            <a:r>
              <a:rPr lang="en-US" b="1" i="1" dirty="0"/>
              <a:t> cu </a:t>
            </a:r>
            <a:r>
              <a:rPr lang="en-US" b="1" i="1" dirty="0" err="1"/>
              <a:t>uşi</a:t>
            </a:r>
            <a:r>
              <a:rPr lang="en-US" b="1" i="1" dirty="0"/>
              <a:t> </a:t>
            </a:r>
            <a:r>
              <a:rPr lang="en-US" b="1" i="1" dirty="0" err="1"/>
              <a:t>duble</a:t>
            </a:r>
            <a:r>
              <a:rPr lang="en-US" b="1" i="1" dirty="0"/>
              <a:t> (ex: </a:t>
            </a:r>
            <a:r>
              <a:rPr lang="en-US" b="1" i="1" dirty="0" err="1"/>
              <a:t>morfină</a:t>
            </a:r>
            <a:r>
              <a:rPr lang="en-US" b="1" i="1" dirty="0"/>
              <a:t>, </a:t>
            </a:r>
            <a:r>
              <a:rPr lang="en-US" b="1" i="1" dirty="0" err="1"/>
              <a:t>cocaină</a:t>
            </a:r>
            <a:r>
              <a:rPr lang="en-US" b="1" i="1" dirty="0"/>
              <a:t>). </a:t>
            </a:r>
            <a:endParaRPr lang="ru-RU" dirty="0"/>
          </a:p>
          <a:p>
            <a:pPr algn="just"/>
            <a:r>
              <a:rPr lang="en-US" b="1" dirty="0" err="1"/>
              <a:t>Medicamente</a:t>
            </a:r>
            <a:r>
              <a:rPr lang="en-US" b="1" dirty="0"/>
              <a:t> </a:t>
            </a:r>
            <a:r>
              <a:rPr lang="en-US" b="1" dirty="0" err="1"/>
              <a:t>puternic</a:t>
            </a:r>
            <a:r>
              <a:rPr lang="en-US" b="1" dirty="0"/>
              <a:t> active</a:t>
            </a:r>
            <a:r>
              <a:rPr lang="en-US" dirty="0"/>
              <a:t>: </a:t>
            </a:r>
            <a:r>
              <a:rPr lang="en-US" dirty="0" err="1"/>
              <a:t>aceste</a:t>
            </a:r>
            <a:r>
              <a:rPr lang="en-US" dirty="0"/>
              <a:t> </a:t>
            </a:r>
            <a:r>
              <a:rPr lang="en-US" dirty="0" err="1"/>
              <a:t>medicamente</a:t>
            </a:r>
            <a:r>
              <a:rPr lang="en-US" dirty="0"/>
              <a:t> </a:t>
            </a:r>
            <a:r>
              <a:rPr lang="en-US" dirty="0" err="1"/>
              <a:t>sunt</a:t>
            </a:r>
            <a:r>
              <a:rPr lang="en-US" dirty="0"/>
              <a:t> </a:t>
            </a:r>
            <a:r>
              <a:rPr lang="en-US" dirty="0" err="1"/>
              <a:t>puternic</a:t>
            </a:r>
            <a:r>
              <a:rPr lang="en-US" dirty="0"/>
              <a:t> active </a:t>
            </a:r>
            <a:r>
              <a:rPr lang="en-US" dirty="0" err="1"/>
              <a:t>şi</a:t>
            </a:r>
            <a:r>
              <a:rPr lang="en-US" dirty="0"/>
              <a:t> se </a:t>
            </a:r>
            <a:r>
              <a:rPr lang="en-US" dirty="0" err="1"/>
              <a:t>păstrează</a:t>
            </a:r>
            <a:r>
              <a:rPr lang="en-US" dirty="0"/>
              <a:t> </a:t>
            </a:r>
            <a:r>
              <a:rPr lang="en-US" dirty="0" err="1"/>
              <a:t>în</a:t>
            </a:r>
            <a:r>
              <a:rPr lang="en-US" dirty="0"/>
              <a:t> </a:t>
            </a:r>
            <a:r>
              <a:rPr lang="en-US" dirty="0" err="1"/>
              <a:t>farmacii</a:t>
            </a:r>
            <a:r>
              <a:rPr lang="en-US" dirty="0"/>
              <a:t> la </a:t>
            </a:r>
            <a:r>
              <a:rPr lang="en-US" b="1" i="1" u="sng" dirty="0" err="1">
                <a:solidFill>
                  <a:srgbClr val="C00000"/>
                </a:solidFill>
                <a:effectLst>
                  <a:outerShdw blurRad="38100" dist="38100" dir="2700000" algn="tl">
                    <a:srgbClr val="000000">
                      <a:alpha val="43137"/>
                    </a:srgbClr>
                  </a:outerShdw>
                </a:effectLst>
              </a:rPr>
              <a:t>Separanda</a:t>
            </a:r>
            <a:r>
              <a:rPr lang="en-US" b="1" i="1" dirty="0"/>
              <a:t> – un </a:t>
            </a:r>
            <a:r>
              <a:rPr lang="en-US" b="1" i="1" dirty="0" err="1"/>
              <a:t>dulăpior</a:t>
            </a:r>
            <a:r>
              <a:rPr lang="en-US" b="1" i="1" dirty="0"/>
              <a:t> cu un </a:t>
            </a:r>
            <a:r>
              <a:rPr lang="en-US" b="1" i="1" dirty="0" err="1"/>
              <a:t>singur</a:t>
            </a:r>
            <a:r>
              <a:rPr lang="en-US" b="1" i="1" dirty="0"/>
              <a:t> </a:t>
            </a:r>
            <a:r>
              <a:rPr lang="en-US" b="1" i="1" dirty="0" err="1"/>
              <a:t>rând</a:t>
            </a:r>
            <a:r>
              <a:rPr lang="en-US" b="1" i="1" dirty="0"/>
              <a:t> de </a:t>
            </a:r>
            <a:r>
              <a:rPr lang="en-US" b="1" i="1" dirty="0" err="1"/>
              <a:t>uşi</a:t>
            </a:r>
            <a:r>
              <a:rPr lang="en-US" b="1" i="1" dirty="0"/>
              <a:t> (ex: </a:t>
            </a:r>
            <a:r>
              <a:rPr lang="en-US" b="1" i="1" dirty="0" err="1"/>
              <a:t>fenobarbital</a:t>
            </a:r>
            <a:r>
              <a:rPr lang="en-US" b="1" i="1" dirty="0"/>
              <a:t>, diazepam, </a:t>
            </a:r>
            <a:r>
              <a:rPr lang="en-US" b="1" i="1" dirty="0" err="1"/>
              <a:t>xanax</a:t>
            </a:r>
            <a:r>
              <a:rPr lang="en-US" b="1" i="1" dirty="0"/>
              <a:t>).</a:t>
            </a:r>
            <a:endParaRPr lang="ru-RU" dirty="0"/>
          </a:p>
          <a:p>
            <a:pPr algn="just"/>
            <a:r>
              <a:rPr lang="en-US" b="1" dirty="0" err="1"/>
              <a:t>Medicamentele</a:t>
            </a:r>
            <a:r>
              <a:rPr lang="en-US" b="1" dirty="0"/>
              <a:t> </a:t>
            </a:r>
            <a:r>
              <a:rPr lang="en-US" b="1" dirty="0" err="1"/>
              <a:t>obişnuite</a:t>
            </a:r>
            <a:r>
              <a:rPr lang="en-US" b="1" dirty="0"/>
              <a:t> (</a:t>
            </a:r>
            <a:r>
              <a:rPr lang="en-US" b="1" dirty="0" err="1"/>
              <a:t>anodine</a:t>
            </a:r>
            <a:r>
              <a:rPr lang="en-US" b="1" dirty="0"/>
              <a:t>)</a:t>
            </a:r>
            <a:r>
              <a:rPr lang="en-US" dirty="0"/>
              <a:t>: </a:t>
            </a:r>
            <a:r>
              <a:rPr lang="en-US" dirty="0" err="1"/>
              <a:t>acestea</a:t>
            </a:r>
            <a:r>
              <a:rPr lang="en-US" dirty="0"/>
              <a:t> au o </a:t>
            </a:r>
            <a:r>
              <a:rPr lang="en-US" dirty="0" err="1"/>
              <a:t>toxicitate</a:t>
            </a:r>
            <a:r>
              <a:rPr lang="en-US" dirty="0"/>
              <a:t> </a:t>
            </a:r>
            <a:r>
              <a:rPr lang="en-US" dirty="0" err="1"/>
              <a:t>redusă</a:t>
            </a:r>
            <a:r>
              <a:rPr lang="en-US" dirty="0"/>
              <a:t> la doze </a:t>
            </a:r>
            <a:r>
              <a:rPr lang="en-US" dirty="0" err="1"/>
              <a:t>normale</a:t>
            </a:r>
            <a:r>
              <a:rPr lang="en-US" dirty="0"/>
              <a:t>. </a:t>
            </a:r>
            <a:r>
              <a:rPr lang="en-US" dirty="0" err="1"/>
              <a:t>Ele</a:t>
            </a:r>
            <a:r>
              <a:rPr lang="en-US" dirty="0"/>
              <a:t> se </a:t>
            </a:r>
            <a:r>
              <a:rPr lang="en-US" dirty="0" err="1"/>
              <a:t>eliberează</a:t>
            </a:r>
            <a:r>
              <a:rPr lang="en-US" dirty="0"/>
              <a:t> la </a:t>
            </a:r>
            <a:r>
              <a:rPr lang="en-US" dirty="0" err="1"/>
              <a:t>cerere</a:t>
            </a:r>
            <a:r>
              <a:rPr lang="en-US" dirty="0"/>
              <a:t>, </a:t>
            </a:r>
            <a:r>
              <a:rPr lang="en-US" dirty="0" err="1"/>
              <a:t>fără</a:t>
            </a:r>
            <a:r>
              <a:rPr lang="en-US" dirty="0"/>
              <a:t> </a:t>
            </a:r>
            <a:r>
              <a:rPr lang="en-US" dirty="0" err="1"/>
              <a:t>prescripţie</a:t>
            </a:r>
            <a:r>
              <a:rPr lang="en-US" dirty="0"/>
              <a:t> </a:t>
            </a:r>
            <a:r>
              <a:rPr lang="en-US" dirty="0" err="1"/>
              <a:t>medicală</a:t>
            </a:r>
            <a:r>
              <a:rPr lang="en-US" dirty="0"/>
              <a:t> – </a:t>
            </a:r>
            <a:r>
              <a:rPr lang="en-US" dirty="0" err="1"/>
              <a:t>paracetamol</a:t>
            </a:r>
            <a:r>
              <a:rPr lang="en-US" dirty="0"/>
              <a:t>, </a:t>
            </a:r>
            <a:r>
              <a:rPr lang="en-US" dirty="0" err="1"/>
              <a:t>aspirină</a:t>
            </a:r>
            <a:r>
              <a:rPr lang="en-US" dirty="0"/>
              <a:t>.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64</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60228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pPr algn="just"/>
            <a:r>
              <a:rPr lang="ro-MO" sz="3100" b="1" dirty="0">
                <a:solidFill>
                  <a:srgbClr val="C00000"/>
                </a:solidFill>
              </a:rPr>
              <a:t/>
            </a:r>
            <a:br>
              <a:rPr lang="ro-MO" sz="3100" b="1" dirty="0">
                <a:solidFill>
                  <a:srgbClr val="C00000"/>
                </a:solidFill>
              </a:rPr>
            </a:br>
            <a:r>
              <a:rPr lang="ro-MO" sz="3100" b="1" dirty="0">
                <a:solidFill>
                  <a:srgbClr val="C00000"/>
                </a:solidFill>
              </a:rPr>
              <a:t>Materialele principale folosite ca dopuri </a:t>
            </a:r>
            <a:r>
              <a:rPr lang="ro-MO" sz="3100" dirty="0"/>
              <a:t>sunt pluta, cauciucul, materialele plastice, hârtia, sticla.</a:t>
            </a:r>
            <a:r>
              <a:rPr lang="ru-RU" dirty="0"/>
              <a:t/>
            </a:r>
            <a:br>
              <a:rPr lang="ru-RU" dirty="0"/>
            </a:br>
            <a:endParaRPr lang="ru-RU" dirty="0"/>
          </a:p>
        </p:txBody>
      </p:sp>
      <p:sp>
        <p:nvSpPr>
          <p:cNvPr id="3" name="Объект 2"/>
          <p:cNvSpPr>
            <a:spLocks noGrp="1"/>
          </p:cNvSpPr>
          <p:nvPr>
            <p:ph idx="1"/>
          </p:nvPr>
        </p:nvSpPr>
        <p:spPr>
          <a:xfrm>
            <a:off x="35496" y="980728"/>
            <a:ext cx="8939336" cy="5400600"/>
          </a:xfrm>
        </p:spPr>
        <p:txBody>
          <a:bodyPr/>
          <a:lstStyle/>
          <a:p>
            <a:pPr algn="just"/>
            <a:r>
              <a:rPr lang="ro-MO" dirty="0"/>
              <a:t>Mijloacele de astupare </a:t>
            </a:r>
            <a:r>
              <a:rPr lang="ro-MO" b="1" dirty="0">
                <a:solidFill>
                  <a:srgbClr val="002060"/>
                </a:solidFill>
              </a:rPr>
              <a:t>plastice</a:t>
            </a:r>
            <a:r>
              <a:rPr lang="ro-MO" dirty="0"/>
              <a:t> se folosesc ca dopuri de înșurubare sau închidere. </a:t>
            </a:r>
          </a:p>
          <a:p>
            <a:pPr algn="just"/>
            <a:r>
              <a:rPr lang="ro-MO" b="1" dirty="0">
                <a:solidFill>
                  <a:srgbClr val="002060"/>
                </a:solidFill>
              </a:rPr>
              <a:t>Sticla</a:t>
            </a:r>
            <a:r>
              <a:rPr lang="ro-MO" dirty="0"/>
              <a:t> se folosește ca dop șlifuit. </a:t>
            </a:r>
          </a:p>
          <a:p>
            <a:pPr algn="just"/>
            <a:r>
              <a:rPr lang="ro-MO" b="1" dirty="0">
                <a:solidFill>
                  <a:srgbClr val="002060"/>
                </a:solidFill>
              </a:rPr>
              <a:t>Aluminiul</a:t>
            </a:r>
            <a:r>
              <a:rPr lang="ro-MO" dirty="0"/>
              <a:t> – în formă de capace de astupare. </a:t>
            </a:r>
          </a:p>
          <a:p>
            <a:pPr algn="just"/>
            <a:r>
              <a:rPr lang="ro-MO" dirty="0"/>
              <a:t>Pentru </a:t>
            </a:r>
            <a:r>
              <a:rPr lang="ro-MO" b="1" dirty="0">
                <a:solidFill>
                  <a:srgbClr val="002060"/>
                </a:solidFill>
              </a:rPr>
              <a:t>etanșarea</a:t>
            </a:r>
            <a:r>
              <a:rPr lang="ro-MO" dirty="0"/>
              <a:t> (</a:t>
            </a:r>
            <a:r>
              <a:rPr lang="ru-RU" dirty="0"/>
              <a:t>запечатывание</a:t>
            </a:r>
            <a:r>
              <a:rPr lang="ro-MO" dirty="0"/>
              <a:t>) capacelor metalice se recomandă folosirea garniturii de plastic sau cauciuc. </a:t>
            </a:r>
          </a:p>
          <a:p>
            <a:pPr algn="just"/>
            <a:r>
              <a:rPr lang="ro-MO" dirty="0"/>
              <a:t>Pentru </a:t>
            </a:r>
            <a:r>
              <a:rPr lang="ro-MO" b="1" dirty="0">
                <a:solidFill>
                  <a:srgbClr val="002060"/>
                </a:solidFill>
              </a:rPr>
              <a:t>etanșare</a:t>
            </a:r>
            <a:r>
              <a:rPr lang="ro-MO" dirty="0"/>
              <a:t> se mai utilizează și diferite amestecuri de parafină topită, care după răcire se solidifică.</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65</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25807087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MO" sz="2800" b="1" i="1" dirty="0">
                <a:solidFill>
                  <a:srgbClr val="C00000"/>
                </a:solidFill>
              </a:rPr>
              <a:t>Divizarea medicamentelor</a:t>
            </a:r>
            <a:endParaRPr lang="ru-RU" sz="2800" dirty="0">
              <a:solidFill>
                <a:srgbClr val="C00000"/>
              </a:solidFill>
            </a:endParaRPr>
          </a:p>
        </p:txBody>
      </p:sp>
      <p:sp>
        <p:nvSpPr>
          <p:cNvPr id="3" name="Объект 2"/>
          <p:cNvSpPr>
            <a:spLocks noGrp="1"/>
          </p:cNvSpPr>
          <p:nvPr>
            <p:ph idx="1"/>
          </p:nvPr>
        </p:nvSpPr>
        <p:spPr>
          <a:xfrm>
            <a:off x="457200" y="764704"/>
            <a:ext cx="8579296" cy="5688632"/>
          </a:xfrm>
        </p:spPr>
        <p:txBody>
          <a:bodyPr>
            <a:normAutofit/>
          </a:bodyPr>
          <a:lstStyle/>
          <a:p>
            <a:pPr algn="just"/>
            <a:r>
              <a:rPr lang="ro-MO" sz="2800" dirty="0"/>
              <a:t>	</a:t>
            </a:r>
            <a:r>
              <a:rPr lang="ro-MO" sz="2800" b="1" dirty="0">
                <a:solidFill>
                  <a:srgbClr val="C00000"/>
                </a:solidFill>
              </a:rPr>
              <a:t>Divizarea (</a:t>
            </a:r>
            <a:r>
              <a:rPr lang="ru-RU" sz="2800" b="1" dirty="0">
                <a:solidFill>
                  <a:srgbClr val="C00000"/>
                </a:solidFill>
              </a:rPr>
              <a:t>деление</a:t>
            </a:r>
            <a:r>
              <a:rPr lang="ro-MO" sz="2800" b="1" dirty="0">
                <a:solidFill>
                  <a:srgbClr val="C00000"/>
                </a:solidFill>
              </a:rPr>
              <a:t>)</a:t>
            </a:r>
            <a:r>
              <a:rPr lang="ro-MO" sz="2800" dirty="0"/>
              <a:t> reprezintă procesul tehnic de dozare prin măsurare a volumului (la lichide) sau cântărire (la solide) a preparatelor în așa cantități care sunt îndeajuns pentru bolnav pe o perioada oarecare de timp. </a:t>
            </a:r>
          </a:p>
          <a:p>
            <a:pPr algn="just"/>
            <a:endParaRPr lang="ro-MO" sz="2800" dirty="0"/>
          </a:p>
          <a:p>
            <a:pPr algn="just"/>
            <a:r>
              <a:rPr lang="ro-MO" sz="2800" dirty="0"/>
              <a:t>La uzine moderne acest proces este mecanizat sau chiar automatizat.	</a:t>
            </a:r>
          </a:p>
          <a:p>
            <a:pPr algn="just"/>
            <a:endParaRPr lang="ro-MO" sz="2800" dirty="0"/>
          </a:p>
          <a:p>
            <a:pPr algn="just"/>
            <a:r>
              <a:rPr lang="ro-MO" sz="2800" dirty="0"/>
              <a:t>La ambalarea și divizarea medicamentelor se realizează operații de pregătire preventivă a ambalajului prin </a:t>
            </a:r>
            <a:r>
              <a:rPr lang="ro-MO" sz="2800" i="1" dirty="0"/>
              <a:t>dezinfectare, spălare și uscare</a:t>
            </a:r>
            <a:r>
              <a:rPr lang="ro-MO" sz="2800" dirty="0"/>
              <a:t>.</a:t>
            </a:r>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66</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41775887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3200" b="1" dirty="0" err="1">
                <a:solidFill>
                  <a:srgbClr val="C00000"/>
                </a:solidFill>
              </a:rPr>
              <a:t>Etichetarea</a:t>
            </a:r>
            <a:r>
              <a:rPr lang="en-US" sz="3200" b="1" dirty="0">
                <a:solidFill>
                  <a:srgbClr val="C00000"/>
                </a:solidFill>
              </a:rPr>
              <a:t> </a:t>
            </a:r>
            <a:r>
              <a:rPr lang="en-US" sz="3200" b="1" dirty="0" err="1">
                <a:solidFill>
                  <a:srgbClr val="C00000"/>
                </a:solidFill>
              </a:rPr>
              <a:t>medicamentelor</a:t>
            </a:r>
            <a:r>
              <a:rPr lang="en-US" sz="3200" b="1" dirty="0">
                <a:solidFill>
                  <a:srgbClr val="C00000"/>
                </a:solidFill>
              </a:rPr>
              <a:t> </a:t>
            </a:r>
            <a:r>
              <a:rPr lang="en-US" sz="3200" b="1" dirty="0" err="1">
                <a:solidFill>
                  <a:srgbClr val="C00000"/>
                </a:solidFill>
              </a:rPr>
              <a:t>industriale</a:t>
            </a:r>
            <a:endParaRPr lang="ru-RU" sz="3200" dirty="0">
              <a:solidFill>
                <a:srgbClr val="C00000"/>
              </a:solidFill>
            </a:endParaRPr>
          </a:p>
        </p:txBody>
      </p:sp>
      <p:sp>
        <p:nvSpPr>
          <p:cNvPr id="3" name="Содержимое 2"/>
          <p:cNvSpPr>
            <a:spLocks noGrp="1"/>
          </p:cNvSpPr>
          <p:nvPr>
            <p:ph idx="1"/>
          </p:nvPr>
        </p:nvSpPr>
        <p:spPr>
          <a:xfrm>
            <a:off x="0" y="500042"/>
            <a:ext cx="9144000" cy="6072230"/>
          </a:xfrm>
        </p:spPr>
        <p:txBody>
          <a:bodyPr/>
          <a:lstStyle/>
          <a:p>
            <a:pPr algn="just"/>
            <a:r>
              <a:rPr lang="en-US" dirty="0" err="1"/>
              <a:t>Etichetarea</a:t>
            </a:r>
            <a:r>
              <a:rPr lang="en-US" dirty="0"/>
              <a:t> se </a:t>
            </a:r>
            <a:r>
              <a:rPr lang="en-US" dirty="0" err="1"/>
              <a:t>realizează</a:t>
            </a:r>
            <a:r>
              <a:rPr lang="en-US" dirty="0"/>
              <a:t> </a:t>
            </a:r>
            <a:r>
              <a:rPr lang="en-US" dirty="0" err="1"/>
              <a:t>sau</a:t>
            </a:r>
            <a:r>
              <a:rPr lang="en-US" dirty="0"/>
              <a:t> </a:t>
            </a:r>
            <a:r>
              <a:rPr lang="en-US" dirty="0" err="1"/>
              <a:t>prin</a:t>
            </a:r>
            <a:r>
              <a:rPr lang="en-US" dirty="0"/>
              <a:t> </a:t>
            </a:r>
            <a:r>
              <a:rPr lang="en-US" b="1" dirty="0" err="1"/>
              <a:t>lipirea</a:t>
            </a:r>
            <a:r>
              <a:rPr lang="en-US" dirty="0"/>
              <a:t> </a:t>
            </a:r>
            <a:r>
              <a:rPr lang="en-US" dirty="0" err="1"/>
              <a:t>etichetelor</a:t>
            </a:r>
            <a:r>
              <a:rPr lang="en-US" dirty="0"/>
              <a:t> </a:t>
            </a:r>
            <a:r>
              <a:rPr lang="en-US" dirty="0" err="1"/>
              <a:t>sau</a:t>
            </a:r>
            <a:r>
              <a:rPr lang="en-US" dirty="0"/>
              <a:t> </a:t>
            </a:r>
            <a:r>
              <a:rPr lang="en-US" dirty="0" err="1"/>
              <a:t>prin</a:t>
            </a:r>
            <a:r>
              <a:rPr lang="en-US" dirty="0"/>
              <a:t> </a:t>
            </a:r>
            <a:r>
              <a:rPr lang="en-US" b="1" dirty="0" err="1"/>
              <a:t>impregnarea</a:t>
            </a:r>
            <a:r>
              <a:rPr lang="en-US" b="1" dirty="0"/>
              <a:t> (</a:t>
            </a:r>
            <a:r>
              <a:rPr lang="en-US" b="1" dirty="0" err="1"/>
              <a:t>пропитка</a:t>
            </a:r>
            <a:r>
              <a:rPr lang="en-US" b="1" dirty="0"/>
              <a:t>) </a:t>
            </a:r>
            <a:r>
              <a:rPr lang="en-US" dirty="0" err="1"/>
              <a:t>pe</a:t>
            </a:r>
            <a:r>
              <a:rPr lang="en-US" dirty="0"/>
              <a:t> </a:t>
            </a:r>
            <a:r>
              <a:rPr lang="en-US" dirty="0" err="1"/>
              <a:t>materialul</a:t>
            </a:r>
            <a:r>
              <a:rPr lang="en-US" dirty="0"/>
              <a:t> </a:t>
            </a:r>
            <a:r>
              <a:rPr lang="en-US" dirty="0" err="1"/>
              <a:t>ambalajului</a:t>
            </a:r>
            <a:r>
              <a:rPr lang="en-US" dirty="0"/>
              <a:t> a </a:t>
            </a:r>
            <a:r>
              <a:rPr lang="en-US" dirty="0" err="1"/>
              <a:t>textului</a:t>
            </a:r>
            <a:r>
              <a:rPr lang="en-US" dirty="0"/>
              <a:t> cu </a:t>
            </a:r>
            <a:r>
              <a:rPr lang="en-US" dirty="0" err="1"/>
              <a:t>vopsea</a:t>
            </a:r>
            <a:r>
              <a:rPr lang="en-US" dirty="0"/>
              <a:t> </a:t>
            </a:r>
            <a:r>
              <a:rPr lang="en-US" dirty="0" err="1"/>
              <a:t>specială</a:t>
            </a:r>
            <a:r>
              <a:rPr lang="en-US" dirty="0"/>
              <a:t> care nu se </a:t>
            </a:r>
            <a:r>
              <a:rPr lang="en-US" dirty="0" err="1"/>
              <a:t>spală</a:t>
            </a:r>
            <a:r>
              <a:rPr lang="en-US" dirty="0"/>
              <a:t>. </a:t>
            </a:r>
            <a:endParaRPr lang="ru-RU" dirty="0"/>
          </a:p>
          <a:p>
            <a:pPr algn="just"/>
            <a:r>
              <a:rPr lang="ru-RU" b="1" dirty="0"/>
              <a:t>LEGE</a:t>
            </a:r>
            <a:r>
              <a:rPr lang="ru-RU" dirty="0"/>
              <a:t> </a:t>
            </a:r>
            <a:r>
              <a:rPr lang="ru-RU" dirty="0" err="1"/>
              <a:t>Nr</a:t>
            </a:r>
            <a:r>
              <a:rPr lang="ru-RU" dirty="0"/>
              <a:t>. 1409 </a:t>
            </a:r>
            <a:r>
              <a:rPr lang="ru-RU" dirty="0" err="1"/>
              <a:t>din</a:t>
            </a:r>
            <a:r>
              <a:rPr lang="ru-RU" dirty="0"/>
              <a:t>  17.12.1997 </a:t>
            </a:r>
            <a:r>
              <a:rPr lang="ru-RU" b="1" dirty="0"/>
              <a:t> </a:t>
            </a:r>
            <a:r>
              <a:rPr lang="ru-RU" b="1" dirty="0" err="1"/>
              <a:t>cu</a:t>
            </a:r>
            <a:r>
              <a:rPr lang="ru-RU" b="1" dirty="0"/>
              <a:t> </a:t>
            </a:r>
            <a:r>
              <a:rPr lang="ru-RU" b="1" dirty="0" err="1"/>
              <a:t>privire</a:t>
            </a:r>
            <a:r>
              <a:rPr lang="ru-RU" b="1" dirty="0"/>
              <a:t> </a:t>
            </a:r>
            <a:r>
              <a:rPr lang="ru-RU" b="1" dirty="0" err="1"/>
              <a:t>la</a:t>
            </a:r>
            <a:r>
              <a:rPr lang="ru-RU" b="1" dirty="0"/>
              <a:t> </a:t>
            </a:r>
            <a:r>
              <a:rPr lang="ru-RU" b="1" dirty="0" err="1"/>
              <a:t>medicamente</a:t>
            </a:r>
            <a:r>
              <a:rPr lang="ru-RU" b="1" dirty="0"/>
              <a:t> </a:t>
            </a:r>
            <a:endParaRPr lang="ru-RU" dirty="0"/>
          </a:p>
          <a:p>
            <a:pPr algn="just"/>
            <a:r>
              <a:rPr lang="ru-RU" b="1" dirty="0" err="1"/>
              <a:t>Articolul</a:t>
            </a:r>
            <a:r>
              <a:rPr lang="ru-RU" b="1" dirty="0"/>
              <a:t> 24.</a:t>
            </a:r>
            <a:r>
              <a:rPr lang="ru-RU" dirty="0"/>
              <a:t> </a:t>
            </a:r>
            <a:r>
              <a:rPr lang="ru-RU" dirty="0" err="1"/>
              <a:t>Etichetarea</a:t>
            </a:r>
            <a:r>
              <a:rPr lang="ru-RU" dirty="0"/>
              <a:t> </a:t>
            </a:r>
            <a:r>
              <a:rPr lang="ru-RU" dirty="0" err="1"/>
              <a:t>medicamentelor</a:t>
            </a:r>
            <a:endParaRPr lang="ru-RU" dirty="0"/>
          </a:p>
          <a:p>
            <a:pPr algn="just"/>
            <a:r>
              <a:rPr lang="ru-RU" dirty="0"/>
              <a:t>    (1) </a:t>
            </a:r>
            <a:r>
              <a:rPr lang="ru-RU" dirty="0" err="1"/>
              <a:t>Pe</a:t>
            </a:r>
            <a:r>
              <a:rPr lang="ru-RU" dirty="0"/>
              <a:t> </a:t>
            </a:r>
            <a:r>
              <a:rPr lang="ru-RU" dirty="0" err="1"/>
              <a:t>ambalajul</a:t>
            </a:r>
            <a:r>
              <a:rPr lang="ru-RU" dirty="0"/>
              <a:t> </a:t>
            </a:r>
            <a:r>
              <a:rPr lang="ru-RU" dirty="0" err="1"/>
              <a:t>exterior</a:t>
            </a:r>
            <a:r>
              <a:rPr lang="ru-RU" dirty="0"/>
              <a:t> (</a:t>
            </a:r>
            <a:r>
              <a:rPr lang="ru-RU" dirty="0" err="1"/>
              <a:t>iar</a:t>
            </a:r>
            <a:r>
              <a:rPr lang="ru-RU" dirty="0"/>
              <a:t> </a:t>
            </a:r>
            <a:r>
              <a:rPr lang="ru-RU" dirty="0" err="1"/>
              <a:t>în</a:t>
            </a:r>
            <a:r>
              <a:rPr lang="ru-RU" dirty="0"/>
              <a:t> </a:t>
            </a:r>
            <a:r>
              <a:rPr lang="ru-RU" dirty="0" err="1"/>
              <a:t>cazul</a:t>
            </a:r>
            <a:r>
              <a:rPr lang="ru-RU" dirty="0"/>
              <a:t> </a:t>
            </a:r>
            <a:r>
              <a:rPr lang="ru-RU" dirty="0" err="1"/>
              <a:t>cînd</a:t>
            </a:r>
            <a:r>
              <a:rPr lang="ru-RU" dirty="0"/>
              <a:t> </a:t>
            </a:r>
            <a:r>
              <a:rPr lang="ru-RU" dirty="0" err="1"/>
              <a:t>acesta</a:t>
            </a:r>
            <a:r>
              <a:rPr lang="ru-RU" dirty="0"/>
              <a:t> </a:t>
            </a:r>
            <a:r>
              <a:rPr lang="ru-RU" dirty="0" err="1"/>
              <a:t>nu</a:t>
            </a:r>
            <a:r>
              <a:rPr lang="ru-RU" dirty="0"/>
              <a:t> </a:t>
            </a:r>
            <a:r>
              <a:rPr lang="ru-RU" dirty="0" err="1"/>
              <a:t>există</a:t>
            </a:r>
            <a:r>
              <a:rPr lang="ru-RU" dirty="0"/>
              <a:t>, </a:t>
            </a:r>
            <a:r>
              <a:rPr lang="ru-RU" dirty="0" err="1"/>
              <a:t>pe</a:t>
            </a:r>
            <a:r>
              <a:rPr lang="ru-RU" dirty="0"/>
              <a:t> </a:t>
            </a:r>
            <a:r>
              <a:rPr lang="ru-RU" dirty="0" err="1"/>
              <a:t>ambalajul</a:t>
            </a:r>
            <a:r>
              <a:rPr lang="ru-RU" dirty="0"/>
              <a:t> </a:t>
            </a:r>
            <a:r>
              <a:rPr lang="ru-RU" dirty="0" err="1"/>
              <a:t>primar</a:t>
            </a:r>
            <a:r>
              <a:rPr lang="ru-RU" dirty="0"/>
              <a:t>) </a:t>
            </a:r>
            <a:r>
              <a:rPr lang="ru-RU" dirty="0" err="1"/>
              <a:t>al</a:t>
            </a:r>
            <a:r>
              <a:rPr lang="ru-RU" dirty="0"/>
              <a:t> </a:t>
            </a:r>
            <a:r>
              <a:rPr lang="ru-RU" dirty="0" err="1"/>
              <a:t>medicamentului</a:t>
            </a:r>
            <a:r>
              <a:rPr lang="ru-RU" dirty="0"/>
              <a:t> </a:t>
            </a:r>
            <a:r>
              <a:rPr lang="ru-RU" dirty="0" err="1"/>
              <a:t>trebuie</a:t>
            </a:r>
            <a:r>
              <a:rPr lang="ru-RU" dirty="0"/>
              <a:t> </a:t>
            </a:r>
            <a:r>
              <a:rPr lang="ru-RU" dirty="0" err="1"/>
              <a:t>să</a:t>
            </a:r>
            <a:r>
              <a:rPr lang="ru-RU" dirty="0"/>
              <a:t> </a:t>
            </a:r>
            <a:r>
              <a:rPr lang="ru-RU" dirty="0" err="1"/>
              <a:t>fie</a:t>
            </a:r>
            <a:r>
              <a:rPr lang="ru-RU" dirty="0"/>
              <a:t> </a:t>
            </a:r>
            <a:r>
              <a:rPr lang="ru-RU" dirty="0" err="1"/>
              <a:t>specificată</a:t>
            </a:r>
            <a:r>
              <a:rPr lang="ru-RU" dirty="0"/>
              <a:t> </a:t>
            </a:r>
            <a:r>
              <a:rPr lang="ru-RU" dirty="0" err="1"/>
              <a:t>următoarea</a:t>
            </a:r>
            <a:r>
              <a:rPr lang="ru-RU" dirty="0"/>
              <a:t> </a:t>
            </a:r>
            <a:r>
              <a:rPr lang="ru-RU" dirty="0" err="1"/>
              <a:t>informaţie</a:t>
            </a:r>
            <a:r>
              <a:rPr lang="ru-RU" dirty="0"/>
              <a:t>:</a:t>
            </a: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67</a:t>
            </a:fld>
            <a:endParaRPr lang="ru-RU"/>
          </a:p>
        </p:txBody>
      </p:sp>
      <p:sp>
        <p:nvSpPr>
          <p:cNvPr id="5" name="Нижний колонтитул 4"/>
          <p:cNvSpPr>
            <a:spLocks noGrp="1"/>
          </p:cNvSpPr>
          <p:nvPr>
            <p:ph type="ftr" sz="quarter" idx="11"/>
          </p:nvPr>
        </p:nvSpPr>
        <p:spPr/>
        <p:txBody>
          <a:bodyPr/>
          <a:lstStyle/>
          <a:p>
            <a:r>
              <a:rPr lang="ru-RU"/>
              <a:t>/70</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a:solidFill>
                  <a:srgbClr val="C00000"/>
                </a:solidFill>
              </a:rPr>
              <a:t>Etichetarea</a:t>
            </a:r>
            <a:r>
              <a:rPr lang="en-US" sz="2800" b="1" dirty="0">
                <a:solidFill>
                  <a:srgbClr val="C00000"/>
                </a:solidFill>
              </a:rPr>
              <a:t> </a:t>
            </a:r>
            <a:r>
              <a:rPr lang="en-US" sz="2800" b="1" dirty="0" err="1">
                <a:solidFill>
                  <a:srgbClr val="C00000"/>
                </a:solidFill>
              </a:rPr>
              <a:t>medicamentelor</a:t>
            </a:r>
            <a:r>
              <a:rPr lang="en-US" sz="2800" b="1" dirty="0">
                <a:solidFill>
                  <a:srgbClr val="C00000"/>
                </a:solidFill>
              </a:rPr>
              <a:t> </a:t>
            </a:r>
            <a:r>
              <a:rPr lang="en-US" sz="2800" b="1" dirty="0" err="1">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429124" cy="6072230"/>
          </a:xfrm>
        </p:spPr>
        <p:txBody>
          <a:bodyPr>
            <a:normAutofit fontScale="85000" lnSpcReduction="10000"/>
          </a:bodyPr>
          <a:lstStyle/>
          <a:p>
            <a:pPr algn="just"/>
            <a:r>
              <a:rPr lang="ru-RU" dirty="0" err="1"/>
              <a:t>a</a:t>
            </a:r>
            <a:r>
              <a:rPr lang="ru-RU" dirty="0"/>
              <a:t>) </a:t>
            </a:r>
            <a:r>
              <a:rPr lang="ru-RU" dirty="0" err="1"/>
              <a:t>denumirea</a:t>
            </a:r>
            <a:r>
              <a:rPr lang="ru-RU" dirty="0"/>
              <a:t> </a:t>
            </a:r>
            <a:r>
              <a:rPr lang="ru-RU" dirty="0" err="1"/>
              <a:t>medicamentului</a:t>
            </a:r>
            <a:r>
              <a:rPr lang="ru-RU" dirty="0"/>
              <a:t>, </a:t>
            </a:r>
            <a:r>
              <a:rPr lang="ru-RU" dirty="0" err="1"/>
              <a:t>urmată</a:t>
            </a:r>
            <a:r>
              <a:rPr lang="ru-RU" dirty="0"/>
              <a:t> </a:t>
            </a:r>
            <a:r>
              <a:rPr lang="ru-RU" dirty="0" err="1"/>
              <a:t>de</a:t>
            </a:r>
            <a:r>
              <a:rPr lang="ru-RU" dirty="0"/>
              <a:t> </a:t>
            </a:r>
            <a:r>
              <a:rPr lang="ru-RU" dirty="0" err="1"/>
              <a:t>denumirea</a:t>
            </a:r>
            <a:r>
              <a:rPr lang="ru-RU" dirty="0"/>
              <a:t> </a:t>
            </a:r>
            <a:r>
              <a:rPr lang="ru-RU" dirty="0" err="1"/>
              <a:t>comună</a:t>
            </a:r>
            <a:r>
              <a:rPr lang="ru-RU" dirty="0"/>
              <a:t> </a:t>
            </a:r>
            <a:r>
              <a:rPr lang="ru-RU" dirty="0" err="1"/>
              <a:t>internaţională</a:t>
            </a:r>
            <a:r>
              <a:rPr lang="ru-RU" dirty="0"/>
              <a:t>, </a:t>
            </a:r>
            <a:r>
              <a:rPr lang="ru-RU" dirty="0" err="1"/>
              <a:t>în</a:t>
            </a:r>
            <a:r>
              <a:rPr lang="ru-RU" dirty="0"/>
              <a:t> </a:t>
            </a:r>
            <a:r>
              <a:rPr lang="ru-RU" dirty="0" err="1"/>
              <a:t>cazul</a:t>
            </a:r>
            <a:r>
              <a:rPr lang="ru-RU" dirty="0"/>
              <a:t> </a:t>
            </a:r>
            <a:r>
              <a:rPr lang="ru-RU" dirty="0" err="1"/>
              <a:t>în</a:t>
            </a:r>
            <a:r>
              <a:rPr lang="ru-RU" dirty="0"/>
              <a:t> </a:t>
            </a:r>
            <a:r>
              <a:rPr lang="ru-RU" dirty="0" err="1"/>
              <a:t>care</a:t>
            </a:r>
            <a:r>
              <a:rPr lang="ru-RU" dirty="0"/>
              <a:t> </a:t>
            </a:r>
            <a:r>
              <a:rPr lang="ru-RU" dirty="0" err="1"/>
              <a:t>conţine</a:t>
            </a:r>
            <a:r>
              <a:rPr lang="ru-RU" dirty="0"/>
              <a:t> </a:t>
            </a:r>
            <a:r>
              <a:rPr lang="ru-RU" dirty="0" err="1"/>
              <a:t>numai</a:t>
            </a:r>
            <a:r>
              <a:rPr lang="ru-RU" dirty="0"/>
              <a:t> </a:t>
            </a:r>
            <a:r>
              <a:rPr lang="ru-RU" dirty="0" err="1"/>
              <a:t>un</a:t>
            </a:r>
            <a:r>
              <a:rPr lang="ru-RU" dirty="0"/>
              <a:t> </a:t>
            </a:r>
            <a:r>
              <a:rPr lang="ru-RU" dirty="0" err="1"/>
              <a:t>ingredient</a:t>
            </a:r>
            <a:r>
              <a:rPr lang="ru-RU" dirty="0"/>
              <a:t> </a:t>
            </a:r>
            <a:r>
              <a:rPr lang="ru-RU" dirty="0" err="1"/>
              <a:t>activ</a:t>
            </a:r>
            <a:r>
              <a:rPr lang="ru-RU" dirty="0"/>
              <a:t> </a:t>
            </a:r>
            <a:r>
              <a:rPr lang="ru-RU" dirty="0" err="1"/>
              <a:t>şi</a:t>
            </a:r>
            <a:r>
              <a:rPr lang="ru-RU" dirty="0"/>
              <a:t> </a:t>
            </a:r>
            <a:r>
              <a:rPr lang="ru-RU" dirty="0" err="1"/>
              <a:t>dacă</a:t>
            </a:r>
            <a:r>
              <a:rPr lang="ru-RU" dirty="0"/>
              <a:t> </a:t>
            </a:r>
            <a:r>
              <a:rPr lang="ru-RU" dirty="0" err="1"/>
              <a:t>denumirea</a:t>
            </a:r>
            <a:r>
              <a:rPr lang="ru-RU" dirty="0"/>
              <a:t> </a:t>
            </a:r>
            <a:r>
              <a:rPr lang="ru-RU" dirty="0" err="1"/>
              <a:t>lui</a:t>
            </a:r>
            <a:r>
              <a:rPr lang="ru-RU" dirty="0"/>
              <a:t> </a:t>
            </a:r>
            <a:r>
              <a:rPr lang="ru-RU" dirty="0" err="1"/>
              <a:t>este</a:t>
            </a:r>
            <a:r>
              <a:rPr lang="ru-RU" dirty="0"/>
              <a:t> </a:t>
            </a:r>
            <a:r>
              <a:rPr lang="ru-RU" dirty="0" err="1"/>
              <a:t>generică</a:t>
            </a:r>
            <a:r>
              <a:rPr lang="ru-RU" dirty="0"/>
              <a:t>. </a:t>
            </a:r>
            <a:r>
              <a:rPr lang="ru-RU" dirty="0" err="1"/>
              <a:t>Atunci</a:t>
            </a:r>
            <a:r>
              <a:rPr lang="ru-RU" dirty="0"/>
              <a:t> </a:t>
            </a:r>
            <a:r>
              <a:rPr lang="ru-RU" dirty="0" err="1"/>
              <a:t>cînd</a:t>
            </a:r>
            <a:r>
              <a:rPr lang="ru-RU" dirty="0"/>
              <a:t> </a:t>
            </a:r>
            <a:r>
              <a:rPr lang="ru-RU" dirty="0" err="1"/>
              <a:t>medicamentul</a:t>
            </a:r>
            <a:r>
              <a:rPr lang="ru-RU" dirty="0"/>
              <a:t> </a:t>
            </a:r>
            <a:r>
              <a:rPr lang="ru-RU" dirty="0" err="1"/>
              <a:t>este</a:t>
            </a:r>
            <a:r>
              <a:rPr lang="ru-RU" dirty="0"/>
              <a:t> </a:t>
            </a:r>
            <a:r>
              <a:rPr lang="ru-RU" dirty="0" err="1"/>
              <a:t>fabricat</a:t>
            </a:r>
            <a:r>
              <a:rPr lang="ru-RU" dirty="0"/>
              <a:t> </a:t>
            </a:r>
            <a:r>
              <a:rPr lang="ru-RU" dirty="0" err="1"/>
              <a:t>în</a:t>
            </a:r>
            <a:r>
              <a:rPr lang="ru-RU" dirty="0"/>
              <a:t> </a:t>
            </a:r>
            <a:r>
              <a:rPr lang="ru-RU" dirty="0" err="1"/>
              <a:t>mai</a:t>
            </a:r>
            <a:r>
              <a:rPr lang="ru-RU" dirty="0"/>
              <a:t> </a:t>
            </a:r>
            <a:r>
              <a:rPr lang="ru-RU" dirty="0" err="1"/>
              <a:t>multe</a:t>
            </a:r>
            <a:r>
              <a:rPr lang="ru-RU" dirty="0"/>
              <a:t> </a:t>
            </a:r>
            <a:r>
              <a:rPr lang="ru-RU" dirty="0" err="1"/>
              <a:t>forme</a:t>
            </a:r>
            <a:r>
              <a:rPr lang="ru-RU" dirty="0"/>
              <a:t> </a:t>
            </a:r>
            <a:r>
              <a:rPr lang="ru-RU" dirty="0" err="1"/>
              <a:t>farmaceutice</a:t>
            </a:r>
            <a:r>
              <a:rPr lang="ru-RU" dirty="0"/>
              <a:t> </a:t>
            </a:r>
            <a:r>
              <a:rPr lang="ru-RU" dirty="0" err="1"/>
              <a:t>şi</a:t>
            </a:r>
            <a:r>
              <a:rPr lang="ru-RU" dirty="0"/>
              <a:t> </a:t>
            </a:r>
            <a:r>
              <a:rPr lang="ru-RU" dirty="0" err="1"/>
              <a:t>modalităţi</a:t>
            </a:r>
            <a:r>
              <a:rPr lang="ru-RU" dirty="0"/>
              <a:t> </a:t>
            </a:r>
            <a:r>
              <a:rPr lang="ru-RU" dirty="0" err="1"/>
              <a:t>de</a:t>
            </a:r>
            <a:r>
              <a:rPr lang="ru-RU" dirty="0"/>
              <a:t> </a:t>
            </a:r>
            <a:r>
              <a:rPr lang="ru-RU" dirty="0" err="1"/>
              <a:t>dozaj</a:t>
            </a:r>
            <a:r>
              <a:rPr lang="ru-RU" dirty="0"/>
              <a:t>, </a:t>
            </a:r>
            <a:r>
              <a:rPr lang="ru-RU" dirty="0" err="1"/>
              <a:t>în</a:t>
            </a:r>
            <a:r>
              <a:rPr lang="ru-RU" dirty="0"/>
              <a:t> </a:t>
            </a:r>
            <a:r>
              <a:rPr lang="ru-RU" dirty="0" err="1"/>
              <a:t>denumirea</a:t>
            </a:r>
            <a:r>
              <a:rPr lang="ru-RU" dirty="0"/>
              <a:t> </a:t>
            </a:r>
            <a:r>
              <a:rPr lang="ru-RU" dirty="0" err="1"/>
              <a:t>lui</a:t>
            </a:r>
            <a:r>
              <a:rPr lang="ru-RU" dirty="0"/>
              <a:t> </a:t>
            </a:r>
            <a:r>
              <a:rPr lang="ru-RU" dirty="0" err="1"/>
              <a:t>se</a:t>
            </a:r>
            <a:r>
              <a:rPr lang="ru-RU" dirty="0"/>
              <a:t>  </a:t>
            </a:r>
            <a:r>
              <a:rPr lang="ru-RU" dirty="0" err="1"/>
              <a:t>include</a:t>
            </a:r>
            <a:r>
              <a:rPr lang="ru-RU" dirty="0"/>
              <a:t> </a:t>
            </a:r>
            <a:r>
              <a:rPr lang="ru-RU" dirty="0" err="1"/>
              <a:t>forma</a:t>
            </a:r>
            <a:r>
              <a:rPr lang="ru-RU" dirty="0"/>
              <a:t> </a:t>
            </a:r>
            <a:r>
              <a:rPr lang="ru-RU" dirty="0" err="1"/>
              <a:t>farmaceutică</a:t>
            </a:r>
            <a:r>
              <a:rPr lang="ru-RU" dirty="0"/>
              <a:t> </a:t>
            </a:r>
            <a:r>
              <a:rPr lang="ru-RU" dirty="0" err="1"/>
              <a:t>şi</a:t>
            </a:r>
            <a:r>
              <a:rPr lang="ru-RU" dirty="0"/>
              <a:t>/</a:t>
            </a:r>
            <a:r>
              <a:rPr lang="ru-RU" dirty="0" err="1"/>
              <a:t>sau</a:t>
            </a:r>
            <a:r>
              <a:rPr lang="ru-RU" dirty="0"/>
              <a:t> </a:t>
            </a:r>
            <a:r>
              <a:rPr lang="ru-RU" dirty="0" err="1"/>
              <a:t>concentraţia</a:t>
            </a:r>
            <a:r>
              <a:rPr lang="ru-RU" dirty="0"/>
              <a:t> (</a:t>
            </a:r>
            <a:r>
              <a:rPr lang="ru-RU" dirty="0" err="1"/>
              <a:t>pentru</a:t>
            </a:r>
            <a:r>
              <a:rPr lang="ru-RU" dirty="0"/>
              <a:t> </a:t>
            </a:r>
            <a:r>
              <a:rPr lang="ru-RU" dirty="0" err="1"/>
              <a:t>sugari</a:t>
            </a:r>
            <a:r>
              <a:rPr lang="ru-RU" dirty="0"/>
              <a:t>, </a:t>
            </a:r>
            <a:r>
              <a:rPr lang="ru-RU" dirty="0" err="1"/>
              <a:t>copii</a:t>
            </a:r>
            <a:r>
              <a:rPr lang="ru-RU" dirty="0"/>
              <a:t> </a:t>
            </a:r>
            <a:r>
              <a:rPr lang="ru-RU" dirty="0" err="1"/>
              <a:t>sau</a:t>
            </a:r>
            <a:r>
              <a:rPr lang="ru-RU" dirty="0"/>
              <a:t> </a:t>
            </a:r>
            <a:r>
              <a:rPr lang="ru-RU" dirty="0" err="1"/>
              <a:t>adulţi</a:t>
            </a:r>
            <a:r>
              <a:rPr lang="ru-RU" dirty="0"/>
              <a:t>);</a:t>
            </a: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68</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fontScale="77500" lnSpcReduction="20000"/>
          </a:bodyPr>
          <a:lstStyle/>
          <a:p>
            <a:pPr marL="342900" lvl="0" indent="-342900" algn="just">
              <a:spcBef>
                <a:spcPct val="20000"/>
              </a:spcBef>
              <a:buFont typeface="Arial" pitchFamily="34" charset="0"/>
              <a:buChar char="•"/>
            </a:pPr>
            <a:r>
              <a:rPr lang="ru-RU" sz="3200" dirty="0"/>
              <a:t>а) наименование лекарства, затем - непатентованное  международное название в случае наличия только одного активного</a:t>
            </a:r>
            <a:r>
              <a:rPr lang="ro-RO" sz="3200" dirty="0"/>
              <a:t> </a:t>
            </a:r>
            <a:r>
              <a:rPr lang="ru-RU" sz="3200" dirty="0"/>
              <a:t>ингредиента и</a:t>
            </a:r>
            <a:r>
              <a:rPr lang="ro-RO" sz="3200" dirty="0"/>
              <a:t> </a:t>
            </a:r>
            <a:r>
              <a:rPr lang="ru-RU" sz="3200" dirty="0"/>
              <a:t>если</a:t>
            </a:r>
            <a:r>
              <a:rPr lang="ro-RO" sz="3200" dirty="0"/>
              <a:t> </a:t>
            </a:r>
            <a:r>
              <a:rPr lang="ru-RU" sz="3200" dirty="0"/>
              <a:t>этот препарат является </a:t>
            </a:r>
            <a:r>
              <a:rPr lang="ru-RU" sz="3200" dirty="0" err="1"/>
              <a:t>генериком</a:t>
            </a:r>
            <a:r>
              <a:rPr lang="ru-RU" sz="3200" dirty="0"/>
              <a:t>. Если лекарство выпускается в разных лекарственных формах и дозировках, в его наименование  включается указание на лекарственную форму и (или) концентрацию (для новорожденных, детей или для взрослых);</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Нижний колонтитул 5"/>
          <p:cNvSpPr>
            <a:spLocks noGrp="1"/>
          </p:cNvSpPr>
          <p:nvPr>
            <p:ph type="ftr" sz="quarter" idx="11"/>
          </p:nvPr>
        </p:nvSpPr>
        <p:spPr/>
        <p:txBody>
          <a:bodyPr/>
          <a:lstStyle/>
          <a:p>
            <a:r>
              <a:rPr lang="ru-RU"/>
              <a:t>/70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a:solidFill>
                  <a:srgbClr val="C00000"/>
                </a:solidFill>
              </a:rPr>
              <a:t>Etichetarea</a:t>
            </a:r>
            <a:r>
              <a:rPr lang="en-US" sz="2800" b="1" dirty="0">
                <a:solidFill>
                  <a:srgbClr val="C00000"/>
                </a:solidFill>
              </a:rPr>
              <a:t> </a:t>
            </a:r>
            <a:r>
              <a:rPr lang="en-US" sz="2800" b="1" dirty="0" err="1">
                <a:solidFill>
                  <a:srgbClr val="C00000"/>
                </a:solidFill>
              </a:rPr>
              <a:t>medicamentelor</a:t>
            </a:r>
            <a:r>
              <a:rPr lang="en-US" sz="2800" b="1" dirty="0">
                <a:solidFill>
                  <a:srgbClr val="C00000"/>
                </a:solidFill>
              </a:rPr>
              <a:t> </a:t>
            </a:r>
            <a:r>
              <a:rPr lang="en-US" sz="2800" b="1" dirty="0" err="1">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429124" cy="6072230"/>
          </a:xfrm>
        </p:spPr>
        <p:txBody>
          <a:bodyPr>
            <a:normAutofit fontScale="92500"/>
          </a:bodyPr>
          <a:lstStyle/>
          <a:p>
            <a:r>
              <a:rPr lang="en-US" dirty="0"/>
              <a:t>b) </a:t>
            </a:r>
            <a:r>
              <a:rPr lang="en-US" dirty="0" err="1"/>
              <a:t>ingredienţii</a:t>
            </a:r>
            <a:r>
              <a:rPr lang="en-US" dirty="0"/>
              <a:t> </a:t>
            </a:r>
            <a:r>
              <a:rPr lang="en-US" dirty="0" err="1"/>
              <a:t>activi</a:t>
            </a:r>
            <a:r>
              <a:rPr lang="en-US" dirty="0"/>
              <a:t>, </a:t>
            </a:r>
            <a:r>
              <a:rPr lang="en-US" dirty="0" err="1"/>
              <a:t>exprimaţi</a:t>
            </a:r>
            <a:r>
              <a:rPr lang="en-US" dirty="0"/>
              <a:t> </a:t>
            </a:r>
            <a:r>
              <a:rPr lang="en-US" dirty="0" err="1"/>
              <a:t>cantitativ</a:t>
            </a:r>
            <a:r>
              <a:rPr lang="en-US" dirty="0"/>
              <a:t> </a:t>
            </a:r>
            <a:r>
              <a:rPr lang="en-US" dirty="0" err="1"/>
              <a:t>pe</a:t>
            </a:r>
            <a:r>
              <a:rPr lang="en-US" dirty="0"/>
              <a:t> </a:t>
            </a:r>
            <a:r>
              <a:rPr lang="en-US" dirty="0" err="1"/>
              <a:t>unităţi</a:t>
            </a:r>
            <a:r>
              <a:rPr lang="en-US" dirty="0"/>
              <a:t> de </a:t>
            </a:r>
            <a:r>
              <a:rPr lang="en-US" dirty="0" err="1"/>
              <a:t>dozaj</a:t>
            </a:r>
            <a:r>
              <a:rPr lang="en-US" dirty="0"/>
              <a:t> </a:t>
            </a:r>
            <a:r>
              <a:rPr lang="en-US" dirty="0" err="1"/>
              <a:t>sau</a:t>
            </a:r>
            <a:r>
              <a:rPr lang="en-US" dirty="0"/>
              <a:t>, </a:t>
            </a:r>
            <a:r>
              <a:rPr lang="en-US" dirty="0" err="1"/>
              <a:t>în</a:t>
            </a:r>
            <a:r>
              <a:rPr lang="en-US" dirty="0"/>
              <a:t> </a:t>
            </a:r>
            <a:r>
              <a:rPr lang="en-US" dirty="0" err="1"/>
              <a:t>funcţie</a:t>
            </a:r>
            <a:r>
              <a:rPr lang="en-US" dirty="0"/>
              <a:t> de </a:t>
            </a:r>
            <a:r>
              <a:rPr lang="en-US" dirty="0" err="1"/>
              <a:t>modul</a:t>
            </a:r>
            <a:r>
              <a:rPr lang="en-US" dirty="0"/>
              <a:t> de </a:t>
            </a:r>
            <a:r>
              <a:rPr lang="en-US" dirty="0" err="1"/>
              <a:t>administrare</a:t>
            </a:r>
            <a:r>
              <a:rPr lang="en-US" dirty="0"/>
              <a:t>, </a:t>
            </a:r>
            <a:r>
              <a:rPr lang="en-US" dirty="0" err="1"/>
              <a:t>pe</a:t>
            </a:r>
            <a:r>
              <a:rPr lang="en-US" dirty="0"/>
              <a:t> </a:t>
            </a:r>
            <a:r>
              <a:rPr lang="en-US" dirty="0" err="1"/>
              <a:t>unitate</a:t>
            </a:r>
            <a:r>
              <a:rPr lang="en-US" dirty="0"/>
              <a:t> de </a:t>
            </a:r>
            <a:r>
              <a:rPr lang="en-US" dirty="0" err="1"/>
              <a:t>volum</a:t>
            </a:r>
            <a:r>
              <a:rPr lang="en-US" dirty="0"/>
              <a:t> </a:t>
            </a:r>
            <a:r>
              <a:rPr lang="en-US" dirty="0" err="1"/>
              <a:t>sau</a:t>
            </a:r>
            <a:r>
              <a:rPr lang="en-US" dirty="0"/>
              <a:t> </a:t>
            </a:r>
            <a:r>
              <a:rPr lang="en-US" dirty="0" err="1"/>
              <a:t>greutate</a:t>
            </a:r>
            <a:r>
              <a:rPr lang="en-US" dirty="0"/>
              <a:t>, </a:t>
            </a:r>
            <a:r>
              <a:rPr lang="en-US" dirty="0" err="1"/>
              <a:t>folosind</a:t>
            </a:r>
            <a:r>
              <a:rPr lang="en-US" dirty="0"/>
              <a:t> </a:t>
            </a:r>
            <a:r>
              <a:rPr lang="en-US" dirty="0" err="1"/>
              <a:t>denumirea</a:t>
            </a:r>
            <a:r>
              <a:rPr lang="en-US" dirty="0"/>
              <a:t> </a:t>
            </a:r>
            <a:r>
              <a:rPr lang="en-US" dirty="0" err="1"/>
              <a:t>lor</a:t>
            </a:r>
            <a:r>
              <a:rPr lang="en-US" dirty="0"/>
              <a:t> </a:t>
            </a:r>
            <a:r>
              <a:rPr lang="en-US" dirty="0" err="1"/>
              <a:t>comună</a:t>
            </a:r>
            <a:r>
              <a:rPr lang="en-US" dirty="0"/>
              <a:t> </a:t>
            </a:r>
            <a:r>
              <a:rPr lang="en-US" dirty="0" err="1"/>
              <a:t>internaţională</a:t>
            </a:r>
            <a:r>
              <a:rPr lang="en-US" dirty="0"/>
              <a:t>;</a:t>
            </a:r>
            <a:endParaRPr lang="ru-RU" dirty="0"/>
          </a:p>
          <a:p>
            <a:r>
              <a:rPr lang="en-US" dirty="0"/>
              <a:t>c) forma </a:t>
            </a:r>
            <a:r>
              <a:rPr lang="en-US" dirty="0" err="1"/>
              <a:t>farmaceutică</a:t>
            </a:r>
            <a:r>
              <a:rPr lang="en-US" dirty="0"/>
              <a:t> </a:t>
            </a:r>
            <a:r>
              <a:rPr lang="en-US" dirty="0" err="1"/>
              <a:t>şi</a:t>
            </a:r>
            <a:r>
              <a:rPr lang="en-US" dirty="0"/>
              <a:t> </a:t>
            </a:r>
            <a:r>
              <a:rPr lang="en-US" dirty="0" err="1"/>
              <a:t>compoziţia</a:t>
            </a:r>
            <a:r>
              <a:rPr lang="en-US" dirty="0"/>
              <a:t> </a:t>
            </a:r>
            <a:r>
              <a:rPr lang="en-US" dirty="0" err="1"/>
              <a:t>exprimată</a:t>
            </a:r>
            <a:r>
              <a:rPr lang="en-US" dirty="0"/>
              <a:t> </a:t>
            </a:r>
            <a:r>
              <a:rPr lang="en-US" dirty="0" err="1"/>
              <a:t>în</a:t>
            </a:r>
            <a:r>
              <a:rPr lang="en-US" dirty="0"/>
              <a:t> </a:t>
            </a:r>
            <a:r>
              <a:rPr lang="en-US" dirty="0" err="1"/>
              <a:t>masă</a:t>
            </a:r>
            <a:r>
              <a:rPr lang="en-US" dirty="0"/>
              <a:t>, </a:t>
            </a:r>
            <a:r>
              <a:rPr lang="en-US" dirty="0" err="1"/>
              <a:t>volum</a:t>
            </a:r>
            <a:r>
              <a:rPr lang="en-US" dirty="0"/>
              <a:t> </a:t>
            </a:r>
            <a:r>
              <a:rPr lang="en-US" dirty="0" err="1"/>
              <a:t>sau</a:t>
            </a:r>
            <a:r>
              <a:rPr lang="en-US" dirty="0"/>
              <a:t> </a:t>
            </a:r>
            <a:r>
              <a:rPr lang="en-US" dirty="0" err="1"/>
              <a:t>numărul</a:t>
            </a:r>
            <a:r>
              <a:rPr lang="en-US" dirty="0"/>
              <a:t> de doze;</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69</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a:bodyPr>
          <a:lstStyle/>
          <a:p>
            <a:pPr marL="342900" lvl="0" indent="-342900" algn="just">
              <a:spcBef>
                <a:spcPct val="20000"/>
              </a:spcBef>
              <a:buFont typeface="Arial" pitchFamily="34" charset="0"/>
              <a:buChar cha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Прямоугольник 5"/>
          <p:cNvSpPr/>
          <p:nvPr/>
        </p:nvSpPr>
        <p:spPr>
          <a:xfrm>
            <a:off x="4644008" y="686301"/>
            <a:ext cx="4392488" cy="4893647"/>
          </a:xfrm>
          <a:prstGeom prst="rect">
            <a:avLst/>
          </a:prstGeom>
        </p:spPr>
        <p:txBody>
          <a:bodyPr wrap="square">
            <a:spAutoFit/>
          </a:bodyPr>
          <a:lstStyle/>
          <a:p>
            <a:r>
              <a:rPr lang="ru-RU" sz="2600" dirty="0"/>
              <a:t>b) активные ингредиенты, выраженные количественно на единицу дозы или, в зависимости от способа приема, на единицу объема или массы, с использованием непатентованных международных названий; </a:t>
            </a:r>
            <a:endParaRPr lang="en-US" sz="2600" dirty="0"/>
          </a:p>
          <a:p>
            <a:endParaRPr lang="ru-RU" sz="2600" dirty="0"/>
          </a:p>
          <a:p>
            <a:r>
              <a:rPr lang="ru-RU" sz="2600" dirty="0"/>
              <a:t>с)лекарственная  форма  и  </a:t>
            </a:r>
            <a:r>
              <a:rPr lang="en-US" sz="2600" dirty="0"/>
              <a:t>   </a:t>
            </a:r>
            <a:r>
              <a:rPr lang="ru-RU" sz="2600" dirty="0"/>
              <a:t>состав, выраженный в массе, объеме или количестве доз;</a:t>
            </a:r>
            <a:endParaRPr lang="ru-RU" sz="2600" dirty="0">
              <a:effectLst/>
            </a:endParaRPr>
          </a:p>
        </p:txBody>
      </p:sp>
      <p:sp>
        <p:nvSpPr>
          <p:cNvPr id="7" name="Нижний колонтитул 6"/>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58145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algn="just"/>
            <a:r>
              <a:rPr lang="ro-RO" dirty="0"/>
              <a:t>Un alt termen este cel de</a:t>
            </a:r>
            <a:r>
              <a:rPr lang="ro-RO" u="sng" dirty="0"/>
              <a:t> </a:t>
            </a:r>
            <a:r>
              <a:rPr lang="ro-RO" b="1" u="sng" dirty="0"/>
              <a:t>prodrug </a:t>
            </a:r>
            <a:r>
              <a:rPr lang="ro-RO" dirty="0"/>
              <a:t>(engl. </a:t>
            </a:r>
            <a:r>
              <a:rPr lang="ro-RO" i="1" dirty="0"/>
              <a:t>prodrug - </a:t>
            </a:r>
            <a:r>
              <a:rPr lang="ro-RO" dirty="0"/>
              <a:t>promedicament), sinonim cu </a:t>
            </a:r>
            <a:r>
              <a:rPr lang="ro-RO" b="1" i="1" u="sng" dirty="0"/>
              <a:t>precursor de medicament </a:t>
            </a:r>
            <a:r>
              <a:rPr lang="ro-RO" i="1" dirty="0"/>
              <a:t>– </a:t>
            </a:r>
            <a:r>
              <a:rPr lang="ro-RO" dirty="0"/>
              <a:t>substanţa biologic inactivă, rezultată prin modificarea structurii chimice a substanţei medicamentoase </a:t>
            </a:r>
            <a:r>
              <a:rPr lang="ro-RO" i="1" u="sng" dirty="0"/>
              <a:t>(vitamine, hormoni)</a:t>
            </a:r>
            <a:r>
              <a:rPr lang="ro-RO" dirty="0"/>
              <a:t>, a cărei activitatea biologică are loc </a:t>
            </a:r>
            <a:r>
              <a:rPr lang="ro-RO" i="1" dirty="0"/>
              <a:t>in vivo </a:t>
            </a:r>
            <a:r>
              <a:rPr lang="ro-RO" dirty="0"/>
              <a:t>prin hidroliză, calea enzimatică sau neenzimatică.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7</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07830688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a:solidFill>
                  <a:srgbClr val="C00000"/>
                </a:solidFill>
              </a:rPr>
              <a:t>Etichetarea</a:t>
            </a:r>
            <a:r>
              <a:rPr lang="en-US" sz="2800" b="1" dirty="0">
                <a:solidFill>
                  <a:srgbClr val="C00000"/>
                </a:solidFill>
              </a:rPr>
              <a:t> </a:t>
            </a:r>
            <a:r>
              <a:rPr lang="en-US" sz="2800" b="1" dirty="0" err="1">
                <a:solidFill>
                  <a:srgbClr val="C00000"/>
                </a:solidFill>
              </a:rPr>
              <a:t>medicamentelor</a:t>
            </a:r>
            <a:r>
              <a:rPr lang="en-US" sz="2800" b="1" dirty="0">
                <a:solidFill>
                  <a:srgbClr val="C00000"/>
                </a:solidFill>
              </a:rPr>
              <a:t> </a:t>
            </a:r>
            <a:r>
              <a:rPr lang="en-US" sz="2800" b="1" dirty="0" err="1">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643438" cy="6072230"/>
          </a:xfrm>
        </p:spPr>
        <p:txBody>
          <a:bodyPr>
            <a:normAutofit fontScale="92500"/>
          </a:bodyPr>
          <a:lstStyle/>
          <a:p>
            <a:pPr>
              <a:buNone/>
            </a:pPr>
            <a:r>
              <a:rPr lang="ro-RO" sz="2200" dirty="0"/>
              <a:t>d</a:t>
            </a:r>
            <a:r>
              <a:rPr lang="ru-RU" sz="2200" dirty="0"/>
              <a:t>) </a:t>
            </a:r>
            <a:r>
              <a:rPr lang="ru-RU" sz="2200" dirty="0" err="1"/>
              <a:t>lista</a:t>
            </a:r>
            <a:r>
              <a:rPr lang="ru-RU" sz="2200" dirty="0"/>
              <a:t> </a:t>
            </a:r>
            <a:r>
              <a:rPr lang="ru-RU" sz="2200" dirty="0" err="1"/>
              <a:t>excipienţilor</a:t>
            </a:r>
            <a:r>
              <a:rPr lang="ru-RU" sz="2200" dirty="0"/>
              <a:t> </a:t>
            </a:r>
            <a:r>
              <a:rPr lang="ru-RU" sz="2200" dirty="0" err="1"/>
              <a:t>ce</a:t>
            </a:r>
            <a:r>
              <a:rPr lang="ru-RU" sz="2200" dirty="0"/>
              <a:t> </a:t>
            </a:r>
            <a:r>
              <a:rPr lang="ru-RU" sz="2200" dirty="0" err="1"/>
              <a:t>se</a:t>
            </a:r>
            <a:r>
              <a:rPr lang="ru-RU" sz="2200" dirty="0"/>
              <a:t> </a:t>
            </a:r>
            <a:r>
              <a:rPr lang="ru-RU" sz="2200" dirty="0" err="1"/>
              <a:t>conţin</a:t>
            </a:r>
            <a:r>
              <a:rPr lang="ru-RU" sz="2200" dirty="0"/>
              <a:t> </a:t>
            </a:r>
            <a:r>
              <a:rPr lang="ru-RU" sz="2200" dirty="0" err="1"/>
              <a:t>în</a:t>
            </a:r>
            <a:r>
              <a:rPr lang="ru-RU" sz="2200" dirty="0"/>
              <a:t> </a:t>
            </a:r>
            <a:r>
              <a:rPr lang="ru-RU" sz="2200" dirty="0" err="1"/>
              <a:t>forma</a:t>
            </a:r>
            <a:r>
              <a:rPr lang="ru-RU" sz="2200" dirty="0"/>
              <a:t> </a:t>
            </a:r>
            <a:r>
              <a:rPr lang="ru-RU" sz="2200" dirty="0" err="1"/>
              <a:t>farmaceutică</a:t>
            </a:r>
            <a:r>
              <a:rPr lang="ru-RU" sz="2200" dirty="0"/>
              <a:t> - </a:t>
            </a:r>
            <a:r>
              <a:rPr lang="ru-RU" sz="2200" dirty="0" err="1"/>
              <a:t>pentru</a:t>
            </a:r>
            <a:r>
              <a:rPr lang="ru-RU" sz="2200" dirty="0"/>
              <a:t> </a:t>
            </a:r>
            <a:r>
              <a:rPr lang="ru-RU" sz="2200" dirty="0" err="1"/>
              <a:t>preparatele</a:t>
            </a:r>
            <a:r>
              <a:rPr lang="ru-RU" sz="2200" dirty="0"/>
              <a:t> </a:t>
            </a:r>
            <a:r>
              <a:rPr lang="ru-RU" sz="2200" dirty="0" err="1"/>
              <a:t>injectabile</a:t>
            </a:r>
            <a:r>
              <a:rPr lang="ru-RU" sz="2200" dirty="0"/>
              <a:t>, </a:t>
            </a:r>
            <a:r>
              <a:rPr lang="ru-RU" sz="2200" dirty="0" err="1"/>
              <a:t>de</a:t>
            </a:r>
            <a:r>
              <a:rPr lang="ru-RU" sz="2200" dirty="0"/>
              <a:t> </a:t>
            </a:r>
            <a:r>
              <a:rPr lang="ru-RU" sz="2200" dirty="0" err="1"/>
              <a:t>uz</a:t>
            </a:r>
            <a:r>
              <a:rPr lang="ru-RU" sz="2200" dirty="0"/>
              <a:t> </a:t>
            </a:r>
            <a:r>
              <a:rPr lang="ru-RU" sz="2200" dirty="0" err="1"/>
              <a:t>oftalmologic</a:t>
            </a:r>
            <a:r>
              <a:rPr lang="ru-RU" sz="2200" dirty="0"/>
              <a:t> </a:t>
            </a:r>
            <a:r>
              <a:rPr lang="ru-RU" sz="2200" dirty="0" err="1"/>
              <a:t>sau</a:t>
            </a:r>
            <a:r>
              <a:rPr lang="ru-RU" sz="2200" dirty="0"/>
              <a:t> </a:t>
            </a:r>
            <a:r>
              <a:rPr lang="ru-RU" sz="2200" dirty="0" err="1"/>
              <a:t>destinate</a:t>
            </a:r>
            <a:r>
              <a:rPr lang="ru-RU" sz="2200" dirty="0"/>
              <a:t> </a:t>
            </a:r>
            <a:r>
              <a:rPr lang="ru-RU" sz="2200" dirty="0" err="1"/>
              <a:t>sugarilor</a:t>
            </a:r>
            <a:r>
              <a:rPr lang="ru-RU" sz="2200" dirty="0"/>
              <a:t>  </a:t>
            </a:r>
            <a:r>
              <a:rPr lang="ru-RU" sz="2200" dirty="0" err="1"/>
              <a:t>şi</a:t>
            </a:r>
            <a:r>
              <a:rPr lang="ru-RU" sz="2200" dirty="0"/>
              <a:t> </a:t>
            </a:r>
            <a:r>
              <a:rPr lang="ru-RU" sz="2200" dirty="0" err="1"/>
              <a:t>copiilor</a:t>
            </a:r>
            <a:r>
              <a:rPr lang="ru-RU" sz="2200" dirty="0"/>
              <a:t>;</a:t>
            </a:r>
          </a:p>
          <a:p>
            <a:pPr>
              <a:buNone/>
            </a:pPr>
            <a:r>
              <a:rPr lang="ru-RU" sz="2200" dirty="0" err="1"/>
              <a:t>e</a:t>
            </a:r>
            <a:r>
              <a:rPr lang="ru-RU" sz="2200" dirty="0"/>
              <a:t>) </a:t>
            </a:r>
            <a:r>
              <a:rPr lang="ru-RU" sz="2200" dirty="0" err="1"/>
              <a:t>modul</a:t>
            </a:r>
            <a:r>
              <a:rPr lang="ru-RU" sz="2200" dirty="0"/>
              <a:t> </a:t>
            </a:r>
            <a:r>
              <a:rPr lang="ru-RU" sz="2200" dirty="0" err="1"/>
              <a:t>şi</a:t>
            </a:r>
            <a:r>
              <a:rPr lang="ru-RU" sz="2200" dirty="0"/>
              <a:t>, </a:t>
            </a:r>
            <a:r>
              <a:rPr lang="ru-RU" sz="2200" dirty="0" err="1"/>
              <a:t>după</a:t>
            </a:r>
            <a:r>
              <a:rPr lang="ru-RU" sz="2200" dirty="0"/>
              <a:t> </a:t>
            </a:r>
            <a:r>
              <a:rPr lang="ru-RU" sz="2200" dirty="0" err="1"/>
              <a:t>caz</a:t>
            </a:r>
            <a:r>
              <a:rPr lang="ru-RU" sz="2200" dirty="0"/>
              <a:t>, </a:t>
            </a:r>
            <a:r>
              <a:rPr lang="ru-RU" sz="2200" dirty="0" err="1"/>
              <a:t>calea</a:t>
            </a:r>
            <a:r>
              <a:rPr lang="ru-RU" sz="2200" dirty="0"/>
              <a:t> </a:t>
            </a:r>
            <a:r>
              <a:rPr lang="ru-RU" sz="2200" dirty="0" err="1"/>
              <a:t>de</a:t>
            </a:r>
            <a:r>
              <a:rPr lang="ru-RU" sz="2200" dirty="0"/>
              <a:t> </a:t>
            </a:r>
            <a:r>
              <a:rPr lang="ru-RU" sz="2200" dirty="0" err="1"/>
              <a:t>administrare</a:t>
            </a:r>
            <a:r>
              <a:rPr lang="ru-RU" sz="2200" dirty="0"/>
              <a:t> </a:t>
            </a:r>
            <a:r>
              <a:rPr lang="ru-RU" sz="2200" dirty="0" err="1"/>
              <a:t>sau</a:t>
            </a:r>
            <a:r>
              <a:rPr lang="ru-RU" sz="2200" dirty="0"/>
              <a:t>  </a:t>
            </a:r>
            <a:r>
              <a:rPr lang="ru-RU" sz="2200" dirty="0" err="1"/>
              <a:t>particularităţile</a:t>
            </a:r>
            <a:r>
              <a:rPr lang="ru-RU" sz="2200" dirty="0"/>
              <a:t> </a:t>
            </a:r>
            <a:r>
              <a:rPr lang="ru-RU" sz="2200" dirty="0" err="1"/>
              <a:t>de</a:t>
            </a:r>
            <a:r>
              <a:rPr lang="ru-RU" sz="2200" dirty="0"/>
              <a:t> </a:t>
            </a:r>
            <a:r>
              <a:rPr lang="ru-RU" sz="2200" dirty="0" err="1"/>
              <a:t>utilizare</a:t>
            </a:r>
            <a:r>
              <a:rPr lang="ru-RU" sz="2200" dirty="0"/>
              <a:t>;</a:t>
            </a:r>
            <a:endParaRPr lang="ro-RO" sz="2200" dirty="0"/>
          </a:p>
          <a:p>
            <a:pPr>
              <a:buNone/>
            </a:pPr>
            <a:r>
              <a:rPr lang="ru-RU" sz="2200" dirty="0" err="1"/>
              <a:t>f</a:t>
            </a:r>
            <a:r>
              <a:rPr lang="ru-RU" sz="2200" dirty="0"/>
              <a:t>) </a:t>
            </a:r>
            <a:r>
              <a:rPr lang="ru-RU" sz="2200" dirty="0" err="1"/>
              <a:t>condiţiile</a:t>
            </a:r>
            <a:r>
              <a:rPr lang="ru-RU" sz="2200" dirty="0"/>
              <a:t> </a:t>
            </a:r>
            <a:r>
              <a:rPr lang="ru-RU" sz="2200" dirty="0" err="1"/>
              <a:t>speciale</a:t>
            </a:r>
            <a:r>
              <a:rPr lang="ru-RU" sz="2200" dirty="0"/>
              <a:t> </a:t>
            </a:r>
            <a:r>
              <a:rPr lang="ru-RU" sz="2200" dirty="0" err="1"/>
              <a:t>de</a:t>
            </a:r>
            <a:r>
              <a:rPr lang="ru-RU" sz="2200" dirty="0"/>
              <a:t> </a:t>
            </a:r>
            <a:r>
              <a:rPr lang="ru-RU" sz="2200" dirty="0" err="1"/>
              <a:t>păstrare</a:t>
            </a:r>
            <a:r>
              <a:rPr lang="ru-RU" sz="2200" dirty="0"/>
              <a:t>, </a:t>
            </a:r>
            <a:r>
              <a:rPr lang="ru-RU" sz="2200" dirty="0" err="1"/>
              <a:t>după</a:t>
            </a:r>
            <a:r>
              <a:rPr lang="ru-RU" sz="2200" dirty="0"/>
              <a:t> </a:t>
            </a:r>
            <a:r>
              <a:rPr lang="ru-RU" sz="2200" dirty="0" err="1"/>
              <a:t>caz</a:t>
            </a:r>
            <a:r>
              <a:rPr lang="ru-RU" sz="2200" dirty="0"/>
              <a:t>;</a:t>
            </a:r>
          </a:p>
          <a:p>
            <a:pPr>
              <a:buNone/>
            </a:pPr>
            <a:r>
              <a:rPr lang="ru-RU" sz="2200" dirty="0" err="1"/>
              <a:t>g</a:t>
            </a:r>
            <a:r>
              <a:rPr lang="ru-RU" sz="2200" dirty="0"/>
              <a:t>) </a:t>
            </a:r>
            <a:r>
              <a:rPr lang="ru-RU" sz="2200" dirty="0" err="1"/>
              <a:t>atenţionările</a:t>
            </a:r>
            <a:r>
              <a:rPr lang="ru-RU" sz="2200" dirty="0"/>
              <a:t> </a:t>
            </a:r>
            <a:r>
              <a:rPr lang="ru-RU" sz="2200" dirty="0" err="1"/>
              <a:t>şi</a:t>
            </a:r>
            <a:r>
              <a:rPr lang="ru-RU" sz="2200" dirty="0"/>
              <a:t> </a:t>
            </a:r>
            <a:r>
              <a:rPr lang="ru-RU" sz="2200" dirty="0" err="1"/>
              <a:t>precauţiile</a:t>
            </a:r>
            <a:r>
              <a:rPr lang="ru-RU" sz="2200" dirty="0"/>
              <a:t> </a:t>
            </a:r>
            <a:r>
              <a:rPr lang="ru-RU" sz="2200" dirty="0" err="1"/>
              <a:t>necesare</a:t>
            </a:r>
            <a:r>
              <a:rPr lang="ru-RU" sz="2200" dirty="0"/>
              <a:t>;</a:t>
            </a:r>
          </a:p>
          <a:p>
            <a:pPr>
              <a:buNone/>
            </a:pPr>
            <a:r>
              <a:rPr lang="ru-RU" sz="2200" dirty="0" err="1"/>
              <a:t>h</a:t>
            </a:r>
            <a:r>
              <a:rPr lang="ru-RU" sz="2200" dirty="0"/>
              <a:t>) </a:t>
            </a:r>
            <a:r>
              <a:rPr lang="ru-RU" sz="2200" dirty="0" err="1"/>
              <a:t>data</a:t>
            </a:r>
            <a:r>
              <a:rPr lang="ru-RU" sz="2200" dirty="0"/>
              <a:t> </a:t>
            </a:r>
            <a:r>
              <a:rPr lang="ru-RU" sz="2200" dirty="0" err="1"/>
              <a:t>fabricării</a:t>
            </a:r>
            <a:r>
              <a:rPr lang="ru-RU" sz="2200" dirty="0"/>
              <a:t> (</a:t>
            </a:r>
            <a:r>
              <a:rPr lang="ru-RU" sz="2200" dirty="0" err="1"/>
              <a:t>numărul</a:t>
            </a:r>
            <a:r>
              <a:rPr lang="ru-RU" sz="2200" dirty="0"/>
              <a:t> </a:t>
            </a:r>
            <a:r>
              <a:rPr lang="ru-RU" sz="2200" dirty="0" err="1"/>
              <a:t>de</a:t>
            </a:r>
            <a:r>
              <a:rPr lang="ru-RU" sz="2200" dirty="0"/>
              <a:t> </a:t>
            </a:r>
            <a:r>
              <a:rPr lang="ru-RU" sz="2200" dirty="0" err="1"/>
              <a:t>serie</a:t>
            </a:r>
            <a:r>
              <a:rPr lang="ru-RU" sz="2200" dirty="0"/>
              <a:t>);</a:t>
            </a:r>
          </a:p>
          <a:p>
            <a:pPr>
              <a:buNone/>
            </a:pPr>
            <a:r>
              <a:rPr lang="ru-RU" sz="2200" dirty="0" err="1"/>
              <a:t>i</a:t>
            </a:r>
            <a:r>
              <a:rPr lang="ru-RU" sz="2200" dirty="0"/>
              <a:t>) </a:t>
            </a:r>
            <a:r>
              <a:rPr lang="ru-RU" sz="2200" dirty="0" err="1"/>
              <a:t>data</a:t>
            </a:r>
            <a:r>
              <a:rPr lang="ru-RU" sz="2200" dirty="0"/>
              <a:t> </a:t>
            </a:r>
            <a:r>
              <a:rPr lang="ru-RU" sz="2200" dirty="0" err="1"/>
              <a:t>expirării</a:t>
            </a:r>
            <a:r>
              <a:rPr lang="ru-RU" sz="2200" dirty="0"/>
              <a:t> </a:t>
            </a:r>
            <a:r>
              <a:rPr lang="ru-RU" sz="2200" dirty="0" err="1"/>
              <a:t>valabilităţii</a:t>
            </a:r>
            <a:r>
              <a:rPr lang="ru-RU" sz="2200" dirty="0"/>
              <a:t> </a:t>
            </a:r>
            <a:r>
              <a:rPr lang="ru-RU" sz="2200" dirty="0" err="1"/>
              <a:t>sau</a:t>
            </a:r>
            <a:r>
              <a:rPr lang="ru-RU" sz="2200" dirty="0"/>
              <a:t> </a:t>
            </a:r>
            <a:r>
              <a:rPr lang="ru-RU" sz="2200" dirty="0" err="1"/>
              <a:t>termenul</a:t>
            </a:r>
            <a:r>
              <a:rPr lang="ru-RU" sz="2200" dirty="0"/>
              <a:t> </a:t>
            </a:r>
            <a:r>
              <a:rPr lang="ru-RU" sz="2200" dirty="0" err="1"/>
              <a:t>de</a:t>
            </a:r>
            <a:r>
              <a:rPr lang="ru-RU" sz="2200" dirty="0"/>
              <a:t> </a:t>
            </a:r>
            <a:r>
              <a:rPr lang="ru-RU" sz="2200" dirty="0" err="1"/>
              <a:t>valabilitate</a:t>
            </a:r>
            <a:r>
              <a:rPr lang="ru-RU" sz="2200" dirty="0"/>
              <a:t>;</a:t>
            </a:r>
          </a:p>
          <a:p>
            <a:pPr>
              <a:buNone/>
            </a:pPr>
            <a:r>
              <a:rPr lang="ru-RU" sz="2200" dirty="0"/>
              <a:t>  </a:t>
            </a:r>
            <a:r>
              <a:rPr lang="ru-RU" sz="2200" dirty="0" err="1"/>
              <a:t>j</a:t>
            </a:r>
            <a:r>
              <a:rPr lang="ru-RU" sz="2200" dirty="0"/>
              <a:t>) </a:t>
            </a:r>
            <a:r>
              <a:rPr lang="ru-RU" sz="2200" dirty="0" err="1"/>
              <a:t>denumirea</a:t>
            </a:r>
            <a:r>
              <a:rPr lang="ru-RU" sz="2200" dirty="0"/>
              <a:t> </a:t>
            </a:r>
            <a:r>
              <a:rPr lang="ru-RU" sz="2200" dirty="0" err="1"/>
              <a:t>şi</a:t>
            </a:r>
            <a:r>
              <a:rPr lang="ru-RU" sz="2200" dirty="0"/>
              <a:t> </a:t>
            </a:r>
            <a:r>
              <a:rPr lang="ru-RU" sz="2200" dirty="0" err="1"/>
              <a:t>adresa</a:t>
            </a:r>
            <a:r>
              <a:rPr lang="ru-RU" sz="2200" dirty="0"/>
              <a:t> </a:t>
            </a:r>
            <a:r>
              <a:rPr lang="ru-RU" sz="2200" dirty="0" err="1"/>
              <a:t>producătorului</a:t>
            </a:r>
            <a:r>
              <a:rPr lang="ru-RU" sz="2200" dirty="0"/>
              <a:t>;</a:t>
            </a:r>
          </a:p>
          <a:p>
            <a:pPr>
              <a:buNone/>
            </a:pPr>
            <a:r>
              <a:rPr lang="ru-RU" sz="2200" dirty="0" err="1"/>
              <a:t>k</a:t>
            </a:r>
            <a:r>
              <a:rPr lang="ru-RU" sz="2200" dirty="0"/>
              <a:t>) </a:t>
            </a:r>
            <a:r>
              <a:rPr lang="ru-RU" sz="2200" dirty="0" err="1"/>
              <a:t>precauţia</a:t>
            </a:r>
            <a:r>
              <a:rPr lang="ru-RU" sz="2200" dirty="0"/>
              <a:t> </a:t>
            </a:r>
            <a:r>
              <a:rPr lang="ru-RU" sz="2200" dirty="0" err="1"/>
              <a:t>specială</a:t>
            </a:r>
            <a:r>
              <a:rPr lang="ru-RU" sz="2200" dirty="0"/>
              <a:t> "A </a:t>
            </a:r>
            <a:r>
              <a:rPr lang="ru-RU" sz="2200" dirty="0" err="1"/>
              <a:t>nu</a:t>
            </a:r>
            <a:r>
              <a:rPr lang="ru-RU" sz="2200" dirty="0"/>
              <a:t> </a:t>
            </a:r>
            <a:r>
              <a:rPr lang="ru-RU" sz="2200" dirty="0" err="1"/>
              <a:t>se</a:t>
            </a:r>
            <a:r>
              <a:rPr lang="ru-RU" sz="2200" dirty="0"/>
              <a:t> </a:t>
            </a:r>
            <a:r>
              <a:rPr lang="ru-RU" sz="2200" dirty="0" err="1"/>
              <a:t>lăsa</a:t>
            </a:r>
            <a:r>
              <a:rPr lang="ru-RU" sz="2200" dirty="0"/>
              <a:t> </a:t>
            </a:r>
            <a:r>
              <a:rPr lang="ru-RU" sz="2200" dirty="0" err="1"/>
              <a:t>la</a:t>
            </a:r>
            <a:r>
              <a:rPr lang="ru-RU" sz="2200" dirty="0"/>
              <a:t> </a:t>
            </a:r>
            <a:r>
              <a:rPr lang="ru-RU" sz="2200" dirty="0" err="1"/>
              <a:t>îndemîna</a:t>
            </a:r>
            <a:r>
              <a:rPr lang="ru-RU" sz="2200" dirty="0"/>
              <a:t> </a:t>
            </a:r>
            <a:r>
              <a:rPr lang="ru-RU" sz="2200" dirty="0" err="1"/>
              <a:t>copiilor</a:t>
            </a:r>
            <a:r>
              <a:rPr lang="ru-RU" sz="2200" dirty="0"/>
              <a:t>".</a:t>
            </a:r>
            <a:endParaRPr lang="ro-RO" sz="2200" dirty="0"/>
          </a:p>
          <a:p>
            <a:pPr>
              <a:buNone/>
            </a:pPr>
            <a:r>
              <a:rPr lang="ru-RU" sz="2200" dirty="0"/>
              <a:t>  (2) </a:t>
            </a:r>
            <a:r>
              <a:rPr lang="ru-RU" sz="2200" dirty="0" err="1"/>
              <a:t>Produsele</a:t>
            </a:r>
            <a:r>
              <a:rPr lang="ru-RU" sz="2200" dirty="0"/>
              <a:t> </a:t>
            </a:r>
            <a:r>
              <a:rPr lang="ru-RU" sz="2200" dirty="0" err="1"/>
              <a:t>medicamentoase</a:t>
            </a:r>
            <a:r>
              <a:rPr lang="ru-RU" sz="2200" dirty="0"/>
              <a:t> </a:t>
            </a:r>
            <a:r>
              <a:rPr lang="ru-RU" sz="2200" dirty="0" err="1"/>
              <a:t>destinate</a:t>
            </a:r>
            <a:r>
              <a:rPr lang="ru-RU" sz="2200" dirty="0"/>
              <a:t> </a:t>
            </a:r>
            <a:r>
              <a:rPr lang="ru-RU" sz="2200" dirty="0" err="1"/>
              <a:t>medicinei</a:t>
            </a:r>
            <a:r>
              <a:rPr lang="ru-RU" sz="2200" dirty="0"/>
              <a:t> </a:t>
            </a:r>
            <a:r>
              <a:rPr lang="ru-RU" sz="2200" dirty="0" err="1"/>
              <a:t>veterinare</a:t>
            </a:r>
            <a:r>
              <a:rPr lang="ru-RU" sz="2200" dirty="0"/>
              <a:t> </a:t>
            </a:r>
            <a:r>
              <a:rPr lang="ru-RU" sz="2200" dirty="0" err="1"/>
              <a:t>vor</a:t>
            </a:r>
            <a:r>
              <a:rPr lang="ru-RU" sz="2200" dirty="0"/>
              <a:t> </a:t>
            </a:r>
            <a:r>
              <a:rPr lang="ru-RU" sz="2200" dirty="0" err="1"/>
              <a:t>fi</a:t>
            </a:r>
            <a:r>
              <a:rPr lang="ru-RU" sz="2200" dirty="0"/>
              <a:t> </a:t>
            </a:r>
            <a:r>
              <a:rPr lang="ru-RU" sz="2200" dirty="0" err="1"/>
              <a:t>marcate</a:t>
            </a:r>
            <a:r>
              <a:rPr lang="ru-RU" sz="2200" dirty="0"/>
              <a:t> </a:t>
            </a:r>
            <a:r>
              <a:rPr lang="ru-RU" sz="2200" dirty="0" err="1"/>
              <a:t>cu</a:t>
            </a:r>
            <a:r>
              <a:rPr lang="ru-RU" sz="2200" dirty="0"/>
              <a:t> </a:t>
            </a:r>
            <a:r>
              <a:rPr lang="ru-RU" sz="2200" dirty="0" err="1"/>
              <a:t>indicativul</a:t>
            </a:r>
            <a:r>
              <a:rPr lang="ru-RU" sz="2200" dirty="0"/>
              <a:t> "</a:t>
            </a:r>
            <a:r>
              <a:rPr lang="ru-RU" sz="2200" dirty="0" err="1"/>
              <a:t>De</a:t>
            </a:r>
            <a:r>
              <a:rPr lang="ru-RU" sz="2200" dirty="0"/>
              <a:t> </a:t>
            </a:r>
            <a:r>
              <a:rPr lang="ru-RU" sz="2200" dirty="0" err="1"/>
              <a:t>uz</a:t>
            </a:r>
            <a:r>
              <a:rPr lang="ru-RU" sz="2200" dirty="0"/>
              <a:t> </a:t>
            </a:r>
            <a:r>
              <a:rPr lang="ru-RU" sz="2200" dirty="0" err="1"/>
              <a:t>veterinar</a:t>
            </a:r>
            <a:r>
              <a:rPr lang="ru-RU" sz="2200" dirty="0"/>
              <a:t>".</a:t>
            </a:r>
          </a:p>
          <a:p>
            <a:pPr algn="just"/>
            <a:endParaRPr lang="ru-RU"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70</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a:bodyPr>
          <a:lstStyle/>
          <a:p>
            <a:endParaRPr lang="ru-RU" sz="2800" dirty="0"/>
          </a:p>
        </p:txBody>
      </p:sp>
      <p:sp>
        <p:nvSpPr>
          <p:cNvPr id="7" name="Содержимое 2"/>
          <p:cNvSpPr txBox="1">
            <a:spLocks/>
          </p:cNvSpPr>
          <p:nvPr/>
        </p:nvSpPr>
        <p:spPr>
          <a:xfrm>
            <a:off x="4357686" y="357166"/>
            <a:ext cx="4714876" cy="6357958"/>
          </a:xfrm>
          <a:prstGeom prst="rect">
            <a:avLst/>
          </a:prstGeom>
        </p:spPr>
        <p:txBody>
          <a:bodyPr vert="horz" lIns="91440" tIns="45720" rIns="91440" bIns="45720" rtlCol="0">
            <a:noAutofit/>
          </a:bodyPr>
          <a:lstStyle/>
          <a:p>
            <a:r>
              <a:rPr kumimoji="0" lang="ru-RU" sz="1900" b="0" i="0" u="none" strike="noStrike" kern="1200" cap="none" spc="0" normalizeH="0" baseline="0" noProof="0" dirty="0">
                <a:ln>
                  <a:noFill/>
                </a:ln>
                <a:solidFill>
                  <a:schemeClr val="tx1"/>
                </a:solidFill>
                <a:effectLst/>
                <a:uLnTx/>
                <a:uFillTx/>
                <a:latin typeface="+mn-lt"/>
                <a:ea typeface="+mn-ea"/>
                <a:cs typeface="+mn-cs"/>
              </a:rPr>
              <a:t>        </a:t>
            </a:r>
            <a:r>
              <a:rPr lang="ru-RU" sz="1900" dirty="0" err="1"/>
              <a:t>d</a:t>
            </a:r>
            <a:r>
              <a:rPr lang="ru-RU" sz="1900" dirty="0"/>
              <a:t>) перечень основ, содержащихся  в лекарственной  форме,  - для </a:t>
            </a:r>
            <a:r>
              <a:rPr lang="ru-RU" sz="1900" dirty="0" err="1"/>
              <a:t>инъекционных,офтальмологических</a:t>
            </a:r>
            <a:r>
              <a:rPr lang="ru-RU" sz="1900" dirty="0"/>
              <a:t>  препаратов или</a:t>
            </a:r>
            <a:r>
              <a:rPr lang="ro-RO" sz="1900" dirty="0"/>
              <a:t> </a:t>
            </a:r>
            <a:r>
              <a:rPr lang="ru-RU" sz="1900" dirty="0"/>
              <a:t>лекарств,</a:t>
            </a:r>
            <a:r>
              <a:rPr lang="ro-RO" sz="1900" dirty="0"/>
              <a:t> </a:t>
            </a:r>
            <a:r>
              <a:rPr lang="ru-RU" sz="1900" dirty="0"/>
              <a:t>предназначенных</a:t>
            </a:r>
            <a:r>
              <a:rPr lang="ro-RO" sz="1900" dirty="0"/>
              <a:t> </a:t>
            </a:r>
            <a:r>
              <a:rPr lang="ru-RU" sz="1900" dirty="0"/>
              <a:t> для новорожденных и детей;</a:t>
            </a:r>
          </a:p>
          <a:p>
            <a:r>
              <a:rPr lang="ru-RU" sz="1900" dirty="0"/>
              <a:t>    е) порядок применения  и, в случае необходимости, способ приема  или введения;</a:t>
            </a:r>
          </a:p>
          <a:p>
            <a:r>
              <a:rPr lang="ru-RU" sz="1900" dirty="0"/>
              <a:t>    </a:t>
            </a:r>
            <a:r>
              <a:rPr lang="ru-RU" sz="1900" dirty="0" err="1"/>
              <a:t>f</a:t>
            </a:r>
            <a:r>
              <a:rPr lang="ru-RU" sz="1900" dirty="0"/>
              <a:t>) специальные условия хранения, если это необходимо;</a:t>
            </a:r>
          </a:p>
          <a:p>
            <a:r>
              <a:rPr lang="ru-RU" sz="1900" dirty="0"/>
              <a:t>    </a:t>
            </a:r>
            <a:r>
              <a:rPr lang="ru-RU" sz="1900" dirty="0" err="1"/>
              <a:t>g</a:t>
            </a:r>
            <a:r>
              <a:rPr lang="ru-RU" sz="1900" dirty="0"/>
              <a:t>) предостережения и меры предосторожности;</a:t>
            </a:r>
          </a:p>
          <a:p>
            <a:r>
              <a:rPr lang="ru-RU" sz="1900" dirty="0"/>
              <a:t>    </a:t>
            </a:r>
            <a:r>
              <a:rPr lang="ru-RU" sz="1900" dirty="0" err="1"/>
              <a:t>h</a:t>
            </a:r>
            <a:r>
              <a:rPr lang="ru-RU" sz="1900" dirty="0"/>
              <a:t>) дата изготовления (номер серии);</a:t>
            </a:r>
          </a:p>
          <a:p>
            <a:r>
              <a:rPr lang="ru-RU" sz="1900" dirty="0"/>
              <a:t>    </a:t>
            </a:r>
            <a:r>
              <a:rPr lang="ru-RU" sz="1900" dirty="0" err="1"/>
              <a:t>i</a:t>
            </a:r>
            <a:r>
              <a:rPr lang="ru-RU" sz="1900" dirty="0"/>
              <a:t>) дата истечения срока годности или срок годности;</a:t>
            </a:r>
          </a:p>
          <a:p>
            <a:r>
              <a:rPr lang="ru-RU" sz="1900" dirty="0"/>
              <a:t>    </a:t>
            </a:r>
            <a:r>
              <a:rPr lang="ru-RU" sz="1900" dirty="0" err="1"/>
              <a:t>j</a:t>
            </a:r>
            <a:r>
              <a:rPr lang="ru-RU" sz="1900" dirty="0"/>
              <a:t>) наименование и адрес производителя;</a:t>
            </a:r>
          </a:p>
          <a:p>
            <a:r>
              <a:rPr lang="ru-RU" sz="1900" dirty="0"/>
              <a:t>    </a:t>
            </a:r>
            <a:r>
              <a:rPr lang="ru-RU" sz="1900" dirty="0" err="1"/>
              <a:t>k</a:t>
            </a:r>
            <a:r>
              <a:rPr lang="ru-RU" sz="1900" dirty="0"/>
              <a:t>) специальное предостережение "Беречь от детей".</a:t>
            </a:r>
          </a:p>
          <a:p>
            <a:r>
              <a:rPr lang="ru-RU" sz="1900" dirty="0"/>
              <a:t>    (2) Для лекарственных  препаратов, предназначенных к использованию в ветеринарии, обязательна надпись "Для ветеринарных целей".</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1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Нижний колонтитул 7"/>
          <p:cNvSpPr>
            <a:spLocks noGrp="1"/>
          </p:cNvSpPr>
          <p:nvPr>
            <p:ph type="ftr" sz="quarter" idx="11"/>
          </p:nvPr>
        </p:nvSpPr>
        <p:spPr/>
        <p:txBody>
          <a:bodyPr/>
          <a:lstStyle/>
          <a:p>
            <a:r>
              <a:rPr lang="ru-RU"/>
              <a:t>/70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lnSpcReduction="10000"/>
          </a:bodyPr>
          <a:lstStyle/>
          <a:p>
            <a:pPr algn="just"/>
            <a:r>
              <a:rPr lang="ro-RO" dirty="0"/>
              <a:t>În afară de substanţe unitare şi fitocomplecşi în practica farmaceutică se folosesc şi </a:t>
            </a:r>
            <a:r>
              <a:rPr lang="ro-RO" b="1" dirty="0">
                <a:effectLst>
                  <a:outerShdw blurRad="38100" dist="38100" dir="2700000" algn="tl">
                    <a:srgbClr val="000000">
                      <a:alpha val="43137"/>
                    </a:srgbClr>
                  </a:outerShdw>
                </a:effectLst>
              </a:rPr>
              <a:t>amestecuri de substanţe </a:t>
            </a:r>
            <a:r>
              <a:rPr lang="ro-RO" dirty="0"/>
              <a:t>medicamentoase fabricate în industrie. </a:t>
            </a:r>
          </a:p>
          <a:p>
            <a:pPr algn="just"/>
            <a:r>
              <a:rPr lang="ro-RO" dirty="0"/>
              <a:t>De exempu, </a:t>
            </a:r>
          </a:p>
          <a:p>
            <a:pPr lvl="1" algn="just"/>
            <a:r>
              <a:rPr lang="ro-RO" b="1" i="1" u="sng" dirty="0">
                <a:solidFill>
                  <a:srgbClr val="C00000"/>
                </a:solidFill>
              </a:rPr>
              <a:t>eufilina</a:t>
            </a:r>
            <a:r>
              <a:rPr lang="ro-RO" i="1" dirty="0"/>
              <a:t> </a:t>
            </a:r>
            <a:r>
              <a:rPr lang="ro-RO" dirty="0"/>
              <a:t> - amestec de teofelină şi etilendiamină; </a:t>
            </a:r>
          </a:p>
          <a:p>
            <a:pPr lvl="1" algn="just"/>
            <a:r>
              <a:rPr lang="ro-RO" b="1" i="1" u="sng" dirty="0">
                <a:solidFill>
                  <a:srgbClr val="C00000"/>
                </a:solidFill>
              </a:rPr>
              <a:t>diuretina</a:t>
            </a:r>
            <a:r>
              <a:rPr lang="ro-RO" i="1" dirty="0"/>
              <a:t> – </a:t>
            </a:r>
            <a:r>
              <a:rPr lang="ro-RO" dirty="0"/>
              <a:t>amestec de teobromină sodică şi salicilat de sodiu; </a:t>
            </a:r>
          </a:p>
          <a:p>
            <a:pPr lvl="1" algn="just"/>
            <a:r>
              <a:rPr lang="ro-RO" b="1" i="1" u="sng" dirty="0">
                <a:solidFill>
                  <a:srgbClr val="C00000"/>
                </a:solidFill>
              </a:rPr>
              <a:t>amestec</a:t>
            </a:r>
            <a:r>
              <a:rPr lang="ro-RO" dirty="0"/>
              <a:t> de cofeină şi acid citric; </a:t>
            </a:r>
          </a:p>
          <a:p>
            <a:pPr lvl="1" algn="just"/>
            <a:r>
              <a:rPr lang="ro-RO" b="1" i="1" u="sng" dirty="0">
                <a:solidFill>
                  <a:srgbClr val="C00000"/>
                </a:solidFill>
              </a:rPr>
              <a:t>amestec</a:t>
            </a:r>
            <a:r>
              <a:rPr lang="ro-RO" dirty="0"/>
              <a:t> cofeina şi benzoat de sodiu, etc. </a:t>
            </a:r>
            <a:endParaRPr lang="ru-RU" dirty="0"/>
          </a:p>
          <a:p>
            <a:r>
              <a:rPr lang="ro-RO" dirty="0"/>
              <a:t>Cerinţele faţă de substanţele medicamentoase sunt expuse în farmacopee, GOST-uri, STAS-uri sau alte norme de calitate.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8</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1660155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832648"/>
          </a:xfrm>
        </p:spPr>
        <p:txBody>
          <a:bodyPr>
            <a:normAutofit lnSpcReduction="10000"/>
          </a:bodyPr>
          <a:lstStyle/>
          <a:p>
            <a:pPr algn="ctr"/>
            <a:r>
              <a:rPr lang="ro-RO" sz="3600" b="1" u="sng" dirty="0">
                <a:solidFill>
                  <a:srgbClr val="C00000"/>
                </a:solidFill>
                <a:effectLst>
                  <a:outerShdw blurRad="38100" dist="38100" dir="2700000" algn="tl">
                    <a:srgbClr val="000000">
                      <a:alpha val="43137"/>
                    </a:srgbClr>
                  </a:outerShdw>
                </a:effectLst>
              </a:rPr>
              <a:t>Sarcina individuală nr. </a:t>
            </a:r>
            <a:r>
              <a:rPr lang="en-US" sz="3600" b="1" u="sng" dirty="0">
                <a:solidFill>
                  <a:srgbClr val="C00000"/>
                </a:solidFill>
                <a:effectLst>
                  <a:outerShdw blurRad="38100" dist="38100" dir="2700000" algn="tl">
                    <a:srgbClr val="000000">
                      <a:alpha val="43137"/>
                    </a:srgbClr>
                  </a:outerShdw>
                </a:effectLst>
              </a:rPr>
              <a:t>8</a:t>
            </a:r>
            <a:r>
              <a:rPr lang="ro-RO" sz="3600" b="1" u="sng" dirty="0">
                <a:solidFill>
                  <a:srgbClr val="C00000"/>
                </a:solidFill>
                <a:effectLst>
                  <a:outerShdw blurRad="38100" dist="38100" dir="2700000" algn="tl">
                    <a:srgbClr val="000000">
                      <a:alpha val="43137"/>
                    </a:srgbClr>
                  </a:outerShdw>
                </a:effectLst>
              </a:rPr>
              <a:t>. </a:t>
            </a:r>
          </a:p>
          <a:p>
            <a:pPr algn="just"/>
            <a:endParaRPr lang="ro-RO" b="1" u="sng" dirty="0">
              <a:solidFill>
                <a:srgbClr val="C00000"/>
              </a:solidFill>
              <a:effectLst>
                <a:outerShdw blurRad="38100" dist="38100" dir="2700000" algn="tl">
                  <a:srgbClr val="000000">
                    <a:alpha val="43137"/>
                  </a:srgbClr>
                </a:outerShdw>
              </a:effectLst>
            </a:endParaRPr>
          </a:p>
          <a:p>
            <a:pPr algn="just"/>
            <a:r>
              <a:rPr lang="ro-RO" b="1" dirty="0">
                <a:solidFill>
                  <a:srgbClr val="0033CC"/>
                </a:solidFill>
              </a:rPr>
              <a:t>A) Prezentaţi nu mai puţin de 5 fitocomplexe şi indicaţi: </a:t>
            </a:r>
            <a:r>
              <a:rPr lang="ro-RO" b="1" dirty="0">
                <a:solidFill>
                  <a:srgbClr val="FF0000"/>
                </a:solidFill>
              </a:rPr>
              <a:t>1. </a:t>
            </a:r>
            <a:r>
              <a:rPr lang="ro-RO" b="1" dirty="0">
                <a:solidFill>
                  <a:srgbClr val="0033CC"/>
                </a:solidFill>
              </a:rPr>
              <a:t>în care produs vegetal ele se conţin, </a:t>
            </a:r>
            <a:r>
              <a:rPr lang="ro-RO" b="1" dirty="0">
                <a:solidFill>
                  <a:srgbClr val="FF0000"/>
                </a:solidFill>
              </a:rPr>
              <a:t>2. </a:t>
            </a:r>
            <a:r>
              <a:rPr lang="ro-RO" b="1" dirty="0">
                <a:solidFill>
                  <a:srgbClr val="0033CC"/>
                </a:solidFill>
              </a:rPr>
              <a:t>ce clasă de substanţe chimice conţin şi </a:t>
            </a:r>
            <a:r>
              <a:rPr lang="ro-RO" b="1" dirty="0">
                <a:solidFill>
                  <a:srgbClr val="FF0000"/>
                </a:solidFill>
              </a:rPr>
              <a:t>3. </a:t>
            </a:r>
            <a:r>
              <a:rPr lang="ro-RO" b="1" dirty="0">
                <a:solidFill>
                  <a:srgbClr val="0033CC"/>
                </a:solidFill>
              </a:rPr>
              <a:t>care este acţiunea specifică ale acestora. </a:t>
            </a:r>
          </a:p>
          <a:p>
            <a:pPr algn="just"/>
            <a:r>
              <a:rPr lang="ro-RO" b="1" dirty="0">
                <a:solidFill>
                  <a:srgbClr val="0033CC"/>
                </a:solidFill>
              </a:rPr>
              <a:t>B) La fel, prezentaţi nu mai puţin de 5 amestecuri de substanţe medicamentoase fabricate în industrie, ce conţin nu mai puţin de 3 componente.</a:t>
            </a:r>
            <a:endParaRPr lang="ru-RU" dirty="0">
              <a:solidFill>
                <a:srgbClr val="0033CC"/>
              </a:solidFill>
            </a:endParaRPr>
          </a:p>
          <a:p>
            <a:pPr algn="ctr"/>
            <a:r>
              <a:rPr lang="ro-MO" b="1" u="sng" dirty="0">
                <a:solidFill>
                  <a:srgbClr val="C00000"/>
                </a:solidFill>
              </a:rPr>
              <a:t>TERMEN: nu mai târziu de </a:t>
            </a:r>
            <a:r>
              <a:rPr lang="en-US" b="1" u="sng" dirty="0">
                <a:solidFill>
                  <a:srgbClr val="C00000"/>
                </a:solidFill>
              </a:rPr>
              <a:t>…</a:t>
            </a: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9</a:t>
            </a:fld>
            <a:endParaRPr lang="ru-RU"/>
          </a:p>
        </p:txBody>
      </p:sp>
      <p:sp>
        <p:nvSpPr>
          <p:cNvPr id="5" name="Нижний колонтитул 4"/>
          <p:cNvSpPr>
            <a:spLocks noGrp="1"/>
          </p:cNvSpPr>
          <p:nvPr>
            <p:ph type="ftr" sz="quarter" idx="11"/>
          </p:nvPr>
        </p:nvSpPr>
        <p:spPr/>
        <p:txBody>
          <a:bodyPr/>
          <a:lstStyle/>
          <a:p>
            <a:r>
              <a:rPr lang="ru-RU"/>
              <a:t>/70</a:t>
            </a:r>
          </a:p>
        </p:txBody>
      </p:sp>
    </p:spTree>
    <p:extLst>
      <p:ext uri="{BB962C8B-B14F-4D97-AF65-F5344CB8AC3E}">
        <p14:creationId xmlns:p14="http://schemas.microsoft.com/office/powerpoint/2010/main" val="3547584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1707</TotalTime>
  <Words>5085</Words>
  <Application>Microsoft Office PowerPoint</Application>
  <PresentationFormat>Экран (4:3)</PresentationFormat>
  <Paragraphs>708</Paragraphs>
  <Slides>70</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70</vt:i4>
      </vt:variant>
    </vt:vector>
  </HeadingPairs>
  <TitlesOfParts>
    <vt:vector size="75" baseType="lpstr">
      <vt:lpstr>Arial</vt:lpstr>
      <vt:lpstr>Calibri</vt:lpstr>
      <vt:lpstr>Tahoma</vt:lpstr>
      <vt:lpstr>Times New Roman</vt:lpstr>
      <vt:lpstr>Тема Office</vt:lpstr>
      <vt:lpstr> Tema nr. 3. Materii prime farmaceutice </vt:lpstr>
      <vt:lpstr>  1. Substanţe medicamentoase  </vt:lpstr>
      <vt:lpstr>  1. Substanţe medicamentoase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Substanţele medicamentoase (SM) pot fi clasificate în funcţie de diferite criterii (3): </vt:lpstr>
      <vt:lpstr>1.1. Toxicitatea SM</vt:lpstr>
      <vt:lpstr>  1.2. NATURA MATERIILOR PRIME  </vt:lpstr>
      <vt:lpstr>  1.3. ORIGINEA MATERIILOR PRIME  </vt:lpstr>
      <vt:lpstr> a) Materii prime de origine minerală </vt:lpstr>
      <vt:lpstr> b) Materii prime de origine biologică </vt:lpstr>
      <vt:lpstr>Substanţe obţinute din produse vegetale</vt:lpstr>
      <vt:lpstr>Substanţe obţinute din produse vegetale</vt:lpstr>
      <vt:lpstr>Substanţe obţinute din produse animale</vt:lpstr>
      <vt:lpstr>Materii prime microbiologice</vt:lpstr>
      <vt:lpstr>c) Materiile prime de sinteză sau semisinteză</vt:lpstr>
      <vt:lpstr> 2. Substanţe auxiliare </vt:lpstr>
      <vt:lpstr>Substanţele auxiliare descrise în farmacopee se impart în 2 grupe diferite:</vt:lpstr>
      <vt:lpstr>Презентация PowerPoint</vt:lpstr>
      <vt:lpstr>Substanţele auxiliare sunt foarte numeroase și se divizează:</vt:lpstr>
      <vt:lpstr>Презентация PowerPoint</vt:lpstr>
      <vt:lpstr>Презентация PowerPoint</vt:lpstr>
      <vt:lpstr>Презентация PowerPoint</vt:lpstr>
      <vt:lpstr> Adjuvant/ адъювант (???), aditiv – asigură unele calităţi ale formei farmaceutice şi intervine în prevenirea degradării acesteia.   </vt:lpstr>
      <vt:lpstr>Презентация PowerPoint</vt:lpstr>
      <vt:lpstr> Cerințele față de substanțe auxiliare: </vt:lpstr>
      <vt:lpstr>Презентация PowerPoint</vt:lpstr>
      <vt:lpstr>Презентация PowerPoint</vt:lpstr>
      <vt:lpstr> 3. Materiale de condiţionare-ambalare. Divizarea medicamentelor </vt:lpstr>
      <vt:lpstr>Condiționarea, depozitarea și supravegherea medicamentelor</vt:lpstr>
      <vt:lpstr>Ambalarea unui medicament se compune din diferite elemente, care îndeplinesc următoarele roluri:</vt:lpstr>
      <vt:lpstr>Ambalarea unui medicament se compune din diferite elemente, care îndeplinesc următoarele roluri:</vt:lpstr>
      <vt:lpstr>Ambalajul presupune și materialul din care acesta este confecționat și care trebuie să corespundă următoarelor cerințe: </vt:lpstr>
      <vt:lpstr>Principalele materiale de condiționare-ambalare:</vt:lpstr>
      <vt:lpstr> Materialele de ambalaj din sticlă </vt:lpstr>
      <vt:lpstr>1. Sticlă </vt:lpstr>
      <vt:lpstr>Sticlă </vt:lpstr>
      <vt:lpstr>Sticlă </vt:lpstr>
      <vt:lpstr>  Materialele plastice  </vt:lpstr>
      <vt:lpstr>2. Materialele plastice</vt:lpstr>
      <vt:lpstr>2. Materialele plastice, PE</vt:lpstr>
      <vt:lpstr>2. Materialele plastice, PP</vt:lpstr>
      <vt:lpstr>2. Materialele plastice, PVC</vt:lpstr>
      <vt:lpstr>3.  Elastomerii</vt:lpstr>
      <vt:lpstr>Презентация PowerPoint</vt:lpstr>
      <vt:lpstr>4.  Metale şi aliaje</vt:lpstr>
      <vt:lpstr>Презентация PowerPoint</vt:lpstr>
      <vt:lpstr>Avantajele și dezavantajele ale diferitor materiale de condiționare </vt:lpstr>
      <vt:lpstr>Tipuri de recipiente și articole de condiționare primară</vt:lpstr>
      <vt:lpstr>Pentru diferite forme farmaceutice se utilizează:</vt:lpstr>
      <vt:lpstr>Pentru diferite forme farmaceutice se utilizează:</vt:lpstr>
      <vt:lpstr>Pentru diferite forme farmaceutice se utilizează:</vt:lpstr>
      <vt:lpstr>Pentru diferite forme farmaceutice se utilizează:</vt:lpstr>
      <vt:lpstr>Ambalarea medicamentelor</vt:lpstr>
      <vt:lpstr>Ambalarea medicamentelor</vt:lpstr>
      <vt:lpstr>Depozitarea medicamentelor</vt:lpstr>
      <vt:lpstr>Expresii folosite pentru temperaturile de păstrare a medicamentelor și a substanțelor farmaceutice</vt:lpstr>
      <vt:lpstr>Презентация PowerPoint</vt:lpstr>
      <vt:lpstr>Depozitarea medicamentelor</vt:lpstr>
      <vt:lpstr>Depozitarea medicamentelor</vt:lpstr>
      <vt:lpstr> Materialele principale folosite ca dopuri sunt pluta, cauciucul, materialele plastice, hârtia, sticla. </vt:lpstr>
      <vt:lpstr>Divizarea medicamentelor</vt:lpstr>
      <vt:lpstr>Etichetarea medicamentelor industriale</vt:lpstr>
      <vt:lpstr>Etichetarea medicamentelor industriale</vt:lpstr>
      <vt:lpstr>Etichetarea medicamentelor industriale</vt:lpstr>
      <vt:lpstr>Etichetarea medicamentelor industriale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nr. 2. Terminologia farmaceutică:  concepte de bază şi lexic de uz</dc:title>
  <dc:creator>User</dc:creator>
  <cp:lastModifiedBy>Admin</cp:lastModifiedBy>
  <cp:revision>77</cp:revision>
  <cp:lastPrinted>2022-02-04T14:25:06Z</cp:lastPrinted>
  <dcterms:modified xsi:type="dcterms:W3CDTF">2025-03-05T05:50:23Z</dcterms:modified>
</cp:coreProperties>
</file>