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96" r:id="rId1"/>
  </p:sldMasterIdLst>
  <p:notesMasterIdLst>
    <p:notesMasterId r:id="rId33"/>
  </p:notesMasterIdLst>
  <p:handoutMasterIdLst>
    <p:handoutMasterId r:id="rId34"/>
  </p:handoutMasterIdLst>
  <p:sldIdLst>
    <p:sldId id="256" r:id="rId2"/>
    <p:sldId id="266" r:id="rId3"/>
    <p:sldId id="295" r:id="rId4"/>
    <p:sldId id="289" r:id="rId5"/>
    <p:sldId id="293" r:id="rId6"/>
    <p:sldId id="292" r:id="rId7"/>
    <p:sldId id="268" r:id="rId8"/>
    <p:sldId id="267" r:id="rId9"/>
    <p:sldId id="269" r:id="rId10"/>
    <p:sldId id="270" r:id="rId11"/>
    <p:sldId id="271" r:id="rId12"/>
    <p:sldId id="272" r:id="rId13"/>
    <p:sldId id="273" r:id="rId14"/>
    <p:sldId id="274" r:id="rId15"/>
    <p:sldId id="275" r:id="rId16"/>
    <p:sldId id="276" r:id="rId17"/>
    <p:sldId id="286" r:id="rId18"/>
    <p:sldId id="287" r:id="rId19"/>
    <p:sldId id="288" r:id="rId20"/>
    <p:sldId id="278" r:id="rId21"/>
    <p:sldId id="279" r:id="rId22"/>
    <p:sldId id="280" r:id="rId23"/>
    <p:sldId id="281" r:id="rId24"/>
    <p:sldId id="282" r:id="rId25"/>
    <p:sldId id="283" r:id="rId26"/>
    <p:sldId id="284" r:id="rId27"/>
    <p:sldId id="285" r:id="rId28"/>
    <p:sldId id="291" r:id="rId29"/>
    <p:sldId id="294" r:id="rId30"/>
    <p:sldId id="265" r:id="rId31"/>
    <p:sldId id="296" r:id="rId32"/>
  </p:sldIdLst>
  <p:sldSz cx="9144000" cy="6858000" type="screen4x3"/>
  <p:notesSz cx="6735763" cy="98694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9"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87" autoAdjust="0"/>
    <p:restoredTop sz="90612" autoAdjust="0"/>
  </p:normalViewPr>
  <p:slideViewPr>
    <p:cSldViewPr>
      <p:cViewPr varScale="1">
        <p:scale>
          <a:sx n="115" d="100"/>
          <a:sy n="115" d="100"/>
        </p:scale>
        <p:origin x="248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7" d="100"/>
          <a:sy n="57" d="100"/>
        </p:scale>
        <p:origin x="-1836" y="-84"/>
      </p:cViewPr>
      <p:guideLst>
        <p:guide orient="horz" pos="3109"/>
        <p:guide pos="212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D1E0373D-1F6C-4063-A466-2B81DF66E432}" type="datetimeFigureOut">
              <a:rPr lang="en-US" smtClean="0"/>
              <a:pPr/>
              <a:t>10/30/24</a:t>
            </a:fld>
            <a:endParaRPr lang="en-US"/>
          </a:p>
        </p:txBody>
      </p:sp>
      <p:sp>
        <p:nvSpPr>
          <p:cNvPr id="4" name="Footer Placeholder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C1867BBE-D0CD-42C9-A026-50174F332263}" type="slidenum">
              <a:rPr lang="en-US" smtClean="0"/>
              <a:pPr/>
              <a:t>‹#›</a:t>
            </a:fld>
            <a:endParaRPr lang="en-US"/>
          </a:p>
        </p:txBody>
      </p:sp>
    </p:spTree>
    <p:extLst>
      <p:ext uri="{BB962C8B-B14F-4D97-AF65-F5344CB8AC3E}">
        <p14:creationId xmlns:p14="http://schemas.microsoft.com/office/powerpoint/2010/main" val="1413550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5F757AD3-D808-4FD4-A28F-ADCEB64129CF}" type="datetimeFigureOut">
              <a:rPr lang="en-US" smtClean="0"/>
              <a:pPr/>
              <a:t>10/30/24</a:t>
            </a:fld>
            <a:endParaRPr lang="en-US"/>
          </a:p>
        </p:txBody>
      </p:sp>
      <p:sp>
        <p:nvSpPr>
          <p:cNvPr id="4" name="Slide Image Placeholder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65CAF053-B85F-4D71-B197-56160E7AC1BA}" type="slidenum">
              <a:rPr lang="en-US" smtClean="0"/>
              <a:pPr/>
              <a:t>‹#›</a:t>
            </a:fld>
            <a:endParaRPr lang="en-US"/>
          </a:p>
        </p:txBody>
      </p:sp>
    </p:spTree>
    <p:extLst>
      <p:ext uri="{BB962C8B-B14F-4D97-AF65-F5344CB8AC3E}">
        <p14:creationId xmlns:p14="http://schemas.microsoft.com/office/powerpoint/2010/main" val="4198922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CAF053-B85F-4D71-B197-56160E7AC1BA}" type="slidenum">
              <a:rPr lang="en-US" smtClean="0"/>
              <a:pPr/>
              <a:t>1</a:t>
            </a:fld>
            <a:endParaRPr lang="en-US"/>
          </a:p>
        </p:txBody>
      </p:sp>
    </p:spTree>
    <p:extLst>
      <p:ext uri="{BB962C8B-B14F-4D97-AF65-F5344CB8AC3E}">
        <p14:creationId xmlns:p14="http://schemas.microsoft.com/office/powerpoint/2010/main" val="22749294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10/30/24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10/30/24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10/30/24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10/30/24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10/30/24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10/30/24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psychclassics.yorku.ca/Maslow/motivation.htm" TargetMode="External"/><Relationship Id="rId2" Type="http://schemas.openxmlformats.org/officeDocument/2006/relationships/hyperlink" Target="https://www.sv.uio.no/english/research/phd/summer-school/courses-2017/case-study-research-methods.pdf"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hyperlink" Target="http://cssas.unap.ro/ro/pdf_carti/ssa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685800" y="304800"/>
            <a:ext cx="7391400" cy="1354217"/>
          </a:xfrm>
          <a:prstGeom prst="rect">
            <a:avLst/>
          </a:prstGeom>
          <a:noFill/>
        </p:spPr>
        <p:txBody>
          <a:bodyPr wrap="square" rtlCol="0">
            <a:spAutoFit/>
          </a:bodyPr>
          <a:lstStyle/>
          <a:p>
            <a:pPr algn="ctr"/>
            <a:r>
              <a:rPr lang="en-US" sz="1600" dirty="0">
                <a:latin typeface="Times New Roman" pitchFamily="18" charset="0"/>
                <a:cs typeface="Times New Roman" pitchFamily="18" charset="0"/>
              </a:rPr>
              <a:t>MINISTERUL EDUCA</a:t>
            </a:r>
            <a:r>
              <a:rPr lang="ro-RO" sz="1600" dirty="0">
                <a:latin typeface="Times New Roman" pitchFamily="18" charset="0"/>
                <a:cs typeface="Times New Roman" pitchFamily="18" charset="0"/>
              </a:rPr>
              <a:t>ȚIEI AL REPUBLICII MOLDOVA</a:t>
            </a:r>
            <a:endParaRPr lang="en-US" sz="1600" dirty="0">
              <a:latin typeface="Times New Roman" pitchFamily="18" charset="0"/>
              <a:cs typeface="Times New Roman" pitchFamily="18" charset="0"/>
            </a:endParaRPr>
          </a:p>
          <a:p>
            <a:pPr algn="ctr"/>
            <a:r>
              <a:rPr lang="ro-RO" sz="1600" dirty="0">
                <a:latin typeface="Times New Roman" pitchFamily="18" charset="0"/>
                <a:cs typeface="Times New Roman" pitchFamily="18" charset="0"/>
              </a:rPr>
              <a:t>UNIVERSITATEA DE STAT DIN MOLDOVA</a:t>
            </a:r>
            <a:endParaRPr lang="en-US" sz="1600" dirty="0">
              <a:latin typeface="Times New Roman" pitchFamily="18" charset="0"/>
              <a:cs typeface="Times New Roman" pitchFamily="18" charset="0"/>
            </a:endParaRPr>
          </a:p>
          <a:p>
            <a:pPr algn="ctr"/>
            <a:r>
              <a:rPr lang="ro-RO" sz="1600" dirty="0">
                <a:latin typeface="Times New Roman" pitchFamily="18" charset="0"/>
                <a:cs typeface="Times New Roman" pitchFamily="18" charset="0"/>
              </a:rPr>
              <a:t>FACULTATEA RELAȚII INTERNAȚIONALE, ȘTIINȚE POLITICE ȘI ADMINISTRATIVE</a:t>
            </a:r>
            <a:endParaRPr lang="en-US" sz="1600" dirty="0">
              <a:latin typeface="Times New Roman" pitchFamily="18" charset="0"/>
              <a:cs typeface="Times New Roman" pitchFamily="18" charset="0"/>
            </a:endParaRPr>
          </a:p>
          <a:p>
            <a:endParaRPr lang="en-US" dirty="0"/>
          </a:p>
        </p:txBody>
      </p:sp>
      <p:sp>
        <p:nvSpPr>
          <p:cNvPr id="20" name="TextBox 19"/>
          <p:cNvSpPr txBox="1"/>
          <p:nvPr/>
        </p:nvSpPr>
        <p:spPr>
          <a:xfrm>
            <a:off x="1066800" y="1936016"/>
            <a:ext cx="6781800" cy="5909310"/>
          </a:xfrm>
          <a:prstGeom prst="rect">
            <a:avLst/>
          </a:prstGeom>
          <a:noFill/>
        </p:spPr>
        <p:txBody>
          <a:bodyPr wrap="square" rtlCol="0">
            <a:spAutoFit/>
          </a:bodyPr>
          <a:lstStyle/>
          <a:p>
            <a:pPr algn="ctr"/>
            <a:r>
              <a:rPr lang="ro-MD" sz="4800" b="1" dirty="0">
                <a:latin typeface="Times New Roman" pitchFamily="18" charset="0"/>
                <a:cs typeface="Times New Roman" pitchFamily="18" charset="0"/>
              </a:rPr>
              <a:t>SECURITATEA INTERNAȚIONALĂ: CONCEPTUALIZARE, DEFINIRE ȘI DIMENSIUNI</a:t>
            </a:r>
            <a:endParaRPr lang="en-MD" sz="4800" b="1" dirty="0">
              <a:latin typeface="Times New Roman" pitchFamily="18" charset="0"/>
              <a:cs typeface="Times New Roman" pitchFamily="18" charset="0"/>
            </a:endParaRPr>
          </a:p>
          <a:p>
            <a:pPr algn="ctr"/>
            <a:endParaRPr lang="en-GB" sz="4800" b="1" dirty="0">
              <a:latin typeface="Times New Roman" pitchFamily="18" charset="0"/>
              <a:cs typeface="Times New Roman" pitchFamily="18" charset="0"/>
            </a:endParaRPr>
          </a:p>
          <a:p>
            <a:pPr algn="ctr"/>
            <a:endParaRPr lang="ro-RO" dirty="0"/>
          </a:p>
          <a:p>
            <a:endParaRPr lang="ro-RO" dirty="0"/>
          </a:p>
          <a:p>
            <a:pPr algn="r"/>
            <a:r>
              <a:rPr lang="ro-RO" dirty="0">
                <a:latin typeface="Times New Roman" panose="02020603050405020304" pitchFamily="18" charset="0"/>
                <a:cs typeface="Times New Roman" panose="02020603050405020304" pitchFamily="18" charset="0"/>
              </a:rPr>
              <a:t>Autor: Busuncian Tatiana</a:t>
            </a:r>
          </a:p>
          <a:p>
            <a:pPr algn="r"/>
            <a:r>
              <a:rPr lang="ro-RO" dirty="0">
                <a:latin typeface="Times New Roman" panose="02020603050405020304" pitchFamily="18" charset="0"/>
                <a:cs typeface="Times New Roman" panose="02020603050405020304" pitchFamily="18" charset="0"/>
              </a:rPr>
              <a:t>Dr. , conf. univ.</a:t>
            </a:r>
          </a:p>
          <a:p>
            <a:pPr algn="r"/>
            <a:endParaRPr lang="en-US" dirty="0"/>
          </a:p>
        </p:txBody>
      </p:sp>
      <p:sp>
        <p:nvSpPr>
          <p:cNvPr id="5" name="TextBox 4"/>
          <p:cNvSpPr txBox="1"/>
          <p:nvPr/>
        </p:nvSpPr>
        <p:spPr>
          <a:xfrm>
            <a:off x="4038600" y="6550223"/>
            <a:ext cx="1273105" cy="307777"/>
          </a:xfrm>
          <a:prstGeom prst="rect">
            <a:avLst/>
          </a:prstGeom>
          <a:noFill/>
        </p:spPr>
        <p:txBody>
          <a:bodyPr wrap="none" rtlCol="0">
            <a:spAutoFit/>
          </a:bodyPr>
          <a:lstStyle/>
          <a:p>
            <a:pPr algn="ctr"/>
            <a:r>
              <a:rPr lang="ro-RO" sz="1400" dirty="0">
                <a:latin typeface="Times New Roman" pitchFamily="18" charset="0"/>
                <a:cs typeface="Times New Roman" pitchFamily="18" charset="0"/>
              </a:rPr>
              <a:t>Chişinău</a:t>
            </a:r>
            <a:r>
              <a:rPr lang="ro-RO" sz="1400">
                <a:latin typeface="Times New Roman" pitchFamily="18" charset="0"/>
                <a:cs typeface="Times New Roman" pitchFamily="18" charset="0"/>
              </a:rPr>
              <a:t>, 2024</a:t>
            </a:r>
            <a:endParaRPr lang="en-US" sz="1400" dirty="0">
              <a:latin typeface="Times New Roman" pitchFamily="18" charset="0"/>
              <a:cs typeface="Times New Roman" pitchFamily="18"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632311"/>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În perioada modernă a istorie, sensul noțiunii de </a:t>
            </a:r>
            <a:r>
              <a:rPr lang="ro-RO" sz="2000" b="1" dirty="0">
                <a:latin typeface="Times New Roman" panose="02020603050405020304" pitchFamily="18" charset="0"/>
                <a:cs typeface="Times New Roman" panose="02020603050405020304" pitchFamily="18" charset="0"/>
              </a:rPr>
              <a:t>’’securitate’’ </a:t>
            </a:r>
            <a:r>
              <a:rPr lang="ro-RO" sz="2000" dirty="0">
                <a:latin typeface="Times New Roman" panose="02020603050405020304" pitchFamily="18" charset="0"/>
                <a:cs typeface="Times New Roman" panose="02020603050405020304" pitchFamily="18" charset="0"/>
              </a:rPr>
              <a:t>este derivat din conceptul medieval de rațiune de stat înțeles ca stare de necesitate, prin care guvernanții unui stat își rezervă o situație juridica ce le permite să invoce măsuri excepționale pentru asigurarea funcționării şi integrității statului. </a:t>
            </a:r>
            <a:endParaRPr lang="en-US" sz="2000" dirty="0">
              <a:latin typeface="Times New Roman" panose="02020603050405020304" pitchFamily="18" charset="0"/>
              <a:cs typeface="Times New Roman" panose="02020603050405020304" pitchFamily="18" charset="0"/>
            </a:endParaRPr>
          </a:p>
          <a:p>
            <a:pPr algn="just"/>
            <a:r>
              <a:rPr lang="ro-RO" sz="2000" dirty="0">
                <a:latin typeface="Times New Roman" panose="02020603050405020304" pitchFamily="18" charset="0"/>
                <a:cs typeface="Times New Roman" panose="02020603050405020304" pitchFamily="18" charset="0"/>
              </a:rPr>
              <a:t> </a:t>
            </a:r>
          </a:p>
          <a:p>
            <a:pPr algn="just"/>
            <a:r>
              <a:rPr lang="ro-RO" sz="2000" b="1" dirty="0">
                <a:latin typeface="Times New Roman" panose="02020603050405020304" pitchFamily="18" charset="0"/>
                <a:cs typeface="Times New Roman" panose="02020603050405020304" pitchFamily="18" charset="0"/>
              </a:rPr>
              <a:t>Securitatea - </a:t>
            </a:r>
            <a:r>
              <a:rPr lang="ro-RO" sz="2000" dirty="0">
                <a:latin typeface="Times New Roman" panose="02020603050405020304" pitchFamily="18" charset="0"/>
                <a:cs typeface="Times New Roman" panose="02020603050405020304" pitchFamily="18" charset="0"/>
              </a:rPr>
              <a:t>a fost asociată cu puterea militară. </a:t>
            </a:r>
          </a:p>
          <a:p>
            <a:pPr algn="just"/>
            <a:r>
              <a:rPr lang="ro-RO" sz="2000" dirty="0">
                <a:latin typeface="Times New Roman" panose="02020603050405020304" pitchFamily="18" charset="0"/>
                <a:cs typeface="Times New Roman" panose="02020603050405020304" pitchFamily="18" charset="0"/>
              </a:rPr>
              <a:t>După 1990 securitatea este extinsă către domeniile:</a:t>
            </a:r>
          </a:p>
          <a:p>
            <a:pPr algn="just"/>
            <a:endParaRPr lang="ro-RO"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politic; </a:t>
            </a:r>
          </a:p>
          <a:p>
            <a:pPr marL="342900" indent="-342900" algn="just">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economic;</a:t>
            </a:r>
          </a:p>
          <a:p>
            <a:pPr marL="342900" indent="-342900" algn="just">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societal. </a:t>
            </a:r>
          </a:p>
          <a:p>
            <a:pPr algn="just"/>
            <a:endParaRPr lang="ro-RO" sz="2000" dirty="0">
              <a:latin typeface="Times New Roman" panose="02020603050405020304" pitchFamily="18" charset="0"/>
              <a:cs typeface="Times New Roman" panose="02020603050405020304" pitchFamily="18" charset="0"/>
            </a:endParaRPr>
          </a:p>
          <a:p>
            <a:pPr algn="just"/>
            <a:r>
              <a:rPr lang="ro-RO" sz="2000" b="1" dirty="0">
                <a:latin typeface="Times New Roman" panose="02020603050405020304" pitchFamily="18" charset="0"/>
                <a:cs typeface="Times New Roman" panose="02020603050405020304" pitchFamily="18" charset="0"/>
              </a:rPr>
              <a:t>Securitatea</a:t>
            </a:r>
            <a:r>
              <a:rPr lang="ro-RO" sz="2000" dirty="0">
                <a:latin typeface="Times New Roman" panose="02020603050405020304" pitchFamily="18" charset="0"/>
                <a:cs typeface="Times New Roman" panose="02020603050405020304" pitchFamily="18" charset="0"/>
              </a:rPr>
              <a:t> include toate acele schimburi dintre oameni şi agenții lor:</a:t>
            </a:r>
          </a:p>
          <a:p>
            <a:pPr marL="342900" indent="-342900" algn="just">
              <a:buFontTx/>
              <a:buChar char="-"/>
            </a:pPr>
            <a:r>
              <a:rPr lang="ro-RO" sz="2000" dirty="0">
                <a:latin typeface="Times New Roman" panose="02020603050405020304" pitchFamily="18" charset="0"/>
                <a:cs typeface="Times New Roman" panose="02020603050405020304" pitchFamily="18" charset="0"/>
              </a:rPr>
              <a:t>state;</a:t>
            </a:r>
          </a:p>
          <a:p>
            <a:pPr marL="342900" indent="-342900" algn="just">
              <a:buFontTx/>
              <a:buChar char="-"/>
            </a:pPr>
            <a:r>
              <a:rPr lang="ro-RO" sz="2000" dirty="0">
                <a:latin typeface="Times New Roman" panose="02020603050405020304" pitchFamily="18" charset="0"/>
                <a:cs typeface="Times New Roman" panose="02020603050405020304" pitchFamily="18" charset="0"/>
              </a:rPr>
              <a:t>organizații internaționale;</a:t>
            </a:r>
          </a:p>
          <a:p>
            <a:pPr marL="342900" indent="-342900" algn="just">
              <a:buFontTx/>
              <a:buChar char="-"/>
            </a:pPr>
            <a:r>
              <a:rPr lang="ro-RO" sz="2000" dirty="0">
                <a:latin typeface="Times New Roman" panose="02020603050405020304" pitchFamily="18" charset="0"/>
                <a:cs typeface="Times New Roman" panose="02020603050405020304" pitchFamily="18" charset="0"/>
              </a:rPr>
              <a:t>corporații;</a:t>
            </a:r>
          </a:p>
          <a:p>
            <a:pPr marL="342900" indent="-342900" algn="just">
              <a:buFontTx/>
              <a:buChar char="-"/>
            </a:pPr>
            <a:r>
              <a:rPr lang="ro-RO" sz="2000" dirty="0">
                <a:latin typeface="Times New Roman" panose="02020603050405020304" pitchFamily="18" charset="0"/>
                <a:cs typeface="Times New Roman" panose="02020603050405020304" pitchFamily="18" charset="0"/>
              </a:rPr>
              <a:t>asociații.</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7355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01205"/>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marL="342900" indent="-342900">
              <a:buFontTx/>
              <a:buChar char="-"/>
            </a:pPr>
            <a:r>
              <a:rPr lang="ro-RO" sz="2400" b="1" dirty="0">
                <a:latin typeface="Times New Roman" panose="02020603050405020304" pitchFamily="18" charset="0"/>
                <a:cs typeface="Times New Roman" panose="02020603050405020304" pitchFamily="18" charset="0"/>
              </a:rPr>
              <a:t>Securitatea internaţională cuprinde sistemul de relații internaționale, bazate pe respectul principiilor şi normelor de drept internațional dintre toate națiunile, care exclude soluția de rezolvare a disputelor şi a diferendelor dintre ele prin forță sau amenințare.</a:t>
            </a:r>
          </a:p>
          <a:p>
            <a:endParaRPr lang="en-US" sz="2400" b="1" dirty="0">
              <a:latin typeface="Times New Roman" panose="02020603050405020304" pitchFamily="18" charset="0"/>
              <a:cs typeface="Times New Roman" panose="02020603050405020304" pitchFamily="18" charset="0"/>
            </a:endParaRPr>
          </a:p>
          <a:p>
            <a:pPr algn="ctr"/>
            <a:r>
              <a:rPr lang="ro-RO" sz="2400" b="1" dirty="0">
                <a:latin typeface="Times New Roman" panose="02020603050405020304" pitchFamily="18" charset="0"/>
                <a:cs typeface="Times New Roman" panose="02020603050405020304" pitchFamily="18" charset="0"/>
              </a:rPr>
              <a:t>Un loc important în RI îl ocupă organizațiile internaționale </a:t>
            </a:r>
          </a:p>
          <a:p>
            <a:pPr algn="just"/>
            <a:r>
              <a:rPr lang="ro-RO" sz="2400" dirty="0">
                <a:latin typeface="Times New Roman" panose="02020603050405020304" pitchFamily="18" charset="0"/>
                <a:cs typeface="Times New Roman" panose="02020603050405020304" pitchFamily="18" charset="0"/>
              </a:rPr>
              <a:t>- </a:t>
            </a:r>
            <a:r>
              <a:rPr lang="ro-RO" sz="2400" b="1" dirty="0">
                <a:latin typeface="Times New Roman" panose="02020603050405020304" pitchFamily="18" charset="0"/>
                <a:cs typeface="Times New Roman" panose="02020603050405020304" pitchFamily="18" charset="0"/>
              </a:rPr>
              <a:t>Organizației Naţiunilor Unite - </a:t>
            </a:r>
            <a:r>
              <a:rPr lang="ro-RO" sz="2400" dirty="0">
                <a:latin typeface="Times New Roman" panose="02020603050405020304" pitchFamily="18" charset="0"/>
                <a:cs typeface="Times New Roman" panose="02020603050405020304" pitchFamily="18" charset="0"/>
              </a:rPr>
              <a:t>prima organizație internaţională care avea ca obiectiv principal apărarea păcii şi securității internaționale. </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9251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70756"/>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algn="just"/>
            <a:r>
              <a:rPr lang="ro-RO" sz="2400" b="1" u="sng" dirty="0">
                <a:latin typeface="Times New Roman" panose="02020603050405020304" pitchFamily="18" charset="0"/>
                <a:cs typeface="Times New Roman" panose="02020603050405020304" pitchFamily="18" charset="0"/>
              </a:rPr>
              <a:t>Practica politică a demonstrat că rolul cel mai important jucat de ONU </a:t>
            </a:r>
          </a:p>
          <a:p>
            <a:pPr algn="just"/>
            <a:r>
              <a:rPr lang="ro-RO" sz="2400" dirty="0">
                <a:latin typeface="Times New Roman" panose="02020603050405020304" pitchFamily="18" charset="0"/>
                <a:cs typeface="Times New Roman" panose="02020603050405020304" pitchFamily="18" charset="0"/>
              </a:rPr>
              <a:t>- în 14 procese de aplanare al crizelor de natură diferită (politico-militare, umanitare sau ecologice) se manifestă prin intermediul promovării unei diplomații pașnice. </a:t>
            </a:r>
          </a:p>
          <a:p>
            <a:pPr algn="just"/>
            <a:r>
              <a:rPr lang="ro-RO" sz="2400" b="1" u="sng" dirty="0">
                <a:latin typeface="Times New Roman" panose="02020603050405020304" pitchFamily="18" charset="0"/>
                <a:cs typeface="Times New Roman" panose="02020603050405020304" pitchFamily="18" charset="0"/>
              </a:rPr>
              <a:t>- sfârșitul Războiul Rece şi globalizarea </a:t>
            </a:r>
            <a:r>
              <a:rPr lang="ro-RO" sz="2400" dirty="0">
                <a:latin typeface="Times New Roman" panose="02020603050405020304" pitchFamily="18" charset="0"/>
                <a:cs typeface="Times New Roman" panose="02020603050405020304" pitchFamily="18" charset="0"/>
              </a:rPr>
              <a:t>au condus la o modificare a conceptului de securitate, astfel încât securitatea ajunge să aibă nu doar o singură dimensiune. </a:t>
            </a:r>
          </a:p>
          <a:p>
            <a:pPr algn="just"/>
            <a:r>
              <a:rPr lang="ro-RO" sz="2400" b="1" u="sng" dirty="0">
                <a:latin typeface="Times New Roman" panose="02020603050405020304" pitchFamily="18" charset="0"/>
                <a:cs typeface="Times New Roman" panose="02020603050405020304" pitchFamily="18" charset="0"/>
              </a:rPr>
              <a:t>- securitatea are încă o </a:t>
            </a:r>
            <a:r>
              <a:rPr lang="ro-RO" sz="2400" b="1" u="sng" dirty="0" err="1">
                <a:latin typeface="Times New Roman" panose="02020603050405020304" pitchFamily="18" charset="0"/>
                <a:cs typeface="Times New Roman" panose="02020603050405020304" pitchFamily="18" charset="0"/>
              </a:rPr>
              <a:t>rezonanţă</a:t>
            </a:r>
            <a:r>
              <a:rPr lang="ro-RO" sz="2400" b="1" u="sng" dirty="0">
                <a:latin typeface="Times New Roman" panose="02020603050405020304" pitchFamily="18" charset="0"/>
                <a:cs typeface="Times New Roman" panose="02020603050405020304" pitchFamily="18" charset="0"/>
              </a:rPr>
              <a:t> puternică în studiile de securitate </a:t>
            </a:r>
            <a:r>
              <a:rPr lang="ro-RO" sz="2400" dirty="0">
                <a:latin typeface="Times New Roman" panose="02020603050405020304" pitchFamily="18" charset="0"/>
                <a:cs typeface="Times New Roman" panose="02020603050405020304" pitchFamily="18" charset="0"/>
              </a:rPr>
              <a:t>contemporane. </a:t>
            </a:r>
          </a:p>
          <a:p>
            <a:pPr algn="just"/>
            <a:r>
              <a:rPr lang="ro-RO" sz="2400" b="1" u="sng" dirty="0">
                <a:latin typeface="Times New Roman" panose="02020603050405020304" pitchFamily="18" charset="0"/>
                <a:cs typeface="Times New Roman" panose="02020603050405020304" pitchFamily="18" charset="0"/>
              </a:rPr>
              <a:t>- ONU organizație internaţională de securitate principală </a:t>
            </a:r>
            <a:r>
              <a:rPr lang="ro-RO"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încearca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răspunda</a:t>
            </a:r>
            <a:r>
              <a:rPr lang="en-GB" sz="2400" dirty="0">
                <a:latin typeface="Times New Roman" panose="02020603050405020304" pitchFamily="18" charset="0"/>
                <a:cs typeface="Times New Roman" panose="02020603050405020304" pitchFamily="18" charset="0"/>
              </a:rPr>
              <a:t>̆ la </a:t>
            </a:r>
            <a:r>
              <a:rPr lang="en-GB" sz="2400" dirty="0" err="1">
                <a:latin typeface="Times New Roman" panose="02020603050405020304" pitchFamily="18" charset="0"/>
                <a:cs typeface="Times New Roman" panose="02020603050405020304" pitchFamily="18" charset="0"/>
              </a:rPr>
              <a:t>dezastrele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naturale</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sau</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produse</a:t>
            </a:r>
            <a:r>
              <a:rPr lang="en-GB" sz="2400" dirty="0">
                <a:latin typeface="Times New Roman" panose="02020603050405020304" pitchFamily="18" charset="0"/>
                <a:cs typeface="Times New Roman" panose="02020603050405020304" pitchFamily="18" charset="0"/>
              </a:rPr>
              <a:t> de om, </a:t>
            </a:r>
            <a:r>
              <a:rPr lang="en-GB" sz="2400" dirty="0" err="1">
                <a:latin typeface="Times New Roman" panose="02020603050405020304" pitchFamily="18" charset="0"/>
                <a:cs typeface="Times New Roman" panose="02020603050405020304" pitchFamily="18" charset="0"/>
              </a:rPr>
              <a:t>sa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reduca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vulnerabilitatea</a:t>
            </a:r>
            <a:r>
              <a:rPr lang="en-GB" sz="2400" dirty="0">
                <a:latin typeface="Times New Roman" panose="02020603050405020304" pitchFamily="18" charset="0"/>
                <a:cs typeface="Times New Roman" panose="02020603050405020304" pitchFamily="18" charset="0"/>
              </a:rPr>
              <a:t> </a:t>
            </a:r>
            <a:r>
              <a:rPr lang="en-GB" sz="2400" dirty="0" err="1">
                <a:latin typeface="Times New Roman" panose="02020603050405020304" pitchFamily="18" charset="0"/>
                <a:cs typeface="Times New Roman" panose="02020603050405020304" pitchFamily="18" charset="0"/>
              </a:rPr>
              <a:t>ţărilor</a:t>
            </a:r>
            <a:r>
              <a:rPr lang="en-GB" sz="2400" dirty="0">
                <a:latin typeface="Times New Roman" panose="02020603050405020304" pitchFamily="18" charset="0"/>
                <a:cs typeface="Times New Roman" panose="02020603050405020304" pitchFamily="18" charset="0"/>
              </a:rPr>
              <a:t> la </a:t>
            </a:r>
            <a:r>
              <a:rPr lang="en-GB" sz="2400" dirty="0" err="1">
                <a:latin typeface="Times New Roman" panose="02020603050405020304" pitchFamily="18" charset="0"/>
                <a:cs typeface="Times New Roman" panose="02020603050405020304" pitchFamily="18" charset="0"/>
              </a:rPr>
              <a:t>dezastre</a:t>
            </a:r>
            <a:r>
              <a:rPr lang="en-GB" sz="2400" dirty="0">
                <a:latin typeface="Times New Roman" panose="02020603050405020304" pitchFamily="18" charset="0"/>
                <a:cs typeface="Times New Roman" panose="02020603050405020304" pitchFamily="18" charset="0"/>
              </a:rPr>
              <a:t>. </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6733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524315"/>
          </a:xfrm>
          <a:prstGeom prst="rect">
            <a:avLst/>
          </a:prstGeom>
        </p:spPr>
        <p:txBody>
          <a:bodyPr wrap="square">
            <a:spAutoFit/>
          </a:bodyPr>
          <a:lstStyle/>
          <a:p>
            <a:pPr algn="just"/>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 Republica Moldova continuă să-şi intensifice raporturile cu instituţiile specializate din sistemul ONU. </a:t>
            </a:r>
          </a:p>
          <a:p>
            <a:pPr algn="just"/>
            <a:endParaRPr lang="ro-RO" sz="2400" dirty="0">
              <a:latin typeface="Times New Roman" panose="02020603050405020304" pitchFamily="18" charset="0"/>
              <a:cs typeface="Times New Roman" panose="02020603050405020304" pitchFamily="18" charset="0"/>
            </a:endParaRPr>
          </a:p>
          <a:p>
            <a:pPr algn="just"/>
            <a:r>
              <a:rPr lang="ro-RO" sz="2400" dirty="0">
                <a:latin typeface="Times New Roman" panose="02020603050405020304" pitchFamily="18" charset="0"/>
                <a:cs typeface="Times New Roman" panose="02020603050405020304" pitchFamily="18" charset="0"/>
              </a:rPr>
              <a:t>- În februarie 1993, Programul Naţiunilor Unite pentru Dezvoltare şi-a înființat la Chișinău o reprezentanță, care reprezintă un sprijin real pentru Moldova. </a:t>
            </a:r>
          </a:p>
          <a:p>
            <a:pPr algn="just"/>
            <a:endParaRPr lang="ro-RO" sz="2400" dirty="0">
              <a:latin typeface="Times New Roman" panose="02020603050405020304" pitchFamily="18" charset="0"/>
              <a:cs typeface="Times New Roman" panose="02020603050405020304" pitchFamily="18" charset="0"/>
            </a:endParaRPr>
          </a:p>
          <a:p>
            <a:pPr algn="just"/>
            <a:r>
              <a:rPr lang="ro-RO" sz="2400" b="1" dirty="0">
                <a:latin typeface="Times New Roman" panose="02020603050405020304" pitchFamily="18" charset="0"/>
                <a:cs typeface="Times New Roman" panose="02020603050405020304" pitchFamily="18" charset="0"/>
              </a:rPr>
              <a:t>participarea la misiunile ONU - </a:t>
            </a:r>
            <a:r>
              <a:rPr lang="ro-RO" sz="2400" dirty="0">
                <a:latin typeface="Times New Roman" panose="02020603050405020304" pitchFamily="18" charset="0"/>
                <a:cs typeface="Times New Roman" panose="02020603050405020304" pitchFamily="18" charset="0"/>
              </a:rPr>
              <a:t>a adus un aport considerabil prin prisma experienței căpătate, cât şi în promovarea valorilor democratice, a drepturilor omului şi a statului de drept, ceea ce stimulează relația cu ONU spre o cordialitate mai evidentă.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0096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algn="just"/>
            <a:r>
              <a:rPr lang="ro-RO" sz="2200" b="1" dirty="0">
                <a:latin typeface="Times New Roman" panose="02020603050405020304" pitchFamily="18" charset="0"/>
                <a:cs typeface="Times New Roman" panose="02020603050405020304" pitchFamily="18" charset="0"/>
              </a:rPr>
              <a:t>Sistemul securității internaționale presupune un set de masuri comune ale statelor/a unui grup de state orientate spre prevenirea/ amenințarea păcii și securității internaționale.</a:t>
            </a:r>
          </a:p>
          <a:p>
            <a:pPr algn="just"/>
            <a:endParaRPr lang="en-US" sz="2200" b="1" dirty="0">
              <a:latin typeface="Times New Roman" panose="02020603050405020304" pitchFamily="18" charset="0"/>
              <a:cs typeface="Times New Roman" panose="02020603050405020304" pitchFamily="18" charset="0"/>
            </a:endParaRPr>
          </a:p>
          <a:p>
            <a:pPr algn="just"/>
            <a:r>
              <a:rPr lang="ro-RO" sz="2200" dirty="0">
                <a:latin typeface="Times New Roman" panose="02020603050405020304" pitchFamily="18" charset="0"/>
                <a:cs typeface="Times New Roman" panose="02020603050405020304" pitchFamily="18" charset="0"/>
              </a:rPr>
              <a:t>Sistemul e exprimat juridic prin tratat, însă la baza lui stau 3 elemente distincte:</a:t>
            </a:r>
          </a:p>
          <a:p>
            <a:pPr algn="just"/>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a:latin typeface="Times New Roman" panose="02020603050405020304" pitchFamily="18" charset="0"/>
                <a:cs typeface="Times New Roman" panose="02020603050405020304" pitchFamily="18" charset="0"/>
              </a:rPr>
              <a:t>neaplicarea/amenințarea cu forța;</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a:latin typeface="Times New Roman" panose="02020603050405020304" pitchFamily="18" charset="0"/>
                <a:cs typeface="Times New Roman" panose="02020603050405020304" pitchFamily="18" charset="0"/>
              </a:rPr>
              <a:t>soluționarea diferendelor exclusiv prin mijloace pașnice;</a:t>
            </a:r>
            <a:endParaRPr lang="en-US" sz="22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ro-RO" sz="2200" dirty="0">
                <a:latin typeface="Times New Roman" panose="02020603050405020304" pitchFamily="18" charset="0"/>
                <a:cs typeface="Times New Roman" panose="02020603050405020304" pitchFamily="18" charset="0"/>
              </a:rPr>
              <a:t>cooperarea activă în vederea soluționării cauzei conflictului.</a:t>
            </a:r>
          </a:p>
          <a:p>
            <a:pPr lvl="0" algn="just"/>
            <a:endParaRPr lang="en-US" sz="2200" dirty="0">
              <a:latin typeface="Times New Roman" panose="02020603050405020304" pitchFamily="18" charset="0"/>
              <a:cs typeface="Times New Roman" panose="02020603050405020304" pitchFamily="18" charset="0"/>
            </a:endParaRPr>
          </a:p>
          <a:p>
            <a:pPr algn="just"/>
            <a:r>
              <a:rPr lang="ro-RO" sz="2200" dirty="0">
                <a:latin typeface="Times New Roman" panose="02020603050405020304" pitchFamily="18" charset="0"/>
                <a:cs typeface="Times New Roman" panose="02020603050405020304" pitchFamily="18" charset="0"/>
              </a:rPr>
              <a:t>In plus, statele partenere pot benevol acorda ajutor statului victimă.</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143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09200"/>
          </a:xfrm>
          <a:prstGeom prst="rect">
            <a:avLst/>
          </a:prstGeom>
        </p:spPr>
        <p:txBody>
          <a:bodyPr wrap="square">
            <a:spAutoFit/>
          </a:bodyPr>
          <a:lstStyle/>
          <a:p>
            <a:r>
              <a:rPr lang="ro-RO" sz="2200" b="1" dirty="0">
                <a:latin typeface="Times New Roman" panose="02020603050405020304" pitchFamily="18" charset="0"/>
                <a:cs typeface="Times New Roman" panose="02020603050405020304" pitchFamily="18" charset="0"/>
              </a:rPr>
              <a:t>Sistemul de securitate internațională presupune un sistem de garanții mutuale, care are 2 cerințe: </a:t>
            </a:r>
            <a:endParaRPr lang="en-US" sz="2200" b="1"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rezolvarea diferendelor internaționale pe cale pașnica prin mediere, negociere, conciliere;</a:t>
            </a:r>
            <a:endParaRPr lang="en-US" sz="22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statele ce nu recurg la asemenea cai de soluționare a diferendelor internaționale, devin secționate colectiv.</a:t>
            </a:r>
            <a:endParaRPr lang="en-US" sz="22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Sistemul de securitate internațională reprezintă în totalitatea sa un set de: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norme juridice (principiile fundamentale ale dreptului internațional);</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instituții (Consiliul de securitate al ONU);</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și mecanisme (procedurile de soluționare pașnica a diferendelor, neangajarea, neutralitatea).</a:t>
            </a:r>
            <a:endParaRPr lang="en-US" sz="22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Se pot deosebi 2 sisteme de securitate colectiva: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universal de securitate colectiva si </a:t>
            </a:r>
          </a:p>
          <a:p>
            <a:pPr marL="34290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sistemul regional de securitate colectiva.</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672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39869"/>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Principala instituție responsabila pentru edificarea sistemului de securitate colectiva e ONU care este o instituite universală. </a:t>
            </a:r>
          </a:p>
          <a:p>
            <a:endParaRPr lang="ro-RO" sz="2200" dirty="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În Carta ONU sunt prevăzute masurile pentru asigurarea securității, precum: </a:t>
            </a:r>
          </a:p>
          <a:p>
            <a:pPr marL="457200" indent="-457200">
              <a:buFont typeface="Arial" panose="020B0604020202020204" pitchFamily="34" charset="0"/>
              <a:buChar char="•"/>
            </a:pPr>
            <a:r>
              <a:rPr lang="ro-RO" sz="2200" dirty="0">
                <a:latin typeface="Times New Roman" panose="02020603050405020304" pitchFamily="18" charset="0"/>
                <a:cs typeface="Times New Roman" panose="02020603050405020304" pitchFamily="18" charset="0"/>
              </a:rPr>
              <a:t>dezarmarea; </a:t>
            </a:r>
          </a:p>
          <a:p>
            <a:pPr marL="457200" indent="-457200">
              <a:buFont typeface="Arial" panose="020B0604020202020204" pitchFamily="34" charset="0"/>
              <a:buChar char="•"/>
            </a:pPr>
            <a:r>
              <a:rPr lang="ro-RO" sz="2200" dirty="0">
                <a:latin typeface="Times New Roman" panose="02020603050405020304" pitchFamily="18" charset="0"/>
                <a:cs typeface="Times New Roman" panose="02020603050405020304" pitchFamily="18" charset="0"/>
              </a:rPr>
              <a:t>reglementarea pașnică a diferendelor internaționale;</a:t>
            </a:r>
          </a:p>
          <a:p>
            <a:pPr marL="457200" indent="-457200">
              <a:buFont typeface="Arial" panose="020B0604020202020204" pitchFamily="34" charset="0"/>
              <a:buChar char="•"/>
            </a:pPr>
            <a:r>
              <a:rPr lang="ro-RO" sz="2200" dirty="0">
                <a:latin typeface="Times New Roman" panose="02020603050405020304" pitchFamily="18" charset="0"/>
                <a:cs typeface="Times New Roman" panose="02020603050405020304" pitchFamily="18" charset="0"/>
              </a:rPr>
              <a:t>iar, în caz de necesitate - adoptarea măsurilor de constrângere contra statelor ce se fac vinovate de încălcarea păcii şi securității internaționale.</a:t>
            </a:r>
          </a:p>
          <a:p>
            <a:endParaRPr lang="ro-RO" sz="2200" dirty="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Exercitarea activității ONU în domeniul securității nu înseamnă doar securitate militară, dar și cea nemilitară: politica, economica, ecologica și umanitară, </a:t>
            </a:r>
            <a:r>
              <a:rPr lang="en-US" sz="2200" dirty="0">
                <a:latin typeface="Times New Roman" panose="02020603050405020304" pitchFamily="18" charset="0"/>
                <a:cs typeface="Times New Roman" panose="02020603050405020304" pitchFamily="18" charset="0"/>
              </a:rPr>
              <a:t>de la </a:t>
            </a:r>
            <a:r>
              <a:rPr lang="en-US" sz="2200" dirty="0" err="1">
                <a:latin typeface="Times New Roman" panose="02020603050405020304" pitchFamily="18" charset="0"/>
                <a:cs typeface="Times New Roman" panose="02020603050405020304" pitchFamily="18" charset="0"/>
              </a:rPr>
              <a:t>nivelul</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individului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uman</a:t>
            </a:r>
            <a:r>
              <a:rPr lang="en-US" sz="2200" dirty="0">
                <a:latin typeface="Times New Roman" panose="02020603050405020304" pitchFamily="18" charset="0"/>
                <a:cs typeface="Times New Roman" panose="02020603050405020304" pitchFamily="18" charset="0"/>
              </a:rPr>
              <a:t> la </a:t>
            </a:r>
            <a:r>
              <a:rPr lang="en-US" sz="2200" dirty="0" err="1">
                <a:latin typeface="Times New Roman" panose="02020603050405020304" pitchFamily="18" charset="0"/>
                <a:cs typeface="Times New Roman" panose="02020603050405020304" pitchFamily="18" charset="0"/>
              </a:rPr>
              <a:t>cel</a:t>
            </a:r>
            <a:r>
              <a:rPr lang="en-US" sz="2200" dirty="0">
                <a:latin typeface="Times New Roman" panose="02020603050405020304" pitchFamily="18" charset="0"/>
                <a:cs typeface="Times New Roman" panose="02020603050405020304" pitchFamily="18" charset="0"/>
              </a:rPr>
              <a:t> al </a:t>
            </a:r>
            <a:r>
              <a:rPr lang="en-US" sz="2200" dirty="0" err="1">
                <a:latin typeface="Times New Roman" panose="02020603050405020304" pitchFamily="18" charset="0"/>
                <a:cs typeface="Times New Roman" panose="02020603050405020304" pitchFamily="18" charset="0"/>
              </a:rPr>
              <a:t>întregii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lumi</a:t>
            </a:r>
            <a:r>
              <a:rPr lang="ro-RO" sz="2200" dirty="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748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8153400" cy="4662815"/>
          </a:xfrm>
          <a:prstGeom prst="rect">
            <a:avLst/>
          </a:prstGeom>
        </p:spPr>
        <p:txBody>
          <a:bodyPr wrap="square">
            <a:spAutoFit/>
          </a:bodyPr>
          <a:lstStyle/>
          <a:p>
            <a:pPr>
              <a:lnSpc>
                <a:spcPct val="150000"/>
              </a:lnSpc>
            </a:pPr>
            <a:r>
              <a:rPr lang="ro-RO" sz="2200" b="1" dirty="0">
                <a:latin typeface="Times New Roman" panose="02020603050405020304" pitchFamily="18" charset="0"/>
                <a:cs typeface="Times New Roman" panose="02020603050405020304" pitchFamily="18" charset="0"/>
              </a:rPr>
              <a:t>NATO – </a:t>
            </a:r>
            <a:r>
              <a:rPr lang="ro-RO" sz="2200" dirty="0" err="1">
                <a:latin typeface="Times New Roman" panose="02020603050405020304" pitchFamily="18" charset="0"/>
                <a:cs typeface="Times New Roman" panose="02020603050405020304" pitchFamily="18" charset="0"/>
              </a:rPr>
              <a:t>organizatie</a:t>
            </a:r>
            <a:r>
              <a:rPr lang="ro-RO" sz="2200"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politico</a:t>
            </a:r>
            <a:r>
              <a:rPr lang="ro-RO" sz="2200" dirty="0">
                <a:latin typeface="Times New Roman" panose="02020603050405020304" pitchFamily="18" charset="0"/>
                <a:cs typeface="Times New Roman" panose="02020603050405020304" pitchFamily="18" charset="0"/>
              </a:rPr>
              <a:t>-militara, creata prin Tratatul Atlanticului de N, la 04.04.1949, Washington.</a:t>
            </a:r>
          </a:p>
          <a:p>
            <a:pPr>
              <a:lnSpc>
                <a:spcPct val="150000"/>
              </a:lnSpc>
            </a:pPr>
            <a:r>
              <a:rPr lang="ro-RO" sz="2200" dirty="0">
                <a:latin typeface="Times New Roman" panose="02020603050405020304" pitchFamily="18" charset="0"/>
                <a:cs typeface="Times New Roman" panose="02020603050405020304" pitchFamily="18" charset="0"/>
              </a:rPr>
              <a:t>- cuprinde 30 de state independente si suverane din Europa si America de Nord. Sediul NATO - Bruxelles (Belgia).</a:t>
            </a:r>
          </a:p>
          <a:p>
            <a:pPr>
              <a:lnSpc>
                <a:spcPct val="150000"/>
              </a:lnSpc>
            </a:pPr>
            <a:r>
              <a:rPr lang="ro-RO" sz="2200" dirty="0">
                <a:latin typeface="Times New Roman" panose="02020603050405020304" pitchFamily="18" charset="0"/>
                <a:cs typeface="Times New Roman" panose="02020603050405020304" pitchFamily="18" charset="0"/>
              </a:rPr>
              <a:t>- principiile NATO: alianța are un caracter pur defensiv; </a:t>
            </a:r>
            <a:endParaRPr lang="en-US" sz="2200" dirty="0">
              <a:latin typeface="Times New Roman" panose="02020603050405020304" pitchFamily="18" charset="0"/>
              <a:cs typeface="Times New Roman" panose="02020603050405020304" pitchFamily="18" charset="0"/>
            </a:endParaRPr>
          </a:p>
          <a:p>
            <a:pPr lvl="0">
              <a:lnSpc>
                <a:spcPct val="150000"/>
              </a:lnSpc>
            </a:pPr>
            <a:r>
              <a:rPr lang="ro-RO" sz="2200" dirty="0">
                <a:latin typeface="Times New Roman" panose="02020603050405020304" pitchFamily="18" charset="0"/>
                <a:cs typeface="Times New Roman" panose="02020603050405020304" pitchFamily="18" charset="0"/>
              </a:rPr>
              <a:t>Securitatea e indivizibilă - un atac asupra unui membru al </a:t>
            </a:r>
            <a:r>
              <a:rPr lang="ro-RO" sz="2200" dirty="0" err="1">
                <a:latin typeface="Times New Roman" panose="02020603050405020304" pitchFamily="18" charset="0"/>
                <a:cs typeface="Times New Roman" panose="02020603050405020304" pitchFamily="18" charset="0"/>
              </a:rPr>
              <a:t>Alianţei</a:t>
            </a:r>
            <a:r>
              <a:rPr lang="ro-RO" sz="2200" dirty="0">
                <a:latin typeface="Times New Roman" panose="02020603050405020304" pitchFamily="18" charset="0"/>
                <a:cs typeface="Times New Roman" panose="02020603050405020304" pitchFamily="18" charset="0"/>
              </a:rPr>
              <a:t> înseamnă un atac asupra tuturor; conform art. 5 si 7 din Tratat, politica de securitate a NATO are la bază apărare colectivă, </a:t>
            </a:r>
            <a:r>
              <a:rPr lang="ro-RO" sz="2200" dirty="0" err="1">
                <a:latin typeface="Times New Roman" panose="02020603050405020304" pitchFamily="18" charset="0"/>
                <a:cs typeface="Times New Roman" panose="02020603050405020304" pitchFamily="18" charset="0"/>
              </a:rPr>
              <a:t>menţinerea</a:t>
            </a:r>
            <a:r>
              <a:rPr lang="ro-RO" sz="2200" dirty="0">
                <a:latin typeface="Times New Roman" panose="02020603050405020304" pitchFamily="18" charset="0"/>
                <a:cs typeface="Times New Roman" panose="02020603050405020304" pitchFamily="18" charset="0"/>
              </a:rPr>
              <a:t> </a:t>
            </a:r>
            <a:r>
              <a:rPr lang="ro-RO" sz="2200" dirty="0" err="1">
                <a:latin typeface="Times New Roman" panose="02020603050405020304" pitchFamily="18" charset="0"/>
                <a:cs typeface="Times New Roman" panose="02020603050405020304" pitchFamily="18" charset="0"/>
              </a:rPr>
              <a:t>fortei</a:t>
            </a:r>
            <a:r>
              <a:rPr lang="ro-RO" sz="2200" dirty="0">
                <a:latin typeface="Times New Roman" panose="02020603050405020304" pitchFamily="18" charset="0"/>
                <a:cs typeface="Times New Roman" panose="02020603050405020304" pitchFamily="18" charset="0"/>
              </a:rPr>
              <a:t> nucleare potrivite.</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9637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509200"/>
          </a:xfrm>
          <a:prstGeom prst="rect">
            <a:avLst/>
          </a:prstGeom>
        </p:spPr>
        <p:txBody>
          <a:bodyPr wrap="square">
            <a:spAutoFit/>
          </a:bodyPr>
          <a:lstStyle/>
          <a:p>
            <a:pPr algn="just"/>
            <a:r>
              <a:rPr lang="ro-RO" sz="2200" b="1" dirty="0">
                <a:latin typeface="Times New Roman" panose="02020603050405020304" pitchFamily="18" charset="0"/>
                <a:cs typeface="Times New Roman" panose="02020603050405020304" pitchFamily="18" charset="0"/>
              </a:rPr>
              <a:t>OSCE </a:t>
            </a:r>
            <a:r>
              <a:rPr lang="ro-RO" sz="2200" dirty="0">
                <a:latin typeface="Times New Roman" panose="02020603050405020304" pitchFamily="18" charset="0"/>
                <a:cs typeface="Times New Roman" panose="02020603050405020304" pitchFamily="18" charset="0"/>
              </a:rPr>
              <a:t>– își are originile in anii `50, odată cu ideea convocării unei conferințe general europene pentru securitate, ce s-a materializat în `70, când a fost inițiată Conferința pentru securitate și Cooperare în Europa, for multilateral de dialog și negocieri între Est și West, care a fost urmată de adoptarea Actului Final (1975). </a:t>
            </a:r>
          </a:p>
          <a:p>
            <a:pPr algn="just"/>
            <a:r>
              <a:rPr lang="ro-RO" sz="2200" dirty="0">
                <a:latin typeface="Times New Roman" panose="02020603050405020304" pitchFamily="18" charset="0"/>
                <a:cs typeface="Times New Roman" panose="02020603050405020304" pitchFamily="18" charset="0"/>
              </a:rPr>
              <a:t>	In cadrul Conferinței a fost semnat Decalogul-10 principii fundamentale ale DI, ce stau la baza CSCE. </a:t>
            </a:r>
          </a:p>
          <a:p>
            <a:pPr algn="just"/>
            <a:r>
              <a:rPr lang="ro-RO" sz="2200" dirty="0">
                <a:latin typeface="Times New Roman" panose="02020603050405020304" pitchFamily="18" charset="0"/>
                <a:cs typeface="Times New Roman" panose="02020603050405020304" pitchFamily="18" charset="0"/>
              </a:rPr>
              <a:t>	In 1990 are loc semnarea  Cartei de la Paris pentru o nouă Europa, în care CSCE a funcționat ca un proces de conferințe şi reuniuni periodice, iar în 1994 se desfășoară Conferința de la Budapesta, în urma căreia are loc transformarea din CSCE în OSCE. </a:t>
            </a:r>
          </a:p>
          <a:p>
            <a:pPr algn="just"/>
            <a:r>
              <a:rPr lang="ro-RO" sz="2200" dirty="0">
                <a:latin typeface="Times New Roman" panose="02020603050405020304" pitchFamily="18" charset="0"/>
                <a:cs typeface="Times New Roman" panose="02020603050405020304" pitchFamily="18" charset="0"/>
              </a:rPr>
              <a:t>În prezent OSCE cuprinde - 56 state participante (Europa, America de Nord și Asia Centrala) și 12 parteneri de cooperare (arealul mediteraneean, Asia, Australia).</a:t>
            </a:r>
          </a:p>
          <a:p>
            <a:pPr algn="just"/>
            <a:r>
              <a:rPr lang="ro-RO" sz="2200" dirty="0">
                <a:latin typeface="Times New Roman" panose="02020603050405020304" pitchFamily="18" charset="0"/>
                <a:cs typeface="Times New Roman" panose="02020603050405020304" pitchFamily="18" charset="0"/>
              </a:rPr>
              <a:t>	OSCE e cea mai mare organizație regională din lume.</a:t>
            </a:r>
            <a:endParaRPr lang="en-US" sz="2200" dirty="0">
              <a:latin typeface="Times New Roman" panose="02020603050405020304" pitchFamily="18" charset="0"/>
              <a:cs typeface="Times New Roman" panose="02020603050405020304" pitchFamily="18" charset="0"/>
            </a:endParaRPr>
          </a:p>
          <a:p>
            <a:pPr algn="just"/>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835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170646"/>
          </a:xfrm>
          <a:prstGeom prst="rect">
            <a:avLst/>
          </a:prstGeom>
        </p:spPr>
        <p:txBody>
          <a:bodyPr wrap="square">
            <a:spAutoFit/>
          </a:bodyPr>
          <a:lstStyle/>
          <a:p>
            <a:pPr algn="just"/>
            <a:r>
              <a:rPr lang="ro-RO" sz="2200" b="1" dirty="0">
                <a:latin typeface="Times New Roman" panose="02020603050405020304" pitchFamily="18" charset="0"/>
                <a:cs typeface="Times New Roman" panose="02020603050405020304" pitchFamily="18" charset="0"/>
              </a:rPr>
              <a:t>PSAC </a:t>
            </a:r>
            <a:r>
              <a:rPr lang="ro-RO" sz="2200" dirty="0">
                <a:latin typeface="Times New Roman" panose="02020603050405020304" pitchFamily="18" charset="0"/>
                <a:cs typeface="Times New Roman" panose="02020603050405020304" pitchFamily="18" charset="0"/>
              </a:rPr>
              <a:t>(Politica de securitate și apărare comună) e un instrument relativ recent, menit sa înlocuiască fosta politica PESA Tratatul de la Lisabona 2009). PSAC e parte integrantă a Politicii Externe de securitate Comună. </a:t>
            </a:r>
          </a:p>
          <a:p>
            <a:pPr algn="just"/>
            <a:endParaRPr lang="en-US" sz="2200" dirty="0">
              <a:latin typeface="Times New Roman" panose="02020603050405020304" pitchFamily="18" charset="0"/>
              <a:cs typeface="Times New Roman" panose="02020603050405020304" pitchFamily="18" charset="0"/>
            </a:endParaRPr>
          </a:p>
          <a:p>
            <a:pPr algn="just"/>
            <a:r>
              <a:rPr lang="ro-RO" sz="2200" dirty="0">
                <a:latin typeface="Times New Roman" panose="02020603050405020304" pitchFamily="18" charset="0"/>
                <a:cs typeface="Times New Roman" panose="02020603050405020304" pitchFamily="18" charset="0"/>
              </a:rPr>
              <a:t>- Un rol deosebit în dezvoltarea și modificarea PSAC l-au avut Tratatele de la Maastricht (1992), de la Amsterdam (1997), dar mai cu seamă Tratatul de la Lisabona (2009), când s-a petrecut o renovare considerabilă a întregii politici. </a:t>
            </a:r>
          </a:p>
          <a:p>
            <a:pPr algn="just"/>
            <a:r>
              <a:rPr lang="ro-RO" sz="2200" dirty="0">
                <a:latin typeface="Times New Roman" panose="02020603050405020304" pitchFamily="18" charset="0"/>
                <a:cs typeface="Times New Roman" panose="02020603050405020304" pitchFamily="18" charset="0"/>
              </a:rPr>
              <a:t>- Ca urmare a prevederilor Tratatului a fost instituit postul de Înalt Reprezentant al UE pentru PESC, înființat Serviciul European de Acțiune Externă (SEAE), precum si obiectivele PSAC (în 2003 au fost expuse de Înaltul Reprezentant UE pentru PSAC, Javier Solana la Salonic).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628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109091"/>
          </a:xfrm>
          <a:prstGeom prst="rect">
            <a:avLst/>
          </a:prstGeom>
        </p:spPr>
        <p:txBody>
          <a:bodyPr wrap="square">
            <a:spAutoFit/>
          </a:bodyPr>
          <a:lstStyle/>
          <a:p>
            <a:pPr algn="ctr"/>
            <a:r>
              <a:rPr lang="de-DE" sz="2000" b="1" dirty="0">
                <a:latin typeface="Times New Roman" panose="02020603050405020304" pitchFamily="18" charset="0"/>
                <a:cs typeface="Times New Roman" panose="02020603050405020304" pitchFamily="18" charset="0"/>
              </a:rPr>
              <a:t>Conținuturi</a:t>
            </a:r>
            <a:r>
              <a:rPr lang="ro-RO" sz="2000" b="1" dirty="0">
                <a:latin typeface="Times New Roman" panose="02020603050405020304" pitchFamily="18" charset="0"/>
                <a:cs typeface="Times New Roman" panose="02020603050405020304" pitchFamily="18" charset="0"/>
              </a:rPr>
              <a:t>; </a:t>
            </a:r>
            <a:r>
              <a:rPr lang="de-DE" sz="2000" b="1" dirty="0">
                <a:latin typeface="Times New Roman" panose="02020603050405020304" pitchFamily="18" charset="0"/>
                <a:cs typeface="Times New Roman" panose="02020603050405020304" pitchFamily="18" charset="0"/>
              </a:rPr>
              <a:t>Obiective de referință</a:t>
            </a:r>
            <a:r>
              <a:rPr lang="ro-RO"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Termeni-cheie</a:t>
            </a:r>
            <a:endParaRPr lang="en-US" sz="2000" b="1" dirty="0">
              <a:latin typeface="Times New Roman" panose="02020603050405020304" pitchFamily="18" charset="0"/>
              <a:cs typeface="Times New Roman" panose="02020603050405020304" pitchFamily="18" charset="0"/>
            </a:endParaRPr>
          </a:p>
          <a:p>
            <a:endParaRPr lang="ro-RO" b="1" dirty="0">
              <a:latin typeface="Times New Roman" panose="02020603050405020304" pitchFamily="18" charset="0"/>
              <a:cs typeface="Times New Roman" panose="02020603050405020304" pitchFamily="18" charset="0"/>
            </a:endParaRPr>
          </a:p>
          <a:p>
            <a:r>
              <a:rPr lang="de-DE" b="1" dirty="0">
                <a:latin typeface="Times New Roman" panose="02020603050405020304" pitchFamily="18" charset="0"/>
                <a:cs typeface="Times New Roman" panose="02020603050405020304" pitchFamily="18" charset="0"/>
              </a:rPr>
              <a:t>Conținuturi:</a:t>
            </a:r>
            <a:endParaRPr lang="en-US" b="1" dirty="0">
              <a:latin typeface="Times New Roman" panose="02020603050405020304" pitchFamily="18" charset="0"/>
              <a:cs typeface="Times New Roman" panose="02020603050405020304" pitchFamily="18" charset="0"/>
            </a:endParaRPr>
          </a:p>
          <a:p>
            <a:pPr marL="342900" lvl="0" indent="-342900" algn="just">
              <a:buFont typeface="+mj-lt"/>
              <a:buAutoNum type="arabicPeriod"/>
              <a:tabLst>
                <a:tab pos="296545" algn="l"/>
              </a:tabLst>
            </a:pPr>
            <a:r>
              <a:rPr lang="en-US" dirty="0">
                <a:latin typeface="Times New Roman" panose="02020603050405020304" pitchFamily="18" charset="0"/>
                <a:cs typeface="Times New Roman" panose="02020603050405020304" pitchFamily="18" charset="0"/>
              </a:rPr>
              <a:t> </a:t>
            </a:r>
            <a:r>
              <a:rPr lang="ro-MD" sz="1800" dirty="0">
                <a:effectLst/>
                <a:latin typeface="Times New Roman" panose="02020603050405020304" pitchFamily="18" charset="0"/>
                <a:ea typeface="Times New Roman" panose="02020603050405020304" pitchFamily="18" charset="0"/>
              </a:rPr>
              <a:t>Conceptul de ,,securitate internațională’’ şi evoluția acestuia în sec. XX;</a:t>
            </a:r>
            <a:endParaRPr lang="en-MD" sz="1800" dirty="0">
              <a:effectLst/>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296545" algn="l"/>
              </a:tabLst>
            </a:pPr>
            <a:r>
              <a:rPr lang="ro-MD" sz="1800" dirty="0">
                <a:effectLst/>
                <a:latin typeface="Times New Roman" panose="02020603050405020304" pitchFamily="18" charset="0"/>
                <a:ea typeface="Times New Roman" panose="02020603050405020304" pitchFamily="18" charset="0"/>
              </a:rPr>
              <a:t>Mediul de securitate post război rece – o analiză multidimensională a securității;</a:t>
            </a:r>
            <a:endParaRPr lang="en-MD" dirty="0">
              <a:latin typeface="Times New Roman" panose="02020603050405020304" pitchFamily="18" charset="0"/>
              <a:ea typeface="Times New Roman" panose="02020603050405020304" pitchFamily="18" charset="0"/>
            </a:endParaRPr>
          </a:p>
          <a:p>
            <a:pPr marL="342900" lvl="0" indent="-342900" algn="just">
              <a:buFont typeface="+mj-lt"/>
              <a:buAutoNum type="arabicPeriod"/>
              <a:tabLst>
                <a:tab pos="296545" algn="l"/>
              </a:tabLst>
            </a:pPr>
            <a:r>
              <a:rPr lang="ro-MD" sz="1800" dirty="0">
                <a:effectLst/>
                <a:latin typeface="Times New Roman" panose="02020603050405020304" pitchFamily="18" charset="0"/>
                <a:ea typeface="Times New Roman" panose="02020603050405020304" pitchFamily="18" charset="0"/>
              </a:rPr>
              <a:t>Modelul operațional al securității internaţionale.</a:t>
            </a:r>
            <a:r>
              <a:rPr lang="en-MD" dirty="0">
                <a:effectLst/>
              </a:rPr>
              <a:t> </a:t>
            </a:r>
          </a:p>
          <a:p>
            <a:r>
              <a:rPr lang="de-DE" b="1" dirty="0" err="1">
                <a:latin typeface="Times New Roman" panose="02020603050405020304" pitchFamily="18" charset="0"/>
                <a:cs typeface="Times New Roman" panose="02020603050405020304" pitchFamily="18" charset="0"/>
              </a:rPr>
              <a:t>Obiective</a:t>
            </a:r>
            <a:r>
              <a:rPr lang="de-DE" b="1" dirty="0">
                <a:latin typeface="Times New Roman" panose="02020603050405020304" pitchFamily="18" charset="0"/>
                <a:cs typeface="Times New Roman" panose="02020603050405020304" pitchFamily="18" charset="0"/>
              </a:rPr>
              <a:t> de referință:</a:t>
            </a:r>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ro-MD" sz="1800" dirty="0">
                <a:effectLst/>
                <a:latin typeface="Times New Roman" panose="02020603050405020304" pitchFamily="18" charset="0"/>
                <a:ea typeface="Times New Roman" panose="02020603050405020304" pitchFamily="18" charset="0"/>
              </a:rPr>
              <a:t>determine locul și rolul  cursului în raport cu alte discipline din domeniul relațiilor internaționale</a:t>
            </a:r>
            <a:r>
              <a:rPr lang="en-US" dirty="0">
                <a:latin typeface="Times New Roman" panose="02020603050405020304" pitchFamily="18" charset="0"/>
                <a:cs typeface="Times New Roman" panose="02020603050405020304" pitchFamily="18" charset="0"/>
              </a:rPr>
              <a:t>;</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ro-MD" sz="1800" dirty="0">
                <a:effectLst/>
                <a:latin typeface="Times New Roman" panose="02020603050405020304" pitchFamily="18" charset="0"/>
                <a:ea typeface="Times New Roman" panose="02020603050405020304" pitchFamily="18" charset="0"/>
              </a:rPr>
              <a:t>identifice sursele relevante domeniului de activitate</a:t>
            </a:r>
            <a:r>
              <a:rPr lang="en-US" dirty="0">
                <a:latin typeface="Times New Roman" panose="02020603050405020304" pitchFamily="18" charset="0"/>
                <a:cs typeface="Times New Roman" panose="02020603050405020304" pitchFamily="18" charset="0"/>
              </a:rPr>
              <a:t>;</a:t>
            </a:r>
          </a:p>
          <a:p>
            <a:pPr marL="285750" lvl="0" indent="-285750" fontAlgn="base">
              <a:buFont typeface="Wingdings" panose="05000000000000000000" pitchFamily="2" charset="2"/>
              <a:buChar char="§"/>
            </a:pPr>
            <a:r>
              <a:rPr lang="en-US" dirty="0" err="1">
                <a:latin typeface="Times New Roman" panose="02020603050405020304" pitchFamily="18" charset="0"/>
                <a:cs typeface="Times New Roman" panose="02020603050405020304" pitchFamily="18" charset="0"/>
              </a:rPr>
              <a:t>să</a:t>
            </a:r>
            <a:r>
              <a:rPr lang="en-US" dirty="0">
                <a:latin typeface="Times New Roman" panose="02020603050405020304" pitchFamily="18" charset="0"/>
                <a:cs typeface="Times New Roman" panose="02020603050405020304" pitchFamily="18" charset="0"/>
              </a:rPr>
              <a:t> </a:t>
            </a:r>
            <a:r>
              <a:rPr lang="ro-MD" sz="1800" dirty="0">
                <a:effectLst/>
                <a:latin typeface="Times New Roman" panose="02020603050405020304" pitchFamily="18" charset="0"/>
                <a:ea typeface="Times New Roman" panose="02020603050405020304" pitchFamily="18" charset="0"/>
              </a:rPr>
              <a:t>analizeze evoluția conceptului de securitat;</a:t>
            </a:r>
            <a:r>
              <a:rPr lang="ar-SA"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marL="285750" indent="-285750" fontAlgn="base">
              <a:buFont typeface="Wingdings" panose="05000000000000000000" pitchFamily="2" charset="2"/>
              <a:buChar char="§"/>
            </a:pPr>
            <a:r>
              <a:rPr lang="ro-MD" dirty="0">
                <a:latin typeface="Times New Roman" panose="02020603050405020304" pitchFamily="18" charset="0"/>
                <a:ea typeface="TimesNewRomanPSMT"/>
              </a:rPr>
              <a:t>s</a:t>
            </a:r>
            <a:r>
              <a:rPr lang="ro-MD" sz="1800" dirty="0">
                <a:effectLst/>
                <a:latin typeface="Times New Roman" panose="02020603050405020304" pitchFamily="18" charset="0"/>
                <a:ea typeface="TimesNewRomanPSMT"/>
              </a:rPr>
              <a:t>ă dezvăluie conceptul de securitate şi a celor derivate</a:t>
            </a:r>
            <a:r>
              <a:rPr lang="ro-MD" sz="1800" dirty="0">
                <a:effectLst/>
                <a:latin typeface="Times New Roman" panose="02020603050405020304" pitchFamily="18" charset="0"/>
                <a:ea typeface="Times New Roman" panose="02020603050405020304" pitchFamily="18" charset="0"/>
              </a:rPr>
              <a:t> </a:t>
            </a:r>
            <a:r>
              <a:rPr lang="ro-MD" sz="1800" dirty="0">
                <a:effectLst/>
                <a:latin typeface="Times New Roman" panose="02020603050405020304" pitchFamily="18" charset="0"/>
                <a:ea typeface="TimesNewRomanPSMT"/>
              </a:rPr>
              <a:t>(securitate internațională, națională, militară, politică de securitate etc.);</a:t>
            </a:r>
            <a:endParaRPr lang="en-US" dirty="0">
              <a:latin typeface="Times New Roman" panose="02020603050405020304" pitchFamily="18" charset="0"/>
              <a:cs typeface="Times New Roman" panose="02020603050405020304" pitchFamily="18" charset="0"/>
            </a:endParaRPr>
          </a:p>
          <a:p>
            <a:pPr marL="285750" lvl="0" indent="-285750" fontAlgn="base">
              <a:buFont typeface="Wingdings" panose="05000000000000000000" pitchFamily="2" charset="2"/>
              <a:buChar char="§"/>
            </a:pPr>
            <a:r>
              <a:rPr lang="ro-MD" dirty="0">
                <a:latin typeface="Times New Roman" panose="02020603050405020304" pitchFamily="18" charset="0"/>
                <a:ea typeface="Times New Roman" panose="02020603050405020304" pitchFamily="18" charset="0"/>
              </a:rPr>
              <a:t>s</a:t>
            </a:r>
            <a:r>
              <a:rPr lang="ro-MD" sz="1800" dirty="0">
                <a:effectLst/>
                <a:latin typeface="Times New Roman" panose="02020603050405020304" pitchFamily="18" charset="0"/>
                <a:ea typeface="Times New Roman" panose="02020603050405020304" pitchFamily="18" charset="0"/>
              </a:rPr>
              <a:t>ă manifeste interes pentru perfecționarea profesională prin dezvoltarea abilităților de gândire critică.</a:t>
            </a:r>
            <a:r>
              <a:rPr lang="en-MD" dirty="0">
                <a:effectLst/>
              </a:rPr>
              <a:t> </a:t>
            </a:r>
            <a:r>
              <a:rPr lang="en-US" dirty="0">
                <a:latin typeface="Times New Roman" panose="02020603050405020304" pitchFamily="18" charset="0"/>
                <a:cs typeface="Times New Roman" panose="02020603050405020304" pitchFamily="18" charset="0"/>
              </a:rPr>
              <a:t> </a:t>
            </a:r>
          </a:p>
          <a:p>
            <a:r>
              <a:rPr lang="en-US" b="1" dirty="0" err="1">
                <a:latin typeface="Times New Roman" panose="02020603050405020304" pitchFamily="18" charset="0"/>
                <a:cs typeface="Times New Roman" panose="02020603050405020304" pitchFamily="18" charset="0"/>
              </a:rPr>
              <a:t>Termeni-cheie</a:t>
            </a:r>
            <a:r>
              <a:rPr lang="en-US" b="1" dirty="0">
                <a:latin typeface="Times New Roman" panose="02020603050405020304" pitchFamily="18" charset="0"/>
                <a:cs typeface="Times New Roman" panose="02020603050405020304" pitchFamily="18" charset="0"/>
              </a:rPr>
              <a:t>: </a:t>
            </a:r>
            <a:r>
              <a:rPr lang="ro-MD" sz="1800" b="1" dirty="0">
                <a:effectLst/>
                <a:latin typeface="Times New Roman" panose="02020603050405020304" pitchFamily="18" charset="0"/>
                <a:ea typeface="Calibri" panose="020F0502020204030204" pitchFamily="34" charset="0"/>
                <a:cs typeface="Times New Roman" panose="02020603050405020304" pitchFamily="18" charset="0"/>
              </a:rPr>
              <a:t>s</a:t>
            </a:r>
            <a:r>
              <a:rPr lang="ro-MD" sz="1800" i="1" dirty="0">
                <a:effectLst/>
                <a:latin typeface="Times New Roman" panose="02020603050405020304" pitchFamily="18" charset="0"/>
                <a:ea typeface="Calibri" panose="020F0502020204030204" pitchFamily="34" charset="0"/>
                <a:cs typeface="Times New Roman" panose="02020603050405020304" pitchFamily="18" charset="0"/>
              </a:rPr>
              <a:t>ecuritate internațională, arhitectura de securitate, perioada post război rece, politică de securitate, securitatea sistemului internațional;</a:t>
            </a:r>
            <a:r>
              <a:rPr lang="ro-MD"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ro-MD" sz="1800" i="1" dirty="0">
                <a:effectLst/>
                <a:latin typeface="Times New Roman" panose="02020603050405020304" pitchFamily="18" charset="0"/>
                <a:ea typeface="Calibri" panose="020F0502020204030204" pitchFamily="34" charset="0"/>
                <a:cs typeface="Times New Roman" panose="02020603050405020304" pitchFamily="18" charset="0"/>
              </a:rPr>
              <a:t>politică de securitate, amenințări şi vulnerabilități; etc.</a:t>
            </a:r>
            <a:endParaRPr lang="en-MD"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8954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970865"/>
          </a:xfrm>
          <a:prstGeom prst="rect">
            <a:avLst/>
          </a:prstGeom>
        </p:spPr>
        <p:txBody>
          <a:bodyPr wrap="square">
            <a:spAutoFit/>
          </a:bodyPr>
          <a:lstStyle/>
          <a:p>
            <a:pPr algn="ctr"/>
            <a:r>
              <a:rPr lang="ro-RO" sz="2200" b="1" u="sng" dirty="0">
                <a:latin typeface="Times New Roman" panose="02020603050405020304" pitchFamily="18" charset="0"/>
                <a:cs typeface="Times New Roman" panose="02020603050405020304" pitchFamily="18" charset="0"/>
              </a:rPr>
              <a:t>Obiectivele securităţii </a:t>
            </a:r>
            <a:r>
              <a:rPr lang="ro-RO" sz="2200" b="1" u="sng" dirty="0" err="1">
                <a:latin typeface="Times New Roman" panose="02020603050405020304" pitchFamily="18" charset="0"/>
                <a:cs typeface="Times New Roman" panose="02020603050405020304" pitchFamily="18" charset="0"/>
              </a:rPr>
              <a:t>naţionale</a:t>
            </a:r>
            <a:r>
              <a:rPr lang="ro-RO" sz="2200" b="1" u="sng" dirty="0">
                <a:latin typeface="Times New Roman" panose="02020603050405020304" pitchFamily="18" charset="0"/>
                <a:cs typeface="Times New Roman" panose="02020603050405020304" pitchFamily="18" charset="0"/>
              </a:rPr>
              <a:t> a Republicii Moldova sunt: </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asigurarea şi apărarea independenței;</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suveranității;</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integrității teritoriale;</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ordinii constituționale;</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dezvoltării democratice;</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securității interne;</a:t>
            </a:r>
          </a:p>
          <a:p>
            <a:pPr marL="285750" indent="-28575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consolidarea statalității Republicii Moldova. </a:t>
            </a:r>
          </a:p>
          <a:p>
            <a:pPr algn="just"/>
            <a:r>
              <a:rPr lang="ro-RO" sz="2200" dirty="0">
                <a:latin typeface="Times New Roman" panose="02020603050405020304" pitchFamily="18" charset="0"/>
                <a:cs typeface="Times New Roman" panose="02020603050405020304" pitchFamily="18" charset="0"/>
              </a:rPr>
              <a:t>Un loc important:</a:t>
            </a:r>
          </a:p>
          <a:p>
            <a:pPr marL="342900" indent="-342900" algn="just">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apărarea şi promovarea valorilor;</a:t>
            </a:r>
          </a:p>
          <a:p>
            <a:pPr marL="342900" indent="-342900" algn="just">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intereselor şi obiectivelor naționale. </a:t>
            </a:r>
          </a:p>
          <a:p>
            <a:r>
              <a:rPr lang="ro-RO" sz="2200" dirty="0">
                <a:latin typeface="Times New Roman" panose="02020603050405020304" pitchFamily="18" charset="0"/>
                <a:cs typeface="Times New Roman" panose="02020603050405020304" pitchFamily="18" charset="0"/>
              </a:rPr>
              <a:t>    Securitatea națională a Republicii Moldova se realizează prin măsuri adecvate de natură: </a:t>
            </a:r>
            <a:r>
              <a:rPr lang="ro-RO" sz="2200" b="1" dirty="0">
                <a:latin typeface="Times New Roman" panose="02020603050405020304" pitchFamily="18" charset="0"/>
                <a:cs typeface="Times New Roman" panose="02020603050405020304" pitchFamily="18" charset="0"/>
              </a:rPr>
              <a:t>politică, economică, diplomatică, socială, juridică, educativă, administrativă şi militară, prin activitate de informații, contrainformații, precum şi prin depășirea eficientă a crizelor, în conformitate cu legislația în vigoare şi cu dreptul internațional.</a:t>
            </a:r>
            <a:br>
              <a:rPr lang="ro-RO" sz="2200" b="1" dirty="0">
                <a:latin typeface="Times New Roman" panose="02020603050405020304" pitchFamily="18" charset="0"/>
                <a:cs typeface="Times New Roman" panose="02020603050405020304" pitchFamily="18" charset="0"/>
              </a:rPr>
            </a:br>
            <a:r>
              <a:rPr lang="ro-RO" sz="2200" b="1" dirty="0">
                <a:latin typeface="Times New Roman" panose="02020603050405020304" pitchFamily="18" charset="0"/>
                <a:cs typeface="Times New Roman" panose="02020603050405020304" pitchFamily="18" charset="0"/>
              </a:rPr>
              <a:t>   </a:t>
            </a:r>
            <a:endParaRPr lang="en-US" sz="2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4207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533400"/>
            <a:ext cx="8153400" cy="5139869"/>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r>
              <a:rPr lang="ro-RO" sz="2200" b="1" dirty="0">
                <a:latin typeface="Times New Roman" panose="02020603050405020304" pitchFamily="18" charset="0"/>
                <a:cs typeface="Times New Roman" panose="02020603050405020304" pitchFamily="18" charset="0"/>
              </a:rPr>
              <a:t>Calea de integrare a Republicii Moldova în Uniunea Europeană- </a:t>
            </a:r>
          </a:p>
          <a:p>
            <a:pPr algn="ctr"/>
            <a:r>
              <a:rPr lang="ro-RO" sz="2200" b="1" dirty="0">
                <a:latin typeface="Times New Roman" panose="02020603050405020304" pitchFamily="18" charset="0"/>
                <a:cs typeface="Times New Roman" panose="02020603050405020304" pitchFamily="18" charset="0"/>
              </a:rPr>
              <a:t>întreținerea bunelor relații:</a:t>
            </a:r>
          </a:p>
          <a:p>
            <a:pPr algn="ctr"/>
            <a:endParaRPr lang="ro-RO" sz="2200" b="1" dirty="0">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pe plan bilateral;</a:t>
            </a: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regional;</a:t>
            </a: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participarea la cooperare multilaterală.</a:t>
            </a:r>
          </a:p>
          <a:p>
            <a:endParaRPr lang="ro-RO" sz="2200" dirty="0">
              <a:latin typeface="Times New Roman" panose="02020603050405020304" pitchFamily="18" charset="0"/>
              <a:cs typeface="Times New Roman" panose="02020603050405020304" pitchFamily="18" charset="0"/>
            </a:endParaRPr>
          </a:p>
          <a:p>
            <a:r>
              <a:rPr lang="ro-RO" sz="2200" dirty="0">
                <a:latin typeface="Times New Roman" panose="02020603050405020304" pitchFamily="18" charset="0"/>
                <a:cs typeface="Times New Roman" panose="02020603050405020304" pitchFamily="18" charset="0"/>
              </a:rPr>
              <a:t>	Republica Moldova se ghidează după următoarele linii directorii în politica sa de securitate națională:</a:t>
            </a:r>
            <a:endParaRPr lang="en-US" sz="22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asigurarea respectării statutului său de neutralitate permanentă;</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restabilirea integrității teritoriale a statului, eliminarea prezentei militare străine, consolidarea independenței și suveranității statului</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menținerea proceselor de integrare europeană într-o stare dinamică avansată.</a:t>
            </a:r>
          </a:p>
        </p:txBody>
      </p:sp>
    </p:spTree>
    <p:extLst>
      <p:ext uri="{BB962C8B-B14F-4D97-AF65-F5344CB8AC3E}">
        <p14:creationId xmlns:p14="http://schemas.microsoft.com/office/powerpoint/2010/main" val="1559615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4462760"/>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asigurarea dezvoltării democratice a societăţii şi consolidarea securității ei interne;</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economică şi socială ascendentă a tarii prin accelerarea reformelor politice, economice şi instituționale, în primul rând a celor care permit îndeplinirea criteriilor de aderare la Uniunea Europeană;</a:t>
            </a:r>
          </a:p>
          <a:p>
            <a:pPr marL="342900" indent="-342900" algn="just">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dezvoltarea şi valorificarea cât mai plenară a potențialului uman, principală resursă a tarii, apărarea cât mai eficientă a intereselor şi drepturilor cetățenilor săi în tara şi peste hotare;</a:t>
            </a:r>
          </a:p>
          <a:p>
            <a:pPr marL="342900" indent="-342900">
              <a:buFont typeface="Wingdings" panose="05000000000000000000" pitchFamily="2" charset="2"/>
              <a:buChar char="ü"/>
            </a:pPr>
            <a:r>
              <a:rPr lang="ro-RO" sz="2200" dirty="0">
                <a:latin typeface="Times New Roman" panose="02020603050405020304" pitchFamily="18" charset="0"/>
                <a:cs typeface="Times New Roman" panose="02020603050405020304" pitchFamily="18" charset="0"/>
              </a:rPr>
              <a:t>consolidarea dimensiunii economice, sociale, energetice şi ecologice a securității.</a:t>
            </a:r>
            <a:br>
              <a:rPr lang="ro-RO" sz="2200" dirty="0">
                <a:latin typeface="Times New Roman" panose="02020603050405020304" pitchFamily="18" charset="0"/>
                <a:cs typeface="Times New Roman" panose="02020603050405020304" pitchFamily="18" charset="0"/>
              </a:rPr>
            </a:b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28038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816977"/>
          </a:xfrm>
          <a:prstGeom prst="rect">
            <a:avLst/>
          </a:prstGeom>
        </p:spPr>
        <p:txBody>
          <a:bodyPr wrap="square">
            <a:spAutoFit/>
          </a:bodyPr>
          <a:lstStyle/>
          <a:p>
            <a:pPr algn="just"/>
            <a:endParaRPr lang="ro-RO" sz="2000" dirty="0">
              <a:latin typeface="Times New Roman" panose="02020603050405020304" pitchFamily="18" charset="0"/>
              <a:cs typeface="Times New Roman" panose="02020603050405020304" pitchFamily="18" charset="0"/>
            </a:endParaRPr>
          </a:p>
          <a:p>
            <a:pPr lvl="0" algn="ctr"/>
            <a:r>
              <a:rPr lang="ro-RO" sz="2200" b="1" u="sng" dirty="0">
                <a:latin typeface="Times New Roman" panose="02020603050405020304" pitchFamily="18" charset="0"/>
                <a:cs typeface="Times New Roman" panose="02020603050405020304" pitchFamily="18" charset="0"/>
              </a:rPr>
              <a:t>Clasificarea </a:t>
            </a:r>
            <a:r>
              <a:rPr lang="ro-RO" sz="2200" b="1" u="sng" dirty="0" err="1">
                <a:latin typeface="Times New Roman" panose="02020603050405020304" pitchFamily="18" charset="0"/>
                <a:cs typeface="Times New Roman" panose="02020603050405020304" pitchFamily="18" charset="0"/>
              </a:rPr>
              <a:t>securitatii</a:t>
            </a:r>
            <a:endParaRPr lang="ro-RO" sz="2200" b="1" u="sng" dirty="0">
              <a:latin typeface="Times New Roman" panose="02020603050405020304" pitchFamily="18" charset="0"/>
              <a:cs typeface="Times New Roman" panose="02020603050405020304" pitchFamily="18" charset="0"/>
            </a:endParaRPr>
          </a:p>
          <a:p>
            <a:pPr marL="457200" lvl="0" indent="-457200">
              <a:buAutoNum type="arabicPeriod"/>
            </a:pPr>
            <a:r>
              <a:rPr lang="ro-RO" sz="2200" b="1" dirty="0">
                <a:latin typeface="Times New Roman" panose="02020603050405020304" pitchFamily="18" charset="0"/>
                <a:cs typeface="Times New Roman" panose="02020603050405020304" pitchFamily="18" charset="0"/>
              </a:rPr>
              <a:t>Securitatea individuala.</a:t>
            </a:r>
            <a:endParaRPr lang="ro-RO" sz="2200" dirty="0">
              <a:latin typeface="Times New Roman" panose="02020603050405020304" pitchFamily="18" charset="0"/>
              <a:cs typeface="Times New Roman" panose="02020603050405020304" pitchFamily="18" charset="0"/>
            </a:endParaRPr>
          </a:p>
          <a:p>
            <a:pPr lvl="0"/>
            <a:r>
              <a:rPr lang="ro-RO" sz="2200" dirty="0">
                <a:latin typeface="Times New Roman" panose="02020603050405020304" pitchFamily="18" charset="0"/>
                <a:cs typeface="Times New Roman" panose="02020603050405020304" pitchFamily="18" charset="0"/>
              </a:rPr>
              <a:t> Amenințările la adresa securității individuale pot fi: </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sociale – pericole fizice;</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economice –distrugerea proprietății, îngrădirea accesului la munca;</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politice – lezarea drepturilor și libertăților omului, lezarea demnității, discriminare.</a:t>
            </a:r>
          </a:p>
          <a:p>
            <a:pPr lvl="0"/>
            <a:endParaRPr lang="en-US" sz="2200" dirty="0">
              <a:latin typeface="Times New Roman" panose="02020603050405020304" pitchFamily="18" charset="0"/>
              <a:cs typeface="Times New Roman" panose="02020603050405020304" pitchFamily="18" charset="0"/>
            </a:endParaRPr>
          </a:p>
          <a:p>
            <a:pPr lvl="0"/>
            <a:r>
              <a:rPr lang="ro-RO" sz="2200" b="1" dirty="0">
                <a:latin typeface="Times New Roman" panose="02020603050405020304" pitchFamily="18" charset="0"/>
                <a:cs typeface="Times New Roman" panose="02020603050405020304" pitchFamily="18" charset="0"/>
              </a:rPr>
              <a:t>2. Securitatea naționala.</a:t>
            </a:r>
          </a:p>
          <a:p>
            <a:pPr lvl="0"/>
            <a:r>
              <a:rPr lang="ro-RO" sz="2200" dirty="0">
                <a:latin typeface="Times New Roman" panose="02020603050405020304" pitchFamily="18" charset="0"/>
                <a:cs typeface="Times New Roman" panose="02020603050405020304" pitchFamily="18" charset="0"/>
              </a:rPr>
              <a:t>Specialiștii în domeniul securității considera că statul are 3 elemente distincte: </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idea de stat; </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baza fizica a statului: </a:t>
            </a:r>
          </a:p>
          <a:p>
            <a:pPr marL="342900" lvl="0" indent="-342900">
              <a:buFont typeface="Wingdings" panose="05000000000000000000" pitchFamily="2" charset="2"/>
              <a:buChar char="§"/>
            </a:pPr>
            <a:r>
              <a:rPr lang="ro-RO" sz="2200" dirty="0">
                <a:latin typeface="Times New Roman" panose="02020603050405020304" pitchFamily="18" charset="0"/>
                <a:cs typeface="Times New Roman" panose="02020603050405020304" pitchFamily="18" charset="0"/>
              </a:rPr>
              <a:t>si instituţiile statului. </a:t>
            </a:r>
          </a:p>
          <a:p>
            <a:br>
              <a:rPr lang="ro-RO" sz="2200" dirty="0">
                <a:latin typeface="Times New Roman" panose="02020603050405020304" pitchFamily="18" charset="0"/>
                <a:cs typeface="Times New Roman" panose="02020603050405020304" pitchFamily="18" charset="0"/>
              </a:rPr>
            </a:br>
            <a:r>
              <a:rPr lang="ro-RO"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55421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381000"/>
            <a:ext cx="8153400" cy="5632311"/>
          </a:xfrm>
          <a:prstGeom prst="rect">
            <a:avLst/>
          </a:prstGeom>
        </p:spPr>
        <p:txBody>
          <a:bodyPr wrap="square">
            <a:spAutoFit/>
          </a:bodyPr>
          <a:lstStyle/>
          <a:p>
            <a:r>
              <a:rPr lang="ro-RO" sz="2000" b="1" dirty="0">
                <a:latin typeface="Times New Roman" panose="02020603050405020304" pitchFamily="18" charset="0"/>
                <a:cs typeface="Times New Roman" panose="02020603050405020304" pitchFamily="18" charset="0"/>
              </a:rPr>
              <a:t>Fiecare din aceste elemente reprezintă obiective ale securității:</a:t>
            </a:r>
            <a:endParaRPr lang="en-US" sz="2000" b="1" dirty="0">
              <a:latin typeface="Times New Roman" panose="02020603050405020304" pitchFamily="18" charset="0"/>
              <a:cs typeface="Times New Roman" panose="02020603050405020304" pitchFamily="18" charset="0"/>
            </a:endParaRPr>
          </a:p>
          <a:p>
            <a:pPr lvl="0"/>
            <a:endParaRPr lang="ro-RO" sz="2000" b="1"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a:latin typeface="Times New Roman" panose="02020603050405020304" pitchFamily="18" charset="0"/>
                <a:cs typeface="Times New Roman" panose="02020603050405020304" pitchFamily="18" charset="0"/>
              </a:rPr>
              <a:t>Suveranitatea statului conferă o stabilitate în asigurarea securității statului.</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q"/>
            </a:pPr>
            <a:r>
              <a:rPr lang="ro-RO" sz="2000" dirty="0">
                <a:latin typeface="Times New Roman" panose="02020603050405020304" pitchFamily="18" charset="0"/>
                <a:cs typeface="Times New Roman" panose="02020603050405020304" pitchFamily="18" charset="0"/>
              </a:rPr>
              <a:t>Națiunea reprezintă obiect al securității statului. In aceasta ordine de idei B. Buzan identifica 4 tipuri de legături între stat și națiune: </a:t>
            </a:r>
          </a:p>
          <a:p>
            <a:pPr lvl="0"/>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Națiunea-stat – națiunea precedă statul iar relațiile dintre națiune și stat sunt puternice. Acest tip de stat în relații internaționale e perceput ca un stat unitar. (Italia);</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Statul-națiune – în acest model statul are rolul decisiv în formarea națiunii. Aici statul e responsabil de crearea imaginii în plan internațional. (SUA), </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Națiunea - stat parțial – reprezintă o națiune împărțita în 2 state și obiectivul prioritar e unificarea. Acest model prezinta o sursă continua de insecuritate atât în plan intern cât și pe plan internațional (Coreea);</a:t>
            </a:r>
            <a:endParaRPr lang="en-US" sz="2000" dirty="0">
              <a:latin typeface="Times New Roman" panose="02020603050405020304" pitchFamily="18" charset="0"/>
              <a:cs typeface="Times New Roman" panose="02020603050405020304" pitchFamily="18" charset="0"/>
            </a:endParaRPr>
          </a:p>
          <a:p>
            <a:pPr marL="342900" lvl="0" indent="-342900">
              <a:buFont typeface="Wingdings" panose="05000000000000000000" pitchFamily="2" charset="2"/>
              <a:buChar char="Ø"/>
            </a:pPr>
            <a:r>
              <a:rPr lang="ro-RO" sz="2000" dirty="0">
                <a:latin typeface="Times New Roman" panose="02020603050405020304" pitchFamily="18" charset="0"/>
                <a:cs typeface="Times New Roman" panose="02020603050405020304" pitchFamily="18" charset="0"/>
              </a:rPr>
              <a:t>Statul multinațional – reprezintă modelul de stat cu mai multe națiuni în interiorul sau. In aceste state ideea națională nu reprezintă un element unificator. Din aceste considerente deseori asemenea state sunt vulnerabile la unele amenințări specifice a securității, precum separatismul (Rusia).  </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8716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016758"/>
          </a:xfrm>
          <a:prstGeom prst="rect">
            <a:avLst/>
          </a:prstGeom>
        </p:spPr>
        <p:txBody>
          <a:bodyPr wrap="square">
            <a:spAutoFit/>
          </a:bodyPr>
          <a:lstStyle/>
          <a:p>
            <a:pPr algn="just"/>
            <a:r>
              <a:rPr lang="ro-RO" sz="2000" dirty="0">
                <a:latin typeface="Times New Roman" panose="02020603050405020304" pitchFamily="18" charset="0"/>
                <a:cs typeface="Times New Roman" panose="02020603050405020304" pitchFamily="18" charset="0"/>
              </a:rPr>
              <a:t>În lume exista </a:t>
            </a:r>
            <a:r>
              <a:rPr lang="ro-RO" sz="2000" b="1" dirty="0">
                <a:latin typeface="Times New Roman" panose="02020603050405020304" pitchFamily="18" charset="0"/>
                <a:cs typeface="Times New Roman" panose="02020603050405020304" pitchFamily="18" charset="0"/>
              </a:rPr>
              <a:t>state puternice</a:t>
            </a:r>
            <a:r>
              <a:rPr lang="ro-RO" sz="2000" dirty="0">
                <a:latin typeface="Times New Roman" panose="02020603050405020304" pitchFamily="18" charset="0"/>
                <a:cs typeface="Times New Roman" panose="02020603050405020304" pitchFamily="18" charset="0"/>
              </a:rPr>
              <a:t> ce sunt o sursa de securitate individuala și națională și </a:t>
            </a:r>
            <a:r>
              <a:rPr lang="ro-RO" sz="2000" b="1" dirty="0">
                <a:latin typeface="Times New Roman" panose="02020603050405020304" pitchFamily="18" charset="0"/>
                <a:cs typeface="Times New Roman" panose="02020603050405020304" pitchFamily="18" charset="0"/>
              </a:rPr>
              <a:t>state slabe </a:t>
            </a:r>
            <a:r>
              <a:rPr lang="ro-RO" sz="2000" dirty="0">
                <a:latin typeface="Times New Roman" panose="02020603050405020304" pitchFamily="18" charset="0"/>
                <a:cs typeface="Times New Roman" panose="02020603050405020304" pitchFamily="18" charset="0"/>
              </a:rPr>
              <a:t>ce constituie o sursa de insecuritate individuală care deseori se răsfrânge asupra statului.</a:t>
            </a:r>
          </a:p>
          <a:p>
            <a:pPr algn="just"/>
            <a:endParaRPr lang="en-US" sz="2000" dirty="0">
              <a:latin typeface="Times New Roman" panose="02020603050405020304" pitchFamily="18" charset="0"/>
              <a:cs typeface="Times New Roman" panose="02020603050405020304" pitchFamily="18" charset="0"/>
            </a:endParaRPr>
          </a:p>
          <a:p>
            <a:pPr lvl="0" algn="just"/>
            <a:r>
              <a:rPr lang="ro-RO" sz="2000" b="1" dirty="0">
                <a:latin typeface="Times New Roman" panose="02020603050405020304" pitchFamily="18" charset="0"/>
                <a:cs typeface="Times New Roman" panose="02020603050405020304" pitchFamily="18" charset="0"/>
              </a:rPr>
              <a:t>3. Securitatea regionala </a:t>
            </a:r>
            <a:r>
              <a:rPr lang="ro-RO" sz="2000" dirty="0">
                <a:latin typeface="Times New Roman" panose="02020603050405020304" pitchFamily="18" charset="0"/>
                <a:cs typeface="Times New Roman" panose="02020603050405020304" pitchFamily="18" charset="0"/>
              </a:rPr>
              <a:t>e asigurată prin crearea unui spațiu comun de securitate de un grup de state/a unor condiții ce ar garanta: conviețuirea pașnica a statelor în acest spațiu, respectarea echilibrului în realizarea intereselor naționale în zona comuna de securitate, crearea condițiilor pentru ca fiecare stat să-și poată realiza propriul sistem de securitate, care să nu prejudicieze celelalte state participante la spațiul comun de securitate.</a:t>
            </a:r>
          </a:p>
          <a:p>
            <a:pPr lvl="0" algn="just"/>
            <a:endParaRPr lang="en-US" sz="2000" dirty="0">
              <a:latin typeface="Times New Roman" panose="02020603050405020304" pitchFamily="18" charset="0"/>
              <a:cs typeface="Times New Roman" panose="02020603050405020304" pitchFamily="18" charset="0"/>
            </a:endParaRPr>
          </a:p>
          <a:p>
            <a:pPr lvl="0" algn="just"/>
            <a:r>
              <a:rPr lang="ro-RO" sz="2000" b="1" dirty="0">
                <a:latin typeface="Times New Roman" panose="02020603050405020304" pitchFamily="18" charset="0"/>
                <a:cs typeface="Times New Roman" panose="02020603050405020304" pitchFamily="18" charset="0"/>
              </a:rPr>
              <a:t>4. Securitatea internaţională/securitatea mondiala</a:t>
            </a:r>
            <a:r>
              <a:rPr lang="ro-RO" sz="2000" dirty="0">
                <a:latin typeface="Times New Roman" panose="02020603050405020304" pitchFamily="18" charset="0"/>
                <a:cs typeface="Times New Roman" panose="02020603050405020304" pitchFamily="18" charset="0"/>
              </a:rPr>
              <a:t>, presupune organizarea relațiilor internaționale în așa mod încât fiecare stat să beneficieze de protecție în fața oricărei agresiuni/amenințări, de orice atentat la adresa independenței și suveranității naționale/integrității teritoriale, militare, politice, economice, sociale, tehnologice și geografice.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119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algn="ctr"/>
            <a:r>
              <a:rPr lang="ro-RO" sz="2000" b="1" dirty="0">
                <a:latin typeface="Times New Roman" panose="02020603050405020304" pitchFamily="18" charset="0"/>
                <a:cs typeface="Times New Roman" panose="02020603050405020304" pitchFamily="18" charset="0"/>
              </a:rPr>
              <a:t>Reieșind din faptul ca conceptul de securitate e multidimensional, elementele sale constitutive sunt dimensiunile:</a:t>
            </a:r>
          </a:p>
          <a:p>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militara.</a:t>
            </a:r>
          </a:p>
          <a:p>
            <a:pPr lvl="0"/>
            <a:r>
              <a:rPr lang="ro-RO" sz="2000" dirty="0">
                <a:latin typeface="Times New Roman" panose="02020603050405020304" pitchFamily="18" charset="0"/>
                <a:cs typeface="Times New Roman" panose="02020603050405020304" pitchFamily="18" charset="0"/>
              </a:rPr>
              <a:t>Amenințările militare contemporane sunt: </a:t>
            </a:r>
          </a:p>
          <a:p>
            <a:pPr marL="342900" lvl="0" indent="-342900">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armele de distrugere în masă;</a:t>
            </a:r>
          </a:p>
          <a:p>
            <a:pPr marL="342900" lvl="0" indent="-342900">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armele nucleare;</a:t>
            </a:r>
          </a:p>
          <a:p>
            <a:pPr marL="342900" lvl="0" indent="-342900">
              <a:buFont typeface="Wingdings" panose="05000000000000000000" pitchFamily="2" charset="2"/>
              <a:buChar char="ü"/>
            </a:pPr>
            <a:r>
              <a:rPr lang="ro-RO" sz="2000" dirty="0">
                <a:latin typeface="Times New Roman" panose="02020603050405020304" pitchFamily="18" charset="0"/>
                <a:cs typeface="Times New Roman" panose="02020603050405020304" pitchFamily="18" charset="0"/>
              </a:rPr>
              <a:t>terorismul.</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politica. </a:t>
            </a:r>
            <a:endParaRPr lang="ro-RO" sz="2000" dirty="0">
              <a:latin typeface="Times New Roman" panose="02020603050405020304" pitchFamily="18" charset="0"/>
              <a:cs typeface="Times New Roman" panose="02020603050405020304" pitchFamily="18" charset="0"/>
            </a:endParaRPr>
          </a:p>
          <a:p>
            <a:pPr lvl="0"/>
            <a:r>
              <a:rPr lang="ro-RO" sz="2000" dirty="0">
                <a:latin typeface="Times New Roman" panose="02020603050405020304" pitchFamily="18" charset="0"/>
                <a:cs typeface="Times New Roman" panose="02020603050405020304" pitchFamily="18" charset="0"/>
              </a:rPr>
              <a:t>Dimensiunea politică poate fi de 2 nivele:</a:t>
            </a:r>
          </a:p>
          <a:p>
            <a:pPr marL="342900" lvl="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intern – buna guvernare vis-a-vis proasta guvernare</a:t>
            </a:r>
          </a:p>
          <a:p>
            <a:pPr marL="342900" lvl="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extern – raportat la securitatea internațională, dreptul internațional, pericole: lovituri de stat.</a:t>
            </a:r>
            <a:endParaRPr lang="en-US" sz="2000" dirty="0">
              <a:latin typeface="Times New Roman" panose="02020603050405020304" pitchFamily="18" charset="0"/>
              <a:cs typeface="Times New Roman" panose="02020603050405020304" pitchFamily="18" charset="0"/>
            </a:endParaRPr>
          </a:p>
          <a:p>
            <a:pPr lvl="0"/>
            <a:r>
              <a:rPr lang="ro-RO" sz="2000" b="1" dirty="0">
                <a:latin typeface="Times New Roman" panose="02020603050405020304" pitchFamily="18" charset="0"/>
                <a:cs typeface="Times New Roman" panose="02020603050405020304" pitchFamily="18" charset="0"/>
              </a:rPr>
              <a:t>Dimensiunea economica.</a:t>
            </a:r>
          </a:p>
          <a:p>
            <a:pPr lvl="0"/>
            <a:r>
              <a:rPr lang="ro-RO" sz="2000" dirty="0">
                <a:latin typeface="Times New Roman" panose="02020603050405020304" pitchFamily="18" charset="0"/>
                <a:cs typeface="Times New Roman" panose="02020603050405020304" pitchFamily="18" charset="0"/>
              </a:rPr>
              <a:t>Pericolele economice sunt:</a:t>
            </a:r>
          </a:p>
          <a:p>
            <a:pPr marL="342900" lvl="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adâncirea diferenței între bogați și săraci;</a:t>
            </a:r>
          </a:p>
          <a:p>
            <a:pPr marL="342900" lvl="0" indent="-342900">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răspândirea sărăciei în lume.</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3063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24535"/>
          </a:xfrm>
          <a:prstGeom prst="rect">
            <a:avLst/>
          </a:prstGeom>
        </p:spPr>
        <p:txBody>
          <a:bodyPr wrap="square">
            <a:spAutoFit/>
          </a:bodyPr>
          <a:lstStyle/>
          <a:p>
            <a:pPr lvl="0" algn="just"/>
            <a:r>
              <a:rPr lang="ro-RO" sz="2000" b="1" dirty="0">
                <a:latin typeface="Times New Roman" panose="02020603050405020304" pitchFamily="18" charset="0"/>
                <a:cs typeface="Times New Roman" panose="02020603050405020304" pitchFamily="18" charset="0"/>
              </a:rPr>
              <a:t>Dimensiunea sociala</a:t>
            </a:r>
            <a:r>
              <a:rPr lang="ro-RO" sz="2000" dirty="0">
                <a:latin typeface="Times New Roman" panose="02020603050405020304" pitchFamily="18" charset="0"/>
                <a:cs typeface="Times New Roman" panose="02020603050405020304" pitchFamily="18" charset="0"/>
              </a:rPr>
              <a:t>. </a:t>
            </a:r>
          </a:p>
          <a:p>
            <a:pPr lvl="0" algn="just"/>
            <a:r>
              <a:rPr lang="ro-RO" sz="2000" dirty="0">
                <a:latin typeface="Times New Roman" panose="02020603050405020304" pitchFamily="18" charset="0"/>
                <a:cs typeface="Times New Roman" panose="02020603050405020304" pitchFamily="18" charset="0"/>
              </a:rPr>
              <a:t>Amenințări: </a:t>
            </a:r>
          </a:p>
          <a:p>
            <a:pPr marL="342900" lvl="0" indent="-34290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migrația;</a:t>
            </a:r>
          </a:p>
          <a:p>
            <a:pPr marL="342900" lvl="0" indent="-34290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degradarea;</a:t>
            </a:r>
          </a:p>
          <a:p>
            <a:pPr marL="342900" lvl="0" indent="-342900" algn="just">
              <a:buFont typeface="Wingdings" panose="05000000000000000000" pitchFamily="2" charset="2"/>
              <a:buChar char="§"/>
            </a:pPr>
            <a:r>
              <a:rPr lang="ro-RO" sz="2000" dirty="0">
                <a:latin typeface="Times New Roman" panose="02020603050405020304" pitchFamily="18" charset="0"/>
                <a:cs typeface="Times New Roman" panose="02020603050405020304" pitchFamily="18" charset="0"/>
              </a:rPr>
              <a:t>sărăcia.</a:t>
            </a:r>
          </a:p>
          <a:p>
            <a:pPr lvl="0" algn="just"/>
            <a:r>
              <a:rPr lang="ro-RO" sz="2000" b="1" dirty="0">
                <a:latin typeface="Times New Roman" panose="02020603050405020304" pitchFamily="18" charset="0"/>
                <a:cs typeface="Times New Roman" panose="02020603050405020304" pitchFamily="18" charset="0"/>
              </a:rPr>
              <a:t>Dimensiunea culturala.</a:t>
            </a:r>
          </a:p>
          <a:p>
            <a:pPr lvl="0" algn="just"/>
            <a:r>
              <a:rPr lang="ro-RO" sz="2000" dirty="0">
                <a:latin typeface="Times New Roman" panose="02020603050405020304" pitchFamily="18" charset="0"/>
                <a:cs typeface="Times New Roman" panose="02020603050405020304" pitchFamily="18" charset="0"/>
              </a:rPr>
              <a:t>Pericole: </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religia;</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etnia;</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identitatea. </a:t>
            </a:r>
          </a:p>
          <a:p>
            <a:pPr lvl="0" algn="just"/>
            <a:r>
              <a:rPr lang="ro-RO" sz="2000" b="1" dirty="0">
                <a:latin typeface="Times New Roman" panose="02020603050405020304" pitchFamily="18" charset="0"/>
                <a:cs typeface="Times New Roman" panose="02020603050405020304" pitchFamily="18" charset="0"/>
              </a:rPr>
              <a:t>Dimensiunea ecologica.</a:t>
            </a:r>
          </a:p>
          <a:p>
            <a:pPr lvl="0" algn="just"/>
            <a:r>
              <a:rPr lang="ro-RO" sz="2000" dirty="0">
                <a:latin typeface="Times New Roman" panose="02020603050405020304" pitchFamily="18" charset="0"/>
                <a:cs typeface="Times New Roman" panose="02020603050405020304" pitchFamily="18" charset="0"/>
              </a:rPr>
              <a:t>Pericolele ecologice sunt:</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poluarea;</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încălzirea climei;</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epuizarea resurselor naturale;</a:t>
            </a:r>
          </a:p>
          <a:p>
            <a:pPr marL="342900" lvl="0" indent="-342900" algn="just">
              <a:buFont typeface="Arial" panose="020B0604020202020204" pitchFamily="34" charset="0"/>
              <a:buChar char="•"/>
            </a:pPr>
            <a:r>
              <a:rPr lang="ro-RO" sz="2000" dirty="0">
                <a:latin typeface="Times New Roman" panose="02020603050405020304" pitchFamily="18" charset="0"/>
                <a:cs typeface="Times New Roman" panose="02020603050405020304" pitchFamily="18" charset="0"/>
              </a:rPr>
              <a:t>defrișarea.</a:t>
            </a:r>
          </a:p>
          <a:p>
            <a:r>
              <a:rPr lang="ro-RO" sz="2000" dirty="0"/>
              <a:t> </a:t>
            </a:r>
            <a:endParaRPr lang="en-US" sz="2000" dirty="0"/>
          </a:p>
        </p:txBody>
      </p:sp>
    </p:spTree>
    <p:extLst>
      <p:ext uri="{BB962C8B-B14F-4D97-AF65-F5344CB8AC3E}">
        <p14:creationId xmlns:p14="http://schemas.microsoft.com/office/powerpoint/2010/main" val="1322935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386090"/>
          </a:xfrm>
          <a:prstGeom prst="rect">
            <a:avLst/>
          </a:prstGeom>
        </p:spPr>
        <p:txBody>
          <a:bodyPr wrap="square">
            <a:spAutoFit/>
          </a:bodyPr>
          <a:lstStyle/>
          <a:p>
            <a:pPr lvl="0" algn="just"/>
            <a:endParaRPr lang="ro-RO" sz="2000" b="1" dirty="0">
              <a:latin typeface="Times New Roman" panose="02020603050405020304" pitchFamily="18" charset="0"/>
              <a:cs typeface="Times New Roman" panose="02020603050405020304" pitchFamily="18" charset="0"/>
            </a:endParaRPr>
          </a:p>
          <a:p>
            <a:pPr algn="ctr"/>
            <a:r>
              <a:rPr lang="ro-RO" sz="2400" b="1" dirty="0">
                <a:latin typeface="Times New Roman" panose="02020603050405020304" pitchFamily="18" charset="0"/>
                <a:cs typeface="Times New Roman" panose="02020603050405020304" pitchFamily="18" charset="0"/>
              </a:rPr>
              <a:t>Sarcini de autoevaluare: </a:t>
            </a:r>
          </a:p>
          <a:p>
            <a:pPr marL="342900" indent="-342900" algn="ct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ro-MD" sz="2400" dirty="0">
                <a:latin typeface="Times New Roman" panose="02020603050405020304" pitchFamily="18" charset="0"/>
                <a:cs typeface="Times New Roman" panose="02020603050405020304" pitchFamily="18" charset="0"/>
              </a:rPr>
              <a:t>Conceptul de ,,securitate internațională’’ şi evoluția acestuia în sec. XX</a:t>
            </a:r>
            <a:r>
              <a:rPr lang="en-MD" sz="2400" dirty="0">
                <a:latin typeface="Times New Roman" panose="02020603050405020304" pitchFamily="18" charset="0"/>
                <a:cs typeface="Times New Roman" panose="02020603050405020304" pitchFamily="18" charset="0"/>
              </a:rPr>
              <a:t> </a:t>
            </a:r>
            <a:r>
              <a:rPr lang="it-IT"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ro-MD" sz="2400" dirty="0">
                <a:latin typeface="Times New Roman" panose="02020603050405020304" pitchFamily="18" charset="0"/>
                <a:cs typeface="Times New Roman" panose="02020603050405020304" pitchFamily="18" charset="0"/>
              </a:rPr>
              <a:t>Mediul de securitate post război rece – o analiză multidimensională a securității</a:t>
            </a:r>
            <a:r>
              <a:rPr lang="ro-RO"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342900" lvl="0" indent="-342900" fontAlgn="base">
              <a:buFont typeface="Wingdings" panose="05000000000000000000" pitchFamily="2" charset="2"/>
              <a:buChar char="§"/>
            </a:pPr>
            <a:r>
              <a:rPr lang="ro-MD" sz="2400" dirty="0">
                <a:latin typeface="Times New Roman" panose="02020603050405020304" pitchFamily="18" charset="0"/>
                <a:cs typeface="Times New Roman" panose="02020603050405020304" pitchFamily="18" charset="0"/>
              </a:rPr>
              <a:t>Modelul operațional al securității internaţionale.</a:t>
            </a:r>
            <a:r>
              <a:rPr lang="en-MD" sz="2400" dirty="0">
                <a:latin typeface="Times New Roman" panose="02020603050405020304" pitchFamily="18" charset="0"/>
                <a:cs typeface="Times New Roman" panose="02020603050405020304" pitchFamily="18" charset="0"/>
              </a:rPr>
              <a:t> </a:t>
            </a:r>
          </a:p>
          <a:p>
            <a:pPr marL="342900" lvl="0" indent="-342900" fontAlgn="base">
              <a:buFont typeface="Wingdings" panose="05000000000000000000" pitchFamily="2" charset="2"/>
              <a:buChar char="§"/>
            </a:pPr>
            <a:r>
              <a:rPr lang="pt-PT" sz="2400" dirty="0">
                <a:latin typeface="Times New Roman" panose="02020603050405020304" pitchFamily="18" charset="0"/>
                <a:cs typeface="Times New Roman" panose="02020603050405020304" pitchFamily="18" charset="0"/>
              </a:rPr>
              <a:t>E</a:t>
            </a:r>
            <a:r>
              <a:rPr lang="it-IT" sz="2400" dirty="0" err="1">
                <a:latin typeface="Times New Roman" panose="02020603050405020304" pitchFamily="18" charset="0"/>
                <a:cs typeface="Times New Roman" panose="02020603050405020304" pitchFamily="18" charset="0"/>
              </a:rPr>
              <a:t>volu</a:t>
            </a:r>
            <a:r>
              <a:rPr lang="en-US" sz="2400" dirty="0" err="1">
                <a:latin typeface="Times New Roman" panose="02020603050405020304" pitchFamily="18" charset="0"/>
                <a:cs typeface="Times New Roman" panose="02020603050405020304" pitchFamily="18" charset="0"/>
              </a:rPr>
              <a:t>ția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conceptului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securității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internaț</a:t>
            </a:r>
            <a:r>
              <a:rPr lang="it-IT" sz="2400" dirty="0" err="1">
                <a:latin typeface="Times New Roman" panose="02020603050405020304" pitchFamily="18" charset="0"/>
                <a:cs typeface="Times New Roman" panose="02020603050405020304" pitchFamily="18" charset="0"/>
              </a:rPr>
              <a:t>ionale</a:t>
            </a:r>
            <a:r>
              <a:rPr lang="it-IT"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în</a:t>
            </a:r>
            <a:r>
              <a:rPr lang="en-US" sz="2400" dirty="0">
                <a:latin typeface="Times New Roman" panose="02020603050405020304" pitchFamily="18" charset="0"/>
                <a:cs typeface="Times New Roman" panose="02020603050405020304" pitchFamily="18" charset="0"/>
              </a:rPr>
              <a:t> sec. XX. </a:t>
            </a:r>
          </a:p>
          <a:p>
            <a:pPr marL="342900" lvl="0" indent="-342900">
              <a:buFont typeface="Wingdings" panose="05000000000000000000" pitchFamily="2" charset="2"/>
              <a:buChar char="§"/>
            </a:pPr>
            <a:r>
              <a:rPr lang="ro-RO" sz="2400" dirty="0">
                <a:latin typeface="Times New Roman" panose="02020603050405020304" pitchFamily="18" charset="0"/>
                <a:cs typeface="Times New Roman" panose="02020603050405020304" pitchFamily="18" charset="0"/>
              </a:rPr>
              <a:t>Rolul și importanța securității internaţionale pe arena internațională.</a:t>
            </a:r>
            <a:endParaRPr lang="en-US" sz="2400" dirty="0">
              <a:latin typeface="Times New Roman" panose="02020603050405020304" pitchFamily="18" charset="0"/>
              <a:cs typeface="Times New Roman" panose="02020603050405020304" pitchFamily="18" charset="0"/>
            </a:endParaRPr>
          </a:p>
          <a:p>
            <a:r>
              <a:rPr lang="ro-RO" sz="2400" b="1" dirty="0"/>
              <a:t> </a:t>
            </a:r>
            <a:endParaRPr lang="en-US" sz="2400" dirty="0"/>
          </a:p>
          <a:p>
            <a:pPr lvl="0" algn="just"/>
            <a:endParaRPr lang="ro-RO" sz="2000" b="1" dirty="0">
              <a:latin typeface="Times New Roman" panose="02020603050405020304" pitchFamily="18" charset="0"/>
              <a:cs typeface="Times New Roman" panose="02020603050405020304" pitchFamily="18" charset="0"/>
            </a:endParaRPr>
          </a:p>
          <a:p>
            <a:pPr lvl="0" algn="just"/>
            <a:endParaRPr lang="ro-RO" sz="2000" b="1" dirty="0">
              <a:latin typeface="Times New Roman" panose="02020603050405020304" pitchFamily="18" charset="0"/>
              <a:cs typeface="Times New Roman" panose="02020603050405020304" pitchFamily="18" charset="0"/>
            </a:endParaRPr>
          </a:p>
          <a:p>
            <a:pPr lvl="0" algn="just"/>
            <a:endParaRPr lang="ro-RO"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05476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447645"/>
          </a:xfrm>
          <a:prstGeom prst="rect">
            <a:avLst/>
          </a:prstGeom>
        </p:spPr>
        <p:txBody>
          <a:bodyPr wrap="square">
            <a:spAutoFit/>
          </a:bodyPr>
          <a:lstStyle/>
          <a:p>
            <a:pPr lvl="0" algn="just"/>
            <a:endParaRPr lang="ro-RO" sz="2000" b="1" dirty="0">
              <a:latin typeface="Times New Roman" panose="02020603050405020304" pitchFamily="18" charset="0"/>
              <a:cs typeface="Times New Roman" panose="02020603050405020304" pitchFamily="18" charset="0"/>
            </a:endParaRPr>
          </a:p>
          <a:p>
            <a:pPr algn="ctr"/>
            <a:r>
              <a:rPr lang="ro-RO" sz="2400" b="1" dirty="0">
                <a:latin typeface="Times New Roman" panose="02020603050405020304" pitchFamily="18" charset="0"/>
                <a:cs typeface="Times New Roman" panose="02020603050405020304" pitchFamily="18" charset="0"/>
              </a:rPr>
              <a:t>Teme pentru lucru individual:</a:t>
            </a:r>
            <a:endParaRPr lang="en-US" sz="2400" b="1" dirty="0">
              <a:latin typeface="Times New Roman" panose="02020603050405020304" pitchFamily="18" charset="0"/>
              <a:cs typeface="Times New Roman" panose="02020603050405020304" pitchFamily="18" charset="0"/>
            </a:endParaRPr>
          </a:p>
          <a:p>
            <a:r>
              <a:rPr lang="ro-RO" sz="2400" b="1" dirty="0"/>
              <a:t> </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Proiectarea locului și rolului cursului printre alte discipline în domeniul relațiilor internaționale.</a:t>
            </a: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Identificarea criteriilor relevante pentru compararea și evaluarea teoriilor și abordărilor privind teoria relațiilor internaționale. </a:t>
            </a: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Analizarea esenței imploziei Uniunii Sovietice, sfârșitul Războiului Rece și ascensiunea coaliției occidentale.</a:t>
            </a: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Identificarea criteriilor relevante pentru compararea și evaluarea teoriilor și abordărilor privind teoria relațiilor internaționale.</a:t>
            </a: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Testarea teoriilor și abordărilor securităţii.</a:t>
            </a:r>
          </a:p>
          <a:p>
            <a:pPr marL="457200" lvl="0" indent="-457200" fontAlgn="base">
              <a:buFont typeface="+mj-lt"/>
              <a:buAutoNum type="arabicPeriod"/>
            </a:pPr>
            <a:r>
              <a:rPr lang="ro-RO" sz="2000" dirty="0">
                <a:latin typeface="Times New Roman" panose="02020603050405020304" pitchFamily="18" charset="0"/>
                <a:cs typeface="Times New Roman" panose="02020603050405020304" pitchFamily="18" charset="0"/>
              </a:rPr>
              <a:t>Analiza comparativă a statelor slabe-state puternice, producători și consumatori de securitate.</a:t>
            </a:r>
          </a:p>
          <a:p>
            <a:pPr lvl="0" algn="just"/>
            <a:endParaRPr lang="ro-RO"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endParaRPr lang="ro-RO" sz="20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endParaRPr lang="ro-RO"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0053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5447645"/>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 conceptualizare, definire, dimensiuni</a:t>
            </a:r>
          </a:p>
          <a:p>
            <a:pPr lvl="0" algn="ctr"/>
            <a:endParaRPr lang="ro-RO" sz="2000" b="1"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Începutul secolului al XXI-lea deschide un nou capitol în politica internaţională, capitol în care securitatea şi, implicit, reconfigurarea şi consolidarea centrelor de putere, ocupă locul central în determinarea noii arhitecturi mondiale. Problema securității internaționale este una din cele mai dificile şi complexe întrebări pe care şi le pun mințile lucide ale lumii. </a:t>
            </a:r>
            <a:endParaRPr lang="en-US"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Securitatea internaţională cuprinde un sistem comprehensiv de relații internaţionale bazat pe respectul principiilor şi normelor de drept internațional menit să păstreze pacea și stabilitatea internațională, prin prevenirea conflictelor și soluționarea disputelor şi a diferendelor internaționale apărute pe cale pașnică. </a:t>
            </a:r>
          </a:p>
          <a:p>
            <a:pPr algn="just"/>
            <a:r>
              <a:rPr lang="ro-RO" dirty="0">
                <a:latin typeface="Times New Roman" panose="02020603050405020304" pitchFamily="18" charset="0"/>
                <a:cs typeface="Times New Roman" panose="02020603050405020304" pitchFamily="18" charset="0"/>
              </a:rPr>
              <a:t>	Pentru studierea securității internaționale au fost realizate noi abordări, au fost elaborate diverse metodologii întemeiate de o bază documentară solidă, menită să contribuie semnificativ la elaborarea unor strategii viabile la nivel internațional. Astfel, securitatea internaţională are, respectiv, mai multe concepte și definiții stabilite, numite tradiționale: neorealism: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și comprehensive: neoliberalism/</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/B. Buzan, O. </a:t>
            </a:r>
            <a:r>
              <a:rPr lang="ro-RO" dirty="0" err="1">
                <a:latin typeface="Times New Roman" panose="02020603050405020304" pitchFamily="18" charset="0"/>
                <a:cs typeface="Times New Roman" panose="02020603050405020304" pitchFamily="18" charset="0"/>
              </a:rPr>
              <a:t>Waever</a:t>
            </a:r>
            <a:r>
              <a:rPr lang="ro-RO" dirty="0">
                <a:latin typeface="Times New Roman" panose="02020603050405020304" pitchFamily="18" charset="0"/>
                <a:cs typeface="Times New Roman" panose="02020603050405020304" pitchFamily="18" charset="0"/>
              </a:rPr>
              <a:t>. Aceste dezbateri sunt bine cunoscute și descrise de </a:t>
            </a:r>
            <a:r>
              <a:rPr lang="ro-RO" dirty="0" err="1">
                <a:latin typeface="Times New Roman" panose="02020603050405020304" pitchFamily="18" charset="0"/>
                <a:cs typeface="Times New Roman" panose="02020603050405020304" pitchFamily="18" charset="0"/>
              </a:rPr>
              <a:t>savanţii</a:t>
            </a:r>
            <a:r>
              <a:rPr lang="ro-RO" dirty="0">
                <a:latin typeface="Times New Roman" panose="02020603050405020304" pitchFamily="18" charset="0"/>
                <a:cs typeface="Times New Roman" panose="02020603050405020304" pitchFamily="18" charset="0"/>
              </a:rPr>
              <a:t> R.-S. Ungureanu , V. </a:t>
            </a:r>
            <a:r>
              <a:rPr lang="ro-RO" dirty="0" err="1">
                <a:latin typeface="Times New Roman" panose="02020603050405020304" pitchFamily="18" charset="0"/>
                <a:cs typeface="Times New Roman" panose="02020603050405020304" pitchFamily="18" charset="0"/>
              </a:rPr>
              <a:t>Varzari</a:t>
            </a:r>
            <a:r>
              <a:rPr lang="ro-RO" dirty="0">
                <a:latin typeface="Times New Roman" panose="02020603050405020304" pitchFamily="18" charset="0"/>
                <a:cs typeface="Times New Roman" panose="02020603050405020304" pitchFamily="18" charset="0"/>
              </a:rPr>
              <a:t> și Gh. Tătaru .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48186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1128799"/>
            <a:ext cx="8001000" cy="8371523"/>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6125" algn="l"/>
              </a:tabLst>
            </a:pPr>
            <a:endParaRPr kumimoji="0" lang="ro-RO" sz="1400" b="1" i="0" u="none" strike="noStrike" cap="none" normalizeH="0" baseline="0" dirty="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r>
              <a:rPr kumimoji="0" lang="en-US" sz="20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a:t>
            </a:r>
            <a:r>
              <a:rPr kumimoji="0" lang="en-US" sz="2000" b="1"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ibliografi</a:t>
            </a:r>
            <a:r>
              <a:rPr kumimoji="0" lang="ro-RO" sz="20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e selectivă</a:t>
            </a: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endParaRPr kumimoji="0" lang="ro-RO" sz="20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Bennett</a:t>
            </a:r>
            <a:r>
              <a:rPr lang="ro-RO" sz="1600" dirty="0">
                <a:latin typeface="Times New Roman" panose="02020603050405020304" pitchFamily="18" charset="0"/>
                <a:cs typeface="Times New Roman" panose="02020603050405020304" pitchFamily="18" charset="0"/>
              </a:rPr>
              <a:t> A. Case </a:t>
            </a:r>
            <a:r>
              <a:rPr lang="ro-RO" sz="1600" dirty="0" err="1">
                <a:latin typeface="Times New Roman" panose="02020603050405020304" pitchFamily="18" charset="0"/>
                <a:cs typeface="Times New Roman" panose="02020603050405020304" pitchFamily="18" charset="0"/>
              </a:rPr>
              <a:t>Study</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Research</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Methods</a:t>
            </a:r>
            <a:r>
              <a:rPr lang="ro-RO" sz="1600" dirty="0">
                <a:latin typeface="Times New Roman" panose="02020603050405020304" pitchFamily="18" charset="0"/>
                <a:cs typeface="Times New Roman" panose="02020603050405020304" pitchFamily="18" charset="0"/>
              </a:rPr>
              <a:t>. Accesibil la: </a:t>
            </a:r>
            <a:r>
              <a:rPr lang="ro-RO" sz="1600" dirty="0">
                <a:latin typeface="Times New Roman" panose="02020603050405020304" pitchFamily="18" charset="0"/>
                <a:cs typeface="Times New Roman" panose="02020603050405020304" pitchFamily="18" charset="0"/>
                <a:hlinkClick r:id="rId2"/>
              </a:rPr>
              <a:t>https://www.sv.uio.no/english/research/phd/summer-school/courses-2017/case-study-research-methods.pdf</a:t>
            </a:r>
            <a:r>
              <a:rPr lang="ro-RO" sz="1600" dirty="0">
                <a:latin typeface="Times New Roman" panose="02020603050405020304" pitchFamily="18" charset="0"/>
                <a:cs typeface="Times New Roman" panose="02020603050405020304" pitchFamily="18" charset="0"/>
              </a:rPr>
              <a:t> [Accesat 24.09.2021]</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Bull H. Societatea anarhică. Chişinău: </a:t>
            </a:r>
            <a:r>
              <a:rPr lang="ro-RO" sz="1600" dirty="0" err="1">
                <a:latin typeface="Times New Roman" panose="02020603050405020304" pitchFamily="18" charset="0"/>
                <a:cs typeface="Times New Roman" panose="02020603050405020304" pitchFamily="18" charset="0"/>
              </a:rPr>
              <a:t>Ştiinţa</a:t>
            </a:r>
            <a:r>
              <a:rPr lang="ro-RO" sz="1600" dirty="0">
                <a:latin typeface="Times New Roman" panose="02020603050405020304" pitchFamily="18" charset="0"/>
                <a:cs typeface="Times New Roman" panose="02020603050405020304" pitchFamily="18" charset="0"/>
              </a:rPr>
              <a:t>, 1998. 318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Buzan B. </a:t>
            </a:r>
            <a:r>
              <a:rPr lang="ro-RO" sz="1600" dirty="0" err="1">
                <a:latin typeface="Times New Roman" panose="02020603050405020304" pitchFamily="18" charset="0"/>
                <a:cs typeface="Times New Roman" panose="02020603050405020304" pitchFamily="18" charset="0"/>
              </a:rPr>
              <a:t>People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States</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Fear</a:t>
            </a:r>
            <a:r>
              <a:rPr lang="ro-RO" sz="1600" dirty="0">
                <a:latin typeface="Times New Roman" panose="02020603050405020304" pitchFamily="18" charset="0"/>
                <a:cs typeface="Times New Roman" panose="02020603050405020304" pitchFamily="18" charset="0"/>
              </a:rPr>
              <a:t>. An Agenda for International Security Studies in </a:t>
            </a:r>
            <a:r>
              <a:rPr lang="ro-RO" sz="1600" dirty="0" err="1">
                <a:latin typeface="Times New Roman" panose="02020603050405020304" pitchFamily="18" charset="0"/>
                <a:cs typeface="Times New Roman" panose="02020603050405020304" pitchFamily="18" charset="0"/>
              </a:rPr>
              <a:t>the</a:t>
            </a:r>
            <a:r>
              <a:rPr lang="ro-RO" sz="1600" dirty="0">
                <a:latin typeface="Times New Roman" panose="02020603050405020304" pitchFamily="18" charset="0"/>
                <a:cs typeface="Times New Roman" panose="02020603050405020304" pitchFamily="18" charset="0"/>
              </a:rPr>
              <a:t> Post-</a:t>
            </a:r>
            <a:r>
              <a:rPr lang="ro-RO" sz="1600" dirty="0" err="1">
                <a:latin typeface="Times New Roman" panose="02020603050405020304" pitchFamily="18" charset="0"/>
                <a:cs typeface="Times New Roman" panose="02020603050405020304" pitchFamily="18" charset="0"/>
              </a:rPr>
              <a:t>Cold</a:t>
            </a:r>
            <a:r>
              <a:rPr lang="ro-RO" sz="1600" dirty="0">
                <a:latin typeface="Times New Roman" panose="02020603050405020304" pitchFamily="18" charset="0"/>
                <a:cs typeface="Times New Roman" panose="02020603050405020304" pitchFamily="18" charset="0"/>
              </a:rPr>
              <a:t> War Era. </a:t>
            </a:r>
            <a:r>
              <a:rPr lang="ro-RO" sz="1600" dirty="0" err="1">
                <a:latin typeface="Times New Roman" panose="02020603050405020304" pitchFamily="18" charset="0"/>
                <a:cs typeface="Times New Roman" panose="02020603050405020304" pitchFamily="18" charset="0"/>
              </a:rPr>
              <a:t>Harvester</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Wheatsheaf</a:t>
            </a:r>
            <a:r>
              <a:rPr lang="ro-RO" sz="1600" dirty="0">
                <a:latin typeface="Times New Roman" panose="02020603050405020304" pitchFamily="18" charset="0"/>
                <a:cs typeface="Times New Roman" panose="02020603050405020304" pitchFamily="18" charset="0"/>
              </a:rPr>
              <a:t>, 1991.</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Buzan B. Popoarele, statele și frica. Cartier, 2014, p. 97-115.</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Dalby</a:t>
            </a:r>
            <a:r>
              <a:rPr lang="ro-RO" sz="1600" dirty="0">
                <a:latin typeface="Times New Roman" panose="02020603050405020304" pitchFamily="18" charset="0"/>
                <a:cs typeface="Times New Roman" panose="02020603050405020304" pitchFamily="18" charset="0"/>
              </a:rPr>
              <a:t>, S. (1997) '</a:t>
            </a:r>
            <a:r>
              <a:rPr lang="ro-RO" sz="1600" dirty="0" err="1">
                <a:latin typeface="Times New Roman" panose="02020603050405020304" pitchFamily="18" charset="0"/>
                <a:cs typeface="Times New Roman" panose="02020603050405020304" pitchFamily="18" charset="0"/>
              </a:rPr>
              <a:t>Contesting</a:t>
            </a:r>
            <a:r>
              <a:rPr lang="ro-RO" sz="1600" dirty="0">
                <a:latin typeface="Times New Roman" panose="02020603050405020304" pitchFamily="18" charset="0"/>
                <a:cs typeface="Times New Roman" panose="02020603050405020304" pitchFamily="18" charset="0"/>
              </a:rPr>
              <a:t> an </a:t>
            </a:r>
            <a:r>
              <a:rPr lang="ro-RO" sz="1600" dirty="0" err="1">
                <a:latin typeface="Times New Roman" panose="02020603050405020304" pitchFamily="18" charset="0"/>
                <a:cs typeface="Times New Roman" panose="02020603050405020304" pitchFamily="18" charset="0"/>
              </a:rPr>
              <a:t>Essential</a:t>
            </a:r>
            <a:r>
              <a:rPr lang="ro-RO" sz="1600" dirty="0">
                <a:latin typeface="Times New Roman" panose="02020603050405020304" pitchFamily="18" charset="0"/>
                <a:cs typeface="Times New Roman" panose="02020603050405020304" pitchFamily="18" charset="0"/>
              </a:rPr>
              <a:t> Concept: </a:t>
            </a:r>
            <a:r>
              <a:rPr lang="ro-RO" sz="1600" dirty="0" err="1">
                <a:latin typeface="Times New Roman" panose="02020603050405020304" pitchFamily="18" charset="0"/>
                <a:cs typeface="Times New Roman" panose="02020603050405020304" pitchFamily="18" charset="0"/>
              </a:rPr>
              <a:t>Reading</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the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Dilemmas</a:t>
            </a:r>
            <a:r>
              <a:rPr lang="ro-RO" sz="1600" dirty="0">
                <a:latin typeface="Times New Roman" panose="02020603050405020304" pitchFamily="18" charset="0"/>
                <a:cs typeface="Times New Roman" panose="02020603050405020304" pitchFamily="18" charset="0"/>
              </a:rPr>
              <a:t> in </a:t>
            </a:r>
            <a:r>
              <a:rPr lang="ro-RO" sz="1600" dirty="0" err="1">
                <a:latin typeface="Times New Roman" panose="02020603050405020304" pitchFamily="18" charset="0"/>
                <a:cs typeface="Times New Roman" panose="02020603050405020304" pitchFamily="18" charset="0"/>
              </a:rPr>
              <a:t>Contemporary</a:t>
            </a:r>
            <a:r>
              <a:rPr lang="ro-RO" sz="1600" dirty="0">
                <a:latin typeface="Times New Roman" panose="02020603050405020304" pitchFamily="18" charset="0"/>
                <a:cs typeface="Times New Roman" panose="02020603050405020304" pitchFamily="18" charset="0"/>
              </a:rPr>
              <a:t> Security </a:t>
            </a:r>
            <a:r>
              <a:rPr lang="ro-RO" sz="1600" dirty="0" err="1">
                <a:latin typeface="Times New Roman" panose="02020603050405020304" pitchFamily="18" charset="0"/>
                <a:cs typeface="Times New Roman" panose="02020603050405020304" pitchFamily="18" charset="0"/>
              </a:rPr>
              <a:t>Discourses</a:t>
            </a:r>
            <a:r>
              <a:rPr lang="ro-RO" sz="1600" dirty="0">
                <a:latin typeface="Times New Roman" panose="02020603050405020304" pitchFamily="18" charset="0"/>
                <a:cs typeface="Times New Roman" panose="02020603050405020304" pitchFamily="18" charset="0"/>
              </a:rPr>
              <a:t>', in K. </a:t>
            </a:r>
            <a:r>
              <a:rPr lang="ro-RO" sz="1600" dirty="0" err="1">
                <a:latin typeface="Times New Roman" panose="02020603050405020304" pitchFamily="18" charset="0"/>
                <a:cs typeface="Times New Roman" panose="02020603050405020304" pitchFamily="18" charset="0"/>
              </a:rPr>
              <a:t>Krause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M.C. Williams (</a:t>
            </a:r>
            <a:r>
              <a:rPr lang="ro-RO" sz="1600" dirty="0" err="1">
                <a:latin typeface="Times New Roman" panose="02020603050405020304" pitchFamily="18" charset="0"/>
                <a:cs typeface="Times New Roman" panose="02020603050405020304" pitchFamily="18" charset="0"/>
              </a:rPr>
              <a:t>eds</a:t>
            </a:r>
            <a:r>
              <a:rPr lang="ro-RO"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Dicţionarul</a:t>
            </a:r>
            <a:r>
              <a:rPr lang="ro-RO" sz="1600" dirty="0">
                <a:latin typeface="Times New Roman" panose="02020603050405020304" pitchFamily="18" charset="0"/>
                <a:cs typeface="Times New Roman" panose="02020603050405020304" pitchFamily="18" charset="0"/>
              </a:rPr>
              <a:t> explicativ al limbii române, op. cit., p. 846</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Duţu</a:t>
            </a:r>
            <a:r>
              <a:rPr lang="ro-RO" sz="1600" dirty="0">
                <a:latin typeface="Times New Roman" panose="02020603050405020304" pitchFamily="18" charset="0"/>
                <a:cs typeface="Times New Roman" panose="02020603050405020304" pitchFamily="18" charset="0"/>
              </a:rPr>
              <a:t> P. Apărarea colectivă – o necesitate a </a:t>
            </a:r>
            <a:r>
              <a:rPr lang="ro-RO" sz="1600" dirty="0" err="1">
                <a:latin typeface="Times New Roman" panose="02020603050405020304" pitchFamily="18" charset="0"/>
                <a:cs typeface="Times New Roman" panose="02020603050405020304" pitchFamily="18" charset="0"/>
              </a:rPr>
              <a:t>menţinerii</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integrităţii</a:t>
            </a:r>
            <a:r>
              <a:rPr lang="ro-RO" sz="1600" dirty="0">
                <a:latin typeface="Times New Roman" panose="02020603050405020304" pitchFamily="18" charset="0"/>
                <a:cs typeface="Times New Roman" panose="02020603050405020304" pitchFamily="18" charset="0"/>
              </a:rPr>
              <a:t> statale </a:t>
            </a:r>
            <a:r>
              <a:rPr lang="ro-RO" sz="1600" dirty="0" err="1">
                <a:latin typeface="Times New Roman" panose="02020603050405020304" pitchFamily="18" charset="0"/>
                <a:cs typeface="Times New Roman" panose="02020603050405020304" pitchFamily="18" charset="0"/>
              </a:rPr>
              <a:t>naţionale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Acţiunea</a:t>
            </a:r>
            <a:r>
              <a:rPr lang="ro-RO" sz="1600" dirty="0">
                <a:latin typeface="Times New Roman" panose="02020603050405020304" pitchFamily="18" charset="0"/>
                <a:cs typeface="Times New Roman" panose="02020603050405020304" pitchFamily="18" charset="0"/>
              </a:rPr>
              <a:t> Armatei României în cadrul apărării NATO.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EUNA „Carol I,” 2005. 48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Huntington S. The </a:t>
            </a:r>
            <a:r>
              <a:rPr lang="ro-RO" sz="1600" dirty="0" err="1">
                <a:latin typeface="Times New Roman" panose="02020603050405020304" pitchFamily="18" charset="0"/>
                <a:cs typeface="Times New Roman" panose="02020603050405020304" pitchFamily="18" charset="0"/>
              </a:rPr>
              <a:t>Clash</a:t>
            </a:r>
            <a:r>
              <a:rPr lang="ro-RO" sz="1600" dirty="0">
                <a:latin typeface="Times New Roman" panose="02020603050405020304" pitchFamily="18" charset="0"/>
                <a:cs typeface="Times New Roman" panose="02020603050405020304" pitchFamily="18" charset="0"/>
              </a:rPr>
              <a:t> of </a:t>
            </a:r>
            <a:r>
              <a:rPr lang="ro-RO" sz="1600" dirty="0" err="1">
                <a:latin typeface="Times New Roman" panose="02020603050405020304" pitchFamily="18" charset="0"/>
                <a:cs typeface="Times New Roman" panose="02020603050405020304" pitchFamily="18" charset="0"/>
              </a:rPr>
              <a:t>Civilizations</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Remaking</a:t>
            </a:r>
            <a:r>
              <a:rPr lang="ro-RO" sz="1600" dirty="0">
                <a:latin typeface="Times New Roman" panose="02020603050405020304" pitchFamily="18" charset="0"/>
                <a:cs typeface="Times New Roman" panose="02020603050405020304" pitchFamily="18" charset="0"/>
              </a:rPr>
              <a:t> of World </a:t>
            </a:r>
            <a:r>
              <a:rPr lang="ro-RO" sz="1600" dirty="0" err="1">
                <a:latin typeface="Times New Roman" panose="02020603050405020304" pitchFamily="18" charset="0"/>
                <a:cs typeface="Times New Roman" panose="02020603050405020304" pitchFamily="18" charset="0"/>
              </a:rPr>
              <a:t>Order</a:t>
            </a:r>
            <a:r>
              <a:rPr lang="ro-RO" sz="1600" dirty="0">
                <a:latin typeface="Times New Roman" panose="02020603050405020304" pitchFamily="18" charset="0"/>
                <a:cs typeface="Times New Roman" panose="02020603050405020304" pitchFamily="18" charset="0"/>
              </a:rPr>
              <a:t>. New York: </a:t>
            </a:r>
            <a:r>
              <a:rPr lang="ro-RO" sz="1600" dirty="0" err="1">
                <a:latin typeface="Times New Roman" panose="02020603050405020304" pitchFamily="18" charset="0"/>
                <a:cs typeface="Times New Roman" panose="02020603050405020304" pitchFamily="18" charset="0"/>
              </a:rPr>
              <a:t>Touchstone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Book</a:t>
            </a:r>
            <a:r>
              <a:rPr lang="ro-RO" sz="1600" dirty="0">
                <a:latin typeface="Times New Roman" panose="02020603050405020304" pitchFamily="18" charset="0"/>
                <a:cs typeface="Times New Roman" panose="02020603050405020304" pitchFamily="18" charset="0"/>
              </a:rPr>
              <a:t>, 1997. 367 p.</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Iordache Gh. </a:t>
            </a:r>
            <a:r>
              <a:rPr lang="ro-RO" sz="1600" dirty="0" err="1">
                <a:latin typeface="Times New Roman" panose="02020603050405020304" pitchFamily="18" charset="0"/>
                <a:cs typeface="Times New Roman" panose="02020603050405020304" pitchFamily="18" charset="0"/>
              </a:rPr>
              <a:t>Consideraţii</a:t>
            </a:r>
            <a:r>
              <a:rPr lang="ro-RO" sz="1600" dirty="0">
                <a:latin typeface="Times New Roman" panose="02020603050405020304" pitchFamily="18" charset="0"/>
                <a:cs typeface="Times New Roman" panose="02020603050405020304" pitchFamily="18" charset="0"/>
              </a:rPr>
              <a:t> privind </a:t>
            </a:r>
            <a:r>
              <a:rPr lang="ro-RO" sz="1600" dirty="0" err="1">
                <a:latin typeface="Times New Roman" panose="02020603050405020304" pitchFamily="18" charset="0"/>
                <a:cs typeface="Times New Roman" panose="02020603050405020304" pitchFamily="18" charset="0"/>
              </a:rPr>
              <a:t>evoluţia</a:t>
            </a:r>
            <a:r>
              <a:rPr lang="ro-RO" sz="1600" dirty="0">
                <a:latin typeface="Times New Roman" panose="02020603050405020304" pitchFamily="18" charset="0"/>
                <a:cs typeface="Times New Roman" panose="02020603050405020304" pitchFamily="18" charset="0"/>
              </a:rPr>
              <a:t> rolului şi misiunilor principalelor </a:t>
            </a:r>
            <a:r>
              <a:rPr lang="ro-RO" sz="1600" dirty="0" err="1">
                <a:latin typeface="Times New Roman" panose="02020603050405020304" pitchFamily="18" charset="0"/>
                <a:cs typeface="Times New Roman" panose="02020603050405020304" pitchFamily="18" charset="0"/>
              </a:rPr>
              <a:t>instituţii</a:t>
            </a:r>
            <a:r>
              <a:rPr lang="ro-RO" sz="1600" dirty="0">
                <a:latin typeface="Times New Roman" panose="02020603050405020304" pitchFamily="18" charset="0"/>
                <a:cs typeface="Times New Roman" panose="02020603050405020304" pitchFamily="18" charset="0"/>
              </a:rPr>
              <a:t> internaţionale de securitate colectivă. Expansiunea spre est a NATO. În: „Provocări la adresa securităţii şi strategiei la începutul secolului </a:t>
            </a:r>
            <a:r>
              <a:rPr lang="ro-RO" sz="1600" dirty="0" err="1">
                <a:latin typeface="Times New Roman" panose="02020603050405020304" pitchFamily="18" charset="0"/>
                <a:cs typeface="Times New Roman" panose="02020603050405020304" pitchFamily="18" charset="0"/>
              </a:rPr>
              <a:t>XXI,”Sesiunea</a:t>
            </a:r>
            <a:r>
              <a:rPr lang="ro-RO" sz="1600" dirty="0">
                <a:latin typeface="Times New Roman" panose="02020603050405020304" pitchFamily="18" charset="0"/>
                <a:cs typeface="Times New Roman" panose="02020603050405020304" pitchFamily="18" charset="0"/>
              </a:rPr>
              <a:t> de comunicări </a:t>
            </a:r>
            <a:r>
              <a:rPr lang="ro-RO" sz="1600" dirty="0" err="1">
                <a:latin typeface="Times New Roman" panose="02020603050405020304" pitchFamily="18" charset="0"/>
                <a:cs typeface="Times New Roman" panose="02020603050405020304" pitchFamily="18" charset="0"/>
              </a:rPr>
              <a:t>știinţifice</a:t>
            </a:r>
            <a:r>
              <a:rPr lang="ro-RO" sz="1600" dirty="0">
                <a:latin typeface="Times New Roman" panose="02020603050405020304" pitchFamily="18" charset="0"/>
                <a:cs typeface="Times New Roman" panose="02020603050405020304" pitchFamily="18" charset="0"/>
              </a:rPr>
              <a:t> cu participare internaţională, </a:t>
            </a:r>
            <a:r>
              <a:rPr lang="ro-RO" sz="1600" dirty="0" err="1">
                <a:latin typeface="Times New Roman" panose="02020603050405020304" pitchFamily="18" charset="0"/>
                <a:cs typeface="Times New Roman" panose="02020603050405020304" pitchFamily="18" charset="0"/>
              </a:rPr>
              <a:t>Secţiunea</a:t>
            </a:r>
            <a:r>
              <a:rPr lang="ro-RO" sz="1600" dirty="0">
                <a:latin typeface="Times New Roman" panose="02020603050405020304" pitchFamily="18" charset="0"/>
                <a:cs typeface="Times New Roman" panose="02020603050405020304" pitchFamily="18" charset="0"/>
              </a:rPr>
              <a:t> apărare şi securitate </a:t>
            </a:r>
            <a:r>
              <a:rPr lang="ro-RO" sz="1600" dirty="0" err="1">
                <a:latin typeface="Times New Roman" panose="02020603050405020304" pitchFamily="18" charset="0"/>
                <a:cs typeface="Times New Roman" panose="02020603050405020304" pitchFamily="18" charset="0"/>
              </a:rPr>
              <a:t>naţională</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EUNA, 2005, p. 578-585.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Juc</a:t>
            </a:r>
            <a:r>
              <a:rPr lang="ro-RO" sz="1600" dirty="0">
                <a:latin typeface="Times New Roman" panose="02020603050405020304" pitchFamily="18" charset="0"/>
                <a:cs typeface="Times New Roman" panose="02020603050405020304" pitchFamily="18" charset="0"/>
              </a:rPr>
              <a:t> V. Edificarea relațiilor internaţionale post-Război Rece: aspect </a:t>
            </a:r>
            <a:r>
              <a:rPr lang="ro-RO" sz="1600" dirty="0" err="1">
                <a:latin typeface="Times New Roman" panose="02020603050405020304" pitchFamily="18" charset="0"/>
                <a:cs typeface="Times New Roman" panose="02020603050405020304" pitchFamily="18" charset="0"/>
              </a:rPr>
              <a:t>teoretico</a:t>
            </a:r>
            <a:r>
              <a:rPr lang="ro-RO" sz="1600" dirty="0">
                <a:latin typeface="Times New Roman" panose="02020603050405020304" pitchFamily="18" charset="0"/>
                <a:cs typeface="Times New Roman" panose="02020603050405020304" pitchFamily="18" charset="0"/>
              </a:rPr>
              <a:t>-metodologice și replieri geostrategice. Teză de doctor habilitat în politologie, Chișinău, 2012.</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Kaplan M. </a:t>
            </a:r>
            <a:r>
              <a:rPr lang="ro-RO" sz="1600" dirty="0" err="1">
                <a:latin typeface="Times New Roman" panose="02020603050405020304" pitchFamily="18" charset="0"/>
                <a:cs typeface="Times New Roman" panose="02020603050405020304" pitchFamily="18" charset="0"/>
              </a:rPr>
              <a:t>System</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and</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Process</a:t>
            </a:r>
            <a:r>
              <a:rPr lang="ro-RO" sz="1600" dirty="0">
                <a:latin typeface="Times New Roman" panose="02020603050405020304" pitchFamily="18" charset="0"/>
                <a:cs typeface="Times New Roman" panose="02020603050405020304" pitchFamily="18" charset="0"/>
              </a:rPr>
              <a:t> in International </a:t>
            </a:r>
            <a:r>
              <a:rPr lang="ro-RO" sz="1600" dirty="0" err="1">
                <a:latin typeface="Times New Roman" panose="02020603050405020304" pitchFamily="18" charset="0"/>
                <a:cs typeface="Times New Roman" panose="02020603050405020304" pitchFamily="18" charset="0"/>
              </a:rPr>
              <a:t>Politics</a:t>
            </a:r>
            <a:r>
              <a:rPr lang="ro-RO" sz="1600" dirty="0">
                <a:latin typeface="Times New Roman" panose="02020603050405020304" pitchFamily="18" charset="0"/>
                <a:cs typeface="Times New Roman" panose="02020603050405020304" pitchFamily="18" charset="0"/>
              </a:rPr>
              <a:t>. New York: John </a:t>
            </a:r>
            <a:r>
              <a:rPr lang="ro-RO" sz="1600" dirty="0" err="1">
                <a:latin typeface="Times New Roman" panose="02020603050405020304" pitchFamily="18" charset="0"/>
                <a:cs typeface="Times New Roman" panose="02020603050405020304" pitchFamily="18" charset="0"/>
              </a:rPr>
              <a:t>Wiley</a:t>
            </a:r>
            <a:r>
              <a:rPr lang="ro-RO" sz="1600" dirty="0">
                <a:latin typeface="Times New Roman" panose="02020603050405020304" pitchFamily="18" charset="0"/>
                <a:cs typeface="Times New Roman" panose="02020603050405020304" pitchFamily="18" charset="0"/>
              </a:rPr>
              <a:t>, 1957. 150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a:latin typeface="Times New Roman" panose="02020603050405020304" pitchFamily="18" charset="0"/>
                <a:cs typeface="Times New Roman" panose="02020603050405020304" pitchFamily="18" charset="0"/>
              </a:rPr>
              <a:t>Kissinger H. </a:t>
            </a:r>
            <a:r>
              <a:rPr lang="ro-RO" sz="1600" dirty="0" err="1">
                <a:latin typeface="Times New Roman" panose="02020603050405020304" pitchFamily="18" charset="0"/>
                <a:cs typeface="Times New Roman" panose="02020603050405020304" pitchFamily="18" charset="0"/>
              </a:rPr>
              <a:t>Diplomacy</a:t>
            </a:r>
            <a:r>
              <a:rPr lang="ro-RO" sz="1600" dirty="0">
                <a:latin typeface="Times New Roman" panose="02020603050405020304" pitchFamily="18" charset="0"/>
                <a:cs typeface="Times New Roman" panose="02020603050405020304" pitchFamily="18" charset="0"/>
              </a:rPr>
              <a:t>. New York: </a:t>
            </a:r>
            <a:r>
              <a:rPr lang="ro-RO" sz="1600" dirty="0" err="1">
                <a:latin typeface="Times New Roman" panose="02020603050405020304" pitchFamily="18" charset="0"/>
                <a:cs typeface="Times New Roman" panose="02020603050405020304" pitchFamily="18" charset="0"/>
              </a:rPr>
              <a:t>Touchstone</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Rockefeller</a:t>
            </a:r>
            <a:r>
              <a:rPr lang="ro-RO" sz="1600" dirty="0">
                <a:latin typeface="Times New Roman" panose="02020603050405020304" pitchFamily="18" charset="0"/>
                <a:cs typeface="Times New Roman" panose="02020603050405020304" pitchFamily="18" charset="0"/>
              </a:rPr>
              <a:t> Center, 1994. 912 p.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Kolodziej</a:t>
            </a:r>
            <a:r>
              <a:rPr lang="ro-RO" sz="1600" dirty="0">
                <a:latin typeface="Times New Roman" panose="02020603050405020304" pitchFamily="18" charset="0"/>
                <a:cs typeface="Times New Roman" panose="02020603050405020304" pitchFamily="18" charset="0"/>
              </a:rPr>
              <a:t> E. A. Securitatea şi </a:t>
            </a:r>
            <a:r>
              <a:rPr lang="ro-RO" sz="1600" dirty="0" err="1">
                <a:latin typeface="Times New Roman" panose="02020603050405020304" pitchFamily="18" charset="0"/>
                <a:cs typeface="Times New Roman" panose="02020603050405020304" pitchFamily="18" charset="0"/>
              </a:rPr>
              <a:t>relaţiile</a:t>
            </a:r>
            <a:r>
              <a:rPr lang="ro-RO" sz="1600" dirty="0">
                <a:latin typeface="Times New Roman" panose="02020603050405020304" pitchFamily="18" charset="0"/>
                <a:cs typeface="Times New Roman" panose="02020603050405020304" pitchFamily="18" charset="0"/>
              </a:rPr>
              <a:t> internaţionale, </a:t>
            </a:r>
            <a:r>
              <a:rPr lang="ro-RO" sz="1600" dirty="0" err="1">
                <a:latin typeface="Times New Roman" panose="02020603050405020304" pitchFamily="18" charset="0"/>
                <a:cs typeface="Times New Roman" panose="02020603050405020304" pitchFamily="18" charset="0"/>
              </a:rPr>
              <a:t>Iaşi</a:t>
            </a:r>
            <a:r>
              <a:rPr lang="ro-RO" sz="1600" dirty="0">
                <a:latin typeface="Times New Roman" panose="02020603050405020304" pitchFamily="18" charset="0"/>
                <a:cs typeface="Times New Roman" panose="02020603050405020304" pitchFamily="18" charset="0"/>
              </a:rPr>
              <a:t>, Editura Polirom, p. 168.</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Kolodziej</a:t>
            </a:r>
            <a:r>
              <a:rPr lang="ro-RO" sz="1600" dirty="0">
                <a:latin typeface="Times New Roman" panose="02020603050405020304" pitchFamily="18" charset="0"/>
                <a:cs typeface="Times New Roman" panose="02020603050405020304" pitchFamily="18" charset="0"/>
              </a:rPr>
              <a:t> E.A Securitatea şi </a:t>
            </a:r>
            <a:r>
              <a:rPr lang="ro-RO" sz="1600" dirty="0" err="1">
                <a:latin typeface="Times New Roman" panose="02020603050405020304" pitchFamily="18" charset="0"/>
                <a:cs typeface="Times New Roman" panose="02020603050405020304" pitchFamily="18" charset="0"/>
              </a:rPr>
              <a:t>relaţiile</a:t>
            </a:r>
            <a:r>
              <a:rPr lang="ro-RO" sz="1600" dirty="0">
                <a:latin typeface="Times New Roman" panose="02020603050405020304" pitchFamily="18" charset="0"/>
                <a:cs typeface="Times New Roman" panose="02020603050405020304" pitchFamily="18" charset="0"/>
              </a:rPr>
              <a:t> internaţionale,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2007, Editura Polirom, pag. 36</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ro-RO" sz="1600" dirty="0" err="1">
                <a:latin typeface="Times New Roman" panose="02020603050405020304" pitchFamily="18" charset="0"/>
                <a:cs typeface="Times New Roman" panose="02020603050405020304" pitchFamily="18" charset="0"/>
              </a:rPr>
              <a:t>Maslow</a:t>
            </a:r>
            <a:r>
              <a:rPr lang="ro-RO" sz="1600" dirty="0">
                <a:latin typeface="Times New Roman" panose="02020603050405020304" pitchFamily="18" charset="0"/>
                <a:cs typeface="Times New Roman" panose="02020603050405020304" pitchFamily="18" charset="0"/>
              </a:rPr>
              <a:t> A. A </a:t>
            </a:r>
            <a:r>
              <a:rPr lang="ro-RO" sz="1600" dirty="0" err="1">
                <a:latin typeface="Times New Roman" panose="02020603050405020304" pitchFamily="18" charset="0"/>
                <a:cs typeface="Times New Roman" panose="02020603050405020304" pitchFamily="18" charset="0"/>
              </a:rPr>
              <a:t>Theory</a:t>
            </a:r>
            <a:r>
              <a:rPr lang="ro-RO" sz="1600" dirty="0">
                <a:latin typeface="Times New Roman" panose="02020603050405020304" pitchFamily="18" charset="0"/>
                <a:cs typeface="Times New Roman" panose="02020603050405020304" pitchFamily="18" charset="0"/>
              </a:rPr>
              <a:t> of </a:t>
            </a:r>
            <a:r>
              <a:rPr lang="ro-RO" sz="1600" dirty="0" err="1">
                <a:latin typeface="Times New Roman" panose="02020603050405020304" pitchFamily="18" charset="0"/>
                <a:cs typeface="Times New Roman" panose="02020603050405020304" pitchFamily="18" charset="0"/>
              </a:rPr>
              <a:t>Human</a:t>
            </a:r>
            <a:r>
              <a:rPr lang="ro-RO" sz="1600" dirty="0">
                <a:latin typeface="Times New Roman" panose="02020603050405020304" pitchFamily="18" charset="0"/>
                <a:cs typeface="Times New Roman" panose="02020603050405020304" pitchFamily="18" charset="0"/>
              </a:rPr>
              <a:t> </a:t>
            </a:r>
            <a:r>
              <a:rPr lang="ro-RO" sz="1600" dirty="0" err="1">
                <a:latin typeface="Times New Roman" panose="02020603050405020304" pitchFamily="18" charset="0"/>
                <a:cs typeface="Times New Roman" panose="02020603050405020304" pitchFamily="18" charset="0"/>
              </a:rPr>
              <a:t>Motivation</a:t>
            </a:r>
            <a:r>
              <a:rPr lang="ro-RO" sz="1600" dirty="0">
                <a:latin typeface="Times New Roman" panose="02020603050405020304" pitchFamily="18" charset="0"/>
                <a:cs typeface="Times New Roman" panose="02020603050405020304" pitchFamily="18" charset="0"/>
              </a:rPr>
              <a:t>. In: </a:t>
            </a:r>
            <a:r>
              <a:rPr lang="ro-RO" sz="1600" dirty="0" err="1">
                <a:latin typeface="Times New Roman" panose="02020603050405020304" pitchFamily="18" charset="0"/>
                <a:cs typeface="Times New Roman" panose="02020603050405020304" pitchFamily="18" charset="0"/>
              </a:rPr>
              <a:t>Psychological</a:t>
            </a:r>
            <a:r>
              <a:rPr lang="ro-RO" sz="1600" dirty="0">
                <a:latin typeface="Times New Roman" panose="02020603050405020304" pitchFamily="18" charset="0"/>
                <a:cs typeface="Times New Roman" panose="02020603050405020304" pitchFamily="18" charset="0"/>
              </a:rPr>
              <a:t> Review Nr. 50, p.370-396 Accesibil la: </a:t>
            </a:r>
            <a:r>
              <a:rPr lang="ro-RO" sz="1600" dirty="0">
                <a:latin typeface="Times New Roman" panose="02020603050405020304" pitchFamily="18" charset="0"/>
                <a:cs typeface="Times New Roman" panose="02020603050405020304" pitchFamily="18" charset="0"/>
                <a:hlinkClick r:id="rId3"/>
              </a:rPr>
              <a:t>http://psychclassics.yorku.ca/Maslow/motivation.htm</a:t>
            </a:r>
            <a:r>
              <a:rPr lang="ro-RO" sz="1600" dirty="0">
                <a:latin typeface="Times New Roman" panose="02020603050405020304" pitchFamily="18" charset="0"/>
                <a:cs typeface="Times New Roman" panose="02020603050405020304" pitchFamily="18" charset="0"/>
              </a:rPr>
              <a:t>  [Accesat 24.09.2021]</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tab pos="746125" algn="l"/>
              </a:tabLst>
            </a:pPr>
            <a:endParaRPr lang="en-US" sz="16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685800" y="-851801"/>
            <a:ext cx="8001000" cy="7817525"/>
          </a:xfrm>
          <a:prstGeom prst="rect">
            <a:avLst/>
          </a:prstGeom>
          <a:noFill/>
          <a:ln w="9525">
            <a:noFill/>
            <a:miter lim="800000"/>
            <a:headEnd/>
            <a:tailEnd/>
          </a:ln>
          <a:effectLst/>
        </p:spPr>
        <p:txBody>
          <a:bodyPr vert="horz" wrap="square" lIns="0" tIns="45720" rIns="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746125" algn="l"/>
              </a:tabLst>
            </a:pPr>
            <a:endParaRPr kumimoji="0" lang="ro-RO" sz="1400" b="1" i="0" u="none" strike="noStrike" cap="none" normalizeH="0" baseline="0" dirty="0">
              <a:ln>
                <a:noFill/>
              </a:ln>
              <a:solidFill>
                <a:schemeClr val="tx1"/>
              </a:solidFill>
              <a:effectLst/>
              <a:latin typeface="Arial" pitchFamily="34" charset="0"/>
              <a:ea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r>
              <a:rPr kumimoji="0" lang="en-US" sz="20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a:t>
            </a:r>
            <a:r>
              <a:rPr kumimoji="0" lang="en-US" sz="2000" b="1" i="0" u="none" strike="noStrike" cap="none" normalizeH="0" baseline="0" dirty="0" err="1" bmk="">
                <a:ln>
                  <a:noFill/>
                </a:ln>
                <a:solidFill>
                  <a:schemeClr val="tx1"/>
                </a:solidFill>
                <a:effectLst/>
                <a:latin typeface="Times New Roman" pitchFamily="18" charset="0"/>
                <a:ea typeface="Times New Roman" pitchFamily="18" charset="0"/>
                <a:cs typeface="Times New Roman" pitchFamily="18" charset="0"/>
              </a:rPr>
              <a:t>ibliografi</a:t>
            </a:r>
            <a:r>
              <a:rPr kumimoji="0" lang="ro-RO" sz="20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rPr>
              <a:t>e selectivă</a:t>
            </a:r>
          </a:p>
          <a:p>
            <a:pPr marL="0" marR="0" lvl="0" indent="0" algn="ctr" defTabSz="914400" rtl="0" eaLnBrk="1" fontAlgn="base" latinLnBrk="0" hangingPunct="1">
              <a:lnSpc>
                <a:spcPct val="100000"/>
              </a:lnSpc>
              <a:spcBef>
                <a:spcPct val="0"/>
              </a:spcBef>
              <a:spcAft>
                <a:spcPct val="0"/>
              </a:spcAft>
              <a:buClrTx/>
              <a:buSzTx/>
              <a:buFontTx/>
              <a:buNone/>
              <a:tabLst>
                <a:tab pos="746125" algn="l"/>
              </a:tabLst>
            </a:pPr>
            <a:endParaRPr kumimoji="0" lang="ro-RO" sz="2000" b="1" i="0" u="none" strike="noStrike" cap="none" normalizeH="0" baseline="0" dirty="0" bmk="">
              <a:ln>
                <a:noFill/>
              </a:ln>
              <a:solidFill>
                <a:schemeClr val="tx1"/>
              </a:solidFill>
              <a:effectLst/>
              <a:latin typeface="Times New Roman" pitchFamily="18" charset="0"/>
              <a:ea typeface="Times New Roman" pitchFamily="18" charset="0"/>
              <a:cs typeface="Times New Roman" pitchFamily="18" charset="0"/>
            </a:endParaRPr>
          </a:p>
          <a:p>
            <a:pPr lvl="0"/>
            <a:r>
              <a:rPr lang="ro-RO" sz="1600" dirty="0">
                <a:latin typeface="Times New Roman" panose="02020603050405020304" pitchFamily="18" charset="0"/>
                <a:cs typeface="Times New Roman" panose="02020603050405020304" pitchFamily="18" charset="0"/>
              </a:rPr>
              <a:t>16. Mică enciclopedie de politologie, Editura </a:t>
            </a:r>
            <a:r>
              <a:rPr lang="ro-RO" sz="1600" dirty="0" err="1">
                <a:latin typeface="Times New Roman" panose="02020603050405020304" pitchFamily="18" charset="0"/>
                <a:cs typeface="Times New Roman" panose="02020603050405020304" pitchFamily="18" charset="0"/>
              </a:rPr>
              <a:t>Ştiinţifică</a:t>
            </a:r>
            <a:r>
              <a:rPr lang="ro-RO" sz="1600" dirty="0">
                <a:latin typeface="Times New Roman" panose="02020603050405020304" pitchFamily="18" charset="0"/>
                <a:cs typeface="Times New Roman" panose="02020603050405020304" pitchFamily="18" charset="0"/>
              </a:rPr>
              <a:t> şi Enciclopedică,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1977, p. 402.</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17. Mija V. Neutralitatea Republicii Moldova prin prisma politicilor de Securitate ale unor state Europene neutre. Teza de doctor. Chișinău, 2016. </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18. </a:t>
            </a:r>
            <a:r>
              <a:rPr lang="ro-RO" sz="1600" dirty="0" err="1">
                <a:latin typeface="Times New Roman" panose="02020603050405020304" pitchFamily="18" charset="0"/>
                <a:cs typeface="Times New Roman" panose="02020603050405020304" pitchFamily="18" charset="0"/>
              </a:rPr>
              <a:t>Moravcsik</a:t>
            </a:r>
            <a:r>
              <a:rPr lang="ro-RO" sz="1600" dirty="0">
                <a:latin typeface="Times New Roman" panose="02020603050405020304" pitchFamily="18" charset="0"/>
                <a:cs typeface="Times New Roman" panose="02020603050405020304" pitchFamily="18" charset="0"/>
              </a:rPr>
              <a:t> A. Security Studies. Accesibil la: https://www.princeton.edu/~amoravcs/library/Final%20Copy.pdf [Accesat 24.09.2021]</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19. </a:t>
            </a:r>
            <a:r>
              <a:rPr lang="ro-RO" sz="1600" dirty="0" err="1">
                <a:latin typeface="Times New Roman" panose="02020603050405020304" pitchFamily="18" charset="0"/>
                <a:cs typeface="Times New Roman" panose="02020603050405020304" pitchFamily="18" charset="0"/>
              </a:rPr>
              <a:t>Morgenthau</a:t>
            </a:r>
            <a:r>
              <a:rPr lang="ro-RO" sz="1600" dirty="0">
                <a:latin typeface="Times New Roman" panose="02020603050405020304" pitchFamily="18" charset="0"/>
                <a:cs typeface="Times New Roman" panose="02020603050405020304" pitchFamily="18" charset="0"/>
              </a:rPr>
              <a:t> H. Politica între </a:t>
            </a:r>
            <a:r>
              <a:rPr lang="ro-RO" sz="1600" dirty="0" err="1">
                <a:latin typeface="Times New Roman" panose="02020603050405020304" pitchFamily="18" charset="0"/>
                <a:cs typeface="Times New Roman" panose="02020603050405020304" pitchFamily="18" charset="0"/>
              </a:rPr>
              <a:t>naţiuni</a:t>
            </a:r>
            <a:r>
              <a:rPr lang="ro-RO" sz="1600" dirty="0">
                <a:latin typeface="Times New Roman" panose="02020603050405020304" pitchFamily="18" charset="0"/>
                <a:cs typeface="Times New Roman" panose="02020603050405020304" pitchFamily="18" charset="0"/>
              </a:rPr>
              <a:t>. Lupta pentru putere şi lupta pentru pace. </a:t>
            </a:r>
            <a:r>
              <a:rPr lang="ro-RO" sz="1600" dirty="0" err="1">
                <a:latin typeface="Times New Roman" panose="02020603050405020304" pitchFamily="18" charset="0"/>
                <a:cs typeface="Times New Roman" panose="02020603050405020304" pitchFamily="18" charset="0"/>
              </a:rPr>
              <a:t>Iaşi</a:t>
            </a:r>
            <a:r>
              <a:rPr lang="ro-RO" sz="1600" dirty="0">
                <a:latin typeface="Times New Roman" panose="02020603050405020304" pitchFamily="18" charset="0"/>
                <a:cs typeface="Times New Roman" panose="02020603050405020304" pitchFamily="18" charset="0"/>
              </a:rPr>
              <a:t>: Polirom, 2007. 735 p. </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20. </a:t>
            </a:r>
            <a:r>
              <a:rPr lang="ro-RO" sz="1600" dirty="0" err="1">
                <a:latin typeface="Times New Roman" panose="02020603050405020304" pitchFamily="18" charset="0"/>
                <a:cs typeface="Times New Roman" panose="02020603050405020304" pitchFamily="18" charset="0"/>
              </a:rPr>
              <a:t>Moștoflei</a:t>
            </a:r>
            <a:r>
              <a:rPr lang="ro-RO" sz="1600" dirty="0">
                <a:latin typeface="Times New Roman" panose="02020603050405020304" pitchFamily="18" charset="0"/>
                <a:cs typeface="Times New Roman" panose="02020603050405020304" pitchFamily="18" charset="0"/>
              </a:rPr>
              <a:t> C., Duțu P., </a:t>
            </a:r>
            <a:r>
              <a:rPr lang="ro-RO" sz="1600" dirty="0" err="1">
                <a:latin typeface="Times New Roman" panose="02020603050405020304" pitchFamily="18" charset="0"/>
                <a:cs typeface="Times New Roman" panose="02020603050405020304" pitchFamily="18" charset="0"/>
              </a:rPr>
              <a:t>Sarcinschi</a:t>
            </a:r>
            <a:r>
              <a:rPr lang="ro-RO" sz="1600" dirty="0">
                <a:latin typeface="Times New Roman" panose="02020603050405020304" pitchFamily="18" charset="0"/>
                <a:cs typeface="Times New Roman" panose="02020603050405020304" pitchFamily="18" charset="0"/>
              </a:rPr>
              <a:t> A. Studii de Securitate și apărare. Volumul 2 pag. 14. Accesibil la: </a:t>
            </a:r>
            <a:r>
              <a:rPr lang="ro-RO" sz="1600" dirty="0">
                <a:latin typeface="Times New Roman" panose="02020603050405020304" pitchFamily="18" charset="0"/>
                <a:cs typeface="Times New Roman" panose="02020603050405020304" pitchFamily="18" charset="0"/>
                <a:hlinkClick r:id="rId2"/>
              </a:rPr>
              <a:t>http://cssas.unap.ro/ro/pdf_carti/ssa2.pdf</a:t>
            </a:r>
            <a:r>
              <a:rPr lang="ro-RO" sz="1600" dirty="0">
                <a:latin typeface="Times New Roman" panose="02020603050405020304" pitchFamily="18" charset="0"/>
                <a:cs typeface="Times New Roman" panose="02020603050405020304" pitchFamily="18" charset="0"/>
              </a:rPr>
              <a:t> [Accesat 24.09.2021]</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21. </a:t>
            </a:r>
            <a:r>
              <a:rPr lang="ro-RO" sz="1600" dirty="0" err="1">
                <a:latin typeface="Times New Roman" panose="02020603050405020304" pitchFamily="18" charset="0"/>
                <a:cs typeface="Times New Roman" panose="02020603050405020304" pitchFamily="18" charset="0"/>
              </a:rPr>
              <a:t>Richicinschi</a:t>
            </a:r>
            <a:r>
              <a:rPr lang="ro-RO" sz="1600" dirty="0">
                <a:latin typeface="Times New Roman" panose="02020603050405020304" pitchFamily="18" charset="0"/>
                <a:cs typeface="Times New Roman" panose="02020603050405020304" pitchFamily="18" charset="0"/>
              </a:rPr>
              <a:t> Iu. Terorismul-</a:t>
            </a:r>
            <a:r>
              <a:rPr lang="ro-RO" sz="1600" dirty="0" err="1">
                <a:latin typeface="Times New Roman" panose="02020603050405020304" pitchFamily="18" charset="0"/>
                <a:cs typeface="Times New Roman" panose="02020603050405020304" pitchFamily="18" charset="0"/>
              </a:rPr>
              <a:t>ericolul</a:t>
            </a:r>
            <a:r>
              <a:rPr lang="ro-RO" sz="1600" dirty="0">
                <a:latin typeface="Times New Roman" panose="02020603050405020304" pitchFamily="18" charset="0"/>
                <a:cs typeface="Times New Roman" panose="02020603050405020304" pitchFamily="18" charset="0"/>
              </a:rPr>
              <a:t> destabilizării securităţii internaţionale. Monografie, Chișinău, CEP al USM, 2005, 117 p. </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22. Sandu M., </a:t>
            </a:r>
            <a:r>
              <a:rPr lang="ro-RO" sz="1600" dirty="0" err="1">
                <a:latin typeface="Times New Roman" panose="02020603050405020304" pitchFamily="18" charset="0"/>
                <a:cs typeface="Times New Roman" panose="02020603050405020304" pitchFamily="18" charset="0"/>
              </a:rPr>
              <a:t>Siteanu</a:t>
            </a:r>
            <a:r>
              <a:rPr lang="ro-RO" sz="1600" dirty="0">
                <a:latin typeface="Times New Roman" panose="02020603050405020304" pitchFamily="18" charset="0"/>
                <a:cs typeface="Times New Roman" panose="02020603050405020304" pitchFamily="18" charset="0"/>
              </a:rPr>
              <a:t> E. Securitatea </a:t>
            </a:r>
            <a:r>
              <a:rPr lang="ro-RO" sz="1600" dirty="0" err="1">
                <a:latin typeface="Times New Roman" panose="02020603050405020304" pitchFamily="18" charset="0"/>
                <a:cs typeface="Times New Roman" panose="02020603050405020304" pitchFamily="18" charset="0"/>
              </a:rPr>
              <a:t>naţională</a:t>
            </a:r>
            <a:r>
              <a:rPr lang="ro-RO" sz="1600" dirty="0">
                <a:latin typeface="Times New Roman" panose="02020603050405020304" pitchFamily="18" charset="0"/>
                <a:cs typeface="Times New Roman" panose="02020603050405020304" pitchFamily="18" charset="0"/>
              </a:rPr>
              <a:t> prin securitatea colectivă, Editura CTEA, </a:t>
            </a:r>
            <a:r>
              <a:rPr lang="ro-RO" sz="1600" dirty="0" err="1">
                <a:latin typeface="Times New Roman" panose="02020603050405020304" pitchFamily="18" charset="0"/>
                <a:cs typeface="Times New Roman" panose="02020603050405020304" pitchFamily="18" charset="0"/>
              </a:rPr>
              <a:t>Bucureşti</a:t>
            </a:r>
            <a:r>
              <a:rPr lang="ro-RO" sz="1600" dirty="0">
                <a:latin typeface="Times New Roman" panose="02020603050405020304" pitchFamily="18" charset="0"/>
                <a:cs typeface="Times New Roman" panose="02020603050405020304" pitchFamily="18" charset="0"/>
              </a:rPr>
              <a:t>, 2007, p. 27</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23. Sava I. N. Teoria și practica securităţii. Suport de curs. București, 2007, 27-29.</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24. </a:t>
            </a:r>
            <a:r>
              <a:rPr lang="ro-RO" sz="1600" dirty="0" err="1">
                <a:latin typeface="Times New Roman" panose="02020603050405020304" pitchFamily="18" charset="0"/>
                <a:cs typeface="Times New Roman" panose="02020603050405020304" pitchFamily="18" charset="0"/>
              </a:rPr>
              <a:t>Troncotă</a:t>
            </a:r>
            <a:r>
              <a:rPr lang="ro-RO" sz="1600" dirty="0">
                <a:latin typeface="Times New Roman" panose="02020603050405020304" pitchFamily="18" charset="0"/>
                <a:cs typeface="Times New Roman" panose="02020603050405020304" pitchFamily="18" charset="0"/>
              </a:rPr>
              <a:t> C. Suport de curs pentru disciplina Securitate internațională, 2006</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25. </a:t>
            </a:r>
            <a:r>
              <a:rPr lang="ro-RO" sz="1600" dirty="0" err="1">
                <a:latin typeface="Times New Roman" panose="02020603050405020304" pitchFamily="18" charset="0"/>
                <a:cs typeface="Times New Roman" panose="02020603050405020304" pitchFamily="18" charset="0"/>
              </a:rPr>
              <a:t>Waltz</a:t>
            </a:r>
            <a:r>
              <a:rPr lang="ro-RO" sz="1600" dirty="0">
                <a:latin typeface="Times New Roman" panose="02020603050405020304" pitchFamily="18" charset="0"/>
                <a:cs typeface="Times New Roman" panose="02020603050405020304" pitchFamily="18" charset="0"/>
              </a:rPr>
              <a:t> K. </a:t>
            </a:r>
            <a:r>
              <a:rPr lang="ro-RO" sz="1600" dirty="0" err="1">
                <a:latin typeface="Times New Roman" panose="02020603050405020304" pitchFamily="18" charset="0"/>
                <a:cs typeface="Times New Roman" panose="02020603050405020304" pitchFamily="18" charset="0"/>
              </a:rPr>
              <a:t>Theory</a:t>
            </a:r>
            <a:r>
              <a:rPr lang="ro-RO" sz="1600" dirty="0">
                <a:latin typeface="Times New Roman" panose="02020603050405020304" pitchFamily="18" charset="0"/>
                <a:cs typeface="Times New Roman" panose="02020603050405020304" pitchFamily="18" charset="0"/>
              </a:rPr>
              <a:t> of International </a:t>
            </a:r>
            <a:r>
              <a:rPr lang="ro-RO" sz="1600" dirty="0" err="1">
                <a:latin typeface="Times New Roman" panose="02020603050405020304" pitchFamily="18" charset="0"/>
                <a:cs typeface="Times New Roman" panose="02020603050405020304" pitchFamily="18" charset="0"/>
              </a:rPr>
              <a:t>Politics</a:t>
            </a:r>
            <a:r>
              <a:rPr lang="ro-RO" sz="1600" dirty="0">
                <a:latin typeface="Times New Roman" panose="02020603050405020304" pitchFamily="18" charset="0"/>
                <a:cs typeface="Times New Roman" panose="02020603050405020304" pitchFamily="18" charset="0"/>
              </a:rPr>
              <a:t>. Berkeley: University of California, 1979. 251 p.</a:t>
            </a:r>
            <a:endParaRPr lang="en-US" sz="1600" dirty="0">
              <a:latin typeface="Times New Roman" panose="02020603050405020304" pitchFamily="18" charset="0"/>
              <a:cs typeface="Times New Roman" panose="02020603050405020304" pitchFamily="18" charset="0"/>
            </a:endParaRPr>
          </a:p>
          <a:p>
            <a:r>
              <a:rPr lang="ro-RO" sz="1600" dirty="0">
                <a:latin typeface="Times New Roman" panose="02020603050405020304" pitchFamily="18" charset="0"/>
                <a:cs typeface="Times New Roman" panose="02020603050405020304" pitchFamily="18" charset="0"/>
              </a:rPr>
              <a:t>26. </a:t>
            </a:r>
            <a:r>
              <a:rPr lang="ru-RU" sz="1600" dirty="0">
                <a:latin typeface="Times New Roman" panose="02020603050405020304" pitchFamily="18" charset="0"/>
                <a:cs typeface="Times New Roman" panose="02020603050405020304" pitchFamily="18" charset="0"/>
              </a:rPr>
              <a:t>Богатуров А. Д. и др. Очерки теории и политического анализа международных отношений. Москва: НОФМО, 2002, c. 190-206. </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27. </a:t>
            </a:r>
            <a:r>
              <a:rPr lang="ru-RU" sz="1600" dirty="0">
                <a:latin typeface="Times New Roman" panose="02020603050405020304" pitchFamily="18" charset="0"/>
                <a:cs typeface="Times New Roman" panose="02020603050405020304" pitchFamily="18" charset="0"/>
              </a:rPr>
              <a:t>Большаков С. И. Север Европы в стратегии НАТО и ЕС и интересы национальной безопасности России. Москва, 2005. 254 c.</a:t>
            </a:r>
            <a:endParaRPr lang="en-US" sz="1600" dirty="0">
              <a:latin typeface="Times New Roman" panose="02020603050405020304" pitchFamily="18" charset="0"/>
              <a:cs typeface="Times New Roman" panose="02020603050405020304" pitchFamily="18" charset="0"/>
            </a:endParaRPr>
          </a:p>
          <a:p>
            <a:r>
              <a:rPr lang="ro-RO" sz="1600" dirty="0">
                <a:latin typeface="Times New Roman" panose="02020603050405020304" pitchFamily="18" charset="0"/>
                <a:cs typeface="Times New Roman" panose="02020603050405020304" pitchFamily="18" charset="0"/>
              </a:rPr>
              <a:t>28. </a:t>
            </a:r>
            <a:r>
              <a:rPr lang="ru-RU" sz="1600" dirty="0">
                <a:latin typeface="Times New Roman" panose="02020603050405020304" pitchFamily="18" charset="0"/>
                <a:cs typeface="Times New Roman" panose="02020603050405020304" pitchFamily="18" charset="0"/>
              </a:rPr>
              <a:t>Вопросы методологии исследования проблем международной безопасности. Обеспечение фундаментальности проводимых исследований. </a:t>
            </a:r>
            <a:r>
              <a:rPr lang="ro-RO" sz="1600" dirty="0">
                <a:latin typeface="Times New Roman" panose="02020603050405020304" pitchFamily="18" charset="0"/>
                <a:cs typeface="Times New Roman" panose="02020603050405020304" pitchFamily="18" charset="0"/>
              </a:rPr>
              <a:t>Accesibil la: </a:t>
            </a:r>
            <a:r>
              <a:rPr lang="ru-RU" sz="1600" dirty="0">
                <a:latin typeface="Times New Roman" panose="02020603050405020304" pitchFamily="18" charset="0"/>
                <a:cs typeface="Times New Roman" panose="02020603050405020304" pitchFamily="18" charset="0"/>
              </a:rPr>
              <a:t>http://www.ipmb.ru/publik/2.html  [Accesat 24.09.2021]</a:t>
            </a:r>
            <a:endParaRPr lang="en-US" sz="1600" dirty="0">
              <a:latin typeface="Times New Roman" panose="02020603050405020304" pitchFamily="18" charset="0"/>
              <a:cs typeface="Times New Roman" panose="02020603050405020304" pitchFamily="18" charset="0"/>
            </a:endParaRPr>
          </a:p>
          <a:p>
            <a:pPr lvl="0"/>
            <a:r>
              <a:rPr lang="ro-RO" sz="1600" dirty="0">
                <a:latin typeface="Times New Roman" panose="02020603050405020304" pitchFamily="18" charset="0"/>
                <a:cs typeface="Times New Roman" panose="02020603050405020304" pitchFamily="18" charset="0"/>
              </a:rPr>
              <a:t>29. </a:t>
            </a:r>
            <a:r>
              <a:rPr lang="ru-RU" sz="1600" dirty="0">
                <a:latin typeface="Times New Roman" panose="02020603050405020304" pitchFamily="18" charset="0"/>
                <a:cs typeface="Times New Roman" panose="02020603050405020304" pitchFamily="18" charset="0"/>
              </a:rPr>
              <a:t>Косолапов Н. А. Сила, насилие, безопасность: современная диалектика взаимосвязей. </a:t>
            </a:r>
            <a:r>
              <a:rPr lang="ro-RO" sz="1600" dirty="0">
                <a:latin typeface="Times New Roman" panose="02020603050405020304" pitchFamily="18" charset="0"/>
                <a:cs typeface="Times New Roman" panose="02020603050405020304" pitchFamily="18" charset="0"/>
              </a:rPr>
              <a:t>30. </a:t>
            </a:r>
            <a:r>
              <a:rPr lang="ru-RU" sz="1600" dirty="0">
                <a:latin typeface="Times New Roman" panose="02020603050405020304" pitchFamily="18" charset="0"/>
                <a:cs typeface="Times New Roman" panose="02020603050405020304" pitchFamily="18" charset="0"/>
              </a:rPr>
              <a:t>Ницевич В.Ф. Методология исследования международной безопасности. В Мировые Проблемы. Внешняя политика nr. 3. 2012, с. 186</a:t>
            </a:r>
            <a:r>
              <a:rPr lang="ro-RO" sz="1600" dirty="0">
                <a:latin typeface="Times New Roman" panose="02020603050405020304" pitchFamily="18" charset="0"/>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US" sz="1600" dirty="0">
              <a:latin typeface="Times New Roman" panose="02020603050405020304" pitchFamily="18"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tab pos="746125" algn="l"/>
              </a:tabLst>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579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832640"/>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 conceptualizare, definire</a:t>
            </a:r>
            <a:r>
              <a:rPr lang="ro-RO" sz="2000" b="1">
                <a:latin typeface="Times New Roman" panose="02020603050405020304" pitchFamily="18" charset="0"/>
                <a:cs typeface="Times New Roman" panose="02020603050405020304" pitchFamily="18" charset="0"/>
              </a:rPr>
              <a:t>, dimensiuni</a:t>
            </a:r>
            <a:endParaRPr lang="ro-RO" sz="2000" b="1" dirty="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u="sng"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Astfel, cercetătorii în </a:t>
            </a:r>
            <a:r>
              <a:rPr lang="ro-RO" dirty="0" err="1">
                <a:latin typeface="Times New Roman" panose="02020603050405020304" pitchFamily="18" charset="0"/>
                <a:cs typeface="Times New Roman" panose="02020603050405020304" pitchFamily="18" charset="0"/>
              </a:rPr>
              <a:t>relaţiile</a:t>
            </a:r>
            <a:r>
              <a:rPr lang="ro-RO" dirty="0">
                <a:latin typeface="Times New Roman" panose="02020603050405020304" pitchFamily="18" charset="0"/>
                <a:cs typeface="Times New Roman" panose="02020603050405020304" pitchFamily="18" charset="0"/>
              </a:rPr>
              <a:t> internaţionale, care abordează problema privind securitatea internaţională, pot fi clasificați în trei scoli academice majore – neorealismul, neoliberalismul și </a:t>
            </a:r>
            <a:r>
              <a:rPr lang="ro-RO" dirty="0" err="1">
                <a:latin typeface="Times New Roman" panose="02020603050405020304" pitchFamily="18" charset="0"/>
                <a:cs typeface="Times New Roman" panose="02020603050405020304" pitchFamily="18" charset="0"/>
              </a:rPr>
              <a:t>neoconstructivismul</a:t>
            </a:r>
            <a:r>
              <a:rPr lang="ro-RO" dirty="0">
                <a:latin typeface="Times New Roman" panose="02020603050405020304" pitchFamily="18" charset="0"/>
                <a:cs typeface="Times New Roman" panose="02020603050405020304" pitchFamily="18" charset="0"/>
              </a:rPr>
              <a:t>, care, de fapt, reflectă paradigmele principale ale teoriei relațiilor internaţionale.</a:t>
            </a:r>
          </a:p>
          <a:p>
            <a:pPr algn="just"/>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Reprezentanţii</a:t>
            </a:r>
            <a:r>
              <a:rPr lang="ro-RO" dirty="0">
                <a:latin typeface="Times New Roman" panose="02020603050405020304" pitchFamily="18" charset="0"/>
                <a:cs typeface="Times New Roman" panose="02020603050405020304" pitchFamily="18" charset="0"/>
              </a:rPr>
              <a:t> primei </a:t>
            </a:r>
            <a:r>
              <a:rPr lang="ro-RO" dirty="0" err="1">
                <a:latin typeface="Times New Roman" panose="02020603050405020304" pitchFamily="18" charset="0"/>
                <a:cs typeface="Times New Roman" panose="02020603050405020304" pitchFamily="18" charset="0"/>
              </a:rPr>
              <a:t>şcoli</a:t>
            </a:r>
            <a:r>
              <a:rPr lang="ro-RO" dirty="0">
                <a:latin typeface="Times New Roman" panose="02020603050405020304" pitchFamily="18" charset="0"/>
                <a:cs typeface="Times New Roman" panose="02020603050405020304" pitchFamily="18" charset="0"/>
              </a:rPr>
              <a:t> moderne, ai neorealismului, J. </a:t>
            </a:r>
            <a:r>
              <a:rPr lang="ro-RO" dirty="0" err="1">
                <a:latin typeface="Times New Roman" panose="02020603050405020304" pitchFamily="18" charset="0"/>
                <a:cs typeface="Times New Roman" panose="02020603050405020304" pitchFamily="18" charset="0"/>
              </a:rPr>
              <a:t>Herz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Jervis</a:t>
            </a:r>
            <a:r>
              <a:rPr lang="ro-RO" dirty="0">
                <a:latin typeface="Times New Roman" panose="02020603050405020304" pitchFamily="18" charset="0"/>
                <a:cs typeface="Times New Roman" panose="02020603050405020304" pitchFamily="18" charset="0"/>
              </a:rPr>
              <a:t>, H. </a:t>
            </a:r>
            <a:r>
              <a:rPr lang="ro-RO" dirty="0" err="1">
                <a:latin typeface="Times New Roman" panose="02020603050405020304" pitchFamily="18" charset="0"/>
                <a:cs typeface="Times New Roman" panose="02020603050405020304" pitchFamily="18" charset="0"/>
              </a:rPr>
              <a:t>Morgentau</a:t>
            </a:r>
            <a:r>
              <a:rPr lang="ro-RO" dirty="0">
                <a:latin typeface="Times New Roman" panose="02020603050405020304" pitchFamily="18" charset="0"/>
                <a:cs typeface="Times New Roman" panose="02020603050405020304" pitchFamily="18" charset="0"/>
              </a:rPr>
              <a:t>, M. Kaplan, K. </a:t>
            </a:r>
            <a:r>
              <a:rPr lang="ro-RO" dirty="0" err="1">
                <a:latin typeface="Times New Roman" panose="02020603050405020304" pitchFamily="18" charset="0"/>
                <a:cs typeface="Times New Roman" panose="02020603050405020304" pitchFamily="18" charset="0"/>
              </a:rPr>
              <a:t>Waltz</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Gilpin</a:t>
            </a:r>
            <a:r>
              <a:rPr lang="ro-RO" dirty="0">
                <a:latin typeface="Times New Roman" panose="02020603050405020304" pitchFamily="18" charset="0"/>
                <a:cs typeface="Times New Roman" panose="02020603050405020304" pitchFamily="18" charset="0"/>
              </a:rPr>
              <a:t>, I. </a:t>
            </a:r>
            <a:r>
              <a:rPr lang="ro-RO" dirty="0" err="1">
                <a:latin typeface="Times New Roman" panose="02020603050405020304" pitchFamily="18" charset="0"/>
                <a:cs typeface="Times New Roman" panose="02020603050405020304" pitchFamily="18" charset="0"/>
              </a:rPr>
              <a:t>Wallerstein</a:t>
            </a:r>
            <a:r>
              <a:rPr lang="ro-RO" dirty="0">
                <a:latin typeface="Times New Roman" panose="02020603050405020304" pitchFamily="18" charset="0"/>
                <a:cs typeface="Times New Roman" panose="02020603050405020304" pitchFamily="18" charset="0"/>
              </a:rPr>
              <a:t>, H. Bull, H. Kissinger, S. Huntington, P. </a:t>
            </a:r>
            <a:r>
              <a:rPr lang="ro-RO" dirty="0" err="1">
                <a:latin typeface="Times New Roman" panose="02020603050405020304" pitchFamily="18" charset="0"/>
                <a:cs typeface="Times New Roman" panose="02020603050405020304" pitchFamily="18" charset="0"/>
              </a:rPr>
              <a:t>Duţu</a:t>
            </a:r>
            <a:r>
              <a:rPr lang="ro-RO" dirty="0">
                <a:latin typeface="Times New Roman" panose="02020603050405020304" pitchFamily="18" charset="0"/>
                <a:cs typeface="Times New Roman" panose="02020603050405020304" pitchFamily="18" charset="0"/>
              </a:rPr>
              <a:t>, N. A. </a:t>
            </a:r>
            <a:r>
              <a:rPr lang="ro-RO" dirty="0" err="1">
                <a:latin typeface="Times New Roman" panose="02020603050405020304" pitchFamily="18" charset="0"/>
                <a:cs typeface="Times New Roman" panose="02020603050405020304" pitchFamily="18" charset="0"/>
              </a:rPr>
              <a:t>Kosolapov</a:t>
            </a:r>
            <a:r>
              <a:rPr lang="ro-RO" dirty="0">
                <a:latin typeface="Times New Roman" panose="02020603050405020304" pitchFamily="18" charset="0"/>
                <a:cs typeface="Times New Roman" panose="02020603050405020304" pitchFamily="18" charset="0"/>
              </a:rPr>
              <a:t>, A. V. </a:t>
            </a:r>
            <a:r>
              <a:rPr lang="ro-RO" dirty="0" err="1">
                <a:latin typeface="Times New Roman" panose="02020603050405020304" pitchFamily="18" charset="0"/>
                <a:cs typeface="Times New Roman" panose="02020603050405020304" pitchFamily="18" charset="0"/>
              </a:rPr>
              <a:t>Avilova</a:t>
            </a:r>
            <a:r>
              <a:rPr lang="ro-RO" dirty="0">
                <a:latin typeface="Times New Roman" panose="02020603050405020304" pitchFamily="18" charset="0"/>
                <a:cs typeface="Times New Roman" panose="02020603050405020304" pitchFamily="18" charset="0"/>
              </a:rPr>
              <a:t>, urmând curentul realismului politic, consideră că statul naţional este un actor principal al sistemului de securitate internaţională, care, în relațiile internaţionale şi în ordinea mondială, este considerat a fi un mediu anarhic sau anarhic restrâns. </a:t>
            </a:r>
          </a:p>
          <a:p>
            <a:pPr algn="just"/>
            <a:r>
              <a:rPr lang="ro-RO" dirty="0">
                <a:latin typeface="Times New Roman" panose="02020603050405020304" pitchFamily="18" charset="0"/>
                <a:cs typeface="Times New Roman" panose="02020603050405020304" pitchFamily="18" charset="0"/>
              </a:rPr>
              <a:t>	Respectiv, mai mulți savanți ai acestui curent abordează necesitatea sporirii securităţii statului naţional ca un imperativ al dezvoltării mecanismelor internaţionale necesare, cum ar fi alianțele militare și coalițiile politice în baza principiului de apărare colectivă, pentru a menține balanța puterilor sau echilibrul statelor aliate în sistemul de securitate internaţională. </a:t>
            </a: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288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6524863"/>
          </a:xfrm>
          <a:prstGeom prst="rect">
            <a:avLst/>
          </a:prstGeom>
        </p:spPr>
        <p:txBody>
          <a:bodyPr wrap="square">
            <a:spAutoFit/>
          </a:bodyPr>
          <a:lstStyle/>
          <a:p>
            <a:pPr lvl="0" algn="ctr"/>
            <a:r>
              <a:rPr lang="ro-RO" sz="2000" b="1" dirty="0">
                <a:latin typeface="Times New Roman" panose="02020603050405020304" pitchFamily="18" charset="0"/>
                <a:cs typeface="Times New Roman" panose="02020603050405020304" pitchFamily="18" charset="0"/>
              </a:rPr>
              <a:t>Istoriografia cercetării securității internaționale, </a:t>
            </a:r>
            <a:r>
              <a:rPr lang="ro-RO" sz="2000" b="1" dirty="0" err="1">
                <a:latin typeface="Times New Roman" panose="02020603050405020304" pitchFamily="18" charset="0"/>
                <a:cs typeface="Times New Roman" panose="02020603050405020304" pitchFamily="18" charset="0"/>
              </a:rPr>
              <a:t>conceptualizare,definire</a:t>
            </a:r>
            <a:endParaRPr lang="ro-RO" sz="2000" b="1" dirty="0">
              <a:latin typeface="Times New Roman" panose="02020603050405020304" pitchFamily="18" charset="0"/>
              <a:cs typeface="Times New Roman" panose="02020603050405020304" pitchFamily="18" charset="0"/>
            </a:endParaRPr>
          </a:p>
          <a:p>
            <a:pPr lvl="0" algn="ctr">
              <a:spcAft>
                <a:spcPts val="0"/>
              </a:spcAft>
              <a:tabLst>
                <a:tab pos="746760" algn="l"/>
              </a:tabLst>
            </a:pPr>
            <a:endParaRPr lang="ro-RO" sz="2000" u="sng"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Pe de altă parte, </a:t>
            </a:r>
            <a:r>
              <a:rPr lang="ro-RO" dirty="0" err="1">
                <a:latin typeface="Times New Roman" panose="02020603050405020304" pitchFamily="18" charset="0"/>
                <a:cs typeface="Times New Roman" panose="02020603050405020304" pitchFamily="18" charset="0"/>
              </a:rPr>
              <a:t>reprezentanţii</a:t>
            </a:r>
            <a:r>
              <a:rPr lang="ro-RO" dirty="0">
                <a:latin typeface="Times New Roman" panose="02020603050405020304" pitchFamily="18" charset="0"/>
                <a:cs typeface="Times New Roman" panose="02020603050405020304" pitchFamily="18" charset="0"/>
              </a:rPr>
              <a:t> școlii neoliberalismului, de exemplu, J. </a:t>
            </a:r>
            <a:r>
              <a:rPr lang="ro-RO" dirty="0" err="1">
                <a:latin typeface="Times New Roman" panose="02020603050405020304" pitchFamily="18" charset="0"/>
                <a:cs typeface="Times New Roman" panose="02020603050405020304" pitchFamily="18" charset="0"/>
              </a:rPr>
              <a:t>Nye</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Keohane</a:t>
            </a:r>
            <a:r>
              <a:rPr lang="ro-RO" dirty="0">
                <a:latin typeface="Times New Roman" panose="02020603050405020304" pitchFamily="18" charset="0"/>
                <a:cs typeface="Times New Roman" panose="02020603050405020304" pitchFamily="18" charset="0"/>
              </a:rPr>
              <a:t>, A. Carter, J. </a:t>
            </a:r>
            <a:r>
              <a:rPr lang="ro-RO" dirty="0" err="1">
                <a:latin typeface="Times New Roman" panose="02020603050405020304" pitchFamily="18" charset="0"/>
                <a:cs typeface="Times New Roman" panose="02020603050405020304" pitchFamily="18" charset="0"/>
              </a:rPr>
              <a:t>Steinbruner</a:t>
            </a:r>
            <a:r>
              <a:rPr lang="ro-RO" dirty="0">
                <a:latin typeface="Times New Roman" panose="02020603050405020304" pitchFamily="18" charset="0"/>
                <a:cs typeface="Times New Roman" panose="02020603050405020304" pitchFamily="18" charset="0"/>
              </a:rPr>
              <a:t>, W. Perry, R. Cohen, M. </a:t>
            </a:r>
            <a:r>
              <a:rPr lang="ro-RO" dirty="0" err="1">
                <a:latin typeface="Times New Roman" panose="02020603050405020304" pitchFamily="18" charset="0"/>
                <a:cs typeface="Times New Roman" panose="02020603050405020304" pitchFamily="18" charset="0"/>
              </a:rPr>
              <a:t>Mihalka</a:t>
            </a:r>
            <a:r>
              <a:rPr lang="ro-RO" dirty="0">
                <a:latin typeface="Times New Roman" panose="02020603050405020304" pitchFamily="18" charset="0"/>
                <a:cs typeface="Times New Roman" panose="02020603050405020304" pitchFamily="18" charset="0"/>
              </a:rPr>
              <a:t>, S. </a:t>
            </a:r>
            <a:r>
              <a:rPr lang="ro-RO" dirty="0" err="1">
                <a:latin typeface="Times New Roman" panose="02020603050405020304" pitchFamily="18" charset="0"/>
                <a:cs typeface="Times New Roman" panose="02020603050405020304" pitchFamily="18" charset="0"/>
              </a:rPr>
              <a:t>Krasner</a:t>
            </a:r>
            <a:r>
              <a:rPr lang="ro-RO" dirty="0">
                <a:latin typeface="Times New Roman" panose="02020603050405020304" pitchFamily="18" charset="0"/>
                <a:cs typeface="Times New Roman" panose="02020603050405020304" pitchFamily="18" charset="0"/>
              </a:rPr>
              <a:t>, F. </a:t>
            </a:r>
            <a:r>
              <a:rPr lang="ro-RO" dirty="0" err="1">
                <a:latin typeface="Times New Roman" panose="02020603050405020304" pitchFamily="18" charset="0"/>
                <a:cs typeface="Times New Roman" panose="02020603050405020304" pitchFamily="18" charset="0"/>
              </a:rPr>
              <a:t>Fukuyama</a:t>
            </a:r>
            <a:r>
              <a:rPr lang="ro-RO" dirty="0">
                <a:latin typeface="Times New Roman" panose="02020603050405020304" pitchFamily="18" charset="0"/>
                <a:cs typeface="Times New Roman" panose="02020603050405020304" pitchFamily="18" charset="0"/>
              </a:rPr>
              <a:t>, G. Alexandrescu, G. I. </a:t>
            </a:r>
            <a:r>
              <a:rPr lang="ro-RO" dirty="0" err="1">
                <a:latin typeface="Times New Roman" panose="02020603050405020304" pitchFamily="18" charset="0"/>
                <a:cs typeface="Times New Roman" panose="02020603050405020304" pitchFamily="18" charset="0"/>
              </a:rPr>
              <a:t>Ciufrin</a:t>
            </a:r>
            <a:r>
              <a:rPr lang="ro-RO" dirty="0">
                <a:latin typeface="Times New Roman" panose="02020603050405020304" pitchFamily="18" charset="0"/>
                <a:cs typeface="Times New Roman" panose="02020603050405020304" pitchFamily="18" charset="0"/>
              </a:rPr>
              <a:t>, urmând curentul liberalismului clasic, sunt de acord cu ideea că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nu este unul securizat, pentru că există conflicte. Astfel, statul neutru este nevoit să-şi asigure securitatea </a:t>
            </a:r>
            <a:r>
              <a:rPr lang="ro-RO" dirty="0" err="1">
                <a:latin typeface="Times New Roman" panose="02020603050405020304" pitchFamily="18" charset="0"/>
                <a:cs typeface="Times New Roman" panose="02020603050405020304" pitchFamily="18" charset="0"/>
              </a:rPr>
              <a:t>naţională</a:t>
            </a:r>
            <a:r>
              <a:rPr lang="ro-RO" dirty="0">
                <a:latin typeface="Times New Roman" panose="02020603050405020304" pitchFamily="18" charset="0"/>
                <a:cs typeface="Times New Roman" panose="02020603050405020304" pitchFamily="18" charset="0"/>
              </a:rPr>
              <a:t> pentru </a:t>
            </a:r>
            <a:r>
              <a:rPr lang="ro-RO" dirty="0" err="1">
                <a:latin typeface="Times New Roman" panose="02020603050405020304" pitchFamily="18" charset="0"/>
                <a:cs typeface="Times New Roman" panose="02020603050405020304" pitchFamily="18" charset="0"/>
              </a:rPr>
              <a:t>supravieţuire</a:t>
            </a:r>
            <a:r>
              <a:rPr lang="ro-RO" dirty="0">
                <a:latin typeface="Times New Roman" panose="02020603050405020304" pitchFamily="18" charset="0"/>
                <a:cs typeface="Times New Roman" panose="02020603050405020304" pitchFamily="18" charset="0"/>
              </a:rPr>
              <a:t>. Totodată,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acestei gândiri consideră că în mediul </a:t>
            </a:r>
            <a:r>
              <a:rPr lang="ro-RO" dirty="0" err="1">
                <a:latin typeface="Times New Roman" panose="02020603050405020304" pitchFamily="18" charset="0"/>
                <a:cs typeface="Times New Roman" panose="02020603050405020304" pitchFamily="18" charset="0"/>
              </a:rPr>
              <a:t>relaţiilor</a:t>
            </a:r>
            <a:r>
              <a:rPr lang="ro-RO" dirty="0">
                <a:latin typeface="Times New Roman" panose="02020603050405020304" pitchFamily="18" charset="0"/>
                <a:cs typeface="Times New Roman" panose="02020603050405020304" pitchFamily="18" charset="0"/>
              </a:rPr>
              <a:t> internaţionale există şi fenomenul cooperării.</a:t>
            </a:r>
            <a:endParaRPr lang="ro-RO" sz="2000" b="1"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În </a:t>
            </a:r>
            <a:r>
              <a:rPr lang="ro-RO" dirty="0" err="1">
                <a:latin typeface="Times New Roman" panose="02020603050405020304" pitchFamily="18" charset="0"/>
                <a:cs typeface="Times New Roman" panose="02020603050405020304" pitchFamily="18" charset="0"/>
              </a:rPr>
              <a:t>neoconstructivism</a:t>
            </a:r>
            <a:r>
              <a:rPr lang="ro-RO" dirty="0">
                <a:latin typeface="Times New Roman" panose="02020603050405020304" pitchFamily="18" charset="0"/>
                <a:cs typeface="Times New Roman" panose="02020603050405020304" pitchFamily="18" charset="0"/>
              </a:rPr>
              <a:t>, ca şi în neorealism, politicile externe ale statelor sunt construite, în mare măsură, după modelul zero-</a:t>
            </a:r>
            <a:r>
              <a:rPr lang="ro-RO" dirty="0" err="1">
                <a:latin typeface="Times New Roman" panose="02020603050405020304" pitchFamily="18" charset="0"/>
                <a:cs typeface="Times New Roman" panose="02020603050405020304" pitchFamily="18" charset="0"/>
              </a:rPr>
              <a:t>sum</a:t>
            </a:r>
            <a:r>
              <a:rPr lang="ro-RO" dirty="0">
                <a:latin typeface="Times New Roman" panose="02020603050405020304" pitchFamily="18" charset="0"/>
                <a:cs typeface="Times New Roman" panose="02020603050405020304" pitchFamily="18" charset="0"/>
              </a:rPr>
              <a:t>, ceea ce înseamnă că orice </a:t>
            </a:r>
            <a:r>
              <a:rPr lang="ro-RO" dirty="0" err="1">
                <a:latin typeface="Times New Roman" panose="02020603050405020304" pitchFamily="18" charset="0"/>
                <a:cs typeface="Times New Roman" panose="02020603050405020304" pitchFamily="18" charset="0"/>
              </a:rPr>
              <a:t>acţiune</a:t>
            </a:r>
            <a:r>
              <a:rPr lang="ro-RO" dirty="0">
                <a:latin typeface="Times New Roman" panose="02020603050405020304" pitchFamily="18" charset="0"/>
                <a:cs typeface="Times New Roman" panose="02020603050405020304" pitchFamily="18" charset="0"/>
              </a:rPr>
              <a:t> care avantajează un stat/clasă politică, de fapt, poate avantaja sau dezavantaja relativ altă clasă politică în funcţie de </a:t>
            </a:r>
            <a:r>
              <a:rPr lang="ro-RO" dirty="0" err="1">
                <a:latin typeface="Times New Roman" panose="02020603050405020304" pitchFamily="18" charset="0"/>
                <a:cs typeface="Times New Roman" panose="02020603050405020304" pitchFamily="18" charset="0"/>
              </a:rPr>
              <a:t>tangenţa</a:t>
            </a:r>
            <a:r>
              <a:rPr lang="ro-RO" dirty="0">
                <a:latin typeface="Times New Roman" panose="02020603050405020304" pitchFamily="18" charset="0"/>
                <a:cs typeface="Times New Roman" panose="02020603050405020304" pitchFamily="18" charset="0"/>
              </a:rPr>
              <a:t> sau lipsa </a:t>
            </a:r>
            <a:r>
              <a:rPr lang="ro-RO" dirty="0" err="1">
                <a:latin typeface="Times New Roman" panose="02020603050405020304" pitchFamily="18" charset="0"/>
                <a:cs typeface="Times New Roman" panose="02020603050405020304" pitchFamily="18" charset="0"/>
              </a:rPr>
              <a:t>concordanţei</a:t>
            </a:r>
            <a:r>
              <a:rPr lang="ro-RO" dirty="0">
                <a:latin typeface="Times New Roman" panose="02020603050405020304" pitchFamily="18" charset="0"/>
                <a:cs typeface="Times New Roman" panose="02020603050405020304" pitchFamily="18" charset="0"/>
              </a:rPr>
              <a:t> intereselor identificate. Din aceste motive, agenda politicii externe a claselor politice este dominată de aspectul economic/profit. În viziunea </a:t>
            </a:r>
            <a:r>
              <a:rPr lang="ro-RO" dirty="0" err="1">
                <a:latin typeface="Times New Roman" panose="02020603050405020304" pitchFamily="18" charset="0"/>
                <a:cs typeface="Times New Roman" panose="02020603050405020304" pitchFamily="18" charset="0"/>
              </a:rPr>
              <a:t>susţinătorilor</a:t>
            </a:r>
            <a:r>
              <a:rPr lang="ro-RO" dirty="0">
                <a:latin typeface="Times New Roman" panose="02020603050405020304" pitchFamily="18" charset="0"/>
                <a:cs typeface="Times New Roman" panose="02020603050405020304" pitchFamily="18" charset="0"/>
              </a:rPr>
              <a:t> acestei paradigme, anume economia, fiind interesul principal al statului, determină politica externă pe arena internaţională. Această paradigmă este considerată, în mare măsură, una de transformare şi, astfel, </a:t>
            </a:r>
            <a:r>
              <a:rPr lang="ro-RO" dirty="0" err="1">
                <a:latin typeface="Times New Roman" panose="02020603050405020304" pitchFamily="18" charset="0"/>
                <a:cs typeface="Times New Roman" panose="02020603050405020304" pitchFamily="18" charset="0"/>
              </a:rPr>
              <a:t>adepţii</a:t>
            </a:r>
            <a:r>
              <a:rPr lang="ro-RO" dirty="0">
                <a:latin typeface="Times New Roman" panose="02020603050405020304" pitchFamily="18" charset="0"/>
                <a:cs typeface="Times New Roman" panose="02020603050405020304" pitchFamily="18" charset="0"/>
              </a:rPr>
              <a:t> săi sunt </a:t>
            </a:r>
            <a:r>
              <a:rPr lang="ro-RO" dirty="0" err="1">
                <a:latin typeface="Times New Roman" panose="02020603050405020304" pitchFamily="18" charset="0"/>
                <a:cs typeface="Times New Roman" panose="02020603050405020304" pitchFamily="18" charset="0"/>
              </a:rPr>
              <a:t>numiţi</a:t>
            </a:r>
            <a:r>
              <a:rPr lang="ro-RO" dirty="0">
                <a:latin typeface="Times New Roman" panose="02020603050405020304" pitchFamily="18" charset="0"/>
                <a:cs typeface="Times New Roman" panose="02020603050405020304" pitchFamily="18" charset="0"/>
              </a:rPr>
              <a:t> transformatori.</a:t>
            </a:r>
          </a:p>
          <a:p>
            <a:pPr algn="just"/>
            <a:endParaRPr lang="en-US"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endParaRPr lang="ro-RO" dirty="0">
              <a:latin typeface="Times New Roman" panose="02020603050405020304" pitchFamily="18" charset="0"/>
              <a:cs typeface="Times New Roman" panose="02020603050405020304" pitchFamily="18" charset="0"/>
            </a:endParaRPr>
          </a:p>
          <a:p>
            <a:pPr algn="just"/>
            <a:r>
              <a:rPr lang="ro-RO"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874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447371"/>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p>
          <a:p>
            <a:pPr lvl="0" algn="ctr">
              <a:spcAft>
                <a:spcPts val="0"/>
              </a:spcAft>
              <a:tabLst>
                <a:tab pos="746760" algn="l"/>
              </a:tabLst>
            </a:pPr>
            <a:endParaRPr lang="ro-RO" sz="2000" u="sng" dirty="0">
              <a:latin typeface="Times New Roman" panose="02020603050405020304" pitchFamily="18" charset="0"/>
              <a:cs typeface="Times New Roman" panose="02020603050405020304" pitchFamily="18" charset="0"/>
            </a:endParaRPr>
          </a:p>
          <a:p>
            <a:pPr marL="285750" lvl="0" indent="-285750" algn="just">
              <a:lnSpc>
                <a:spcPct val="150000"/>
              </a:lnSpc>
              <a:spcAft>
                <a:spcPts val="0"/>
              </a:spcAft>
              <a:buFont typeface="Wingdings" panose="05000000000000000000" pitchFamily="2" charset="2"/>
              <a:buChar char="Ø"/>
              <a:tabLst>
                <a:tab pos="746760" algn="l"/>
              </a:tabLst>
            </a:pPr>
            <a:r>
              <a:rPr lang="ro-RO" dirty="0">
                <a:latin typeface="Times New Roman" panose="02020603050405020304" pitchFamily="18" charset="0"/>
                <a:cs typeface="Times New Roman" panose="02020603050405020304" pitchFamily="18" charset="0"/>
              </a:rPr>
              <a:t>Termenul de ’’</a:t>
            </a:r>
            <a:r>
              <a:rPr lang="ro-RO" b="1" dirty="0">
                <a:latin typeface="Times New Roman" panose="02020603050405020304" pitchFamily="18" charset="0"/>
                <a:cs typeface="Times New Roman" panose="02020603050405020304" pitchFamily="18" charset="0"/>
              </a:rPr>
              <a:t>securitate</a:t>
            </a:r>
            <a:r>
              <a:rPr lang="ro-RO" dirty="0">
                <a:latin typeface="Times New Roman" panose="02020603050405020304" pitchFamily="18" charset="0"/>
                <a:cs typeface="Times New Roman" panose="02020603050405020304" pitchFamily="18" charset="0"/>
              </a:rPr>
              <a:t>’’ provine din latinescul </a:t>
            </a:r>
            <a:r>
              <a:rPr lang="ro-RO" dirty="0" err="1">
                <a:latin typeface="Times New Roman" panose="02020603050405020304" pitchFamily="18" charset="0"/>
                <a:cs typeface="Times New Roman" panose="02020603050405020304" pitchFamily="18" charset="0"/>
              </a:rPr>
              <a:t>securitas-securitatis</a:t>
            </a:r>
            <a:r>
              <a:rPr lang="ro-RO" dirty="0">
                <a:latin typeface="Times New Roman" panose="02020603050405020304" pitchFamily="18" charset="0"/>
                <a:cs typeface="Times New Roman" panose="02020603050405020304" pitchFamily="18" charset="0"/>
              </a:rPr>
              <a:t> si reprezintă ’’faptul de a fi la adăpost de orice pericol; sentimentul de </a:t>
            </a:r>
            <a:r>
              <a:rPr lang="ro-RO" dirty="0" err="1">
                <a:latin typeface="Times New Roman" panose="02020603050405020304" pitchFamily="18" charset="0"/>
                <a:cs typeface="Times New Roman" panose="02020603050405020304" pitchFamily="18" charset="0"/>
              </a:rPr>
              <a:t>siguranţă</a:t>
            </a:r>
            <a:r>
              <a:rPr lang="ro-RO" dirty="0">
                <a:latin typeface="Times New Roman" panose="02020603050405020304" pitchFamily="18" charset="0"/>
                <a:cs typeface="Times New Roman" panose="02020603050405020304" pitchFamily="18" charset="0"/>
              </a:rPr>
              <a:t> pe care îl dă cuiva absența oricărui pericol’’. </a:t>
            </a:r>
          </a:p>
          <a:p>
            <a:pPr marL="285750" lvl="0" indent="-285750" algn="just">
              <a:lnSpc>
                <a:spcPct val="150000"/>
              </a:lnSpc>
              <a:spcAft>
                <a:spcPts val="0"/>
              </a:spcAft>
              <a:buFont typeface="Wingdings" panose="05000000000000000000" pitchFamily="2" charset="2"/>
              <a:buChar char="Ø"/>
              <a:tabLst>
                <a:tab pos="746760" algn="l"/>
              </a:tabLst>
            </a:pPr>
            <a:r>
              <a:rPr lang="ro-RO" dirty="0">
                <a:latin typeface="Times New Roman" panose="02020603050405020304" pitchFamily="18" charset="0"/>
                <a:cs typeface="Times New Roman" panose="02020603050405020304" pitchFamily="18" charset="0"/>
              </a:rPr>
              <a:t>Securitatea mai înseamnă şi </a:t>
            </a:r>
            <a:r>
              <a:rPr lang="ro-RO" b="1" dirty="0">
                <a:latin typeface="Times New Roman" panose="02020603050405020304" pitchFamily="18" charset="0"/>
                <a:cs typeface="Times New Roman" panose="02020603050405020304" pitchFamily="18" charset="0"/>
              </a:rPr>
              <a:t>’’</a:t>
            </a:r>
            <a:r>
              <a:rPr lang="ro-RO" b="1" dirty="0" err="1">
                <a:latin typeface="Times New Roman" panose="02020603050405020304" pitchFamily="18" charset="0"/>
                <a:cs typeface="Times New Roman" panose="02020603050405020304" pitchFamily="18" charset="0"/>
              </a:rPr>
              <a:t>protecţie</a:t>
            </a:r>
            <a:r>
              <a:rPr lang="ro-RO" b="1" dirty="0">
                <a:latin typeface="Times New Roman" panose="02020603050405020304" pitchFamily="18" charset="0"/>
                <a:cs typeface="Times New Roman" panose="02020603050405020304" pitchFamily="18" charset="0"/>
              </a:rPr>
              <a:t>, apărare</a:t>
            </a:r>
            <a:r>
              <a:rPr lang="ro-RO" dirty="0">
                <a:latin typeface="Times New Roman" panose="02020603050405020304" pitchFamily="18" charset="0"/>
                <a:cs typeface="Times New Roman" panose="02020603050405020304" pitchFamily="18" charset="0"/>
              </a:rPr>
              <a:t>’’.</a:t>
            </a:r>
          </a:p>
          <a:p>
            <a:pPr marL="285750" lvl="0" indent="-285750" algn="just">
              <a:lnSpc>
                <a:spcPct val="150000"/>
              </a:lnSpc>
              <a:spcAft>
                <a:spcPts val="0"/>
              </a:spcAft>
              <a:buFont typeface="Wingdings" panose="05000000000000000000" pitchFamily="2" charset="2"/>
              <a:buChar char="Ø"/>
              <a:tabLst>
                <a:tab pos="746760" algn="l"/>
              </a:tabLst>
            </a:pPr>
            <a:r>
              <a:rPr lang="ro-RO" dirty="0">
                <a:latin typeface="Times New Roman" panose="02020603050405020304" pitchFamily="18" charset="0"/>
                <a:cs typeface="Times New Roman" panose="02020603050405020304" pitchFamily="18" charset="0"/>
              </a:rPr>
              <a:t>Securitatea reprezintă, în principiu, ’’</a:t>
            </a:r>
            <a:r>
              <a:rPr lang="ro-RO" b="1" dirty="0">
                <a:latin typeface="Times New Roman" panose="02020603050405020304" pitchFamily="18" charset="0"/>
                <a:cs typeface="Times New Roman" panose="02020603050405020304" pitchFamily="18" charset="0"/>
              </a:rPr>
              <a:t>acea stare de fapt care pune la adăpost de orice pericol extern şi intern o colectivitate sau un stat oarecare, în urma unor măsuri specifice, ce sunt adoptate şi care asigură </a:t>
            </a:r>
            <a:r>
              <a:rPr lang="ro-RO" b="1" dirty="0" err="1">
                <a:latin typeface="Times New Roman" panose="02020603050405020304" pitchFamily="18" charset="0"/>
                <a:cs typeface="Times New Roman" panose="02020603050405020304" pitchFamily="18" charset="0"/>
              </a:rPr>
              <a:t>existenţa</a:t>
            </a:r>
            <a:r>
              <a:rPr lang="ro-RO" b="1" dirty="0">
                <a:latin typeface="Times New Roman" panose="02020603050405020304" pitchFamily="18" charset="0"/>
                <a:cs typeface="Times New Roman" panose="02020603050405020304" pitchFamily="18" charset="0"/>
              </a:rPr>
              <a:t>, </a:t>
            </a:r>
            <a:r>
              <a:rPr lang="ro-RO" b="1" dirty="0" err="1">
                <a:latin typeface="Times New Roman" panose="02020603050405020304" pitchFamily="18" charset="0"/>
                <a:cs typeface="Times New Roman" panose="02020603050405020304" pitchFamily="18" charset="0"/>
              </a:rPr>
              <a:t>independenţa</a:t>
            </a:r>
            <a:r>
              <a:rPr lang="ro-RO" b="1" dirty="0">
                <a:latin typeface="Times New Roman" panose="02020603050405020304" pitchFamily="18" charset="0"/>
                <a:cs typeface="Times New Roman" panose="02020603050405020304" pitchFamily="18" charset="0"/>
              </a:rPr>
              <a:t>, suveranitatea, integritatea teritorială a statului şi respectarea intereselor fundamentale </a:t>
            </a:r>
            <a:r>
              <a:rPr lang="ro-RO" dirty="0">
                <a:latin typeface="Times New Roman" panose="02020603050405020304" pitchFamily="18" charset="0"/>
                <a:cs typeface="Times New Roman" panose="02020603050405020304" pitchFamily="18" charset="0"/>
              </a:rPr>
              <a:t>’’</a:t>
            </a:r>
            <a:endParaRPr lang="en-US"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08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229600" cy="4862870"/>
          </a:xfrm>
          <a:prstGeom prst="rect">
            <a:avLst/>
          </a:prstGeom>
        </p:spPr>
        <p:txBody>
          <a:bodyPr wrap="square">
            <a:spAutoFit/>
          </a:bodyPr>
          <a:lstStyle/>
          <a:p>
            <a:pPr lvl="0" algn="ctr">
              <a:spcAft>
                <a:spcPts val="0"/>
              </a:spcAft>
              <a:tabLst>
                <a:tab pos="746760" algn="l"/>
              </a:tabLst>
            </a:pP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p>
          <a:p>
            <a:pPr lvl="0" algn="ctr">
              <a:spcAft>
                <a:spcPts val="0"/>
              </a:spcAft>
              <a:tabLst>
                <a:tab pos="746760" algn="l"/>
              </a:tabLst>
            </a:pPr>
            <a:endParaRPr lang="ro-RO" sz="2000" dirty="0">
              <a:latin typeface="Times New Roman" panose="02020603050405020304" pitchFamily="18" charset="0"/>
              <a:cs typeface="Times New Roman" panose="02020603050405020304" pitchFamily="18" charset="0"/>
            </a:endParaRPr>
          </a:p>
          <a:p>
            <a:endParaRPr lang="ro-RO"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Conceptul de ’’</a:t>
            </a:r>
            <a:r>
              <a:rPr lang="ro-RO" sz="2400" b="1" dirty="0">
                <a:latin typeface="Times New Roman" panose="02020603050405020304" pitchFamily="18" charset="0"/>
                <a:cs typeface="Times New Roman" panose="02020603050405020304" pitchFamily="18" charset="0"/>
              </a:rPr>
              <a:t>securitate</a:t>
            </a:r>
            <a:r>
              <a:rPr lang="ro-RO" sz="2400" dirty="0">
                <a:latin typeface="Times New Roman" panose="02020603050405020304" pitchFamily="18" charset="0"/>
                <a:cs typeface="Times New Roman" panose="02020603050405020304" pitchFamily="18" charset="0"/>
              </a:rPr>
              <a:t>’’ e definit în mai multe moduri:</a:t>
            </a:r>
          </a:p>
          <a:p>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lipsa relativă a războiului; </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capacitatea unei națiuni de a promova cu succes interesele sale naționale;</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asigurarea bunăstării viitoare;</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prezentarea unui stil de viață acceptabil de către cetățeni  ce e compatibil cu necesitățile si aspirațiile legitime ale altora;</a:t>
            </a:r>
            <a:endParaRPr lang="en-US" sz="2400" dirty="0">
              <a:latin typeface="Times New Roman" panose="02020603050405020304" pitchFamily="18" charset="0"/>
              <a:cs typeface="Times New Roman" panose="02020603050405020304" pitchFamily="18" charset="0"/>
            </a:endParaRPr>
          </a:p>
          <a:p>
            <a:pPr marL="285750" lvl="0" indent="-285750">
              <a:buFont typeface="Wingdings" panose="05000000000000000000" pitchFamily="2" charset="2"/>
              <a:buChar char="ü"/>
            </a:pPr>
            <a:r>
              <a:rPr lang="ro-RO" sz="2400" dirty="0">
                <a:latin typeface="Times New Roman" panose="02020603050405020304" pitchFamily="18" charset="0"/>
                <a:cs typeface="Times New Roman" panose="02020603050405020304" pitchFamily="18" charset="0"/>
              </a:rPr>
              <a:t>absenta amenințărilor și temerilor.</a:t>
            </a:r>
          </a:p>
          <a:p>
            <a:pPr lvl="0"/>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52380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52400"/>
            <a:ext cx="8153400" cy="5064784"/>
          </a:xfrm>
          <a:prstGeom prst="rect">
            <a:avLst/>
          </a:prstGeom>
        </p:spPr>
        <p:txBody>
          <a:bodyPr wrap="square">
            <a:spAutoFit/>
          </a:bodyPr>
          <a:lstStyle/>
          <a:p>
            <a:pPr algn="ctr"/>
            <a:r>
              <a:rPr lang="ro-RO" sz="2000" b="1" u="sng" dirty="0">
                <a:latin typeface="Times New Roman" panose="02020603050405020304" pitchFamily="18" charset="0"/>
                <a:cs typeface="Times New Roman" panose="02020603050405020304" pitchFamily="18" charset="0"/>
              </a:rPr>
              <a:t>Conceptul de securitate şi elementele sale componente</a:t>
            </a:r>
            <a:r>
              <a:rPr lang="ro-RO" sz="2000" u="sng" dirty="0">
                <a:latin typeface="Times New Roman" panose="02020603050405020304" pitchFamily="18" charset="0"/>
                <a:cs typeface="Times New Roman" panose="02020603050405020304" pitchFamily="18" charset="0"/>
              </a:rPr>
              <a:t> </a:t>
            </a:r>
          </a:p>
          <a:p>
            <a:r>
              <a:rPr lang="ro-RO" sz="1600" dirty="0"/>
              <a:t> </a:t>
            </a:r>
          </a:p>
          <a:p>
            <a:r>
              <a:rPr lang="ro-RO" b="1" dirty="0">
                <a:latin typeface="Times New Roman" panose="02020603050405020304" pitchFamily="18" charset="0"/>
                <a:cs typeface="Times New Roman" panose="02020603050405020304" pitchFamily="18" charset="0"/>
              </a:rPr>
              <a:t>Din perspectiva UE </a:t>
            </a:r>
            <a:r>
              <a:rPr lang="ro-RO" dirty="0">
                <a:latin typeface="Times New Roman" panose="02020603050405020304" pitchFamily="18" charset="0"/>
                <a:cs typeface="Times New Roman" panose="02020603050405020304" pitchFamily="18" charset="0"/>
              </a:rPr>
              <a:t>’’</a:t>
            </a:r>
            <a:r>
              <a:rPr lang="ro-RO" b="1" dirty="0">
                <a:latin typeface="Times New Roman" panose="02020603050405020304" pitchFamily="18" charset="0"/>
                <a:cs typeface="Times New Roman" panose="02020603050405020304" pitchFamily="18" charset="0"/>
              </a:rPr>
              <a:t>securitatea</a:t>
            </a:r>
            <a:r>
              <a:rPr lang="ro-RO" dirty="0">
                <a:latin typeface="Times New Roman" panose="02020603050405020304" pitchFamily="18" charset="0"/>
                <a:cs typeface="Times New Roman" panose="02020603050405020304" pitchFamily="18" charset="0"/>
              </a:rPr>
              <a:t>’’ e sistemul specific al  funcționarii continentale organizată astfel încât să excludă posibilitatea oricăror amenințări/ agresiuni la adresa unuia/mai multor state europene. </a:t>
            </a:r>
          </a:p>
          <a:p>
            <a:endParaRPr lang="ro-RO"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UE are trei obiective strategice:</a:t>
            </a:r>
          </a:p>
          <a:p>
            <a:endParaRPr lang="en-US" b="1"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abordarea amenințărilor;</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construirea securității în vecinătatea noastră;</a:t>
            </a:r>
            <a:endParaRPr lang="en-US"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ro-RO" dirty="0">
                <a:latin typeface="Times New Roman" panose="02020603050405020304" pitchFamily="18" charset="0"/>
                <a:cs typeface="Times New Roman" panose="02020603050405020304" pitchFamily="18" charset="0"/>
              </a:rPr>
              <a:t>o ordine internațională bazată pe multilateralismul eficient.</a:t>
            </a:r>
          </a:p>
          <a:p>
            <a:pPr marL="285750" indent="-285750">
              <a:buFont typeface="Wingdings" panose="05000000000000000000" pitchFamily="2" charset="2"/>
              <a:buChar char="Ø"/>
            </a:pPr>
            <a:endParaRPr lang="en-US" dirty="0">
              <a:latin typeface="Times New Roman" panose="02020603050405020304" pitchFamily="18" charset="0"/>
              <a:cs typeface="Times New Roman" panose="02020603050405020304" pitchFamily="18" charset="0"/>
            </a:endParaRPr>
          </a:p>
          <a:p>
            <a:r>
              <a:rPr lang="ro-RO" b="1" dirty="0">
                <a:latin typeface="Times New Roman" panose="02020603050405020304" pitchFamily="18" charset="0"/>
                <a:cs typeface="Times New Roman" panose="02020603050405020304" pitchFamily="18" charset="0"/>
              </a:rPr>
              <a:t>Din perspectiva NATO</a:t>
            </a:r>
            <a:r>
              <a:rPr lang="ro-RO" dirty="0">
                <a:latin typeface="Times New Roman" panose="02020603050405020304" pitchFamily="18" charset="0"/>
                <a:cs typeface="Times New Roman" panose="02020603050405020304" pitchFamily="18" charset="0"/>
              </a:rPr>
              <a:t> ’’</a:t>
            </a:r>
            <a:r>
              <a:rPr lang="ro-RO" b="1" dirty="0">
                <a:latin typeface="Times New Roman" panose="02020603050405020304" pitchFamily="18" charset="0"/>
                <a:cs typeface="Times New Roman" panose="02020603050405020304" pitchFamily="18" charset="0"/>
              </a:rPr>
              <a:t>securitatea</a:t>
            </a:r>
            <a:r>
              <a:rPr lang="ro-RO" dirty="0">
                <a:latin typeface="Times New Roman" panose="02020603050405020304" pitchFamily="18" charset="0"/>
                <a:cs typeface="Times New Roman" panose="02020603050405020304" pitchFamily="18" charset="0"/>
              </a:rPr>
              <a:t>’’ - asigură unul din fundamentele indispensabile pentru mediul euroatlantic, în care nici o țară nu poate intimida/ constrânge o alta tară prin amenințarea cu forța/ cu aplicarea forței.</a:t>
            </a:r>
          </a:p>
          <a:p>
            <a:endParaRPr lang="ro-RO"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 Conceptul contemporan de ’’</a:t>
            </a:r>
            <a:r>
              <a:rPr lang="ro-RO" b="1" dirty="0">
                <a:latin typeface="Times New Roman" panose="02020603050405020304" pitchFamily="18" charset="0"/>
                <a:cs typeface="Times New Roman" panose="02020603050405020304" pitchFamily="18" charset="0"/>
              </a:rPr>
              <a:t>securitate</a:t>
            </a:r>
            <a:r>
              <a:rPr lang="ro-RO" dirty="0">
                <a:latin typeface="Times New Roman" panose="02020603050405020304" pitchFamily="18" charset="0"/>
                <a:cs typeface="Times New Roman" panose="02020603050405020304" pitchFamily="18" charset="0"/>
              </a:rPr>
              <a:t>’’ - reprezintă un termen multidimensional.</a:t>
            </a:r>
            <a:endParaRPr lang="en-US" dirty="0">
              <a:latin typeface="Times New Roman" panose="02020603050405020304" pitchFamily="18" charset="0"/>
              <a:cs typeface="Times New Roman" panose="02020603050405020304" pitchFamily="18" charset="0"/>
            </a:endParaRPr>
          </a:p>
          <a:p>
            <a:pPr lvl="0" algn="ctr">
              <a:lnSpc>
                <a:spcPct val="107000"/>
              </a:lnSpc>
              <a:spcAft>
                <a:spcPts val="80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6162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533400"/>
            <a:ext cx="8153400" cy="5262979"/>
          </a:xfrm>
          <a:prstGeom prst="rect">
            <a:avLst/>
          </a:prstGeom>
        </p:spPr>
        <p:txBody>
          <a:bodyPr wrap="square">
            <a:spAutoFit/>
          </a:bodyPr>
          <a:lstStyle/>
          <a:p>
            <a:pPr algn="ctr"/>
            <a:r>
              <a:rPr lang="ro-RO" sz="2400" b="1" dirty="0">
                <a:latin typeface="Times New Roman" panose="02020603050405020304" pitchFamily="18" charset="0"/>
                <a:cs typeface="Times New Roman" panose="02020603050405020304" pitchFamily="18" charset="0"/>
              </a:rPr>
              <a:t>Termenul de securitate este de uz general în relațiile internaționale.</a:t>
            </a:r>
          </a:p>
          <a:p>
            <a:r>
              <a:rPr lang="ro-RO" sz="2400" dirty="0">
                <a:latin typeface="Times New Roman" panose="02020603050405020304" pitchFamily="18" charset="0"/>
                <a:cs typeface="Times New Roman" panose="02020603050405020304" pitchFamily="18" charset="0"/>
              </a:rPr>
              <a:t>Înainte de apariția preocupărilor economice şi ambientale, din timpul anilor 70, conceptul de ’’</a:t>
            </a:r>
            <a:r>
              <a:rPr lang="ro-RO" sz="2400" b="1" dirty="0">
                <a:latin typeface="Times New Roman" panose="02020603050405020304" pitchFamily="18" charset="0"/>
                <a:cs typeface="Times New Roman" panose="02020603050405020304" pitchFamily="18" charset="0"/>
              </a:rPr>
              <a:t>securitate</a:t>
            </a:r>
            <a:r>
              <a:rPr lang="ro-RO" sz="2400" dirty="0">
                <a:latin typeface="Times New Roman" panose="02020603050405020304" pitchFamily="18" charset="0"/>
                <a:cs typeface="Times New Roman" panose="02020603050405020304" pitchFamily="18" charset="0"/>
              </a:rPr>
              <a:t>’’ era rareori tratat în alți termeni decât cei ai intereselor politice particulare ale participanţilor şi chiar până la sfârșitul anilor 80 discuția încă mai avea un puternic accent militar.</a:t>
            </a:r>
          </a:p>
          <a:p>
            <a:endParaRPr lang="en-US" sz="2400" dirty="0">
              <a:latin typeface="Times New Roman" panose="02020603050405020304" pitchFamily="18" charset="0"/>
              <a:cs typeface="Times New Roman" panose="02020603050405020304" pitchFamily="18" charset="0"/>
            </a:endParaRPr>
          </a:p>
          <a:p>
            <a:r>
              <a:rPr lang="ro-RO" sz="2400" dirty="0">
                <a:latin typeface="Times New Roman" panose="02020603050405020304" pitchFamily="18" charset="0"/>
                <a:cs typeface="Times New Roman" panose="02020603050405020304" pitchFamily="18" charset="0"/>
              </a:rPr>
              <a:t>Termenul de securitate intră în vocabularul curent al comunității internaționale după anul 1945 şi se impune la mijlocul anilor 1970. Etimologia noțiunii își are rădăcinile în Imperiul Roman, în perioada domniei împăratului </a:t>
            </a:r>
            <a:r>
              <a:rPr lang="ro-RO" sz="2400" dirty="0" err="1">
                <a:latin typeface="Times New Roman" panose="02020603050405020304" pitchFamily="18" charset="0"/>
                <a:cs typeface="Times New Roman" panose="02020603050405020304" pitchFamily="18" charset="0"/>
              </a:rPr>
              <a:t>Hostilian</a:t>
            </a:r>
            <a:r>
              <a:rPr lang="ro-RO" sz="2400" dirty="0">
                <a:latin typeface="Times New Roman" panose="02020603050405020304" pitchFamily="18" charset="0"/>
                <a:cs typeface="Times New Roman" panose="02020603050405020304" pitchFamily="18" charset="0"/>
              </a:rPr>
              <a:t> – 250 d. Hr. </a:t>
            </a:r>
            <a:r>
              <a:rPr lang="ro-RO" sz="2400" dirty="0" err="1">
                <a:latin typeface="Times New Roman" panose="02020603050405020304" pitchFamily="18" charset="0"/>
                <a:cs typeface="Times New Roman" panose="02020603050405020304" pitchFamily="18" charset="0"/>
              </a:rPr>
              <a:t>Zeiţa</a:t>
            </a:r>
            <a:r>
              <a:rPr lang="ro-RO" sz="2400" dirty="0">
                <a:latin typeface="Times New Roman" panose="02020603050405020304" pitchFamily="18" charset="0"/>
                <a:cs typeface="Times New Roman" panose="02020603050405020304" pitchFamily="18" charset="0"/>
              </a:rPr>
              <a:t> care asigura protecția şi bunăstarea imperiului se numea Securitas ca libertate în fata amenințărilor. </a:t>
            </a:r>
          </a:p>
        </p:txBody>
      </p:sp>
    </p:spTree>
    <p:extLst>
      <p:ext uri="{BB962C8B-B14F-4D97-AF65-F5344CB8AC3E}">
        <p14:creationId xmlns:p14="http://schemas.microsoft.com/office/powerpoint/2010/main" val="2653454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1331</TotalTime>
  <Words>4052</Words>
  <Application>Microsoft Macintosh PowerPoint</Application>
  <PresentationFormat>On-screen Show (4:3)</PresentationFormat>
  <Paragraphs>299</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Lucida Sans Unicode</vt:lpstr>
      <vt:lpstr>Times New Roman</vt:lpstr>
      <vt:lpstr>Verdana</vt:lpstr>
      <vt:lpstr>Wingdings</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Tatiana Busuncian</dc:creator>
  <cp:lastModifiedBy>Vin Vico</cp:lastModifiedBy>
  <cp:revision>139</cp:revision>
  <cp:lastPrinted>2016-09-13T08:08:49Z</cp:lastPrinted>
  <dcterms:created xsi:type="dcterms:W3CDTF">2006-08-16T00:00:00Z</dcterms:created>
  <dcterms:modified xsi:type="dcterms:W3CDTF">2024-10-30T19:26:35Z</dcterms:modified>
</cp:coreProperties>
</file>