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81" r:id="rId3"/>
    <p:sldId id="282" r:id="rId4"/>
    <p:sldId id="283" r:id="rId5"/>
    <p:sldId id="284" r:id="rId6"/>
    <p:sldId id="285" r:id="rId7"/>
    <p:sldId id="286" r:id="rId8"/>
    <p:sldId id="287" r:id="rId9"/>
    <p:sldId id="288"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71" r:id="rId23"/>
    <p:sldId id="272" r:id="rId24"/>
    <p:sldId id="273" r:id="rId25"/>
    <p:sldId id="274" r:id="rId26"/>
    <p:sldId id="275" r:id="rId27"/>
    <p:sldId id="277" r:id="rId28"/>
    <p:sldId id="278" r:id="rId29"/>
    <p:sldId id="279" r:id="rId30"/>
    <p:sldId id="280" r:id="rId31"/>
    <p:sldId id="289" r:id="rId32"/>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29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99001-B0F6-4E71-8D7E-EC39A022EB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74F3ACFF-14A4-471C-91F7-3D6040D111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C2FC94D6-F3E4-42D1-BF96-EB5A8D2E1CA9}"/>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5" name="Footer Placeholder 4">
            <a:extLst>
              <a:ext uri="{FF2B5EF4-FFF2-40B4-BE49-F238E27FC236}">
                <a16:creationId xmlns:a16="http://schemas.microsoft.com/office/drawing/2014/main" id="{96AA2ADD-48FB-4350-844F-2C336F4BCFAE}"/>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EC971B63-1045-4E32-8875-CC302C32907A}"/>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1263537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BA0A9-CEDF-457B-9AEC-971C62BFE184}"/>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72B6DEC8-F8A0-4DF6-AC76-D44CA2AE594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0365DC91-A52E-4A1B-8691-419E89F21373}"/>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5" name="Footer Placeholder 4">
            <a:extLst>
              <a:ext uri="{FF2B5EF4-FFF2-40B4-BE49-F238E27FC236}">
                <a16:creationId xmlns:a16="http://schemas.microsoft.com/office/drawing/2014/main" id="{16D52363-E088-4EFF-A33F-C1E90C779BCF}"/>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6517640C-0A3B-4486-87CF-EA1689460CF3}"/>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1464025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F220F0-BFBC-40D5-AEDC-A50163B0C3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505492AA-39BC-4D9B-A1FA-79D6A668FD7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523A8892-46DE-4FA3-95DC-08126E635CB0}"/>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5" name="Footer Placeholder 4">
            <a:extLst>
              <a:ext uri="{FF2B5EF4-FFF2-40B4-BE49-F238E27FC236}">
                <a16:creationId xmlns:a16="http://schemas.microsoft.com/office/drawing/2014/main" id="{5DBBFAF2-55FE-47D6-B790-B35EEF169033}"/>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6F17CB2B-6469-45E4-9C9F-281B119DB435}"/>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920596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D02B4-B3CA-4D51-AA40-1762F255A92B}"/>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A552E3D3-B713-43CA-A0CA-AAE73CA1F7B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5AFCCD8C-EDD3-4B19-92F7-362C83154974}"/>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5" name="Footer Placeholder 4">
            <a:extLst>
              <a:ext uri="{FF2B5EF4-FFF2-40B4-BE49-F238E27FC236}">
                <a16:creationId xmlns:a16="http://schemas.microsoft.com/office/drawing/2014/main" id="{A2C3C1FC-5EC4-4766-B023-F945C7FB0214}"/>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F79C453C-C5BC-46D7-A2B4-99AA7D48EC1D}"/>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812346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60ED-A7DC-4CFC-B4DC-E20BE874EB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AF0CEFA7-5AA8-4232-973B-0B274065D6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639650-2F1C-4EFF-A163-ECC404A7504C}"/>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5" name="Footer Placeholder 4">
            <a:extLst>
              <a:ext uri="{FF2B5EF4-FFF2-40B4-BE49-F238E27FC236}">
                <a16:creationId xmlns:a16="http://schemas.microsoft.com/office/drawing/2014/main" id="{498BAB47-8C62-4B28-A51A-675F5638650A}"/>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5CF87B22-7BA4-473E-8B41-D7F3A89F9A32}"/>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3236210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95259-3A92-45E0-8890-D168269FC786}"/>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BAE1F13A-BC2A-4718-93A5-2D1D01A5733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377C556E-2078-44F6-A1E3-328D9DF1362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2E3417A9-735F-4E1B-83FF-2AEE5116EC8E}"/>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6" name="Footer Placeholder 5">
            <a:extLst>
              <a:ext uri="{FF2B5EF4-FFF2-40B4-BE49-F238E27FC236}">
                <a16:creationId xmlns:a16="http://schemas.microsoft.com/office/drawing/2014/main" id="{6D4A2BF9-9105-4E6F-BAD5-E5FA0FD665EC}"/>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5B667387-1A04-4D9B-9A80-3FAC925B0CBE}"/>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1111943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D48DB-6EA9-44B5-8422-4CD753AAB8C0}"/>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19C86BB4-55E8-49FA-8E1F-6618CEA66A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70DADC9-B625-4981-AAEB-69E0250CC44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64CB65B9-D690-46C6-B654-C4FCAD99CD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00FFC90-FBD2-4E54-AC7A-102D7C1970F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93B808A8-C8C4-45CF-A61D-6178644EF7BE}"/>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8" name="Footer Placeholder 7">
            <a:extLst>
              <a:ext uri="{FF2B5EF4-FFF2-40B4-BE49-F238E27FC236}">
                <a16:creationId xmlns:a16="http://schemas.microsoft.com/office/drawing/2014/main" id="{F670773A-3BD6-4418-B8EE-5DA3B9262C45}"/>
              </a:ext>
            </a:extLst>
          </p:cNvPr>
          <p:cNvSpPr>
            <a:spLocks noGrp="1"/>
          </p:cNvSpPr>
          <p:nvPr>
            <p:ph type="ftr" sz="quarter" idx="11"/>
          </p:nvPr>
        </p:nvSpPr>
        <p:spPr/>
        <p:txBody>
          <a:bodyPr/>
          <a:lstStyle/>
          <a:p>
            <a:endParaRPr lang="ro-RO"/>
          </a:p>
        </p:txBody>
      </p:sp>
      <p:sp>
        <p:nvSpPr>
          <p:cNvPr id="9" name="Slide Number Placeholder 8">
            <a:extLst>
              <a:ext uri="{FF2B5EF4-FFF2-40B4-BE49-F238E27FC236}">
                <a16:creationId xmlns:a16="http://schemas.microsoft.com/office/drawing/2014/main" id="{2288EE15-E722-4479-B01B-905298DDB8CF}"/>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298272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6AC5-35FE-4431-9712-805332C67666}"/>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B1248663-D59B-4B7A-A443-77731C2FD6D9}"/>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4" name="Footer Placeholder 3">
            <a:extLst>
              <a:ext uri="{FF2B5EF4-FFF2-40B4-BE49-F238E27FC236}">
                <a16:creationId xmlns:a16="http://schemas.microsoft.com/office/drawing/2014/main" id="{5AE34167-857E-434A-B197-067018C21430}"/>
              </a:ext>
            </a:extLst>
          </p:cNvPr>
          <p:cNvSpPr>
            <a:spLocks noGrp="1"/>
          </p:cNvSpPr>
          <p:nvPr>
            <p:ph type="ftr" sz="quarter" idx="11"/>
          </p:nvPr>
        </p:nvSpPr>
        <p:spPr/>
        <p:txBody>
          <a:bodyPr/>
          <a:lstStyle/>
          <a:p>
            <a:endParaRPr lang="ro-RO"/>
          </a:p>
        </p:txBody>
      </p:sp>
      <p:sp>
        <p:nvSpPr>
          <p:cNvPr id="5" name="Slide Number Placeholder 4">
            <a:extLst>
              <a:ext uri="{FF2B5EF4-FFF2-40B4-BE49-F238E27FC236}">
                <a16:creationId xmlns:a16="http://schemas.microsoft.com/office/drawing/2014/main" id="{ABD890BF-F4E1-4640-A0F7-37F7E4601FC4}"/>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258316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043BC6-334F-4958-921C-9D63E7E19A57}"/>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3" name="Footer Placeholder 2">
            <a:extLst>
              <a:ext uri="{FF2B5EF4-FFF2-40B4-BE49-F238E27FC236}">
                <a16:creationId xmlns:a16="http://schemas.microsoft.com/office/drawing/2014/main" id="{FF2E4AD6-8B84-49B4-9940-64301BB47977}"/>
              </a:ext>
            </a:extLst>
          </p:cNvPr>
          <p:cNvSpPr>
            <a:spLocks noGrp="1"/>
          </p:cNvSpPr>
          <p:nvPr>
            <p:ph type="ftr" sz="quarter" idx="11"/>
          </p:nvPr>
        </p:nvSpPr>
        <p:spPr/>
        <p:txBody>
          <a:bodyPr/>
          <a:lstStyle/>
          <a:p>
            <a:endParaRPr lang="ro-RO"/>
          </a:p>
        </p:txBody>
      </p:sp>
      <p:sp>
        <p:nvSpPr>
          <p:cNvPr id="4" name="Slide Number Placeholder 3">
            <a:extLst>
              <a:ext uri="{FF2B5EF4-FFF2-40B4-BE49-F238E27FC236}">
                <a16:creationId xmlns:a16="http://schemas.microsoft.com/office/drawing/2014/main" id="{E1C7A55F-72A4-4FC0-A521-9CD972531219}"/>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269075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2783C-4143-414F-BE73-57CCB484B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2725CB91-EAFD-443B-9311-6ED75F9591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0A8EFF7A-54C2-4898-8E80-12346F5CE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239B9D-D5CC-424E-A39B-45972B2C695D}"/>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6" name="Footer Placeholder 5">
            <a:extLst>
              <a:ext uri="{FF2B5EF4-FFF2-40B4-BE49-F238E27FC236}">
                <a16:creationId xmlns:a16="http://schemas.microsoft.com/office/drawing/2014/main" id="{5DB8C3FC-6D99-4E59-A083-E090D4DF742A}"/>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5D91350C-8944-4CA0-8C04-268EB3EAE1D9}"/>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2353094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E99B-D484-4FF9-9AAC-06233CBC91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ED0BF7AC-A243-4938-81B3-2241B67BDF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E2D856CC-02B2-46B6-B6FC-F559BAF4F7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7D5818-0B0E-458F-A598-BD0DED6F939F}"/>
              </a:ext>
            </a:extLst>
          </p:cNvPr>
          <p:cNvSpPr>
            <a:spLocks noGrp="1"/>
          </p:cNvSpPr>
          <p:nvPr>
            <p:ph type="dt" sz="half" idx="10"/>
          </p:nvPr>
        </p:nvSpPr>
        <p:spPr/>
        <p:txBody>
          <a:bodyPr/>
          <a:lstStyle/>
          <a:p>
            <a:fld id="{5638BCA2-39AE-4D03-A014-38309C477695}" type="datetimeFigureOut">
              <a:rPr lang="ro-RO" smtClean="0"/>
              <a:t>30.10.2024</a:t>
            </a:fld>
            <a:endParaRPr lang="ro-RO"/>
          </a:p>
        </p:txBody>
      </p:sp>
      <p:sp>
        <p:nvSpPr>
          <p:cNvPr id="6" name="Footer Placeholder 5">
            <a:extLst>
              <a:ext uri="{FF2B5EF4-FFF2-40B4-BE49-F238E27FC236}">
                <a16:creationId xmlns:a16="http://schemas.microsoft.com/office/drawing/2014/main" id="{00A0EF1E-68AD-4962-A2A4-4225E1AD8FF5}"/>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928D97A2-3BC2-40A6-A2E5-A216309BCEFA}"/>
              </a:ext>
            </a:extLst>
          </p:cNvPr>
          <p:cNvSpPr>
            <a:spLocks noGrp="1"/>
          </p:cNvSpPr>
          <p:nvPr>
            <p:ph type="sldNum" sz="quarter" idx="12"/>
          </p:nvPr>
        </p:nvSpPr>
        <p:spPr/>
        <p:txBody>
          <a:bodyPr/>
          <a:lstStyle/>
          <a:p>
            <a:fld id="{21BE9622-AD9E-41E5-A272-090A98A1B849}" type="slidenum">
              <a:rPr lang="ro-RO" smtClean="0"/>
              <a:t>‹#›</a:t>
            </a:fld>
            <a:endParaRPr lang="ro-RO"/>
          </a:p>
        </p:txBody>
      </p:sp>
    </p:spTree>
    <p:extLst>
      <p:ext uri="{BB962C8B-B14F-4D97-AF65-F5344CB8AC3E}">
        <p14:creationId xmlns:p14="http://schemas.microsoft.com/office/powerpoint/2010/main" val="268025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15B672-E055-4A22-AAC7-1C2E5B5851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15BA94B2-EE0C-446D-A302-5ABC9FFAC7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D84BB440-8D71-4D37-B0C1-337811BB58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8BCA2-39AE-4D03-A014-38309C477695}" type="datetimeFigureOut">
              <a:rPr lang="ro-RO" smtClean="0"/>
              <a:t>30.10.2024</a:t>
            </a:fld>
            <a:endParaRPr lang="ro-RO"/>
          </a:p>
        </p:txBody>
      </p:sp>
      <p:sp>
        <p:nvSpPr>
          <p:cNvPr id="5" name="Footer Placeholder 4">
            <a:extLst>
              <a:ext uri="{FF2B5EF4-FFF2-40B4-BE49-F238E27FC236}">
                <a16:creationId xmlns:a16="http://schemas.microsoft.com/office/drawing/2014/main" id="{6E74D860-5887-4F74-91A8-DA2027ABF7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a:extLst>
              <a:ext uri="{FF2B5EF4-FFF2-40B4-BE49-F238E27FC236}">
                <a16:creationId xmlns:a16="http://schemas.microsoft.com/office/drawing/2014/main" id="{50ABFBE0-AD4D-4A51-90AC-1B95B37237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E9622-AD9E-41E5-A272-090A98A1B849}" type="slidenum">
              <a:rPr lang="ro-RO" smtClean="0"/>
              <a:t>‹#›</a:t>
            </a:fld>
            <a:endParaRPr lang="ro-RO"/>
          </a:p>
        </p:txBody>
      </p:sp>
    </p:spTree>
    <p:extLst>
      <p:ext uri="{BB962C8B-B14F-4D97-AF65-F5344CB8AC3E}">
        <p14:creationId xmlns:p14="http://schemas.microsoft.com/office/powerpoint/2010/main" val="307606882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31DBF9-3435-446C-B4E7-0ED07B68D6E1}"/>
              </a:ext>
            </a:extLst>
          </p:cNvPr>
          <p:cNvSpPr>
            <a:spLocks noGrp="1"/>
          </p:cNvSpPr>
          <p:nvPr>
            <p:ph type="ctrTitle"/>
          </p:nvPr>
        </p:nvSpPr>
        <p:spPr/>
        <p:txBody>
          <a:bodyPr>
            <a:normAutofit/>
          </a:bodyPr>
          <a:lstStyle/>
          <a:p>
            <a:r>
              <a:rPr lang="en-US" b="1" dirty="0"/>
              <a:t>WRITING CORRECT and COMPLETE SENTECES</a:t>
            </a:r>
            <a:endParaRPr lang="ro-RO" b="1" dirty="0"/>
          </a:p>
        </p:txBody>
      </p:sp>
      <p:sp>
        <p:nvSpPr>
          <p:cNvPr id="5" name="Subtitle 4">
            <a:extLst>
              <a:ext uri="{FF2B5EF4-FFF2-40B4-BE49-F238E27FC236}">
                <a16:creationId xmlns:a16="http://schemas.microsoft.com/office/drawing/2014/main" id="{03B04147-853F-4D22-80E1-5C9EC5FE6543}"/>
              </a:ext>
            </a:extLst>
          </p:cNvPr>
          <p:cNvSpPr>
            <a:spLocks noGrp="1"/>
          </p:cNvSpPr>
          <p:nvPr>
            <p:ph type="subTitle" idx="1"/>
          </p:nvPr>
        </p:nvSpPr>
        <p:spPr>
          <a:xfrm>
            <a:off x="1524000" y="4552334"/>
            <a:ext cx="9144000" cy="705465"/>
          </a:xfrm>
        </p:spPr>
        <p:txBody>
          <a:bodyPr/>
          <a:lstStyle/>
          <a:p>
            <a:pPr algn="r"/>
            <a:r>
              <a:rPr lang="en-US" dirty="0"/>
              <a:t>PhD </a:t>
            </a:r>
            <a:r>
              <a:rPr lang="en-US" dirty="0" err="1"/>
              <a:t>Dorina</a:t>
            </a:r>
            <a:r>
              <a:rPr lang="en-US" dirty="0"/>
              <a:t> </a:t>
            </a:r>
            <a:r>
              <a:rPr lang="en-US" dirty="0" err="1"/>
              <a:t>Macovei</a:t>
            </a:r>
            <a:r>
              <a:rPr lang="en-US" dirty="0"/>
              <a:t> </a:t>
            </a:r>
            <a:endParaRPr lang="ro-RO" dirty="0"/>
          </a:p>
        </p:txBody>
      </p:sp>
    </p:spTree>
    <p:extLst>
      <p:ext uri="{BB962C8B-B14F-4D97-AF65-F5344CB8AC3E}">
        <p14:creationId xmlns:p14="http://schemas.microsoft.com/office/powerpoint/2010/main" val="523418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47335-0373-4A9F-856A-850310293EC3}"/>
              </a:ext>
            </a:extLst>
          </p:cNvPr>
          <p:cNvSpPr>
            <a:spLocks noGrp="1"/>
          </p:cNvSpPr>
          <p:nvPr>
            <p:ph type="title"/>
          </p:nvPr>
        </p:nvSpPr>
        <p:spPr/>
        <p:txBody>
          <a:bodyPr>
            <a:normAutofit/>
          </a:bodyPr>
          <a:lstStyle/>
          <a:p>
            <a:r>
              <a:rPr lang="en-US" b="1" dirty="0"/>
              <a:t>Information structure: what comes first?</a:t>
            </a:r>
            <a:br>
              <a:rPr lang="ro-RO" b="1" dirty="0"/>
            </a:br>
            <a:endParaRPr lang="ro-RO" b="1" dirty="0"/>
          </a:p>
        </p:txBody>
      </p:sp>
      <p:sp>
        <p:nvSpPr>
          <p:cNvPr id="3" name="Content Placeholder 2">
            <a:extLst>
              <a:ext uri="{FF2B5EF4-FFF2-40B4-BE49-F238E27FC236}">
                <a16:creationId xmlns:a16="http://schemas.microsoft.com/office/drawing/2014/main" id="{4904CA78-3831-437A-9A31-6C05B4BFF7E5}"/>
              </a:ext>
            </a:extLst>
          </p:cNvPr>
          <p:cNvSpPr>
            <a:spLocks noGrp="1"/>
          </p:cNvSpPr>
          <p:nvPr>
            <p:ph idx="1"/>
          </p:nvPr>
        </p:nvSpPr>
        <p:spPr/>
        <p:txBody>
          <a:bodyPr>
            <a:normAutofit lnSpcReduction="10000"/>
          </a:bodyPr>
          <a:lstStyle/>
          <a:p>
            <a:pPr marL="0" indent="0">
              <a:buNone/>
            </a:pPr>
            <a:r>
              <a:rPr lang="en-US" dirty="0"/>
              <a:t>Longer and heavier structures normally come last in a clause or sentence:</a:t>
            </a:r>
            <a:endParaRPr lang="ro-RO" dirty="0"/>
          </a:p>
          <a:p>
            <a:pPr marL="0" indent="0">
              <a:buNone/>
            </a:pPr>
            <a:r>
              <a:rPr lang="en-US" i="1" dirty="0">
                <a:solidFill>
                  <a:srgbClr val="00B050"/>
                </a:solidFill>
              </a:rPr>
              <a:t>I was astonished at </a:t>
            </a:r>
            <a:r>
              <a:rPr lang="en-US" b="1" i="1" dirty="0">
                <a:solidFill>
                  <a:srgbClr val="00B050"/>
                </a:solidFill>
              </a:rPr>
              <a:t>the time it took him to get dressed in the morning</a:t>
            </a:r>
            <a:r>
              <a:rPr lang="en-US" i="1" dirty="0">
                <a:solidFill>
                  <a:srgbClr val="00B050"/>
                </a:solidFill>
              </a:rPr>
              <a:t>.</a:t>
            </a:r>
            <a:endParaRPr lang="ro-RO" dirty="0">
              <a:solidFill>
                <a:srgbClr val="00B050"/>
              </a:solidFill>
            </a:endParaRPr>
          </a:p>
          <a:p>
            <a:pPr marL="0" indent="0">
              <a:buNone/>
            </a:pPr>
            <a:r>
              <a:rPr lang="en-US" i="1" dirty="0"/>
              <a:t>(</a:t>
            </a:r>
            <a:r>
              <a:rPr lang="en-US" dirty="0"/>
              <a:t>more natural than</a:t>
            </a:r>
            <a:r>
              <a:rPr lang="en-US" i="1" dirty="0"/>
              <a:t> </a:t>
            </a:r>
            <a:r>
              <a:rPr lang="en-US" i="1" dirty="0">
                <a:solidFill>
                  <a:srgbClr val="00B050"/>
                </a:solidFill>
              </a:rPr>
              <a:t>The time it took him to get dressed in the morning astonished me.</a:t>
            </a:r>
            <a:r>
              <a:rPr lang="en-US" i="1" dirty="0"/>
              <a:t>)</a:t>
            </a:r>
            <a:endParaRPr lang="ro-RO" dirty="0"/>
          </a:p>
          <a:p>
            <a:pPr marL="0" indent="0">
              <a:buNone/>
            </a:pPr>
            <a:r>
              <a:rPr lang="en-US" dirty="0"/>
              <a:t>Because of this, we often use a structure with preparatory </a:t>
            </a:r>
            <a:r>
              <a:rPr lang="en-US" b="1" dirty="0">
                <a:solidFill>
                  <a:srgbClr val="FF0000"/>
                </a:solidFill>
              </a:rPr>
              <a:t>IT</a:t>
            </a:r>
            <a:r>
              <a:rPr lang="en-US" dirty="0"/>
              <a:t>, in order to move a clause or infinitive subject to the end of a sentence.</a:t>
            </a:r>
            <a:endParaRPr lang="ro-RO" dirty="0"/>
          </a:p>
          <a:p>
            <a:pPr marL="0" indent="0">
              <a:buNone/>
            </a:pPr>
            <a:r>
              <a:rPr lang="en-US" i="1" dirty="0">
                <a:solidFill>
                  <a:srgbClr val="00B050"/>
                </a:solidFill>
              </a:rPr>
              <a:t>It worried me that she hadn’t been in touch for so long.</a:t>
            </a:r>
            <a:endParaRPr lang="ro-RO" i="1" dirty="0">
              <a:solidFill>
                <a:srgbClr val="00B050"/>
              </a:solidFill>
            </a:endParaRPr>
          </a:p>
          <a:p>
            <a:pPr marL="0" indent="0">
              <a:buNone/>
            </a:pPr>
            <a:r>
              <a:rPr lang="en-US" dirty="0"/>
              <a:t>(more natural than </a:t>
            </a:r>
            <a:r>
              <a:rPr lang="en-US" i="1" dirty="0">
                <a:solidFill>
                  <a:srgbClr val="00B050"/>
                </a:solidFill>
              </a:rPr>
              <a:t>That she hadn’t been in touch for so long worried me</a:t>
            </a:r>
            <a:r>
              <a:rPr lang="en-US" i="1" dirty="0"/>
              <a:t>.)</a:t>
            </a:r>
            <a:endParaRPr lang="ro-RO" dirty="0"/>
          </a:p>
          <a:p>
            <a:pPr marL="0" indent="0">
              <a:buNone/>
            </a:pPr>
            <a:endParaRPr lang="ro-RO" dirty="0"/>
          </a:p>
        </p:txBody>
      </p:sp>
    </p:spTree>
    <p:extLst>
      <p:ext uri="{BB962C8B-B14F-4D97-AF65-F5344CB8AC3E}">
        <p14:creationId xmlns:p14="http://schemas.microsoft.com/office/powerpoint/2010/main" val="2127261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EAFE949-5458-46A1-BA21-B1486C9545B3}"/>
              </a:ext>
            </a:extLst>
          </p:cNvPr>
          <p:cNvSpPr/>
          <p:nvPr/>
        </p:nvSpPr>
        <p:spPr>
          <a:xfrm>
            <a:off x="167148" y="147484"/>
            <a:ext cx="11798710" cy="2381934"/>
          </a:xfrm>
          <a:prstGeom prst="rect">
            <a:avLst/>
          </a:prstGeom>
        </p:spPr>
        <p:txBody>
          <a:bodyPr wrap="square">
            <a:spAutoFit/>
          </a:bodyPr>
          <a:lstStyle/>
          <a:p>
            <a:pPr>
              <a:lnSpc>
                <a:spcPct val="107000"/>
              </a:lnSpc>
              <a:spcAft>
                <a:spcPts val="800"/>
              </a:spcAft>
            </a:pPr>
            <a:r>
              <a:rPr lang="en-US" sz="3200" i="1" dirty="0">
                <a:latin typeface="Calibri" panose="020F0502020204030204" pitchFamily="34" charset="0"/>
                <a:ea typeface="Calibri" panose="020F0502020204030204" pitchFamily="34" charset="0"/>
                <a:cs typeface="Arial" panose="020B0604020202020204" pitchFamily="34" charset="0"/>
              </a:rPr>
              <a:t>Rewrite:</a:t>
            </a:r>
          </a:p>
          <a:p>
            <a:pPr>
              <a:lnSpc>
                <a:spcPct val="107000"/>
              </a:lnSpc>
              <a:spcAft>
                <a:spcPts val="800"/>
              </a:spcAft>
            </a:pP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To read all the small print before signing a contract is important.</a:t>
            </a:r>
            <a:endParaRPr lang="ro-RO" sz="32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I consider it important to read all the small print before signing a contract.</a:t>
            </a:r>
            <a:endParaRPr lang="ro-RO" sz="3200" dirty="0">
              <a:solidFill>
                <a:srgbClr val="00B05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24942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CC6563-0453-4717-A13A-0E0843774265}"/>
              </a:ext>
            </a:extLst>
          </p:cNvPr>
          <p:cNvSpPr>
            <a:spLocks noGrp="1"/>
          </p:cNvSpPr>
          <p:nvPr>
            <p:ph idx="4294967295"/>
          </p:nvPr>
        </p:nvSpPr>
        <p:spPr>
          <a:xfrm>
            <a:off x="0" y="1049338"/>
            <a:ext cx="10515600" cy="4351337"/>
          </a:xfrm>
        </p:spPr>
        <p:txBody>
          <a:bodyPr/>
          <a:lstStyle/>
          <a:p>
            <a:pPr marL="0" indent="0">
              <a:buNone/>
            </a:pPr>
            <a:r>
              <a:rPr lang="en-US" dirty="0"/>
              <a:t>Adverbs do not normally separate a verb from its object. However, an adverb may come before a very long and heavy object.</a:t>
            </a:r>
          </a:p>
          <a:p>
            <a:pPr marL="0" indent="0">
              <a:buNone/>
            </a:pPr>
            <a:r>
              <a:rPr lang="en-US" i="1" dirty="0">
                <a:solidFill>
                  <a:srgbClr val="00B050"/>
                </a:solidFill>
              </a:rPr>
              <a:t>She plays tennis very well.</a:t>
            </a:r>
          </a:p>
          <a:p>
            <a:pPr marL="0" indent="0">
              <a:buNone/>
            </a:pPr>
            <a:r>
              <a:rPr lang="en-US" dirty="0"/>
              <a:t>Not: </a:t>
            </a:r>
            <a:r>
              <a:rPr lang="en-US" i="1" strike="sngStrike" dirty="0">
                <a:solidFill>
                  <a:srgbClr val="00B050"/>
                </a:solidFill>
              </a:rPr>
              <a:t>She plays very well tennis</a:t>
            </a:r>
            <a:r>
              <a:rPr lang="en-US" dirty="0"/>
              <a:t>.</a:t>
            </a:r>
          </a:p>
          <a:p>
            <a:pPr marL="0" indent="0">
              <a:buNone/>
            </a:pPr>
            <a:endParaRPr lang="en-US" dirty="0"/>
          </a:p>
          <a:p>
            <a:pPr marL="0" indent="0">
              <a:buNone/>
            </a:pPr>
            <a:r>
              <a:rPr lang="en-US" dirty="0"/>
              <a:t>Rewrite: </a:t>
            </a:r>
            <a:r>
              <a:rPr lang="en-US" i="1" dirty="0">
                <a:solidFill>
                  <a:srgbClr val="00B050"/>
                </a:solidFill>
              </a:rPr>
              <a:t>She plays every game that you can think of, and several that you cannot very well</a:t>
            </a:r>
          </a:p>
          <a:p>
            <a:pPr marL="0" indent="0">
              <a:buNone/>
            </a:pPr>
            <a:r>
              <a:rPr lang="en-US" i="1" dirty="0">
                <a:solidFill>
                  <a:srgbClr val="00B050"/>
                </a:solidFill>
              </a:rPr>
              <a:t>She plays very well every game that you can think of, and several that you cannot</a:t>
            </a:r>
          </a:p>
          <a:p>
            <a:pPr marL="0" indent="0">
              <a:buNone/>
            </a:pPr>
            <a:endParaRPr lang="ro-RO" dirty="0"/>
          </a:p>
        </p:txBody>
      </p:sp>
    </p:spTree>
    <p:extLst>
      <p:ext uri="{BB962C8B-B14F-4D97-AF65-F5344CB8AC3E}">
        <p14:creationId xmlns:p14="http://schemas.microsoft.com/office/powerpoint/2010/main" val="229178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971D6-C5CB-4831-83FC-E99034C3B451}"/>
              </a:ext>
            </a:extLst>
          </p:cNvPr>
          <p:cNvSpPr>
            <a:spLocks noGrp="1"/>
          </p:cNvSpPr>
          <p:nvPr>
            <p:ph type="title"/>
          </p:nvPr>
        </p:nvSpPr>
        <p:spPr>
          <a:xfrm>
            <a:off x="966019" y="416875"/>
            <a:ext cx="10515600" cy="1325563"/>
          </a:xfrm>
        </p:spPr>
        <p:txBody>
          <a:bodyPr>
            <a:normAutofit fontScale="90000"/>
          </a:bodyPr>
          <a:lstStyle/>
          <a:p>
            <a:r>
              <a:rPr lang="en-US" dirty="0">
                <a:solidFill>
                  <a:srgbClr val="FF0000"/>
                </a:solidFill>
              </a:rPr>
              <a:t>Information structure: getting the right subject</a:t>
            </a:r>
            <a:br>
              <a:rPr lang="en-US" dirty="0">
                <a:solidFill>
                  <a:srgbClr val="FF0000"/>
                </a:solidFill>
              </a:rPr>
            </a:br>
            <a:endParaRPr lang="ro-RO" dirty="0">
              <a:solidFill>
                <a:srgbClr val="FF0000"/>
              </a:solidFill>
            </a:endParaRPr>
          </a:p>
        </p:txBody>
      </p:sp>
      <p:sp>
        <p:nvSpPr>
          <p:cNvPr id="3" name="Content Placeholder 2">
            <a:extLst>
              <a:ext uri="{FF2B5EF4-FFF2-40B4-BE49-F238E27FC236}">
                <a16:creationId xmlns:a16="http://schemas.microsoft.com/office/drawing/2014/main" id="{E427CD5F-8A62-4728-BAAD-7F95AA98E8A3}"/>
              </a:ext>
            </a:extLst>
          </p:cNvPr>
          <p:cNvSpPr>
            <a:spLocks noGrp="1"/>
          </p:cNvSpPr>
          <p:nvPr>
            <p:ph idx="1"/>
          </p:nvPr>
        </p:nvSpPr>
        <p:spPr/>
        <p:txBody>
          <a:bodyPr/>
          <a:lstStyle/>
          <a:p>
            <a:pPr marL="0" indent="0">
              <a:buNone/>
            </a:pPr>
            <a:r>
              <a:rPr lang="en-US" dirty="0"/>
              <a:t>English clauses usually begin with the </a:t>
            </a:r>
            <a:r>
              <a:rPr lang="en-US" dirty="0">
                <a:solidFill>
                  <a:srgbClr val="FF0000"/>
                </a:solidFill>
              </a:rPr>
              <a:t>grammatical subject</a:t>
            </a:r>
            <a:r>
              <a:rPr lang="en-US" dirty="0"/>
              <a:t>; so speakers choose the right structures depending on what they want to highlight:</a:t>
            </a:r>
          </a:p>
          <a:p>
            <a:pPr marL="0" indent="0">
              <a:buNone/>
            </a:pPr>
            <a:endParaRPr lang="ro-RO" dirty="0"/>
          </a:p>
        </p:txBody>
      </p:sp>
      <p:pic>
        <p:nvPicPr>
          <p:cNvPr id="4" name="Picture 3">
            <a:extLst>
              <a:ext uri="{FF2B5EF4-FFF2-40B4-BE49-F238E27FC236}">
                <a16:creationId xmlns:a16="http://schemas.microsoft.com/office/drawing/2014/main" id="{DA2EC72E-89E3-4338-AAD7-FF5CAE45192D}"/>
              </a:ext>
            </a:extLst>
          </p:cNvPr>
          <p:cNvPicPr>
            <a:picLocks noChangeAspect="1"/>
          </p:cNvPicPr>
          <p:nvPr/>
        </p:nvPicPr>
        <p:blipFill>
          <a:blip r:embed="rId2"/>
          <a:stretch>
            <a:fillRect/>
          </a:stretch>
        </p:blipFill>
        <p:spPr>
          <a:xfrm>
            <a:off x="838200" y="3317563"/>
            <a:ext cx="10363004" cy="1519908"/>
          </a:xfrm>
          <a:prstGeom prst="rect">
            <a:avLst/>
          </a:prstGeom>
        </p:spPr>
      </p:pic>
    </p:spTree>
    <p:extLst>
      <p:ext uri="{BB962C8B-B14F-4D97-AF65-F5344CB8AC3E}">
        <p14:creationId xmlns:p14="http://schemas.microsoft.com/office/powerpoint/2010/main" val="3224032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734213-14CC-41A0-8265-F4695D643ED2}"/>
              </a:ext>
            </a:extLst>
          </p:cNvPr>
          <p:cNvSpPr>
            <a:spLocks noGrp="1"/>
          </p:cNvSpPr>
          <p:nvPr>
            <p:ph idx="4294967295"/>
          </p:nvPr>
        </p:nvSpPr>
        <p:spPr>
          <a:xfrm>
            <a:off x="177800" y="107950"/>
            <a:ext cx="12014200" cy="6656388"/>
          </a:xfrm>
        </p:spPr>
        <p:txBody>
          <a:bodyPr>
            <a:normAutofit/>
          </a:bodyPr>
          <a:lstStyle/>
          <a:p>
            <a:pPr marL="0" indent="0">
              <a:buNone/>
            </a:pPr>
            <a:r>
              <a:rPr lang="en-US" sz="3600" dirty="0"/>
              <a:t>Rewrite the sentences twice:</a:t>
            </a:r>
          </a:p>
          <a:p>
            <a:pPr marL="0" indent="0">
              <a:buNone/>
            </a:pPr>
            <a:r>
              <a:rPr lang="en-US" sz="3600" dirty="0"/>
              <a:t>1. </a:t>
            </a:r>
            <a:r>
              <a:rPr lang="en-US" sz="3600" i="1" dirty="0">
                <a:solidFill>
                  <a:srgbClr val="00B050"/>
                </a:solidFill>
              </a:rPr>
              <a:t>Burglars stole all Sandra's jewelry.</a:t>
            </a:r>
          </a:p>
          <a:p>
            <a:pPr marL="0" indent="0">
              <a:buNone/>
            </a:pPr>
            <a:r>
              <a:rPr lang="en-US" sz="3600" i="1" dirty="0">
                <a:solidFill>
                  <a:srgbClr val="00B050"/>
                </a:solidFill>
              </a:rPr>
              <a:t>All ............</a:t>
            </a:r>
          </a:p>
          <a:p>
            <a:pPr marL="0" indent="0">
              <a:buNone/>
            </a:pPr>
            <a:r>
              <a:rPr lang="en-US" sz="3600" i="1" dirty="0">
                <a:solidFill>
                  <a:srgbClr val="00B050"/>
                </a:solidFill>
              </a:rPr>
              <a:t>Sandra………….</a:t>
            </a:r>
            <a:endParaRPr lang="ro-RO" sz="3600" i="1" dirty="0">
              <a:solidFill>
                <a:srgbClr val="00B050"/>
              </a:solidFill>
            </a:endParaRPr>
          </a:p>
          <a:p>
            <a:pPr marL="0" indent="0">
              <a:buNone/>
            </a:pPr>
            <a:r>
              <a:rPr lang="ro-RO" i="1" dirty="0" err="1"/>
              <a:t>All</a:t>
            </a:r>
            <a:r>
              <a:rPr lang="ro-RO" i="1" dirty="0"/>
              <a:t> Sandra</a:t>
            </a:r>
            <a:r>
              <a:rPr lang="en-150" i="1" dirty="0"/>
              <a:t>’s </a:t>
            </a:r>
            <a:r>
              <a:rPr lang="en-150" i="1" dirty="0" err="1"/>
              <a:t>jew</a:t>
            </a:r>
            <a:r>
              <a:rPr lang="ro-RO" i="1" dirty="0"/>
              <a:t>e</a:t>
            </a:r>
            <a:r>
              <a:rPr lang="en-150" i="1" dirty="0" err="1"/>
              <a:t>lry</a:t>
            </a:r>
            <a:r>
              <a:rPr lang="en-150" i="1" dirty="0"/>
              <a:t> </a:t>
            </a:r>
            <a:r>
              <a:rPr lang="ro-RO" i="1" dirty="0"/>
              <a:t>w</a:t>
            </a:r>
            <a:r>
              <a:rPr lang="en-150" i="1" dirty="0"/>
              <a:t>a</a:t>
            </a:r>
            <a:r>
              <a:rPr lang="ro-RO" i="1" dirty="0"/>
              <a:t>s</a:t>
            </a:r>
            <a:r>
              <a:rPr lang="en-150" i="1" dirty="0"/>
              <a:t> </a:t>
            </a:r>
            <a:r>
              <a:rPr lang="ro-RO" i="1" dirty="0"/>
              <a:t>s</a:t>
            </a:r>
            <a:r>
              <a:rPr lang="en-150" i="1" dirty="0"/>
              <a:t>t</a:t>
            </a:r>
            <a:r>
              <a:rPr lang="ro-RO" i="1" dirty="0"/>
              <a:t>o</a:t>
            </a:r>
            <a:r>
              <a:rPr lang="en-150" i="1" dirty="0"/>
              <a:t>l</a:t>
            </a:r>
            <a:r>
              <a:rPr lang="ro-RO" i="1" dirty="0"/>
              <a:t>e</a:t>
            </a:r>
            <a:r>
              <a:rPr lang="en-150" i="1" dirty="0"/>
              <a:t>n.</a:t>
            </a:r>
          </a:p>
          <a:p>
            <a:pPr marL="0" indent="0">
              <a:buNone/>
            </a:pPr>
            <a:r>
              <a:rPr lang="en-150" i="1" dirty="0"/>
              <a:t>San</a:t>
            </a:r>
            <a:r>
              <a:rPr lang="ro-RO" i="1" dirty="0"/>
              <a:t>d</a:t>
            </a:r>
            <a:r>
              <a:rPr lang="en-150" i="1" dirty="0"/>
              <a:t>r</a:t>
            </a:r>
            <a:r>
              <a:rPr lang="ro-RO" i="1" dirty="0"/>
              <a:t>a</a:t>
            </a:r>
            <a:r>
              <a:rPr lang="en-150" i="1" dirty="0"/>
              <a:t> </a:t>
            </a:r>
            <a:r>
              <a:rPr lang="ro-RO" i="1" dirty="0"/>
              <a:t>h</a:t>
            </a:r>
            <a:r>
              <a:rPr lang="en-150" i="1" dirty="0"/>
              <a:t>a</a:t>
            </a:r>
            <a:r>
              <a:rPr lang="ro-RO" i="1" dirty="0"/>
              <a:t>d</a:t>
            </a:r>
            <a:r>
              <a:rPr lang="en-150" i="1" dirty="0"/>
              <a:t> </a:t>
            </a:r>
            <a:r>
              <a:rPr lang="ro-RO" i="1" dirty="0"/>
              <a:t>a</a:t>
            </a:r>
            <a:r>
              <a:rPr lang="en-150" i="1" dirty="0"/>
              <a:t>l</a:t>
            </a:r>
            <a:r>
              <a:rPr lang="ro-RO" i="1" dirty="0"/>
              <a:t>l</a:t>
            </a:r>
            <a:r>
              <a:rPr lang="en-150" i="1" dirty="0"/>
              <a:t> </a:t>
            </a:r>
            <a:r>
              <a:rPr lang="ro-RO" i="1" dirty="0"/>
              <a:t>h</a:t>
            </a:r>
            <a:r>
              <a:rPr lang="en-150" i="1" dirty="0"/>
              <a:t>e</a:t>
            </a:r>
            <a:r>
              <a:rPr lang="ro-RO" i="1" dirty="0"/>
              <a:t>r</a:t>
            </a:r>
            <a:r>
              <a:rPr lang="en-150" i="1" dirty="0"/>
              <a:t> </a:t>
            </a:r>
            <a:r>
              <a:rPr lang="ro-RO" i="1" dirty="0"/>
              <a:t>j</a:t>
            </a:r>
            <a:r>
              <a:rPr lang="en-150" i="1" dirty="0"/>
              <a:t>e</a:t>
            </a:r>
            <a:r>
              <a:rPr lang="ro-RO" i="1" dirty="0"/>
              <a:t>w</a:t>
            </a:r>
            <a:r>
              <a:rPr lang="en-150" i="1" dirty="0" err="1"/>
              <a:t>elry</a:t>
            </a:r>
            <a:r>
              <a:rPr lang="en-150" i="1" dirty="0"/>
              <a:t> stolen. </a:t>
            </a:r>
            <a:endParaRPr lang="en-US" i="1" dirty="0"/>
          </a:p>
          <a:p>
            <a:pPr marL="0" indent="0">
              <a:buNone/>
            </a:pPr>
            <a:r>
              <a:rPr lang="en-US" sz="3600" i="1" dirty="0">
                <a:solidFill>
                  <a:srgbClr val="00B050"/>
                </a:solidFill>
              </a:rPr>
              <a:t>2. My palm was read by a fortune-teller.</a:t>
            </a:r>
          </a:p>
          <a:p>
            <a:pPr marL="0" indent="0">
              <a:buNone/>
            </a:pPr>
            <a:r>
              <a:rPr lang="en-US" sz="3600" i="1" dirty="0">
                <a:solidFill>
                  <a:srgbClr val="00B050"/>
                </a:solidFill>
              </a:rPr>
              <a:t>I………..</a:t>
            </a:r>
          </a:p>
          <a:p>
            <a:pPr marL="0" indent="0">
              <a:buNone/>
            </a:pPr>
            <a:r>
              <a:rPr lang="en-US" sz="3600" i="1" dirty="0">
                <a:solidFill>
                  <a:srgbClr val="00B050"/>
                </a:solidFill>
              </a:rPr>
              <a:t>A ………..</a:t>
            </a:r>
            <a:endParaRPr lang="en-150" sz="3600" i="1" dirty="0">
              <a:solidFill>
                <a:srgbClr val="00B050"/>
              </a:solidFill>
            </a:endParaRPr>
          </a:p>
          <a:p>
            <a:pPr marL="0" indent="0">
              <a:buNone/>
            </a:pPr>
            <a:r>
              <a:rPr lang="en-150" i="1" dirty="0"/>
              <a:t>I had my palm read by a fortune teller.</a:t>
            </a:r>
          </a:p>
          <a:p>
            <a:pPr marL="0" indent="0">
              <a:buNone/>
            </a:pPr>
            <a:r>
              <a:rPr lang="en-150" i="1" dirty="0"/>
              <a:t>A fortune-</a:t>
            </a:r>
            <a:r>
              <a:rPr lang="ro-RO" i="1" dirty="0"/>
              <a:t>t</a:t>
            </a:r>
            <a:r>
              <a:rPr lang="en-150" i="1" dirty="0"/>
              <a:t>e</a:t>
            </a:r>
            <a:r>
              <a:rPr lang="ro-RO" i="1" dirty="0"/>
              <a:t>l</a:t>
            </a:r>
            <a:r>
              <a:rPr lang="en-150" i="1" dirty="0"/>
              <a:t>l</a:t>
            </a:r>
            <a:r>
              <a:rPr lang="ro-RO" i="1" dirty="0" err="1"/>
              <a:t>er</a:t>
            </a:r>
            <a:r>
              <a:rPr lang="ro-RO" i="1" dirty="0"/>
              <a:t> </a:t>
            </a:r>
            <a:r>
              <a:rPr lang="en-150" i="1" dirty="0"/>
              <a:t>r</a:t>
            </a:r>
            <a:r>
              <a:rPr lang="ro-RO" i="1" dirty="0"/>
              <a:t>e</a:t>
            </a:r>
            <a:r>
              <a:rPr lang="en-150" i="1" dirty="0"/>
              <a:t>a</a:t>
            </a:r>
            <a:r>
              <a:rPr lang="ro-RO" i="1" dirty="0"/>
              <a:t>d</a:t>
            </a:r>
            <a:r>
              <a:rPr lang="en-150" i="1" dirty="0"/>
              <a:t> </a:t>
            </a:r>
            <a:r>
              <a:rPr lang="ro-RO" i="1" dirty="0"/>
              <a:t>m</a:t>
            </a:r>
            <a:r>
              <a:rPr lang="en-150" i="1" dirty="0"/>
              <a:t>y </a:t>
            </a:r>
            <a:r>
              <a:rPr lang="ro-RO" i="1" dirty="0"/>
              <a:t>p</a:t>
            </a:r>
            <a:r>
              <a:rPr lang="en-150" i="1" dirty="0"/>
              <a:t>a</a:t>
            </a:r>
            <a:r>
              <a:rPr lang="ro-RO" i="1" dirty="0"/>
              <a:t>l</a:t>
            </a:r>
            <a:r>
              <a:rPr lang="en-150" i="1" dirty="0"/>
              <a:t>m.</a:t>
            </a:r>
            <a:endParaRPr lang="ro-RO" i="1" dirty="0"/>
          </a:p>
        </p:txBody>
      </p:sp>
    </p:spTree>
    <p:extLst>
      <p:ext uri="{BB962C8B-B14F-4D97-AF65-F5344CB8AC3E}">
        <p14:creationId xmlns:p14="http://schemas.microsoft.com/office/powerpoint/2010/main" val="99414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FE013C-23C6-4F60-B8EC-942EC8DEF4DB}"/>
              </a:ext>
            </a:extLst>
          </p:cNvPr>
          <p:cNvPicPr>
            <a:picLocks noChangeAspect="1"/>
          </p:cNvPicPr>
          <p:nvPr/>
        </p:nvPicPr>
        <p:blipFill>
          <a:blip r:embed="rId2"/>
          <a:stretch>
            <a:fillRect/>
          </a:stretch>
        </p:blipFill>
        <p:spPr>
          <a:xfrm>
            <a:off x="97688" y="196646"/>
            <a:ext cx="11996623" cy="2571583"/>
          </a:xfrm>
          <a:prstGeom prst="rect">
            <a:avLst/>
          </a:prstGeom>
        </p:spPr>
      </p:pic>
      <p:pic>
        <p:nvPicPr>
          <p:cNvPr id="3" name="Picture 2">
            <a:extLst>
              <a:ext uri="{FF2B5EF4-FFF2-40B4-BE49-F238E27FC236}">
                <a16:creationId xmlns:a16="http://schemas.microsoft.com/office/drawing/2014/main" id="{A0A13F95-1300-4E1A-8A62-528C7E0B73EF}"/>
              </a:ext>
            </a:extLst>
          </p:cNvPr>
          <p:cNvPicPr>
            <a:picLocks noChangeAspect="1"/>
          </p:cNvPicPr>
          <p:nvPr/>
        </p:nvPicPr>
        <p:blipFill>
          <a:blip r:embed="rId3"/>
          <a:stretch>
            <a:fillRect/>
          </a:stretch>
        </p:blipFill>
        <p:spPr>
          <a:xfrm>
            <a:off x="548868" y="4698229"/>
            <a:ext cx="10869099" cy="680015"/>
          </a:xfrm>
          <a:prstGeom prst="rect">
            <a:avLst/>
          </a:prstGeom>
        </p:spPr>
      </p:pic>
    </p:spTree>
    <p:extLst>
      <p:ext uri="{BB962C8B-B14F-4D97-AF65-F5344CB8AC3E}">
        <p14:creationId xmlns:p14="http://schemas.microsoft.com/office/powerpoint/2010/main" val="339197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63654-10D5-4C3C-B257-D47FF3ACD3AD}"/>
              </a:ext>
            </a:extLst>
          </p:cNvPr>
          <p:cNvSpPr>
            <a:spLocks noGrp="1"/>
          </p:cNvSpPr>
          <p:nvPr>
            <p:ph type="title"/>
          </p:nvPr>
        </p:nvSpPr>
        <p:spPr/>
        <p:txBody>
          <a:bodyPr/>
          <a:lstStyle/>
          <a:p>
            <a:r>
              <a:rPr lang="en-US" b="1" dirty="0"/>
              <a:t>Pronoun problems</a:t>
            </a:r>
            <a:br>
              <a:rPr lang="en-US" b="1" dirty="0"/>
            </a:br>
            <a:endParaRPr lang="ro-RO" b="1" dirty="0"/>
          </a:p>
        </p:txBody>
      </p:sp>
      <p:sp>
        <p:nvSpPr>
          <p:cNvPr id="3" name="Content Placeholder 2">
            <a:extLst>
              <a:ext uri="{FF2B5EF4-FFF2-40B4-BE49-F238E27FC236}">
                <a16:creationId xmlns:a16="http://schemas.microsoft.com/office/drawing/2014/main" id="{2529133C-D6D0-475A-8610-3D705E2F7D39}"/>
              </a:ext>
            </a:extLst>
          </p:cNvPr>
          <p:cNvSpPr>
            <a:spLocks noGrp="1"/>
          </p:cNvSpPr>
          <p:nvPr>
            <p:ph idx="1"/>
          </p:nvPr>
        </p:nvSpPr>
        <p:spPr>
          <a:xfrm>
            <a:off x="157655" y="1597572"/>
            <a:ext cx="11950262" cy="5181600"/>
          </a:xfrm>
        </p:spPr>
        <p:txBody>
          <a:bodyPr>
            <a:normAutofit/>
          </a:bodyPr>
          <a:lstStyle/>
          <a:p>
            <a:pPr marL="0" indent="0">
              <a:buNone/>
            </a:pPr>
            <a:r>
              <a:rPr lang="en-US" sz="3200" dirty="0">
                <a:solidFill>
                  <a:srgbClr val="FF0000"/>
                </a:solidFill>
              </a:rPr>
              <a:t>IT</a:t>
            </a:r>
            <a:r>
              <a:rPr lang="en-US" sz="3200" dirty="0"/>
              <a:t>, </a:t>
            </a:r>
            <a:r>
              <a:rPr lang="en-US" sz="3200" dirty="0">
                <a:solidFill>
                  <a:srgbClr val="FF0000"/>
                </a:solidFill>
              </a:rPr>
              <a:t>THIS</a:t>
            </a:r>
            <a:r>
              <a:rPr lang="en-US" sz="3200" dirty="0"/>
              <a:t>, </a:t>
            </a:r>
            <a:r>
              <a:rPr lang="en-US" sz="3200" dirty="0">
                <a:solidFill>
                  <a:srgbClr val="FF0000"/>
                </a:solidFill>
              </a:rPr>
              <a:t>THAT</a:t>
            </a:r>
            <a:r>
              <a:rPr lang="en-US" sz="3200" dirty="0"/>
              <a:t> can all be used in a text to refer back to something. There are sometimes differences. </a:t>
            </a:r>
            <a:r>
              <a:rPr lang="en-US" sz="3200" dirty="0">
                <a:solidFill>
                  <a:srgbClr val="FF0000"/>
                </a:solidFill>
              </a:rPr>
              <a:t>IT</a:t>
            </a:r>
            <a:r>
              <a:rPr lang="en-US" sz="3200" dirty="0"/>
              <a:t> refers to something that is already being discussed. </a:t>
            </a:r>
            <a:r>
              <a:rPr lang="en-US" sz="3200" dirty="0">
                <a:solidFill>
                  <a:srgbClr val="FF0000"/>
                </a:solidFill>
              </a:rPr>
              <a:t>THIS</a:t>
            </a:r>
            <a:r>
              <a:rPr lang="en-US" sz="3200" dirty="0"/>
              <a:t>  refers to something new brought to somebody’s attention:</a:t>
            </a:r>
          </a:p>
          <a:p>
            <a:pPr marL="0" indent="0">
              <a:buNone/>
            </a:pPr>
            <a:r>
              <a:rPr lang="en-US" sz="3200" i="1" dirty="0">
                <a:solidFill>
                  <a:srgbClr val="00B050"/>
                </a:solidFill>
              </a:rPr>
              <a:t>As the cleaner was moving the computer, he dropped it onto the table. </a:t>
            </a:r>
            <a:r>
              <a:rPr lang="en-US" sz="3200" i="1" dirty="0">
                <a:solidFill>
                  <a:srgbClr val="FF0000"/>
                </a:solidFill>
              </a:rPr>
              <a:t>It</a:t>
            </a:r>
            <a:r>
              <a:rPr lang="en-US" sz="3200" i="1" dirty="0">
                <a:solidFill>
                  <a:srgbClr val="00B050"/>
                </a:solidFill>
              </a:rPr>
              <a:t> was badly damaged.</a:t>
            </a:r>
            <a:r>
              <a:rPr lang="en-150" sz="3200" i="1" dirty="0">
                <a:solidFill>
                  <a:srgbClr val="00B050"/>
                </a:solidFill>
              </a:rPr>
              <a:t> </a:t>
            </a:r>
            <a:r>
              <a:rPr lang="en-150" sz="3200" i="1" dirty="0"/>
              <a:t>(what was damaged?)</a:t>
            </a:r>
            <a:endParaRPr lang="en-US" sz="3200" i="1" dirty="0"/>
          </a:p>
          <a:p>
            <a:pPr marL="0" indent="0">
              <a:buNone/>
            </a:pPr>
            <a:r>
              <a:rPr lang="en-US" sz="3200" dirty="0"/>
              <a:t>(the computer was damaged)</a:t>
            </a:r>
          </a:p>
          <a:p>
            <a:pPr marL="0" indent="0">
              <a:buNone/>
            </a:pPr>
            <a:r>
              <a:rPr lang="en-US" sz="3200" i="1" dirty="0">
                <a:solidFill>
                  <a:srgbClr val="00B050"/>
                </a:solidFill>
              </a:rPr>
              <a:t>As the cleaner was moving the computer, he dropped it onto the table. </a:t>
            </a:r>
            <a:r>
              <a:rPr lang="en-US" sz="3200" i="1" dirty="0">
                <a:solidFill>
                  <a:srgbClr val="FF0000"/>
                </a:solidFill>
              </a:rPr>
              <a:t>This</a:t>
            </a:r>
            <a:r>
              <a:rPr lang="en-US" sz="3200" i="1" dirty="0">
                <a:solidFill>
                  <a:srgbClr val="00B050"/>
                </a:solidFill>
              </a:rPr>
              <a:t> was badly damaged.</a:t>
            </a:r>
            <a:r>
              <a:rPr lang="en-150" sz="3200" i="1" dirty="0">
                <a:solidFill>
                  <a:srgbClr val="00B050"/>
                </a:solidFill>
              </a:rPr>
              <a:t> </a:t>
            </a:r>
            <a:r>
              <a:rPr lang="en-150" sz="3200" i="1" dirty="0">
                <a:solidFill>
                  <a:prstClr val="black"/>
                </a:solidFill>
              </a:rPr>
              <a:t>(what was damaged?)</a:t>
            </a:r>
            <a:endParaRPr lang="en-US" sz="3200" i="1" dirty="0">
              <a:solidFill>
                <a:srgbClr val="00B050"/>
              </a:solidFill>
            </a:endParaRPr>
          </a:p>
          <a:p>
            <a:pPr marL="0" indent="0">
              <a:buNone/>
            </a:pPr>
            <a:r>
              <a:rPr lang="en-US" sz="3200" dirty="0"/>
              <a:t>( the table was damaged)</a:t>
            </a:r>
          </a:p>
          <a:p>
            <a:pPr marL="0" indent="0">
              <a:buNone/>
            </a:pPr>
            <a:endParaRPr lang="ro-RO" sz="3200" dirty="0"/>
          </a:p>
        </p:txBody>
      </p:sp>
    </p:spTree>
    <p:extLst>
      <p:ext uri="{BB962C8B-B14F-4D97-AF65-F5344CB8AC3E}">
        <p14:creationId xmlns:p14="http://schemas.microsoft.com/office/powerpoint/2010/main" val="204071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12F3B-CFB0-4B28-829F-59581EC5E376}"/>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Arial" panose="020B0604020202020204" pitchFamily="34" charset="0"/>
              </a:rPr>
              <a:t>Choose</a:t>
            </a:r>
            <a:endParaRPr lang="ro-RO" dirty="0"/>
          </a:p>
        </p:txBody>
      </p:sp>
      <p:sp>
        <p:nvSpPr>
          <p:cNvPr id="3" name="Content Placeholder 2">
            <a:extLst>
              <a:ext uri="{FF2B5EF4-FFF2-40B4-BE49-F238E27FC236}">
                <a16:creationId xmlns:a16="http://schemas.microsoft.com/office/drawing/2014/main" id="{DEC57D46-9FA6-4CE6-8E02-67C88E9C86CD}"/>
              </a:ext>
            </a:extLst>
          </p:cNvPr>
          <p:cNvSpPr>
            <a:spLocks noGrp="1"/>
          </p:cNvSpPr>
          <p:nvPr>
            <p:ph idx="1"/>
          </p:nvPr>
        </p:nvSpPr>
        <p:spPr/>
        <p:txBody>
          <a:bodyPr>
            <a:normAutofit/>
          </a:bodyPr>
          <a:lstStyle/>
          <a:p>
            <a:pPr marL="0" indent="0">
              <a:lnSpc>
                <a:spcPct val="107000"/>
              </a:lnSpc>
              <a:spcAft>
                <a:spcPts val="800"/>
              </a:spcAft>
              <a:buNone/>
            </a:pPr>
            <a:endParaRPr lang="en-US" sz="36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3600" i="1" dirty="0">
                <a:solidFill>
                  <a:srgbClr val="00B050"/>
                </a:solidFill>
                <a:latin typeface="Calibri" panose="020F0502020204030204" pitchFamily="34" charset="0"/>
                <a:ea typeface="Calibri" panose="020F0502020204030204" pitchFamily="34" charset="0"/>
                <a:cs typeface="Arial" panose="020B0604020202020204" pitchFamily="34" charset="0"/>
              </a:rPr>
              <a:t>He put the chocolate in his pocket and forgot about </a:t>
            </a:r>
            <a:r>
              <a:rPr lang="en-US" sz="3600" i="1" dirty="0">
                <a:solidFill>
                  <a:srgbClr val="FF0000"/>
                </a:solidFill>
                <a:latin typeface="Calibri" panose="020F0502020204030204" pitchFamily="34" charset="0"/>
                <a:ea typeface="Calibri" panose="020F0502020204030204" pitchFamily="34" charset="0"/>
                <a:cs typeface="Arial" panose="020B0604020202020204" pitchFamily="34" charset="0"/>
              </a:rPr>
              <a:t>it</a:t>
            </a:r>
            <a:r>
              <a:rPr lang="en-US" sz="3600" i="1" dirty="0">
                <a:solidFill>
                  <a:srgbClr val="00B050"/>
                </a:solidFill>
                <a:latin typeface="Calibri" panose="020F0502020204030204" pitchFamily="34" charset="0"/>
                <a:ea typeface="Calibri" panose="020F0502020204030204" pitchFamily="34" charset="0"/>
                <a:cs typeface="Arial" panose="020B0604020202020204" pitchFamily="34" charset="0"/>
              </a:rPr>
              <a:t> / </a:t>
            </a:r>
            <a:r>
              <a:rPr lang="en-US" sz="3600" i="1" dirty="0">
                <a:solidFill>
                  <a:srgbClr val="FF0000"/>
                </a:solidFill>
                <a:latin typeface="Calibri" panose="020F0502020204030204" pitchFamily="34" charset="0"/>
                <a:ea typeface="Calibri" panose="020F0502020204030204" pitchFamily="34" charset="0"/>
                <a:cs typeface="Arial" panose="020B0604020202020204" pitchFamily="34" charset="0"/>
              </a:rPr>
              <a:t>this</a:t>
            </a:r>
            <a:r>
              <a:rPr lang="en-US" sz="3600" i="1" dirty="0">
                <a:solidFill>
                  <a:srgbClr val="00B050"/>
                </a:solidFill>
                <a:latin typeface="Calibri" panose="020F0502020204030204" pitchFamily="34" charset="0"/>
                <a:ea typeface="Calibri" panose="020F0502020204030204" pitchFamily="34" charset="0"/>
                <a:cs typeface="Arial" panose="020B0604020202020204" pitchFamily="34" charset="0"/>
              </a:rPr>
              <a:t>. </a:t>
            </a:r>
            <a:r>
              <a:rPr lang="en-US" sz="3600" i="1" dirty="0">
                <a:solidFill>
                  <a:srgbClr val="FF0000"/>
                </a:solidFill>
                <a:latin typeface="Calibri" panose="020F0502020204030204" pitchFamily="34" charset="0"/>
                <a:ea typeface="Calibri" panose="020F0502020204030204" pitchFamily="34" charset="0"/>
                <a:cs typeface="Arial" panose="020B0604020202020204" pitchFamily="34" charset="0"/>
              </a:rPr>
              <a:t>It</a:t>
            </a:r>
            <a:r>
              <a:rPr lang="en-US" sz="3600" i="1" dirty="0">
                <a:solidFill>
                  <a:srgbClr val="00B050"/>
                </a:solidFill>
                <a:latin typeface="Calibri" panose="020F0502020204030204" pitchFamily="34" charset="0"/>
                <a:ea typeface="Calibri" panose="020F0502020204030204" pitchFamily="34" charset="0"/>
                <a:cs typeface="Arial" panose="020B0604020202020204" pitchFamily="34" charset="0"/>
              </a:rPr>
              <a:t> / </a:t>
            </a:r>
            <a:r>
              <a:rPr lang="en-US" sz="3600" i="1" dirty="0">
                <a:solidFill>
                  <a:srgbClr val="FF0000"/>
                </a:solidFill>
                <a:latin typeface="Calibri" panose="020F0502020204030204" pitchFamily="34" charset="0"/>
                <a:ea typeface="Calibri" panose="020F0502020204030204" pitchFamily="34" charset="0"/>
                <a:cs typeface="Arial" panose="020B0604020202020204" pitchFamily="34" charset="0"/>
              </a:rPr>
              <a:t>This</a:t>
            </a:r>
            <a:r>
              <a:rPr lang="en-US" sz="3600" i="1" dirty="0">
                <a:solidFill>
                  <a:srgbClr val="00B050"/>
                </a:solidFill>
                <a:latin typeface="Calibri" panose="020F0502020204030204" pitchFamily="34" charset="0"/>
                <a:ea typeface="Calibri" panose="020F0502020204030204" pitchFamily="34" charset="0"/>
                <a:cs typeface="Arial" panose="020B0604020202020204" pitchFamily="34" charset="0"/>
              </a:rPr>
              <a:t> melted.</a:t>
            </a:r>
            <a:endParaRPr lang="en-150" sz="36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150" sz="3600" i="1" dirty="0">
                <a:latin typeface="Calibri" panose="020F0502020204030204" pitchFamily="34" charset="0"/>
                <a:ea typeface="Calibri" panose="020F0502020204030204" pitchFamily="34" charset="0"/>
                <a:cs typeface="Arial" panose="020B0604020202020204" pitchFamily="34" charset="0"/>
              </a:rPr>
              <a:t>(</a:t>
            </a:r>
            <a:r>
              <a:rPr lang="ro-RO" sz="3600" i="1" dirty="0">
                <a:latin typeface="Calibri" panose="020F0502020204030204" pitchFamily="34" charset="0"/>
                <a:ea typeface="Calibri" panose="020F0502020204030204" pitchFamily="34" charset="0"/>
                <a:cs typeface="Arial" panose="020B0604020202020204" pitchFamily="34" charset="0"/>
              </a:rPr>
              <a:t>i</a:t>
            </a:r>
            <a:r>
              <a:rPr lang="en-150" sz="3600" i="1" dirty="0">
                <a:latin typeface="Calibri" panose="020F0502020204030204" pitchFamily="34" charset="0"/>
                <a:ea typeface="Calibri" panose="020F0502020204030204" pitchFamily="34" charset="0"/>
                <a:cs typeface="Arial" panose="020B0604020202020204" pitchFamily="34" charset="0"/>
              </a:rPr>
              <a:t>t/</a:t>
            </a:r>
            <a:r>
              <a:rPr lang="ro-RO" sz="3600" i="1" dirty="0">
                <a:latin typeface="Calibri" panose="020F0502020204030204" pitchFamily="34" charset="0"/>
                <a:ea typeface="Calibri" panose="020F0502020204030204" pitchFamily="34" charset="0"/>
                <a:cs typeface="Arial" panose="020B0604020202020204" pitchFamily="34" charset="0"/>
              </a:rPr>
              <a:t>i</a:t>
            </a:r>
            <a:r>
              <a:rPr lang="en-150" sz="3600" i="1" dirty="0">
                <a:latin typeface="Calibri" panose="020F0502020204030204" pitchFamily="34" charset="0"/>
                <a:ea typeface="Calibri" panose="020F0502020204030204" pitchFamily="34" charset="0"/>
                <a:cs typeface="Arial" panose="020B0604020202020204" pitchFamily="34" charset="0"/>
              </a:rPr>
              <a:t>t)</a:t>
            </a:r>
            <a:endParaRPr lang="ro-RO" sz="3600" i="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ro-RO" dirty="0"/>
          </a:p>
        </p:txBody>
      </p:sp>
    </p:spTree>
    <p:extLst>
      <p:ext uri="{BB962C8B-B14F-4D97-AF65-F5344CB8AC3E}">
        <p14:creationId xmlns:p14="http://schemas.microsoft.com/office/powerpoint/2010/main" val="8561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D99CE7-1749-451A-9955-ADED36A8FA55}"/>
              </a:ext>
            </a:extLst>
          </p:cNvPr>
          <p:cNvSpPr>
            <a:spLocks noGrp="1"/>
          </p:cNvSpPr>
          <p:nvPr>
            <p:ph type="title"/>
          </p:nvPr>
        </p:nvSpPr>
        <p:spPr/>
        <p:txBody>
          <a:bodyPr/>
          <a:lstStyle/>
          <a:p>
            <a:endParaRPr lang="ro-RO" dirty="0"/>
          </a:p>
        </p:txBody>
      </p:sp>
      <p:sp>
        <p:nvSpPr>
          <p:cNvPr id="3" name="Content Placeholder 2">
            <a:extLst>
              <a:ext uri="{FF2B5EF4-FFF2-40B4-BE49-F238E27FC236}">
                <a16:creationId xmlns:a16="http://schemas.microsoft.com/office/drawing/2014/main" id="{5ADF2924-72B1-4264-9595-C89756B6B749}"/>
              </a:ext>
            </a:extLst>
          </p:cNvPr>
          <p:cNvSpPr>
            <a:spLocks noGrp="1"/>
          </p:cNvSpPr>
          <p:nvPr>
            <p:ph sz="half" idx="1"/>
          </p:nvPr>
        </p:nvSpPr>
        <p:spPr>
          <a:xfrm>
            <a:off x="378372" y="1825625"/>
            <a:ext cx="5641428" cy="4351338"/>
          </a:xfrm>
        </p:spPr>
        <p:txBody>
          <a:bodyPr>
            <a:normAutofit/>
          </a:bodyPr>
          <a:lstStyle/>
          <a:p>
            <a:pPr>
              <a:lnSpc>
                <a:spcPct val="107000"/>
              </a:lnSpc>
              <a:spcAft>
                <a:spcPts val="800"/>
              </a:spcAft>
            </a:pPr>
            <a:r>
              <a:rPr lang="en-US" sz="3200" b="1" dirty="0">
                <a:solidFill>
                  <a:srgbClr val="FF0000"/>
                </a:solidFill>
                <a:latin typeface="Calibri" panose="020F0502020204030204" pitchFamily="34" charset="0"/>
                <a:ea typeface="Calibri" panose="020F0502020204030204" pitchFamily="34" charset="0"/>
                <a:cs typeface="Arial" panose="020B0604020202020204" pitchFamily="34" charset="0"/>
              </a:rPr>
              <a:t>This</a:t>
            </a:r>
            <a:r>
              <a:rPr lang="en-US" sz="3200" dirty="0">
                <a:latin typeface="Calibri" panose="020F0502020204030204" pitchFamily="34" charset="0"/>
                <a:ea typeface="Calibri" panose="020F0502020204030204" pitchFamily="34" charset="0"/>
                <a:cs typeface="Arial" panose="020B0604020202020204" pitchFamily="34" charset="0"/>
              </a:rPr>
              <a:t> is also used to refer forward to something new that is going to happen or be said.</a:t>
            </a:r>
            <a:endParaRPr lang="ro-RO" sz="32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b="1" dirty="0">
                <a:solidFill>
                  <a:srgbClr val="FF0000"/>
                </a:solidFill>
                <a:latin typeface="Calibri" panose="020F0502020204030204" pitchFamily="34" charset="0"/>
                <a:ea typeface="Calibri" panose="020F0502020204030204" pitchFamily="34" charset="0"/>
                <a:cs typeface="Arial" panose="020B0604020202020204" pitchFamily="34" charset="0"/>
              </a:rPr>
              <a:t>That</a:t>
            </a:r>
            <a:r>
              <a:rPr lang="en-US" sz="3200" dirty="0">
                <a:latin typeface="Calibri" panose="020F0502020204030204" pitchFamily="34" charset="0"/>
                <a:ea typeface="Calibri" panose="020F0502020204030204" pitchFamily="34" charset="0"/>
                <a:cs typeface="Arial" panose="020B0604020202020204" pitchFamily="34" charset="0"/>
              </a:rPr>
              <a:t> refers back to what has already happened or been said, with more emphasis than </a:t>
            </a:r>
            <a:r>
              <a:rPr lang="en-US" sz="3200" b="1" dirty="0">
                <a:solidFill>
                  <a:srgbClr val="FF0000"/>
                </a:solidFill>
                <a:latin typeface="Calibri" panose="020F0502020204030204" pitchFamily="34" charset="0"/>
                <a:ea typeface="Calibri" panose="020F0502020204030204" pitchFamily="34" charset="0"/>
                <a:cs typeface="Arial" panose="020B0604020202020204" pitchFamily="34" charset="0"/>
              </a:rPr>
              <a:t>lt</a:t>
            </a:r>
            <a:r>
              <a:rPr lang="en-US" sz="3200" b="1" dirty="0">
                <a:latin typeface="Calibri" panose="020F0502020204030204" pitchFamily="34" charset="0"/>
                <a:ea typeface="Calibri" panose="020F0502020204030204" pitchFamily="34" charset="0"/>
                <a:cs typeface="Arial" panose="020B0604020202020204" pitchFamily="34" charset="0"/>
              </a:rPr>
              <a:t>.</a:t>
            </a:r>
            <a:endParaRPr lang="ro-RO" sz="32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ro-RO" sz="3200" dirty="0"/>
          </a:p>
        </p:txBody>
      </p:sp>
      <p:sp>
        <p:nvSpPr>
          <p:cNvPr id="5" name="Content Placeholder 4">
            <a:extLst>
              <a:ext uri="{FF2B5EF4-FFF2-40B4-BE49-F238E27FC236}">
                <a16:creationId xmlns:a16="http://schemas.microsoft.com/office/drawing/2014/main" id="{D598FAB0-8391-4960-8A94-80A868BE0C18}"/>
              </a:ext>
            </a:extLst>
          </p:cNvPr>
          <p:cNvSpPr>
            <a:spLocks noGrp="1"/>
          </p:cNvSpPr>
          <p:nvPr>
            <p:ph sz="half" idx="2"/>
          </p:nvPr>
        </p:nvSpPr>
        <p:spPr>
          <a:xfrm>
            <a:off x="6172199" y="1825625"/>
            <a:ext cx="5641427" cy="4351338"/>
          </a:xfrm>
        </p:spPr>
        <p:txBody>
          <a:bodyPr>
            <a:normAutofit/>
          </a:bodyPr>
          <a:lstStyle/>
          <a:p>
            <a:pPr>
              <a:lnSpc>
                <a:spcPct val="107000"/>
              </a:lnSpc>
              <a:spcAft>
                <a:spcPts val="800"/>
              </a:spcAft>
            </a:pPr>
            <a:r>
              <a:rPr lang="en-US" sz="3200" i="1" dirty="0" err="1">
                <a:solidFill>
                  <a:srgbClr val="00B050"/>
                </a:solidFill>
                <a:latin typeface="Calibri" panose="020F0502020204030204" pitchFamily="34" charset="0"/>
                <a:ea typeface="Calibri" panose="020F0502020204030204" pitchFamily="34" charset="0"/>
                <a:cs typeface="Arial" panose="020B0604020202020204" pitchFamily="34" charset="0"/>
              </a:rPr>
              <a:t>TeIl</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 me what you think about </a:t>
            </a:r>
            <a:r>
              <a:rPr lang="en-US" sz="3200" b="1" i="1" dirty="0">
                <a:solidFill>
                  <a:srgbClr val="00B050"/>
                </a:solidFill>
                <a:latin typeface="Calibri" panose="020F0502020204030204" pitchFamily="34" charset="0"/>
                <a:ea typeface="Calibri" panose="020F0502020204030204" pitchFamily="34" charset="0"/>
                <a:cs typeface="Arial" panose="020B0604020202020204" pitchFamily="34" charset="0"/>
              </a:rPr>
              <a:t>this</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 I thought I’d get a job in Spain for a few months.</a:t>
            </a:r>
            <a:endParaRPr lang="ro-RO" sz="32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I thought I’d get a job in Spain for a few months. </a:t>
            </a:r>
            <a:r>
              <a:rPr lang="en-US" sz="3200" i="1" dirty="0" err="1">
                <a:solidFill>
                  <a:srgbClr val="00B050"/>
                </a:solidFill>
                <a:latin typeface="Calibri" panose="020F0502020204030204" pitchFamily="34" charset="0"/>
                <a:ea typeface="Calibri" panose="020F0502020204030204" pitchFamily="34" charset="0"/>
                <a:cs typeface="Arial" panose="020B0604020202020204" pitchFamily="34" charset="0"/>
              </a:rPr>
              <a:t>TeII</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 me what you think about </a:t>
            </a:r>
            <a:r>
              <a:rPr lang="en-US" sz="3200" b="1" i="1" dirty="0">
                <a:solidFill>
                  <a:srgbClr val="00B050"/>
                </a:solidFill>
                <a:latin typeface="Calibri" panose="020F0502020204030204" pitchFamily="34" charset="0"/>
                <a:ea typeface="Calibri" panose="020F0502020204030204" pitchFamily="34" charset="0"/>
                <a:cs typeface="Arial" panose="020B0604020202020204" pitchFamily="34" charset="0"/>
              </a:rPr>
              <a:t>that</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a:t>
            </a:r>
            <a:endParaRPr lang="ro-RO" sz="32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endParaRPr lang="ro-RO" sz="3200" dirty="0"/>
          </a:p>
        </p:txBody>
      </p:sp>
    </p:spTree>
    <p:extLst>
      <p:ext uri="{BB962C8B-B14F-4D97-AF65-F5344CB8AC3E}">
        <p14:creationId xmlns:p14="http://schemas.microsoft.com/office/powerpoint/2010/main" val="800653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B983-8354-46BD-A68A-C7F12019F6C4}"/>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Arial" panose="020B0604020202020204" pitchFamily="34" charset="0"/>
              </a:rPr>
              <a:t>SPECIAL WORD ORDER: </a:t>
            </a:r>
            <a:r>
              <a:rPr lang="en-US" dirty="0">
                <a:solidFill>
                  <a:srgbClr val="FF0000"/>
                </a:solidFill>
                <a:latin typeface="Calibri" panose="020F0502020204030204" pitchFamily="34" charset="0"/>
                <a:ea typeface="Calibri" panose="020F0502020204030204" pitchFamily="34" charset="0"/>
                <a:cs typeface="Arial" panose="020B0604020202020204" pitchFamily="34" charset="0"/>
              </a:rPr>
              <a:t>FRONTING</a:t>
            </a:r>
            <a:br>
              <a:rPr lang="ro-RO" dirty="0">
                <a:latin typeface="Calibri" panose="020F0502020204030204" pitchFamily="34" charset="0"/>
                <a:ea typeface="Calibri" panose="020F0502020204030204" pitchFamily="34" charset="0"/>
                <a:cs typeface="Arial" panose="020B0604020202020204" pitchFamily="34" charset="0"/>
              </a:rPr>
            </a:br>
            <a:endParaRPr lang="ro-RO" dirty="0"/>
          </a:p>
        </p:txBody>
      </p:sp>
      <p:sp>
        <p:nvSpPr>
          <p:cNvPr id="3" name="Content Placeholder 2">
            <a:extLst>
              <a:ext uri="{FF2B5EF4-FFF2-40B4-BE49-F238E27FC236}">
                <a16:creationId xmlns:a16="http://schemas.microsoft.com/office/drawing/2014/main" id="{32B3DF1C-6B70-4796-97D3-84F36D18F18B}"/>
              </a:ext>
            </a:extLst>
          </p:cNvPr>
          <p:cNvSpPr>
            <a:spLocks noGrp="1"/>
          </p:cNvSpPr>
          <p:nvPr>
            <p:ph idx="1"/>
          </p:nvPr>
        </p:nvSpPr>
        <p:spPr>
          <a:xfrm>
            <a:off x="178676" y="1030015"/>
            <a:ext cx="11803118" cy="5827986"/>
          </a:xfrm>
        </p:spPr>
        <p:txBody>
          <a:bodyPr>
            <a:normAutofit/>
          </a:bodyPr>
          <a:lstStyle/>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FRONTING AND TOPICALISATION. Affirmative sentences usually begin with a </a:t>
            </a:r>
            <a:r>
              <a:rPr lang="en-US" dirty="0">
                <a:solidFill>
                  <a:srgbClr val="FF0000"/>
                </a:solidFill>
                <a:latin typeface="Calibri" panose="020F0502020204030204" pitchFamily="34" charset="0"/>
                <a:ea typeface="Calibri" panose="020F0502020204030204" pitchFamily="34" charset="0"/>
                <a:cs typeface="Arial" panose="020B0604020202020204" pitchFamily="34" charset="0"/>
              </a:rPr>
              <a:t>grammatical subject.</a:t>
            </a:r>
            <a:endParaRPr lang="ro-RO"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We</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have already discussed that question at some length.</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My</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father just can't stand people like that.</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  If we begin a sentence with something else (</a:t>
            </a:r>
            <a:r>
              <a:rPr lang="en-US" dirty="0">
                <a:solidFill>
                  <a:srgbClr val="FF0000"/>
                </a:solidFill>
                <a:latin typeface="Calibri" panose="020F0502020204030204" pitchFamily="34" charset="0"/>
                <a:ea typeface="Calibri" panose="020F0502020204030204" pitchFamily="34" charset="0"/>
                <a:cs typeface="Arial" panose="020B0604020202020204" pitchFamily="34" charset="0"/>
              </a:rPr>
              <a:t>'fronting</a:t>
            </a:r>
            <a:r>
              <a:rPr lang="en-US" dirty="0">
                <a:latin typeface="Calibri" panose="020F0502020204030204" pitchFamily="34" charset="0"/>
                <a:ea typeface="Calibri" panose="020F0502020204030204" pitchFamily="34" charset="0"/>
                <a:cs typeface="Arial" panose="020B0604020202020204" pitchFamily="34" charset="0"/>
              </a:rPr>
              <a:t>') this is often to give it emphasis, and to</a:t>
            </a:r>
            <a:r>
              <a:rPr lang="en-150" dirty="0">
                <a:latin typeface="Calibri" panose="020F0502020204030204" pitchFamily="34" charset="0"/>
                <a:ea typeface="Calibri" panose="020F0502020204030204" pitchFamily="34" charset="0"/>
                <a:cs typeface="Arial" panose="020B0604020202020204" pitchFamily="34" charset="0"/>
              </a:rPr>
              <a:t> </a:t>
            </a:r>
            <a:r>
              <a:rPr lang="en-US" dirty="0">
                <a:latin typeface="Calibri" panose="020F0502020204030204" pitchFamily="34" charset="0"/>
                <a:ea typeface="Calibri" panose="020F0502020204030204" pitchFamily="34" charset="0"/>
                <a:cs typeface="Arial" panose="020B0604020202020204" pitchFamily="34" charset="0"/>
              </a:rPr>
              <a:t>make it the topic the thing we are talking about - even though it is not the grammatical subject.</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That question</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we have already discussed at some length.</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ro-RO" dirty="0"/>
          </a:p>
        </p:txBody>
      </p:sp>
    </p:spTree>
    <p:extLst>
      <p:ext uri="{BB962C8B-B14F-4D97-AF65-F5344CB8AC3E}">
        <p14:creationId xmlns:p14="http://schemas.microsoft.com/office/powerpoint/2010/main" val="3371134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119E60-54D2-4B6F-B25D-932697A28882}"/>
              </a:ext>
            </a:extLst>
          </p:cNvPr>
          <p:cNvSpPr/>
          <p:nvPr/>
        </p:nvSpPr>
        <p:spPr>
          <a:xfrm>
            <a:off x="196645" y="137651"/>
            <a:ext cx="11808542" cy="6186309"/>
          </a:xfrm>
          <a:prstGeom prst="rect">
            <a:avLst/>
          </a:prstGeom>
        </p:spPr>
        <p:txBody>
          <a:bodyPr wrap="square">
            <a:spAutoFit/>
          </a:bodyPr>
          <a:lstStyle/>
          <a:p>
            <a:r>
              <a:rPr lang="en-US" sz="4400" b="1" dirty="0"/>
              <a:t>Four basic types of sentences: </a:t>
            </a:r>
          </a:p>
          <a:p>
            <a:endParaRPr lang="en-US" sz="4400" dirty="0"/>
          </a:p>
          <a:p>
            <a:r>
              <a:rPr lang="en-US" sz="4400" dirty="0"/>
              <a:t>Simple</a:t>
            </a:r>
          </a:p>
          <a:p>
            <a:endParaRPr lang="en-US" sz="4400" dirty="0"/>
          </a:p>
          <a:p>
            <a:r>
              <a:rPr lang="en-US" sz="4400" dirty="0"/>
              <a:t>Compound</a:t>
            </a:r>
          </a:p>
          <a:p>
            <a:endParaRPr lang="en-US" sz="4400" dirty="0"/>
          </a:p>
          <a:p>
            <a:r>
              <a:rPr lang="en-US" sz="4400" dirty="0"/>
              <a:t>Complex</a:t>
            </a:r>
          </a:p>
          <a:p>
            <a:endParaRPr lang="en-US" sz="4400" dirty="0"/>
          </a:p>
          <a:p>
            <a:r>
              <a:rPr lang="en-US" sz="4400" dirty="0"/>
              <a:t>Compound-complex</a:t>
            </a:r>
          </a:p>
        </p:txBody>
      </p:sp>
    </p:spTree>
    <p:extLst>
      <p:ext uri="{BB962C8B-B14F-4D97-AF65-F5344CB8AC3E}">
        <p14:creationId xmlns:p14="http://schemas.microsoft.com/office/powerpoint/2010/main" val="3859887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D9822-49F7-4EED-9FB8-BB00D5342FD2}"/>
              </a:ext>
            </a:extLst>
          </p:cNvPr>
          <p:cNvSpPr>
            <a:spLocks noGrp="1"/>
          </p:cNvSpPr>
          <p:nvPr>
            <p:ph type="title"/>
          </p:nvPr>
        </p:nvSpPr>
        <p:spPr/>
        <p:txBody>
          <a:bodyPr/>
          <a:lstStyle/>
          <a:p>
            <a:endParaRPr lang="ro-RO" dirty="0"/>
          </a:p>
        </p:txBody>
      </p:sp>
      <p:sp>
        <p:nvSpPr>
          <p:cNvPr id="3" name="Content Placeholder 2">
            <a:extLst>
              <a:ext uri="{FF2B5EF4-FFF2-40B4-BE49-F238E27FC236}">
                <a16:creationId xmlns:a16="http://schemas.microsoft.com/office/drawing/2014/main" id="{528895FE-FAFE-455F-A34C-3727468AC52C}"/>
              </a:ext>
            </a:extLst>
          </p:cNvPr>
          <p:cNvSpPr>
            <a:spLocks noGrp="1"/>
          </p:cNvSpPr>
          <p:nvPr>
            <p:ph idx="1"/>
          </p:nvPr>
        </p:nvSpPr>
        <p:spPr/>
        <p:txBody>
          <a:bodyPr>
            <a:normAutofit/>
          </a:bodyPr>
          <a:lstStyle/>
          <a:p>
            <a:pPr marL="0" indent="0">
              <a:lnSpc>
                <a:spcPct val="107000"/>
              </a:lnSpc>
              <a:spcAft>
                <a:spcPts val="800"/>
              </a:spcAft>
              <a:buNone/>
            </a:pPr>
            <a:r>
              <a:rPr lang="en-US" sz="3200" dirty="0">
                <a:latin typeface="Calibri" panose="020F0502020204030204" pitchFamily="34" charset="0"/>
                <a:ea typeface="Calibri" panose="020F0502020204030204" pitchFamily="34" charset="0"/>
                <a:cs typeface="Arial" panose="020B0604020202020204" pitchFamily="34" charset="0"/>
              </a:rPr>
              <a:t>Fronting is not particularly common in written English - we generally prefer to find ways of making the topic the grammatical subject.</a:t>
            </a:r>
            <a:endParaRPr lang="ro-RO" sz="3200"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3200" b="1" i="1" dirty="0">
                <a:solidFill>
                  <a:srgbClr val="00B050"/>
                </a:solidFill>
                <a:latin typeface="Calibri" panose="020F0502020204030204" pitchFamily="34" charset="0"/>
                <a:ea typeface="Calibri" panose="020F0502020204030204" pitchFamily="34" charset="0"/>
                <a:cs typeface="Arial" panose="020B0604020202020204" pitchFamily="34" charset="0"/>
              </a:rPr>
              <a:t>That question</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 has already been discussed at some length.</a:t>
            </a:r>
            <a:endParaRPr lang="ro-RO" sz="32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3200" b="1" i="1" dirty="0">
                <a:solidFill>
                  <a:srgbClr val="00B050"/>
                </a:solidFill>
                <a:latin typeface="Calibri" panose="020F0502020204030204" pitchFamily="34" charset="0"/>
                <a:ea typeface="Calibri" panose="020F0502020204030204" pitchFamily="34" charset="0"/>
                <a:cs typeface="Arial" panose="020B0604020202020204" pitchFamily="34" charset="0"/>
              </a:rPr>
              <a:t>That question</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 has already received lengthy discussion.</a:t>
            </a:r>
            <a:endParaRPr lang="ro-RO" sz="32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ro-RO" sz="3200" dirty="0"/>
          </a:p>
        </p:txBody>
      </p:sp>
    </p:spTree>
    <p:extLst>
      <p:ext uri="{BB962C8B-B14F-4D97-AF65-F5344CB8AC3E}">
        <p14:creationId xmlns:p14="http://schemas.microsoft.com/office/powerpoint/2010/main" val="4000525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93049-9B99-48C6-906D-CC4A24E2B103}"/>
              </a:ext>
            </a:extLst>
          </p:cNvPr>
          <p:cNvSpPr>
            <a:spLocks noGrp="1"/>
          </p:cNvSpPr>
          <p:nvPr>
            <p:ph idx="4294967295"/>
          </p:nvPr>
        </p:nvSpPr>
        <p:spPr>
          <a:xfrm>
            <a:off x="431800" y="188913"/>
            <a:ext cx="11760200" cy="6557962"/>
          </a:xfrm>
        </p:spPr>
        <p:txBody>
          <a:bodyPr>
            <a:normAutofit fontScale="92500"/>
          </a:bodyPr>
          <a:lstStyle/>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But fronting something that is not the subject is very common in speech.</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That question</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 well, look, we've already gone over it again and again, haven't we?</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People like that</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my father just can't stand.</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Question-word clauses are often fronted.</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What I'm going to do next</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I just don't know.</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457200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Rewrite fronting the words in italics :</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4572000">
              <a:lnSpc>
                <a:spcPct val="107000"/>
              </a:lnSpc>
              <a:spcAft>
                <a:spcPts val="800"/>
              </a:spcAft>
              <a:buNone/>
            </a:pPr>
            <a:r>
              <a:rPr lang="en-US"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We had </a:t>
            </a:r>
            <a:r>
              <a:rPr lang="en-US" b="1"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a very good lesson</a:t>
            </a:r>
            <a:r>
              <a:rPr lang="en-US" b="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 </a:t>
            </a:r>
            <a:r>
              <a:rPr lang="en-US"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this morning.</a:t>
            </a:r>
            <a:endParaRPr lang="ro-RO"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endParaRPr>
          </a:p>
          <a:p>
            <a:pPr marL="0" indent="4572000">
              <a:lnSpc>
                <a:spcPct val="107000"/>
              </a:lnSpc>
              <a:spcAft>
                <a:spcPts val="800"/>
              </a:spcAft>
              <a:buNone/>
            </a:pPr>
            <a:r>
              <a:rPr lang="en-US"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That does me </a:t>
            </a:r>
            <a:r>
              <a:rPr lang="en-US" b="1"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a fat lot of good</a:t>
            </a:r>
            <a:r>
              <a:rPr lang="en-US"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a:t>
            </a:r>
            <a:endPar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endParaRPr>
          </a:p>
          <a:p>
            <a:pPr marL="0" indent="1700213">
              <a:lnSpc>
                <a:spcPct val="107000"/>
              </a:lnSpc>
              <a:spcAft>
                <a:spcPts val="800"/>
              </a:spcAft>
              <a:buNone/>
            </a:pP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(A very good les</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s</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o</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n</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 </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w</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e </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h</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a</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d</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 </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t</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h</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i</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s </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m</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o</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r</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n</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i</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n</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g</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 </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A</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 f</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a</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t lot of g</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o</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o</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d</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 </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t</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h</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a</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t </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d</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o</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e</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s </a:t>
            </a:r>
            <a:r>
              <a:rPr lang="ro-RO"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m</a:t>
            </a:r>
            <a:r>
              <a:rPr lang="en-150" i="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e.) </a:t>
            </a:r>
            <a:endParaRPr lang="ro-RO"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ro-RO" dirty="0"/>
          </a:p>
        </p:txBody>
      </p:sp>
    </p:spTree>
    <p:extLst>
      <p:ext uri="{BB962C8B-B14F-4D97-AF65-F5344CB8AC3E}">
        <p14:creationId xmlns:p14="http://schemas.microsoft.com/office/powerpoint/2010/main" val="92308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885BF-476D-4C73-ABD4-CF4A9D9CEB87}"/>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Arial" panose="020B0604020202020204" pitchFamily="34" charset="0"/>
              </a:rPr>
              <a:t>SPECIAL WORD ORDER: INVERSION</a:t>
            </a:r>
            <a:br>
              <a:rPr lang="ro-RO" dirty="0">
                <a:latin typeface="Calibri" panose="020F0502020204030204" pitchFamily="34" charset="0"/>
                <a:ea typeface="Calibri" panose="020F0502020204030204" pitchFamily="34" charset="0"/>
                <a:cs typeface="Arial" panose="020B0604020202020204" pitchFamily="34" charset="0"/>
              </a:rPr>
            </a:br>
            <a:endParaRPr lang="ro-RO" dirty="0"/>
          </a:p>
        </p:txBody>
      </p:sp>
      <p:sp>
        <p:nvSpPr>
          <p:cNvPr id="3" name="Content Placeholder 2">
            <a:extLst>
              <a:ext uri="{FF2B5EF4-FFF2-40B4-BE49-F238E27FC236}">
                <a16:creationId xmlns:a16="http://schemas.microsoft.com/office/drawing/2014/main" id="{46F3F54E-C68C-48B7-B79D-6A13E1469D76}"/>
              </a:ext>
            </a:extLst>
          </p:cNvPr>
          <p:cNvSpPr>
            <a:spLocks noGrp="1"/>
          </p:cNvSpPr>
          <p:nvPr>
            <p:ph idx="1"/>
          </p:nvPr>
        </p:nvSpPr>
        <p:spPr/>
        <p:txBody>
          <a:bodyPr/>
          <a:lstStyle/>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We put auxiliary verbs before subjects (</a:t>
            </a:r>
            <a:r>
              <a:rPr lang="en-US" dirty="0">
                <a:solidFill>
                  <a:srgbClr val="FF0000"/>
                </a:solidFill>
                <a:latin typeface="Calibri" panose="020F0502020204030204" pitchFamily="34" charset="0"/>
                <a:ea typeface="Calibri" panose="020F0502020204030204" pitchFamily="34" charset="0"/>
                <a:cs typeface="Arial" panose="020B0604020202020204" pitchFamily="34" charset="0"/>
              </a:rPr>
              <a:t>inversion</a:t>
            </a:r>
            <a:r>
              <a:rPr lang="en-US" dirty="0">
                <a:latin typeface="Calibri" panose="020F0502020204030204" pitchFamily="34" charset="0"/>
                <a:ea typeface="Calibri" panose="020F0502020204030204" pitchFamily="34" charset="0"/>
                <a:cs typeface="Arial" panose="020B0604020202020204" pitchFamily="34" charset="0"/>
              </a:rPr>
              <a:t> ) in several structures - most commonly in questions and in clauses beginning </a:t>
            </a:r>
            <a:r>
              <a:rPr lang="en-US" b="1" dirty="0">
                <a:latin typeface="Calibri" panose="020F0502020204030204" pitchFamily="34" charset="0"/>
                <a:ea typeface="Calibri" panose="020F0502020204030204" pitchFamily="34" charset="0"/>
                <a:cs typeface="Arial" panose="020B0604020202020204" pitchFamily="34" charset="0"/>
              </a:rPr>
              <a:t>so/nor/neither</a:t>
            </a:r>
            <a:r>
              <a:rPr lang="en-US" dirty="0">
                <a:latin typeface="Calibri" panose="020F0502020204030204" pitchFamily="34" charset="0"/>
                <a:ea typeface="Calibri" panose="020F0502020204030204" pitchFamily="34" charset="0"/>
                <a:cs typeface="Arial" panose="020B0604020202020204" pitchFamily="34" charset="0"/>
              </a:rPr>
              <a:t>.</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What time is it? Tired?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So am I</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a:t>
            </a: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She can't swim, and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nor/neither can I</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ro-RO" dirty="0"/>
          </a:p>
        </p:txBody>
      </p:sp>
    </p:spTree>
    <p:extLst>
      <p:ext uri="{BB962C8B-B14F-4D97-AF65-F5344CB8AC3E}">
        <p14:creationId xmlns:p14="http://schemas.microsoft.com/office/powerpoint/2010/main" val="2147821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5CB4B-95DE-4F57-BC22-BFC7F899D669}"/>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Arial" panose="020B0604020202020204" pitchFamily="34" charset="0"/>
              </a:rPr>
              <a:t>After fronted negative expressions</a:t>
            </a:r>
            <a:endParaRPr lang="ro-RO" dirty="0"/>
          </a:p>
        </p:txBody>
      </p:sp>
      <p:sp>
        <p:nvSpPr>
          <p:cNvPr id="3" name="Content Placeholder 2">
            <a:extLst>
              <a:ext uri="{FF2B5EF4-FFF2-40B4-BE49-F238E27FC236}">
                <a16:creationId xmlns:a16="http://schemas.microsoft.com/office/drawing/2014/main" id="{217430D5-F3A4-4C80-BE44-C83CD5C4187E}"/>
              </a:ext>
            </a:extLst>
          </p:cNvPr>
          <p:cNvSpPr>
            <a:spLocks noGrp="1"/>
          </p:cNvSpPr>
          <p:nvPr>
            <p:ph idx="1"/>
          </p:nvPr>
        </p:nvSpPr>
        <p:spPr>
          <a:xfrm>
            <a:off x="231228" y="1587062"/>
            <a:ext cx="11960772" cy="5171090"/>
          </a:xfrm>
        </p:spPr>
        <p:txBody>
          <a:bodyPr>
            <a:normAutofit fontScale="85000" lnSpcReduction="20000"/>
          </a:bodyPr>
          <a:lstStyle/>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If we put certain negative adverbs and </a:t>
            </a:r>
            <a:r>
              <a:rPr lang="en-US" dirty="0">
                <a:solidFill>
                  <a:srgbClr val="FF0000"/>
                </a:solidFill>
                <a:latin typeface="Calibri" panose="020F0502020204030204" pitchFamily="34" charset="0"/>
                <a:ea typeface="Calibri" panose="020F0502020204030204" pitchFamily="34" charset="0"/>
                <a:cs typeface="Arial" panose="020B0604020202020204" pitchFamily="34" charset="0"/>
              </a:rPr>
              <a:t>adverbial expressions </a:t>
            </a:r>
            <a:r>
              <a:rPr lang="en-US" dirty="0">
                <a:latin typeface="Calibri" panose="020F0502020204030204" pitchFamily="34" charset="0"/>
                <a:ea typeface="Calibri" panose="020F0502020204030204" pitchFamily="34" charset="0"/>
                <a:cs typeface="Arial" panose="020B0604020202020204" pitchFamily="34" charset="0"/>
              </a:rPr>
              <a:t>at the beginning of a clause for emphasis, they are followed by </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auxiliary verb + subject</a:t>
            </a:r>
            <a:r>
              <a:rPr lang="en-US" dirty="0">
                <a:solidFill>
                  <a:srgbClr val="FF0000"/>
                </a:solidFill>
                <a:latin typeface="Calibri" panose="020F0502020204030204" pitchFamily="34" charset="0"/>
                <a:ea typeface="Calibri" panose="020F0502020204030204" pitchFamily="34" charset="0"/>
                <a:cs typeface="Arial" panose="020B0604020202020204" pitchFamily="34" charset="0"/>
              </a:rPr>
              <a:t>.</a:t>
            </a:r>
            <a:endParaRPr lang="ro-RO"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This structure is usually rather formal.</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Under no circumstances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can we</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cash cheques</a:t>
            </a:r>
            <a:r>
              <a:rPr lang="en-US" dirty="0">
                <a:solidFill>
                  <a:srgbClr val="00B050"/>
                </a:solidFill>
                <a:latin typeface="Calibri" panose="020F0502020204030204" pitchFamily="34" charset="0"/>
                <a:ea typeface="Calibri" panose="020F0502020204030204" pitchFamily="34" charset="0"/>
                <a:cs typeface="Arial" panose="020B0604020202020204" pitchFamily="34" charset="0"/>
              </a:rPr>
              <a:t>.</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(Not  </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Under no circumstances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we</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can </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cash cheques</a:t>
            </a:r>
            <a:r>
              <a:rPr lang="en-US" dirty="0">
                <a:latin typeface="Calibri" panose="020F0502020204030204" pitchFamily="34" charset="0"/>
                <a:ea typeface="Calibri" panose="020F0502020204030204" pitchFamily="34" charset="0"/>
                <a:cs typeface="Arial" panose="020B0604020202020204" pitchFamily="34" charset="0"/>
              </a:rPr>
              <a:t>.)</a:t>
            </a:r>
          </a:p>
          <a:p>
            <a:pPr marL="0" indent="0">
              <a:lnSpc>
                <a:spcPct val="107000"/>
              </a:lnSpc>
              <a:spcAft>
                <a:spcPts val="800"/>
              </a:spcAft>
              <a:buNone/>
            </a:pPr>
            <a:endParaRPr lang="en-US"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Until much later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did we</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learn the truth.</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The same thing happens with </a:t>
            </a:r>
            <a:r>
              <a:rPr lang="en-US" b="1" i="1" dirty="0">
                <a:solidFill>
                  <a:srgbClr val="FF0000"/>
                </a:solidFill>
                <a:latin typeface="Calibri" panose="020F0502020204030204" pitchFamily="34" charset="0"/>
                <a:ea typeface="Calibri" panose="020F0502020204030204" pitchFamily="34" charset="0"/>
                <a:cs typeface="Arial" panose="020B0604020202020204" pitchFamily="34" charset="0"/>
              </a:rPr>
              <a:t>seldom, little, never hardly (... when), scarcely (... when),</a:t>
            </a:r>
            <a:endParaRPr lang="ro-RO"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FF0000"/>
                </a:solidFill>
                <a:latin typeface="Calibri" panose="020F0502020204030204" pitchFamily="34" charset="0"/>
                <a:ea typeface="Calibri" panose="020F0502020204030204" pitchFamily="34" charset="0"/>
                <a:cs typeface="Arial" panose="020B0604020202020204" pitchFamily="34" charset="0"/>
              </a:rPr>
              <a:t>no sooner (... than), not only</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 and </a:t>
            </a:r>
            <a:r>
              <a:rPr lang="en-US" b="1" i="1" dirty="0">
                <a:solidFill>
                  <a:srgbClr val="FF0000"/>
                </a:solidFill>
                <a:latin typeface="Calibri" panose="020F0502020204030204" pitchFamily="34" charset="0"/>
                <a:ea typeface="Calibri" panose="020F0502020204030204" pitchFamily="34" charset="0"/>
                <a:cs typeface="Arial" panose="020B0604020202020204" pitchFamily="34" charset="0"/>
              </a:rPr>
              <a:t>only</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 + time expression.</a:t>
            </a:r>
          </a:p>
          <a:p>
            <a:pPr marL="0" indent="0">
              <a:lnSpc>
                <a:spcPct val="107000"/>
              </a:lnSpc>
              <a:spcAft>
                <a:spcPts val="800"/>
              </a:spcAft>
              <a:buNone/>
            </a:pP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en-US" dirty="0">
                <a:latin typeface="Calibri" panose="020F0502020204030204" pitchFamily="34" charset="0"/>
                <a:ea typeface="Calibri" panose="020F0502020204030204" pitchFamily="34" charset="0"/>
                <a:cs typeface="Arial" panose="020B0604020202020204" pitchFamily="34" charset="0"/>
              </a:rPr>
              <a:t>These structures are formal and literary.</a:t>
            </a:r>
            <a:endParaRPr lang="ro-RO"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28240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99EC7-B3F8-4CAF-A1ED-83C29FBA08F8}"/>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Arial" panose="020B0604020202020204" pitchFamily="34" charset="0"/>
              </a:rPr>
              <a:t>after </a:t>
            </a:r>
            <a:r>
              <a:rPr lang="en-US" b="1" i="1" dirty="0">
                <a:latin typeface="Calibri" panose="020F0502020204030204" pitchFamily="34" charset="0"/>
                <a:ea typeface="Calibri" panose="020F0502020204030204" pitchFamily="34" charset="0"/>
                <a:cs typeface="Arial" panose="020B0604020202020204" pitchFamily="34" charset="0"/>
              </a:rPr>
              <a:t>so</a:t>
            </a:r>
            <a:r>
              <a:rPr lang="en-US" b="1" dirty="0">
                <a:latin typeface="Calibri" panose="020F0502020204030204" pitchFamily="34" charset="0"/>
                <a:ea typeface="Calibri" panose="020F0502020204030204" pitchFamily="34" charset="0"/>
                <a:cs typeface="Arial" panose="020B0604020202020204" pitchFamily="34" charset="0"/>
              </a:rPr>
              <a:t>, </a:t>
            </a:r>
            <a:r>
              <a:rPr lang="en-US" b="1" i="1" dirty="0">
                <a:latin typeface="Calibri" panose="020F0502020204030204" pitchFamily="34" charset="0"/>
                <a:ea typeface="Calibri" panose="020F0502020204030204" pitchFamily="34" charset="0"/>
                <a:cs typeface="Arial" panose="020B0604020202020204" pitchFamily="34" charset="0"/>
              </a:rPr>
              <a:t>as</a:t>
            </a:r>
            <a:r>
              <a:rPr lang="en-US" b="1" dirty="0">
                <a:latin typeface="Calibri" panose="020F0502020204030204" pitchFamily="34" charset="0"/>
                <a:ea typeface="Calibri" panose="020F0502020204030204" pitchFamily="34" charset="0"/>
                <a:cs typeface="Arial" panose="020B0604020202020204" pitchFamily="34" charset="0"/>
              </a:rPr>
              <a:t>, </a:t>
            </a:r>
            <a:r>
              <a:rPr lang="en-US" b="1" i="1" dirty="0">
                <a:latin typeface="Calibri" panose="020F0502020204030204" pitchFamily="34" charset="0"/>
                <a:ea typeface="Calibri" panose="020F0502020204030204" pitchFamily="34" charset="0"/>
                <a:cs typeface="Arial" panose="020B0604020202020204" pitchFamily="34" charset="0"/>
              </a:rPr>
              <a:t>than</a:t>
            </a:r>
            <a:r>
              <a:rPr lang="en-US" dirty="0">
                <a:latin typeface="Calibri" panose="020F0502020204030204" pitchFamily="34" charset="0"/>
                <a:ea typeface="Calibri" panose="020F0502020204030204" pitchFamily="34" charset="0"/>
                <a:cs typeface="Arial" panose="020B0604020202020204" pitchFamily="34" charset="0"/>
              </a:rPr>
              <a:t> </a:t>
            </a:r>
            <a:endParaRPr lang="ro-RO" dirty="0"/>
          </a:p>
        </p:txBody>
      </p:sp>
      <p:sp>
        <p:nvSpPr>
          <p:cNvPr id="3" name="Content Placeholder 2">
            <a:extLst>
              <a:ext uri="{FF2B5EF4-FFF2-40B4-BE49-F238E27FC236}">
                <a16:creationId xmlns:a16="http://schemas.microsoft.com/office/drawing/2014/main" id="{E4250D4D-1B71-4D52-AA7B-BB6B9196B545}"/>
              </a:ext>
            </a:extLst>
          </p:cNvPr>
          <p:cNvSpPr>
            <a:spLocks noGrp="1"/>
          </p:cNvSpPr>
          <p:nvPr>
            <p:ph idx="1"/>
          </p:nvPr>
        </p:nvSpPr>
        <p:spPr>
          <a:xfrm>
            <a:off x="115614" y="1690688"/>
            <a:ext cx="11950262" cy="5067463"/>
          </a:xfrm>
        </p:spPr>
        <p:txBody>
          <a:bodyPr>
            <a:normAutofit/>
          </a:bodyPr>
          <a:lstStyle/>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In a literary style, inversion is possible after </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so + adjective/adverb</a:t>
            </a:r>
            <a:r>
              <a:rPr lang="en-US" dirty="0">
                <a:latin typeface="Calibri" panose="020F0502020204030204" pitchFamily="34" charset="0"/>
                <a:ea typeface="Calibri" panose="020F0502020204030204" pitchFamily="34" charset="0"/>
                <a:cs typeface="Arial" panose="020B0604020202020204" pitchFamily="34" charset="0"/>
              </a:rPr>
              <a:t>, and in clauses</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beginning </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such, as</a:t>
            </a:r>
            <a:r>
              <a:rPr lang="en-US" dirty="0">
                <a:solidFill>
                  <a:srgbClr val="FF0000"/>
                </a:solidFill>
                <a:latin typeface="Calibri" panose="020F0502020204030204" pitchFamily="34" charset="0"/>
                <a:ea typeface="Calibri" panose="020F0502020204030204" pitchFamily="34" charset="0"/>
                <a:cs typeface="Arial" panose="020B0604020202020204" pitchFamily="34" charset="0"/>
              </a:rPr>
              <a:t> or </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than</a:t>
            </a:r>
            <a:r>
              <a:rPr lang="en-US" dirty="0">
                <a:latin typeface="Calibri" panose="020F0502020204030204" pitchFamily="34" charset="0"/>
                <a:ea typeface="Calibri" panose="020F0502020204030204" pitchFamily="34" charset="0"/>
                <a:cs typeface="Arial" panose="020B0604020202020204" pitchFamily="34" charset="0"/>
              </a:rPr>
              <a:t>. These structures are not very common.</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FF0000"/>
                </a:solidFill>
                <a:latin typeface="Calibri" panose="020F0502020204030204" pitchFamily="34" charset="0"/>
                <a:ea typeface="Calibri" panose="020F0502020204030204" pitchFamily="34" charset="0"/>
                <a:cs typeface="Arial" panose="020B0604020202020204" pitchFamily="34" charset="0"/>
              </a:rPr>
              <a:t>So rapidly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did they</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advance that the enemy were taken by surprise</a:t>
            </a:r>
            <a:r>
              <a:rPr lang="en-US" dirty="0">
                <a:solidFill>
                  <a:srgbClr val="00B050"/>
                </a:solidFill>
                <a:latin typeface="Calibri" panose="020F0502020204030204" pitchFamily="34" charset="0"/>
                <a:ea typeface="Calibri" panose="020F0502020204030204" pitchFamily="34" charset="0"/>
                <a:cs typeface="Arial" panose="020B0604020202020204" pitchFamily="34" charset="0"/>
              </a:rPr>
              <a:t>.</a:t>
            </a:r>
            <a:r>
              <a:rPr lang="en-US" dirty="0">
                <a:latin typeface="Calibri" panose="020F0502020204030204" pitchFamily="34" charset="0"/>
                <a:ea typeface="Calibri" panose="020F0502020204030204" pitchFamily="34" charset="0"/>
                <a:cs typeface="Arial" panose="020B0604020202020204" pitchFamily="34" charset="0"/>
              </a:rPr>
              <a:t> (more normal: </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They advanced so rapidly that ...</a:t>
            </a:r>
            <a:r>
              <a:rPr lang="en-US" dirty="0">
                <a:latin typeface="Calibri" panose="020F0502020204030204" pitchFamily="34" charset="0"/>
                <a:ea typeface="Calibri" panose="020F0502020204030204" pitchFamily="34" charset="0"/>
                <a:cs typeface="Arial" panose="020B0604020202020204" pitchFamily="34" charset="0"/>
              </a:rPr>
              <a:t>)</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FF0000"/>
                </a:solidFill>
                <a:latin typeface="Calibri" panose="020F0502020204030204" pitchFamily="34" charset="0"/>
                <a:ea typeface="Calibri" panose="020F0502020204030204" pitchFamily="34" charset="0"/>
                <a:cs typeface="Arial" panose="020B0604020202020204" pitchFamily="34" charset="0"/>
              </a:rPr>
              <a:t>Such</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was his reputation</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that few people dared to question his judgement.</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She was politically quite naive, </a:t>
            </a:r>
            <a:r>
              <a:rPr lang="en-US" b="1" i="1" dirty="0">
                <a:solidFill>
                  <a:srgbClr val="FF0000"/>
                </a:solidFill>
                <a:latin typeface="Calibri" panose="020F0502020204030204" pitchFamily="34" charset="0"/>
                <a:ea typeface="Calibri" panose="020F0502020204030204" pitchFamily="34" charset="0"/>
                <a:cs typeface="Arial" panose="020B0604020202020204" pitchFamily="34" charset="0"/>
              </a:rPr>
              <a:t>as</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 were</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most of her friends.</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Country people tend to speak more slowly </a:t>
            </a:r>
            <a:r>
              <a:rPr lang="en-US" b="1" i="1" dirty="0">
                <a:solidFill>
                  <a:srgbClr val="FF0000"/>
                </a:solidFill>
                <a:latin typeface="Calibri" panose="020F0502020204030204" pitchFamily="34" charset="0"/>
                <a:ea typeface="Calibri" panose="020F0502020204030204" pitchFamily="34" charset="0"/>
                <a:cs typeface="Arial" panose="020B0604020202020204" pitchFamily="34" charset="0"/>
              </a:rPr>
              <a:t>than</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 do</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city-dwellers.</a:t>
            </a:r>
            <a:endParaRPr lang="ro-RO" dirty="0"/>
          </a:p>
        </p:txBody>
      </p:sp>
    </p:spTree>
    <p:extLst>
      <p:ext uri="{BB962C8B-B14F-4D97-AF65-F5344CB8AC3E}">
        <p14:creationId xmlns:p14="http://schemas.microsoft.com/office/powerpoint/2010/main" val="44992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0577F-6623-4DA1-9193-2D9F0CBA1BEA}"/>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Arial" panose="020B0604020202020204" pitchFamily="34" charset="0"/>
              </a:rPr>
              <a:t>after expressions of place and direction</a:t>
            </a:r>
            <a:r>
              <a:rPr lang="en-US" dirty="0">
                <a:latin typeface="Calibri" panose="020F0502020204030204" pitchFamily="34" charset="0"/>
                <a:ea typeface="Calibri" panose="020F0502020204030204" pitchFamily="34" charset="0"/>
                <a:cs typeface="Arial" panose="020B0604020202020204" pitchFamily="34" charset="0"/>
              </a:rPr>
              <a:t> </a:t>
            </a:r>
            <a:endParaRPr lang="ro-RO" dirty="0"/>
          </a:p>
        </p:txBody>
      </p:sp>
      <p:sp>
        <p:nvSpPr>
          <p:cNvPr id="3" name="Content Placeholder 2">
            <a:extLst>
              <a:ext uri="{FF2B5EF4-FFF2-40B4-BE49-F238E27FC236}">
                <a16:creationId xmlns:a16="http://schemas.microsoft.com/office/drawing/2014/main" id="{2055E4D6-7074-4502-BF3C-604E00BDC5A8}"/>
              </a:ext>
            </a:extLst>
          </p:cNvPr>
          <p:cNvSpPr>
            <a:spLocks noGrp="1"/>
          </p:cNvSpPr>
          <p:nvPr>
            <p:ph idx="1"/>
          </p:nvPr>
        </p:nvSpPr>
        <p:spPr>
          <a:xfrm>
            <a:off x="168166" y="1303282"/>
            <a:ext cx="11897710" cy="5454869"/>
          </a:xfrm>
        </p:spPr>
        <p:txBody>
          <a:bodyPr>
            <a:normAutofit fontScale="85000" lnSpcReduction="20000"/>
          </a:bodyPr>
          <a:lstStyle/>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In </a:t>
            </a:r>
            <a:r>
              <a:rPr lang="en-US" u="sng" dirty="0">
                <a:latin typeface="Calibri" panose="020F0502020204030204" pitchFamily="34" charset="0"/>
                <a:ea typeface="Calibri" panose="020F0502020204030204" pitchFamily="34" charset="0"/>
                <a:cs typeface="Arial" panose="020B0604020202020204" pitchFamily="34" charset="0"/>
              </a:rPr>
              <a:t>literary and descriptive writing</a:t>
            </a:r>
            <a:r>
              <a:rPr lang="en-US" dirty="0">
                <a:latin typeface="Calibri" panose="020F0502020204030204" pitchFamily="34" charset="0"/>
                <a:ea typeface="Calibri" panose="020F0502020204030204" pitchFamily="34" charset="0"/>
                <a:cs typeface="Arial" panose="020B0604020202020204" pitchFamily="34" charset="0"/>
              </a:rPr>
              <a:t>, structures like the following are common when sentences begin with </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expressions of place or direction:</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In front of the door</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stood a man in naval uniform.</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Round the corner</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came three women on horseback.</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Above the town</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stands a Norman castle.</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This structure is also common in informal speech with </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here</a:t>
            </a:r>
            <a:r>
              <a:rPr lang="en-US" b="1" dirty="0">
                <a:latin typeface="Calibri" panose="020F0502020204030204" pitchFamily="34" charset="0"/>
                <a:ea typeface="Calibri" panose="020F0502020204030204" pitchFamily="34" charset="0"/>
                <a:cs typeface="Arial" panose="020B0604020202020204" pitchFamily="34" charset="0"/>
              </a:rPr>
              <a:t>, </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there</a:t>
            </a:r>
            <a:r>
              <a:rPr lang="en-US" dirty="0">
                <a:latin typeface="Calibri" panose="020F0502020204030204" pitchFamily="34" charset="0"/>
                <a:ea typeface="Calibri" panose="020F0502020204030204" pitchFamily="34" charset="0"/>
                <a:cs typeface="Arial" panose="020B0604020202020204" pitchFamily="34" charset="0"/>
              </a:rPr>
              <a:t> and other </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short adverbs:</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Here</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comes the bus.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There</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goes your sister.</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Up</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walked a policeman.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Out</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came </a:t>
            </a:r>
            <a:r>
              <a:rPr lang="en-US" i="1" dirty="0" err="1">
                <a:solidFill>
                  <a:srgbClr val="00B050"/>
                </a:solidFill>
                <a:latin typeface="Calibri" panose="020F0502020204030204" pitchFamily="34" charset="0"/>
                <a:ea typeface="Calibri" panose="020F0502020204030204" pitchFamily="34" charset="0"/>
                <a:cs typeface="Arial" panose="020B0604020202020204" pitchFamily="34" charset="0"/>
              </a:rPr>
              <a:t>Mrs</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potter.</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We do not use inversion when the subject is a </a:t>
            </a:r>
            <a:r>
              <a:rPr lang="en-US" b="1" dirty="0">
                <a:latin typeface="Calibri" panose="020F0502020204030204" pitchFamily="34" charset="0"/>
                <a:ea typeface="Calibri" panose="020F0502020204030204" pitchFamily="34" charset="0"/>
                <a:cs typeface="Arial" panose="020B0604020202020204" pitchFamily="34" charset="0"/>
              </a:rPr>
              <a:t>pronoun</a:t>
            </a:r>
            <a:r>
              <a:rPr lang="en-US" dirty="0">
                <a:latin typeface="Calibri" panose="020F0502020204030204" pitchFamily="34" charset="0"/>
                <a:ea typeface="Calibri" panose="020F0502020204030204" pitchFamily="34" charset="0"/>
                <a:cs typeface="Arial" panose="020B0604020202020204" pitchFamily="34" charset="0"/>
              </a:rPr>
              <a:t>.</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solidFill>
                  <a:srgbClr val="FF0000"/>
                </a:solidFill>
                <a:latin typeface="Calibri" panose="020F0502020204030204" pitchFamily="34" charset="0"/>
                <a:ea typeface="Calibri" panose="020F0502020204030204" pitchFamily="34" charset="0"/>
                <a:cs typeface="Arial" panose="020B0604020202020204" pitchFamily="34" charset="0"/>
              </a:rPr>
              <a:t>Out</a:t>
            </a:r>
            <a:r>
              <a:rPr lang="en-US" i="1" dirty="0">
                <a:solidFill>
                  <a:srgbClr val="FF0000"/>
                </a:solidFill>
                <a:latin typeface="Calibri" panose="020F0502020204030204" pitchFamily="34" charset="0"/>
                <a:ea typeface="Calibri" panose="020F0502020204030204" pitchFamily="34" charset="0"/>
                <a:cs typeface="Arial" panose="020B0604020202020204" pitchFamily="34" charset="0"/>
              </a:rPr>
              <a:t> she came. (Not </a:t>
            </a:r>
            <a:r>
              <a:rPr lang="en-US" i="1" strike="sngStrike" dirty="0">
                <a:solidFill>
                  <a:srgbClr val="FF0000"/>
                </a:solidFill>
                <a:latin typeface="Calibri" panose="020F0502020204030204" pitchFamily="34" charset="0"/>
                <a:ea typeface="Calibri" panose="020F0502020204030204" pitchFamily="34" charset="0"/>
                <a:cs typeface="Arial" panose="020B0604020202020204" pitchFamily="34" charset="0"/>
              </a:rPr>
              <a:t>came she out</a:t>
            </a:r>
            <a:r>
              <a:rPr lang="en-US" i="1" dirty="0">
                <a:solidFill>
                  <a:srgbClr val="FF0000"/>
                </a:solidFill>
                <a:latin typeface="Calibri" panose="020F0502020204030204" pitchFamily="34" charset="0"/>
                <a:ea typeface="Calibri" panose="020F0502020204030204" pitchFamily="34" charset="0"/>
                <a:cs typeface="Arial" panose="020B0604020202020204" pitchFamily="34" charset="0"/>
              </a:rPr>
              <a:t>)</a:t>
            </a:r>
            <a:endParaRPr lang="ro-RO" dirty="0">
              <a:solidFill>
                <a:srgbClr val="FF0000"/>
              </a:solidFill>
            </a:endParaRPr>
          </a:p>
        </p:txBody>
      </p:sp>
    </p:spTree>
    <p:extLst>
      <p:ext uri="{BB962C8B-B14F-4D97-AF65-F5344CB8AC3E}">
        <p14:creationId xmlns:p14="http://schemas.microsoft.com/office/powerpoint/2010/main" val="18364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D97BE-E7E3-4DC2-B8A9-DFFAC859446D}"/>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Arial" panose="020B0604020202020204" pitchFamily="34" charset="0"/>
              </a:rPr>
              <a:t>reporting</a:t>
            </a:r>
            <a:endParaRPr lang="ro-RO" dirty="0"/>
          </a:p>
        </p:txBody>
      </p:sp>
      <p:sp>
        <p:nvSpPr>
          <p:cNvPr id="3" name="Content Placeholder 2">
            <a:extLst>
              <a:ext uri="{FF2B5EF4-FFF2-40B4-BE49-F238E27FC236}">
                <a16:creationId xmlns:a16="http://schemas.microsoft.com/office/drawing/2014/main" id="{117ED9A0-81B1-44A6-9603-A1BDAFB41AF9}"/>
              </a:ext>
            </a:extLst>
          </p:cNvPr>
          <p:cNvSpPr>
            <a:spLocks noGrp="1"/>
          </p:cNvSpPr>
          <p:nvPr>
            <p:ph idx="1"/>
          </p:nvPr>
        </p:nvSpPr>
        <p:spPr/>
        <p:txBody>
          <a:bodyPr>
            <a:normAutofit lnSpcReduction="10000"/>
          </a:bodyPr>
          <a:lstStyle/>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In written story-telling, direct speech can be followed by </a:t>
            </a:r>
            <a:r>
              <a:rPr lang="en-US" b="1" dirty="0">
                <a:latin typeface="Calibri" panose="020F0502020204030204" pitchFamily="34" charset="0"/>
                <a:ea typeface="Calibri" panose="020F0502020204030204" pitchFamily="34" charset="0"/>
                <a:cs typeface="Arial" panose="020B0604020202020204" pitchFamily="34" charset="0"/>
              </a:rPr>
              <a:t>reporting verb + subject:</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'It’s getting late,'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said Mary / Mary said</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'Go away!'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shouted the shopkeeper / the shopkeeper shouted.</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This does not happen if the subject is a </a:t>
            </a:r>
            <a:r>
              <a:rPr lang="en-US" b="1" dirty="0">
                <a:latin typeface="Calibri" panose="020F0502020204030204" pitchFamily="34" charset="0"/>
                <a:ea typeface="Calibri" panose="020F0502020204030204" pitchFamily="34" charset="0"/>
                <a:cs typeface="Arial" panose="020B0604020202020204" pitchFamily="34" charset="0"/>
              </a:rPr>
              <a:t>pronoun</a:t>
            </a:r>
            <a:r>
              <a:rPr lang="en-US" dirty="0">
                <a:latin typeface="Calibri" panose="020F0502020204030204" pitchFamily="34" charset="0"/>
                <a:ea typeface="Calibri" panose="020F0502020204030204" pitchFamily="34" charset="0"/>
                <a:cs typeface="Arial" panose="020B0604020202020204" pitchFamily="34" charset="0"/>
              </a:rPr>
              <a:t>.</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'Come in,' she said. (Not </a:t>
            </a:r>
            <a:r>
              <a:rPr lang="en-US" i="1" strike="sngStrike" dirty="0">
                <a:solidFill>
                  <a:srgbClr val="00B050"/>
                </a:solidFill>
                <a:latin typeface="Calibri" panose="020F0502020204030204" pitchFamily="34" charset="0"/>
                <a:ea typeface="Calibri" panose="020F0502020204030204" pitchFamily="34" charset="0"/>
                <a:cs typeface="Arial" panose="020B0604020202020204" pitchFamily="34" charset="0"/>
              </a:rPr>
              <a:t>said she</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a:t>
            </a:r>
            <a:endParaRPr lang="ro-RO"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ro-RO" dirty="0"/>
          </a:p>
        </p:txBody>
      </p:sp>
    </p:spTree>
    <p:extLst>
      <p:ext uri="{BB962C8B-B14F-4D97-AF65-F5344CB8AC3E}">
        <p14:creationId xmlns:p14="http://schemas.microsoft.com/office/powerpoint/2010/main" val="296677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AC0DE3-95E8-4FD3-BD07-05C3873C240C}"/>
              </a:ext>
            </a:extLst>
          </p:cNvPr>
          <p:cNvSpPr/>
          <p:nvPr/>
        </p:nvSpPr>
        <p:spPr>
          <a:xfrm>
            <a:off x="210207" y="168166"/>
            <a:ext cx="11782096" cy="6159122"/>
          </a:xfrm>
          <a:prstGeom prst="rect">
            <a:avLst/>
          </a:prstGeom>
        </p:spPr>
        <p:txBody>
          <a:bodyPr wrap="square">
            <a:spAutoFit/>
          </a:bodyPr>
          <a:lstStyle/>
          <a:p>
            <a:pPr>
              <a:lnSpc>
                <a:spcPct val="107000"/>
              </a:lnSpc>
              <a:spcAft>
                <a:spcPts val="800"/>
              </a:spcAft>
            </a:pPr>
            <a:endParaRPr lang="en-US" sz="32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dirty="0">
                <a:latin typeface="Calibri" panose="020F0502020204030204" pitchFamily="34" charset="0"/>
                <a:ea typeface="Calibri" panose="020F0502020204030204" pitchFamily="34" charset="0"/>
                <a:cs typeface="Arial" panose="020B0604020202020204" pitchFamily="34" charset="0"/>
              </a:rPr>
              <a:t>We can use </a:t>
            </a:r>
            <a:r>
              <a:rPr lang="en-US" sz="3200" b="1" dirty="0">
                <a:latin typeface="Calibri" panose="020F0502020204030204" pitchFamily="34" charset="0"/>
                <a:ea typeface="Calibri" panose="020F0502020204030204" pitchFamily="34" charset="0"/>
                <a:cs typeface="Arial" panose="020B0604020202020204" pitchFamily="34" charset="0"/>
              </a:rPr>
              <a:t>It is/was</a:t>
            </a:r>
            <a:r>
              <a:rPr lang="en-US" sz="3200" dirty="0">
                <a:latin typeface="Calibri" panose="020F0502020204030204" pitchFamily="34" charset="0"/>
                <a:ea typeface="Calibri" panose="020F0502020204030204" pitchFamily="34" charset="0"/>
                <a:cs typeface="Arial" panose="020B0604020202020204" pitchFamily="34" charset="0"/>
              </a:rPr>
              <a:t> to highlight an expression that we want to emphasize; we put the rest of the sentence into </a:t>
            </a:r>
            <a:r>
              <a:rPr lang="en-US" sz="3200" b="1" i="1" dirty="0">
                <a:latin typeface="Calibri" panose="020F0502020204030204" pitchFamily="34" charset="0"/>
                <a:ea typeface="Calibri" panose="020F0502020204030204" pitchFamily="34" charset="0"/>
                <a:cs typeface="Arial" panose="020B0604020202020204" pitchFamily="34" charset="0"/>
              </a:rPr>
              <a:t>a that-clause</a:t>
            </a:r>
            <a:r>
              <a:rPr lang="en-US" sz="3200" dirty="0">
                <a:latin typeface="Calibri" panose="020F0502020204030204" pitchFamily="34" charset="0"/>
                <a:ea typeface="Calibri" panose="020F0502020204030204" pitchFamily="34" charset="0"/>
                <a:cs typeface="Arial" panose="020B0604020202020204" pitchFamily="34" charset="0"/>
              </a:rPr>
              <a:t>.</a:t>
            </a:r>
            <a:endParaRPr lang="ro-RO" sz="32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150" sz="3200" dirty="0">
                <a:latin typeface="Calibri" panose="020F0502020204030204" pitchFamily="34" charset="0"/>
                <a:ea typeface="Calibri" panose="020F0502020204030204" pitchFamily="34" charset="0"/>
                <a:cs typeface="Arial" panose="020B0604020202020204" pitchFamily="34" charset="0"/>
              </a:rPr>
              <a:t>R</a:t>
            </a:r>
            <a:r>
              <a:rPr lang="ro-RO" sz="3200" dirty="0">
                <a:latin typeface="Calibri" panose="020F0502020204030204" pitchFamily="34" charset="0"/>
                <a:ea typeface="Calibri" panose="020F0502020204030204" pitchFamily="34" charset="0"/>
                <a:cs typeface="Arial" panose="020B0604020202020204" pitchFamily="34" charset="0"/>
              </a:rPr>
              <a:t>e</a:t>
            </a:r>
            <a:r>
              <a:rPr lang="en-150" sz="3200" dirty="0">
                <a:latin typeface="Calibri" panose="020F0502020204030204" pitchFamily="34" charset="0"/>
                <a:ea typeface="Calibri" panose="020F0502020204030204" pitchFamily="34" charset="0"/>
                <a:cs typeface="Arial" panose="020B0604020202020204" pitchFamily="34" charset="0"/>
              </a:rPr>
              <a:t>w</a:t>
            </a:r>
            <a:r>
              <a:rPr lang="ro-RO" sz="3200" dirty="0">
                <a:latin typeface="Calibri" panose="020F0502020204030204" pitchFamily="34" charset="0"/>
                <a:ea typeface="Calibri" panose="020F0502020204030204" pitchFamily="34" charset="0"/>
                <a:cs typeface="Arial" panose="020B0604020202020204" pitchFamily="34" charset="0"/>
              </a:rPr>
              <a:t>r</a:t>
            </a:r>
            <a:r>
              <a:rPr lang="en-150" sz="3200" dirty="0" err="1">
                <a:latin typeface="Calibri" panose="020F0502020204030204" pitchFamily="34" charset="0"/>
                <a:ea typeface="Calibri" panose="020F0502020204030204" pitchFamily="34" charset="0"/>
                <a:cs typeface="Arial" panose="020B0604020202020204" pitchFamily="34" charset="0"/>
              </a:rPr>
              <a:t>i</a:t>
            </a:r>
            <a:r>
              <a:rPr lang="ro-RO" sz="3200" dirty="0">
                <a:latin typeface="Calibri" panose="020F0502020204030204" pitchFamily="34" charset="0"/>
                <a:ea typeface="Calibri" panose="020F0502020204030204" pitchFamily="34" charset="0"/>
                <a:cs typeface="Arial" panose="020B0604020202020204" pitchFamily="34" charset="0"/>
              </a:rPr>
              <a:t>t</a:t>
            </a:r>
            <a:r>
              <a:rPr lang="en-150" sz="3200" dirty="0">
                <a:latin typeface="Calibri" panose="020F0502020204030204" pitchFamily="34" charset="0"/>
                <a:ea typeface="Calibri" panose="020F0502020204030204" pitchFamily="34" charset="0"/>
                <a:cs typeface="Arial" panose="020B0604020202020204" pitchFamily="34" charset="0"/>
              </a:rPr>
              <a:t>e </a:t>
            </a:r>
            <a:r>
              <a:rPr lang="ro-RO" sz="3200" dirty="0">
                <a:latin typeface="Calibri" panose="020F0502020204030204" pitchFamily="34" charset="0"/>
                <a:ea typeface="Calibri" panose="020F0502020204030204" pitchFamily="34" charset="0"/>
                <a:cs typeface="Arial" panose="020B0604020202020204" pitchFamily="34" charset="0"/>
              </a:rPr>
              <a:t>t</a:t>
            </a:r>
            <a:r>
              <a:rPr lang="en-150" sz="3200" dirty="0">
                <a:latin typeface="Calibri" panose="020F0502020204030204" pitchFamily="34" charset="0"/>
                <a:ea typeface="Calibri" panose="020F0502020204030204" pitchFamily="34" charset="0"/>
                <a:cs typeface="Arial" panose="020B0604020202020204" pitchFamily="34" charset="0"/>
              </a:rPr>
              <a:t>h</a:t>
            </a:r>
            <a:r>
              <a:rPr lang="ro-RO" sz="3200" dirty="0">
                <a:latin typeface="Calibri" panose="020F0502020204030204" pitchFamily="34" charset="0"/>
                <a:ea typeface="Calibri" panose="020F0502020204030204" pitchFamily="34" charset="0"/>
                <a:cs typeface="Arial" panose="020B0604020202020204" pitchFamily="34" charset="0"/>
              </a:rPr>
              <a:t>i</a:t>
            </a:r>
            <a:r>
              <a:rPr lang="en-150" sz="3200" dirty="0">
                <a:latin typeface="Calibri" panose="020F0502020204030204" pitchFamily="34" charset="0"/>
                <a:ea typeface="Calibri" panose="020F0502020204030204" pitchFamily="34" charset="0"/>
                <a:cs typeface="Arial" panose="020B0604020202020204" pitchFamily="34" charset="0"/>
              </a:rPr>
              <a:t>s </a:t>
            </a:r>
            <a:r>
              <a:rPr lang="ro-RO" sz="3200" dirty="0">
                <a:latin typeface="Calibri" panose="020F0502020204030204" pitchFamily="34" charset="0"/>
                <a:ea typeface="Calibri" panose="020F0502020204030204" pitchFamily="34" charset="0"/>
                <a:cs typeface="Arial" panose="020B0604020202020204" pitchFamily="34" charset="0"/>
              </a:rPr>
              <a:t>s</a:t>
            </a:r>
            <a:r>
              <a:rPr lang="en-150" sz="3200" dirty="0">
                <a:latin typeface="Calibri" panose="020F0502020204030204" pitchFamily="34" charset="0"/>
                <a:ea typeface="Calibri" panose="020F0502020204030204" pitchFamily="34" charset="0"/>
                <a:cs typeface="Arial" panose="020B0604020202020204" pitchFamily="34" charset="0"/>
              </a:rPr>
              <a:t>e</a:t>
            </a:r>
            <a:r>
              <a:rPr lang="ro-RO" sz="3200" dirty="0">
                <a:latin typeface="Calibri" panose="020F0502020204030204" pitchFamily="34" charset="0"/>
                <a:ea typeface="Calibri" panose="020F0502020204030204" pitchFamily="34" charset="0"/>
                <a:cs typeface="Arial" panose="020B0604020202020204" pitchFamily="34" charset="0"/>
              </a:rPr>
              <a:t>n</a:t>
            </a:r>
            <a:r>
              <a:rPr lang="en-150" sz="3200" dirty="0">
                <a:latin typeface="Calibri" panose="020F0502020204030204" pitchFamily="34" charset="0"/>
                <a:ea typeface="Calibri" panose="020F0502020204030204" pitchFamily="34" charset="0"/>
                <a:cs typeface="Arial" panose="020B0604020202020204" pitchFamily="34" charset="0"/>
              </a:rPr>
              <a:t>t</a:t>
            </a:r>
            <a:r>
              <a:rPr lang="ro-RO" sz="3200" dirty="0">
                <a:latin typeface="Calibri" panose="020F0502020204030204" pitchFamily="34" charset="0"/>
                <a:ea typeface="Calibri" panose="020F0502020204030204" pitchFamily="34" charset="0"/>
                <a:cs typeface="Arial" panose="020B0604020202020204" pitchFamily="34" charset="0"/>
              </a:rPr>
              <a:t>e</a:t>
            </a:r>
            <a:r>
              <a:rPr lang="en-150" sz="3200" dirty="0">
                <a:latin typeface="Calibri" panose="020F0502020204030204" pitchFamily="34" charset="0"/>
                <a:ea typeface="Calibri" panose="020F0502020204030204" pitchFamily="34" charset="0"/>
                <a:cs typeface="Arial" panose="020B0604020202020204" pitchFamily="34" charset="0"/>
              </a:rPr>
              <a:t>n</a:t>
            </a:r>
            <a:r>
              <a:rPr lang="ro-RO" sz="3200" dirty="0">
                <a:latin typeface="Calibri" panose="020F0502020204030204" pitchFamily="34" charset="0"/>
                <a:ea typeface="Calibri" panose="020F0502020204030204" pitchFamily="34" charset="0"/>
                <a:cs typeface="Arial" panose="020B0604020202020204" pitchFamily="34" charset="0"/>
              </a:rPr>
              <a:t>c</a:t>
            </a:r>
            <a:r>
              <a:rPr lang="en-150" sz="3200" dirty="0">
                <a:latin typeface="Calibri" panose="020F0502020204030204" pitchFamily="34" charset="0"/>
                <a:ea typeface="Calibri" panose="020F0502020204030204" pitchFamily="34" charset="0"/>
                <a:cs typeface="Arial" panose="020B0604020202020204" pitchFamily="34" charset="0"/>
              </a:rPr>
              <a:t>e using it was:</a:t>
            </a:r>
          </a:p>
          <a:p>
            <a:pPr>
              <a:lnSpc>
                <a:spcPct val="107000"/>
              </a:lnSpc>
              <a:spcAft>
                <a:spcPts val="800"/>
              </a:spcAft>
            </a:pPr>
            <a:r>
              <a:rPr lang="en-US" sz="3200" i="1" dirty="0">
                <a:solidFill>
                  <a:srgbClr val="FF0000"/>
                </a:solidFill>
                <a:latin typeface="Calibri" panose="020F0502020204030204" pitchFamily="34" charset="0"/>
                <a:ea typeface="Calibri" panose="020F0502020204030204" pitchFamily="34" charset="0"/>
                <a:cs typeface="Arial" panose="020B0604020202020204" pitchFamily="34" charset="0"/>
              </a:rPr>
              <a:t>James crashed the car last week.</a:t>
            </a:r>
            <a:endParaRPr lang="ro-RO"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b="1" i="1" dirty="0">
                <a:solidFill>
                  <a:srgbClr val="00B050"/>
                </a:solidFill>
                <a:latin typeface="Calibri" panose="020F0502020204030204" pitchFamily="34" charset="0"/>
                <a:ea typeface="Calibri" panose="020F0502020204030204" pitchFamily="34" charset="0"/>
                <a:cs typeface="Arial" panose="020B0604020202020204" pitchFamily="34" charset="0"/>
              </a:rPr>
              <a:t>It was James</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 that crashed the car last week. (not Peter)</a:t>
            </a:r>
            <a:endParaRPr lang="ro-RO" sz="32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b="1" i="1" dirty="0">
                <a:solidFill>
                  <a:srgbClr val="00B050"/>
                </a:solidFill>
                <a:latin typeface="Calibri" panose="020F0502020204030204" pitchFamily="34" charset="0"/>
                <a:ea typeface="Calibri" panose="020F0502020204030204" pitchFamily="34" charset="0"/>
                <a:cs typeface="Arial" panose="020B0604020202020204" pitchFamily="34" charset="0"/>
              </a:rPr>
              <a:t>It was the car</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 that James crashed last week. (not the motorbike)</a:t>
            </a:r>
            <a:endParaRPr lang="ro-RO" sz="32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b="1" i="1" dirty="0">
                <a:solidFill>
                  <a:srgbClr val="00B050"/>
                </a:solidFill>
                <a:latin typeface="Calibri" panose="020F0502020204030204" pitchFamily="34" charset="0"/>
                <a:ea typeface="Calibri" panose="020F0502020204030204" pitchFamily="34" charset="0"/>
                <a:cs typeface="Arial" panose="020B0604020202020204" pitchFamily="34" charset="0"/>
              </a:rPr>
              <a:t>It was last week</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 that James crashed the car. (not this week)</a:t>
            </a:r>
            <a:endParaRPr lang="ro-RO" sz="32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dirty="0">
                <a:latin typeface="Calibri" panose="020F0502020204030204" pitchFamily="34" charset="0"/>
                <a:ea typeface="Calibri" panose="020F0502020204030204" pitchFamily="34" charset="0"/>
                <a:cs typeface="Arial" panose="020B0604020202020204" pitchFamily="34" charset="0"/>
              </a:rPr>
              <a:t>We can also use a </a:t>
            </a:r>
            <a:r>
              <a:rPr lang="en-US" sz="3200" b="1" dirty="0">
                <a:latin typeface="Calibri" panose="020F0502020204030204" pitchFamily="34" charset="0"/>
                <a:ea typeface="Calibri" panose="020F0502020204030204" pitchFamily="34" charset="0"/>
                <a:cs typeface="Arial" panose="020B0604020202020204" pitchFamily="34" charset="0"/>
              </a:rPr>
              <a:t>who-clause</a:t>
            </a:r>
            <a:r>
              <a:rPr lang="en-US" sz="3200" dirty="0">
                <a:latin typeface="Calibri" panose="020F0502020204030204" pitchFamily="34" charset="0"/>
                <a:ea typeface="Calibri" panose="020F0502020204030204" pitchFamily="34" charset="0"/>
                <a:cs typeface="Arial" panose="020B0604020202020204" pitchFamily="34" charset="0"/>
              </a:rPr>
              <a:t> to emphasize a personal subject.</a:t>
            </a:r>
            <a:endParaRPr lang="ro-RO" sz="32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It was James </a:t>
            </a:r>
            <a:r>
              <a:rPr lang="en-US" sz="3200" b="1" i="1" dirty="0">
                <a:solidFill>
                  <a:srgbClr val="00B050"/>
                </a:solidFill>
                <a:latin typeface="Calibri" panose="020F0502020204030204" pitchFamily="34" charset="0"/>
                <a:ea typeface="Calibri" panose="020F0502020204030204" pitchFamily="34" charset="0"/>
                <a:cs typeface="Arial" panose="020B0604020202020204" pitchFamily="34" charset="0"/>
              </a:rPr>
              <a:t>who</a:t>
            </a:r>
            <a:r>
              <a:rPr lang="en-US" sz="3200" i="1" dirty="0">
                <a:solidFill>
                  <a:srgbClr val="00B050"/>
                </a:solidFill>
                <a:latin typeface="Calibri" panose="020F0502020204030204" pitchFamily="34" charset="0"/>
                <a:ea typeface="Calibri" panose="020F0502020204030204" pitchFamily="34" charset="0"/>
                <a:cs typeface="Arial" panose="020B0604020202020204" pitchFamily="34" charset="0"/>
              </a:rPr>
              <a:t> crashed the car.</a:t>
            </a:r>
            <a:endParaRPr lang="ro-RO" sz="32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p:txBody>
      </p:sp>
      <p:sp>
        <p:nvSpPr>
          <p:cNvPr id="5" name="Title 4">
            <a:extLst>
              <a:ext uri="{FF2B5EF4-FFF2-40B4-BE49-F238E27FC236}">
                <a16:creationId xmlns:a16="http://schemas.microsoft.com/office/drawing/2014/main" id="{A8C2FBFF-830C-476B-8395-83FDCD79BA6F}"/>
              </a:ext>
            </a:extLst>
          </p:cNvPr>
          <p:cNvSpPr>
            <a:spLocks noGrp="1"/>
          </p:cNvSpPr>
          <p:nvPr>
            <p:ph type="title" idx="4294967295"/>
          </p:nvPr>
        </p:nvSpPr>
        <p:spPr>
          <a:xfrm>
            <a:off x="1676400" y="168275"/>
            <a:ext cx="10515600" cy="854075"/>
          </a:xfrm>
        </p:spPr>
        <p:txBody>
          <a:bodyPr>
            <a:normAutofit/>
          </a:bodyPr>
          <a:lstStyle/>
          <a:p>
            <a:r>
              <a:rPr lang="en-US" dirty="0">
                <a:latin typeface="Calibri" panose="020F0502020204030204" pitchFamily="34" charset="0"/>
                <a:ea typeface="Calibri" panose="020F0502020204030204" pitchFamily="34" charset="0"/>
                <a:cs typeface="Arial" panose="020B0604020202020204" pitchFamily="34" charset="0"/>
              </a:rPr>
              <a:t>Emphasis: </a:t>
            </a:r>
            <a:r>
              <a:rPr lang="en-US" b="1" dirty="0">
                <a:latin typeface="Calibri" panose="020F0502020204030204" pitchFamily="34" charset="0"/>
                <a:ea typeface="Calibri" panose="020F0502020204030204" pitchFamily="34" charset="0"/>
                <a:cs typeface="Arial" panose="020B0604020202020204" pitchFamily="34" charset="0"/>
              </a:rPr>
              <a:t>It is/was</a:t>
            </a:r>
            <a:r>
              <a:rPr lang="en-US" dirty="0">
                <a:latin typeface="Calibri" panose="020F0502020204030204" pitchFamily="34" charset="0"/>
                <a:ea typeface="Calibri" panose="020F0502020204030204" pitchFamily="34" charset="0"/>
                <a:cs typeface="Arial" panose="020B0604020202020204" pitchFamily="34" charset="0"/>
              </a:rPr>
              <a:t> ... </a:t>
            </a:r>
            <a:r>
              <a:rPr lang="en-US" b="1" dirty="0">
                <a:latin typeface="Calibri" panose="020F0502020204030204" pitchFamily="34" charset="0"/>
                <a:ea typeface="Calibri" panose="020F0502020204030204" pitchFamily="34" charset="0"/>
                <a:cs typeface="Arial" panose="020B0604020202020204" pitchFamily="34" charset="0"/>
              </a:rPr>
              <a:t>that</a:t>
            </a:r>
            <a:endParaRPr lang="ro-RO" dirty="0"/>
          </a:p>
        </p:txBody>
      </p:sp>
    </p:spTree>
    <p:extLst>
      <p:ext uri="{BB962C8B-B14F-4D97-AF65-F5344CB8AC3E}">
        <p14:creationId xmlns:p14="http://schemas.microsoft.com/office/powerpoint/2010/main" val="76613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E4B3-BCFA-4724-86A1-CB208AEEC416}"/>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Arial" panose="020B0604020202020204" pitchFamily="34" charset="0"/>
              </a:rPr>
              <a:t>Contrast</a:t>
            </a:r>
            <a:endParaRPr lang="ro-RO" dirty="0"/>
          </a:p>
        </p:txBody>
      </p:sp>
      <p:sp>
        <p:nvSpPr>
          <p:cNvPr id="3" name="Content Placeholder 2">
            <a:extLst>
              <a:ext uri="{FF2B5EF4-FFF2-40B4-BE49-F238E27FC236}">
                <a16:creationId xmlns:a16="http://schemas.microsoft.com/office/drawing/2014/main" id="{6E2E2588-9EA0-4894-8AB6-AFCE5355F4EA}"/>
              </a:ext>
            </a:extLst>
          </p:cNvPr>
          <p:cNvSpPr>
            <a:spLocks noGrp="1"/>
          </p:cNvSpPr>
          <p:nvPr>
            <p:ph idx="1"/>
          </p:nvPr>
        </p:nvSpPr>
        <p:spPr>
          <a:xfrm>
            <a:off x="749710" y="1855122"/>
            <a:ext cx="10515600" cy="4351338"/>
          </a:xfrm>
        </p:spPr>
        <p:txBody>
          <a:bodyPr>
            <a:normAutofit lnSpcReduction="10000"/>
          </a:bodyPr>
          <a:lstStyle/>
          <a:p>
            <a:pPr marL="0" indent="0">
              <a:lnSpc>
                <a:spcPct val="107000"/>
              </a:lnSpc>
              <a:spcAft>
                <a:spcPts val="800"/>
              </a:spcAft>
              <a:buNone/>
            </a:pPr>
            <a:r>
              <a:rPr lang="en-US" sz="3600" dirty="0">
                <a:latin typeface="Calibri" panose="020F0502020204030204" pitchFamily="34" charset="0"/>
                <a:ea typeface="Calibri" panose="020F0502020204030204" pitchFamily="34" charset="0"/>
                <a:cs typeface="Arial" panose="020B0604020202020204" pitchFamily="34" charset="0"/>
              </a:rPr>
              <a:t>We can emphasize a contrast with </a:t>
            </a:r>
          </a:p>
          <a:p>
            <a:pPr marL="0" indent="0">
              <a:lnSpc>
                <a:spcPct val="107000"/>
              </a:lnSpc>
              <a:spcAft>
                <a:spcPts val="800"/>
              </a:spcAft>
              <a:buNone/>
            </a:pPr>
            <a:r>
              <a:rPr lang="en-US" sz="3600" b="1" dirty="0">
                <a:solidFill>
                  <a:srgbClr val="FF0000"/>
                </a:solidFill>
                <a:latin typeface="Calibri" panose="020F0502020204030204" pitchFamily="34" charset="0"/>
                <a:ea typeface="Calibri" panose="020F0502020204030204" pitchFamily="34" charset="0"/>
                <a:cs typeface="Arial" panose="020B0604020202020204" pitchFamily="34" charset="0"/>
              </a:rPr>
              <a:t>It’s not</a:t>
            </a:r>
            <a:r>
              <a:rPr lang="en-US" sz="3600" dirty="0">
                <a:solidFill>
                  <a:srgbClr val="FF0000"/>
                </a:solidFill>
                <a:latin typeface="Calibri" panose="020F0502020204030204" pitchFamily="34" charset="0"/>
                <a:ea typeface="Calibri" panose="020F0502020204030204" pitchFamily="34" charset="0"/>
                <a:cs typeface="Arial" panose="020B0604020202020204" pitchFamily="34" charset="0"/>
              </a:rPr>
              <a:t> / </a:t>
            </a:r>
            <a:r>
              <a:rPr lang="en-US" sz="3600" b="1" dirty="0">
                <a:solidFill>
                  <a:srgbClr val="FF0000"/>
                </a:solidFill>
                <a:latin typeface="Calibri" panose="020F0502020204030204" pitchFamily="34" charset="0"/>
                <a:ea typeface="Calibri" panose="020F0502020204030204" pitchFamily="34" charset="0"/>
                <a:cs typeface="Arial" panose="020B0604020202020204" pitchFamily="34" charset="0"/>
              </a:rPr>
              <a:t>It wasn't</a:t>
            </a:r>
            <a:r>
              <a:rPr lang="en-US" sz="3600" dirty="0">
                <a:solidFill>
                  <a:srgbClr val="FF0000"/>
                </a:solidFill>
                <a:latin typeface="Calibri" panose="020F0502020204030204" pitchFamily="34" charset="0"/>
                <a:ea typeface="Calibri" panose="020F0502020204030204" pitchFamily="34" charset="0"/>
                <a:cs typeface="Arial" panose="020B0604020202020204" pitchFamily="34" charset="0"/>
              </a:rPr>
              <a:t>... or </a:t>
            </a:r>
            <a:r>
              <a:rPr lang="en-US" sz="3600" b="1" dirty="0" err="1">
                <a:solidFill>
                  <a:srgbClr val="FF0000"/>
                </a:solidFill>
                <a:latin typeface="Calibri" panose="020F0502020204030204" pitchFamily="34" charset="0"/>
                <a:ea typeface="Calibri" panose="020F0502020204030204" pitchFamily="34" charset="0"/>
                <a:cs typeface="Arial" panose="020B0604020202020204" pitchFamily="34" charset="0"/>
              </a:rPr>
              <a:t>lt's</a:t>
            </a:r>
            <a:r>
              <a:rPr lang="en-US" sz="3600" b="1" dirty="0">
                <a:solidFill>
                  <a:srgbClr val="FF0000"/>
                </a:solidFill>
                <a:latin typeface="Calibri" panose="020F0502020204030204" pitchFamily="34" charset="0"/>
                <a:ea typeface="Calibri" panose="020F0502020204030204" pitchFamily="34" charset="0"/>
                <a:cs typeface="Arial" panose="020B0604020202020204" pitchFamily="34" charset="0"/>
              </a:rPr>
              <a:t>/It was </a:t>
            </a:r>
            <a:r>
              <a:rPr lang="en-US" sz="3600" dirty="0">
                <a:solidFill>
                  <a:srgbClr val="FF0000"/>
                </a:solidFill>
                <a:latin typeface="Calibri" panose="020F0502020204030204" pitchFamily="34" charset="0"/>
                <a:ea typeface="Calibri" panose="020F0502020204030204" pitchFamily="34" charset="0"/>
                <a:cs typeface="Arial" panose="020B0604020202020204" pitchFamily="34" charset="0"/>
              </a:rPr>
              <a:t>...</a:t>
            </a:r>
            <a:r>
              <a:rPr lang="en-US" sz="3600" b="1" dirty="0">
                <a:solidFill>
                  <a:srgbClr val="FF0000"/>
                </a:solidFill>
                <a:latin typeface="Calibri" panose="020F0502020204030204" pitchFamily="34" charset="0"/>
                <a:ea typeface="Calibri" panose="020F0502020204030204" pitchFamily="34" charset="0"/>
                <a:cs typeface="Arial" panose="020B0604020202020204" pitchFamily="34" charset="0"/>
              </a:rPr>
              <a:t> not</a:t>
            </a:r>
            <a:r>
              <a:rPr lang="en-US" sz="3600" dirty="0">
                <a:solidFill>
                  <a:srgbClr val="FF0000"/>
                </a:solidFill>
                <a:latin typeface="Calibri" panose="020F0502020204030204" pitchFamily="34" charset="0"/>
                <a:ea typeface="Calibri" panose="020F0502020204030204" pitchFamily="34" charset="0"/>
                <a:cs typeface="Arial" panose="020B0604020202020204" pitchFamily="34" charset="0"/>
              </a:rPr>
              <a:t>…</a:t>
            </a:r>
            <a:endParaRPr lang="ro-RO" sz="3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3600" b="1" i="1" dirty="0">
                <a:solidFill>
                  <a:srgbClr val="00B050"/>
                </a:solidFill>
                <a:latin typeface="Calibri" panose="020F0502020204030204" pitchFamily="34" charset="0"/>
                <a:ea typeface="Calibri" panose="020F0502020204030204" pitchFamily="34" charset="0"/>
                <a:cs typeface="Arial" panose="020B0604020202020204" pitchFamily="34" charset="0"/>
              </a:rPr>
              <a:t>It's not the child</a:t>
            </a:r>
            <a:r>
              <a:rPr lang="en-US" sz="3600" i="1" dirty="0">
                <a:solidFill>
                  <a:srgbClr val="00B050"/>
                </a:solidFill>
                <a:latin typeface="Calibri" panose="020F0502020204030204" pitchFamily="34" charset="0"/>
                <a:ea typeface="Calibri" panose="020F0502020204030204" pitchFamily="34" charset="0"/>
                <a:cs typeface="Arial" panose="020B0604020202020204" pitchFamily="34" charset="0"/>
              </a:rPr>
              <a:t> that needs help, </a:t>
            </a:r>
            <a:r>
              <a:rPr lang="en-US" sz="3600" b="1" i="1" dirty="0">
                <a:solidFill>
                  <a:srgbClr val="00B050"/>
                </a:solidFill>
                <a:latin typeface="Calibri" panose="020F0502020204030204" pitchFamily="34" charset="0"/>
                <a:ea typeface="Calibri" panose="020F0502020204030204" pitchFamily="34" charset="0"/>
                <a:cs typeface="Arial" panose="020B0604020202020204" pitchFamily="34" charset="0"/>
              </a:rPr>
              <a:t>it’s his parents.</a:t>
            </a:r>
            <a:endParaRPr lang="ro-RO" sz="36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sz="3600" b="1" i="1" dirty="0">
                <a:solidFill>
                  <a:srgbClr val="00B050"/>
                </a:solidFill>
                <a:latin typeface="Calibri" panose="020F0502020204030204" pitchFamily="34" charset="0"/>
                <a:ea typeface="Calibri" panose="020F0502020204030204" pitchFamily="34" charset="0"/>
                <a:cs typeface="Arial" panose="020B0604020202020204" pitchFamily="34" charset="0"/>
              </a:rPr>
              <a:t>It was her beauty</a:t>
            </a:r>
            <a:r>
              <a:rPr lang="en-US" sz="3600" i="1" dirty="0">
                <a:solidFill>
                  <a:srgbClr val="00B050"/>
                </a:solidFill>
                <a:latin typeface="Calibri" panose="020F0502020204030204" pitchFamily="34" charset="0"/>
                <a:ea typeface="Calibri" panose="020F0502020204030204" pitchFamily="34" charset="0"/>
                <a:cs typeface="Arial" panose="020B0604020202020204" pitchFamily="34" charset="0"/>
              </a:rPr>
              <a:t> that he noticed, </a:t>
            </a:r>
            <a:r>
              <a:rPr lang="en-US" sz="3600" b="1" i="1" dirty="0">
                <a:solidFill>
                  <a:srgbClr val="00B050"/>
                </a:solidFill>
                <a:latin typeface="Calibri" panose="020F0502020204030204" pitchFamily="34" charset="0"/>
                <a:ea typeface="Calibri" panose="020F0502020204030204" pitchFamily="34" charset="0"/>
                <a:cs typeface="Arial" panose="020B0604020202020204" pitchFamily="34" charset="0"/>
              </a:rPr>
              <a:t>not her personality</a:t>
            </a:r>
            <a:r>
              <a:rPr lang="en-US" sz="3600" i="1" dirty="0">
                <a:solidFill>
                  <a:srgbClr val="00B050"/>
                </a:solidFill>
                <a:latin typeface="Calibri" panose="020F0502020204030204" pitchFamily="34" charset="0"/>
                <a:ea typeface="Calibri" panose="020F0502020204030204" pitchFamily="34" charset="0"/>
                <a:cs typeface="Arial" panose="020B0604020202020204" pitchFamily="34" charset="0"/>
              </a:rPr>
              <a:t>.</a:t>
            </a:r>
            <a:endParaRPr lang="en-150" sz="3600"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150"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150" dirty="0">
                <a:latin typeface="Calibri" panose="020F0502020204030204" pitchFamily="34" charset="0"/>
                <a:ea typeface="Calibri" panose="020F0502020204030204" pitchFamily="34" charset="0"/>
                <a:cs typeface="Arial" panose="020B0604020202020204" pitchFamily="34" charset="0"/>
              </a:rPr>
              <a:t>Write your own sentences.</a:t>
            </a:r>
            <a:endParaRPr lang="ro-RO" sz="3600" dirty="0"/>
          </a:p>
        </p:txBody>
      </p:sp>
    </p:spTree>
    <p:extLst>
      <p:ext uri="{BB962C8B-B14F-4D97-AF65-F5344CB8AC3E}">
        <p14:creationId xmlns:p14="http://schemas.microsoft.com/office/powerpoint/2010/main" val="195918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A8E6B-A584-4065-BD90-EAA66CFA098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Arial" panose="020B0604020202020204" pitchFamily="34" charset="0"/>
              </a:rPr>
              <a:t>Emphasis: </a:t>
            </a:r>
            <a:r>
              <a:rPr lang="en-US" b="1" dirty="0">
                <a:latin typeface="Calibri" panose="020F0502020204030204" pitchFamily="34" charset="0"/>
                <a:ea typeface="Calibri" panose="020F0502020204030204" pitchFamily="34" charset="0"/>
                <a:cs typeface="Arial" panose="020B0604020202020204" pitchFamily="34" charset="0"/>
              </a:rPr>
              <a:t>What ... is/was</a:t>
            </a:r>
            <a:br>
              <a:rPr lang="ro-RO" dirty="0">
                <a:latin typeface="Calibri" panose="020F0502020204030204" pitchFamily="34" charset="0"/>
                <a:ea typeface="Calibri" panose="020F0502020204030204" pitchFamily="34" charset="0"/>
                <a:cs typeface="Arial" panose="020B0604020202020204" pitchFamily="34" charset="0"/>
              </a:rPr>
            </a:br>
            <a:endParaRPr lang="ro-RO" dirty="0"/>
          </a:p>
        </p:txBody>
      </p:sp>
      <p:sp>
        <p:nvSpPr>
          <p:cNvPr id="3" name="Content Placeholder 2">
            <a:extLst>
              <a:ext uri="{FF2B5EF4-FFF2-40B4-BE49-F238E27FC236}">
                <a16:creationId xmlns:a16="http://schemas.microsoft.com/office/drawing/2014/main" id="{0705B00E-95B0-4055-A584-5F65FE2172B2}"/>
              </a:ext>
            </a:extLst>
          </p:cNvPr>
          <p:cNvSpPr>
            <a:spLocks noGrp="1"/>
          </p:cNvSpPr>
          <p:nvPr>
            <p:ph idx="1"/>
          </p:nvPr>
        </p:nvSpPr>
        <p:spPr>
          <a:xfrm>
            <a:off x="294290" y="1303283"/>
            <a:ext cx="11824138" cy="5360276"/>
          </a:xfrm>
        </p:spPr>
        <p:txBody>
          <a:bodyPr>
            <a:normAutofit/>
          </a:bodyPr>
          <a:lstStyle/>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We can use a structure with </a:t>
            </a:r>
            <a:r>
              <a:rPr lang="en-US" b="1" dirty="0">
                <a:solidFill>
                  <a:srgbClr val="FF0000"/>
                </a:solidFill>
                <a:latin typeface="Calibri" panose="020F0502020204030204" pitchFamily="34" charset="0"/>
                <a:ea typeface="Calibri" panose="020F0502020204030204" pitchFamily="34" charset="0"/>
                <a:cs typeface="Arial" panose="020B0604020202020204" pitchFamily="34" charset="0"/>
              </a:rPr>
              <a:t>what</a:t>
            </a:r>
            <a:r>
              <a:rPr lang="en-US" dirty="0">
                <a:latin typeface="Calibri" panose="020F0502020204030204" pitchFamily="34" charset="0"/>
                <a:ea typeface="Calibri" panose="020F0502020204030204" pitchFamily="34" charset="0"/>
                <a:cs typeface="Arial" panose="020B0604020202020204" pitchFamily="34" charset="0"/>
              </a:rPr>
              <a:t> (='the thing(s) that'), to put the words that we want to emphasize at the end of a sentence.</a:t>
            </a:r>
            <a:endParaRPr lang="ro-RO"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His voice irritates me. ------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What</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irritates me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is his voice</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I saw a white bear. ------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What</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I saw was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a white bear</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Arial" panose="020B0604020202020204" pitchFamily="34" charset="0"/>
              </a:rPr>
              <a:t>This structure (unlike the one with </a:t>
            </a:r>
            <a:r>
              <a:rPr lang="en-US" i="1" dirty="0">
                <a:latin typeface="Calibri" panose="020F0502020204030204" pitchFamily="34" charset="0"/>
                <a:ea typeface="Calibri" panose="020F0502020204030204" pitchFamily="34" charset="0"/>
                <a:cs typeface="Arial" panose="020B0604020202020204" pitchFamily="34" charset="0"/>
              </a:rPr>
              <a:t>it</a:t>
            </a:r>
            <a:r>
              <a:rPr lang="en-US" dirty="0">
                <a:latin typeface="Calibri" panose="020F0502020204030204" pitchFamily="34" charset="0"/>
                <a:ea typeface="Calibri" panose="020F0502020204030204" pitchFamily="34" charset="0"/>
                <a:cs typeface="Arial" panose="020B0604020202020204" pitchFamily="34" charset="0"/>
              </a:rPr>
              <a:t>) can emphasize a </a:t>
            </a:r>
            <a:r>
              <a:rPr lang="en-US" b="1" dirty="0">
                <a:latin typeface="Calibri" panose="020F0502020204030204" pitchFamily="34" charset="0"/>
                <a:ea typeface="Calibri" panose="020F0502020204030204" pitchFamily="34" charset="0"/>
                <a:cs typeface="Arial" panose="020B0604020202020204" pitchFamily="34" charset="0"/>
              </a:rPr>
              <a:t>verb</a:t>
            </a:r>
            <a:r>
              <a:rPr lang="en-US" dirty="0">
                <a:latin typeface="Calibri" panose="020F0502020204030204" pitchFamily="34" charset="0"/>
                <a:ea typeface="Calibri" panose="020F0502020204030204" pitchFamily="34" charset="0"/>
                <a:cs typeface="Arial" panose="020B0604020202020204" pitchFamily="34" charset="0"/>
              </a:rPr>
              <a:t>. We use </a:t>
            </a:r>
            <a:r>
              <a:rPr lang="en-US" b="1" i="1" dirty="0">
                <a:solidFill>
                  <a:srgbClr val="FF0000"/>
                </a:solidFill>
                <a:latin typeface="Calibri" panose="020F0502020204030204" pitchFamily="34" charset="0"/>
                <a:ea typeface="Calibri" panose="020F0502020204030204" pitchFamily="34" charset="0"/>
                <a:cs typeface="Arial" panose="020B0604020202020204" pitchFamily="34" charset="0"/>
              </a:rPr>
              <a:t>What ... do/does/did</a:t>
            </a:r>
            <a:r>
              <a:rPr lang="en-US" dirty="0">
                <a:solidFill>
                  <a:srgbClr val="FF0000"/>
                </a:solidFill>
                <a:latin typeface="Calibri" panose="020F0502020204030204" pitchFamily="34" charset="0"/>
                <a:ea typeface="Calibri" panose="020F0502020204030204" pitchFamily="34" charset="0"/>
                <a:cs typeface="Arial" panose="020B0604020202020204" pitchFamily="34" charset="0"/>
              </a:rPr>
              <a:t>.</a:t>
            </a:r>
            <a:endParaRPr lang="ro-RO"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I switched off all the lights.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What I did</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was </a:t>
            </a:r>
            <a:r>
              <a:rPr lang="en-US" b="1" i="1" dirty="0">
                <a:solidFill>
                  <a:srgbClr val="00B050"/>
                </a:solidFill>
                <a:latin typeface="Calibri" panose="020F0502020204030204" pitchFamily="34" charset="0"/>
                <a:ea typeface="Calibri" panose="020F0502020204030204" pitchFamily="34" charset="0"/>
                <a:cs typeface="Arial" panose="020B0604020202020204" pitchFamily="34" charset="0"/>
              </a:rPr>
              <a:t>(to) switch</a:t>
            </a:r>
            <a:r>
              <a:rPr lang="en-US" i="1" dirty="0">
                <a:solidFill>
                  <a:srgbClr val="00B050"/>
                </a:solidFill>
                <a:latin typeface="Calibri" panose="020F0502020204030204" pitchFamily="34" charset="0"/>
                <a:ea typeface="Calibri" panose="020F0502020204030204" pitchFamily="34" charset="0"/>
                <a:cs typeface="Arial" panose="020B0604020202020204" pitchFamily="34" charset="0"/>
              </a:rPr>
              <a:t> off all the lights.</a:t>
            </a:r>
            <a:endParaRPr lang="ro-RO" i="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ro-RO" dirty="0"/>
          </a:p>
        </p:txBody>
      </p:sp>
    </p:spTree>
    <p:extLst>
      <p:ext uri="{BB962C8B-B14F-4D97-AF65-F5344CB8AC3E}">
        <p14:creationId xmlns:p14="http://schemas.microsoft.com/office/powerpoint/2010/main" val="309970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2E55D-57DC-4BFD-A02A-5721E7D3A183}"/>
              </a:ext>
            </a:extLst>
          </p:cNvPr>
          <p:cNvSpPr>
            <a:spLocks noGrp="1"/>
          </p:cNvSpPr>
          <p:nvPr>
            <p:ph type="title"/>
          </p:nvPr>
        </p:nvSpPr>
        <p:spPr/>
        <p:txBody>
          <a:bodyPr/>
          <a:lstStyle/>
          <a:p>
            <a:r>
              <a:rPr lang="en-US" b="1" dirty="0"/>
              <a:t>Simple sentences </a:t>
            </a:r>
            <a:endParaRPr lang="ro-RO" b="1" dirty="0"/>
          </a:p>
        </p:txBody>
      </p:sp>
      <p:sp>
        <p:nvSpPr>
          <p:cNvPr id="3" name="Content Placeholder 2">
            <a:extLst>
              <a:ext uri="{FF2B5EF4-FFF2-40B4-BE49-F238E27FC236}">
                <a16:creationId xmlns:a16="http://schemas.microsoft.com/office/drawing/2014/main" id="{DAD6AA12-3DD4-4447-B2F7-FB9E1C7966ED}"/>
              </a:ext>
            </a:extLst>
          </p:cNvPr>
          <p:cNvSpPr>
            <a:spLocks noGrp="1"/>
          </p:cNvSpPr>
          <p:nvPr>
            <p:ph idx="1"/>
          </p:nvPr>
        </p:nvSpPr>
        <p:spPr/>
        <p:txBody>
          <a:bodyPr>
            <a:normAutofit fontScale="92500" lnSpcReduction="10000"/>
          </a:bodyPr>
          <a:lstStyle/>
          <a:p>
            <a:pPr marL="0" indent="0">
              <a:buNone/>
            </a:pPr>
            <a:r>
              <a:rPr lang="en-US" dirty="0"/>
              <a:t>A simple sentence has one independent clause. That means it has one </a:t>
            </a:r>
            <a:r>
              <a:rPr lang="en-US" b="1" dirty="0"/>
              <a:t>subject</a:t>
            </a:r>
            <a:r>
              <a:rPr lang="en-US" dirty="0"/>
              <a:t> and one </a:t>
            </a:r>
            <a:r>
              <a:rPr lang="en-US" b="1" dirty="0"/>
              <a:t>verb</a:t>
            </a:r>
            <a:r>
              <a:rPr lang="en-US" dirty="0"/>
              <a:t>—although either or both can be compound. In addition, a simple sentence can have adjectives and adverbs. What a simple sentence can’t have is another independent clause or any subordinate clauses.</a:t>
            </a:r>
          </a:p>
          <a:p>
            <a:pPr marL="0" indent="0">
              <a:buNone/>
            </a:pPr>
            <a:r>
              <a:rPr lang="en-US" i="1" dirty="0">
                <a:solidFill>
                  <a:srgbClr val="00B050"/>
                </a:solidFill>
              </a:rPr>
              <a:t>The </a:t>
            </a:r>
            <a:r>
              <a:rPr lang="en-US" b="1" i="1" dirty="0">
                <a:solidFill>
                  <a:srgbClr val="00B050"/>
                </a:solidFill>
              </a:rPr>
              <a:t>snow</a:t>
            </a:r>
            <a:r>
              <a:rPr lang="en-US" i="1" dirty="0">
                <a:solidFill>
                  <a:srgbClr val="00B050"/>
                </a:solidFill>
              </a:rPr>
              <a:t> </a:t>
            </a:r>
            <a:r>
              <a:rPr lang="en-US" b="1" i="1" dirty="0">
                <a:solidFill>
                  <a:srgbClr val="00B050"/>
                </a:solidFill>
              </a:rPr>
              <a:t>melted</a:t>
            </a:r>
            <a:r>
              <a:rPr lang="en-US" i="1" dirty="0">
                <a:solidFill>
                  <a:srgbClr val="00B050"/>
                </a:solidFill>
              </a:rPr>
              <a:t> quickly in the bright sunshine.</a:t>
            </a:r>
          </a:p>
          <a:p>
            <a:pPr marL="0" indent="0">
              <a:buNone/>
            </a:pPr>
            <a:r>
              <a:rPr lang="en-US" dirty="0"/>
              <a:t>      subject verb</a:t>
            </a:r>
          </a:p>
          <a:p>
            <a:pPr marL="0" indent="0">
              <a:buNone/>
            </a:pPr>
            <a:r>
              <a:rPr lang="en-US" i="1" dirty="0">
                <a:solidFill>
                  <a:srgbClr val="00B050"/>
                </a:solidFill>
              </a:rPr>
              <a:t>The </a:t>
            </a:r>
            <a:r>
              <a:rPr lang="en-US" b="1" i="1" dirty="0">
                <a:solidFill>
                  <a:srgbClr val="00B050"/>
                </a:solidFill>
              </a:rPr>
              <a:t>flower</a:t>
            </a:r>
            <a:r>
              <a:rPr lang="en-US" i="1" dirty="0">
                <a:solidFill>
                  <a:srgbClr val="00B050"/>
                </a:solidFill>
              </a:rPr>
              <a:t> </a:t>
            </a:r>
            <a:r>
              <a:rPr lang="en-US" b="1" i="1" dirty="0">
                <a:solidFill>
                  <a:srgbClr val="00B050"/>
                </a:solidFill>
              </a:rPr>
              <a:t>bent</a:t>
            </a:r>
            <a:r>
              <a:rPr lang="en-US" i="1" dirty="0">
                <a:solidFill>
                  <a:srgbClr val="00B050"/>
                </a:solidFill>
              </a:rPr>
              <a:t> in the wind but </a:t>
            </a:r>
            <a:r>
              <a:rPr lang="en-US" b="1" i="1" dirty="0">
                <a:solidFill>
                  <a:srgbClr val="00B050"/>
                </a:solidFill>
              </a:rPr>
              <a:t>did not break.</a:t>
            </a:r>
          </a:p>
          <a:p>
            <a:pPr marL="0" indent="0">
              <a:buNone/>
            </a:pPr>
            <a:r>
              <a:rPr lang="en-US" dirty="0"/>
              <a:t>       subject verb                                    </a:t>
            </a:r>
            <a:r>
              <a:rPr lang="en-US" dirty="0" err="1"/>
              <a:t>verb</a:t>
            </a:r>
            <a:endParaRPr lang="en-US" dirty="0"/>
          </a:p>
          <a:p>
            <a:pPr marL="0" indent="0">
              <a:buNone/>
            </a:pPr>
            <a:r>
              <a:rPr lang="en-US" dirty="0"/>
              <a:t>A </a:t>
            </a:r>
            <a:r>
              <a:rPr lang="en-US" b="1" dirty="0">
                <a:solidFill>
                  <a:srgbClr val="FF0000"/>
                </a:solidFill>
              </a:rPr>
              <a:t>sentence fragment </a:t>
            </a:r>
            <a:r>
              <a:rPr lang="en-US" dirty="0"/>
              <a:t>is a group of words that do not express a complete thought.</a:t>
            </a:r>
            <a:endParaRPr lang="ro-RO" dirty="0"/>
          </a:p>
        </p:txBody>
      </p:sp>
    </p:spTree>
    <p:extLst>
      <p:ext uri="{BB962C8B-B14F-4D97-AF65-F5344CB8AC3E}">
        <p14:creationId xmlns:p14="http://schemas.microsoft.com/office/powerpoint/2010/main" val="103385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25F3F-7DAF-4E3A-BD94-178765814959}"/>
              </a:ext>
            </a:extLst>
          </p:cNvPr>
          <p:cNvSpPr>
            <a:spLocks noGrp="1"/>
          </p:cNvSpPr>
          <p:nvPr>
            <p:ph type="title"/>
          </p:nvPr>
        </p:nvSpPr>
        <p:spPr/>
        <p:txBody>
          <a:bodyPr/>
          <a:lstStyle/>
          <a:p>
            <a:endParaRPr lang="ro-RO"/>
          </a:p>
        </p:txBody>
      </p:sp>
      <p:sp>
        <p:nvSpPr>
          <p:cNvPr id="3" name="Content Placeholder 2">
            <a:extLst>
              <a:ext uri="{FF2B5EF4-FFF2-40B4-BE49-F238E27FC236}">
                <a16:creationId xmlns:a16="http://schemas.microsoft.com/office/drawing/2014/main" id="{A42FFEE4-78D1-456F-8DC8-A186C3638EF2}"/>
              </a:ext>
            </a:extLst>
          </p:cNvPr>
          <p:cNvSpPr>
            <a:spLocks noGrp="1"/>
          </p:cNvSpPr>
          <p:nvPr>
            <p:ph idx="1"/>
          </p:nvPr>
        </p:nvSpPr>
        <p:spPr/>
        <p:txBody>
          <a:bodyPr/>
          <a:lstStyle/>
          <a:p>
            <a:pPr marL="0" indent="0">
              <a:buNone/>
            </a:pPr>
            <a:r>
              <a:rPr lang="en-US" dirty="0"/>
              <a:t>We can use </a:t>
            </a:r>
            <a:r>
              <a:rPr lang="en-US" i="1" dirty="0">
                <a:solidFill>
                  <a:srgbClr val="FF0000"/>
                </a:solidFill>
              </a:rPr>
              <a:t>all (that)</a:t>
            </a:r>
            <a:r>
              <a:rPr lang="en-US" dirty="0">
                <a:solidFill>
                  <a:srgbClr val="FF0000"/>
                </a:solidFill>
              </a:rPr>
              <a:t> </a:t>
            </a:r>
            <a:r>
              <a:rPr lang="en-US" dirty="0"/>
              <a:t>(meaning </a:t>
            </a:r>
            <a:r>
              <a:rPr lang="en-US" b="1" dirty="0"/>
              <a:t>'the only thing that'</a:t>
            </a:r>
            <a:r>
              <a:rPr lang="en-US" dirty="0"/>
              <a:t>) in the same way as </a:t>
            </a:r>
            <a:r>
              <a:rPr lang="en-US" i="1" dirty="0"/>
              <a:t>what</a:t>
            </a:r>
            <a:r>
              <a:rPr lang="en-US" dirty="0"/>
              <a:t>.</a:t>
            </a:r>
            <a:endParaRPr lang="ro-RO" dirty="0"/>
          </a:p>
          <a:p>
            <a:pPr marL="0" indent="0">
              <a:buNone/>
            </a:pPr>
            <a:r>
              <a:rPr lang="en-US" b="1" i="1" dirty="0">
                <a:solidFill>
                  <a:srgbClr val="00B050"/>
                </a:solidFill>
              </a:rPr>
              <a:t>AII</a:t>
            </a:r>
            <a:r>
              <a:rPr lang="en-US" i="1" dirty="0">
                <a:solidFill>
                  <a:srgbClr val="00B050"/>
                </a:solidFill>
              </a:rPr>
              <a:t> (that) he needs is a bit of sympathy.</a:t>
            </a:r>
          </a:p>
          <a:p>
            <a:pPr marL="0" indent="0">
              <a:buNone/>
            </a:pPr>
            <a:r>
              <a:rPr lang="en-US" b="1" i="1" dirty="0">
                <a:solidFill>
                  <a:srgbClr val="00B050"/>
                </a:solidFill>
              </a:rPr>
              <a:t>All</a:t>
            </a:r>
            <a:r>
              <a:rPr lang="en-US" i="1" dirty="0">
                <a:solidFill>
                  <a:srgbClr val="00B050"/>
                </a:solidFill>
              </a:rPr>
              <a:t> (that) you do is press this button.</a:t>
            </a:r>
            <a:endParaRPr lang="ro-RO" i="1" dirty="0">
              <a:solidFill>
                <a:srgbClr val="00B050"/>
              </a:solidFill>
            </a:endParaRPr>
          </a:p>
          <a:p>
            <a:pPr marL="0" indent="0">
              <a:buNone/>
            </a:pPr>
            <a:endParaRPr lang="ro-RO" dirty="0"/>
          </a:p>
        </p:txBody>
      </p:sp>
    </p:spTree>
    <p:extLst>
      <p:ext uri="{BB962C8B-B14F-4D97-AF65-F5344CB8AC3E}">
        <p14:creationId xmlns:p14="http://schemas.microsoft.com/office/powerpoint/2010/main" val="1640182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64FF4-8A17-47C6-85F3-9B060832316B}"/>
              </a:ext>
            </a:extLst>
          </p:cNvPr>
          <p:cNvSpPr>
            <a:spLocks noGrp="1"/>
          </p:cNvSpPr>
          <p:nvPr>
            <p:ph type="title"/>
          </p:nvPr>
        </p:nvSpPr>
        <p:spPr>
          <a:xfrm>
            <a:off x="838200" y="365125"/>
            <a:ext cx="10515600" cy="2638629"/>
          </a:xfrm>
        </p:spPr>
        <p:txBody>
          <a:bodyPr>
            <a:normAutofit/>
          </a:bodyPr>
          <a:lstStyle/>
          <a:p>
            <a:r>
              <a:rPr lang="en-US" sz="3200" dirty="0"/>
              <a:t>Imagine you are mad English patriots or mad patriots of any other nationality. Insist that all great inventions, discoveries and creations in the history were achieved by your countrymen. Like this: </a:t>
            </a:r>
            <a:endParaRPr lang="ro-RO" sz="1800" dirty="0"/>
          </a:p>
        </p:txBody>
      </p:sp>
      <p:pic>
        <p:nvPicPr>
          <p:cNvPr id="4" name="Content Placeholder 3">
            <a:extLst>
              <a:ext uri="{FF2B5EF4-FFF2-40B4-BE49-F238E27FC236}">
                <a16:creationId xmlns:a16="http://schemas.microsoft.com/office/drawing/2014/main" id="{4CE85D5F-C98F-42D8-A159-4BF4B10EDFD7}"/>
              </a:ext>
            </a:extLst>
          </p:cNvPr>
          <p:cNvPicPr>
            <a:picLocks noGrp="1" noChangeAspect="1"/>
          </p:cNvPicPr>
          <p:nvPr>
            <p:ph idx="1"/>
          </p:nvPr>
        </p:nvPicPr>
        <p:blipFill>
          <a:blip r:embed="rId2"/>
          <a:stretch>
            <a:fillRect/>
          </a:stretch>
        </p:blipFill>
        <p:spPr>
          <a:xfrm>
            <a:off x="405628" y="3854246"/>
            <a:ext cx="11137444" cy="1746736"/>
          </a:xfrm>
          <a:prstGeom prst="rect">
            <a:avLst/>
          </a:prstGeom>
        </p:spPr>
      </p:pic>
    </p:spTree>
    <p:extLst>
      <p:ext uri="{BB962C8B-B14F-4D97-AF65-F5344CB8AC3E}">
        <p14:creationId xmlns:p14="http://schemas.microsoft.com/office/powerpoint/2010/main" val="2498040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B5A58-CCBE-42EE-A9E7-63CB8300692C}"/>
              </a:ext>
            </a:extLst>
          </p:cNvPr>
          <p:cNvSpPr>
            <a:spLocks noGrp="1"/>
          </p:cNvSpPr>
          <p:nvPr>
            <p:ph type="title"/>
          </p:nvPr>
        </p:nvSpPr>
        <p:spPr/>
        <p:txBody>
          <a:bodyPr/>
          <a:lstStyle/>
          <a:p>
            <a:r>
              <a:rPr lang="en-US" b="1" dirty="0"/>
              <a:t> Compound sentences</a:t>
            </a:r>
            <a:br>
              <a:rPr lang="en-US" b="1" dirty="0"/>
            </a:br>
            <a:endParaRPr lang="ro-RO" b="1" dirty="0"/>
          </a:p>
        </p:txBody>
      </p:sp>
      <p:sp>
        <p:nvSpPr>
          <p:cNvPr id="3" name="Content Placeholder 2">
            <a:extLst>
              <a:ext uri="{FF2B5EF4-FFF2-40B4-BE49-F238E27FC236}">
                <a16:creationId xmlns:a16="http://schemas.microsoft.com/office/drawing/2014/main" id="{EBA56483-B26C-4338-AB2E-DE276446D31D}"/>
              </a:ext>
            </a:extLst>
          </p:cNvPr>
          <p:cNvSpPr>
            <a:spLocks noGrp="1"/>
          </p:cNvSpPr>
          <p:nvPr>
            <p:ph idx="1"/>
          </p:nvPr>
        </p:nvSpPr>
        <p:spPr/>
        <p:txBody>
          <a:bodyPr>
            <a:normAutofit/>
          </a:bodyPr>
          <a:lstStyle/>
          <a:p>
            <a:pPr marL="0" indent="0">
              <a:buNone/>
            </a:pPr>
            <a:r>
              <a:rPr lang="en-US" dirty="0"/>
              <a:t>A compound sentence has two or more independent clauses. The independent clauses can be joined in one of two ways:</a:t>
            </a:r>
          </a:p>
          <a:p>
            <a:pPr marL="0" indent="0">
              <a:buNone/>
            </a:pPr>
            <a:r>
              <a:rPr lang="en-US" dirty="0"/>
              <a:t>● With a coordinating conjunction: </a:t>
            </a:r>
            <a:r>
              <a:rPr lang="en-US" dirty="0">
                <a:solidFill>
                  <a:srgbClr val="00B050"/>
                </a:solidFill>
              </a:rPr>
              <a:t>for, and, nor, but, or, yet, so</a:t>
            </a:r>
          </a:p>
          <a:p>
            <a:pPr marL="0" indent="0">
              <a:buNone/>
            </a:pPr>
            <a:r>
              <a:rPr lang="en-US" dirty="0"/>
              <a:t>● With a semicolon </a:t>
            </a:r>
            <a:r>
              <a:rPr lang="en-US" dirty="0">
                <a:solidFill>
                  <a:srgbClr val="00B050"/>
                </a:solidFill>
              </a:rPr>
              <a:t>(;)</a:t>
            </a:r>
          </a:p>
          <a:p>
            <a:pPr marL="0" indent="0">
              <a:buNone/>
            </a:pPr>
            <a:r>
              <a:rPr lang="en-US" dirty="0"/>
              <a:t>As with a simple sentence, a compound sentence can’t have any subordinate clauses.</a:t>
            </a:r>
          </a:p>
          <a:p>
            <a:pPr marL="0" indent="0">
              <a:buNone/>
            </a:pPr>
            <a:endParaRPr lang="en-US" dirty="0"/>
          </a:p>
          <a:p>
            <a:pPr marL="0" indent="0">
              <a:buNone/>
            </a:pPr>
            <a:r>
              <a:rPr lang="en-US" dirty="0">
                <a:solidFill>
                  <a:srgbClr val="00B050"/>
                </a:solidFill>
              </a:rPr>
              <a:t>The car is unreliable; it never starts in the rain. </a:t>
            </a:r>
          </a:p>
          <a:p>
            <a:pPr marL="0" indent="0">
              <a:buNone/>
            </a:pPr>
            <a:r>
              <a:rPr lang="en-US" dirty="0" err="1"/>
              <a:t>indep</a:t>
            </a:r>
            <a:r>
              <a:rPr lang="en-US" dirty="0"/>
              <a:t>. clause 	semicolon 	</a:t>
            </a:r>
            <a:r>
              <a:rPr lang="en-US" dirty="0" err="1"/>
              <a:t>indep</a:t>
            </a:r>
            <a:r>
              <a:rPr lang="en-US" dirty="0"/>
              <a:t>. clause</a:t>
            </a:r>
            <a:endParaRPr lang="ro-RO" dirty="0"/>
          </a:p>
        </p:txBody>
      </p:sp>
    </p:spTree>
    <p:extLst>
      <p:ext uri="{BB962C8B-B14F-4D97-AF65-F5344CB8AC3E}">
        <p14:creationId xmlns:p14="http://schemas.microsoft.com/office/powerpoint/2010/main" val="353880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41D7D-92E3-49B3-8A86-5B4FE3DF3444}"/>
              </a:ext>
            </a:extLst>
          </p:cNvPr>
          <p:cNvSpPr>
            <a:spLocks noGrp="1"/>
          </p:cNvSpPr>
          <p:nvPr>
            <p:ph type="title"/>
          </p:nvPr>
        </p:nvSpPr>
        <p:spPr/>
        <p:txBody>
          <a:bodyPr/>
          <a:lstStyle/>
          <a:p>
            <a:endParaRPr lang="ro-RO" dirty="0"/>
          </a:p>
        </p:txBody>
      </p:sp>
      <p:sp>
        <p:nvSpPr>
          <p:cNvPr id="3" name="Content Placeholder 2">
            <a:extLst>
              <a:ext uri="{FF2B5EF4-FFF2-40B4-BE49-F238E27FC236}">
                <a16:creationId xmlns:a16="http://schemas.microsoft.com/office/drawing/2014/main" id="{3F9118C3-C496-4E56-8E4B-9809BD45B5CF}"/>
              </a:ext>
            </a:extLst>
          </p:cNvPr>
          <p:cNvSpPr>
            <a:spLocks noGrp="1"/>
          </p:cNvSpPr>
          <p:nvPr>
            <p:ph idx="1"/>
          </p:nvPr>
        </p:nvSpPr>
        <p:spPr/>
        <p:txBody>
          <a:bodyPr>
            <a:normAutofit fontScale="92500" lnSpcReduction="20000"/>
          </a:bodyPr>
          <a:lstStyle/>
          <a:p>
            <a:pPr marL="0" indent="0">
              <a:buNone/>
            </a:pPr>
            <a:r>
              <a:rPr lang="en-US" sz="4000" dirty="0">
                <a:solidFill>
                  <a:srgbClr val="FF0000"/>
                </a:solidFill>
              </a:rPr>
              <a:t>Don’t</a:t>
            </a:r>
            <a:r>
              <a:rPr lang="en-US" sz="4000" dirty="0"/>
              <a:t> join the two parts of a compound sentence with a </a:t>
            </a:r>
            <a:r>
              <a:rPr lang="en-US" sz="4000" dirty="0">
                <a:solidFill>
                  <a:srgbClr val="FF0000"/>
                </a:solidFill>
              </a:rPr>
              <a:t>comma</a:t>
            </a:r>
            <a:r>
              <a:rPr lang="en-US" sz="4000" dirty="0"/>
              <a:t> because you will end up with a type of </a:t>
            </a:r>
            <a:r>
              <a:rPr lang="en-US" sz="4000" b="1" dirty="0">
                <a:solidFill>
                  <a:srgbClr val="FF0000"/>
                </a:solidFill>
              </a:rPr>
              <a:t>run-on sentence </a:t>
            </a:r>
            <a:r>
              <a:rPr lang="en-US" sz="4000" dirty="0"/>
              <a:t>called a </a:t>
            </a:r>
            <a:r>
              <a:rPr lang="en-US" sz="4000" b="1" dirty="0">
                <a:solidFill>
                  <a:srgbClr val="FF0000"/>
                </a:solidFill>
              </a:rPr>
              <a:t>comma splice</a:t>
            </a:r>
            <a:r>
              <a:rPr lang="en-US" sz="4000" dirty="0">
                <a:solidFill>
                  <a:srgbClr val="FF0000"/>
                </a:solidFill>
              </a:rPr>
              <a:t>.</a:t>
            </a:r>
          </a:p>
          <a:p>
            <a:pPr marL="0" indent="0">
              <a:buNone/>
            </a:pPr>
            <a:endParaRPr lang="en-US" sz="4000" dirty="0">
              <a:solidFill>
                <a:srgbClr val="FF0000"/>
              </a:solidFill>
            </a:endParaRPr>
          </a:p>
          <a:p>
            <a:pPr marL="0" indent="0">
              <a:buNone/>
            </a:pPr>
            <a:r>
              <a:rPr lang="en-US" sz="4000" dirty="0"/>
              <a:t>A </a:t>
            </a:r>
            <a:r>
              <a:rPr lang="en-US" sz="4000" b="1" dirty="0">
                <a:solidFill>
                  <a:srgbClr val="FF0000"/>
                </a:solidFill>
              </a:rPr>
              <a:t>run-on sentence </a:t>
            </a:r>
            <a:r>
              <a:rPr lang="en-US" sz="4000" dirty="0"/>
              <a:t>is two incorrectly joined independent clauses.</a:t>
            </a:r>
          </a:p>
          <a:p>
            <a:pPr marL="0" indent="0">
              <a:buNone/>
            </a:pPr>
            <a:endParaRPr lang="en-US" sz="4000" dirty="0"/>
          </a:p>
          <a:p>
            <a:pPr marL="0" indent="0">
              <a:buNone/>
            </a:pPr>
            <a:r>
              <a:rPr lang="en-US" sz="4000" dirty="0"/>
              <a:t>A </a:t>
            </a:r>
            <a:r>
              <a:rPr lang="en-US" sz="4000" b="1" dirty="0">
                <a:solidFill>
                  <a:srgbClr val="FF0000"/>
                </a:solidFill>
              </a:rPr>
              <a:t>comma splice </a:t>
            </a:r>
            <a:r>
              <a:rPr lang="en-US" sz="4000" dirty="0"/>
              <a:t>is a run-on sentence with a comma where the two independent clauses run together.</a:t>
            </a:r>
            <a:r>
              <a:rPr lang="en-US" sz="4000" dirty="0">
                <a:solidFill>
                  <a:srgbClr val="FF0000"/>
                </a:solidFill>
              </a:rPr>
              <a:t> </a:t>
            </a:r>
            <a:endParaRPr lang="ro-RO" sz="4000" dirty="0">
              <a:solidFill>
                <a:srgbClr val="FF0000"/>
              </a:solidFill>
            </a:endParaRPr>
          </a:p>
        </p:txBody>
      </p:sp>
    </p:spTree>
    <p:extLst>
      <p:ext uri="{BB962C8B-B14F-4D97-AF65-F5344CB8AC3E}">
        <p14:creationId xmlns:p14="http://schemas.microsoft.com/office/powerpoint/2010/main" val="2670948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AADEE-B219-4E7C-A468-4DE7285DFBA4}"/>
              </a:ext>
            </a:extLst>
          </p:cNvPr>
          <p:cNvSpPr>
            <a:spLocks noGrp="1"/>
          </p:cNvSpPr>
          <p:nvPr>
            <p:ph type="title"/>
          </p:nvPr>
        </p:nvSpPr>
        <p:spPr/>
        <p:txBody>
          <a:bodyPr/>
          <a:lstStyle/>
          <a:p>
            <a:r>
              <a:rPr lang="en-US" b="1" dirty="0"/>
              <a:t>Complex sentences</a:t>
            </a:r>
            <a:br>
              <a:rPr lang="en-US" b="1" dirty="0"/>
            </a:br>
            <a:endParaRPr lang="ro-RO" b="1" dirty="0"/>
          </a:p>
        </p:txBody>
      </p:sp>
      <p:sp>
        <p:nvSpPr>
          <p:cNvPr id="3" name="Content Placeholder 2">
            <a:extLst>
              <a:ext uri="{FF2B5EF4-FFF2-40B4-BE49-F238E27FC236}">
                <a16:creationId xmlns:a16="http://schemas.microsoft.com/office/drawing/2014/main" id="{840B2395-C756-4763-A3F3-D0DA5188EA14}"/>
              </a:ext>
            </a:extLst>
          </p:cNvPr>
          <p:cNvSpPr>
            <a:spLocks noGrp="1"/>
          </p:cNvSpPr>
          <p:nvPr>
            <p:ph idx="1"/>
          </p:nvPr>
        </p:nvSpPr>
        <p:spPr/>
        <p:txBody>
          <a:bodyPr/>
          <a:lstStyle/>
          <a:p>
            <a:pPr marL="0" indent="0">
              <a:buNone/>
            </a:pPr>
            <a:r>
              <a:rPr lang="en-US" dirty="0"/>
              <a:t>A </a:t>
            </a:r>
            <a:r>
              <a:rPr lang="en-US" b="1" dirty="0"/>
              <a:t>complex sentence </a:t>
            </a:r>
            <a:r>
              <a:rPr lang="en-US" dirty="0"/>
              <a:t>contains one </a:t>
            </a:r>
            <a:r>
              <a:rPr lang="en-US" i="1" dirty="0"/>
              <a:t>independent</a:t>
            </a:r>
            <a:r>
              <a:rPr lang="en-US" dirty="0"/>
              <a:t> clause and at least one </a:t>
            </a:r>
            <a:r>
              <a:rPr lang="en-US" i="1" dirty="0"/>
              <a:t>dependent</a:t>
            </a:r>
            <a:r>
              <a:rPr lang="en-US" dirty="0"/>
              <a:t> clause.</a:t>
            </a:r>
          </a:p>
          <a:p>
            <a:pPr marL="0" indent="0">
              <a:buNone/>
            </a:pPr>
            <a:r>
              <a:rPr lang="en-US" dirty="0"/>
              <a:t>The independent clause is called the main clause. These sentences use subordinating conjunctions to link ideas. The subordinating conjunctions include such words as: </a:t>
            </a:r>
            <a:r>
              <a:rPr lang="en-US" dirty="0">
                <a:solidFill>
                  <a:srgbClr val="00B050"/>
                </a:solidFill>
              </a:rPr>
              <a:t>because, as, as if, unless, provided that, if, even if.</a:t>
            </a:r>
          </a:p>
          <a:p>
            <a:pPr marL="0" indent="0">
              <a:buNone/>
            </a:pPr>
            <a:endParaRPr lang="en-US" i="1" dirty="0">
              <a:solidFill>
                <a:srgbClr val="00B050"/>
              </a:solidFill>
            </a:endParaRPr>
          </a:p>
          <a:p>
            <a:pPr marL="0" indent="0">
              <a:buNone/>
            </a:pPr>
            <a:r>
              <a:rPr lang="en-US" i="1" dirty="0">
                <a:solidFill>
                  <a:srgbClr val="00B050"/>
                </a:solidFill>
              </a:rPr>
              <a:t>No one answered 		when he called the house.</a:t>
            </a:r>
          </a:p>
          <a:p>
            <a:pPr marL="0" indent="0">
              <a:buNone/>
            </a:pPr>
            <a:r>
              <a:rPr lang="en-US" dirty="0" err="1"/>
              <a:t>indep</a:t>
            </a:r>
            <a:r>
              <a:rPr lang="en-US" dirty="0"/>
              <a:t>. clause </a:t>
            </a:r>
            <a:r>
              <a:rPr lang="en-US" dirty="0">
                <a:solidFill>
                  <a:srgbClr val="00B050"/>
                </a:solidFill>
              </a:rPr>
              <a:t>		</a:t>
            </a:r>
            <a:r>
              <a:rPr lang="en-US" dirty="0"/>
              <a:t>dep. clause</a:t>
            </a:r>
            <a:endParaRPr lang="ro-RO" dirty="0"/>
          </a:p>
        </p:txBody>
      </p:sp>
    </p:spTree>
    <p:extLst>
      <p:ext uri="{BB962C8B-B14F-4D97-AF65-F5344CB8AC3E}">
        <p14:creationId xmlns:p14="http://schemas.microsoft.com/office/powerpoint/2010/main" val="6268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E4F51-56D2-4807-9D4B-B8796A4A4D29}"/>
              </a:ext>
            </a:extLst>
          </p:cNvPr>
          <p:cNvSpPr>
            <a:spLocks noGrp="1"/>
          </p:cNvSpPr>
          <p:nvPr>
            <p:ph type="title"/>
          </p:nvPr>
        </p:nvSpPr>
        <p:spPr/>
        <p:txBody>
          <a:bodyPr/>
          <a:lstStyle/>
          <a:p>
            <a:r>
              <a:rPr lang="en-US" b="1" dirty="0"/>
              <a:t> Compound-complex sentences</a:t>
            </a:r>
            <a:endParaRPr lang="ro-RO" b="1" dirty="0"/>
          </a:p>
        </p:txBody>
      </p:sp>
      <p:sp>
        <p:nvSpPr>
          <p:cNvPr id="3" name="Content Placeholder 2">
            <a:extLst>
              <a:ext uri="{FF2B5EF4-FFF2-40B4-BE49-F238E27FC236}">
                <a16:creationId xmlns:a16="http://schemas.microsoft.com/office/drawing/2014/main" id="{0853856A-92F1-4903-B590-FAA633B2F646}"/>
              </a:ext>
            </a:extLst>
          </p:cNvPr>
          <p:cNvSpPr>
            <a:spLocks noGrp="1"/>
          </p:cNvSpPr>
          <p:nvPr>
            <p:ph idx="1"/>
          </p:nvPr>
        </p:nvSpPr>
        <p:spPr>
          <a:xfrm>
            <a:off x="0" y="1602658"/>
            <a:ext cx="12123174" cy="5132439"/>
          </a:xfrm>
        </p:spPr>
        <p:txBody>
          <a:bodyPr/>
          <a:lstStyle/>
          <a:p>
            <a:pPr marL="0" indent="0">
              <a:buNone/>
            </a:pPr>
            <a:r>
              <a:rPr lang="en-US" dirty="0"/>
              <a:t>A </a:t>
            </a:r>
            <a:r>
              <a:rPr lang="en-US" b="1" dirty="0"/>
              <a:t>compound-complex</a:t>
            </a:r>
            <a:r>
              <a:rPr lang="en-US" dirty="0"/>
              <a:t> sentence has at least two </a:t>
            </a:r>
            <a:r>
              <a:rPr lang="en-US" i="1" dirty="0"/>
              <a:t>independent</a:t>
            </a:r>
            <a:r>
              <a:rPr lang="en-US" dirty="0"/>
              <a:t> clauses and at least one </a:t>
            </a:r>
            <a:r>
              <a:rPr lang="en-US" i="1" dirty="0"/>
              <a:t>dependent</a:t>
            </a:r>
            <a:r>
              <a:rPr lang="en-US" dirty="0"/>
              <a:t> clause. The dependent clause can be part of the independent clause.</a:t>
            </a:r>
          </a:p>
          <a:p>
            <a:pPr marL="0" indent="0">
              <a:buNone/>
            </a:pPr>
            <a:endParaRPr lang="en-US" dirty="0"/>
          </a:p>
          <a:p>
            <a:pPr marL="0" indent="0">
              <a:buNone/>
            </a:pPr>
            <a:r>
              <a:rPr lang="en-US" i="1" dirty="0">
                <a:solidFill>
                  <a:srgbClr val="00B050"/>
                </a:solidFill>
              </a:rPr>
              <a:t>Chris wanted to drive to work,	    but she couldn’t 	       until her car was repaired</a:t>
            </a:r>
          </a:p>
          <a:p>
            <a:pPr marL="0" indent="0">
              <a:buNone/>
            </a:pPr>
            <a:r>
              <a:rPr lang="en-US" dirty="0" err="1"/>
              <a:t>indep</a:t>
            </a:r>
            <a:r>
              <a:rPr lang="en-US" dirty="0"/>
              <a:t>. clause 			    </a:t>
            </a:r>
            <a:r>
              <a:rPr lang="en-US" dirty="0" err="1"/>
              <a:t>indep</a:t>
            </a:r>
            <a:r>
              <a:rPr lang="en-US" dirty="0"/>
              <a:t>. clause 		dep. clause</a:t>
            </a:r>
            <a:endParaRPr lang="ro-RO" dirty="0"/>
          </a:p>
        </p:txBody>
      </p:sp>
    </p:spTree>
    <p:extLst>
      <p:ext uri="{BB962C8B-B14F-4D97-AF65-F5344CB8AC3E}">
        <p14:creationId xmlns:p14="http://schemas.microsoft.com/office/powerpoint/2010/main" val="78172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BA646-6944-4DD4-B496-506ECBFBA5ED}"/>
              </a:ext>
            </a:extLst>
          </p:cNvPr>
          <p:cNvSpPr>
            <a:spLocks noGrp="1"/>
          </p:cNvSpPr>
          <p:nvPr>
            <p:ph idx="4294967295"/>
          </p:nvPr>
        </p:nvSpPr>
        <p:spPr>
          <a:xfrm>
            <a:off x="0" y="187325"/>
            <a:ext cx="11731625" cy="6342063"/>
          </a:xfrm>
        </p:spPr>
        <p:txBody>
          <a:bodyPr>
            <a:normAutofit/>
          </a:bodyPr>
          <a:lstStyle/>
          <a:p>
            <a:pPr marL="0" indent="0">
              <a:buNone/>
            </a:pPr>
            <a:r>
              <a:rPr lang="ro-RO" sz="3200" dirty="0" err="1"/>
              <a:t>Rewrite</a:t>
            </a:r>
            <a:r>
              <a:rPr lang="ro-RO" sz="3200" dirty="0"/>
              <a:t> </a:t>
            </a:r>
            <a:r>
              <a:rPr lang="ro-RO" sz="3200" dirty="0" err="1"/>
              <a:t>this</a:t>
            </a:r>
            <a:r>
              <a:rPr lang="ro-RO" sz="3200" dirty="0"/>
              <a:t> </a:t>
            </a:r>
            <a:r>
              <a:rPr lang="ro-RO" sz="3200" dirty="0" err="1"/>
              <a:t>sentence</a:t>
            </a:r>
            <a:r>
              <a:rPr lang="ro-RO" sz="3200" dirty="0"/>
              <a:t> in </a:t>
            </a:r>
            <a:r>
              <a:rPr lang="ro-RO" sz="3200" dirty="0" err="1"/>
              <a:t>four</a:t>
            </a:r>
            <a:r>
              <a:rPr lang="ro-RO" sz="3200" dirty="0"/>
              <a:t> </a:t>
            </a:r>
            <a:r>
              <a:rPr lang="ro-RO" sz="3200" dirty="0" err="1"/>
              <a:t>ways</a:t>
            </a:r>
            <a:r>
              <a:rPr lang="ro-RO" sz="3200" dirty="0"/>
              <a:t>:</a:t>
            </a:r>
          </a:p>
          <a:p>
            <a:pPr marL="0" indent="0">
              <a:buNone/>
            </a:pPr>
            <a:r>
              <a:rPr lang="en-US" sz="3200" dirty="0">
                <a:solidFill>
                  <a:srgbClr val="FF0000"/>
                </a:solidFill>
              </a:rPr>
              <a:t>Water and wind are the two main causes of erosion, they constantly change the appearance of the Earth.</a:t>
            </a:r>
            <a:endParaRPr lang="ro-RO" sz="3200" dirty="0">
              <a:solidFill>
                <a:srgbClr val="FF0000"/>
              </a:solidFill>
            </a:endParaRPr>
          </a:p>
          <a:p>
            <a:r>
              <a:rPr lang="en-US" sz="3200" dirty="0"/>
              <a:t>Divide the run-on sentence into two sentences with the appropriate end punctuation, such</a:t>
            </a:r>
            <a:r>
              <a:rPr lang="ro-RO" sz="3200" dirty="0"/>
              <a:t> </a:t>
            </a:r>
            <a:r>
              <a:rPr lang="en-US" sz="3200" dirty="0"/>
              <a:t>as a </a:t>
            </a:r>
            <a:r>
              <a:rPr lang="en-US" sz="3200" i="1" dirty="0"/>
              <a:t>period</a:t>
            </a:r>
            <a:r>
              <a:rPr lang="en-US" sz="3200" dirty="0"/>
              <a:t>, </a:t>
            </a:r>
            <a:r>
              <a:rPr lang="en-US" sz="3200" i="1" dirty="0"/>
              <a:t>exclamation mark</a:t>
            </a:r>
            <a:r>
              <a:rPr lang="en-US" sz="3200" dirty="0"/>
              <a:t>, or a </a:t>
            </a:r>
            <a:r>
              <a:rPr lang="en-US" sz="3200" i="1" dirty="0"/>
              <a:t>question mark.</a:t>
            </a:r>
            <a:endParaRPr lang="ro-RO" sz="3200" i="1" dirty="0"/>
          </a:p>
          <a:p>
            <a:pPr marL="0" indent="0">
              <a:buNone/>
            </a:pPr>
            <a:r>
              <a:rPr lang="en-US" sz="3200" i="1" dirty="0"/>
              <a:t>Water and wind are the two main causes of </a:t>
            </a:r>
            <a:r>
              <a:rPr lang="en-US" sz="3200" i="1" dirty="0">
                <a:solidFill>
                  <a:srgbClr val="00B050"/>
                </a:solidFill>
              </a:rPr>
              <a:t>erosion. They </a:t>
            </a:r>
            <a:r>
              <a:rPr lang="en-US" sz="3200" i="1" dirty="0"/>
              <a:t>constantly change the appearance of the Earth.</a:t>
            </a:r>
            <a:endParaRPr lang="ro-RO" sz="3200" i="1" dirty="0"/>
          </a:p>
          <a:p>
            <a:r>
              <a:rPr lang="en-US" sz="3200" dirty="0"/>
              <a:t> Add a coordinating conjunction (and, nor, but, or, for, yet, so) to create a compound sentence</a:t>
            </a:r>
            <a:endParaRPr lang="ro-RO" sz="3200" dirty="0"/>
          </a:p>
          <a:p>
            <a:r>
              <a:rPr lang="en-US" sz="3200" i="1" dirty="0"/>
              <a:t>Water and wind are the two main causes of erosion</a:t>
            </a:r>
            <a:r>
              <a:rPr lang="en-US" sz="3200" i="1" dirty="0">
                <a:solidFill>
                  <a:srgbClr val="00B050"/>
                </a:solidFill>
              </a:rPr>
              <a:t>, so </a:t>
            </a:r>
            <a:r>
              <a:rPr lang="en-US" sz="3200" i="1" dirty="0"/>
              <a:t>they constantly change the</a:t>
            </a:r>
            <a:r>
              <a:rPr lang="ro-RO" sz="3200" i="1" dirty="0"/>
              <a:t> </a:t>
            </a:r>
            <a:r>
              <a:rPr lang="en-US" sz="3200" i="1" dirty="0"/>
              <a:t>appearance of the Earth.</a:t>
            </a:r>
            <a:endParaRPr lang="ro-RO" sz="3200" i="1" dirty="0"/>
          </a:p>
        </p:txBody>
      </p:sp>
    </p:spTree>
    <p:extLst>
      <p:ext uri="{BB962C8B-B14F-4D97-AF65-F5344CB8AC3E}">
        <p14:creationId xmlns:p14="http://schemas.microsoft.com/office/powerpoint/2010/main" val="108322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EC153A1-D99D-40F6-9FD6-DE52E05E163E}"/>
              </a:ext>
            </a:extLst>
          </p:cNvPr>
          <p:cNvSpPr/>
          <p:nvPr/>
        </p:nvSpPr>
        <p:spPr>
          <a:xfrm>
            <a:off x="172064" y="855407"/>
            <a:ext cx="11847871" cy="4832092"/>
          </a:xfrm>
          <a:prstGeom prst="rect">
            <a:avLst/>
          </a:prstGeom>
        </p:spPr>
        <p:txBody>
          <a:bodyPr wrap="square">
            <a:spAutoFit/>
          </a:bodyPr>
          <a:lstStyle/>
          <a:p>
            <a:pPr marL="457200" indent="-457200">
              <a:buFont typeface="Arial" panose="020B0604020202020204" pitchFamily="34" charset="0"/>
              <a:buChar char="•"/>
            </a:pPr>
            <a:r>
              <a:rPr lang="en-US" sz="2800" dirty="0"/>
              <a:t>Add a subordinating conjunction to create a complex sentence.</a:t>
            </a:r>
            <a:endParaRPr lang="ro-RO" sz="2800" dirty="0">
              <a:solidFill>
                <a:srgbClr val="00B050"/>
              </a:solidFill>
            </a:endParaRPr>
          </a:p>
          <a:p>
            <a:r>
              <a:rPr lang="en-US" sz="2800" b="1" i="1" dirty="0">
                <a:solidFill>
                  <a:srgbClr val="00B050"/>
                </a:solidFill>
              </a:rPr>
              <a:t>Since</a:t>
            </a:r>
            <a:r>
              <a:rPr lang="en-US" sz="2800" i="1" dirty="0"/>
              <a:t> water and wind are the two main causes of erosion, they constantly change the</a:t>
            </a:r>
            <a:r>
              <a:rPr lang="ro-RO" sz="2800" i="1" dirty="0"/>
              <a:t> </a:t>
            </a:r>
            <a:r>
              <a:rPr lang="en-US" sz="2800" i="1" dirty="0"/>
              <a:t>appearance of the Earth.</a:t>
            </a:r>
            <a:endParaRPr lang="ro-RO" sz="2800" i="1" dirty="0"/>
          </a:p>
          <a:p>
            <a:endParaRPr lang="ro-RO" sz="2800" dirty="0"/>
          </a:p>
          <a:p>
            <a:pPr marL="457200" indent="-457200">
              <a:buFont typeface="Arial" panose="020B0604020202020204" pitchFamily="34" charset="0"/>
              <a:buChar char="•"/>
            </a:pPr>
            <a:r>
              <a:rPr lang="en-US" sz="2800" dirty="0"/>
              <a:t>Use a semicolon to create a compound sentence.</a:t>
            </a:r>
            <a:endParaRPr lang="ro-RO" sz="2800" dirty="0"/>
          </a:p>
          <a:p>
            <a:r>
              <a:rPr lang="ro-RO" sz="2800" i="1" dirty="0" err="1"/>
              <a:t>Wa</a:t>
            </a:r>
            <a:r>
              <a:rPr lang="en-US" sz="2800" i="1" dirty="0" err="1"/>
              <a:t>ter</a:t>
            </a:r>
            <a:r>
              <a:rPr lang="en-US" sz="2800" i="1" dirty="0"/>
              <a:t> and wind are the two main causes of erosion</a:t>
            </a:r>
            <a:r>
              <a:rPr lang="en-US" sz="2800" b="1" i="1" dirty="0">
                <a:solidFill>
                  <a:srgbClr val="00B050"/>
                </a:solidFill>
              </a:rPr>
              <a:t>; they </a:t>
            </a:r>
            <a:r>
              <a:rPr lang="en-US" sz="2800" i="1" dirty="0"/>
              <a:t>constantly change the appearance of the Earth</a:t>
            </a:r>
            <a:r>
              <a:rPr lang="ro-RO" sz="2800" i="1" dirty="0"/>
              <a:t>.</a:t>
            </a:r>
          </a:p>
          <a:p>
            <a:pPr marL="457200" indent="-457200">
              <a:buFont typeface="Arial" panose="020B0604020202020204" pitchFamily="34" charset="0"/>
              <a:buChar char="•"/>
            </a:pPr>
            <a:endParaRPr lang="ro-RO" sz="2800" dirty="0"/>
          </a:p>
          <a:p>
            <a:pPr marL="457200" indent="-457200">
              <a:buFont typeface="Arial" panose="020B0604020202020204" pitchFamily="34" charset="0"/>
              <a:buChar char="•"/>
            </a:pPr>
            <a:r>
              <a:rPr lang="ro-RO" sz="2800" dirty="0" err="1"/>
              <a:t>Use</a:t>
            </a:r>
            <a:r>
              <a:rPr lang="ro-RO" sz="2800" dirty="0"/>
              <a:t> </a:t>
            </a:r>
            <a:r>
              <a:rPr lang="en-US" sz="2800" dirty="0"/>
              <a:t>conjunctive adverb:</a:t>
            </a:r>
            <a:endParaRPr lang="ro-RO" sz="2800" dirty="0"/>
          </a:p>
          <a:p>
            <a:r>
              <a:rPr lang="en-US" sz="2800" i="1" dirty="0"/>
              <a:t>Water and wind are the two main causes of erosion; </a:t>
            </a:r>
            <a:r>
              <a:rPr lang="en-US" sz="2800" b="1" i="1" dirty="0">
                <a:solidFill>
                  <a:srgbClr val="00B050"/>
                </a:solidFill>
              </a:rPr>
              <a:t>as a result, </a:t>
            </a:r>
            <a:r>
              <a:rPr lang="en-US" sz="2800" i="1" dirty="0"/>
              <a:t>they constantly change the</a:t>
            </a:r>
            <a:r>
              <a:rPr lang="ro-RO" sz="2800" i="1" dirty="0"/>
              <a:t> </a:t>
            </a:r>
            <a:r>
              <a:rPr lang="en-US" sz="2800" i="1" dirty="0"/>
              <a:t>appearance of the Earth</a:t>
            </a:r>
            <a:r>
              <a:rPr lang="ro-RO" sz="2800" i="1" dirty="0"/>
              <a:t>.</a:t>
            </a:r>
          </a:p>
        </p:txBody>
      </p:sp>
    </p:spTree>
    <p:extLst>
      <p:ext uri="{BB962C8B-B14F-4D97-AF65-F5344CB8AC3E}">
        <p14:creationId xmlns:p14="http://schemas.microsoft.com/office/powerpoint/2010/main" val="259168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548</TotalTime>
  <Words>2231</Words>
  <Application>Microsoft Office PowerPoint</Application>
  <PresentationFormat>Widescreen</PresentationFormat>
  <Paragraphs>183</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WRITING CORRECT and COMPLETE SENTECES</vt:lpstr>
      <vt:lpstr>PowerPoint Presentation</vt:lpstr>
      <vt:lpstr>Simple sentences </vt:lpstr>
      <vt:lpstr> Compound sentences </vt:lpstr>
      <vt:lpstr>PowerPoint Presentation</vt:lpstr>
      <vt:lpstr>Complex sentences </vt:lpstr>
      <vt:lpstr> Compound-complex sentences</vt:lpstr>
      <vt:lpstr>PowerPoint Presentation</vt:lpstr>
      <vt:lpstr>PowerPoint Presentation</vt:lpstr>
      <vt:lpstr>Information structure: what comes first? </vt:lpstr>
      <vt:lpstr>PowerPoint Presentation</vt:lpstr>
      <vt:lpstr>PowerPoint Presentation</vt:lpstr>
      <vt:lpstr>Information structure: getting the right subject </vt:lpstr>
      <vt:lpstr>PowerPoint Presentation</vt:lpstr>
      <vt:lpstr>PowerPoint Presentation</vt:lpstr>
      <vt:lpstr>Pronoun problems </vt:lpstr>
      <vt:lpstr>Choose</vt:lpstr>
      <vt:lpstr>PowerPoint Presentation</vt:lpstr>
      <vt:lpstr>SPECIAL WORD ORDER: FRONTING </vt:lpstr>
      <vt:lpstr>PowerPoint Presentation</vt:lpstr>
      <vt:lpstr>PowerPoint Presentation</vt:lpstr>
      <vt:lpstr>SPECIAL WORD ORDER: INVERSION </vt:lpstr>
      <vt:lpstr>After fronted negative expressions</vt:lpstr>
      <vt:lpstr>after so, as, than </vt:lpstr>
      <vt:lpstr>after expressions of place and direction </vt:lpstr>
      <vt:lpstr>reporting</vt:lpstr>
      <vt:lpstr>Emphasis: It is/was ... that</vt:lpstr>
      <vt:lpstr>Contrast</vt:lpstr>
      <vt:lpstr>Emphasis: What ... is/was </vt:lpstr>
      <vt:lpstr>PowerPoint Presentation</vt:lpstr>
      <vt:lpstr>Imagine you are mad English patriots or mad patriots of any other nationality. Insist that all great inventions, discoveries and creations in the history were achieved by your countrymen. Like this: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91</cp:revision>
  <dcterms:created xsi:type="dcterms:W3CDTF">2022-10-22T16:31:24Z</dcterms:created>
  <dcterms:modified xsi:type="dcterms:W3CDTF">2024-10-30T19:05:49Z</dcterms:modified>
</cp:coreProperties>
</file>