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8" r:id="rId3"/>
    <p:sldId id="299" r:id="rId4"/>
    <p:sldId id="300" r:id="rId5"/>
    <p:sldId id="257" r:id="rId6"/>
    <p:sldId id="259" r:id="rId7"/>
    <p:sldId id="258" r:id="rId8"/>
    <p:sldId id="261" r:id="rId9"/>
    <p:sldId id="262" r:id="rId10"/>
    <p:sldId id="263" r:id="rId11"/>
    <p:sldId id="264" r:id="rId12"/>
    <p:sldId id="265" r:id="rId13"/>
    <p:sldId id="266" r:id="rId14"/>
    <p:sldId id="268" r:id="rId15"/>
    <p:sldId id="269" r:id="rId16"/>
    <p:sldId id="270" r:id="rId17"/>
    <p:sldId id="271" r:id="rId18"/>
    <p:sldId id="274" r:id="rId19"/>
    <p:sldId id="275" r:id="rId20"/>
    <p:sldId id="277" r:id="rId21"/>
    <p:sldId id="276" r:id="rId22"/>
    <p:sldId id="280" r:id="rId23"/>
    <p:sldId id="281" r:id="rId24"/>
    <p:sldId id="282" r:id="rId25"/>
    <p:sldId id="283" r:id="rId26"/>
    <p:sldId id="285" r:id="rId27"/>
    <p:sldId id="279" r:id="rId28"/>
    <p:sldId id="284" r:id="rId29"/>
    <p:sldId id="286" r:id="rId30"/>
    <p:sldId id="288" r:id="rId31"/>
    <p:sldId id="287" r:id="rId32"/>
    <p:sldId id="289" r:id="rId33"/>
    <p:sldId id="290" r:id="rId34"/>
    <p:sldId id="291" r:id="rId35"/>
    <p:sldId id="292" r:id="rId36"/>
    <p:sldId id="293" r:id="rId37"/>
    <p:sldId id="294" r:id="rId38"/>
    <p:sldId id="295" r:id="rId39"/>
    <p:sldId id="296" r:id="rId40"/>
    <p:sldId id="301" r:id="rId41"/>
    <p:sldId id="297" r:id="rId42"/>
    <p:sldId id="27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4C11EE-8D5B-48A8-A285-C7909C2D021B}"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9685E2BA-C389-4792-8C9B-D484B1E9D4A8}">
      <dgm:prSet phldrT="[Text]" custT="1"/>
      <dgm:spPr>
        <a:solidFill>
          <a:schemeClr val="accent2">
            <a:lumMod val="60000"/>
            <a:lumOff val="40000"/>
          </a:schemeClr>
        </a:solidFill>
      </dgm:spPr>
      <dgm:t>
        <a:bodyPr/>
        <a:lstStyle/>
        <a:p>
          <a:r>
            <a:rPr lang="en-US" sz="1800" dirty="0" smtClean="0"/>
            <a:t>The </a:t>
          </a:r>
          <a:r>
            <a:rPr lang="en-US" sz="1800" b="0" i="0" dirty="0" smtClean="0"/>
            <a:t>learning burden will be heavy</a:t>
          </a:r>
          <a:endParaRPr lang="en-US" sz="1800" dirty="0"/>
        </a:p>
      </dgm:t>
    </dgm:pt>
    <dgm:pt modelId="{F7D6142E-D23C-4446-9600-E00B564D3E23}" type="parTrans" cxnId="{2D7052A7-9E00-477E-9F2E-FC74DD695A2E}">
      <dgm:prSet/>
      <dgm:spPr/>
      <dgm:t>
        <a:bodyPr/>
        <a:lstStyle/>
        <a:p>
          <a:endParaRPr lang="en-US"/>
        </a:p>
      </dgm:t>
    </dgm:pt>
    <dgm:pt modelId="{A5FA0FE8-5CAE-4F9D-B0C2-73F283A4B37A}" type="sibTrans" cxnId="{2D7052A7-9E00-477E-9F2E-FC74DD695A2E}">
      <dgm:prSet/>
      <dgm:spPr/>
      <dgm:t>
        <a:bodyPr/>
        <a:lstStyle/>
        <a:p>
          <a:endParaRPr lang="en-US"/>
        </a:p>
      </dgm:t>
    </dgm:pt>
    <dgm:pt modelId="{2D749A59-28D2-4567-B8F8-3CD34E935359}">
      <dgm:prSet phldrT="[Text]"/>
      <dgm:spPr/>
      <dgm:t>
        <a:bodyPr/>
        <a:lstStyle/>
        <a:p>
          <a:r>
            <a:rPr lang="en-US" b="0" i="0" dirty="0" smtClean="0"/>
            <a:t>For learners whose </a:t>
          </a:r>
          <a:r>
            <a:rPr lang="en-US" b="1" i="0" dirty="0" smtClean="0"/>
            <a:t>first language is not related to the second/foreign language</a:t>
          </a:r>
          <a:r>
            <a:rPr lang="en-US" b="0" i="0" dirty="0" smtClean="0"/>
            <a:t>, the learning burden will be heavy.</a:t>
          </a:r>
          <a:endParaRPr lang="en-US" dirty="0"/>
        </a:p>
      </dgm:t>
    </dgm:pt>
    <dgm:pt modelId="{36481FFF-56A4-48CD-8507-F5774C67FA7D}" type="parTrans" cxnId="{20A37706-0283-4899-833E-913F755F0FF6}">
      <dgm:prSet/>
      <dgm:spPr/>
      <dgm:t>
        <a:bodyPr/>
        <a:lstStyle/>
        <a:p>
          <a:endParaRPr lang="en-US"/>
        </a:p>
      </dgm:t>
    </dgm:pt>
    <dgm:pt modelId="{63C7DAE6-5FB2-4726-BF6C-B2E9DA32FE78}" type="sibTrans" cxnId="{20A37706-0283-4899-833E-913F755F0FF6}">
      <dgm:prSet/>
      <dgm:spPr/>
      <dgm:t>
        <a:bodyPr/>
        <a:lstStyle/>
        <a:p>
          <a:endParaRPr lang="en-US"/>
        </a:p>
      </dgm:t>
    </dgm:pt>
    <dgm:pt modelId="{1DA8A76C-AD29-4B97-9964-7D636A4C3877}">
      <dgm:prSet phldrT="[Text]" custT="1"/>
      <dgm:spPr>
        <a:solidFill>
          <a:schemeClr val="accent2">
            <a:lumMod val="60000"/>
            <a:lumOff val="40000"/>
          </a:schemeClr>
        </a:solidFill>
      </dgm:spPr>
      <dgm:t>
        <a:bodyPr/>
        <a:lstStyle/>
        <a:p>
          <a:r>
            <a:rPr lang="en-US" sz="1500" dirty="0" smtClean="0"/>
            <a:t>T</a:t>
          </a:r>
          <a:r>
            <a:rPr lang="en-US" sz="1800" dirty="0" smtClean="0"/>
            <a:t>he </a:t>
          </a:r>
          <a:r>
            <a:rPr lang="en-US" sz="1800" b="0" i="0" dirty="0" smtClean="0"/>
            <a:t>learning burden of most words will be light</a:t>
          </a:r>
          <a:endParaRPr lang="en-US" sz="1500" dirty="0"/>
        </a:p>
      </dgm:t>
    </dgm:pt>
    <dgm:pt modelId="{BA175CD8-2D1C-4D66-9664-9814BBC78EDC}" type="parTrans" cxnId="{D62F39CA-E0B6-46C6-9DA9-EBD16C59D1A4}">
      <dgm:prSet/>
      <dgm:spPr/>
      <dgm:t>
        <a:bodyPr/>
        <a:lstStyle/>
        <a:p>
          <a:endParaRPr lang="en-US"/>
        </a:p>
      </dgm:t>
    </dgm:pt>
    <dgm:pt modelId="{EF6BBE46-F8D5-422A-8C64-2895BBE01308}" type="sibTrans" cxnId="{D62F39CA-E0B6-46C6-9DA9-EBD16C59D1A4}">
      <dgm:prSet/>
      <dgm:spPr/>
      <dgm:t>
        <a:bodyPr/>
        <a:lstStyle/>
        <a:p>
          <a:endParaRPr lang="en-US"/>
        </a:p>
      </dgm:t>
    </dgm:pt>
    <dgm:pt modelId="{3133234C-6BD6-46A1-BFF4-FA76C0C1BF1D}">
      <dgm:prSet phldrT="[Text]"/>
      <dgm:spPr/>
      <dgm:t>
        <a:bodyPr/>
        <a:lstStyle/>
        <a:p>
          <a:r>
            <a:rPr lang="en-US" b="0" i="0" dirty="0" smtClean="0"/>
            <a:t>For learners whose </a:t>
          </a:r>
          <a:r>
            <a:rPr lang="en-US" b="1" i="0" dirty="0" smtClean="0"/>
            <a:t>first language is closely related to the second/foreign language,</a:t>
          </a:r>
          <a:r>
            <a:rPr lang="en-US" b="0" i="0" dirty="0" smtClean="0"/>
            <a:t> the learning burden of most words will be light.</a:t>
          </a:r>
          <a:endParaRPr lang="en-US" dirty="0"/>
        </a:p>
      </dgm:t>
    </dgm:pt>
    <dgm:pt modelId="{FB0298CD-B6BE-430E-A027-FBF18D7B66B0}" type="parTrans" cxnId="{6B47AA75-EFC7-4390-82AC-89E38295B786}">
      <dgm:prSet/>
      <dgm:spPr/>
      <dgm:t>
        <a:bodyPr/>
        <a:lstStyle/>
        <a:p>
          <a:endParaRPr lang="en-US"/>
        </a:p>
      </dgm:t>
    </dgm:pt>
    <dgm:pt modelId="{9A15DDD2-2F4A-4E53-BC8E-E1EFFB49702C}" type="sibTrans" cxnId="{6B47AA75-EFC7-4390-82AC-89E38295B786}">
      <dgm:prSet/>
      <dgm:spPr/>
      <dgm:t>
        <a:bodyPr/>
        <a:lstStyle/>
        <a:p>
          <a:endParaRPr lang="en-US"/>
        </a:p>
      </dgm:t>
    </dgm:pt>
    <dgm:pt modelId="{00AC6191-AF3B-4663-804C-B42992235E52}" type="pres">
      <dgm:prSet presAssocID="{414C11EE-8D5B-48A8-A285-C7909C2D021B}" presName="Name0" presStyleCnt="0">
        <dgm:presLayoutVars>
          <dgm:chMax val="2"/>
          <dgm:dir/>
          <dgm:animOne val="branch"/>
          <dgm:animLvl val="lvl"/>
          <dgm:resizeHandles val="exact"/>
        </dgm:presLayoutVars>
      </dgm:prSet>
      <dgm:spPr/>
      <dgm:t>
        <a:bodyPr/>
        <a:lstStyle/>
        <a:p>
          <a:endParaRPr lang="en-US"/>
        </a:p>
      </dgm:t>
    </dgm:pt>
    <dgm:pt modelId="{D4F3EFC1-6B20-4A78-BBA8-871FA34E835F}" type="pres">
      <dgm:prSet presAssocID="{414C11EE-8D5B-48A8-A285-C7909C2D021B}" presName="Background" presStyleLbl="node1" presStyleIdx="0" presStyleCnt="1"/>
      <dgm:spPr>
        <a:solidFill>
          <a:schemeClr val="accent2">
            <a:lumMod val="20000"/>
            <a:lumOff val="80000"/>
          </a:schemeClr>
        </a:solidFill>
      </dgm:spPr>
      <dgm:t>
        <a:bodyPr/>
        <a:lstStyle/>
        <a:p>
          <a:endParaRPr lang="en-US"/>
        </a:p>
      </dgm:t>
    </dgm:pt>
    <dgm:pt modelId="{57CE76D8-C33A-4C42-9017-034EB03C2AD8}" type="pres">
      <dgm:prSet presAssocID="{414C11EE-8D5B-48A8-A285-C7909C2D021B}" presName="Divider" presStyleLbl="callout" presStyleIdx="0" presStyleCnt="1"/>
      <dgm:spPr/>
    </dgm:pt>
    <dgm:pt modelId="{D5B7961B-97B5-4725-85C0-22555FE5DBFD}" type="pres">
      <dgm:prSet presAssocID="{414C11EE-8D5B-48A8-A285-C7909C2D021B}" presName="ChildText1" presStyleLbl="revTx" presStyleIdx="0" presStyleCnt="0">
        <dgm:presLayoutVars>
          <dgm:chMax val="0"/>
          <dgm:chPref val="0"/>
          <dgm:bulletEnabled val="1"/>
        </dgm:presLayoutVars>
      </dgm:prSet>
      <dgm:spPr/>
      <dgm:t>
        <a:bodyPr/>
        <a:lstStyle/>
        <a:p>
          <a:endParaRPr lang="en-US"/>
        </a:p>
      </dgm:t>
    </dgm:pt>
    <dgm:pt modelId="{09139918-DE1C-4B9C-B068-AFA0F6C910F4}" type="pres">
      <dgm:prSet presAssocID="{414C11EE-8D5B-48A8-A285-C7909C2D021B}" presName="ChildText2" presStyleLbl="revTx" presStyleIdx="0" presStyleCnt="0">
        <dgm:presLayoutVars>
          <dgm:chMax val="0"/>
          <dgm:chPref val="0"/>
          <dgm:bulletEnabled val="1"/>
        </dgm:presLayoutVars>
      </dgm:prSet>
      <dgm:spPr/>
      <dgm:t>
        <a:bodyPr/>
        <a:lstStyle/>
        <a:p>
          <a:endParaRPr lang="en-US"/>
        </a:p>
      </dgm:t>
    </dgm:pt>
    <dgm:pt modelId="{923ABA86-D3ED-4B24-A0D3-822158A8E8FB}" type="pres">
      <dgm:prSet presAssocID="{414C11EE-8D5B-48A8-A285-C7909C2D021B}" presName="ParentText1" presStyleLbl="revTx" presStyleIdx="0" presStyleCnt="0">
        <dgm:presLayoutVars>
          <dgm:chMax val="1"/>
          <dgm:chPref val="1"/>
        </dgm:presLayoutVars>
      </dgm:prSet>
      <dgm:spPr/>
      <dgm:t>
        <a:bodyPr/>
        <a:lstStyle/>
        <a:p>
          <a:endParaRPr lang="en-US"/>
        </a:p>
      </dgm:t>
    </dgm:pt>
    <dgm:pt modelId="{575A1818-2DEA-4CB9-8679-4EBC1E28DDD2}" type="pres">
      <dgm:prSet presAssocID="{414C11EE-8D5B-48A8-A285-C7909C2D021B}" presName="ParentShape1" presStyleLbl="alignImgPlace1" presStyleIdx="0" presStyleCnt="2" custScaleY="117641" custLinFactNeighborY="12918">
        <dgm:presLayoutVars/>
      </dgm:prSet>
      <dgm:spPr/>
      <dgm:t>
        <a:bodyPr/>
        <a:lstStyle/>
        <a:p>
          <a:endParaRPr lang="en-US"/>
        </a:p>
      </dgm:t>
    </dgm:pt>
    <dgm:pt modelId="{4528DA1B-3788-4166-8884-B123CDFE68A8}" type="pres">
      <dgm:prSet presAssocID="{414C11EE-8D5B-48A8-A285-C7909C2D021B}" presName="ParentText2" presStyleLbl="revTx" presStyleIdx="0" presStyleCnt="0">
        <dgm:presLayoutVars>
          <dgm:chMax val="1"/>
          <dgm:chPref val="1"/>
        </dgm:presLayoutVars>
      </dgm:prSet>
      <dgm:spPr/>
      <dgm:t>
        <a:bodyPr/>
        <a:lstStyle/>
        <a:p>
          <a:endParaRPr lang="en-US"/>
        </a:p>
      </dgm:t>
    </dgm:pt>
    <dgm:pt modelId="{6A8CA0AC-10F9-4779-81AC-E357AFBC03A3}" type="pres">
      <dgm:prSet presAssocID="{414C11EE-8D5B-48A8-A285-C7909C2D021B}" presName="ParentShape2" presStyleLbl="alignImgPlace1" presStyleIdx="1" presStyleCnt="2" custScaleY="134675" custLinFactNeighborX="-2784" custLinFactNeighborY="-11863">
        <dgm:presLayoutVars/>
      </dgm:prSet>
      <dgm:spPr/>
      <dgm:t>
        <a:bodyPr/>
        <a:lstStyle/>
        <a:p>
          <a:endParaRPr lang="en-US"/>
        </a:p>
      </dgm:t>
    </dgm:pt>
  </dgm:ptLst>
  <dgm:cxnLst>
    <dgm:cxn modelId="{8752A661-D0F4-4519-A388-8604C5B48C51}" type="presOf" srcId="{2D749A59-28D2-4567-B8F8-3CD34E935359}" destId="{D5B7961B-97B5-4725-85C0-22555FE5DBFD}" srcOrd="0" destOrd="0" presId="urn:microsoft.com/office/officeart/2009/3/layout/OpposingIdeas"/>
    <dgm:cxn modelId="{2D7052A7-9E00-477E-9F2E-FC74DD695A2E}" srcId="{414C11EE-8D5B-48A8-A285-C7909C2D021B}" destId="{9685E2BA-C389-4792-8C9B-D484B1E9D4A8}" srcOrd="0" destOrd="0" parTransId="{F7D6142E-D23C-4446-9600-E00B564D3E23}" sibTransId="{A5FA0FE8-5CAE-4F9D-B0C2-73F283A4B37A}"/>
    <dgm:cxn modelId="{93106D85-13A5-4539-B601-047135728A4B}" type="presOf" srcId="{9685E2BA-C389-4792-8C9B-D484B1E9D4A8}" destId="{575A1818-2DEA-4CB9-8679-4EBC1E28DDD2}" srcOrd="1" destOrd="0" presId="urn:microsoft.com/office/officeart/2009/3/layout/OpposingIdeas"/>
    <dgm:cxn modelId="{E20B255B-DE58-45CC-AD15-A510370B6447}" type="presOf" srcId="{1DA8A76C-AD29-4B97-9964-7D636A4C3877}" destId="{4528DA1B-3788-4166-8884-B123CDFE68A8}" srcOrd="0" destOrd="0" presId="urn:microsoft.com/office/officeart/2009/3/layout/OpposingIdeas"/>
    <dgm:cxn modelId="{D5DBFB8E-8AFF-4D0C-B9E3-C3E27E7F4BD5}" type="presOf" srcId="{1DA8A76C-AD29-4B97-9964-7D636A4C3877}" destId="{6A8CA0AC-10F9-4779-81AC-E357AFBC03A3}" srcOrd="1" destOrd="0" presId="urn:microsoft.com/office/officeart/2009/3/layout/OpposingIdeas"/>
    <dgm:cxn modelId="{6B47AA75-EFC7-4390-82AC-89E38295B786}" srcId="{1DA8A76C-AD29-4B97-9964-7D636A4C3877}" destId="{3133234C-6BD6-46A1-BFF4-FA76C0C1BF1D}" srcOrd="0" destOrd="0" parTransId="{FB0298CD-B6BE-430E-A027-FBF18D7B66B0}" sibTransId="{9A15DDD2-2F4A-4E53-BC8E-E1EFFB49702C}"/>
    <dgm:cxn modelId="{D62F39CA-E0B6-46C6-9DA9-EBD16C59D1A4}" srcId="{414C11EE-8D5B-48A8-A285-C7909C2D021B}" destId="{1DA8A76C-AD29-4B97-9964-7D636A4C3877}" srcOrd="1" destOrd="0" parTransId="{BA175CD8-2D1C-4D66-9664-9814BBC78EDC}" sibTransId="{EF6BBE46-F8D5-422A-8C64-2895BBE01308}"/>
    <dgm:cxn modelId="{0A6FC9C5-12AC-4261-A9B6-F6F200AB71DC}" type="presOf" srcId="{9685E2BA-C389-4792-8C9B-D484B1E9D4A8}" destId="{923ABA86-D3ED-4B24-A0D3-822158A8E8FB}" srcOrd="0" destOrd="0" presId="urn:microsoft.com/office/officeart/2009/3/layout/OpposingIdeas"/>
    <dgm:cxn modelId="{4590418A-4091-4BEF-AA25-8C507291EB04}" type="presOf" srcId="{414C11EE-8D5B-48A8-A285-C7909C2D021B}" destId="{00AC6191-AF3B-4663-804C-B42992235E52}" srcOrd="0" destOrd="0" presId="urn:microsoft.com/office/officeart/2009/3/layout/OpposingIdeas"/>
    <dgm:cxn modelId="{52786369-AB37-40A4-B25A-D3DA7E4A2A65}" type="presOf" srcId="{3133234C-6BD6-46A1-BFF4-FA76C0C1BF1D}" destId="{09139918-DE1C-4B9C-B068-AFA0F6C910F4}" srcOrd="0" destOrd="0" presId="urn:microsoft.com/office/officeart/2009/3/layout/OpposingIdeas"/>
    <dgm:cxn modelId="{20A37706-0283-4899-833E-913F755F0FF6}" srcId="{9685E2BA-C389-4792-8C9B-D484B1E9D4A8}" destId="{2D749A59-28D2-4567-B8F8-3CD34E935359}" srcOrd="0" destOrd="0" parTransId="{36481FFF-56A4-48CD-8507-F5774C67FA7D}" sibTransId="{63C7DAE6-5FB2-4726-BF6C-B2E9DA32FE78}"/>
    <dgm:cxn modelId="{30314A27-2A90-421C-B4FC-0BC7E7E12384}" type="presParOf" srcId="{00AC6191-AF3B-4663-804C-B42992235E52}" destId="{D4F3EFC1-6B20-4A78-BBA8-871FA34E835F}" srcOrd="0" destOrd="0" presId="urn:microsoft.com/office/officeart/2009/3/layout/OpposingIdeas"/>
    <dgm:cxn modelId="{622B0F11-3CBF-417B-AEF5-6246B81BA48E}" type="presParOf" srcId="{00AC6191-AF3B-4663-804C-B42992235E52}" destId="{57CE76D8-C33A-4C42-9017-034EB03C2AD8}" srcOrd="1" destOrd="0" presId="urn:microsoft.com/office/officeart/2009/3/layout/OpposingIdeas"/>
    <dgm:cxn modelId="{2E900846-B02B-410A-B7A9-0E34D3C2D526}" type="presParOf" srcId="{00AC6191-AF3B-4663-804C-B42992235E52}" destId="{D5B7961B-97B5-4725-85C0-22555FE5DBFD}" srcOrd="2" destOrd="0" presId="urn:microsoft.com/office/officeart/2009/3/layout/OpposingIdeas"/>
    <dgm:cxn modelId="{76D4E945-2BCD-4FB1-A942-44934DAD115C}" type="presParOf" srcId="{00AC6191-AF3B-4663-804C-B42992235E52}" destId="{09139918-DE1C-4B9C-B068-AFA0F6C910F4}" srcOrd="3" destOrd="0" presId="urn:microsoft.com/office/officeart/2009/3/layout/OpposingIdeas"/>
    <dgm:cxn modelId="{ACA837AF-9BD7-40F9-AC58-3553D0EF0A31}" type="presParOf" srcId="{00AC6191-AF3B-4663-804C-B42992235E52}" destId="{923ABA86-D3ED-4B24-A0D3-822158A8E8FB}" srcOrd="4" destOrd="0" presId="urn:microsoft.com/office/officeart/2009/3/layout/OpposingIdeas"/>
    <dgm:cxn modelId="{9A809B47-3F6F-48FB-BB77-D00068B90257}" type="presParOf" srcId="{00AC6191-AF3B-4663-804C-B42992235E52}" destId="{575A1818-2DEA-4CB9-8679-4EBC1E28DDD2}" srcOrd="5" destOrd="0" presId="urn:microsoft.com/office/officeart/2009/3/layout/OpposingIdeas"/>
    <dgm:cxn modelId="{21847E76-3628-4AEB-B8D1-64E9F4DE36B3}" type="presParOf" srcId="{00AC6191-AF3B-4663-804C-B42992235E52}" destId="{4528DA1B-3788-4166-8884-B123CDFE68A8}" srcOrd="6" destOrd="0" presId="urn:microsoft.com/office/officeart/2009/3/layout/OpposingIdeas"/>
    <dgm:cxn modelId="{3818CA55-0D0C-45C7-8005-EF72AA624DD4}" type="presParOf" srcId="{00AC6191-AF3B-4663-804C-B42992235E52}" destId="{6A8CA0AC-10F9-4779-81AC-E357AFBC03A3}"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3EFC1-6B20-4A78-BBA8-871FA34E835F}">
      <dsp:nvSpPr>
        <dsp:cNvPr id="0" name=""/>
        <dsp:cNvSpPr/>
      </dsp:nvSpPr>
      <dsp:spPr>
        <a:xfrm>
          <a:off x="1015927" y="1152525"/>
          <a:ext cx="6095567" cy="3277987"/>
        </a:xfrm>
        <a:prstGeom prst="round2DiagRect">
          <a:avLst>
            <a:gd name="adj1" fmla="val 0"/>
            <a:gd name="adj2" fmla="val 1667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CE76D8-C33A-4C42-9017-034EB03C2AD8}">
      <dsp:nvSpPr>
        <dsp:cNvPr id="0" name=""/>
        <dsp:cNvSpPr/>
      </dsp:nvSpPr>
      <dsp:spPr>
        <a:xfrm>
          <a:off x="4063711" y="1500190"/>
          <a:ext cx="812" cy="2582657"/>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B7961B-97B5-4725-85C0-22555FE5DBFD}">
      <dsp:nvSpPr>
        <dsp:cNvPr id="0" name=""/>
        <dsp:cNvSpPr/>
      </dsp:nvSpPr>
      <dsp:spPr>
        <a:xfrm>
          <a:off x="1219113" y="1400857"/>
          <a:ext cx="2641412" cy="27813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i="0" kern="1200" dirty="0" smtClean="0"/>
            <a:t>For learners whose </a:t>
          </a:r>
          <a:r>
            <a:rPr lang="en-US" sz="2300" b="1" i="0" kern="1200" dirty="0" smtClean="0"/>
            <a:t>first language is not related to the second/foreign language</a:t>
          </a:r>
          <a:r>
            <a:rPr lang="en-US" sz="2300" b="0" i="0" kern="1200" dirty="0" smtClean="0"/>
            <a:t>, the learning burden will be heavy.</a:t>
          </a:r>
          <a:endParaRPr lang="en-US" sz="2300" kern="1200" dirty="0"/>
        </a:p>
      </dsp:txBody>
      <dsp:txXfrm>
        <a:off x="1219113" y="1400857"/>
        <a:ext cx="2641412" cy="2781322"/>
      </dsp:txXfrm>
    </dsp:sp>
    <dsp:sp modelId="{09139918-DE1C-4B9C-B068-AFA0F6C910F4}">
      <dsp:nvSpPr>
        <dsp:cNvPr id="0" name=""/>
        <dsp:cNvSpPr/>
      </dsp:nvSpPr>
      <dsp:spPr>
        <a:xfrm>
          <a:off x="4266897" y="1400857"/>
          <a:ext cx="2641412" cy="27813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i="0" kern="1200" dirty="0" smtClean="0"/>
            <a:t>For learners whose </a:t>
          </a:r>
          <a:r>
            <a:rPr lang="en-US" sz="2300" b="1" i="0" kern="1200" dirty="0" smtClean="0"/>
            <a:t>first language is closely related to the second/foreign language,</a:t>
          </a:r>
          <a:r>
            <a:rPr lang="en-US" sz="2300" b="0" i="0" kern="1200" dirty="0" smtClean="0"/>
            <a:t> the learning burden of most words will be light.</a:t>
          </a:r>
          <a:endParaRPr lang="en-US" sz="2300" kern="1200" dirty="0"/>
        </a:p>
      </dsp:txBody>
      <dsp:txXfrm>
        <a:off x="4266897" y="1400857"/>
        <a:ext cx="2641412" cy="2781322"/>
      </dsp:txXfrm>
    </dsp:sp>
    <dsp:sp modelId="{575A1818-2DEA-4CB9-8679-4EBC1E28DDD2}">
      <dsp:nvSpPr>
        <dsp:cNvPr id="0" name=""/>
        <dsp:cNvSpPr/>
      </dsp:nvSpPr>
      <dsp:spPr>
        <a:xfrm rot="16200000">
          <a:off x="-1595449" y="2050170"/>
          <a:ext cx="4206826" cy="1015927"/>
        </a:xfrm>
        <a:prstGeom prst="rightArrow">
          <a:avLst>
            <a:gd name="adj1" fmla="val 49830"/>
            <a:gd name="adj2" fmla="val 6066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n-US" sz="1800" kern="1200" dirty="0" smtClean="0"/>
            <a:t>The </a:t>
          </a:r>
          <a:r>
            <a:rPr lang="en-US" sz="1800" b="0" i="0" kern="1200" dirty="0" smtClean="0"/>
            <a:t>learning burden will be heavy</a:t>
          </a:r>
          <a:endParaRPr lang="en-US" sz="1800" kern="1200" dirty="0"/>
        </a:p>
      </dsp:txBody>
      <dsp:txXfrm>
        <a:off x="-1441908" y="2458557"/>
        <a:ext cx="3899743" cy="506237"/>
      </dsp:txXfrm>
    </dsp:sp>
    <dsp:sp modelId="{6A8CA0AC-10F9-4779-81AC-E357AFBC03A3}">
      <dsp:nvSpPr>
        <dsp:cNvPr id="0" name=""/>
        <dsp:cNvSpPr/>
      </dsp:nvSpPr>
      <dsp:spPr>
        <a:xfrm rot="5400000">
          <a:off x="5183195" y="2554666"/>
          <a:ext cx="4815960" cy="1015927"/>
        </a:xfrm>
        <a:prstGeom prst="rightArrow">
          <a:avLst>
            <a:gd name="adj1" fmla="val 49830"/>
            <a:gd name="adj2" fmla="val 6066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r" defTabSz="666750">
            <a:lnSpc>
              <a:spcPct val="90000"/>
            </a:lnSpc>
            <a:spcBef>
              <a:spcPct val="0"/>
            </a:spcBef>
            <a:spcAft>
              <a:spcPct val="35000"/>
            </a:spcAft>
          </a:pPr>
          <a:r>
            <a:rPr lang="en-US" sz="1500" kern="1200" dirty="0" smtClean="0"/>
            <a:t>T</a:t>
          </a:r>
          <a:r>
            <a:rPr lang="en-US" sz="1800" kern="1200" dirty="0" smtClean="0"/>
            <a:t>he </a:t>
          </a:r>
          <a:r>
            <a:rPr lang="en-US" sz="1800" b="0" i="0" kern="1200" dirty="0" smtClean="0"/>
            <a:t>learning burden of most words will be light</a:t>
          </a:r>
          <a:endParaRPr lang="en-US" sz="1500" kern="1200" dirty="0"/>
        </a:p>
      </dsp:txBody>
      <dsp:txXfrm>
        <a:off x="5336737" y="2655970"/>
        <a:ext cx="4508877" cy="506237"/>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867F60-AF21-4CDB-981A-253920A93CF5}" type="datetimeFigureOut">
              <a:rPr lang="ru-RU" smtClean="0"/>
              <a:t>27.11.2023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7A007A1-3B40-433C-BAB5-ADC4855141BE}" type="slidenum">
              <a:rPr lang="ru-RU" smtClean="0"/>
              <a:t>‹#›</a:t>
            </a:fld>
            <a:endParaRPr lang="ru-RU" dirty="0"/>
          </a:p>
        </p:txBody>
      </p:sp>
    </p:spTree>
    <p:extLst>
      <p:ext uri="{BB962C8B-B14F-4D97-AF65-F5344CB8AC3E}">
        <p14:creationId xmlns:p14="http://schemas.microsoft.com/office/powerpoint/2010/main" val="163356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67F60-AF21-4CDB-981A-253920A93CF5}" type="datetimeFigureOut">
              <a:rPr lang="ru-RU" smtClean="0"/>
              <a:t>27.11.2023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7A007A1-3B40-433C-BAB5-ADC4855141BE}" type="slidenum">
              <a:rPr lang="ru-RU" smtClean="0"/>
              <a:t>‹#›</a:t>
            </a:fld>
            <a:endParaRPr lang="ru-RU" dirty="0"/>
          </a:p>
        </p:txBody>
      </p:sp>
    </p:spTree>
    <p:extLst>
      <p:ext uri="{BB962C8B-B14F-4D97-AF65-F5344CB8AC3E}">
        <p14:creationId xmlns:p14="http://schemas.microsoft.com/office/powerpoint/2010/main" val="171192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67F60-AF21-4CDB-981A-253920A93CF5}" type="datetimeFigureOut">
              <a:rPr lang="ru-RU" smtClean="0"/>
              <a:t>27.11.2023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7A007A1-3B40-433C-BAB5-ADC4855141BE}" type="slidenum">
              <a:rPr lang="ru-RU" smtClean="0"/>
              <a:t>‹#›</a:t>
            </a:fld>
            <a:endParaRPr lang="ru-RU" dirty="0"/>
          </a:p>
        </p:txBody>
      </p:sp>
    </p:spTree>
    <p:extLst>
      <p:ext uri="{BB962C8B-B14F-4D97-AF65-F5344CB8AC3E}">
        <p14:creationId xmlns:p14="http://schemas.microsoft.com/office/powerpoint/2010/main" val="175914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67F60-AF21-4CDB-981A-253920A93CF5}" type="datetimeFigureOut">
              <a:rPr lang="ru-RU" smtClean="0"/>
              <a:t>27.11.2023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7A007A1-3B40-433C-BAB5-ADC4855141BE}" type="slidenum">
              <a:rPr lang="ru-RU" smtClean="0"/>
              <a:t>‹#›</a:t>
            </a:fld>
            <a:endParaRPr lang="ru-RU" dirty="0"/>
          </a:p>
        </p:txBody>
      </p:sp>
    </p:spTree>
    <p:extLst>
      <p:ext uri="{BB962C8B-B14F-4D97-AF65-F5344CB8AC3E}">
        <p14:creationId xmlns:p14="http://schemas.microsoft.com/office/powerpoint/2010/main" val="504428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867F60-AF21-4CDB-981A-253920A93CF5}" type="datetimeFigureOut">
              <a:rPr lang="ru-RU" smtClean="0"/>
              <a:t>27.11.2023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7A007A1-3B40-433C-BAB5-ADC4855141BE}" type="slidenum">
              <a:rPr lang="ru-RU" smtClean="0"/>
              <a:t>‹#›</a:t>
            </a:fld>
            <a:endParaRPr lang="ru-RU" dirty="0"/>
          </a:p>
        </p:txBody>
      </p:sp>
    </p:spTree>
    <p:extLst>
      <p:ext uri="{BB962C8B-B14F-4D97-AF65-F5344CB8AC3E}">
        <p14:creationId xmlns:p14="http://schemas.microsoft.com/office/powerpoint/2010/main" val="253106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867F60-AF21-4CDB-981A-253920A93CF5}" type="datetimeFigureOut">
              <a:rPr lang="ru-RU" smtClean="0"/>
              <a:t>27.11.2023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7A007A1-3B40-433C-BAB5-ADC4855141BE}" type="slidenum">
              <a:rPr lang="ru-RU" smtClean="0"/>
              <a:t>‹#›</a:t>
            </a:fld>
            <a:endParaRPr lang="ru-RU" dirty="0"/>
          </a:p>
        </p:txBody>
      </p:sp>
    </p:spTree>
    <p:extLst>
      <p:ext uri="{BB962C8B-B14F-4D97-AF65-F5344CB8AC3E}">
        <p14:creationId xmlns:p14="http://schemas.microsoft.com/office/powerpoint/2010/main" val="316840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867F60-AF21-4CDB-981A-253920A93CF5}" type="datetimeFigureOut">
              <a:rPr lang="ru-RU" smtClean="0"/>
              <a:t>27.11.2023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7A007A1-3B40-433C-BAB5-ADC4855141BE}" type="slidenum">
              <a:rPr lang="ru-RU" smtClean="0"/>
              <a:t>‹#›</a:t>
            </a:fld>
            <a:endParaRPr lang="ru-RU" dirty="0"/>
          </a:p>
        </p:txBody>
      </p:sp>
    </p:spTree>
    <p:extLst>
      <p:ext uri="{BB962C8B-B14F-4D97-AF65-F5344CB8AC3E}">
        <p14:creationId xmlns:p14="http://schemas.microsoft.com/office/powerpoint/2010/main" val="18066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867F60-AF21-4CDB-981A-253920A93CF5}" type="datetimeFigureOut">
              <a:rPr lang="ru-RU" smtClean="0"/>
              <a:t>27.11.2023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7A007A1-3B40-433C-BAB5-ADC4855141BE}" type="slidenum">
              <a:rPr lang="ru-RU" smtClean="0"/>
              <a:t>‹#›</a:t>
            </a:fld>
            <a:endParaRPr lang="ru-RU" dirty="0"/>
          </a:p>
        </p:txBody>
      </p:sp>
    </p:spTree>
    <p:extLst>
      <p:ext uri="{BB962C8B-B14F-4D97-AF65-F5344CB8AC3E}">
        <p14:creationId xmlns:p14="http://schemas.microsoft.com/office/powerpoint/2010/main" val="306340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67F60-AF21-4CDB-981A-253920A93CF5}" type="datetimeFigureOut">
              <a:rPr lang="ru-RU" smtClean="0"/>
              <a:t>27.11.2023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7A007A1-3B40-433C-BAB5-ADC4855141BE}" type="slidenum">
              <a:rPr lang="ru-RU" smtClean="0"/>
              <a:t>‹#›</a:t>
            </a:fld>
            <a:endParaRPr lang="ru-RU" dirty="0"/>
          </a:p>
        </p:txBody>
      </p:sp>
    </p:spTree>
    <p:extLst>
      <p:ext uri="{BB962C8B-B14F-4D97-AF65-F5344CB8AC3E}">
        <p14:creationId xmlns:p14="http://schemas.microsoft.com/office/powerpoint/2010/main" val="19645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867F60-AF21-4CDB-981A-253920A93CF5}" type="datetimeFigureOut">
              <a:rPr lang="ru-RU" smtClean="0"/>
              <a:t>27.11.2023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7A007A1-3B40-433C-BAB5-ADC4855141BE}" type="slidenum">
              <a:rPr lang="ru-RU" smtClean="0"/>
              <a:t>‹#›</a:t>
            </a:fld>
            <a:endParaRPr lang="ru-RU" dirty="0"/>
          </a:p>
        </p:txBody>
      </p:sp>
    </p:spTree>
    <p:extLst>
      <p:ext uri="{BB962C8B-B14F-4D97-AF65-F5344CB8AC3E}">
        <p14:creationId xmlns:p14="http://schemas.microsoft.com/office/powerpoint/2010/main" val="155164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867F60-AF21-4CDB-981A-253920A93CF5}" type="datetimeFigureOut">
              <a:rPr lang="ru-RU" smtClean="0"/>
              <a:t>27.11.2023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7A007A1-3B40-433C-BAB5-ADC4855141BE}" type="slidenum">
              <a:rPr lang="ru-RU" smtClean="0"/>
              <a:t>‹#›</a:t>
            </a:fld>
            <a:endParaRPr lang="ru-RU" dirty="0"/>
          </a:p>
        </p:txBody>
      </p:sp>
    </p:spTree>
    <p:extLst>
      <p:ext uri="{BB962C8B-B14F-4D97-AF65-F5344CB8AC3E}">
        <p14:creationId xmlns:p14="http://schemas.microsoft.com/office/powerpoint/2010/main" val="394703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accent1">
                <a:lumMod val="5000"/>
                <a:lumOff val="95000"/>
              </a:schemeClr>
            </a:gs>
            <a:gs pos="98000">
              <a:schemeClr val="accent1">
                <a:lumMod val="45000"/>
                <a:lumOff val="55000"/>
              </a:schemeClr>
            </a:gs>
            <a:gs pos="100000">
              <a:schemeClr val="accent5">
                <a:lumMod val="20000"/>
                <a:lumOff val="8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67F60-AF21-4CDB-981A-253920A93CF5}" type="datetimeFigureOut">
              <a:rPr lang="ru-RU" smtClean="0"/>
              <a:t>27.11.2023</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007A1-3B40-433C-BAB5-ADC4855141BE}" type="slidenum">
              <a:rPr lang="ru-RU" smtClean="0"/>
              <a:t>‹#›</a:t>
            </a:fld>
            <a:endParaRPr lang="ru-RU" dirty="0"/>
          </a:p>
        </p:txBody>
      </p:sp>
    </p:spTree>
    <p:extLst>
      <p:ext uri="{BB962C8B-B14F-4D97-AF65-F5344CB8AC3E}">
        <p14:creationId xmlns:p14="http://schemas.microsoft.com/office/powerpoint/2010/main" val="776657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extutor.ca/tests/levels/productive/" TargetMode="External"/><Relationship Id="rId2" Type="http://schemas.openxmlformats.org/officeDocument/2006/relationships/hyperlink" Target="https://my.vocabularysize.com/select/tes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smtClean="0">
                <a:latin typeface="Cambria" panose="02040503050406030204" pitchFamily="18" charset="0"/>
                <a:ea typeface="Cambria" panose="02040503050406030204" pitchFamily="18" charset="0"/>
              </a:rPr>
              <a:t>Teaching Vocabulary. Introduction</a:t>
            </a:r>
            <a:endParaRPr lang="ru-RU" sz="3600" b="1" dirty="0">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p:txBody>
          <a:bodyPr>
            <a:normAutofit/>
          </a:bodyPr>
          <a:lstStyle/>
          <a:p>
            <a:r>
              <a:rPr lang="en-US" b="1" dirty="0" smtClean="0">
                <a:latin typeface="Cambria" panose="02040503050406030204" pitchFamily="18" charset="0"/>
                <a:ea typeface="Cambria" panose="02040503050406030204" pitchFamily="18" charset="0"/>
              </a:rPr>
              <a:t>Oxana Creanga</a:t>
            </a:r>
            <a:endParaRPr lang="ru-RU"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43234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6512" y="284231"/>
            <a:ext cx="4596515" cy="369332"/>
          </a:xfrm>
          <a:prstGeom prst="rect">
            <a:avLst/>
          </a:prstGeom>
          <a:noFill/>
        </p:spPr>
        <p:txBody>
          <a:bodyPr wrap="none" rtlCol="0">
            <a:spAutoFit/>
          </a:bodyPr>
          <a:lstStyle/>
          <a:p>
            <a:r>
              <a:rPr lang="en-US" b="1" dirty="0">
                <a:latin typeface="Cambria" panose="02040503050406030204" pitchFamily="18" charset="0"/>
                <a:ea typeface="Cambria" panose="02040503050406030204" pitchFamily="18" charset="0"/>
              </a:rPr>
              <a:t>WHAT IS INVOLVED IN KNOWING A </a:t>
            </a:r>
            <a:r>
              <a:rPr lang="en-US" b="1" dirty="0" smtClean="0">
                <a:latin typeface="Cambria" panose="02040503050406030204" pitchFamily="18" charset="0"/>
                <a:ea typeface="Cambria" panose="02040503050406030204" pitchFamily="18" charset="0"/>
              </a:rPr>
              <a:t>WORD</a:t>
            </a:r>
          </a:p>
        </p:txBody>
      </p:sp>
      <p:pic>
        <p:nvPicPr>
          <p:cNvPr id="4" name="Picture 3"/>
          <p:cNvPicPr/>
          <p:nvPr/>
        </p:nvPicPr>
        <p:blipFill rotWithShape="1">
          <a:blip r:embed="rId2"/>
          <a:srcRect t="40236"/>
          <a:stretch/>
        </p:blipFill>
        <p:spPr>
          <a:xfrm>
            <a:off x="933254" y="1404594"/>
            <a:ext cx="6589765" cy="812134"/>
          </a:xfrm>
          <a:prstGeom prst="rect">
            <a:avLst/>
          </a:prstGeom>
        </p:spPr>
      </p:pic>
      <p:pic>
        <p:nvPicPr>
          <p:cNvPr id="5" name="Picture 4"/>
          <p:cNvPicPr/>
          <p:nvPr/>
        </p:nvPicPr>
        <p:blipFill>
          <a:blip r:embed="rId3"/>
          <a:stretch>
            <a:fillRect/>
          </a:stretch>
        </p:blipFill>
        <p:spPr>
          <a:xfrm>
            <a:off x="933254" y="2222352"/>
            <a:ext cx="6589764" cy="4461252"/>
          </a:xfrm>
          <a:prstGeom prst="rect">
            <a:avLst/>
          </a:prstGeom>
        </p:spPr>
      </p:pic>
    </p:spTree>
    <p:extLst>
      <p:ext uri="{BB962C8B-B14F-4D97-AF65-F5344CB8AC3E}">
        <p14:creationId xmlns:p14="http://schemas.microsoft.com/office/powerpoint/2010/main" val="2321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2" y="526473"/>
            <a:ext cx="8138278" cy="6166558"/>
          </a:xfrm>
        </p:spPr>
        <p:txBody>
          <a:bodyPr>
            <a:normAutofit fontScale="47500" lnSpcReduction="20000"/>
          </a:bodyPr>
          <a:lstStyle/>
          <a:p>
            <a:pPr marL="0" indent="0">
              <a:buNone/>
            </a:pPr>
            <a:r>
              <a:rPr lang="en-US" sz="4400" b="1" dirty="0">
                <a:latin typeface="Cambria" panose="02040503050406030204" pitchFamily="18" charset="0"/>
                <a:ea typeface="Cambria" panose="02040503050406030204" pitchFamily="18" charset="0"/>
              </a:rPr>
              <a:t>WHAT IS INVOLVED IN KNOWING A </a:t>
            </a:r>
            <a:r>
              <a:rPr lang="en-US" sz="4400" b="1" dirty="0" smtClean="0">
                <a:latin typeface="Cambria" panose="02040503050406030204" pitchFamily="18" charset="0"/>
                <a:ea typeface="Cambria" panose="02040503050406030204" pitchFamily="18" charset="0"/>
              </a:rPr>
              <a:t>WORD. Example:</a:t>
            </a:r>
            <a:endParaRPr lang="en-US" sz="4400" b="1" dirty="0">
              <a:latin typeface="Cambria" panose="02040503050406030204" pitchFamily="18" charset="0"/>
              <a:ea typeface="Cambria" panose="02040503050406030204" pitchFamily="18" charset="0"/>
            </a:endParaRPr>
          </a:p>
          <a:p>
            <a:endParaRPr lang="en-US" b="1" dirty="0" smtClean="0">
              <a:latin typeface="Cambria" panose="02040503050406030204" pitchFamily="18" charset="0"/>
              <a:ea typeface="Cambria" panose="02040503050406030204" pitchFamily="18" charset="0"/>
            </a:endParaRPr>
          </a:p>
          <a:p>
            <a:pPr marL="0" indent="0">
              <a:spcBef>
                <a:spcPts val="600"/>
              </a:spcBef>
              <a:buNone/>
            </a:pPr>
            <a:r>
              <a:rPr lang="en-US" sz="4200" b="1" dirty="0" smtClean="0">
                <a:latin typeface="Cambria" panose="02040503050406030204" pitchFamily="18" charset="0"/>
                <a:ea typeface="Cambria" panose="02040503050406030204" pitchFamily="18" charset="0"/>
              </a:rPr>
              <a:t>From </a:t>
            </a:r>
            <a:r>
              <a:rPr lang="en-US" sz="4200" b="1" dirty="0">
                <a:latin typeface="Cambria" panose="02040503050406030204" pitchFamily="18" charset="0"/>
                <a:ea typeface="Cambria" panose="02040503050406030204" pitchFamily="18" charset="0"/>
              </a:rPr>
              <a:t>the point of view of receptive knowledge and use, knowing the word </a:t>
            </a:r>
            <a:r>
              <a:rPr lang="en-US" sz="4200" b="1" i="1" u="sng" dirty="0" smtClean="0">
                <a:latin typeface="Cambria" panose="02040503050406030204" pitchFamily="18" charset="0"/>
                <a:ea typeface="Cambria" panose="02040503050406030204" pitchFamily="18" charset="0"/>
              </a:rPr>
              <a:t>underdeveloped </a:t>
            </a:r>
            <a:r>
              <a:rPr lang="en-US" sz="4200" b="1" dirty="0" smtClean="0">
                <a:latin typeface="Cambria" panose="02040503050406030204" pitchFamily="18" charset="0"/>
                <a:ea typeface="Cambria" panose="02040503050406030204" pitchFamily="18" charset="0"/>
              </a:rPr>
              <a:t>involves:</a:t>
            </a:r>
            <a:endParaRPr lang="ru-RU" sz="4200" dirty="0">
              <a:latin typeface="Cambria" panose="02040503050406030204" pitchFamily="18" charset="0"/>
              <a:ea typeface="Cambria" panose="02040503050406030204" pitchFamily="18" charset="0"/>
            </a:endParaRPr>
          </a:p>
          <a:p>
            <a:pPr lvl="1">
              <a:spcBef>
                <a:spcPts val="600"/>
              </a:spcBef>
            </a:pPr>
            <a:r>
              <a:rPr lang="en-US" sz="4200" dirty="0" smtClean="0">
                <a:latin typeface="Cambria" panose="02040503050406030204" pitchFamily="18" charset="0"/>
                <a:ea typeface="Cambria" panose="02040503050406030204" pitchFamily="18" charset="0"/>
              </a:rPr>
              <a:t>being </a:t>
            </a:r>
            <a:r>
              <a:rPr lang="en-US" sz="4200" dirty="0">
                <a:latin typeface="Cambria" panose="02040503050406030204" pitchFamily="18" charset="0"/>
                <a:ea typeface="Cambria" panose="02040503050406030204" pitchFamily="18" charset="0"/>
              </a:rPr>
              <a:t>able to recognize the word when it is </a:t>
            </a:r>
            <a:r>
              <a:rPr lang="en-US" sz="4200" dirty="0" smtClean="0">
                <a:latin typeface="Cambria" panose="02040503050406030204" pitchFamily="18" charset="0"/>
                <a:ea typeface="Cambria" panose="02040503050406030204" pitchFamily="18" charset="0"/>
              </a:rPr>
              <a:t>heard</a:t>
            </a:r>
            <a:endParaRPr lang="en-US" sz="4200" b="1" dirty="0">
              <a:latin typeface="Cambria" panose="02040503050406030204" pitchFamily="18" charset="0"/>
              <a:ea typeface="Cambria" panose="02040503050406030204" pitchFamily="18" charset="0"/>
            </a:endParaRPr>
          </a:p>
          <a:p>
            <a:pPr lvl="1">
              <a:spcBef>
                <a:spcPts val="600"/>
              </a:spcBef>
            </a:pPr>
            <a:r>
              <a:rPr lang="en-US" sz="4200" dirty="0" smtClean="0">
                <a:latin typeface="Cambria" panose="02040503050406030204" pitchFamily="18" charset="0"/>
                <a:ea typeface="Cambria" panose="02040503050406030204" pitchFamily="18" charset="0"/>
              </a:rPr>
              <a:t>being </a:t>
            </a:r>
            <a:r>
              <a:rPr lang="en-US" sz="4200" dirty="0">
                <a:latin typeface="Cambria" panose="02040503050406030204" pitchFamily="18" charset="0"/>
                <a:ea typeface="Cambria" panose="02040503050406030204" pitchFamily="18" charset="0"/>
              </a:rPr>
              <a:t>familiar with its written form so that it is recognized when it is met in </a:t>
            </a:r>
            <a:r>
              <a:rPr lang="en-US" sz="4200" dirty="0" smtClean="0">
                <a:latin typeface="Cambria" panose="02040503050406030204" pitchFamily="18" charset="0"/>
                <a:ea typeface="Cambria" panose="02040503050406030204" pitchFamily="18" charset="0"/>
              </a:rPr>
              <a:t>reading</a:t>
            </a:r>
            <a:endParaRPr lang="en-US" sz="4200" b="1" dirty="0">
              <a:latin typeface="Cambria" panose="02040503050406030204" pitchFamily="18" charset="0"/>
              <a:ea typeface="Cambria" panose="02040503050406030204" pitchFamily="18" charset="0"/>
            </a:endParaRPr>
          </a:p>
          <a:p>
            <a:pPr lvl="1">
              <a:spcBef>
                <a:spcPts val="600"/>
              </a:spcBef>
            </a:pPr>
            <a:r>
              <a:rPr lang="en-US" sz="4200" dirty="0" smtClean="0">
                <a:latin typeface="Cambria" panose="02040503050406030204" pitchFamily="18" charset="0"/>
                <a:ea typeface="Cambria" panose="02040503050406030204" pitchFamily="18" charset="0"/>
              </a:rPr>
              <a:t>recognizing </a:t>
            </a:r>
            <a:r>
              <a:rPr lang="en-US" sz="4200" dirty="0">
                <a:latin typeface="Cambria" panose="02040503050406030204" pitchFamily="18" charset="0"/>
                <a:ea typeface="Cambria" panose="02040503050406030204" pitchFamily="18" charset="0"/>
              </a:rPr>
              <a:t>that it is made up of the parts </a:t>
            </a:r>
            <a:r>
              <a:rPr lang="en-US" sz="4200" i="1" dirty="0">
                <a:latin typeface="Cambria" panose="02040503050406030204" pitchFamily="18" charset="0"/>
                <a:ea typeface="Cambria" panose="02040503050406030204" pitchFamily="18" charset="0"/>
              </a:rPr>
              <a:t>under-, -develop-</a:t>
            </a:r>
            <a:r>
              <a:rPr lang="en-US" sz="4200" dirty="0">
                <a:latin typeface="Cambria" panose="02040503050406030204" pitchFamily="18" charset="0"/>
                <a:ea typeface="Cambria" panose="02040503050406030204" pitchFamily="18" charset="0"/>
              </a:rPr>
              <a:t> and </a:t>
            </a:r>
            <a:r>
              <a:rPr lang="en-US" sz="4200" i="1" dirty="0">
                <a:latin typeface="Cambria" panose="02040503050406030204" pitchFamily="18" charset="0"/>
                <a:ea typeface="Cambria" panose="02040503050406030204" pitchFamily="18" charset="0"/>
              </a:rPr>
              <a:t>-ed </a:t>
            </a:r>
            <a:r>
              <a:rPr lang="en-US" sz="4200" dirty="0">
                <a:latin typeface="Cambria" panose="02040503050406030204" pitchFamily="18" charset="0"/>
                <a:ea typeface="Cambria" panose="02040503050406030204" pitchFamily="18" charset="0"/>
              </a:rPr>
              <a:t>and being able to relate these parts to its </a:t>
            </a:r>
            <a:r>
              <a:rPr lang="en-US" sz="4200" dirty="0" smtClean="0">
                <a:latin typeface="Cambria" panose="02040503050406030204" pitchFamily="18" charset="0"/>
                <a:ea typeface="Cambria" panose="02040503050406030204" pitchFamily="18" charset="0"/>
              </a:rPr>
              <a:t>meaning</a:t>
            </a:r>
            <a:endParaRPr lang="en-US" sz="4200" b="1" dirty="0">
              <a:latin typeface="Cambria" panose="02040503050406030204" pitchFamily="18" charset="0"/>
              <a:ea typeface="Cambria" panose="02040503050406030204" pitchFamily="18" charset="0"/>
            </a:endParaRPr>
          </a:p>
          <a:p>
            <a:pPr lvl="1">
              <a:spcBef>
                <a:spcPts val="600"/>
              </a:spcBef>
            </a:pPr>
            <a:r>
              <a:rPr lang="en-US" sz="4200" dirty="0" smtClean="0">
                <a:latin typeface="Cambria" panose="02040503050406030204" pitchFamily="18" charset="0"/>
                <a:ea typeface="Cambria" panose="02040503050406030204" pitchFamily="18" charset="0"/>
              </a:rPr>
              <a:t>knowing </a:t>
            </a:r>
            <a:r>
              <a:rPr lang="en-US" sz="4200" dirty="0">
                <a:latin typeface="Cambria" panose="02040503050406030204" pitchFamily="18" charset="0"/>
                <a:ea typeface="Cambria" panose="02040503050406030204" pitchFamily="18" charset="0"/>
              </a:rPr>
              <a:t>that </a:t>
            </a:r>
            <a:r>
              <a:rPr lang="en-US" sz="4200" i="1" dirty="0">
                <a:latin typeface="Cambria" panose="02040503050406030204" pitchFamily="18" charset="0"/>
                <a:ea typeface="Cambria" panose="02040503050406030204" pitchFamily="18" charset="0"/>
              </a:rPr>
              <a:t>underdeveloped</a:t>
            </a:r>
            <a:r>
              <a:rPr lang="en-US" sz="4200" dirty="0">
                <a:latin typeface="Cambria" panose="02040503050406030204" pitchFamily="18" charset="0"/>
                <a:ea typeface="Cambria" panose="02040503050406030204" pitchFamily="18" charset="0"/>
              </a:rPr>
              <a:t> signals a particular </a:t>
            </a:r>
            <a:r>
              <a:rPr lang="en-US" sz="4200" dirty="0" smtClean="0">
                <a:latin typeface="Cambria" panose="02040503050406030204" pitchFamily="18" charset="0"/>
                <a:ea typeface="Cambria" panose="02040503050406030204" pitchFamily="18" charset="0"/>
              </a:rPr>
              <a:t>meaning</a:t>
            </a:r>
            <a:endParaRPr lang="en-US" sz="4200" b="1" dirty="0">
              <a:latin typeface="Cambria" panose="02040503050406030204" pitchFamily="18" charset="0"/>
              <a:ea typeface="Cambria" panose="02040503050406030204" pitchFamily="18" charset="0"/>
            </a:endParaRPr>
          </a:p>
          <a:p>
            <a:pPr lvl="1">
              <a:spcBef>
                <a:spcPts val="600"/>
              </a:spcBef>
            </a:pPr>
            <a:r>
              <a:rPr lang="en-US" sz="4200" dirty="0" smtClean="0">
                <a:latin typeface="Cambria" panose="02040503050406030204" pitchFamily="18" charset="0"/>
                <a:ea typeface="Cambria" panose="02040503050406030204" pitchFamily="18" charset="0"/>
              </a:rPr>
              <a:t>knowing </a:t>
            </a:r>
            <a:r>
              <a:rPr lang="en-US" sz="4200" dirty="0">
                <a:latin typeface="Cambria" panose="02040503050406030204" pitchFamily="18" charset="0"/>
                <a:ea typeface="Cambria" panose="02040503050406030204" pitchFamily="18" charset="0"/>
              </a:rPr>
              <a:t>what the word means in the particular context in which it has just </a:t>
            </a:r>
            <a:r>
              <a:rPr lang="en-US" sz="4200" dirty="0" smtClean="0">
                <a:latin typeface="Cambria" panose="02040503050406030204" pitchFamily="18" charset="0"/>
                <a:ea typeface="Cambria" panose="02040503050406030204" pitchFamily="18" charset="0"/>
              </a:rPr>
              <a:t>occurred</a:t>
            </a:r>
            <a:endParaRPr lang="en-US" sz="4200" b="1" dirty="0">
              <a:latin typeface="Cambria" panose="02040503050406030204" pitchFamily="18" charset="0"/>
              <a:ea typeface="Cambria" panose="02040503050406030204" pitchFamily="18" charset="0"/>
            </a:endParaRPr>
          </a:p>
          <a:p>
            <a:pPr lvl="1">
              <a:spcBef>
                <a:spcPts val="600"/>
              </a:spcBef>
            </a:pPr>
            <a:r>
              <a:rPr lang="en-US" sz="4200" dirty="0" smtClean="0">
                <a:latin typeface="Cambria" panose="02040503050406030204" pitchFamily="18" charset="0"/>
                <a:ea typeface="Cambria" panose="02040503050406030204" pitchFamily="18" charset="0"/>
              </a:rPr>
              <a:t>knowing </a:t>
            </a:r>
            <a:r>
              <a:rPr lang="en-US" sz="4200" dirty="0">
                <a:latin typeface="Cambria" panose="02040503050406030204" pitchFamily="18" charset="0"/>
                <a:ea typeface="Cambria" panose="02040503050406030204" pitchFamily="18" charset="0"/>
              </a:rPr>
              <a:t>the concept behind the word which will allow understanding in a variety of </a:t>
            </a:r>
            <a:r>
              <a:rPr lang="en-US" sz="4200" dirty="0" smtClean="0">
                <a:latin typeface="Cambria" panose="02040503050406030204" pitchFamily="18" charset="0"/>
                <a:ea typeface="Cambria" panose="02040503050406030204" pitchFamily="18" charset="0"/>
              </a:rPr>
              <a:t>contexts</a:t>
            </a:r>
            <a:endParaRPr lang="en-US" sz="4200" b="1" dirty="0">
              <a:latin typeface="Cambria" panose="02040503050406030204" pitchFamily="18" charset="0"/>
              <a:ea typeface="Cambria" panose="02040503050406030204" pitchFamily="18" charset="0"/>
            </a:endParaRPr>
          </a:p>
          <a:p>
            <a:pPr lvl="1">
              <a:spcBef>
                <a:spcPts val="600"/>
              </a:spcBef>
            </a:pPr>
            <a:r>
              <a:rPr lang="en-US" sz="4200" dirty="0" smtClean="0">
                <a:latin typeface="Cambria" panose="02040503050406030204" pitchFamily="18" charset="0"/>
                <a:ea typeface="Cambria" panose="02040503050406030204" pitchFamily="18" charset="0"/>
              </a:rPr>
              <a:t>knowing </a:t>
            </a:r>
            <a:r>
              <a:rPr lang="en-US" sz="4200" dirty="0">
                <a:latin typeface="Cambria" panose="02040503050406030204" pitchFamily="18" charset="0"/>
                <a:ea typeface="Cambria" panose="02040503050406030204" pitchFamily="18" charset="0"/>
              </a:rPr>
              <a:t>that there are related words like </a:t>
            </a:r>
            <a:r>
              <a:rPr lang="en-US" sz="4200" i="1" dirty="0">
                <a:latin typeface="Cambria" panose="02040503050406030204" pitchFamily="18" charset="0"/>
                <a:ea typeface="Cambria" panose="02040503050406030204" pitchFamily="18" charset="0"/>
              </a:rPr>
              <a:t>overdeveloped</a:t>
            </a:r>
            <a:r>
              <a:rPr lang="en-US" sz="4200" dirty="0">
                <a:latin typeface="Cambria" panose="02040503050406030204" pitchFamily="18" charset="0"/>
                <a:ea typeface="Cambria" panose="02040503050406030204" pitchFamily="18" charset="0"/>
              </a:rPr>
              <a:t>, </a:t>
            </a:r>
            <a:r>
              <a:rPr lang="en-US" sz="4200" i="1" dirty="0">
                <a:latin typeface="Cambria" panose="02040503050406030204" pitchFamily="18" charset="0"/>
                <a:ea typeface="Cambria" panose="02040503050406030204" pitchFamily="18" charset="0"/>
              </a:rPr>
              <a:t>backward</a:t>
            </a:r>
            <a:r>
              <a:rPr lang="en-US" sz="4200" dirty="0">
                <a:latin typeface="Cambria" panose="02040503050406030204" pitchFamily="18" charset="0"/>
                <a:ea typeface="Cambria" panose="02040503050406030204" pitchFamily="18" charset="0"/>
              </a:rPr>
              <a:t> and </a:t>
            </a:r>
            <a:r>
              <a:rPr lang="en-US" sz="4200" i="1" dirty="0">
                <a:latin typeface="Cambria" panose="02040503050406030204" pitchFamily="18" charset="0"/>
                <a:ea typeface="Cambria" panose="02040503050406030204" pitchFamily="18" charset="0"/>
              </a:rPr>
              <a:t>challenged</a:t>
            </a:r>
          </a:p>
          <a:p>
            <a:pPr lvl="1">
              <a:spcBef>
                <a:spcPts val="600"/>
              </a:spcBef>
            </a:pPr>
            <a:r>
              <a:rPr lang="en-US" sz="4200" dirty="0" smtClean="0">
                <a:latin typeface="Cambria" panose="02040503050406030204" pitchFamily="18" charset="0"/>
                <a:ea typeface="Cambria" panose="02040503050406030204" pitchFamily="18" charset="0"/>
              </a:rPr>
              <a:t>being </a:t>
            </a:r>
            <a:r>
              <a:rPr lang="en-US" sz="4200" dirty="0">
                <a:latin typeface="Cambria" panose="02040503050406030204" pitchFamily="18" charset="0"/>
                <a:ea typeface="Cambria" panose="02040503050406030204" pitchFamily="18" charset="0"/>
              </a:rPr>
              <a:t>able to recognize that </a:t>
            </a:r>
            <a:r>
              <a:rPr lang="en-US" sz="4200" i="1" dirty="0">
                <a:latin typeface="Cambria" panose="02040503050406030204" pitchFamily="18" charset="0"/>
                <a:ea typeface="Cambria" panose="02040503050406030204" pitchFamily="18" charset="0"/>
              </a:rPr>
              <a:t>underdeveloped</a:t>
            </a:r>
            <a:r>
              <a:rPr lang="en-US" sz="4200" dirty="0">
                <a:latin typeface="Cambria" panose="02040503050406030204" pitchFamily="18" charset="0"/>
                <a:ea typeface="Cambria" panose="02040503050406030204" pitchFamily="18" charset="0"/>
              </a:rPr>
              <a:t> has been used correctly in the sentence in which </a:t>
            </a:r>
            <a:r>
              <a:rPr lang="en-US" sz="4200" dirty="0" smtClean="0">
                <a:latin typeface="Cambria" panose="02040503050406030204" pitchFamily="18" charset="0"/>
                <a:ea typeface="Cambria" panose="02040503050406030204" pitchFamily="18" charset="0"/>
              </a:rPr>
              <a:t>occurs</a:t>
            </a:r>
            <a:endParaRPr lang="en-US" sz="4200" b="1" dirty="0">
              <a:latin typeface="Cambria" panose="02040503050406030204" pitchFamily="18" charset="0"/>
              <a:ea typeface="Cambria" panose="02040503050406030204" pitchFamily="18" charset="0"/>
            </a:endParaRPr>
          </a:p>
          <a:p>
            <a:pPr lvl="1">
              <a:spcBef>
                <a:spcPts val="600"/>
              </a:spcBef>
            </a:pPr>
            <a:r>
              <a:rPr lang="en-US" sz="4200" dirty="0" smtClean="0">
                <a:latin typeface="Cambria" panose="02040503050406030204" pitchFamily="18" charset="0"/>
                <a:ea typeface="Cambria" panose="02040503050406030204" pitchFamily="18" charset="0"/>
              </a:rPr>
              <a:t>being </a:t>
            </a:r>
            <a:r>
              <a:rPr lang="en-US" sz="4200" dirty="0">
                <a:latin typeface="Cambria" panose="02040503050406030204" pitchFamily="18" charset="0"/>
                <a:ea typeface="Cambria" panose="02040503050406030204" pitchFamily="18" charset="0"/>
              </a:rPr>
              <a:t>able to recognize that words such as </a:t>
            </a:r>
            <a:r>
              <a:rPr lang="en-US" sz="4200" i="1" dirty="0">
                <a:latin typeface="Cambria" panose="02040503050406030204" pitchFamily="18" charset="0"/>
                <a:ea typeface="Cambria" panose="02040503050406030204" pitchFamily="18" charset="0"/>
              </a:rPr>
              <a:t>territories</a:t>
            </a:r>
            <a:r>
              <a:rPr lang="en-US" sz="4200" dirty="0">
                <a:latin typeface="Cambria" panose="02040503050406030204" pitchFamily="18" charset="0"/>
                <a:ea typeface="Cambria" panose="02040503050406030204" pitchFamily="18" charset="0"/>
              </a:rPr>
              <a:t> and </a:t>
            </a:r>
            <a:r>
              <a:rPr lang="en-US" sz="4200" i="1" dirty="0">
                <a:latin typeface="Cambria" panose="02040503050406030204" pitchFamily="18" charset="0"/>
                <a:ea typeface="Cambria" panose="02040503050406030204" pitchFamily="18" charset="0"/>
              </a:rPr>
              <a:t>areas</a:t>
            </a:r>
            <a:r>
              <a:rPr lang="en-US" sz="4200" dirty="0">
                <a:latin typeface="Cambria" panose="02040503050406030204" pitchFamily="18" charset="0"/>
                <a:ea typeface="Cambria" panose="02040503050406030204" pitchFamily="18" charset="0"/>
              </a:rPr>
              <a:t> are typical </a:t>
            </a:r>
            <a:r>
              <a:rPr lang="en-US" sz="4200" dirty="0" smtClean="0">
                <a:latin typeface="Cambria" panose="02040503050406030204" pitchFamily="18" charset="0"/>
                <a:ea typeface="Cambria" panose="02040503050406030204" pitchFamily="18" charset="0"/>
              </a:rPr>
              <a:t>collocations</a:t>
            </a:r>
            <a:endParaRPr lang="en-US" sz="4200" b="1" dirty="0">
              <a:latin typeface="Cambria" panose="02040503050406030204" pitchFamily="18" charset="0"/>
              <a:ea typeface="Cambria" panose="02040503050406030204" pitchFamily="18" charset="0"/>
            </a:endParaRPr>
          </a:p>
          <a:p>
            <a:pPr lvl="1">
              <a:spcBef>
                <a:spcPts val="600"/>
              </a:spcBef>
            </a:pPr>
            <a:r>
              <a:rPr lang="en-US" sz="4200" dirty="0" smtClean="0">
                <a:latin typeface="Cambria" panose="02040503050406030204" pitchFamily="18" charset="0"/>
                <a:ea typeface="Cambria" panose="02040503050406030204" pitchFamily="18" charset="0"/>
              </a:rPr>
              <a:t>knowing </a:t>
            </a:r>
            <a:r>
              <a:rPr lang="en-US" sz="4200" dirty="0">
                <a:latin typeface="Cambria" panose="02040503050406030204" pitchFamily="18" charset="0"/>
                <a:ea typeface="Cambria" panose="02040503050406030204" pitchFamily="18" charset="0"/>
              </a:rPr>
              <a:t>that </a:t>
            </a:r>
            <a:r>
              <a:rPr lang="en-US" sz="4200" i="1" dirty="0">
                <a:latin typeface="Cambria" panose="02040503050406030204" pitchFamily="18" charset="0"/>
                <a:ea typeface="Cambria" panose="02040503050406030204" pitchFamily="18" charset="0"/>
              </a:rPr>
              <a:t>underdeveloped</a:t>
            </a:r>
            <a:r>
              <a:rPr lang="en-US" sz="4200" dirty="0">
                <a:latin typeface="Cambria" panose="02040503050406030204" pitchFamily="18" charset="0"/>
                <a:ea typeface="Cambria" panose="02040503050406030204" pitchFamily="18" charset="0"/>
              </a:rPr>
              <a:t> is not an uncommon word and is not a pejorative </a:t>
            </a:r>
            <a:r>
              <a:rPr lang="en-US" sz="4200" dirty="0" smtClean="0">
                <a:latin typeface="Cambria" panose="02040503050406030204" pitchFamily="18" charset="0"/>
                <a:ea typeface="Cambria" panose="02040503050406030204" pitchFamily="18" charset="0"/>
              </a:rPr>
              <a:t>word.</a:t>
            </a:r>
            <a:r>
              <a:rPr lang="en-US" sz="4200" b="1" dirty="0">
                <a:latin typeface="Cambria" panose="02040503050406030204" pitchFamily="18" charset="0"/>
                <a:ea typeface="Cambria" panose="02040503050406030204" pitchFamily="18" charset="0"/>
              </a:rPr>
              <a:t/>
            </a:r>
            <a:br>
              <a:rPr lang="en-US" sz="4200" b="1" dirty="0">
                <a:latin typeface="Cambria" panose="02040503050406030204" pitchFamily="18" charset="0"/>
                <a:ea typeface="Cambria" panose="02040503050406030204" pitchFamily="18" charset="0"/>
              </a:rPr>
            </a:br>
            <a:endParaRPr lang="ru-RU" sz="4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16184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26473"/>
            <a:ext cx="7886700" cy="5902036"/>
          </a:xfrm>
        </p:spPr>
        <p:txBody>
          <a:bodyPr>
            <a:normAutofit lnSpcReduction="10000"/>
          </a:bodyPr>
          <a:lstStyle/>
          <a:p>
            <a:pPr marL="0" indent="0">
              <a:buNone/>
            </a:pPr>
            <a:r>
              <a:rPr lang="en-US" sz="2400" b="1" dirty="0">
                <a:latin typeface="Cambria" panose="02040503050406030204" pitchFamily="18" charset="0"/>
                <a:ea typeface="Cambria" panose="02040503050406030204" pitchFamily="18" charset="0"/>
              </a:rPr>
              <a:t>WHAT IS INVOLVED IN KNOWING A </a:t>
            </a:r>
            <a:r>
              <a:rPr lang="en-US" sz="2400" b="1" dirty="0" smtClean="0">
                <a:latin typeface="Cambria" panose="02040503050406030204" pitchFamily="18" charset="0"/>
                <a:ea typeface="Cambria" panose="02040503050406030204" pitchFamily="18" charset="0"/>
              </a:rPr>
              <a:t>WORD. Example</a:t>
            </a:r>
          </a:p>
          <a:p>
            <a:pPr marL="0" indent="0">
              <a:buNone/>
            </a:pPr>
            <a:r>
              <a:rPr lang="en-US" sz="2000" b="1" dirty="0" smtClean="0">
                <a:latin typeface="Cambria" panose="02040503050406030204" pitchFamily="18" charset="0"/>
                <a:ea typeface="Cambria" panose="02040503050406030204" pitchFamily="18" charset="0"/>
              </a:rPr>
              <a:t>From </a:t>
            </a:r>
            <a:r>
              <a:rPr lang="en-US" sz="2000" b="1" dirty="0">
                <a:latin typeface="Cambria" panose="02040503050406030204" pitchFamily="18" charset="0"/>
                <a:ea typeface="Cambria" panose="02040503050406030204" pitchFamily="18" charset="0"/>
              </a:rPr>
              <a:t>the point of view of productive knowledge and use, knowing the word </a:t>
            </a:r>
            <a:r>
              <a:rPr lang="en-US" sz="2000" b="1" i="1" dirty="0">
                <a:latin typeface="Cambria" panose="02040503050406030204" pitchFamily="18" charset="0"/>
                <a:ea typeface="Cambria" panose="02040503050406030204" pitchFamily="18" charset="0"/>
              </a:rPr>
              <a:t>underdeveloped</a:t>
            </a:r>
            <a:r>
              <a:rPr lang="en-US" sz="2000" b="1" dirty="0">
                <a:latin typeface="Cambria" panose="02040503050406030204" pitchFamily="18" charset="0"/>
                <a:ea typeface="Cambria" panose="02040503050406030204" pitchFamily="18" charset="0"/>
              </a:rPr>
              <a:t> </a:t>
            </a:r>
            <a:r>
              <a:rPr lang="en-US" sz="2000" b="1" dirty="0" smtClean="0">
                <a:latin typeface="Cambria" panose="02040503050406030204" pitchFamily="18" charset="0"/>
                <a:ea typeface="Cambria" panose="02040503050406030204" pitchFamily="18" charset="0"/>
              </a:rPr>
              <a:t>involves:</a:t>
            </a:r>
          </a:p>
          <a:p>
            <a:pPr lvl="1"/>
            <a:r>
              <a:rPr lang="en-US" sz="2000" dirty="0" smtClean="0">
                <a:latin typeface="Cambria" panose="02040503050406030204" pitchFamily="18" charset="0"/>
                <a:ea typeface="Cambria" panose="02040503050406030204" pitchFamily="18" charset="0"/>
              </a:rPr>
              <a:t>being </a:t>
            </a:r>
            <a:r>
              <a:rPr lang="en-US" sz="2000" dirty="0">
                <a:latin typeface="Cambria" panose="02040503050406030204" pitchFamily="18" charset="0"/>
                <a:ea typeface="Cambria" panose="02040503050406030204" pitchFamily="18" charset="0"/>
              </a:rPr>
              <a:t>able to say it with correct pronunciation including </a:t>
            </a:r>
            <a:r>
              <a:rPr lang="en-US" sz="2000" dirty="0" smtClean="0">
                <a:latin typeface="Cambria" panose="02040503050406030204" pitchFamily="18" charset="0"/>
                <a:ea typeface="Cambria" panose="02040503050406030204" pitchFamily="18" charset="0"/>
              </a:rPr>
              <a:t>stress</a:t>
            </a:r>
            <a:endParaRPr lang="en-US" sz="2000" b="1" dirty="0">
              <a:latin typeface="Cambria" panose="02040503050406030204" pitchFamily="18" charset="0"/>
              <a:ea typeface="Cambria" panose="02040503050406030204" pitchFamily="18" charset="0"/>
            </a:endParaRPr>
          </a:p>
          <a:p>
            <a:pPr lvl="1"/>
            <a:r>
              <a:rPr lang="en-US" sz="2000" dirty="0" smtClean="0">
                <a:latin typeface="Cambria" panose="02040503050406030204" pitchFamily="18" charset="0"/>
                <a:ea typeface="Cambria" panose="02040503050406030204" pitchFamily="18" charset="0"/>
              </a:rPr>
              <a:t>being </a:t>
            </a:r>
            <a:r>
              <a:rPr lang="en-US" sz="2000" dirty="0">
                <a:latin typeface="Cambria" panose="02040503050406030204" pitchFamily="18" charset="0"/>
                <a:ea typeface="Cambria" panose="02040503050406030204" pitchFamily="18" charset="0"/>
              </a:rPr>
              <a:t>able to write it with correct </a:t>
            </a:r>
            <a:r>
              <a:rPr lang="en-US" sz="2000" dirty="0" smtClean="0">
                <a:latin typeface="Cambria" panose="02040503050406030204" pitchFamily="18" charset="0"/>
                <a:ea typeface="Cambria" panose="02040503050406030204" pitchFamily="18" charset="0"/>
              </a:rPr>
              <a:t>spelling</a:t>
            </a:r>
            <a:endParaRPr lang="en-US" sz="2000" b="1" dirty="0">
              <a:latin typeface="Cambria" panose="02040503050406030204" pitchFamily="18" charset="0"/>
              <a:ea typeface="Cambria" panose="02040503050406030204" pitchFamily="18" charset="0"/>
            </a:endParaRPr>
          </a:p>
          <a:p>
            <a:pPr lvl="1"/>
            <a:r>
              <a:rPr lang="en-US" sz="2000" dirty="0" smtClean="0">
                <a:latin typeface="Cambria" panose="02040503050406030204" pitchFamily="18" charset="0"/>
                <a:ea typeface="Cambria" panose="02040503050406030204" pitchFamily="18" charset="0"/>
              </a:rPr>
              <a:t>being </a:t>
            </a:r>
            <a:r>
              <a:rPr lang="en-US" sz="2000" dirty="0">
                <a:latin typeface="Cambria" panose="02040503050406030204" pitchFamily="18" charset="0"/>
                <a:ea typeface="Cambria" panose="02040503050406030204" pitchFamily="18" charset="0"/>
              </a:rPr>
              <a:t>able to construct it using the right word parts in their appropriate </a:t>
            </a:r>
            <a:r>
              <a:rPr lang="en-US" sz="2000" dirty="0" smtClean="0">
                <a:latin typeface="Cambria" panose="02040503050406030204" pitchFamily="18" charset="0"/>
                <a:ea typeface="Cambria" panose="02040503050406030204" pitchFamily="18" charset="0"/>
              </a:rPr>
              <a:t>forms</a:t>
            </a:r>
            <a:endParaRPr lang="en-US" sz="2000" b="1" dirty="0">
              <a:latin typeface="Cambria" panose="02040503050406030204" pitchFamily="18" charset="0"/>
              <a:ea typeface="Cambria" panose="02040503050406030204" pitchFamily="18" charset="0"/>
            </a:endParaRPr>
          </a:p>
          <a:p>
            <a:pPr lvl="1"/>
            <a:r>
              <a:rPr lang="en-US" sz="2000" dirty="0" smtClean="0">
                <a:latin typeface="Cambria" panose="02040503050406030204" pitchFamily="18" charset="0"/>
                <a:ea typeface="Cambria" panose="02040503050406030204" pitchFamily="18" charset="0"/>
              </a:rPr>
              <a:t>being </a:t>
            </a:r>
            <a:r>
              <a:rPr lang="en-US" sz="2000" dirty="0">
                <a:latin typeface="Cambria" panose="02040503050406030204" pitchFamily="18" charset="0"/>
                <a:ea typeface="Cambria" panose="02040503050406030204" pitchFamily="18" charset="0"/>
              </a:rPr>
              <a:t>able to produce the word to express the meaning "</a:t>
            </a:r>
            <a:r>
              <a:rPr lang="en-US" sz="2000" i="1" dirty="0" smtClean="0">
                <a:latin typeface="Cambria" panose="02040503050406030204" pitchFamily="18" charset="0"/>
                <a:ea typeface="Cambria" panose="02040503050406030204" pitchFamily="18" charset="0"/>
              </a:rPr>
              <a:t>underdeveloped</a:t>
            </a:r>
            <a:r>
              <a:rPr lang="en-US" sz="2000" dirty="0" smtClean="0">
                <a:latin typeface="Cambria" panose="02040503050406030204" pitchFamily="18" charset="0"/>
                <a:ea typeface="Cambria" panose="02040503050406030204" pitchFamily="18" charset="0"/>
              </a:rPr>
              <a:t>“</a:t>
            </a:r>
            <a:endParaRPr lang="en-US" sz="2000" b="1" dirty="0">
              <a:latin typeface="Cambria" panose="02040503050406030204" pitchFamily="18" charset="0"/>
              <a:ea typeface="Cambria" panose="02040503050406030204" pitchFamily="18" charset="0"/>
            </a:endParaRPr>
          </a:p>
          <a:p>
            <a:pPr lvl="1"/>
            <a:r>
              <a:rPr lang="en-US" sz="2000" dirty="0" smtClean="0">
                <a:latin typeface="Cambria" panose="02040503050406030204" pitchFamily="18" charset="0"/>
                <a:ea typeface="Cambria" panose="02040503050406030204" pitchFamily="18" charset="0"/>
              </a:rPr>
              <a:t>being </a:t>
            </a:r>
            <a:r>
              <a:rPr lang="en-US" sz="2000" dirty="0">
                <a:latin typeface="Cambria" panose="02040503050406030204" pitchFamily="18" charset="0"/>
                <a:ea typeface="Cambria" panose="02040503050406030204" pitchFamily="18" charset="0"/>
              </a:rPr>
              <a:t>able to produce the word in different contexts to express the range of meanings of </a:t>
            </a:r>
            <a:r>
              <a:rPr lang="en-US" sz="2000" i="1" dirty="0" smtClean="0">
                <a:latin typeface="Cambria" panose="02040503050406030204" pitchFamily="18" charset="0"/>
                <a:ea typeface="Cambria" panose="02040503050406030204" pitchFamily="18" charset="0"/>
              </a:rPr>
              <a:t>underdeveloped</a:t>
            </a:r>
            <a:endParaRPr lang="en-US" sz="2000" b="1" dirty="0">
              <a:latin typeface="Cambria" panose="02040503050406030204" pitchFamily="18" charset="0"/>
              <a:ea typeface="Cambria" panose="02040503050406030204" pitchFamily="18" charset="0"/>
            </a:endParaRPr>
          </a:p>
          <a:p>
            <a:pPr lvl="1"/>
            <a:r>
              <a:rPr lang="en-US" sz="2000" dirty="0" smtClean="0">
                <a:latin typeface="Cambria" panose="02040503050406030204" pitchFamily="18" charset="0"/>
                <a:ea typeface="Cambria" panose="02040503050406030204" pitchFamily="18" charset="0"/>
              </a:rPr>
              <a:t>being </a:t>
            </a:r>
            <a:r>
              <a:rPr lang="en-US" sz="2000" dirty="0">
                <a:latin typeface="Cambria" panose="02040503050406030204" pitchFamily="18" charset="0"/>
                <a:ea typeface="Cambria" panose="02040503050406030204" pitchFamily="18" charset="0"/>
              </a:rPr>
              <a:t>able to produce </a:t>
            </a:r>
            <a:r>
              <a:rPr lang="en-US" sz="2000" i="1" dirty="0">
                <a:latin typeface="Cambria" panose="02040503050406030204" pitchFamily="18" charset="0"/>
                <a:ea typeface="Cambria" panose="02040503050406030204" pitchFamily="18" charset="0"/>
              </a:rPr>
              <a:t>synonyms and opposites</a:t>
            </a:r>
            <a:r>
              <a:rPr lang="en-US" sz="2000" dirty="0">
                <a:latin typeface="Cambria" panose="02040503050406030204" pitchFamily="18" charset="0"/>
                <a:ea typeface="Cambria" panose="02040503050406030204" pitchFamily="18" charset="0"/>
              </a:rPr>
              <a:t> for </a:t>
            </a:r>
            <a:r>
              <a:rPr lang="en-US" sz="2000" i="1" dirty="0" smtClean="0">
                <a:latin typeface="Cambria" panose="02040503050406030204" pitchFamily="18" charset="0"/>
                <a:ea typeface="Cambria" panose="02040503050406030204" pitchFamily="18" charset="0"/>
              </a:rPr>
              <a:t>underdeveloped</a:t>
            </a:r>
            <a:endParaRPr lang="en-US" sz="2000" b="1" i="1" dirty="0">
              <a:latin typeface="Cambria" panose="02040503050406030204" pitchFamily="18" charset="0"/>
              <a:ea typeface="Cambria" panose="02040503050406030204" pitchFamily="18" charset="0"/>
            </a:endParaRPr>
          </a:p>
          <a:p>
            <a:pPr lvl="1"/>
            <a:r>
              <a:rPr lang="en-US" sz="2000" dirty="0" smtClean="0">
                <a:latin typeface="Cambria" panose="02040503050406030204" pitchFamily="18" charset="0"/>
                <a:ea typeface="Cambria" panose="02040503050406030204" pitchFamily="18" charset="0"/>
              </a:rPr>
              <a:t>being </a:t>
            </a:r>
            <a:r>
              <a:rPr lang="en-US" sz="2000" dirty="0">
                <a:latin typeface="Cambria" panose="02040503050406030204" pitchFamily="18" charset="0"/>
                <a:ea typeface="Cambria" panose="02040503050406030204" pitchFamily="18" charset="0"/>
              </a:rPr>
              <a:t>able to use the word correctly in an original </a:t>
            </a:r>
            <a:r>
              <a:rPr lang="en-US" sz="2000" dirty="0" smtClean="0">
                <a:latin typeface="Cambria" panose="02040503050406030204" pitchFamily="18" charset="0"/>
                <a:ea typeface="Cambria" panose="02040503050406030204" pitchFamily="18" charset="0"/>
              </a:rPr>
              <a:t>sentence</a:t>
            </a:r>
            <a:endParaRPr lang="en-US" sz="2000" b="1" dirty="0">
              <a:latin typeface="Cambria" panose="02040503050406030204" pitchFamily="18" charset="0"/>
              <a:ea typeface="Cambria" panose="02040503050406030204" pitchFamily="18" charset="0"/>
            </a:endParaRPr>
          </a:p>
          <a:p>
            <a:pPr lvl="1"/>
            <a:r>
              <a:rPr lang="en-US" sz="2000" dirty="0" smtClean="0">
                <a:latin typeface="Cambria" panose="02040503050406030204" pitchFamily="18" charset="0"/>
                <a:ea typeface="Cambria" panose="02040503050406030204" pitchFamily="18" charset="0"/>
              </a:rPr>
              <a:t>being </a:t>
            </a:r>
            <a:r>
              <a:rPr lang="en-US" sz="2000" dirty="0">
                <a:latin typeface="Cambria" panose="02040503050406030204" pitchFamily="18" charset="0"/>
                <a:ea typeface="Cambria" panose="02040503050406030204" pitchFamily="18" charset="0"/>
              </a:rPr>
              <a:t>able to produce words that commonly occur with </a:t>
            </a:r>
            <a:r>
              <a:rPr lang="en-US" sz="2000" dirty="0" smtClean="0">
                <a:latin typeface="Cambria" panose="02040503050406030204" pitchFamily="18" charset="0"/>
                <a:ea typeface="Cambria" panose="02040503050406030204" pitchFamily="18" charset="0"/>
              </a:rPr>
              <a:t>it</a:t>
            </a:r>
            <a:endParaRPr lang="en-US" sz="2000" b="1" dirty="0">
              <a:latin typeface="Cambria" panose="02040503050406030204" pitchFamily="18" charset="0"/>
              <a:ea typeface="Cambria" panose="02040503050406030204" pitchFamily="18" charset="0"/>
            </a:endParaRPr>
          </a:p>
          <a:p>
            <a:pPr lvl="1"/>
            <a:r>
              <a:rPr lang="en-US" sz="2000" dirty="0" smtClean="0">
                <a:latin typeface="Cambria" panose="02040503050406030204" pitchFamily="18" charset="0"/>
                <a:ea typeface="Cambria" panose="02040503050406030204" pitchFamily="18" charset="0"/>
              </a:rPr>
              <a:t>being </a:t>
            </a:r>
            <a:r>
              <a:rPr lang="en-US" sz="2000" dirty="0">
                <a:latin typeface="Cambria" panose="02040503050406030204" pitchFamily="18" charset="0"/>
                <a:ea typeface="Cambria" panose="02040503050406030204" pitchFamily="18" charset="0"/>
              </a:rPr>
              <a:t>able to decide to use or not use the word to suit the degree of formality of the situation (At present </a:t>
            </a:r>
            <a:r>
              <a:rPr lang="en-US" sz="2000" i="1" dirty="0">
                <a:latin typeface="Cambria" panose="02040503050406030204" pitchFamily="18" charset="0"/>
                <a:ea typeface="Cambria" panose="02040503050406030204" pitchFamily="18" charset="0"/>
              </a:rPr>
              <a:t>developing</a:t>
            </a:r>
            <a:r>
              <a:rPr lang="en-US" sz="2000" dirty="0">
                <a:latin typeface="Cambria" panose="02040503050406030204" pitchFamily="18" charset="0"/>
                <a:ea typeface="Cambria" panose="02040503050406030204" pitchFamily="18" charset="0"/>
              </a:rPr>
              <a:t> is more acceptable than </a:t>
            </a:r>
            <a:r>
              <a:rPr lang="en-US" sz="2000" i="1" dirty="0">
                <a:latin typeface="Cambria" panose="02040503050406030204" pitchFamily="18" charset="0"/>
                <a:ea typeface="Cambria" panose="02040503050406030204" pitchFamily="18" charset="0"/>
              </a:rPr>
              <a:t>underdeveloped</a:t>
            </a:r>
            <a:r>
              <a:rPr lang="en-US" sz="2000" dirty="0">
                <a:latin typeface="Cambria" panose="02040503050406030204" pitchFamily="18" charset="0"/>
                <a:ea typeface="Cambria" panose="02040503050406030204" pitchFamily="18" charset="0"/>
              </a:rPr>
              <a:t> which carries a slightly negative meaning)</a:t>
            </a:r>
            <a:endParaRPr lang="ru-RU"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10011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95745"/>
            <a:ext cx="7886700" cy="5581218"/>
          </a:xfrm>
        </p:spPr>
        <p:txBody>
          <a:bodyPr/>
          <a:lstStyle/>
          <a:p>
            <a:pPr marL="0" indent="0">
              <a:buNone/>
            </a:pPr>
            <a:r>
              <a:rPr lang="en-US" b="1" dirty="0">
                <a:latin typeface="Cambria" panose="02040503050406030204" pitchFamily="18" charset="0"/>
                <a:ea typeface="Cambria" panose="02040503050406030204" pitchFamily="18" charset="0"/>
              </a:rPr>
              <a:t>How is vocabulary learned?</a:t>
            </a:r>
            <a:endParaRPr lang="ru-RU" dirty="0">
              <a:latin typeface="Cambria" panose="02040503050406030204" pitchFamily="18" charset="0"/>
              <a:ea typeface="Cambria" panose="02040503050406030204" pitchFamily="18" charset="0"/>
            </a:endParaRPr>
          </a:p>
          <a:p>
            <a:pPr marL="457200" lvl="1" indent="0">
              <a:buNone/>
            </a:pPr>
            <a:r>
              <a:rPr lang="en-US" dirty="0" smtClean="0">
                <a:latin typeface="Cambria" panose="02040503050406030204" pitchFamily="18" charset="0"/>
                <a:ea typeface="Cambria" panose="02040503050406030204" pitchFamily="18" charset="0"/>
              </a:rPr>
              <a:t>“The </a:t>
            </a:r>
            <a:r>
              <a:rPr lang="en-US" dirty="0">
                <a:latin typeface="Cambria" panose="02040503050406030204" pitchFamily="18" charset="0"/>
                <a:ea typeface="Cambria" panose="02040503050406030204" pitchFamily="18" charset="0"/>
              </a:rPr>
              <a:t>mind seems to store words neither randomly nor in the form of a list, but in a highly </a:t>
            </a:r>
            <a:r>
              <a:rPr lang="en-US" dirty="0" smtClean="0">
                <a:latin typeface="Cambria" panose="02040503050406030204" pitchFamily="18" charset="0"/>
                <a:ea typeface="Cambria" panose="02040503050406030204" pitchFamily="18" charset="0"/>
              </a:rPr>
              <a:t>organized </a:t>
            </a:r>
            <a:r>
              <a:rPr lang="en-US" dirty="0">
                <a:latin typeface="Cambria" panose="02040503050406030204" pitchFamily="18" charset="0"/>
                <a:ea typeface="Cambria" panose="02040503050406030204" pitchFamily="18" charset="0"/>
              </a:rPr>
              <a:t>and interconnected </a:t>
            </a:r>
            <a:r>
              <a:rPr lang="en-US" dirty="0" smtClean="0">
                <a:latin typeface="Cambria" panose="02040503050406030204" pitchFamily="18" charset="0"/>
                <a:ea typeface="Cambria" panose="02040503050406030204" pitchFamily="18" charset="0"/>
              </a:rPr>
              <a:t>fashion …called </a:t>
            </a:r>
            <a:r>
              <a:rPr lang="en-US" b="1" dirty="0">
                <a:latin typeface="Cambria" panose="02040503050406030204" pitchFamily="18" charset="0"/>
                <a:ea typeface="Cambria" panose="02040503050406030204" pitchFamily="18" charset="0"/>
              </a:rPr>
              <a:t>the mental lexicon</a:t>
            </a:r>
            <a:r>
              <a:rPr lang="en-US" dirty="0" smtClean="0">
                <a:latin typeface="Cambria" panose="02040503050406030204" pitchFamily="18" charset="0"/>
                <a:ea typeface="Cambria" panose="02040503050406030204" pitchFamily="18" charset="0"/>
              </a:rPr>
              <a:t>.” (Thornbury, p. 16)</a:t>
            </a:r>
          </a:p>
          <a:p>
            <a:pPr marL="0" indent="0">
              <a:buNone/>
            </a:pPr>
            <a:r>
              <a:rPr lang="en-US" sz="2200" dirty="0">
                <a:latin typeface="Cambria" panose="02040503050406030204" pitchFamily="18" charset="0"/>
                <a:ea typeface="Cambria" panose="02040503050406030204" pitchFamily="18" charset="0"/>
              </a:rPr>
              <a:t>Knowledge of a word is acquired through the following </a:t>
            </a:r>
            <a:r>
              <a:rPr lang="en-US" sz="2200" dirty="0" smtClean="0">
                <a:latin typeface="Cambria" panose="02040503050406030204" pitchFamily="18" charset="0"/>
                <a:ea typeface="Cambria" panose="02040503050406030204" pitchFamily="18" charset="0"/>
              </a:rPr>
              <a:t>processes:</a:t>
            </a:r>
            <a:endParaRPr lang="ru-RU" sz="2200" dirty="0">
              <a:latin typeface="Cambria" panose="02040503050406030204" pitchFamily="18" charset="0"/>
              <a:ea typeface="Cambria" panose="02040503050406030204" pitchFamily="18" charset="0"/>
            </a:endParaRPr>
          </a:p>
          <a:p>
            <a:pPr lvl="1"/>
            <a:r>
              <a:rPr lang="en-US" sz="2200" b="1" dirty="0">
                <a:latin typeface="Cambria" panose="02040503050406030204" pitchFamily="18" charset="0"/>
                <a:ea typeface="Cambria" panose="02040503050406030204" pitchFamily="18" charset="0"/>
              </a:rPr>
              <a:t>Labeling</a:t>
            </a:r>
            <a:r>
              <a:rPr lang="en-US" sz="2200" dirty="0">
                <a:latin typeface="Cambria" panose="02040503050406030204" pitchFamily="18" charset="0"/>
                <a:ea typeface="Cambria" panose="02040503050406030204" pitchFamily="18" charset="0"/>
              </a:rPr>
              <a:t> – mapping words onto concepts (name </a:t>
            </a:r>
            <a:r>
              <a:rPr lang="en-US" sz="2200" i="1" dirty="0">
                <a:latin typeface="Cambria" panose="02040503050406030204" pitchFamily="18" charset="0"/>
                <a:ea typeface="Cambria" panose="02040503050406030204" pitchFamily="18" charset="0"/>
              </a:rPr>
              <a:t>dog</a:t>
            </a:r>
            <a:r>
              <a:rPr lang="en-US" sz="2200" dirty="0">
                <a:latin typeface="Cambria" panose="02040503050406030204" pitchFamily="18" charset="0"/>
                <a:ea typeface="Cambria" panose="02040503050406030204" pitchFamily="18" charset="0"/>
              </a:rPr>
              <a:t> &amp; the concept </a:t>
            </a:r>
            <a:r>
              <a:rPr lang="en-US" sz="2200" i="1" dirty="0">
                <a:latin typeface="Cambria" panose="02040503050406030204" pitchFamily="18" charset="0"/>
                <a:ea typeface="Cambria" panose="02040503050406030204" pitchFamily="18" charset="0"/>
              </a:rPr>
              <a:t>dog</a:t>
            </a:r>
            <a:r>
              <a:rPr lang="en-US" sz="2200" dirty="0">
                <a:latin typeface="Cambria" panose="02040503050406030204" pitchFamily="18" charset="0"/>
                <a:ea typeface="Cambria" panose="02040503050406030204" pitchFamily="18" charset="0"/>
              </a:rPr>
              <a:t>)</a:t>
            </a:r>
            <a:endParaRPr lang="ru-RU" sz="2200" dirty="0">
              <a:latin typeface="Cambria" panose="02040503050406030204" pitchFamily="18" charset="0"/>
              <a:ea typeface="Cambria" panose="02040503050406030204" pitchFamily="18" charset="0"/>
            </a:endParaRPr>
          </a:p>
          <a:p>
            <a:pPr lvl="1"/>
            <a:r>
              <a:rPr lang="en-US" sz="2200" b="1" dirty="0">
                <a:latin typeface="Cambria" panose="02040503050406030204" pitchFamily="18" charset="0"/>
                <a:ea typeface="Cambria" panose="02040503050406030204" pitchFamily="18" charset="0"/>
              </a:rPr>
              <a:t>Categorization/categorizing</a:t>
            </a:r>
            <a:r>
              <a:rPr lang="en-US" sz="2200" dirty="0">
                <a:latin typeface="Cambria" panose="02040503050406030204" pitchFamily="18" charset="0"/>
                <a:ea typeface="Cambria" panose="02040503050406030204" pitchFamily="18" charset="0"/>
              </a:rPr>
              <a:t>  (toy dog, pictures of dogs, other people’s dogs)</a:t>
            </a:r>
            <a:endParaRPr lang="ru-RU" sz="2200" dirty="0">
              <a:latin typeface="Cambria" panose="02040503050406030204" pitchFamily="18" charset="0"/>
              <a:ea typeface="Cambria" panose="02040503050406030204" pitchFamily="18" charset="0"/>
            </a:endParaRPr>
          </a:p>
          <a:p>
            <a:pPr lvl="1"/>
            <a:r>
              <a:rPr lang="en-US" sz="2200" b="1" dirty="0">
                <a:latin typeface="Cambria" panose="02040503050406030204" pitchFamily="18" charset="0"/>
                <a:ea typeface="Cambria" panose="02040503050406030204" pitchFamily="18" charset="0"/>
              </a:rPr>
              <a:t>Network building – </a:t>
            </a:r>
            <a:r>
              <a:rPr lang="en-US" sz="2200" dirty="0">
                <a:latin typeface="Cambria" panose="02040503050406030204" pitchFamily="18" charset="0"/>
                <a:ea typeface="Cambria" panose="02040503050406030204" pitchFamily="18" charset="0"/>
              </a:rPr>
              <a:t>connecting words to superordinate terms (cat-animal; apple-fruit) below / bellow</a:t>
            </a:r>
            <a:endParaRPr lang="ru-RU" sz="2200" dirty="0">
              <a:latin typeface="Cambria" panose="02040503050406030204" pitchFamily="18" charset="0"/>
              <a:ea typeface="Cambria" panose="02040503050406030204" pitchFamily="18" charset="0"/>
            </a:endParaRPr>
          </a:p>
          <a:p>
            <a:pPr marL="457200" lvl="1" indent="0">
              <a:buNone/>
            </a:pPr>
            <a:endParaRPr lang="ru-RU"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2972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618" y="581890"/>
            <a:ext cx="8002732" cy="6012873"/>
          </a:xfrm>
        </p:spPr>
        <p:txBody>
          <a:bodyPr>
            <a:normAutofit fontScale="47500" lnSpcReduction="20000"/>
          </a:bodyPr>
          <a:lstStyle/>
          <a:p>
            <a:pPr marL="0" indent="0">
              <a:buNone/>
            </a:pPr>
            <a:r>
              <a:rPr lang="en-US" sz="4400" b="1" dirty="0">
                <a:latin typeface="Cambria" panose="02040503050406030204" pitchFamily="18" charset="0"/>
                <a:ea typeface="Cambria" panose="02040503050406030204" pitchFamily="18" charset="0"/>
              </a:rPr>
              <a:t>The learner's vocabulary </a:t>
            </a:r>
            <a:r>
              <a:rPr lang="en-US" sz="4400" b="1" dirty="0" smtClean="0">
                <a:latin typeface="Cambria" panose="02040503050406030204" pitchFamily="18" charset="0"/>
                <a:ea typeface="Cambria" panose="02040503050406030204" pitchFamily="18" charset="0"/>
              </a:rPr>
              <a:t>size</a:t>
            </a:r>
          </a:p>
          <a:p>
            <a:r>
              <a:rPr lang="en-US" sz="3300" b="1" dirty="0" smtClean="0">
                <a:latin typeface="Cambria" panose="02040503050406030204" pitchFamily="18" charset="0"/>
                <a:ea typeface="Cambria" panose="02040503050406030204" pitchFamily="18" charset="0"/>
              </a:rPr>
              <a:t>20.000 </a:t>
            </a:r>
            <a:r>
              <a:rPr lang="en-US" sz="3300" b="1" dirty="0">
                <a:latin typeface="Cambria" panose="02040503050406030204" pitchFamily="18" charset="0"/>
                <a:ea typeface="Cambria" panose="02040503050406030204" pitchFamily="18" charset="0"/>
              </a:rPr>
              <a:t>words</a:t>
            </a:r>
            <a:r>
              <a:rPr lang="en-US" sz="3300" dirty="0">
                <a:latin typeface="Cambria" panose="02040503050406030204" pitchFamily="18" charset="0"/>
                <a:ea typeface="Cambria" panose="02040503050406030204" pitchFamily="18" charset="0"/>
              </a:rPr>
              <a:t> (word families) – an educated native speaker</a:t>
            </a:r>
            <a:endParaRPr lang="ru-RU" sz="3300" dirty="0">
              <a:latin typeface="Cambria" panose="02040503050406030204" pitchFamily="18" charset="0"/>
              <a:ea typeface="Cambria" panose="02040503050406030204" pitchFamily="18" charset="0"/>
            </a:endParaRPr>
          </a:p>
          <a:p>
            <a:r>
              <a:rPr lang="en-US" sz="3300" b="1" dirty="0">
                <a:latin typeface="Cambria" panose="02040503050406030204" pitchFamily="18" charset="0"/>
                <a:ea typeface="Cambria" panose="02040503050406030204" pitchFamily="18" charset="0"/>
              </a:rPr>
              <a:t>1000 words</a:t>
            </a:r>
            <a:r>
              <a:rPr lang="en-US" sz="3300" dirty="0">
                <a:latin typeface="Cambria" panose="02040503050406030204" pitchFamily="18" charset="0"/>
                <a:ea typeface="Cambria" panose="02040503050406030204" pitchFamily="18" charset="0"/>
              </a:rPr>
              <a:t> (word families) </a:t>
            </a:r>
            <a:r>
              <a:rPr lang="en-US" sz="3300" b="1" dirty="0">
                <a:latin typeface="Cambria" panose="02040503050406030204" pitchFamily="18" charset="0"/>
                <a:ea typeface="Cambria" panose="02040503050406030204" pitchFamily="18" charset="0"/>
              </a:rPr>
              <a:t>– </a:t>
            </a:r>
            <a:r>
              <a:rPr lang="en-US" sz="3300" dirty="0">
                <a:latin typeface="Cambria" panose="02040503050406030204" pitchFamily="18" charset="0"/>
                <a:ea typeface="Cambria" panose="02040503050406030204" pitchFamily="18" charset="0"/>
              </a:rPr>
              <a:t>added every year </a:t>
            </a:r>
            <a:endParaRPr lang="ru-RU" sz="3300" dirty="0">
              <a:latin typeface="Cambria" panose="02040503050406030204" pitchFamily="18" charset="0"/>
              <a:ea typeface="Cambria" panose="02040503050406030204" pitchFamily="18" charset="0"/>
            </a:endParaRPr>
          </a:p>
          <a:p>
            <a:r>
              <a:rPr lang="en-US" sz="3300" b="1" dirty="0">
                <a:latin typeface="Cambria" panose="02040503050406030204" pitchFamily="18" charset="0"/>
                <a:ea typeface="Cambria" panose="02040503050406030204" pitchFamily="18" charset="0"/>
              </a:rPr>
              <a:t>5000 words – </a:t>
            </a:r>
            <a:r>
              <a:rPr lang="en-US" sz="3300" dirty="0">
                <a:latin typeface="Cambria" panose="02040503050406030204" pitchFamily="18" charset="0"/>
                <a:ea typeface="Cambria" panose="02040503050406030204" pitchFamily="18" charset="0"/>
              </a:rPr>
              <a:t>acquired by the age of five</a:t>
            </a:r>
            <a:endParaRPr lang="ru-RU" sz="3300" dirty="0">
              <a:latin typeface="Cambria" panose="02040503050406030204" pitchFamily="18" charset="0"/>
              <a:ea typeface="Cambria" panose="02040503050406030204" pitchFamily="18" charset="0"/>
            </a:endParaRPr>
          </a:p>
          <a:p>
            <a:r>
              <a:rPr lang="en-US" sz="3300" b="1" dirty="0">
                <a:latin typeface="Cambria" panose="02040503050406030204" pitchFamily="18" charset="0"/>
                <a:ea typeface="Cambria" panose="02040503050406030204" pitchFamily="18" charset="0"/>
              </a:rPr>
              <a:t>5000 words – </a:t>
            </a:r>
            <a:r>
              <a:rPr lang="en-US" sz="3300" dirty="0">
                <a:latin typeface="Cambria" panose="02040503050406030204" pitchFamily="18" charset="0"/>
                <a:ea typeface="Cambria" panose="02040503050406030204" pitchFamily="18" charset="0"/>
              </a:rPr>
              <a:t>acquired by the foreign language learner after several years of study.</a:t>
            </a:r>
            <a:endParaRPr lang="ru-RU" sz="3300" dirty="0">
              <a:latin typeface="Cambria" panose="02040503050406030204" pitchFamily="18" charset="0"/>
              <a:ea typeface="Cambria" panose="02040503050406030204" pitchFamily="18" charset="0"/>
            </a:endParaRPr>
          </a:p>
          <a:p>
            <a:r>
              <a:rPr lang="en-US" sz="3300" b="1" dirty="0">
                <a:latin typeface="Cambria" panose="02040503050406030204" pitchFamily="18" charset="0"/>
                <a:ea typeface="Cambria" panose="02040503050406030204" pitchFamily="18" charset="0"/>
              </a:rPr>
              <a:t>2000 words – </a:t>
            </a:r>
            <a:r>
              <a:rPr lang="en-US" sz="3300" dirty="0">
                <a:latin typeface="Cambria" panose="02040503050406030204" pitchFamily="18" charset="0"/>
                <a:ea typeface="Cambria" panose="02040503050406030204" pitchFamily="18" charset="0"/>
              </a:rPr>
              <a:t>the core vocabulary; the size of the defining vocabulary used in the dictionaries for language learners (words and suffixes used in dictionary’s definitions). Knowledge of this lexicon provides familiarity with nearly 9 out of 10 words in most written texts.(</a:t>
            </a:r>
            <a:r>
              <a:rPr lang="en-US" sz="3300" b="1" dirty="0">
                <a:latin typeface="Cambria" panose="02040503050406030204" pitchFamily="18" charset="0"/>
                <a:ea typeface="Cambria" panose="02040503050406030204" pitchFamily="18" charset="0"/>
              </a:rPr>
              <a:t>50 words a week in 40 weeks=1 academic year</a:t>
            </a:r>
            <a:r>
              <a:rPr lang="en-US" sz="3300" dirty="0">
                <a:latin typeface="Cambria" panose="02040503050406030204" pitchFamily="18" charset="0"/>
                <a:ea typeface="Cambria" panose="02040503050406030204" pitchFamily="18" charset="0"/>
              </a:rPr>
              <a:t>)</a:t>
            </a:r>
            <a:endParaRPr lang="ru-RU" sz="3300" dirty="0">
              <a:latin typeface="Cambria" panose="02040503050406030204" pitchFamily="18" charset="0"/>
              <a:ea typeface="Cambria" panose="02040503050406030204" pitchFamily="18" charset="0"/>
            </a:endParaRPr>
          </a:p>
          <a:p>
            <a:r>
              <a:rPr lang="en-US" sz="3300" b="1" dirty="0">
                <a:latin typeface="Cambria" panose="02040503050406030204" pitchFamily="18" charset="0"/>
                <a:ea typeface="Cambria" panose="02040503050406030204" pitchFamily="18" charset="0"/>
              </a:rPr>
              <a:t>100 most frequent words – grammar/function words</a:t>
            </a:r>
            <a:r>
              <a:rPr lang="en-US" sz="3300" dirty="0">
                <a:latin typeface="Cambria" panose="02040503050406030204" pitchFamily="18" charset="0"/>
                <a:ea typeface="Cambria" panose="02040503050406030204" pitchFamily="18" charset="0"/>
              </a:rPr>
              <a:t> (</a:t>
            </a:r>
            <a:r>
              <a:rPr lang="en-US" sz="3300" i="1" dirty="0">
                <a:latin typeface="Cambria" panose="02040503050406030204" pitchFamily="18" charset="0"/>
                <a:ea typeface="Cambria" panose="02040503050406030204" pitchFamily="18" charset="0"/>
              </a:rPr>
              <a:t>has, to did, she</a:t>
            </a:r>
            <a:r>
              <a:rPr lang="en-US" sz="3300" i="1" dirty="0" smtClean="0">
                <a:latin typeface="Cambria" panose="02040503050406030204" pitchFamily="18" charset="0"/>
                <a:ea typeface="Cambria" panose="02040503050406030204" pitchFamily="18" charset="0"/>
              </a:rPr>
              <a:t>, to</a:t>
            </a:r>
            <a:r>
              <a:rPr lang="en-US" sz="3300" i="1" dirty="0">
                <a:latin typeface="Cambria" panose="02040503050406030204" pitchFamily="18" charset="0"/>
                <a:ea typeface="Cambria" panose="02040503050406030204" pitchFamily="18" charset="0"/>
              </a:rPr>
              <a:t>, were</a:t>
            </a:r>
            <a:r>
              <a:rPr lang="en-US" sz="3300" dirty="0">
                <a:latin typeface="Cambria" panose="02040503050406030204" pitchFamily="18" charset="0"/>
                <a:ea typeface="Cambria" panose="02040503050406030204" pitchFamily="18" charset="0"/>
              </a:rPr>
              <a:t>)</a:t>
            </a:r>
            <a:r>
              <a:rPr lang="en-US" sz="3300" b="1" dirty="0">
                <a:latin typeface="Cambria" panose="02040503050406030204" pitchFamily="18" charset="0"/>
                <a:ea typeface="Cambria" panose="02040503050406030204" pitchFamily="18" charset="0"/>
              </a:rPr>
              <a:t>, </a:t>
            </a:r>
            <a:r>
              <a:rPr lang="en-US" sz="3300" dirty="0">
                <a:latin typeface="Cambria" panose="02040503050406030204" pitchFamily="18" charset="0"/>
                <a:ea typeface="Cambria" panose="02040503050406030204" pitchFamily="18" charset="0"/>
              </a:rPr>
              <a:t>not content words – make up at least 50% of most texts</a:t>
            </a:r>
            <a:endParaRPr lang="ru-RU" sz="3300" dirty="0">
              <a:latin typeface="Cambria" panose="02040503050406030204" pitchFamily="18" charset="0"/>
              <a:ea typeface="Cambria" panose="02040503050406030204" pitchFamily="18" charset="0"/>
            </a:endParaRPr>
          </a:p>
          <a:p>
            <a:pPr marL="0" indent="0">
              <a:buNone/>
            </a:pPr>
            <a:r>
              <a:rPr lang="en-US" sz="3300" u="sng" dirty="0" smtClean="0">
                <a:latin typeface="Cambria" panose="02040503050406030204" pitchFamily="18" charset="0"/>
                <a:ea typeface="Cambria" panose="02040503050406030204" pitchFamily="18" charset="0"/>
                <a:hlinkClick r:id="rId2"/>
              </a:rPr>
              <a:t>https</a:t>
            </a:r>
            <a:r>
              <a:rPr lang="en-US" sz="3300" u="sng" dirty="0">
                <a:latin typeface="Cambria" panose="02040503050406030204" pitchFamily="18" charset="0"/>
                <a:ea typeface="Cambria" panose="02040503050406030204" pitchFamily="18" charset="0"/>
                <a:hlinkClick r:id="rId2"/>
              </a:rPr>
              <a:t>://my.vocabularysize.com/select/test</a:t>
            </a:r>
            <a:endParaRPr lang="ru-RU" sz="3300" dirty="0">
              <a:latin typeface="Cambria" panose="02040503050406030204" pitchFamily="18" charset="0"/>
              <a:ea typeface="Cambria" panose="02040503050406030204" pitchFamily="18" charset="0"/>
            </a:endParaRPr>
          </a:p>
          <a:p>
            <a:pPr marL="0" indent="0">
              <a:buNone/>
            </a:pPr>
            <a:r>
              <a:rPr lang="en-US" sz="3300" u="sng" dirty="0">
                <a:latin typeface="Cambria" panose="02040503050406030204" pitchFamily="18" charset="0"/>
                <a:ea typeface="Cambria" panose="02040503050406030204" pitchFamily="18" charset="0"/>
                <a:hlinkClick r:id="rId3"/>
              </a:rPr>
              <a:t>https://www.lextutor.ca/tests/levels/productive/</a:t>
            </a:r>
            <a:endParaRPr lang="ru-RU" sz="3300" dirty="0">
              <a:latin typeface="Cambria" panose="02040503050406030204" pitchFamily="18" charset="0"/>
              <a:ea typeface="Cambria" panose="02040503050406030204" pitchFamily="18" charset="0"/>
            </a:endParaRPr>
          </a:p>
          <a:p>
            <a:endParaRPr lang="ru-RU" sz="3300" dirty="0">
              <a:latin typeface="Cambria" panose="02040503050406030204" pitchFamily="18" charset="0"/>
              <a:ea typeface="Cambria" panose="02040503050406030204" pitchFamily="18" charset="0"/>
            </a:endParaRPr>
          </a:p>
          <a:p>
            <a:r>
              <a:rPr lang="en-US" sz="3300" b="1" dirty="0">
                <a:latin typeface="Cambria" panose="02040503050406030204" pitchFamily="18" charset="0"/>
                <a:ea typeface="Cambria" panose="02040503050406030204" pitchFamily="18" charset="0"/>
              </a:rPr>
              <a:t>3000 word families</a:t>
            </a:r>
            <a:r>
              <a:rPr lang="en-US" sz="3300" dirty="0">
                <a:latin typeface="Cambria" panose="02040503050406030204" pitchFamily="18" charset="0"/>
                <a:ea typeface="Cambria" panose="02040503050406030204" pitchFamily="18" charset="0"/>
              </a:rPr>
              <a:t> – a basic vocabulary recommended by most researches</a:t>
            </a:r>
            <a:endParaRPr lang="ru-RU" sz="3300" dirty="0">
              <a:latin typeface="Cambria" panose="02040503050406030204" pitchFamily="18" charset="0"/>
              <a:ea typeface="Cambria" panose="02040503050406030204" pitchFamily="18" charset="0"/>
            </a:endParaRPr>
          </a:p>
          <a:p>
            <a:r>
              <a:rPr lang="en-US" sz="3300" dirty="0">
                <a:latin typeface="Cambria" panose="02040503050406030204" pitchFamily="18" charset="0"/>
                <a:ea typeface="Cambria" panose="02040503050406030204" pitchFamily="18" charset="0"/>
              </a:rPr>
              <a:t>Over </a:t>
            </a:r>
            <a:r>
              <a:rPr lang="en-US" sz="3300" b="1" dirty="0">
                <a:latin typeface="Cambria" panose="02040503050406030204" pitchFamily="18" charset="0"/>
                <a:ea typeface="Cambria" panose="02040503050406030204" pitchFamily="18" charset="0"/>
              </a:rPr>
              <a:t>5000 word families</a:t>
            </a:r>
            <a:r>
              <a:rPr lang="en-US" sz="3300" dirty="0">
                <a:latin typeface="Cambria" panose="02040503050406030204" pitchFamily="18" charset="0"/>
                <a:ea typeface="Cambria" panose="02040503050406030204" pitchFamily="18" charset="0"/>
              </a:rPr>
              <a:t> of active vocabulary – for more specialized needs, the same size for students who intend to pass the Cambridge First Certificate Examination</a:t>
            </a:r>
            <a:endParaRPr lang="ru-RU" sz="3300" dirty="0">
              <a:latin typeface="Cambria" panose="02040503050406030204" pitchFamily="18" charset="0"/>
              <a:ea typeface="Cambria" panose="02040503050406030204" pitchFamily="18" charset="0"/>
            </a:endParaRPr>
          </a:p>
          <a:p>
            <a:r>
              <a:rPr lang="en-US" sz="3300" b="1" dirty="0">
                <a:latin typeface="Cambria" panose="02040503050406030204" pitchFamily="18" charset="0"/>
                <a:ea typeface="Cambria" panose="02040503050406030204" pitchFamily="18" charset="0"/>
              </a:rPr>
              <a:t>The specialized academic word list (570 word families</a:t>
            </a:r>
            <a:r>
              <a:rPr lang="en-US" sz="3300" dirty="0">
                <a:latin typeface="Cambria" panose="02040503050406030204" pitchFamily="18" charset="0"/>
                <a:ea typeface="Cambria" panose="02040503050406030204" pitchFamily="18" charset="0"/>
              </a:rPr>
              <a:t>)</a:t>
            </a:r>
            <a:r>
              <a:rPr lang="en-US" sz="3300" b="1" dirty="0">
                <a:latin typeface="Cambria" panose="02040503050406030204" pitchFamily="18" charset="0"/>
                <a:ea typeface="Cambria" panose="02040503050406030204" pitchFamily="18" charset="0"/>
              </a:rPr>
              <a:t> – </a:t>
            </a:r>
            <a:r>
              <a:rPr lang="en-US" sz="3300" dirty="0">
                <a:latin typeface="Cambria" panose="02040503050406030204" pitchFamily="18" charset="0"/>
                <a:ea typeface="Cambria" panose="02040503050406030204" pitchFamily="18" charset="0"/>
              </a:rPr>
              <a:t>for students preparing for academic study</a:t>
            </a:r>
            <a:r>
              <a:rPr lang="en-US" sz="3300" dirty="0" smtClean="0">
                <a:latin typeface="Cambria" panose="02040503050406030204" pitchFamily="18" charset="0"/>
                <a:ea typeface="Cambria" panose="02040503050406030204" pitchFamily="18" charset="0"/>
              </a:rPr>
              <a:t>.  That </a:t>
            </a:r>
            <a:r>
              <a:rPr lang="en-US" sz="3300" dirty="0">
                <a:latin typeface="Cambria" panose="02040503050406030204" pitchFamily="18" charset="0"/>
                <a:ea typeface="Cambria" panose="02040503050406030204" pitchFamily="18" charset="0"/>
              </a:rPr>
              <a:t>are not in the most frequent </a:t>
            </a:r>
            <a:r>
              <a:rPr lang="en-US" sz="3300" dirty="0" smtClean="0">
                <a:latin typeface="Cambria" panose="02040503050406030204" pitchFamily="18" charset="0"/>
                <a:ea typeface="Cambria" panose="02040503050406030204" pitchFamily="18" charset="0"/>
              </a:rPr>
              <a:t>2,000 words </a:t>
            </a:r>
            <a:r>
              <a:rPr lang="en-US" sz="3300" dirty="0">
                <a:latin typeface="Cambria" panose="02040503050406030204" pitchFamily="18" charset="0"/>
                <a:ea typeface="Cambria" panose="02040503050406030204" pitchFamily="18" charset="0"/>
              </a:rPr>
              <a:t>of English but </a:t>
            </a:r>
            <a:r>
              <a:rPr lang="en-US" sz="3300" dirty="0" smtClean="0">
                <a:latin typeface="Cambria" panose="02040503050406030204" pitchFamily="18" charset="0"/>
                <a:ea typeface="Cambria" panose="02040503050406030204" pitchFamily="18" charset="0"/>
              </a:rPr>
              <a:t>occur </a:t>
            </a:r>
            <a:r>
              <a:rPr lang="en-US" sz="3300" dirty="0">
                <a:latin typeface="Cambria" panose="02040503050406030204" pitchFamily="18" charset="0"/>
                <a:ea typeface="Cambria" panose="02040503050406030204" pitchFamily="18" charset="0"/>
              </a:rPr>
              <a:t>reasonably frequently over a very wide range </a:t>
            </a:r>
            <a:r>
              <a:rPr lang="en-US" sz="3300" dirty="0" smtClean="0">
                <a:latin typeface="Cambria" panose="02040503050406030204" pitchFamily="18" charset="0"/>
                <a:ea typeface="Cambria" panose="02040503050406030204" pitchFamily="18" charset="0"/>
              </a:rPr>
              <a:t>of academic </a:t>
            </a:r>
            <a:r>
              <a:rPr lang="en-US" sz="3300" dirty="0">
                <a:latin typeface="Cambria" panose="02040503050406030204" pitchFamily="18" charset="0"/>
                <a:ea typeface="Cambria" panose="02040503050406030204" pitchFamily="18" charset="0"/>
              </a:rPr>
              <a:t>texts. </a:t>
            </a:r>
            <a:r>
              <a:rPr lang="en-US" sz="3300" dirty="0" smtClean="0">
                <a:latin typeface="Cambria" panose="02040503050406030204" pitchFamily="18" charset="0"/>
                <a:ea typeface="Cambria" panose="02040503050406030204" pitchFamily="18" charset="0"/>
              </a:rPr>
              <a:t>Therefore, the </a:t>
            </a:r>
            <a:r>
              <a:rPr lang="en-US" sz="3300" dirty="0">
                <a:latin typeface="Cambria" panose="02040503050406030204" pitchFamily="18" charset="0"/>
                <a:ea typeface="Cambria" panose="02040503050406030204" pitchFamily="18" charset="0"/>
              </a:rPr>
              <a:t>words in the academic vocabulary are useful </a:t>
            </a:r>
            <a:r>
              <a:rPr lang="en-US" sz="3300" dirty="0" smtClean="0">
                <a:latin typeface="Cambria" panose="02040503050406030204" pitchFamily="18" charset="0"/>
                <a:ea typeface="Cambria" panose="02040503050406030204" pitchFamily="18" charset="0"/>
              </a:rPr>
              <a:t>for learners </a:t>
            </a:r>
            <a:r>
              <a:rPr lang="en-US" sz="3300" dirty="0">
                <a:latin typeface="Cambria" panose="02040503050406030204" pitchFamily="18" charset="0"/>
                <a:ea typeface="Cambria" panose="02040503050406030204" pitchFamily="18" charset="0"/>
              </a:rPr>
              <a:t>studying humanities, science or commerce. </a:t>
            </a:r>
            <a:endParaRPr lang="ru-RU" sz="3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93815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25863"/>
            <a:ext cx="7886700" cy="5451099"/>
          </a:xfrm>
        </p:spPr>
        <p:txBody>
          <a:bodyPr>
            <a:normAutofit/>
          </a:bodyPr>
          <a:lstStyle/>
          <a:p>
            <a:pPr marL="0" indent="0">
              <a:buNone/>
            </a:pPr>
            <a:r>
              <a:rPr lang="en-US" b="1" dirty="0" smtClean="0">
                <a:latin typeface="Cambria" panose="02040503050406030204" pitchFamily="18" charset="0"/>
                <a:ea typeface="Cambria" panose="02040503050406030204" pitchFamily="18" charset="0"/>
              </a:rPr>
              <a:t>Principles ensuring vocabulary acquisition</a:t>
            </a:r>
          </a:p>
          <a:p>
            <a:pPr marL="0" indent="0">
              <a:spcAft>
                <a:spcPts val="600"/>
              </a:spcAft>
              <a:buNone/>
            </a:pPr>
            <a:r>
              <a:rPr lang="en-US" sz="2200" dirty="0">
                <a:latin typeface="Cambria" panose="02040503050406030204" pitchFamily="18" charset="0"/>
                <a:ea typeface="Cambria" panose="02040503050406030204" pitchFamily="18" charset="0"/>
              </a:rPr>
              <a:t>In order to insure that material moves into </a:t>
            </a:r>
            <a:r>
              <a:rPr lang="en-US" sz="2200" b="1" dirty="0">
                <a:latin typeface="Cambria" panose="02040503050406030204" pitchFamily="18" charset="0"/>
                <a:ea typeface="Cambria" panose="02040503050406030204" pitchFamily="18" charset="0"/>
              </a:rPr>
              <a:t>permanent long-term memory</a:t>
            </a:r>
            <a:r>
              <a:rPr lang="en-US" sz="2200" dirty="0">
                <a:latin typeface="Cambria" panose="02040503050406030204" pitchFamily="18" charset="0"/>
                <a:ea typeface="Cambria" panose="02040503050406030204" pitchFamily="18" charset="0"/>
              </a:rPr>
              <a:t>, a number of principles need to be observed:</a:t>
            </a:r>
            <a:endParaRPr lang="ru-RU" sz="2200" dirty="0">
              <a:latin typeface="Cambria" panose="02040503050406030204" pitchFamily="18" charset="0"/>
              <a:ea typeface="Cambria" panose="02040503050406030204" pitchFamily="18" charset="0"/>
            </a:endParaRPr>
          </a:p>
          <a:p>
            <a:pPr lvl="1"/>
            <a:r>
              <a:rPr lang="en-US" sz="2200" b="1" dirty="0" smtClean="0">
                <a:latin typeface="Cambria" panose="02040503050406030204" pitchFamily="18" charset="0"/>
                <a:ea typeface="Cambria" panose="02040503050406030204" pitchFamily="18" charset="0"/>
              </a:rPr>
              <a:t>Repetition </a:t>
            </a:r>
            <a:r>
              <a:rPr lang="en-US" sz="2200" dirty="0">
                <a:latin typeface="Cambria" panose="02040503050406030204" pitchFamily="18" charset="0"/>
                <a:ea typeface="Cambria" panose="02040503050406030204" pitchFamily="18" charset="0"/>
              </a:rPr>
              <a:t>–</a:t>
            </a:r>
            <a:r>
              <a:rPr lang="en-US" sz="2200" b="1" dirty="0">
                <a:latin typeface="Cambria" panose="02040503050406030204" pitchFamily="18" charset="0"/>
                <a:ea typeface="Cambria" panose="02040503050406030204" pitchFamily="18" charset="0"/>
              </a:rPr>
              <a:t> repeated </a:t>
            </a:r>
            <a:r>
              <a:rPr lang="en-US" sz="2200" b="1" dirty="0" smtClean="0">
                <a:latin typeface="Cambria" panose="02040503050406030204" pitchFamily="18" charset="0"/>
                <a:ea typeface="Cambria" panose="02040503050406030204" pitchFamily="18" charset="0"/>
              </a:rPr>
              <a:t>rehearsal vs. rote learning</a:t>
            </a:r>
            <a:r>
              <a:rPr lang="en-US" sz="2200" dirty="0" smtClean="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e.g. repetition of encounters with a word. When reading, words have a good chance of being remembered if they have been met at least 7 times over spaced intervals. (</a:t>
            </a:r>
            <a:r>
              <a:rPr lang="en-US" sz="2200" b="1" dirty="0">
                <a:latin typeface="Cambria" panose="02040503050406030204" pitchFamily="18" charset="0"/>
                <a:ea typeface="Cambria" panose="02040503050406030204" pitchFamily="18" charset="0"/>
              </a:rPr>
              <a:t>articulatory loop</a:t>
            </a:r>
            <a:r>
              <a:rPr lang="en-US" sz="2200" dirty="0">
                <a:latin typeface="Cambria" panose="02040503050406030204" pitchFamily="18" charset="0"/>
                <a:ea typeface="Cambria" panose="02040503050406030204" pitchFamily="18" charset="0"/>
              </a:rPr>
              <a:t>)</a:t>
            </a:r>
            <a:endParaRPr lang="ru-RU" sz="2200" dirty="0">
              <a:latin typeface="Cambria" panose="02040503050406030204" pitchFamily="18" charset="0"/>
              <a:ea typeface="Cambria" panose="02040503050406030204" pitchFamily="18" charset="0"/>
            </a:endParaRPr>
          </a:p>
          <a:p>
            <a:pPr lvl="1"/>
            <a:r>
              <a:rPr lang="en-US" sz="2200" b="1" dirty="0">
                <a:latin typeface="Cambria" panose="02040503050406030204" pitchFamily="18" charset="0"/>
                <a:ea typeface="Cambria" panose="02040503050406030204" pitchFamily="18" charset="0"/>
              </a:rPr>
              <a:t>Retrieval</a:t>
            </a:r>
            <a:r>
              <a:rPr lang="en-US" sz="2200" dirty="0">
                <a:latin typeface="Cambria" panose="02040503050406030204" pitchFamily="18" charset="0"/>
                <a:ea typeface="Cambria" panose="02040503050406030204" pitchFamily="18" charset="0"/>
              </a:rPr>
              <a:t> – </a:t>
            </a:r>
            <a:r>
              <a:rPr lang="en-US" sz="2200" b="1" dirty="0">
                <a:latin typeface="Cambria" panose="02040503050406030204" pitchFamily="18" charset="0"/>
                <a:ea typeface="Cambria" panose="02040503050406030204" pitchFamily="18" charset="0"/>
              </a:rPr>
              <a:t>retrieval practice </a:t>
            </a:r>
            <a:r>
              <a:rPr lang="en-US" sz="2200" b="1" dirty="0" smtClean="0">
                <a:latin typeface="Cambria" panose="02040503050406030204" pitchFamily="18" charset="0"/>
                <a:ea typeface="Cambria" panose="02040503050406030204" pitchFamily="18" charset="0"/>
              </a:rPr>
              <a:t>effect </a:t>
            </a:r>
            <a:r>
              <a:rPr lang="en-US" sz="2200" dirty="0" smtClean="0">
                <a:latin typeface="Cambria" panose="02040503050406030204" pitchFamily="18" charset="0"/>
                <a:ea typeface="Cambria" panose="02040503050406030204" pitchFamily="18" charset="0"/>
              </a:rPr>
              <a:t>(another type of repetition), </a:t>
            </a:r>
            <a:r>
              <a:rPr lang="en-US" sz="2200" dirty="0">
                <a:latin typeface="Cambria" panose="02040503050406030204" pitchFamily="18" charset="0"/>
                <a:ea typeface="Cambria" panose="02040503050406030204" pitchFamily="18" charset="0"/>
              </a:rPr>
              <a:t>e.g. using the new word in written sentences prepare the path for future recall.</a:t>
            </a:r>
            <a:endParaRPr lang="ru-RU" sz="2200" dirty="0">
              <a:latin typeface="Cambria" panose="02040503050406030204" pitchFamily="18" charset="0"/>
              <a:ea typeface="Cambria" panose="02040503050406030204" pitchFamily="18" charset="0"/>
            </a:endParaRPr>
          </a:p>
          <a:p>
            <a:pPr lvl="1"/>
            <a:r>
              <a:rPr lang="en-US" sz="2200" b="1" dirty="0">
                <a:latin typeface="Cambria" panose="02040503050406030204" pitchFamily="18" charset="0"/>
                <a:ea typeface="Cambria" panose="02040503050406030204" pitchFamily="18" charset="0"/>
              </a:rPr>
              <a:t>Spacing – distributed practice, </a:t>
            </a:r>
            <a:r>
              <a:rPr lang="en-US" sz="2200" dirty="0">
                <a:latin typeface="Cambria" panose="02040503050406030204" pitchFamily="18" charset="0"/>
                <a:ea typeface="Cambria" panose="02040503050406030204" pitchFamily="18" charset="0"/>
              </a:rPr>
              <a:t>i.e</a:t>
            </a:r>
            <a:r>
              <a:rPr lang="en-US" sz="2200" b="1" dirty="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involves spreading the repetitions across a long period of time, but not</a:t>
            </a:r>
            <a:r>
              <a:rPr lang="en-US" sz="2200" b="1" dirty="0">
                <a:latin typeface="Cambria" panose="02040503050406030204" pitchFamily="18" charset="0"/>
                <a:ea typeface="Cambria" panose="02040503050406030204" pitchFamily="18" charset="0"/>
              </a:rPr>
              <a:t/>
            </a:r>
            <a:br>
              <a:rPr lang="en-US" sz="2200" b="1"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spending more time in total on the study of the words. </a:t>
            </a:r>
            <a:endParaRPr lang="ru-RU" sz="2200" dirty="0">
              <a:latin typeface="Cambria" panose="02040503050406030204" pitchFamily="18" charset="0"/>
              <a:ea typeface="Cambria" panose="02040503050406030204" pitchFamily="18" charset="0"/>
            </a:endParaRPr>
          </a:p>
          <a:p>
            <a:pPr marL="0" indent="0">
              <a:buNone/>
            </a:pPr>
            <a:endParaRPr lang="en-US" sz="2200" b="1" dirty="0"/>
          </a:p>
          <a:p>
            <a:pPr marL="0" indent="0">
              <a:buNone/>
            </a:pPr>
            <a:endParaRPr lang="en-US" b="1" dirty="0" smtClean="0"/>
          </a:p>
          <a:p>
            <a:pPr marL="0" indent="0">
              <a:buNone/>
            </a:pPr>
            <a:endParaRPr lang="en-US" b="1" dirty="0"/>
          </a:p>
          <a:p>
            <a:pPr marL="0" indent="0">
              <a:buNone/>
            </a:pPr>
            <a:endParaRPr lang="ru-RU" b="1" dirty="0"/>
          </a:p>
        </p:txBody>
      </p:sp>
    </p:spTree>
    <p:extLst>
      <p:ext uri="{BB962C8B-B14F-4D97-AF65-F5344CB8AC3E}">
        <p14:creationId xmlns:p14="http://schemas.microsoft.com/office/powerpoint/2010/main" val="1191230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345" y="600317"/>
            <a:ext cx="7886700" cy="5802890"/>
          </a:xfrm>
        </p:spPr>
        <p:txBody>
          <a:bodyPr>
            <a:normAutofit fontScale="85000" lnSpcReduction="20000"/>
          </a:bodyPr>
          <a:lstStyle/>
          <a:p>
            <a:pPr marL="0" indent="0">
              <a:buNone/>
            </a:pPr>
            <a:r>
              <a:rPr lang="en-US" sz="3400" b="1" dirty="0" smtClean="0">
                <a:latin typeface="Cambria" panose="02040503050406030204" pitchFamily="18" charset="0"/>
                <a:ea typeface="Cambria" panose="02040503050406030204" pitchFamily="18" charset="0"/>
              </a:rPr>
              <a:t>Principles ensuring vocabulary acquisition</a:t>
            </a:r>
          </a:p>
          <a:p>
            <a:pPr lvl="1">
              <a:lnSpc>
                <a:spcPct val="120000"/>
              </a:lnSpc>
            </a:pPr>
            <a:r>
              <a:rPr lang="en-US" b="1" dirty="0" smtClean="0">
                <a:latin typeface="Cambria" panose="02040503050406030204" pitchFamily="18" charset="0"/>
                <a:ea typeface="Cambria" panose="02040503050406030204" pitchFamily="18" charset="0"/>
              </a:rPr>
              <a:t>Pacing </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students should be given the opportunity to pace their own rehearsal activities, i.e. allowing time during vocabulary learning for students to do </a:t>
            </a:r>
            <a:r>
              <a:rPr lang="en-US" i="1" dirty="0">
                <a:latin typeface="Cambria" panose="02040503050406030204" pitchFamily="18" charset="0"/>
                <a:ea typeface="Cambria" panose="02040503050406030204" pitchFamily="18" charset="0"/>
              </a:rPr>
              <a:t>memory work – </a:t>
            </a:r>
            <a:r>
              <a:rPr lang="en-US" dirty="0">
                <a:latin typeface="Cambria" panose="02040503050406030204" pitchFamily="18" charset="0"/>
                <a:ea typeface="Cambria" panose="02040503050406030204" pitchFamily="18" charset="0"/>
              </a:rPr>
              <a:t>organizing and reviewing their vocabulary silently and </a:t>
            </a:r>
            <a:r>
              <a:rPr lang="en-US" dirty="0" smtClean="0">
                <a:latin typeface="Cambria" panose="02040503050406030204" pitchFamily="18" charset="0"/>
                <a:ea typeface="Cambria" panose="02040503050406030204" pitchFamily="18" charset="0"/>
              </a:rPr>
              <a:t>individually.</a:t>
            </a:r>
            <a:endParaRPr lang="ru-RU" dirty="0">
              <a:latin typeface="Cambria" panose="02040503050406030204" pitchFamily="18" charset="0"/>
              <a:ea typeface="Cambria" panose="02040503050406030204" pitchFamily="18" charset="0"/>
            </a:endParaRPr>
          </a:p>
          <a:p>
            <a:pPr lvl="1">
              <a:lnSpc>
                <a:spcPct val="120000"/>
              </a:lnSpc>
            </a:pPr>
            <a:r>
              <a:rPr lang="en-US" b="1" dirty="0">
                <a:latin typeface="Cambria" panose="02040503050406030204" pitchFamily="18" charset="0"/>
                <a:ea typeface="Cambria" panose="02040503050406030204" pitchFamily="18" charset="0"/>
              </a:rPr>
              <a:t>Use –</a:t>
            </a:r>
            <a:r>
              <a:rPr lang="en-US" i="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using</a:t>
            </a:r>
            <a:r>
              <a:rPr lang="en-US" i="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words in different activities/practice. </a:t>
            </a:r>
            <a:endParaRPr lang="ru-RU" dirty="0">
              <a:latin typeface="Cambria" panose="02040503050406030204" pitchFamily="18" charset="0"/>
              <a:ea typeface="Cambria" panose="02040503050406030204" pitchFamily="18" charset="0"/>
            </a:endParaRPr>
          </a:p>
          <a:p>
            <a:pPr lvl="1">
              <a:lnSpc>
                <a:spcPct val="120000"/>
              </a:lnSpc>
            </a:pPr>
            <a:r>
              <a:rPr lang="en-US" b="1" dirty="0">
                <a:latin typeface="Cambria" panose="02040503050406030204" pitchFamily="18" charset="0"/>
                <a:ea typeface="Cambria" panose="02040503050406030204" pitchFamily="18" charset="0"/>
              </a:rPr>
              <a:t>Cognitive depth –</a:t>
            </a:r>
            <a:r>
              <a:rPr lang="en-US" i="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the more decisions the learner makes about the word (and the more cognitively demanding these decisions are) the better the word is remembered, e.g. deciding on the part of speech, using it to complete a </a:t>
            </a:r>
            <a:r>
              <a:rPr lang="en-US" dirty="0" smtClean="0">
                <a:latin typeface="Cambria" panose="02040503050406030204" pitchFamily="18" charset="0"/>
                <a:ea typeface="Cambria" panose="02040503050406030204" pitchFamily="18" charset="0"/>
              </a:rPr>
              <a:t>sentence, etc.</a:t>
            </a:r>
            <a:endParaRPr lang="ru-RU" dirty="0">
              <a:latin typeface="Cambria" panose="02040503050406030204" pitchFamily="18" charset="0"/>
              <a:ea typeface="Cambria" panose="02040503050406030204" pitchFamily="18" charset="0"/>
            </a:endParaRPr>
          </a:p>
          <a:p>
            <a:pPr lvl="1">
              <a:lnSpc>
                <a:spcPct val="120000"/>
              </a:lnSpc>
            </a:pPr>
            <a:r>
              <a:rPr lang="en-US" b="1" dirty="0">
                <a:latin typeface="Cambria" panose="02040503050406030204" pitchFamily="18" charset="0"/>
                <a:ea typeface="Cambria" panose="02040503050406030204" pitchFamily="18" charset="0"/>
              </a:rPr>
              <a:t>Personal organizing – </a:t>
            </a:r>
            <a:r>
              <a:rPr lang="en-US" dirty="0">
                <a:latin typeface="Cambria" panose="02040503050406030204" pitchFamily="18" charset="0"/>
                <a:ea typeface="Cambria" panose="02040503050406030204" pitchFamily="18" charset="0"/>
              </a:rPr>
              <a:t>personal judgements of the word, i.e. </a:t>
            </a:r>
            <a:r>
              <a:rPr lang="en-US" u="sng" dirty="0">
                <a:latin typeface="Cambria" panose="02040503050406030204" pitchFamily="18" charset="0"/>
                <a:ea typeface="Cambria" panose="02040503050406030204" pitchFamily="18" charset="0"/>
              </a:rPr>
              <a:t>reading aloud a sentence that contains the word</a:t>
            </a:r>
            <a:r>
              <a:rPr lang="en-US" dirty="0">
                <a:latin typeface="Cambria" panose="02040503050406030204" pitchFamily="18" charset="0"/>
                <a:ea typeface="Cambria" panose="02040503050406030204" pitchFamily="18" charset="0"/>
              </a:rPr>
              <a:t> showed better recall. (Making up their own sentences and reading them aloud did better </a:t>
            </a:r>
            <a:r>
              <a:rPr lang="en-US" dirty="0" smtClean="0">
                <a:latin typeface="Cambria" panose="02040503050406030204" pitchFamily="18" charset="0"/>
                <a:ea typeface="Cambria" panose="02040503050406030204" pitchFamily="18" charset="0"/>
              </a:rPr>
              <a:t>still.)</a:t>
            </a:r>
            <a:endParaRPr lang="ru-RU" dirty="0">
              <a:latin typeface="Cambria" panose="02040503050406030204" pitchFamily="18" charset="0"/>
              <a:ea typeface="Cambria" panose="02040503050406030204" pitchFamily="18" charset="0"/>
            </a:endParaRPr>
          </a:p>
          <a:p>
            <a:pPr lvl="1">
              <a:lnSpc>
                <a:spcPct val="120000"/>
              </a:lnSpc>
            </a:pPr>
            <a:r>
              <a:rPr lang="en-US" b="1" dirty="0">
                <a:latin typeface="Cambria" panose="02040503050406030204" pitchFamily="18" charset="0"/>
                <a:ea typeface="Cambria" panose="02040503050406030204" pitchFamily="18" charset="0"/>
              </a:rPr>
              <a:t>Imaging – </a:t>
            </a:r>
            <a:r>
              <a:rPr lang="en-US" dirty="0">
                <a:latin typeface="Cambria" panose="02040503050406030204" pitchFamily="18" charset="0"/>
                <a:ea typeface="Cambria" panose="02040503050406030204" pitchFamily="18" charset="0"/>
              </a:rPr>
              <a:t>visualizing a mental picture to go with the new </a:t>
            </a:r>
            <a:r>
              <a:rPr lang="en-US" dirty="0" smtClean="0">
                <a:latin typeface="Cambria" panose="02040503050406030204" pitchFamily="18" charset="0"/>
                <a:ea typeface="Cambria" panose="02040503050406030204" pitchFamily="18" charset="0"/>
              </a:rPr>
              <a:t>word; </a:t>
            </a:r>
            <a:r>
              <a:rPr lang="en-US" dirty="0">
                <a:latin typeface="Cambria" panose="02040503050406030204" pitchFamily="18" charset="0"/>
                <a:ea typeface="Cambria" panose="02040503050406030204" pitchFamily="18" charset="0"/>
              </a:rPr>
              <a:t>easily visualized words are more memorable than words that do not immediately evoke a picture.</a:t>
            </a:r>
            <a:endParaRPr lang="ru-RU" dirty="0">
              <a:latin typeface="Cambria" panose="02040503050406030204" pitchFamily="18" charset="0"/>
              <a:ea typeface="Cambria" panose="02040503050406030204" pitchFamily="18" charset="0"/>
            </a:endParaRPr>
          </a:p>
          <a:p>
            <a:pPr marL="0" indent="0">
              <a:buNone/>
            </a:pPr>
            <a:endParaRPr lang="en-US" b="1" dirty="0">
              <a:latin typeface="Cambria" panose="02040503050406030204" pitchFamily="18" charset="0"/>
              <a:ea typeface="Cambria" panose="02040503050406030204" pitchFamily="18" charset="0"/>
            </a:endParaRPr>
          </a:p>
          <a:p>
            <a:pPr marL="0" indent="0">
              <a:buNone/>
            </a:pPr>
            <a:endParaRPr lang="en-US" b="1" dirty="0" smtClean="0"/>
          </a:p>
          <a:p>
            <a:pPr marL="0" indent="0">
              <a:buNone/>
            </a:pPr>
            <a:endParaRPr lang="en-US" b="1" dirty="0"/>
          </a:p>
          <a:p>
            <a:pPr marL="0" indent="0">
              <a:buNone/>
            </a:pPr>
            <a:endParaRPr lang="ru-RU" b="1" dirty="0"/>
          </a:p>
        </p:txBody>
      </p:sp>
    </p:spTree>
    <p:extLst>
      <p:ext uri="{BB962C8B-B14F-4D97-AF65-F5344CB8AC3E}">
        <p14:creationId xmlns:p14="http://schemas.microsoft.com/office/powerpoint/2010/main" val="2717047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74073"/>
            <a:ext cx="7886700" cy="5802890"/>
          </a:xfrm>
        </p:spPr>
        <p:txBody>
          <a:bodyPr>
            <a:normAutofit lnSpcReduction="10000"/>
          </a:bodyPr>
          <a:lstStyle/>
          <a:p>
            <a:pPr marL="180000" indent="0">
              <a:spcAft>
                <a:spcPts val="1200"/>
              </a:spcAft>
              <a:buNone/>
            </a:pPr>
            <a:r>
              <a:rPr lang="en-US" sz="2600" b="1" dirty="0" smtClean="0">
                <a:latin typeface="Cambria" panose="02040503050406030204" pitchFamily="18" charset="0"/>
                <a:ea typeface="Cambria" panose="02040503050406030204" pitchFamily="18" charset="0"/>
              </a:rPr>
              <a:t>Principles ensuring vocabulary acquisition</a:t>
            </a:r>
          </a:p>
          <a:p>
            <a:pPr lvl="1">
              <a:lnSpc>
                <a:spcPct val="100000"/>
              </a:lnSpc>
            </a:pPr>
            <a:r>
              <a:rPr lang="en-US" sz="2200" b="1" dirty="0" smtClean="0">
                <a:latin typeface="Cambria" panose="02040503050406030204" pitchFamily="18" charset="0"/>
                <a:ea typeface="Cambria" panose="02040503050406030204" pitchFamily="18" charset="0"/>
              </a:rPr>
              <a:t>Mnemonics</a:t>
            </a:r>
            <a:r>
              <a:rPr lang="en-US" sz="2200" dirty="0" smtClean="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 tricks to help retrieve items or rules that are stored in memory and that are not yet </a:t>
            </a:r>
            <a:r>
              <a:rPr lang="en-US" sz="2200" dirty="0" smtClean="0">
                <a:latin typeface="Cambria" panose="02040503050406030204" pitchFamily="18" charset="0"/>
                <a:ea typeface="Cambria" panose="02040503050406030204" pitchFamily="18" charset="0"/>
              </a:rPr>
              <a:t> automatically </a:t>
            </a:r>
            <a:r>
              <a:rPr lang="en-US" sz="2200" dirty="0">
                <a:latin typeface="Cambria" panose="02040503050406030204" pitchFamily="18" charset="0"/>
                <a:ea typeface="Cambria" panose="02040503050406030204" pitchFamily="18" charset="0"/>
              </a:rPr>
              <a:t>retrievable.</a:t>
            </a:r>
            <a:endParaRPr lang="ru-RU" sz="2200" dirty="0">
              <a:latin typeface="Cambria" panose="02040503050406030204" pitchFamily="18" charset="0"/>
              <a:ea typeface="Cambria" panose="02040503050406030204" pitchFamily="18" charset="0"/>
            </a:endParaRPr>
          </a:p>
          <a:p>
            <a:pPr lvl="1">
              <a:lnSpc>
                <a:spcPct val="100000"/>
              </a:lnSpc>
            </a:pPr>
            <a:r>
              <a:rPr lang="en-US" sz="2200" b="1" dirty="0">
                <a:latin typeface="Cambria" panose="02040503050406030204" pitchFamily="18" charset="0"/>
                <a:ea typeface="Cambria" panose="02040503050406030204" pitchFamily="18" charset="0"/>
              </a:rPr>
              <a:t>Motivation </a:t>
            </a:r>
            <a:r>
              <a:rPr lang="en-US" sz="2200" dirty="0">
                <a:latin typeface="Cambria" panose="02040503050406030204" pitchFamily="18" charset="0"/>
                <a:ea typeface="Cambria" panose="02040503050406030204" pitchFamily="18" charset="0"/>
              </a:rPr>
              <a:t>– willing to spend more time on rehearsal and practice pays off in terms of memory.</a:t>
            </a:r>
            <a:endParaRPr lang="ru-RU" sz="2200" dirty="0">
              <a:latin typeface="Cambria" panose="02040503050406030204" pitchFamily="18" charset="0"/>
              <a:ea typeface="Cambria" panose="02040503050406030204" pitchFamily="18" charset="0"/>
            </a:endParaRPr>
          </a:p>
          <a:p>
            <a:pPr lvl="1">
              <a:lnSpc>
                <a:spcPct val="100000"/>
              </a:lnSpc>
            </a:pPr>
            <a:r>
              <a:rPr lang="en-US" sz="2200" b="1" dirty="0">
                <a:latin typeface="Cambria" panose="02040503050406030204" pitchFamily="18" charset="0"/>
                <a:ea typeface="Cambria" panose="02040503050406030204" pitchFamily="18" charset="0"/>
              </a:rPr>
              <a:t>Attention/arousal</a:t>
            </a:r>
            <a:r>
              <a:rPr lang="en-US" sz="2200" dirty="0">
                <a:latin typeface="Cambria" panose="02040503050406030204" pitchFamily="18" charset="0"/>
                <a:ea typeface="Cambria" panose="02040503050406030204" pitchFamily="18" charset="0"/>
              </a:rPr>
              <a:t> – conscious attention is required to improve recall. Words that trigger a strong emotional response are more easily recalled than the ones that don’t.</a:t>
            </a:r>
            <a:endParaRPr lang="ru-RU" sz="2200" dirty="0">
              <a:latin typeface="Cambria" panose="02040503050406030204" pitchFamily="18" charset="0"/>
              <a:ea typeface="Cambria" panose="02040503050406030204" pitchFamily="18" charset="0"/>
            </a:endParaRPr>
          </a:p>
          <a:p>
            <a:pPr lvl="1">
              <a:lnSpc>
                <a:spcPct val="100000"/>
              </a:lnSpc>
            </a:pPr>
            <a:r>
              <a:rPr lang="en-US" sz="2200" b="1" dirty="0">
                <a:latin typeface="Cambria" panose="02040503050406030204" pitchFamily="18" charset="0"/>
                <a:ea typeface="Cambria" panose="02040503050406030204" pitchFamily="18" charset="0"/>
              </a:rPr>
              <a:t>Affective depth </a:t>
            </a:r>
            <a:r>
              <a:rPr lang="en-US" sz="2200"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the emotional associations attached to </a:t>
            </a:r>
            <a:r>
              <a:rPr lang="en-US" dirty="0" smtClean="0">
                <a:latin typeface="Cambria" panose="02040503050406030204" pitchFamily="18" charset="0"/>
                <a:ea typeface="Cambria" panose="02040503050406030204" pitchFamily="18" charset="0"/>
              </a:rPr>
              <a:t>words</a:t>
            </a:r>
            <a:r>
              <a:rPr lang="ro-RO" dirty="0" smtClean="0">
                <a:latin typeface="Cambria" panose="02040503050406030204" pitchFamily="18" charset="0"/>
                <a:ea typeface="Cambria" panose="02040503050406030204" pitchFamily="18" charset="0"/>
              </a:rPr>
              <a:t>. A</a:t>
            </a:r>
            <a:r>
              <a:rPr lang="en-US" sz="2200" dirty="0" smtClean="0">
                <a:latin typeface="Cambria" panose="02040503050406030204" pitchFamily="18" charset="0"/>
                <a:ea typeface="Cambria" panose="02040503050406030204" pitchFamily="18" charset="0"/>
              </a:rPr>
              <a:t>ffective </a:t>
            </a:r>
            <a:r>
              <a:rPr lang="en-US" sz="2200" dirty="0">
                <a:latin typeface="Cambria" panose="02040503050406030204" pitchFamily="18" charset="0"/>
                <a:ea typeface="Cambria" panose="02040503050406030204" pitchFamily="18" charset="0"/>
              </a:rPr>
              <a:t>information (emotional) is stored along with cognitive data and plays an important role on how words are stored and recalled. Making </a:t>
            </a:r>
            <a:r>
              <a:rPr lang="en-US" sz="2200" b="1" dirty="0">
                <a:latin typeface="Cambria" panose="02040503050406030204" pitchFamily="18" charset="0"/>
                <a:ea typeface="Cambria" panose="02040503050406030204" pitchFamily="18" charset="0"/>
              </a:rPr>
              <a:t>affective judgments </a:t>
            </a:r>
            <a:r>
              <a:rPr lang="en-US" sz="2200" dirty="0">
                <a:latin typeface="Cambria" panose="02040503050406030204" pitchFamily="18" charset="0"/>
                <a:ea typeface="Cambria" panose="02040503050406030204" pitchFamily="18" charset="0"/>
              </a:rPr>
              <a:t>about words is equally important as making </a:t>
            </a:r>
            <a:r>
              <a:rPr lang="en-US" sz="2200" b="1" dirty="0">
                <a:latin typeface="Cambria" panose="02040503050406030204" pitchFamily="18" charset="0"/>
                <a:ea typeface="Cambria" panose="02040503050406030204" pitchFamily="18" charset="0"/>
              </a:rPr>
              <a:t>cognitive judgments</a:t>
            </a:r>
            <a:r>
              <a:rPr lang="en-US" sz="2200" dirty="0">
                <a:latin typeface="Cambria" panose="02040503050406030204" pitchFamily="18" charset="0"/>
                <a:ea typeface="Cambria" panose="02040503050406030204" pitchFamily="18" charset="0"/>
              </a:rPr>
              <a:t>, e.g. </a:t>
            </a:r>
            <a:r>
              <a:rPr lang="en-US" sz="2200" i="1" dirty="0">
                <a:latin typeface="Cambria" panose="02040503050406030204" pitchFamily="18" charset="0"/>
                <a:ea typeface="Cambria" panose="02040503050406030204" pitchFamily="18" charset="0"/>
              </a:rPr>
              <a:t>Do I like the sound of the word?</a:t>
            </a:r>
            <a:r>
              <a:rPr lang="en-US" sz="2200" dirty="0">
                <a:latin typeface="Cambria" panose="02040503050406030204" pitchFamily="18" charset="0"/>
                <a:ea typeface="Cambria" panose="02040503050406030204" pitchFamily="18" charset="0"/>
              </a:rPr>
              <a:t> </a:t>
            </a:r>
            <a:r>
              <a:rPr lang="en-US" sz="2200" i="1" dirty="0">
                <a:latin typeface="Cambria" panose="02040503050406030204" pitchFamily="18" charset="0"/>
                <a:ea typeface="Cambria" panose="02040503050406030204" pitchFamily="18" charset="0"/>
              </a:rPr>
              <a:t>Does it evoke any pleasant or unpleasant associations?</a:t>
            </a:r>
            <a:endParaRPr lang="ru-RU" sz="2200" dirty="0">
              <a:latin typeface="Cambria" panose="02040503050406030204" pitchFamily="18" charset="0"/>
              <a:ea typeface="Cambria" panose="02040503050406030204" pitchFamily="18" charset="0"/>
            </a:endParaRPr>
          </a:p>
          <a:p>
            <a:pPr marL="0" indent="0">
              <a:lnSpc>
                <a:spcPct val="100000"/>
              </a:lnSpc>
              <a:buNone/>
            </a:pPr>
            <a:endParaRPr lang="en-US" b="1" dirty="0"/>
          </a:p>
          <a:p>
            <a:pPr marL="0" indent="0">
              <a:buNone/>
            </a:pPr>
            <a:endParaRPr lang="en-US" b="1" dirty="0" smtClean="0"/>
          </a:p>
          <a:p>
            <a:pPr marL="0" indent="0">
              <a:buNone/>
            </a:pPr>
            <a:endParaRPr lang="en-US" b="1" dirty="0"/>
          </a:p>
          <a:p>
            <a:pPr marL="0" indent="0">
              <a:buNone/>
            </a:pPr>
            <a:endParaRPr lang="ru-RU" b="1" dirty="0"/>
          </a:p>
        </p:txBody>
      </p:sp>
    </p:spTree>
    <p:extLst>
      <p:ext uri="{BB962C8B-B14F-4D97-AF65-F5344CB8AC3E}">
        <p14:creationId xmlns:p14="http://schemas.microsoft.com/office/powerpoint/2010/main" val="1945265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2" y="405353"/>
            <a:ext cx="8138278" cy="6052008"/>
          </a:xfrm>
        </p:spPr>
        <p:txBody>
          <a:bodyPr>
            <a:normAutofit fontScale="85000" lnSpcReduction="20000"/>
          </a:bodyPr>
          <a:lstStyle/>
          <a:p>
            <a:pPr marL="0" indent="0">
              <a:buNone/>
            </a:pPr>
            <a:r>
              <a:rPr lang="en-US" b="1" dirty="0" smtClean="0">
                <a:latin typeface="Cambria" panose="02040503050406030204" pitchFamily="18" charset="0"/>
                <a:ea typeface="Cambria" panose="02040503050406030204" pitchFamily="18" charset="0"/>
              </a:rPr>
              <a:t>Presentation</a:t>
            </a:r>
            <a:endParaRPr lang="ro-RO" b="1" dirty="0" smtClean="0">
              <a:latin typeface="Cambria" panose="02040503050406030204" pitchFamily="18" charset="0"/>
              <a:ea typeface="Cambria" panose="02040503050406030204" pitchFamily="18" charset="0"/>
            </a:endParaRPr>
          </a:p>
          <a:p>
            <a:pPr marL="0" indent="0">
              <a:lnSpc>
                <a:spcPct val="110000"/>
              </a:lnSpc>
              <a:buNone/>
            </a:pPr>
            <a:r>
              <a:rPr lang="en-US" dirty="0" smtClean="0"/>
              <a:t> </a:t>
            </a:r>
            <a:r>
              <a:rPr lang="en-US" sz="2200" dirty="0" smtClean="0">
                <a:latin typeface="Cambria" panose="02040503050406030204" pitchFamily="18" charset="0"/>
                <a:ea typeface="Cambria" panose="02040503050406030204" pitchFamily="18" charset="0"/>
              </a:rPr>
              <a:t>- pre-planned </a:t>
            </a:r>
            <a:r>
              <a:rPr lang="en-US" sz="2200" dirty="0">
                <a:latin typeface="Cambria" panose="02040503050406030204" pitchFamily="18" charset="0"/>
                <a:ea typeface="Cambria" panose="02040503050406030204" pitchFamily="18" charset="0"/>
              </a:rPr>
              <a:t>lesson stages in which learners are taught pre-selected vocabulary items. </a:t>
            </a:r>
            <a:endParaRPr lang="en-US" sz="2200" dirty="0" smtClean="0">
              <a:latin typeface="Cambria" panose="02040503050406030204" pitchFamily="18" charset="0"/>
              <a:ea typeface="Cambria" panose="02040503050406030204" pitchFamily="18" charset="0"/>
            </a:endParaRPr>
          </a:p>
          <a:p>
            <a:pPr marL="0" indent="0">
              <a:lnSpc>
                <a:spcPct val="110000"/>
              </a:lnSpc>
              <a:buNone/>
            </a:pPr>
            <a:r>
              <a:rPr lang="en-US" sz="2200" b="1" dirty="0" smtClean="0">
                <a:latin typeface="Cambria" panose="02040503050406030204" pitchFamily="18" charset="0"/>
                <a:ea typeface="Cambria" panose="02040503050406030204" pitchFamily="18" charset="0"/>
              </a:rPr>
              <a:t>Questions to consider:</a:t>
            </a:r>
            <a:endParaRPr lang="en-US" sz="2200" b="1" dirty="0">
              <a:latin typeface="Cambria" panose="02040503050406030204" pitchFamily="18" charset="0"/>
              <a:ea typeface="Cambria" panose="02040503050406030204" pitchFamily="18" charset="0"/>
            </a:endParaRPr>
          </a:p>
          <a:p>
            <a:pPr marL="514350" indent="-514350">
              <a:lnSpc>
                <a:spcPct val="110000"/>
              </a:lnSpc>
              <a:spcBef>
                <a:spcPts val="600"/>
              </a:spcBef>
              <a:buFont typeface="+mj-lt"/>
              <a:buAutoNum type="arabicPeriod"/>
            </a:pPr>
            <a:r>
              <a:rPr lang="en-US" sz="2200" b="1" dirty="0">
                <a:latin typeface="Cambria" panose="02040503050406030204" pitchFamily="18" charset="0"/>
                <a:ea typeface="Cambria" panose="02040503050406030204" pitchFamily="18" charset="0"/>
              </a:rPr>
              <a:t>The number of words to present</a:t>
            </a:r>
            <a:r>
              <a:rPr lang="en-US" sz="2200" b="1" dirty="0" smtClean="0">
                <a:latin typeface="Cambria" panose="02040503050406030204" pitchFamily="18" charset="0"/>
                <a:ea typeface="Cambria" panose="02040503050406030204" pitchFamily="18" charset="0"/>
              </a:rPr>
              <a:t>. </a:t>
            </a:r>
            <a:r>
              <a:rPr lang="en-US" sz="2200" dirty="0" smtClean="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This will depend on the following factors:</a:t>
            </a:r>
            <a:endParaRPr lang="ro-RO" sz="2200" dirty="0">
              <a:latin typeface="Cambria" panose="02040503050406030204" pitchFamily="18" charset="0"/>
              <a:ea typeface="Cambria" panose="02040503050406030204" pitchFamily="18" charset="0"/>
            </a:endParaRPr>
          </a:p>
          <a:p>
            <a:pPr lvl="1">
              <a:lnSpc>
                <a:spcPct val="110000"/>
              </a:lnSpc>
              <a:spcBef>
                <a:spcPts val="600"/>
              </a:spcBef>
            </a:pPr>
            <a:r>
              <a:rPr lang="en-US" sz="2200" dirty="0">
                <a:latin typeface="Cambria" panose="02040503050406030204" pitchFamily="18" charset="0"/>
                <a:ea typeface="Cambria" panose="02040503050406030204" pitchFamily="18" charset="0"/>
              </a:rPr>
              <a:t>the level of the </a:t>
            </a:r>
            <a:r>
              <a:rPr lang="en-US" sz="2200" dirty="0" smtClean="0">
                <a:latin typeface="Cambria" panose="02040503050406030204" pitchFamily="18" charset="0"/>
                <a:ea typeface="Cambria" panose="02040503050406030204" pitchFamily="18" charset="0"/>
              </a:rPr>
              <a:t>learners</a:t>
            </a:r>
            <a:endParaRPr lang="ro-RO" sz="2200" dirty="0">
              <a:latin typeface="Cambria" panose="02040503050406030204" pitchFamily="18" charset="0"/>
              <a:ea typeface="Cambria" panose="02040503050406030204" pitchFamily="18" charset="0"/>
            </a:endParaRPr>
          </a:p>
          <a:p>
            <a:pPr lvl="1">
              <a:lnSpc>
                <a:spcPct val="110000"/>
              </a:lnSpc>
              <a:spcBef>
                <a:spcPts val="600"/>
              </a:spcBef>
            </a:pPr>
            <a:r>
              <a:rPr lang="en-US" sz="2200" dirty="0">
                <a:latin typeface="Cambria" panose="02040503050406030204" pitchFamily="18" charset="0"/>
                <a:ea typeface="Cambria" panose="02040503050406030204" pitchFamily="18" charset="0"/>
              </a:rPr>
              <a:t>the learners' likely familiarity with the words</a:t>
            </a:r>
            <a:endParaRPr lang="ro-RO" sz="2200" dirty="0">
              <a:latin typeface="Cambria" panose="02040503050406030204" pitchFamily="18" charset="0"/>
              <a:ea typeface="Cambria" panose="02040503050406030204" pitchFamily="18" charset="0"/>
            </a:endParaRPr>
          </a:p>
          <a:p>
            <a:pPr lvl="1">
              <a:lnSpc>
                <a:spcPct val="110000"/>
              </a:lnSpc>
              <a:spcBef>
                <a:spcPts val="600"/>
              </a:spcBef>
            </a:pPr>
            <a:r>
              <a:rPr lang="en-US" sz="2200" dirty="0" smtClean="0">
                <a:latin typeface="Cambria" panose="02040503050406030204" pitchFamily="18" charset="0"/>
                <a:ea typeface="Cambria" panose="02040503050406030204" pitchFamily="18" charset="0"/>
              </a:rPr>
              <a:t>the </a:t>
            </a:r>
            <a:r>
              <a:rPr lang="en-US" sz="2200" dirty="0">
                <a:latin typeface="Cambria" panose="02040503050406030204" pitchFamily="18" charset="0"/>
                <a:ea typeface="Cambria" panose="02040503050406030204" pitchFamily="18" charset="0"/>
              </a:rPr>
              <a:t>difficulty of the items - whether, for example, they </a:t>
            </a:r>
            <a:r>
              <a:rPr lang="en-US" sz="2200" dirty="0" smtClean="0">
                <a:latin typeface="Cambria" panose="02040503050406030204" pitchFamily="18" charset="0"/>
                <a:ea typeface="Cambria" panose="02040503050406030204" pitchFamily="18" charset="0"/>
              </a:rPr>
              <a:t>express </a:t>
            </a:r>
            <a:r>
              <a:rPr lang="en-US" sz="2200" dirty="0">
                <a:latin typeface="Cambria" panose="02040503050406030204" pitchFamily="18" charset="0"/>
                <a:ea typeface="Cambria" panose="02040503050406030204" pitchFamily="18" charset="0"/>
              </a:rPr>
              <a:t>is </a:t>
            </a:r>
            <a:r>
              <a:rPr lang="en-US" sz="2200" dirty="0" smtClean="0">
                <a:latin typeface="Cambria" panose="02040503050406030204" pitchFamily="18" charset="0"/>
                <a:ea typeface="Cambria" panose="02040503050406030204" pitchFamily="18" charset="0"/>
              </a:rPr>
              <a:t>abstract rather </a:t>
            </a:r>
            <a:r>
              <a:rPr lang="en-US" sz="2200" dirty="0">
                <a:latin typeface="Cambria" panose="02040503050406030204" pitchFamily="18" charset="0"/>
                <a:ea typeface="Cambria" panose="02040503050406030204" pitchFamily="18" charset="0"/>
              </a:rPr>
              <a:t>than concrete meanings, or whether they are difficult to pronounce </a:t>
            </a:r>
            <a:endParaRPr lang="en-US" sz="2200" dirty="0" smtClean="0">
              <a:latin typeface="Cambria" panose="02040503050406030204" pitchFamily="18" charset="0"/>
              <a:ea typeface="Cambria" panose="02040503050406030204" pitchFamily="18" charset="0"/>
            </a:endParaRPr>
          </a:p>
          <a:p>
            <a:pPr lvl="1">
              <a:lnSpc>
                <a:spcPct val="110000"/>
              </a:lnSpc>
              <a:spcBef>
                <a:spcPts val="600"/>
              </a:spcBef>
            </a:pPr>
            <a:r>
              <a:rPr lang="en-US" sz="2200" dirty="0" smtClean="0">
                <a:latin typeface="Cambria" panose="02040503050406030204" pitchFamily="18" charset="0"/>
                <a:ea typeface="Cambria" panose="02040503050406030204" pitchFamily="18" charset="0"/>
              </a:rPr>
              <a:t>their </a:t>
            </a:r>
            <a:r>
              <a:rPr lang="en-US" sz="2200" dirty="0">
                <a:latin typeface="Cambria" panose="02040503050406030204" pitchFamily="18" charset="0"/>
                <a:ea typeface="Cambria" panose="02040503050406030204" pitchFamily="18" charset="0"/>
              </a:rPr>
              <a:t>'teachability' - whether, for example, they can be easily explained or demonstrated </a:t>
            </a:r>
            <a:endParaRPr lang="en-US" sz="2200" dirty="0" smtClean="0">
              <a:latin typeface="Cambria" panose="02040503050406030204" pitchFamily="18" charset="0"/>
              <a:ea typeface="Cambria" panose="02040503050406030204" pitchFamily="18" charset="0"/>
            </a:endParaRPr>
          </a:p>
          <a:p>
            <a:pPr lvl="1">
              <a:lnSpc>
                <a:spcPct val="110000"/>
              </a:lnSpc>
              <a:spcBef>
                <a:spcPts val="600"/>
              </a:spcBef>
            </a:pPr>
            <a:r>
              <a:rPr lang="en-US" sz="2200" dirty="0" smtClean="0">
                <a:latin typeface="Cambria" panose="02040503050406030204" pitchFamily="18" charset="0"/>
                <a:ea typeface="Cambria" panose="02040503050406030204" pitchFamily="18" charset="0"/>
              </a:rPr>
              <a:t>whether </a:t>
            </a:r>
            <a:r>
              <a:rPr lang="en-US" sz="2200" dirty="0">
                <a:latin typeface="Cambria" panose="02040503050406030204" pitchFamily="18" charset="0"/>
                <a:ea typeface="Cambria" panose="02040503050406030204" pitchFamily="18" charset="0"/>
              </a:rPr>
              <a:t>items are being learned for production (in speaking and writing</a:t>
            </a:r>
            <a:r>
              <a:rPr lang="en-US" sz="2200" dirty="0" smtClean="0">
                <a:latin typeface="Cambria" panose="02040503050406030204" pitchFamily="18" charset="0"/>
                <a:ea typeface="Cambria" panose="02040503050406030204" pitchFamily="18" charset="0"/>
              </a:rPr>
              <a:t>) or </a:t>
            </a:r>
            <a:r>
              <a:rPr lang="en-US" sz="2200" dirty="0">
                <a:latin typeface="Cambria" panose="02040503050406030204" pitchFamily="18" charset="0"/>
                <a:ea typeface="Cambria" panose="02040503050406030204" pitchFamily="18" charset="0"/>
              </a:rPr>
              <a:t>for recognition only (as in listening and reading). Since more time </a:t>
            </a:r>
            <a:r>
              <a:rPr lang="en-US" sz="2200" dirty="0" smtClean="0">
                <a:latin typeface="Cambria" panose="02040503050406030204" pitchFamily="18" charset="0"/>
                <a:ea typeface="Cambria" panose="02040503050406030204" pitchFamily="18" charset="0"/>
              </a:rPr>
              <a:t>will be </a:t>
            </a:r>
            <a:r>
              <a:rPr lang="en-US" sz="2200" dirty="0">
                <a:latin typeface="Cambria" panose="02040503050406030204" pitchFamily="18" charset="0"/>
                <a:ea typeface="Cambria" panose="02040503050406030204" pitchFamily="18" charset="0"/>
              </a:rPr>
              <a:t>needed for the former, the number of items is likely to be fewer </a:t>
            </a:r>
            <a:r>
              <a:rPr lang="en-US" sz="2200" dirty="0" smtClean="0">
                <a:latin typeface="Cambria" panose="02040503050406030204" pitchFamily="18" charset="0"/>
                <a:ea typeface="Cambria" panose="02040503050406030204" pitchFamily="18" charset="0"/>
              </a:rPr>
              <a:t>than if </a:t>
            </a:r>
            <a:r>
              <a:rPr lang="en-US" sz="2200" dirty="0">
                <a:latin typeface="Cambria" panose="02040503050406030204" pitchFamily="18" charset="0"/>
                <a:ea typeface="Cambria" panose="02040503050406030204" pitchFamily="18" charset="0"/>
              </a:rPr>
              <a:t>the aim is only recognition</a:t>
            </a:r>
            <a:r>
              <a:rPr lang="en-US" sz="2200" dirty="0" smtClean="0">
                <a:latin typeface="Cambria" panose="02040503050406030204" pitchFamily="18" charset="0"/>
                <a:ea typeface="Cambria" panose="02040503050406030204" pitchFamily="18" charset="0"/>
              </a:rPr>
              <a:t>.</a:t>
            </a:r>
          </a:p>
          <a:p>
            <a:pPr marL="0" indent="0">
              <a:lnSpc>
                <a:spcPct val="110000"/>
              </a:lnSpc>
              <a:spcBef>
                <a:spcPts val="600"/>
              </a:spcBef>
              <a:buNone/>
            </a:pPr>
            <a:r>
              <a:rPr lang="en-US" sz="2400" b="1" dirty="0">
                <a:solidFill>
                  <a:srgbClr val="FF0000"/>
                </a:solidFill>
                <a:latin typeface="Cambria" panose="02040503050406030204" pitchFamily="18" charset="0"/>
                <a:ea typeface="Cambria" panose="02040503050406030204" pitchFamily="18" charset="0"/>
              </a:rPr>
              <a:t>!</a:t>
            </a:r>
            <a:r>
              <a:rPr lang="en-US" sz="2600" dirty="0">
                <a:solidFill>
                  <a:srgbClr val="FF0000"/>
                </a:solidFill>
                <a:latin typeface="Cambria" panose="02040503050406030204" pitchFamily="18" charset="0"/>
                <a:ea typeface="Cambria" panose="02040503050406030204" pitchFamily="18" charset="0"/>
              </a:rPr>
              <a:t>Vocabulary presentation should include at most about a dozen items.</a:t>
            </a:r>
          </a:p>
          <a:p>
            <a:pPr lvl="1">
              <a:spcBef>
                <a:spcPts val="600"/>
              </a:spcBef>
            </a:pPr>
            <a:endParaRPr lang="ro-RO" sz="2200" dirty="0">
              <a:latin typeface="Cambria" panose="02040503050406030204" pitchFamily="18" charset="0"/>
              <a:ea typeface="Cambria" panose="02040503050406030204" pitchFamily="18" charset="0"/>
            </a:endParaRPr>
          </a:p>
          <a:p>
            <a:pPr marL="457200" lvl="1" indent="0">
              <a:buNone/>
            </a:pPr>
            <a:endParaRPr lang="en-US" sz="2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7552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2" y="490194"/>
            <a:ext cx="8276734" cy="5967167"/>
          </a:xfrm>
        </p:spPr>
        <p:txBody>
          <a:bodyPr>
            <a:normAutofit fontScale="70000" lnSpcReduction="20000"/>
          </a:bodyPr>
          <a:lstStyle/>
          <a:p>
            <a:pPr marL="0" indent="0">
              <a:lnSpc>
                <a:spcPct val="120000"/>
              </a:lnSpc>
              <a:spcBef>
                <a:spcPts val="600"/>
              </a:spcBef>
              <a:buNone/>
            </a:pPr>
            <a:r>
              <a:rPr lang="en-US" sz="3400" b="1" dirty="0" smtClean="0">
                <a:latin typeface="Cambria" panose="02040503050406030204" pitchFamily="18" charset="0"/>
                <a:ea typeface="Cambria" panose="02040503050406030204" pitchFamily="18" charset="0"/>
              </a:rPr>
              <a:t>Presentation</a:t>
            </a:r>
            <a:endParaRPr lang="ro-RO" sz="3400" b="1" dirty="0" smtClean="0">
              <a:latin typeface="Cambria" panose="02040503050406030204" pitchFamily="18" charset="0"/>
              <a:ea typeface="Cambria" panose="02040503050406030204" pitchFamily="18" charset="0"/>
            </a:endParaRPr>
          </a:p>
          <a:p>
            <a:pPr marL="0" indent="0">
              <a:lnSpc>
                <a:spcPct val="120000"/>
              </a:lnSpc>
              <a:spcBef>
                <a:spcPts val="600"/>
              </a:spcBef>
              <a:buNone/>
            </a:pPr>
            <a:r>
              <a:rPr lang="en-US" sz="2600" dirty="0" smtClean="0"/>
              <a:t> </a:t>
            </a:r>
            <a:r>
              <a:rPr lang="en-US" sz="2600" b="1" dirty="0" smtClean="0">
                <a:latin typeface="Cambria" panose="02040503050406030204" pitchFamily="18" charset="0"/>
                <a:ea typeface="Cambria" panose="02040503050406030204" pitchFamily="18" charset="0"/>
              </a:rPr>
              <a:t>Questions to consider:</a:t>
            </a:r>
            <a:endParaRPr lang="en-US" sz="2600" b="1" dirty="0">
              <a:latin typeface="Cambria" panose="02040503050406030204" pitchFamily="18" charset="0"/>
              <a:ea typeface="Cambria" panose="02040503050406030204" pitchFamily="18" charset="0"/>
            </a:endParaRPr>
          </a:p>
          <a:p>
            <a:pPr marL="0" indent="0">
              <a:lnSpc>
                <a:spcPct val="120000"/>
              </a:lnSpc>
              <a:spcBef>
                <a:spcPts val="600"/>
              </a:spcBef>
              <a:buNone/>
            </a:pPr>
            <a:r>
              <a:rPr lang="en-US" sz="2600" b="1" dirty="0" smtClean="0">
                <a:latin typeface="Cambria" panose="02040503050406030204" pitchFamily="18" charset="0"/>
                <a:ea typeface="Cambria" panose="02040503050406030204" pitchFamily="18" charset="0"/>
              </a:rPr>
              <a:t>2</a:t>
            </a:r>
            <a:r>
              <a:rPr lang="en-US" sz="2600" b="1" dirty="0">
                <a:latin typeface="Cambria" panose="02040503050406030204" pitchFamily="18" charset="0"/>
                <a:ea typeface="Cambria" panose="02040503050406030204" pitchFamily="18" charset="0"/>
              </a:rPr>
              <a:t>. </a:t>
            </a:r>
            <a:r>
              <a:rPr lang="en-US" sz="2600" b="1" dirty="0" smtClean="0">
                <a:latin typeface="Cambria" panose="02040503050406030204" pitchFamily="18" charset="0"/>
                <a:ea typeface="Cambria" panose="02040503050406030204" pitchFamily="18" charset="0"/>
              </a:rPr>
              <a:t>The </a:t>
            </a:r>
            <a:r>
              <a:rPr lang="en-US" sz="2600" b="1" dirty="0">
                <a:latin typeface="Cambria" panose="02040503050406030204" pitchFamily="18" charset="0"/>
                <a:ea typeface="Cambria" panose="02040503050406030204" pitchFamily="18" charset="0"/>
              </a:rPr>
              <a:t>choice of the sequence of </a:t>
            </a:r>
            <a:r>
              <a:rPr lang="en-US" sz="2600" b="1" dirty="0" smtClean="0">
                <a:latin typeface="Cambria" panose="02040503050406030204" pitchFamily="18" charset="0"/>
                <a:ea typeface="Cambria" panose="02040503050406030204" pitchFamily="18" charset="0"/>
              </a:rPr>
              <a:t>presentation:</a:t>
            </a:r>
            <a:endParaRPr lang="ro-RO" sz="2600" b="1" dirty="0">
              <a:latin typeface="Cambria" panose="02040503050406030204" pitchFamily="18" charset="0"/>
              <a:ea typeface="Cambria" panose="02040503050406030204" pitchFamily="18" charset="0"/>
            </a:endParaRPr>
          </a:p>
          <a:p>
            <a:pPr lvl="1">
              <a:lnSpc>
                <a:spcPct val="120000"/>
              </a:lnSpc>
              <a:buFont typeface="Wingdings" panose="05000000000000000000" pitchFamily="2" charset="2"/>
              <a:buChar char="Ø"/>
            </a:pPr>
            <a:r>
              <a:rPr lang="en-US" sz="2600" dirty="0" smtClean="0"/>
              <a:t> </a:t>
            </a:r>
            <a:r>
              <a:rPr lang="en-US" sz="2600" dirty="0">
                <a:latin typeface="Cambria" panose="02040503050406030204" pitchFamily="18" charset="0"/>
                <a:ea typeface="Cambria" panose="02040503050406030204" pitchFamily="18" charset="0"/>
              </a:rPr>
              <a:t>meaning first, then form, </a:t>
            </a:r>
            <a:r>
              <a:rPr lang="en-US" sz="2600" dirty="0" smtClean="0">
                <a:latin typeface="Cambria" panose="02040503050406030204" pitchFamily="18" charset="0"/>
                <a:ea typeface="Cambria" panose="02040503050406030204" pitchFamily="18" charset="0"/>
              </a:rPr>
              <a:t>or</a:t>
            </a:r>
          </a:p>
          <a:p>
            <a:pPr lvl="1">
              <a:lnSpc>
                <a:spcPct val="120000"/>
              </a:lnSpc>
              <a:buFont typeface="Wingdings" panose="05000000000000000000" pitchFamily="2" charset="2"/>
              <a:buChar char="Ø"/>
            </a:pPr>
            <a:r>
              <a:rPr lang="en-US" sz="2600" dirty="0" smtClean="0">
                <a:latin typeface="Cambria" panose="02040503050406030204" pitchFamily="18" charset="0"/>
                <a:ea typeface="Cambria" panose="02040503050406030204" pitchFamily="18" charset="0"/>
              </a:rPr>
              <a:t> </a:t>
            </a:r>
            <a:r>
              <a:rPr lang="en-US" sz="2600" dirty="0">
                <a:latin typeface="Cambria" panose="02040503050406030204" pitchFamily="18" charset="0"/>
                <a:ea typeface="Cambria" panose="02040503050406030204" pitchFamily="18" charset="0"/>
              </a:rPr>
              <a:t>form first, then </a:t>
            </a:r>
            <a:r>
              <a:rPr lang="en-US" sz="2600" dirty="0" smtClean="0">
                <a:latin typeface="Cambria" panose="02040503050406030204" pitchFamily="18" charset="0"/>
                <a:ea typeface="Cambria" panose="02040503050406030204" pitchFamily="18" charset="0"/>
              </a:rPr>
              <a:t>meaning.</a:t>
            </a:r>
          </a:p>
          <a:p>
            <a:pPr marL="0" indent="0">
              <a:lnSpc>
                <a:spcPct val="120000"/>
              </a:lnSpc>
              <a:buNone/>
            </a:pPr>
            <a:r>
              <a:rPr lang="en-US" sz="2600" b="1" dirty="0" smtClean="0">
                <a:latin typeface="Cambria" panose="02040503050406030204" pitchFamily="18" charset="0"/>
                <a:ea typeface="Cambria" panose="02040503050406030204" pitchFamily="18" charset="0"/>
              </a:rPr>
              <a:t>meaning </a:t>
            </a:r>
            <a:r>
              <a:rPr lang="en-US" sz="2600" b="1" dirty="0">
                <a:latin typeface="Cambria" panose="02040503050406030204" pitchFamily="18" charset="0"/>
                <a:ea typeface="Cambria" panose="02040503050406030204" pitchFamily="18" charset="0"/>
              </a:rPr>
              <a:t>first, then </a:t>
            </a:r>
            <a:r>
              <a:rPr lang="en-US" sz="2600" b="1" dirty="0" smtClean="0">
                <a:latin typeface="Cambria" panose="02040503050406030204" pitchFamily="18" charset="0"/>
                <a:ea typeface="Cambria" panose="02040503050406030204" pitchFamily="18" charset="0"/>
              </a:rPr>
              <a:t>form</a:t>
            </a:r>
            <a:r>
              <a:rPr lang="en-US" sz="2600" dirty="0" smtClean="0">
                <a:latin typeface="Cambria" panose="02040503050406030204" pitchFamily="18" charset="0"/>
                <a:ea typeface="Cambria" panose="02040503050406030204" pitchFamily="18" charset="0"/>
              </a:rPr>
              <a:t>:</a:t>
            </a:r>
          </a:p>
          <a:p>
            <a:pPr marL="457200" lvl="1" indent="0">
              <a:lnSpc>
                <a:spcPct val="120000"/>
              </a:lnSpc>
              <a:buNone/>
            </a:pPr>
            <a:r>
              <a:rPr lang="en-US" sz="2600" dirty="0" smtClean="0">
                <a:latin typeface="Cambria" panose="02040503050406030204" pitchFamily="18" charset="0"/>
                <a:ea typeface="Cambria" panose="02040503050406030204" pitchFamily="18" charset="0"/>
              </a:rPr>
              <a:t>E.g. hold </a:t>
            </a:r>
            <a:r>
              <a:rPr lang="en-US" sz="2600" dirty="0">
                <a:latin typeface="Cambria" panose="02040503050406030204" pitchFamily="18" charset="0"/>
                <a:ea typeface="Cambria" panose="02040503050406030204" pitchFamily="18" charset="0"/>
              </a:rPr>
              <a:t>up a picture of a shirt (</a:t>
            </a:r>
            <a:r>
              <a:rPr lang="en-US" sz="2600" b="1" dirty="0">
                <a:latin typeface="Cambria" panose="02040503050406030204" pitchFamily="18" charset="0"/>
                <a:ea typeface="Cambria" panose="02040503050406030204" pitchFamily="18" charset="0"/>
              </a:rPr>
              <a:t>the meaning</a:t>
            </a:r>
            <a:r>
              <a:rPr lang="en-US" sz="2600" dirty="0">
                <a:latin typeface="Cambria" panose="02040503050406030204" pitchFamily="18" charset="0"/>
                <a:ea typeface="Cambria" panose="02040503050406030204" pitchFamily="18" charset="0"/>
              </a:rPr>
              <a:t>), and then say </a:t>
            </a:r>
            <a:r>
              <a:rPr lang="en-US" sz="2600" i="1" dirty="0">
                <a:latin typeface="Cambria" panose="02040503050406030204" pitchFamily="18" charset="0"/>
                <a:ea typeface="Cambria" panose="02040503050406030204" pitchFamily="18" charset="0"/>
              </a:rPr>
              <a:t>It's a shirt </a:t>
            </a:r>
            <a:r>
              <a:rPr lang="en-US" sz="2600" dirty="0">
                <a:latin typeface="Cambria" panose="02040503050406030204" pitchFamily="18" charset="0"/>
                <a:ea typeface="Cambria" panose="02040503050406030204" pitchFamily="18" charset="0"/>
              </a:rPr>
              <a:t>(</a:t>
            </a:r>
            <a:r>
              <a:rPr lang="en-US" sz="2600" b="1" dirty="0">
                <a:latin typeface="Cambria" panose="02040503050406030204" pitchFamily="18" charset="0"/>
                <a:ea typeface="Cambria" panose="02040503050406030204" pitchFamily="18" charset="0"/>
              </a:rPr>
              <a:t>the form</a:t>
            </a:r>
            <a:r>
              <a:rPr lang="en-US" sz="2600" dirty="0" smtClean="0">
                <a:latin typeface="Cambria" panose="02040503050406030204" pitchFamily="18" charset="0"/>
                <a:ea typeface="Cambria" panose="02040503050406030204" pitchFamily="18" charset="0"/>
              </a:rPr>
              <a:t>).</a:t>
            </a:r>
          </a:p>
          <a:p>
            <a:pPr marL="0" indent="0">
              <a:lnSpc>
                <a:spcPct val="120000"/>
              </a:lnSpc>
              <a:buNone/>
            </a:pPr>
            <a:r>
              <a:rPr lang="en-US" sz="2600" b="1" dirty="0">
                <a:latin typeface="Cambria" panose="02040503050406030204" pitchFamily="18" charset="0"/>
                <a:ea typeface="Cambria" panose="02040503050406030204" pitchFamily="18" charset="0"/>
              </a:rPr>
              <a:t>form first, then meaning:</a:t>
            </a:r>
          </a:p>
          <a:p>
            <a:pPr marL="457200" lvl="1" indent="0">
              <a:lnSpc>
                <a:spcPct val="120000"/>
              </a:lnSpc>
              <a:buNone/>
            </a:pPr>
            <a:r>
              <a:rPr lang="en-US" sz="2600" dirty="0">
                <a:latin typeface="Cambria" panose="02040503050406030204" pitchFamily="18" charset="0"/>
                <a:ea typeface="Cambria" panose="02040503050406030204" pitchFamily="18" charset="0"/>
              </a:rPr>
              <a:t>E.g. </a:t>
            </a:r>
            <a:r>
              <a:rPr lang="en-US" sz="2600" dirty="0" smtClean="0">
                <a:latin typeface="Cambria" panose="02040503050406030204" pitchFamily="18" charset="0"/>
                <a:ea typeface="Cambria" panose="02040503050406030204" pitchFamily="18" charset="0"/>
              </a:rPr>
              <a:t>say </a:t>
            </a:r>
            <a:r>
              <a:rPr lang="en-US" sz="2600" i="1" dirty="0">
                <a:latin typeface="Cambria" panose="02040503050406030204" pitchFamily="18" charset="0"/>
                <a:ea typeface="Cambria" panose="02040503050406030204" pitchFamily="18" charset="0"/>
              </a:rPr>
              <a:t>shirt</a:t>
            </a:r>
            <a:r>
              <a:rPr lang="en-US" sz="2600" dirty="0">
                <a:latin typeface="Cambria" panose="02040503050406030204" pitchFamily="18" charset="0"/>
                <a:ea typeface="Cambria" panose="02040503050406030204" pitchFamily="18" charset="0"/>
              </a:rPr>
              <a:t> a number of times, have the students repeat the word, and only then point to the picture. </a:t>
            </a:r>
            <a:endParaRPr lang="en-US" sz="2600" dirty="0" smtClean="0">
              <a:latin typeface="Cambria" panose="02040503050406030204" pitchFamily="18" charset="0"/>
              <a:ea typeface="Cambria" panose="02040503050406030204" pitchFamily="18" charset="0"/>
            </a:endParaRPr>
          </a:p>
          <a:p>
            <a:pPr marL="0" indent="0">
              <a:lnSpc>
                <a:spcPct val="120000"/>
              </a:lnSpc>
              <a:buNone/>
            </a:pPr>
            <a:r>
              <a:rPr lang="en-US" sz="2600" dirty="0" smtClean="0">
                <a:latin typeface="Cambria" panose="02040503050406030204" pitchFamily="18" charset="0"/>
                <a:ea typeface="Cambria" panose="02040503050406030204" pitchFamily="18" charset="0"/>
              </a:rPr>
              <a:t>Both </a:t>
            </a:r>
            <a:r>
              <a:rPr lang="en-US" sz="2600" dirty="0">
                <a:latin typeface="Cambria" panose="02040503050406030204" pitchFamily="18" charset="0"/>
                <a:ea typeface="Cambria" panose="02040503050406030204" pitchFamily="18" charset="0"/>
              </a:rPr>
              <a:t>approaches are valid. </a:t>
            </a:r>
            <a:endParaRPr lang="en-US" sz="2600" dirty="0" smtClean="0">
              <a:latin typeface="Cambria" panose="02040503050406030204" pitchFamily="18" charset="0"/>
              <a:ea typeface="Cambria" panose="02040503050406030204" pitchFamily="18" charset="0"/>
            </a:endParaRPr>
          </a:p>
          <a:p>
            <a:pPr lvl="1">
              <a:lnSpc>
                <a:spcPct val="120000"/>
              </a:lnSpc>
              <a:buFont typeface="Wingdings" panose="05000000000000000000" pitchFamily="2" charset="2"/>
              <a:buChar char="ü"/>
            </a:pPr>
            <a:r>
              <a:rPr lang="en-US" sz="2600" dirty="0" smtClean="0">
                <a:latin typeface="Cambria" panose="02040503050406030204" pitchFamily="18" charset="0"/>
                <a:ea typeface="Cambria" panose="02040503050406030204" pitchFamily="18" charset="0"/>
              </a:rPr>
              <a:t>Presenting </a:t>
            </a:r>
            <a:r>
              <a:rPr lang="en-US" sz="2600" dirty="0">
                <a:latin typeface="Cambria" panose="02040503050406030204" pitchFamily="18" charset="0"/>
                <a:ea typeface="Cambria" panose="02040503050406030204" pitchFamily="18" charset="0"/>
              </a:rPr>
              <a:t>the meaning first creates a need for the form, opening the appropriate mental 'files', and making the presentation both more efficient and more memorable. </a:t>
            </a:r>
            <a:endParaRPr lang="en-US" sz="2600" dirty="0" smtClean="0">
              <a:latin typeface="Cambria" panose="02040503050406030204" pitchFamily="18" charset="0"/>
              <a:ea typeface="Cambria" panose="02040503050406030204" pitchFamily="18" charset="0"/>
            </a:endParaRPr>
          </a:p>
          <a:p>
            <a:pPr lvl="1">
              <a:lnSpc>
                <a:spcPct val="120000"/>
              </a:lnSpc>
              <a:buFont typeface="Wingdings" panose="05000000000000000000" pitchFamily="2" charset="2"/>
              <a:buChar char="ü"/>
            </a:pPr>
            <a:r>
              <a:rPr lang="en-US" sz="2600" dirty="0" smtClean="0">
                <a:latin typeface="Cambria" panose="02040503050406030204" pitchFamily="18" charset="0"/>
                <a:ea typeface="Cambria" panose="02040503050406030204" pitchFamily="18" charset="0"/>
              </a:rPr>
              <a:t>‘Form </a:t>
            </a:r>
            <a:r>
              <a:rPr lang="en-US" sz="2600" dirty="0">
                <a:latin typeface="Cambria" panose="02040503050406030204" pitchFamily="18" charset="0"/>
                <a:ea typeface="Cambria" panose="02040503050406030204" pitchFamily="18" charset="0"/>
              </a:rPr>
              <a:t>first' presentation works best when the words are presented in some text so that the learners can work out the meaning </a:t>
            </a:r>
            <a:r>
              <a:rPr lang="en-US" sz="2600" dirty="0" smtClean="0">
                <a:latin typeface="Cambria" panose="02040503050406030204" pitchFamily="18" charset="0"/>
                <a:ea typeface="Cambria" panose="02040503050406030204" pitchFamily="18" charset="0"/>
              </a:rPr>
              <a:t>for themselves. </a:t>
            </a:r>
            <a:endParaRPr lang="ro-RO" sz="2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5358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263191"/>
            <a:ext cx="3735959" cy="4913771"/>
          </a:xfrm>
        </p:spPr>
        <p:txBody>
          <a:bodyPr>
            <a:normAutofit/>
          </a:bodyPr>
          <a:lstStyle/>
          <a:p>
            <a:pPr marL="0" indent="0">
              <a:buNone/>
            </a:pPr>
            <a:r>
              <a:rPr lang="en-US" sz="2200" b="1" dirty="0" smtClean="0">
                <a:latin typeface="Cambria" panose="02040503050406030204" pitchFamily="18" charset="0"/>
                <a:ea typeface="Cambria" panose="02040503050406030204" pitchFamily="18" charset="0"/>
              </a:rPr>
              <a:t>Vocabulary</a:t>
            </a:r>
            <a:r>
              <a:rPr lang="en-US" sz="2200" dirty="0" smtClean="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typically refers mainly </a:t>
            </a:r>
            <a:r>
              <a:rPr lang="en-US" sz="2200" dirty="0" smtClean="0">
                <a:latin typeface="Cambria" panose="02040503050406030204" pitchFamily="18" charset="0"/>
                <a:ea typeface="Cambria" panose="02040503050406030204" pitchFamily="18" charset="0"/>
              </a:rPr>
              <a:t>to:</a:t>
            </a:r>
          </a:p>
          <a:p>
            <a:pPr>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single words (e.g. </a:t>
            </a:r>
            <a:r>
              <a:rPr lang="en-US" sz="2200" dirty="0">
                <a:latin typeface="Cambria" panose="02040503050406030204" pitchFamily="18" charset="0"/>
                <a:ea typeface="Cambria" panose="02040503050406030204" pitchFamily="18" charset="0"/>
              </a:rPr>
              <a:t>dog, green, wash) </a:t>
            </a:r>
            <a:endParaRPr lang="en-US" sz="2200" dirty="0" smtClean="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sometimes </a:t>
            </a:r>
            <a:r>
              <a:rPr lang="en-US" sz="2200" dirty="0">
                <a:latin typeface="Cambria" panose="02040503050406030204" pitchFamily="18" charset="0"/>
                <a:ea typeface="Cambria" panose="02040503050406030204" pitchFamily="18" charset="0"/>
              </a:rPr>
              <a:t>to very tightly linked two- or three-word combinations (</a:t>
            </a:r>
            <a:r>
              <a:rPr lang="en-US" sz="2200" dirty="0" smtClean="0">
                <a:latin typeface="Cambria" panose="02040503050406030204" pitchFamily="18" charset="0"/>
                <a:ea typeface="Cambria" panose="02040503050406030204" pitchFamily="18" charset="0"/>
              </a:rPr>
              <a:t>e.g. </a:t>
            </a:r>
            <a:r>
              <a:rPr lang="en-US" sz="2200" dirty="0">
                <a:latin typeface="Cambria" panose="02040503050406030204" pitchFamily="18" charset="0"/>
                <a:ea typeface="Cambria" panose="02040503050406030204" pitchFamily="18" charset="0"/>
              </a:rPr>
              <a:t>stock market, compact disc, sky blue, go off).</a:t>
            </a:r>
            <a:endParaRPr lang="ru-RU" sz="2200" dirty="0">
              <a:latin typeface="Cambria" panose="02040503050406030204" pitchFamily="18" charset="0"/>
              <a:ea typeface="Cambria" panose="02040503050406030204" pitchFamily="18" charset="0"/>
            </a:endParaRPr>
          </a:p>
          <a:p>
            <a:pPr marL="0" indent="0">
              <a:buNone/>
            </a:pPr>
            <a:endParaRPr lang="ru-RU" sz="2200" b="1" dirty="0">
              <a:latin typeface="Cambria" panose="02040503050406030204" pitchFamily="18" charset="0"/>
              <a:ea typeface="Cambria" panose="02040503050406030204" pitchFamily="18" charset="0"/>
            </a:endParaRPr>
          </a:p>
        </p:txBody>
      </p:sp>
      <p:sp>
        <p:nvSpPr>
          <p:cNvPr id="2" name="Rectangle 1"/>
          <p:cNvSpPr/>
          <p:nvPr/>
        </p:nvSpPr>
        <p:spPr>
          <a:xfrm>
            <a:off x="2938380" y="331456"/>
            <a:ext cx="3267241" cy="523220"/>
          </a:xfrm>
          <a:prstGeom prst="rect">
            <a:avLst/>
          </a:prstGeom>
        </p:spPr>
        <p:txBody>
          <a:bodyPr wrap="none">
            <a:spAutoFit/>
          </a:bodyPr>
          <a:lstStyle/>
          <a:p>
            <a:pPr algn="ctr"/>
            <a:r>
              <a:rPr lang="en-US" sz="2800" b="1" dirty="0">
                <a:latin typeface="Cambria" panose="02040503050406030204" pitchFamily="18" charset="0"/>
                <a:ea typeface="Cambria" panose="02040503050406030204" pitchFamily="18" charset="0"/>
              </a:rPr>
              <a:t>Vocabulary</a:t>
            </a:r>
            <a:r>
              <a:rPr lang="ro-RO" sz="2800" b="1" dirty="0">
                <a:latin typeface="Cambria" panose="02040503050406030204" pitchFamily="18" charset="0"/>
                <a:ea typeface="Cambria" panose="02040503050406030204" pitchFamily="18" charset="0"/>
              </a:rPr>
              <a:t> vs </a:t>
            </a:r>
            <a:r>
              <a:rPr lang="en-US" sz="2800" b="1" dirty="0"/>
              <a:t>Lexis</a:t>
            </a:r>
            <a:endParaRPr lang="ro-RO" sz="2800" b="1" dirty="0">
              <a:latin typeface="Cambria" panose="02040503050406030204" pitchFamily="18" charset="0"/>
              <a:ea typeface="Cambria" panose="02040503050406030204" pitchFamily="18" charset="0"/>
            </a:endParaRPr>
          </a:p>
        </p:txBody>
      </p:sp>
      <p:sp>
        <p:nvSpPr>
          <p:cNvPr id="4" name="TextBox 3"/>
          <p:cNvSpPr txBox="1"/>
          <p:nvPr/>
        </p:nvSpPr>
        <p:spPr>
          <a:xfrm>
            <a:off x="4524866" y="1338606"/>
            <a:ext cx="4251489" cy="4106765"/>
          </a:xfrm>
          <a:prstGeom prst="rect">
            <a:avLst/>
          </a:prstGeom>
          <a:noFill/>
        </p:spPr>
        <p:txBody>
          <a:bodyPr wrap="square" rtlCol="0">
            <a:spAutoFit/>
          </a:bodyPr>
          <a:lstStyle/>
          <a:p>
            <a:r>
              <a:rPr lang="en-US" sz="2200" dirty="0">
                <a:latin typeface="Cambria" panose="02040503050406030204" pitchFamily="18" charset="0"/>
                <a:ea typeface="Cambria" panose="02040503050406030204" pitchFamily="18" charset="0"/>
              </a:rPr>
              <a:t>The concept of </a:t>
            </a:r>
            <a:r>
              <a:rPr lang="en-US" sz="2200" b="1" dirty="0">
                <a:latin typeface="Cambria" panose="02040503050406030204" pitchFamily="18" charset="0"/>
                <a:ea typeface="Cambria" panose="02040503050406030204" pitchFamily="18" charset="0"/>
              </a:rPr>
              <a:t>lexis</a:t>
            </a:r>
            <a:r>
              <a:rPr lang="en-US" sz="2200" dirty="0">
                <a:latin typeface="Cambria" panose="02040503050406030204" pitchFamily="18" charset="0"/>
                <a:ea typeface="Cambria" panose="02040503050406030204" pitchFamily="18" charset="0"/>
              </a:rPr>
              <a:t> is bigger. It </a:t>
            </a:r>
            <a:r>
              <a:rPr lang="en-US" sz="2200" dirty="0" smtClean="0">
                <a:latin typeface="Cambria" panose="02040503050406030204" pitchFamily="18" charset="0"/>
                <a:ea typeface="Cambria" panose="02040503050406030204" pitchFamily="18" charset="0"/>
              </a:rPr>
              <a:t>refers to:</a:t>
            </a:r>
          </a:p>
          <a:p>
            <a:pPr marL="285750" indent="-285750">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words </a:t>
            </a:r>
            <a:endParaRPr lang="en-US" sz="2200" dirty="0">
              <a:latin typeface="Cambria" panose="02040503050406030204" pitchFamily="18" charset="0"/>
              <a:ea typeface="Cambria" panose="02040503050406030204" pitchFamily="18" charset="0"/>
            </a:endParaRPr>
          </a:p>
          <a:p>
            <a:pPr marL="228600" indent="-228600" defTabSz="914400">
              <a:lnSpc>
                <a:spcPct val="90000"/>
              </a:lnSpc>
              <a:spcBef>
                <a:spcPts val="1000"/>
              </a:spcBef>
              <a:buFont typeface="Wingdings" panose="05000000000000000000" pitchFamily="2" charset="2"/>
              <a:buChar char="§"/>
            </a:pPr>
            <a:r>
              <a:rPr lang="en-US" sz="2200" dirty="0">
                <a:latin typeface="Cambria" panose="02040503050406030204" pitchFamily="18" charset="0"/>
                <a:ea typeface="Cambria" panose="02040503050406030204" pitchFamily="18" charset="0"/>
              </a:rPr>
              <a:t>complete 'ready-made' fixed / semi-fixed/typical combinations of words that we can recall and use </a:t>
            </a:r>
            <a:r>
              <a:rPr lang="en-US" sz="2200" dirty="0" smtClean="0">
                <a:latin typeface="Cambria" panose="02040503050406030204" pitchFamily="18" charset="0"/>
                <a:ea typeface="Cambria" panose="02040503050406030204" pitchFamily="18" charset="0"/>
              </a:rPr>
              <a:t>without </a:t>
            </a:r>
            <a:r>
              <a:rPr lang="en-US" sz="2200" dirty="0">
                <a:latin typeface="Cambria" panose="02040503050406030204" pitchFamily="18" charset="0"/>
                <a:ea typeface="Cambria" panose="02040503050406030204" pitchFamily="18" charset="0"/>
              </a:rPr>
              <a:t>having to construct new phrases and sentences word by word from scratch using our knowledge of grammar.</a:t>
            </a:r>
          </a:p>
          <a:p>
            <a:pPr marL="228600" indent="-228600" defTabSz="914400">
              <a:lnSpc>
                <a:spcPct val="90000"/>
              </a:lnSpc>
              <a:spcBef>
                <a:spcPts val="1000"/>
              </a:spcBef>
              <a:buFont typeface="Wingdings" panose="05000000000000000000" pitchFamily="2" charset="2"/>
              <a:buChar char="§"/>
            </a:pP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1264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1" y="622169"/>
            <a:ext cx="8427563" cy="5835192"/>
          </a:xfrm>
        </p:spPr>
        <p:txBody>
          <a:bodyPr>
            <a:normAutofit/>
          </a:bodyPr>
          <a:lstStyle/>
          <a:p>
            <a:pPr marL="0" indent="0">
              <a:spcBef>
                <a:spcPts val="600"/>
              </a:spcBef>
              <a:buNone/>
            </a:pPr>
            <a:r>
              <a:rPr lang="en-US" sz="2600" b="1" dirty="0" smtClean="0">
                <a:latin typeface="Cambria" panose="02040503050406030204" pitchFamily="18" charset="0"/>
                <a:ea typeface="Cambria" panose="02040503050406030204" pitchFamily="18" charset="0"/>
              </a:rPr>
              <a:t>Presentation</a:t>
            </a:r>
            <a:endParaRPr lang="ro-RO" sz="2600" b="1" dirty="0" smtClean="0">
              <a:latin typeface="Cambria" panose="02040503050406030204" pitchFamily="18" charset="0"/>
              <a:ea typeface="Cambria" panose="02040503050406030204" pitchFamily="18" charset="0"/>
            </a:endParaRPr>
          </a:p>
          <a:p>
            <a:pPr marL="0" indent="0">
              <a:spcBef>
                <a:spcPts val="600"/>
              </a:spcBef>
              <a:buNone/>
            </a:pPr>
            <a:r>
              <a:rPr lang="en-US" dirty="0" smtClean="0"/>
              <a:t> </a:t>
            </a:r>
            <a:r>
              <a:rPr lang="en-US" sz="2200" b="1" dirty="0" smtClean="0">
                <a:latin typeface="Cambria" panose="02040503050406030204" pitchFamily="18" charset="0"/>
                <a:ea typeface="Cambria" panose="02040503050406030204" pitchFamily="18" charset="0"/>
              </a:rPr>
              <a:t>Questions to consider:</a:t>
            </a:r>
            <a:endParaRPr lang="en-US" sz="2200" b="1" dirty="0">
              <a:latin typeface="Cambria" panose="02040503050406030204" pitchFamily="18" charset="0"/>
              <a:ea typeface="Cambria" panose="02040503050406030204" pitchFamily="18" charset="0"/>
            </a:endParaRPr>
          </a:p>
          <a:p>
            <a:pPr marL="0" indent="0">
              <a:buNone/>
            </a:pPr>
            <a:r>
              <a:rPr lang="en-US" sz="2200" b="1" dirty="0" smtClean="0">
                <a:latin typeface="Cambria" panose="02040503050406030204" pitchFamily="18" charset="0"/>
                <a:ea typeface="Cambria" panose="02040503050406030204" pitchFamily="18" charset="0"/>
              </a:rPr>
              <a:t>3. The </a:t>
            </a:r>
            <a:r>
              <a:rPr lang="en-US" sz="2200" b="1" dirty="0">
                <a:latin typeface="Cambria" panose="02040503050406030204" pitchFamily="18" charset="0"/>
                <a:ea typeface="Cambria" panose="02040503050406030204" pitchFamily="18" charset="0"/>
              </a:rPr>
              <a:t>means of presentation - whether to present the meaning through</a:t>
            </a:r>
            <a:r>
              <a:rPr lang="en-US" sz="2200" b="1" dirty="0" smtClean="0">
                <a:latin typeface="Cambria" panose="02040503050406030204" pitchFamily="18" charset="0"/>
                <a:ea typeface="Cambria" panose="02040503050406030204" pitchFamily="18" charset="0"/>
              </a:rPr>
              <a:t>:</a:t>
            </a:r>
          </a:p>
          <a:p>
            <a:pPr lvl="1">
              <a:buFont typeface="Wingdings" panose="05000000000000000000" pitchFamily="2" charset="2"/>
              <a:buChar char="§"/>
            </a:pPr>
            <a:r>
              <a:rPr lang="en-US" sz="2200" dirty="0">
                <a:latin typeface="Cambria" panose="02040503050406030204" pitchFamily="18" charset="0"/>
                <a:ea typeface="Cambria" panose="02040503050406030204" pitchFamily="18" charset="0"/>
              </a:rPr>
              <a:t>translation</a:t>
            </a:r>
            <a:endParaRPr lang="ro-RO" sz="2200" dirty="0">
              <a:latin typeface="Cambria" panose="02040503050406030204" pitchFamily="18" charset="0"/>
              <a:ea typeface="Cambria" panose="02040503050406030204" pitchFamily="18" charset="0"/>
            </a:endParaRPr>
          </a:p>
          <a:p>
            <a:pPr lvl="1">
              <a:buFont typeface="Wingdings" panose="05000000000000000000" pitchFamily="2" charset="2"/>
              <a:buChar char="§"/>
            </a:pPr>
            <a:r>
              <a:rPr lang="en-US" sz="2200" dirty="0">
                <a:latin typeface="Cambria" panose="02040503050406030204" pitchFamily="18" charset="0"/>
                <a:ea typeface="Cambria" panose="02040503050406030204" pitchFamily="18" charset="0"/>
              </a:rPr>
              <a:t>real </a:t>
            </a:r>
            <a:r>
              <a:rPr lang="en-US" sz="2200" dirty="0" smtClean="0">
                <a:latin typeface="Cambria" panose="02040503050406030204" pitchFamily="18" charset="0"/>
                <a:ea typeface="Cambria" panose="02040503050406030204" pitchFamily="18" charset="0"/>
              </a:rPr>
              <a:t>things (realia)</a:t>
            </a:r>
            <a:endParaRPr lang="ro-RO" sz="2200" dirty="0">
              <a:latin typeface="Cambria" panose="02040503050406030204" pitchFamily="18" charset="0"/>
              <a:ea typeface="Cambria" panose="02040503050406030204" pitchFamily="18" charset="0"/>
            </a:endParaRPr>
          </a:p>
          <a:p>
            <a:pPr lvl="1">
              <a:buFont typeface="Wingdings" panose="05000000000000000000" pitchFamily="2" charset="2"/>
              <a:buChar char="§"/>
            </a:pPr>
            <a:r>
              <a:rPr lang="en-US" sz="2200" dirty="0">
                <a:latin typeface="Cambria" panose="02040503050406030204" pitchFamily="18" charset="0"/>
                <a:ea typeface="Cambria" panose="02040503050406030204" pitchFamily="18" charset="0"/>
              </a:rPr>
              <a:t>p</a:t>
            </a:r>
            <a:r>
              <a:rPr lang="en-US" sz="2200" dirty="0" smtClean="0">
                <a:latin typeface="Cambria" panose="02040503050406030204" pitchFamily="18" charset="0"/>
                <a:ea typeface="Cambria" panose="02040503050406030204" pitchFamily="18" charset="0"/>
              </a:rPr>
              <a:t>ictures                                                        </a:t>
            </a:r>
            <a:r>
              <a:rPr lang="en-US" sz="2200" b="1" dirty="0" smtClean="0">
                <a:latin typeface="Cambria" panose="02040503050406030204" pitchFamily="18" charset="0"/>
                <a:ea typeface="Cambria" panose="02040503050406030204" pitchFamily="18" charset="0"/>
              </a:rPr>
              <a:t>illustrating the meaning</a:t>
            </a:r>
            <a:r>
              <a:rPr lang="en-US" sz="2200" dirty="0" smtClean="0">
                <a:latin typeface="Cambria" panose="02040503050406030204" pitchFamily="18" charset="0"/>
                <a:ea typeface="Cambria" panose="02040503050406030204" pitchFamily="18" charset="0"/>
              </a:rPr>
              <a:t>                         </a:t>
            </a:r>
            <a:endParaRPr lang="ro-RO" sz="2200" dirty="0">
              <a:latin typeface="Cambria" panose="02040503050406030204" pitchFamily="18" charset="0"/>
              <a:ea typeface="Cambria" panose="02040503050406030204" pitchFamily="18" charset="0"/>
            </a:endParaRPr>
          </a:p>
          <a:p>
            <a:pPr lvl="1">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actions/gestures (demonstration)</a:t>
            </a:r>
            <a:endParaRPr lang="ro-RO" sz="2200" dirty="0">
              <a:latin typeface="Cambria" panose="02040503050406030204" pitchFamily="18" charset="0"/>
              <a:ea typeface="Cambria" panose="02040503050406030204" pitchFamily="18" charset="0"/>
            </a:endParaRPr>
          </a:p>
          <a:p>
            <a:pPr lvl="1">
              <a:buFont typeface="Wingdings" panose="05000000000000000000" pitchFamily="2" charset="2"/>
              <a:buChar char="§"/>
            </a:pPr>
            <a:r>
              <a:rPr lang="en-US" sz="2200" dirty="0">
                <a:latin typeface="Cambria" panose="02040503050406030204" pitchFamily="18" charset="0"/>
                <a:ea typeface="Cambria" panose="02040503050406030204" pitchFamily="18" charset="0"/>
              </a:rPr>
              <a:t>definitions</a:t>
            </a:r>
            <a:endParaRPr lang="ro-RO" sz="2200" dirty="0">
              <a:latin typeface="Cambria" panose="02040503050406030204" pitchFamily="18" charset="0"/>
              <a:ea typeface="Cambria" panose="02040503050406030204" pitchFamily="18" charset="0"/>
            </a:endParaRPr>
          </a:p>
          <a:p>
            <a:pPr lvl="1">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situations            </a:t>
            </a:r>
            <a:r>
              <a:rPr lang="en-US" sz="2200" b="1" dirty="0" smtClean="0">
                <a:latin typeface="Cambria" panose="02040503050406030204" pitchFamily="18" charset="0"/>
                <a:ea typeface="Cambria" panose="02040503050406030204" pitchFamily="18" charset="0"/>
              </a:rPr>
              <a:t>explaining the meaning</a:t>
            </a:r>
            <a:endParaRPr lang="ro-RO" sz="2200" b="1" dirty="0">
              <a:latin typeface="Cambria" panose="02040503050406030204" pitchFamily="18" charset="0"/>
              <a:ea typeface="Cambria" panose="02040503050406030204" pitchFamily="18" charset="0"/>
            </a:endParaRPr>
          </a:p>
        </p:txBody>
      </p:sp>
      <p:sp>
        <p:nvSpPr>
          <p:cNvPr id="2" name="Right Brace 1"/>
          <p:cNvSpPr/>
          <p:nvPr/>
        </p:nvSpPr>
        <p:spPr>
          <a:xfrm>
            <a:off x="5156462" y="2639507"/>
            <a:ext cx="716437" cy="1150067"/>
          </a:xfrm>
          <a:prstGeom prst="rightBrace">
            <a:avLst>
              <a:gd name="adj1" fmla="val 8333"/>
              <a:gd name="adj2" fmla="val 10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4" name="Right Brace 3"/>
          <p:cNvSpPr/>
          <p:nvPr/>
        </p:nvSpPr>
        <p:spPr>
          <a:xfrm>
            <a:off x="2612797" y="3753440"/>
            <a:ext cx="716437" cy="733719"/>
          </a:xfrm>
          <a:prstGeom prst="rightBrace">
            <a:avLst>
              <a:gd name="adj1" fmla="val 8333"/>
              <a:gd name="adj2" fmla="val 10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Tree>
    <p:extLst>
      <p:ext uri="{BB962C8B-B14F-4D97-AF65-F5344CB8AC3E}">
        <p14:creationId xmlns:p14="http://schemas.microsoft.com/office/powerpoint/2010/main" val="2564417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2" y="622169"/>
            <a:ext cx="8138278" cy="5835192"/>
          </a:xfrm>
        </p:spPr>
        <p:txBody>
          <a:bodyPr>
            <a:normAutofit/>
          </a:bodyPr>
          <a:lstStyle/>
          <a:p>
            <a:pPr marL="0" indent="0">
              <a:buNone/>
            </a:pPr>
            <a:r>
              <a:rPr lang="en-US" sz="2600" b="1" dirty="0" smtClean="0">
                <a:latin typeface="Cambria" panose="02040503050406030204" pitchFamily="18" charset="0"/>
                <a:ea typeface="Cambria" panose="02040503050406030204" pitchFamily="18" charset="0"/>
              </a:rPr>
              <a:t>Presentation</a:t>
            </a:r>
            <a:endParaRPr lang="ro-RO" sz="2600" b="1" dirty="0" smtClean="0">
              <a:latin typeface="Cambria" panose="02040503050406030204" pitchFamily="18" charset="0"/>
              <a:ea typeface="Cambria" panose="02040503050406030204" pitchFamily="18" charset="0"/>
            </a:endParaRPr>
          </a:p>
          <a:p>
            <a:pPr marL="0" indent="0">
              <a:buNone/>
            </a:pPr>
            <a:r>
              <a:rPr lang="en-US" sz="2200" dirty="0">
                <a:latin typeface="Cambria" panose="02040503050406030204" pitchFamily="18" charset="0"/>
                <a:ea typeface="Cambria" panose="02040503050406030204" pitchFamily="18" charset="0"/>
              </a:rPr>
              <a:t>4. </a:t>
            </a:r>
            <a:r>
              <a:rPr lang="en-US" sz="2200" b="1" dirty="0" smtClean="0">
                <a:latin typeface="Cambria" panose="02040503050406030204" pitchFamily="18" charset="0"/>
                <a:ea typeface="Cambria" panose="02040503050406030204" pitchFamily="18" charset="0"/>
              </a:rPr>
              <a:t>To </a:t>
            </a:r>
            <a:r>
              <a:rPr lang="en-US" sz="2200" b="1" dirty="0">
                <a:latin typeface="Cambria" panose="02040503050406030204" pitchFamily="18" charset="0"/>
                <a:ea typeface="Cambria" panose="02040503050406030204" pitchFamily="18" charset="0"/>
              </a:rPr>
              <a:t>present the word in its</a:t>
            </a:r>
            <a:r>
              <a:rPr lang="en-US" sz="2200" b="1" dirty="0" smtClean="0">
                <a:latin typeface="Cambria" panose="02040503050406030204" pitchFamily="18" charset="0"/>
                <a:ea typeface="Cambria" panose="02040503050406030204" pitchFamily="18" charset="0"/>
              </a:rPr>
              <a:t>:</a:t>
            </a:r>
          </a:p>
          <a:p>
            <a:pPr marL="457200" lvl="1" indent="0">
              <a:buNone/>
            </a:pPr>
            <a:r>
              <a:rPr lang="en-US" sz="2200" dirty="0" smtClean="0">
                <a:latin typeface="Cambria" panose="02040503050406030204" pitchFamily="18" charset="0"/>
                <a:ea typeface="Cambria" panose="02040503050406030204" pitchFamily="18" charset="0"/>
              </a:rPr>
              <a:t>spoken </a:t>
            </a:r>
            <a:r>
              <a:rPr lang="en-US" sz="2200" dirty="0">
                <a:latin typeface="Cambria" panose="02040503050406030204" pitchFamily="18" charset="0"/>
                <a:ea typeface="Cambria" panose="02040503050406030204" pitchFamily="18" charset="0"/>
              </a:rPr>
              <a:t>form, or</a:t>
            </a:r>
          </a:p>
          <a:p>
            <a:pPr marL="457200" lvl="1" indent="0">
              <a:buNone/>
            </a:pPr>
            <a:r>
              <a:rPr lang="en-US" sz="2200" dirty="0" smtClean="0">
                <a:latin typeface="Cambria" panose="02040503050406030204" pitchFamily="18" charset="0"/>
                <a:ea typeface="Cambria" panose="02040503050406030204" pitchFamily="18" charset="0"/>
              </a:rPr>
              <a:t>written </a:t>
            </a:r>
            <a:r>
              <a:rPr lang="en-US" sz="2200" dirty="0">
                <a:latin typeface="Cambria" panose="02040503050406030204" pitchFamily="18" charset="0"/>
                <a:ea typeface="Cambria" panose="02040503050406030204" pitchFamily="18" charset="0"/>
              </a:rPr>
              <a:t>form</a:t>
            </a:r>
          </a:p>
          <a:p>
            <a:pPr marL="0" indent="0">
              <a:buNone/>
            </a:pPr>
            <a:r>
              <a:rPr lang="en-US" sz="2200" dirty="0" smtClean="0">
                <a:latin typeface="Cambria" panose="02040503050406030204" pitchFamily="18" charset="0"/>
                <a:ea typeface="Cambria" panose="02040503050406030204" pitchFamily="18" charset="0"/>
              </a:rPr>
              <a:t>and </a:t>
            </a:r>
            <a:r>
              <a:rPr lang="en-US" sz="2200" dirty="0">
                <a:latin typeface="Cambria" panose="02040503050406030204" pitchFamily="18" charset="0"/>
                <a:ea typeface="Cambria" panose="02040503050406030204" pitchFamily="18" charset="0"/>
              </a:rPr>
              <a:t>in what order (e.g. spoken before written) and how soon (e.g. delaying the written form until the spoken form has been thoroughly </a:t>
            </a:r>
            <a:r>
              <a:rPr lang="en-US" sz="2200" dirty="0" smtClean="0">
                <a:latin typeface="Cambria" panose="02040503050406030204" pitchFamily="18" charset="0"/>
                <a:ea typeface="Cambria" panose="02040503050406030204" pitchFamily="18" charset="0"/>
              </a:rPr>
              <a:t>learned)</a:t>
            </a:r>
            <a:endParaRPr lang="ro-RO" sz="2200" dirty="0" smtClean="0">
              <a:latin typeface="Cambria" panose="02040503050406030204" pitchFamily="18" charset="0"/>
              <a:ea typeface="Cambria" panose="02040503050406030204" pitchFamily="18" charset="0"/>
            </a:endParaRPr>
          </a:p>
          <a:p>
            <a:pPr marL="0" indent="0">
              <a:spcBef>
                <a:spcPts val="600"/>
              </a:spcBef>
              <a:buNone/>
            </a:pPr>
            <a:endParaRPr lang="en-US" sz="2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03302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2" y="622169"/>
            <a:ext cx="8138278" cy="5835192"/>
          </a:xfrm>
        </p:spPr>
        <p:txBody>
          <a:bodyPr>
            <a:normAutofit/>
          </a:bodyPr>
          <a:lstStyle/>
          <a:p>
            <a:pPr marL="0" indent="0">
              <a:buNone/>
            </a:pPr>
            <a:r>
              <a:rPr lang="en-US" sz="2600" b="1" dirty="0" smtClean="0">
                <a:latin typeface="Cambria" panose="02040503050406030204" pitchFamily="18" charset="0"/>
                <a:ea typeface="Cambria" panose="02040503050406030204" pitchFamily="18" charset="0"/>
              </a:rPr>
              <a:t>Presentation</a:t>
            </a:r>
            <a:endParaRPr lang="ro-RO" sz="2600" b="1" dirty="0" smtClean="0">
              <a:latin typeface="Cambria" panose="02040503050406030204" pitchFamily="18" charset="0"/>
              <a:ea typeface="Cambria" panose="02040503050406030204" pitchFamily="18" charset="0"/>
            </a:endParaRPr>
          </a:p>
          <a:p>
            <a:pPr marL="0" indent="0">
              <a:buNone/>
            </a:pPr>
            <a:r>
              <a:rPr lang="en-US" sz="2200" dirty="0">
                <a:latin typeface="Cambria" panose="02040503050406030204" pitchFamily="18" charset="0"/>
                <a:ea typeface="Cambria" panose="02040503050406030204" pitchFamily="18" charset="0"/>
              </a:rPr>
              <a:t>4. </a:t>
            </a:r>
            <a:r>
              <a:rPr lang="en-US" sz="2200" b="1" dirty="0" smtClean="0">
                <a:latin typeface="Cambria" panose="02040503050406030204" pitchFamily="18" charset="0"/>
                <a:ea typeface="Cambria" panose="02040503050406030204" pitchFamily="18" charset="0"/>
              </a:rPr>
              <a:t>To </a:t>
            </a:r>
            <a:r>
              <a:rPr lang="en-US" sz="2200" b="1" dirty="0">
                <a:latin typeface="Cambria" panose="02040503050406030204" pitchFamily="18" charset="0"/>
                <a:ea typeface="Cambria" panose="02040503050406030204" pitchFamily="18" charset="0"/>
              </a:rPr>
              <a:t>present the word in its</a:t>
            </a:r>
            <a:r>
              <a:rPr lang="en-US" sz="2200" b="1" dirty="0" smtClean="0">
                <a:latin typeface="Cambria" panose="02040503050406030204" pitchFamily="18" charset="0"/>
                <a:ea typeface="Cambria" panose="02040503050406030204" pitchFamily="18" charset="0"/>
              </a:rPr>
              <a:t>:</a:t>
            </a:r>
          </a:p>
          <a:p>
            <a:pPr marL="457200" lvl="1" indent="0">
              <a:buNone/>
            </a:pPr>
            <a:r>
              <a:rPr lang="en-US" sz="2200" dirty="0" smtClean="0">
                <a:latin typeface="Cambria" panose="02040503050406030204" pitchFamily="18" charset="0"/>
                <a:ea typeface="Cambria" panose="02040503050406030204" pitchFamily="18" charset="0"/>
              </a:rPr>
              <a:t>spoken </a:t>
            </a:r>
            <a:r>
              <a:rPr lang="en-US" sz="2200" dirty="0">
                <a:latin typeface="Cambria" panose="02040503050406030204" pitchFamily="18" charset="0"/>
                <a:ea typeface="Cambria" panose="02040503050406030204" pitchFamily="18" charset="0"/>
              </a:rPr>
              <a:t>form, or</a:t>
            </a:r>
          </a:p>
          <a:p>
            <a:pPr marL="457200" lvl="1" indent="0">
              <a:buNone/>
            </a:pPr>
            <a:r>
              <a:rPr lang="en-US" sz="2200" dirty="0" smtClean="0">
                <a:latin typeface="Cambria" panose="02040503050406030204" pitchFamily="18" charset="0"/>
                <a:ea typeface="Cambria" panose="02040503050406030204" pitchFamily="18" charset="0"/>
              </a:rPr>
              <a:t>written </a:t>
            </a:r>
            <a:r>
              <a:rPr lang="en-US" sz="2200" dirty="0">
                <a:latin typeface="Cambria" panose="02040503050406030204" pitchFamily="18" charset="0"/>
                <a:ea typeface="Cambria" panose="02040503050406030204" pitchFamily="18" charset="0"/>
              </a:rPr>
              <a:t>form</a:t>
            </a:r>
          </a:p>
          <a:p>
            <a:pPr marL="0" indent="0">
              <a:buNone/>
            </a:pPr>
            <a:r>
              <a:rPr lang="en-US" sz="2200" dirty="0" smtClean="0">
                <a:latin typeface="Cambria" panose="02040503050406030204" pitchFamily="18" charset="0"/>
                <a:ea typeface="Cambria" panose="02040503050406030204" pitchFamily="18" charset="0"/>
              </a:rPr>
              <a:t>and </a:t>
            </a:r>
            <a:r>
              <a:rPr lang="en-US" sz="2200" dirty="0">
                <a:latin typeface="Cambria" panose="02040503050406030204" pitchFamily="18" charset="0"/>
                <a:ea typeface="Cambria" panose="02040503050406030204" pitchFamily="18" charset="0"/>
              </a:rPr>
              <a:t>in what order (e.g. spoken before written) and how soon (e.g. delaying the written form until the spoken form has been thoroughly </a:t>
            </a:r>
            <a:r>
              <a:rPr lang="en-US" sz="2200" dirty="0" smtClean="0">
                <a:latin typeface="Cambria" panose="02040503050406030204" pitchFamily="18" charset="0"/>
                <a:ea typeface="Cambria" panose="02040503050406030204" pitchFamily="18" charset="0"/>
              </a:rPr>
              <a:t>learned)</a:t>
            </a:r>
            <a:endParaRPr lang="ro-RO" sz="2200" dirty="0" smtClean="0">
              <a:latin typeface="Cambria" panose="02040503050406030204" pitchFamily="18" charset="0"/>
              <a:ea typeface="Cambria" panose="02040503050406030204" pitchFamily="18" charset="0"/>
            </a:endParaRPr>
          </a:p>
          <a:p>
            <a:pPr marL="0" indent="0">
              <a:spcBef>
                <a:spcPts val="600"/>
              </a:spcBef>
              <a:buNone/>
            </a:pPr>
            <a:endParaRPr lang="en-US" sz="2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19184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2" y="622169"/>
            <a:ext cx="8138278" cy="5835192"/>
          </a:xfrm>
        </p:spPr>
        <p:txBody>
          <a:bodyPr>
            <a:normAutofit/>
          </a:bodyPr>
          <a:lstStyle/>
          <a:p>
            <a:pPr marL="0" indent="0">
              <a:spcBef>
                <a:spcPts val="600"/>
              </a:spcBef>
              <a:buNone/>
            </a:pPr>
            <a:r>
              <a:rPr lang="en-US" sz="2600" b="1" dirty="0" smtClean="0">
                <a:latin typeface="Cambria" panose="02040503050406030204" pitchFamily="18" charset="0"/>
                <a:ea typeface="Cambria" panose="02040503050406030204" pitchFamily="18" charset="0"/>
              </a:rPr>
              <a:t>Presentation</a:t>
            </a:r>
            <a:endParaRPr lang="ro-RO" sz="2600" b="1" dirty="0" smtClean="0">
              <a:latin typeface="Cambria" panose="02040503050406030204" pitchFamily="18" charset="0"/>
              <a:ea typeface="Cambria" panose="02040503050406030204" pitchFamily="18" charset="0"/>
            </a:endParaRPr>
          </a:p>
          <a:p>
            <a:pPr marL="0" indent="0">
              <a:spcBef>
                <a:spcPts val="600"/>
              </a:spcBef>
              <a:buNone/>
            </a:pPr>
            <a:endParaRPr lang="en-US" sz="2200" b="1" dirty="0" smtClean="0">
              <a:latin typeface="Cambria" panose="02040503050406030204" pitchFamily="18" charset="0"/>
              <a:ea typeface="Cambria" panose="02040503050406030204" pitchFamily="18" charset="0"/>
            </a:endParaRPr>
          </a:p>
          <a:p>
            <a:pPr marL="0" indent="0">
              <a:spcBef>
                <a:spcPts val="600"/>
              </a:spcBef>
              <a:buNone/>
            </a:pPr>
            <a:r>
              <a:rPr lang="en-US" sz="2200" b="1" dirty="0" smtClean="0">
                <a:latin typeface="Cambria" panose="02040503050406030204" pitchFamily="18" charset="0"/>
                <a:ea typeface="Cambria" panose="02040503050406030204" pitchFamily="18" charset="0"/>
              </a:rPr>
              <a:t>The </a:t>
            </a:r>
            <a:r>
              <a:rPr lang="en-US" sz="2200" b="1" dirty="0">
                <a:latin typeface="Cambria" panose="02040503050406030204" pitchFamily="18" charset="0"/>
                <a:ea typeface="Cambria" panose="02040503050406030204" pitchFamily="18" charset="0"/>
              </a:rPr>
              <a:t>means of </a:t>
            </a:r>
            <a:r>
              <a:rPr lang="en-US" sz="2200" b="1" dirty="0" smtClean="0">
                <a:latin typeface="Cambria" panose="02040503050406030204" pitchFamily="18" charset="0"/>
                <a:ea typeface="Cambria" panose="02040503050406030204" pitchFamily="18" charset="0"/>
              </a:rPr>
              <a:t>presentation</a:t>
            </a:r>
          </a:p>
          <a:p>
            <a:pPr lvl="1">
              <a:buFont typeface="Wingdings" panose="05000000000000000000" pitchFamily="2" charset="2"/>
              <a:buChar char="§"/>
            </a:pPr>
            <a:r>
              <a:rPr lang="en-US" sz="2200" b="1" dirty="0" smtClean="0">
                <a:latin typeface="Cambria" panose="02040503050406030204" pitchFamily="18" charset="0"/>
                <a:ea typeface="Cambria" panose="02040503050406030204" pitchFamily="18" charset="0"/>
              </a:rPr>
              <a:t>translation</a:t>
            </a:r>
            <a:r>
              <a:rPr lang="en-US" sz="2200" dirty="0" smtClean="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is an economical way of presenting meaning but may not be the most </a:t>
            </a:r>
            <a:r>
              <a:rPr lang="en-US" sz="2200" dirty="0" smtClean="0">
                <a:latin typeface="Cambria" panose="02040503050406030204" pitchFamily="18" charset="0"/>
                <a:ea typeface="Cambria" panose="02040503050406030204" pitchFamily="18" charset="0"/>
              </a:rPr>
              <a:t>memorable </a:t>
            </a:r>
            <a:r>
              <a:rPr lang="en-US" sz="2000" i="1" dirty="0" smtClean="0">
                <a:latin typeface="Cambria" panose="02040503050406030204" pitchFamily="18" charset="0"/>
                <a:ea typeface="Cambria" panose="02040503050406030204" pitchFamily="18" charset="0"/>
              </a:rPr>
              <a:t>'no </a:t>
            </a:r>
            <a:r>
              <a:rPr lang="en-US" sz="2000" i="1" dirty="0">
                <a:latin typeface="Cambria" panose="02040503050406030204" pitchFamily="18" charset="0"/>
                <a:ea typeface="Cambria" panose="02040503050406030204" pitchFamily="18" charset="0"/>
              </a:rPr>
              <a:t>pain, no </a:t>
            </a:r>
            <a:r>
              <a:rPr lang="en-US" sz="2000" i="1" dirty="0" smtClean="0">
                <a:latin typeface="Cambria" panose="02040503050406030204" pitchFamily="18" charset="0"/>
                <a:ea typeface="Cambria" panose="02040503050406030204" pitchFamily="18" charset="0"/>
              </a:rPr>
              <a:t>gain</a:t>
            </a:r>
            <a:r>
              <a:rPr lang="en-US" sz="2000" dirty="0" smtClean="0">
                <a:latin typeface="Cambria" panose="02040503050406030204" pitchFamily="18" charset="0"/>
                <a:ea typeface="Cambria" panose="02040503050406030204" pitchFamily="18" charset="0"/>
              </a:rPr>
              <a:t>.</a:t>
            </a:r>
            <a:endParaRPr lang="en-US" sz="2200" dirty="0" smtClean="0">
              <a:latin typeface="Cambria" panose="02040503050406030204" pitchFamily="18" charset="0"/>
              <a:ea typeface="Cambria" panose="02040503050406030204" pitchFamily="18" charset="0"/>
            </a:endParaRPr>
          </a:p>
          <a:p>
            <a:pPr lvl="1" algn="just">
              <a:buFont typeface="Wingdings" panose="05000000000000000000" pitchFamily="2" charset="2"/>
              <a:buChar char="Ø"/>
            </a:pPr>
            <a:r>
              <a:rPr lang="en-US" sz="2200" dirty="0" smtClean="0">
                <a:latin typeface="Cambria" panose="02040503050406030204" pitchFamily="18" charset="0"/>
                <a:ea typeface="Cambria" panose="02040503050406030204" pitchFamily="18" charset="0"/>
              </a:rPr>
              <a:t>Over-reliance </a:t>
            </a:r>
            <a:r>
              <a:rPr lang="en-US" sz="2200" dirty="0">
                <a:latin typeface="Cambria" panose="02040503050406030204" pitchFamily="18" charset="0"/>
                <a:ea typeface="Cambria" panose="02040503050406030204" pitchFamily="18" charset="0"/>
              </a:rPr>
              <a:t>on translation may mean that learners fail to develop an independent L2 lexicon, with the effect that they always access L2 words by means of their L1 equivalents, rather than directly. </a:t>
            </a:r>
            <a:endParaRPr lang="ro-RO"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40337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2" y="622169"/>
            <a:ext cx="8138278" cy="5835192"/>
          </a:xfrm>
        </p:spPr>
        <p:txBody>
          <a:bodyPr>
            <a:normAutofit/>
          </a:bodyPr>
          <a:lstStyle/>
          <a:p>
            <a:pPr marL="0" indent="0">
              <a:spcBef>
                <a:spcPts val="600"/>
              </a:spcBef>
              <a:buNone/>
            </a:pPr>
            <a:r>
              <a:rPr lang="en-US" sz="2600" b="1" dirty="0" smtClean="0">
                <a:latin typeface="Cambria" panose="02040503050406030204" pitchFamily="18" charset="0"/>
                <a:ea typeface="Cambria" panose="02040503050406030204" pitchFamily="18" charset="0"/>
              </a:rPr>
              <a:t>Presentation</a:t>
            </a:r>
            <a:endParaRPr lang="ro-RO" sz="2600" b="1" dirty="0" smtClean="0">
              <a:latin typeface="Cambria" panose="02040503050406030204" pitchFamily="18" charset="0"/>
              <a:ea typeface="Cambria" panose="02040503050406030204" pitchFamily="18" charset="0"/>
            </a:endParaRPr>
          </a:p>
          <a:p>
            <a:pPr marL="0" indent="0">
              <a:spcBef>
                <a:spcPts val="600"/>
              </a:spcBef>
              <a:buNone/>
            </a:pPr>
            <a:r>
              <a:rPr lang="en-US" sz="2200" b="1" dirty="0" smtClean="0">
                <a:latin typeface="Cambria" panose="02040503050406030204" pitchFamily="18" charset="0"/>
                <a:ea typeface="Cambria" panose="02040503050406030204" pitchFamily="18" charset="0"/>
              </a:rPr>
              <a:t>The </a:t>
            </a:r>
            <a:r>
              <a:rPr lang="en-US" sz="2200" b="1" dirty="0">
                <a:latin typeface="Cambria" panose="02040503050406030204" pitchFamily="18" charset="0"/>
                <a:ea typeface="Cambria" panose="02040503050406030204" pitchFamily="18" charset="0"/>
              </a:rPr>
              <a:t>means of </a:t>
            </a:r>
            <a:r>
              <a:rPr lang="en-US" sz="2200" b="1" dirty="0" smtClean="0">
                <a:latin typeface="Cambria" panose="02040503050406030204" pitchFamily="18" charset="0"/>
                <a:ea typeface="Cambria" panose="02040503050406030204" pitchFamily="18" charset="0"/>
              </a:rPr>
              <a:t>presentation</a:t>
            </a:r>
          </a:p>
          <a:p>
            <a:pPr lvl="1">
              <a:buFont typeface="Wingdings" panose="05000000000000000000" pitchFamily="2" charset="2"/>
              <a:buChar char="§"/>
            </a:pPr>
            <a:r>
              <a:rPr lang="en-US" sz="2200" b="1" dirty="0" smtClean="0">
                <a:latin typeface="Cambria" panose="02040503050406030204" pitchFamily="18" charset="0"/>
                <a:ea typeface="Cambria" panose="02040503050406030204" pitchFamily="18" charset="0"/>
              </a:rPr>
              <a:t>illustrating</a:t>
            </a:r>
            <a:r>
              <a:rPr lang="en-US" sz="2200" dirty="0">
                <a:latin typeface="Cambria" panose="02040503050406030204" pitchFamily="18" charset="0"/>
                <a:ea typeface="Cambria" panose="02040503050406030204" pitchFamily="18" charset="0"/>
              </a:rPr>
              <a:t> meaning (</a:t>
            </a:r>
            <a:r>
              <a:rPr lang="en-US" sz="2200" i="1" dirty="0" smtClean="0">
                <a:latin typeface="Cambria" panose="02040503050406030204" pitchFamily="18" charset="0"/>
                <a:ea typeface="Cambria" panose="02040503050406030204" pitchFamily="18" charset="0"/>
              </a:rPr>
              <a:t>flashcards, </a:t>
            </a:r>
            <a:r>
              <a:rPr lang="en-US" sz="2200" i="1" dirty="0">
                <a:latin typeface="Cambria" panose="02040503050406030204" pitchFamily="18" charset="0"/>
                <a:ea typeface="Cambria" panose="02040503050406030204" pitchFamily="18" charset="0"/>
              </a:rPr>
              <a:t>wall charts, transparencies projected on to the board or wall using the overhead projector, and board </a:t>
            </a:r>
            <a:r>
              <a:rPr lang="en-US" sz="2200" i="1" dirty="0" smtClean="0">
                <a:latin typeface="Cambria" panose="02040503050406030204" pitchFamily="18" charset="0"/>
                <a:ea typeface="Cambria" panose="02040503050406030204" pitchFamily="18" charset="0"/>
              </a:rPr>
              <a:t>drawings</a:t>
            </a:r>
            <a:r>
              <a:rPr lang="en-US" sz="2200" dirty="0" smtClean="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is effective, but is limited to certain kinds of </a:t>
            </a:r>
            <a:r>
              <a:rPr lang="en-US" sz="2200" dirty="0" smtClean="0">
                <a:latin typeface="Cambria" panose="02040503050406030204" pitchFamily="18" charset="0"/>
                <a:ea typeface="Cambria" panose="02040503050406030204" pitchFamily="18" charset="0"/>
              </a:rPr>
              <a:t>words.</a:t>
            </a:r>
          </a:p>
          <a:p>
            <a:pPr marL="457200" lvl="1" indent="0">
              <a:buNone/>
            </a:pPr>
            <a:endParaRPr lang="ro-RO" sz="2200" dirty="0">
              <a:latin typeface="Cambria" panose="02040503050406030204" pitchFamily="18" charset="0"/>
              <a:ea typeface="Cambria" panose="02040503050406030204" pitchFamily="18" charset="0"/>
            </a:endParaRPr>
          </a:p>
        </p:txBody>
      </p:sp>
      <p:pic>
        <p:nvPicPr>
          <p:cNvPr id="4" name="Picture 3"/>
          <p:cNvPicPr/>
          <p:nvPr/>
        </p:nvPicPr>
        <p:blipFill>
          <a:blip r:embed="rId2"/>
          <a:stretch>
            <a:fillRect/>
          </a:stretch>
        </p:blipFill>
        <p:spPr>
          <a:xfrm>
            <a:off x="179110" y="3165050"/>
            <a:ext cx="4098784" cy="2368484"/>
          </a:xfrm>
          <a:prstGeom prst="rect">
            <a:avLst/>
          </a:prstGeom>
        </p:spPr>
      </p:pic>
      <p:pic>
        <p:nvPicPr>
          <p:cNvPr id="6" name="Picture 5"/>
          <p:cNvPicPr/>
          <p:nvPr/>
        </p:nvPicPr>
        <p:blipFill>
          <a:blip r:embed="rId3"/>
          <a:stretch>
            <a:fillRect/>
          </a:stretch>
        </p:blipFill>
        <p:spPr>
          <a:xfrm>
            <a:off x="4353308" y="3074188"/>
            <a:ext cx="4760556" cy="2572468"/>
          </a:xfrm>
          <a:prstGeom prst="rect">
            <a:avLst/>
          </a:prstGeom>
        </p:spPr>
      </p:pic>
    </p:spTree>
    <p:extLst>
      <p:ext uri="{BB962C8B-B14F-4D97-AF65-F5344CB8AC3E}">
        <p14:creationId xmlns:p14="http://schemas.microsoft.com/office/powerpoint/2010/main" val="2452333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2" y="622169"/>
            <a:ext cx="6306532" cy="5835192"/>
          </a:xfrm>
        </p:spPr>
        <p:txBody>
          <a:bodyPr>
            <a:normAutofit/>
          </a:bodyPr>
          <a:lstStyle/>
          <a:p>
            <a:pPr marL="0" indent="0">
              <a:spcBef>
                <a:spcPts val="600"/>
              </a:spcBef>
              <a:buNone/>
            </a:pPr>
            <a:r>
              <a:rPr lang="en-US" sz="2600" b="1" dirty="0" smtClean="0">
                <a:latin typeface="Cambria" panose="02040503050406030204" pitchFamily="18" charset="0"/>
                <a:ea typeface="Cambria" panose="02040503050406030204" pitchFamily="18" charset="0"/>
              </a:rPr>
              <a:t>Presentation</a:t>
            </a:r>
            <a:endParaRPr lang="ro-RO" sz="2600" b="1" dirty="0" smtClean="0">
              <a:latin typeface="Cambria" panose="02040503050406030204" pitchFamily="18" charset="0"/>
              <a:ea typeface="Cambria" panose="02040503050406030204" pitchFamily="18" charset="0"/>
            </a:endParaRPr>
          </a:p>
          <a:p>
            <a:pPr marL="0" indent="0">
              <a:buNone/>
            </a:pPr>
            <a:r>
              <a:rPr lang="en-US" sz="2200" b="1" dirty="0" smtClean="0">
                <a:latin typeface="Cambria" panose="02040503050406030204" pitchFamily="18" charset="0"/>
                <a:ea typeface="Cambria" panose="02040503050406030204" pitchFamily="18" charset="0"/>
              </a:rPr>
              <a:t>Non-visual </a:t>
            </a:r>
            <a:r>
              <a:rPr lang="en-US" sz="2200" b="1" dirty="0">
                <a:latin typeface="Cambria" panose="02040503050406030204" pitchFamily="18" charset="0"/>
                <a:ea typeface="Cambria" panose="02040503050406030204" pitchFamily="18" charset="0"/>
              </a:rPr>
              <a:t>verbal means of clarifying meaning include:</a:t>
            </a:r>
          </a:p>
          <a:p>
            <a:pPr lvl="1">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providing </a:t>
            </a:r>
            <a:r>
              <a:rPr lang="en-US" sz="2200" dirty="0">
                <a:latin typeface="Cambria" panose="02040503050406030204" pitchFamily="18" charset="0"/>
                <a:ea typeface="Cambria" panose="02040503050406030204" pitchFamily="18" charset="0"/>
              </a:rPr>
              <a:t>an </a:t>
            </a:r>
            <a:r>
              <a:rPr lang="en-US" sz="2200" b="1" dirty="0">
                <a:latin typeface="Cambria" panose="02040503050406030204" pitchFamily="18" charset="0"/>
                <a:ea typeface="Cambria" panose="02040503050406030204" pitchFamily="18" charset="0"/>
              </a:rPr>
              <a:t>example situation </a:t>
            </a:r>
            <a:r>
              <a:rPr lang="en-US" sz="2200" dirty="0" smtClean="0">
                <a:latin typeface="Cambria" panose="02040503050406030204" pitchFamily="18" charset="0"/>
                <a:ea typeface="Cambria" panose="02040503050406030204" pitchFamily="18" charset="0"/>
              </a:rPr>
              <a:t>(</a:t>
            </a:r>
            <a:r>
              <a:rPr lang="en-US" sz="2200" i="1" dirty="0" smtClean="0">
                <a:latin typeface="Cambria" panose="02040503050406030204" pitchFamily="18" charset="0"/>
                <a:ea typeface="Cambria" panose="02040503050406030204" pitchFamily="18" charset="0"/>
              </a:rPr>
              <a:t>situational </a:t>
            </a:r>
            <a:r>
              <a:rPr lang="en-US" sz="2200" i="1" dirty="0">
                <a:latin typeface="Cambria" panose="02040503050406030204" pitchFamily="18" charset="0"/>
                <a:ea typeface="Cambria" panose="02040503050406030204" pitchFamily="18" charset="0"/>
              </a:rPr>
              <a:t>presentation </a:t>
            </a:r>
            <a:r>
              <a:rPr lang="en-US" sz="2200" dirty="0" smtClean="0">
                <a:latin typeface="Cambria" panose="02040503050406030204" pitchFamily="18" charset="0"/>
                <a:ea typeface="Cambria" panose="02040503050406030204" pitchFamily="18" charset="0"/>
              </a:rPr>
              <a:t>- providing </a:t>
            </a:r>
            <a:r>
              <a:rPr lang="en-US" sz="2200" dirty="0">
                <a:latin typeface="Cambria" panose="02040503050406030204" pitchFamily="18" charset="0"/>
                <a:ea typeface="Cambria" panose="02040503050406030204" pitchFamily="18" charset="0"/>
              </a:rPr>
              <a:t>a scenario which </a:t>
            </a:r>
            <a:r>
              <a:rPr lang="en-US" sz="2200" dirty="0" smtClean="0">
                <a:latin typeface="Cambria" panose="02040503050406030204" pitchFamily="18" charset="0"/>
                <a:ea typeface="Cambria" panose="02040503050406030204" pitchFamily="18" charset="0"/>
              </a:rPr>
              <a:t>clearly contextualizes </a:t>
            </a:r>
            <a:r>
              <a:rPr lang="en-US" sz="2200" dirty="0">
                <a:latin typeface="Cambria" panose="02040503050406030204" pitchFamily="18" charset="0"/>
                <a:ea typeface="Cambria" panose="02040503050406030204" pitchFamily="18" charset="0"/>
              </a:rPr>
              <a:t>the target </a:t>
            </a:r>
            <a:r>
              <a:rPr lang="en-US" sz="2200" dirty="0" smtClean="0">
                <a:latin typeface="Cambria" panose="02040503050406030204" pitchFamily="18" charset="0"/>
                <a:ea typeface="Cambria" panose="02040503050406030204" pitchFamily="18" charset="0"/>
              </a:rPr>
              <a:t>word/words)</a:t>
            </a:r>
          </a:p>
          <a:p>
            <a:pPr lvl="1">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giving </a:t>
            </a:r>
            <a:r>
              <a:rPr lang="en-US" sz="2200" dirty="0">
                <a:latin typeface="Cambria" panose="02040503050406030204" pitchFamily="18" charset="0"/>
                <a:ea typeface="Cambria" panose="02040503050406030204" pitchFamily="18" charset="0"/>
              </a:rPr>
              <a:t>several example </a:t>
            </a:r>
            <a:r>
              <a:rPr lang="en-US" sz="2200" dirty="0" smtClean="0">
                <a:latin typeface="Cambria" panose="02040503050406030204" pitchFamily="18" charset="0"/>
                <a:ea typeface="Cambria" panose="02040503050406030204" pitchFamily="18" charset="0"/>
              </a:rPr>
              <a:t>sentences </a:t>
            </a:r>
            <a:endParaRPr lang="en-US" sz="2200" dirty="0">
              <a:latin typeface="Cambria" panose="02040503050406030204" pitchFamily="18" charset="0"/>
              <a:ea typeface="Cambria" panose="02040503050406030204" pitchFamily="18" charset="0"/>
            </a:endParaRPr>
          </a:p>
          <a:p>
            <a:pPr lvl="1">
              <a:buFont typeface="Wingdings" panose="05000000000000000000" pitchFamily="2" charset="2"/>
              <a:buChar char="§"/>
            </a:pPr>
            <a:r>
              <a:rPr lang="en-US" sz="2200" dirty="0">
                <a:latin typeface="Cambria" panose="02040503050406030204" pitchFamily="18" charset="0"/>
                <a:ea typeface="Cambria" panose="02040503050406030204" pitchFamily="18" charset="0"/>
              </a:rPr>
              <a:t>giving synonyms </a:t>
            </a:r>
            <a:r>
              <a:rPr lang="en-US" sz="2200" dirty="0" smtClean="0">
                <a:latin typeface="Cambria" panose="02040503050406030204" pitchFamily="18" charset="0"/>
                <a:ea typeface="Cambria" panose="02040503050406030204" pitchFamily="18" charset="0"/>
              </a:rPr>
              <a:t>(</a:t>
            </a:r>
            <a:r>
              <a:rPr lang="en-US" sz="2200" dirty="0">
                <a:latin typeface="Cambria" panose="02040503050406030204" pitchFamily="18" charset="0"/>
                <a:ea typeface="Cambria" panose="02040503050406030204" pitchFamily="18" charset="0"/>
              </a:rPr>
              <a:t>'fancy' - it means 'like'), antonyms ('outgoing' - it's the opposite of </a:t>
            </a:r>
            <a:r>
              <a:rPr lang="en-US" sz="2200" dirty="0" smtClean="0">
                <a:latin typeface="Cambria" panose="02040503050406030204" pitchFamily="18" charset="0"/>
                <a:ea typeface="Cambria" panose="02040503050406030204" pitchFamily="18" charset="0"/>
              </a:rPr>
              <a:t>'shy’), </a:t>
            </a:r>
            <a:r>
              <a:rPr lang="en-US" sz="2200" dirty="0">
                <a:latin typeface="Cambria" panose="02040503050406030204" pitchFamily="18" charset="0"/>
                <a:ea typeface="Cambria" panose="02040503050406030204" pitchFamily="18" charset="0"/>
              </a:rPr>
              <a:t>or superordinate terms (a 'herring' is a kind of fish</a:t>
            </a:r>
            <a:r>
              <a:rPr lang="en-US" sz="2200" dirty="0" smtClean="0">
                <a:latin typeface="Cambria" panose="02040503050406030204" pitchFamily="18" charset="0"/>
                <a:ea typeface="Cambria" panose="02040503050406030204" pitchFamily="18" charset="0"/>
              </a:rPr>
              <a:t>).</a:t>
            </a:r>
            <a:endParaRPr lang="en-US" sz="2200" dirty="0">
              <a:latin typeface="Cambria" panose="02040503050406030204" pitchFamily="18" charset="0"/>
              <a:ea typeface="Cambria" panose="02040503050406030204" pitchFamily="18" charset="0"/>
            </a:endParaRPr>
          </a:p>
          <a:p>
            <a:pPr lvl="1">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giving </a:t>
            </a:r>
            <a:r>
              <a:rPr lang="en-US" sz="2200" dirty="0">
                <a:latin typeface="Cambria" panose="02040503050406030204" pitchFamily="18" charset="0"/>
                <a:ea typeface="Cambria" panose="02040503050406030204" pitchFamily="18" charset="0"/>
              </a:rPr>
              <a:t>a full </a:t>
            </a:r>
            <a:r>
              <a:rPr lang="en-US" sz="2200" dirty="0" smtClean="0">
                <a:latin typeface="Cambria" panose="02040503050406030204" pitchFamily="18" charset="0"/>
                <a:ea typeface="Cambria" panose="02040503050406030204" pitchFamily="18" charset="0"/>
              </a:rPr>
              <a:t>definition.</a:t>
            </a:r>
            <a:endParaRPr lang="ro-RO" sz="2200" dirty="0">
              <a:latin typeface="Cambria" panose="02040503050406030204" pitchFamily="18" charset="0"/>
              <a:ea typeface="Cambria" panose="02040503050406030204" pitchFamily="18" charset="0"/>
            </a:endParaRPr>
          </a:p>
          <a:p>
            <a:pPr marL="0" indent="0">
              <a:buNone/>
            </a:pPr>
            <a:r>
              <a:rPr lang="en-US" sz="2200" dirty="0" smtClean="0">
                <a:solidFill>
                  <a:srgbClr val="C00000"/>
                </a:solidFill>
                <a:latin typeface="Cambria" panose="02040503050406030204" pitchFamily="18" charset="0"/>
                <a:ea typeface="Cambria" panose="02040503050406030204" pitchFamily="18" charset="0"/>
              </a:rPr>
              <a:t>!</a:t>
            </a:r>
            <a:r>
              <a:rPr lang="en-US" sz="2200" dirty="0">
                <a:solidFill>
                  <a:srgbClr val="C00000"/>
                </a:solidFill>
                <a:latin typeface="Cambria" panose="02040503050406030204" pitchFamily="18" charset="0"/>
                <a:ea typeface="Cambria" panose="02040503050406030204" pitchFamily="18" charset="0"/>
              </a:rPr>
              <a:t>E</a:t>
            </a:r>
            <a:r>
              <a:rPr lang="en-US" sz="2200" dirty="0" smtClean="0">
                <a:solidFill>
                  <a:srgbClr val="C00000"/>
                </a:solidFill>
                <a:latin typeface="Cambria" panose="02040503050406030204" pitchFamily="18" charset="0"/>
                <a:ea typeface="Cambria" panose="02040503050406030204" pitchFamily="18" charset="0"/>
              </a:rPr>
              <a:t>xplaining </a:t>
            </a:r>
            <a:r>
              <a:rPr lang="en-US" sz="2200" dirty="0">
                <a:solidFill>
                  <a:srgbClr val="C00000"/>
                </a:solidFill>
                <a:latin typeface="Cambria" panose="02040503050406030204" pitchFamily="18" charset="0"/>
                <a:ea typeface="Cambria" panose="02040503050406030204" pitchFamily="18" charset="0"/>
              </a:rPr>
              <a:t>meaning verbally is time-consuming but can be effective if explanations are kept clear and simple.</a:t>
            </a:r>
          </a:p>
          <a:p>
            <a:pPr marL="457200" lvl="1" indent="0">
              <a:buNone/>
            </a:pPr>
            <a:endParaRPr lang="en-US" sz="2200" dirty="0">
              <a:latin typeface="Cambria" panose="02040503050406030204" pitchFamily="18" charset="0"/>
              <a:ea typeface="Cambria" panose="02040503050406030204" pitchFamily="18" charset="0"/>
            </a:endParaRPr>
          </a:p>
        </p:txBody>
      </p:sp>
      <p:sp>
        <p:nvSpPr>
          <p:cNvPr id="2" name="Right Brace 1"/>
          <p:cNvSpPr/>
          <p:nvPr/>
        </p:nvSpPr>
        <p:spPr>
          <a:xfrm>
            <a:off x="6561056" y="3224435"/>
            <a:ext cx="207389" cy="121558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4" name="TextBox 3"/>
          <p:cNvSpPr txBox="1"/>
          <p:nvPr/>
        </p:nvSpPr>
        <p:spPr>
          <a:xfrm>
            <a:off x="6777872" y="2780906"/>
            <a:ext cx="2055043" cy="1754326"/>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F</a:t>
            </a:r>
            <a:r>
              <a:rPr lang="en-US" dirty="0" smtClean="0">
                <a:latin typeface="Cambria" panose="02040503050406030204" pitchFamily="18" charset="0"/>
                <a:ea typeface="Cambria" panose="02040503050406030204" pitchFamily="18" charset="0"/>
              </a:rPr>
              <a:t>or </a:t>
            </a:r>
            <a:r>
              <a:rPr lang="en-US" b="1" dirty="0">
                <a:latin typeface="Cambria" panose="02040503050406030204" pitchFamily="18" charset="0"/>
                <a:ea typeface="Cambria" panose="02040503050406030204" pitchFamily="18" charset="0"/>
              </a:rPr>
              <a:t>incidental</a:t>
            </a:r>
            <a:r>
              <a:rPr lang="en-US" dirty="0">
                <a:latin typeface="Cambria" panose="02040503050406030204" pitchFamily="18" charset="0"/>
                <a:ea typeface="Cambria" panose="02040503050406030204" pitchFamily="18" charset="0"/>
              </a:rPr>
              <a:t> vocabulary </a:t>
            </a:r>
            <a:r>
              <a:rPr lang="en-US" dirty="0" smtClean="0">
                <a:latin typeface="Cambria" panose="02040503050406030204" pitchFamily="18" charset="0"/>
                <a:ea typeface="Cambria" panose="02040503050406030204" pitchFamily="18" charset="0"/>
              </a:rPr>
              <a:t>work; useful </a:t>
            </a:r>
            <a:r>
              <a:rPr lang="en-US" dirty="0">
                <a:latin typeface="Cambria" panose="02040503050406030204" pitchFamily="18" charset="0"/>
                <a:ea typeface="Cambria" panose="02040503050406030204" pitchFamily="18" charset="0"/>
              </a:rPr>
              <a:t>when </a:t>
            </a:r>
            <a:r>
              <a:rPr lang="en-US" dirty="0" smtClean="0">
                <a:latin typeface="Cambria" panose="02040503050406030204" pitchFamily="18" charset="0"/>
                <a:ea typeface="Cambria" panose="02040503050406030204" pitchFamily="18" charset="0"/>
              </a:rPr>
              <a:t>explaining </a:t>
            </a:r>
            <a:r>
              <a:rPr lang="en-US" dirty="0">
                <a:latin typeface="Cambria" panose="02040503050406030204" pitchFamily="18" charset="0"/>
                <a:ea typeface="Cambria" panose="02040503050406030204" pitchFamily="18" charset="0"/>
              </a:rPr>
              <a:t>words that come up </a:t>
            </a:r>
            <a:r>
              <a:rPr lang="en-US" dirty="0" smtClean="0">
                <a:latin typeface="Cambria" panose="02040503050406030204" pitchFamily="18" charset="0"/>
                <a:ea typeface="Cambria" panose="02040503050406030204" pitchFamily="18" charset="0"/>
              </a:rPr>
              <a:t>in texts.</a:t>
            </a:r>
            <a:endParaRPr lang="ro-RO"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5134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1929" y="1527279"/>
            <a:ext cx="4930567" cy="1333616"/>
          </a:xfrm>
          <a:prstGeom prst="rect">
            <a:avLst/>
          </a:prstGeom>
        </p:spPr>
      </p:pic>
      <p:pic>
        <p:nvPicPr>
          <p:cNvPr id="4" name="Picture 3"/>
          <p:cNvPicPr/>
          <p:nvPr/>
        </p:nvPicPr>
        <p:blipFill rotWithShape="1">
          <a:blip r:embed="rId3"/>
          <a:srcRect b="35688"/>
          <a:stretch/>
        </p:blipFill>
        <p:spPr>
          <a:xfrm>
            <a:off x="211929" y="3242819"/>
            <a:ext cx="4369497" cy="1875936"/>
          </a:xfrm>
          <a:prstGeom prst="rect">
            <a:avLst/>
          </a:prstGeom>
        </p:spPr>
      </p:pic>
      <p:sp>
        <p:nvSpPr>
          <p:cNvPr id="5" name="TextBox 4"/>
          <p:cNvSpPr txBox="1"/>
          <p:nvPr/>
        </p:nvSpPr>
        <p:spPr>
          <a:xfrm>
            <a:off x="5957740" y="622166"/>
            <a:ext cx="2564091" cy="400110"/>
          </a:xfrm>
          <a:prstGeom prst="rect">
            <a:avLst/>
          </a:prstGeom>
          <a:noFill/>
        </p:spPr>
        <p:txBody>
          <a:bodyPr wrap="square" rtlCol="0">
            <a:spAutoFit/>
          </a:bodyPr>
          <a:lstStyle/>
          <a:p>
            <a:r>
              <a:rPr lang="en-US" sz="2000" b="1" dirty="0" smtClean="0">
                <a:latin typeface="Cambria" panose="02040503050406030204" pitchFamily="18" charset="0"/>
                <a:ea typeface="Cambria" panose="02040503050406030204" pitchFamily="18" charset="0"/>
              </a:rPr>
              <a:t>Layered definition </a:t>
            </a:r>
            <a:endParaRPr lang="en-US" sz="2000" b="1" dirty="0">
              <a:latin typeface="Cambria" panose="02040503050406030204" pitchFamily="18" charset="0"/>
              <a:ea typeface="Cambria" panose="02040503050406030204" pitchFamily="18" charset="0"/>
            </a:endParaRPr>
          </a:p>
        </p:txBody>
      </p:sp>
      <p:sp>
        <p:nvSpPr>
          <p:cNvPr id="7" name="TextBox 6"/>
          <p:cNvSpPr txBox="1"/>
          <p:nvPr/>
        </p:nvSpPr>
        <p:spPr>
          <a:xfrm>
            <a:off x="5571241" y="1896355"/>
            <a:ext cx="3223967" cy="400110"/>
          </a:xfrm>
          <a:prstGeom prst="rect">
            <a:avLst/>
          </a:prstGeom>
          <a:noFill/>
        </p:spPr>
        <p:txBody>
          <a:bodyPr wrap="square" rtlCol="0">
            <a:spAutoFit/>
          </a:bodyPr>
          <a:lstStyle/>
          <a:p>
            <a:r>
              <a:rPr lang="en-US" sz="2000" b="1" dirty="0" smtClean="0">
                <a:latin typeface="Cambria" panose="02040503050406030204" pitchFamily="18" charset="0"/>
                <a:ea typeface="Cambria" panose="02040503050406030204" pitchFamily="18" charset="0"/>
              </a:rPr>
              <a:t>Situational presentation </a:t>
            </a:r>
            <a:endParaRPr lang="en-US" sz="2000" b="1" dirty="0">
              <a:latin typeface="Cambria" panose="02040503050406030204" pitchFamily="18" charset="0"/>
              <a:ea typeface="Cambria" panose="02040503050406030204" pitchFamily="18" charset="0"/>
            </a:endParaRPr>
          </a:p>
        </p:txBody>
      </p:sp>
      <p:sp>
        <p:nvSpPr>
          <p:cNvPr id="8" name="TextBox 7"/>
          <p:cNvSpPr txBox="1"/>
          <p:nvPr/>
        </p:nvSpPr>
        <p:spPr>
          <a:xfrm>
            <a:off x="5486400" y="3883843"/>
            <a:ext cx="2556235" cy="400110"/>
          </a:xfrm>
          <a:prstGeom prst="rect">
            <a:avLst/>
          </a:prstGeom>
          <a:noFill/>
        </p:spPr>
        <p:txBody>
          <a:bodyPr wrap="square" rtlCol="0">
            <a:spAutoFit/>
          </a:bodyPr>
          <a:lstStyle/>
          <a:p>
            <a:r>
              <a:rPr lang="en-US" sz="2000" b="1" dirty="0" smtClean="0">
                <a:latin typeface="Cambria" panose="02040503050406030204" pitchFamily="18" charset="0"/>
                <a:ea typeface="Cambria" panose="02040503050406030204" pitchFamily="18" charset="0"/>
              </a:rPr>
              <a:t>Definitions </a:t>
            </a:r>
            <a:endParaRPr lang="en-US" sz="2000" b="1" dirty="0">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a:blip r:embed="rId4"/>
          <a:stretch>
            <a:fillRect/>
          </a:stretch>
        </p:blipFill>
        <p:spPr>
          <a:xfrm>
            <a:off x="216477" y="5258489"/>
            <a:ext cx="5165695" cy="1368553"/>
          </a:xfrm>
          <a:prstGeom prst="rect">
            <a:avLst/>
          </a:prstGeom>
        </p:spPr>
      </p:pic>
      <p:sp>
        <p:nvSpPr>
          <p:cNvPr id="10" name="TextBox 9"/>
          <p:cNvSpPr txBox="1"/>
          <p:nvPr/>
        </p:nvSpPr>
        <p:spPr>
          <a:xfrm>
            <a:off x="5638800" y="5638799"/>
            <a:ext cx="2556235" cy="400110"/>
          </a:xfrm>
          <a:prstGeom prst="rect">
            <a:avLst/>
          </a:prstGeom>
          <a:noFill/>
        </p:spPr>
        <p:txBody>
          <a:bodyPr wrap="square" rtlCol="0">
            <a:spAutoFit/>
          </a:bodyPr>
          <a:lstStyle/>
          <a:p>
            <a:r>
              <a:rPr lang="en-US" sz="2000" b="1" dirty="0" smtClean="0">
                <a:latin typeface="Cambria" panose="02040503050406030204" pitchFamily="18" charset="0"/>
                <a:ea typeface="Cambria" panose="02040503050406030204" pitchFamily="18" charset="0"/>
              </a:rPr>
              <a:t>Example sentences </a:t>
            </a:r>
            <a:endParaRPr lang="en-US" sz="2000" b="1" dirty="0">
              <a:latin typeface="Cambria" panose="02040503050406030204" pitchFamily="18" charset="0"/>
              <a:ea typeface="Cambria" panose="02040503050406030204" pitchFamily="18" charset="0"/>
            </a:endParaRPr>
          </a:p>
        </p:txBody>
      </p:sp>
      <p:pic>
        <p:nvPicPr>
          <p:cNvPr id="11" name="Picture 10"/>
          <p:cNvPicPr>
            <a:picLocks noChangeAspect="1"/>
          </p:cNvPicPr>
          <p:nvPr/>
        </p:nvPicPr>
        <p:blipFill>
          <a:blip r:embed="rId5"/>
          <a:stretch>
            <a:fillRect/>
          </a:stretch>
        </p:blipFill>
        <p:spPr>
          <a:xfrm>
            <a:off x="678989" y="284332"/>
            <a:ext cx="3939881" cy="1066892"/>
          </a:xfrm>
          <a:prstGeom prst="rect">
            <a:avLst/>
          </a:prstGeom>
        </p:spPr>
      </p:pic>
    </p:spTree>
    <p:extLst>
      <p:ext uri="{BB962C8B-B14F-4D97-AF65-F5344CB8AC3E}">
        <p14:creationId xmlns:p14="http://schemas.microsoft.com/office/powerpoint/2010/main" val="166994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232" y="433633"/>
            <a:ext cx="3582184" cy="6212264"/>
          </a:xfrm>
        </p:spPr>
        <p:txBody>
          <a:bodyPr>
            <a:normAutofit/>
          </a:bodyPr>
          <a:lstStyle/>
          <a:p>
            <a:pPr marL="0" indent="0">
              <a:buNone/>
            </a:pPr>
            <a:r>
              <a:rPr lang="en-US" sz="2600" b="1" dirty="0" smtClean="0">
                <a:latin typeface="Cambria" panose="02040503050406030204" pitchFamily="18" charset="0"/>
                <a:ea typeface="Cambria" panose="02040503050406030204" pitchFamily="18" charset="0"/>
              </a:rPr>
              <a:t>Presentation</a:t>
            </a:r>
            <a:endParaRPr lang="ro-RO" sz="2600" b="1" dirty="0" smtClean="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100" dirty="0">
                <a:latin typeface="Cambria" panose="02040503050406030204" pitchFamily="18" charset="0"/>
                <a:ea typeface="Cambria" panose="02040503050406030204" pitchFamily="18" charset="0"/>
              </a:rPr>
              <a:t>Establishing the meaning of a new word first and then presenting its form is a standard </a:t>
            </a:r>
            <a:r>
              <a:rPr lang="en-US" sz="2100" dirty="0" smtClean="0">
                <a:latin typeface="Cambria" panose="02040503050406030204" pitchFamily="18" charset="0"/>
                <a:ea typeface="Cambria" panose="02040503050406030204" pitchFamily="18" charset="0"/>
              </a:rPr>
              <a:t>approach.</a:t>
            </a:r>
            <a:endParaRPr lang="ro-RO" sz="21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100" dirty="0" smtClean="0">
                <a:latin typeface="Cambria" panose="02040503050406030204" pitchFamily="18" charset="0"/>
                <a:ea typeface="Cambria" panose="02040503050406030204" pitchFamily="18" charset="0"/>
              </a:rPr>
              <a:t>The </a:t>
            </a:r>
            <a:r>
              <a:rPr lang="en-US" sz="2100" dirty="0">
                <a:latin typeface="Cambria" panose="02040503050406030204" pitchFamily="18" charset="0"/>
                <a:ea typeface="Cambria" panose="02040503050406030204" pitchFamily="18" charset="0"/>
              </a:rPr>
              <a:t>spoken form can be highlighted through the giving of clear </a:t>
            </a:r>
            <a:r>
              <a:rPr lang="en-US" sz="2100" dirty="0" smtClean="0">
                <a:latin typeface="Cambria" panose="02040503050406030204" pitchFamily="18" charset="0"/>
                <a:ea typeface="Cambria" panose="02040503050406030204" pitchFamily="18" charset="0"/>
              </a:rPr>
              <a:t>models (</a:t>
            </a:r>
            <a:r>
              <a:rPr lang="en-US" sz="2100" i="1" dirty="0" smtClean="0">
                <a:latin typeface="Cambria" panose="02040503050406030204" pitchFamily="18" charset="0"/>
                <a:ea typeface="Cambria" panose="02040503050406030204" pitchFamily="18" charset="0"/>
              </a:rPr>
              <a:t>listening drills, oral drills</a:t>
            </a:r>
            <a:r>
              <a:rPr lang="en-US" sz="2100" dirty="0" smtClean="0">
                <a:latin typeface="Cambria" panose="02040503050406030204" pitchFamily="18" charset="0"/>
                <a:ea typeface="Cambria" panose="02040503050406030204" pitchFamily="18" charset="0"/>
              </a:rPr>
              <a:t>), </a:t>
            </a:r>
            <a:r>
              <a:rPr lang="en-US" sz="2100" dirty="0">
                <a:latin typeface="Cambria" panose="02040503050406030204" pitchFamily="18" charset="0"/>
                <a:ea typeface="Cambria" panose="02040503050406030204" pitchFamily="18" charset="0"/>
              </a:rPr>
              <a:t>the use of phonemic script, and </a:t>
            </a:r>
            <a:r>
              <a:rPr lang="en-US" sz="2100" dirty="0" smtClean="0">
                <a:latin typeface="Cambria" panose="02040503050406030204" pitchFamily="18" charset="0"/>
                <a:ea typeface="Cambria" panose="02040503050406030204" pitchFamily="18" charset="0"/>
              </a:rPr>
              <a:t>repetition.</a:t>
            </a:r>
            <a:endParaRPr lang="ro-RO" sz="2100" dirty="0" smtClean="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100" dirty="0" smtClean="0">
                <a:latin typeface="Cambria" panose="02040503050406030204" pitchFamily="18" charset="0"/>
                <a:ea typeface="Cambria" panose="02040503050406030204" pitchFamily="18" charset="0"/>
              </a:rPr>
              <a:t>The </a:t>
            </a:r>
            <a:r>
              <a:rPr lang="en-US" sz="2100" dirty="0">
                <a:latin typeface="Cambria" panose="02040503050406030204" pitchFamily="18" charset="0"/>
                <a:ea typeface="Cambria" panose="02040503050406030204" pitchFamily="18" charset="0"/>
              </a:rPr>
              <a:t>written form should not be withheld too </a:t>
            </a:r>
            <a:r>
              <a:rPr lang="en-US" sz="2100" dirty="0" smtClean="0">
                <a:latin typeface="Cambria" panose="02040503050406030204" pitchFamily="18" charset="0"/>
                <a:ea typeface="Cambria" panose="02040503050406030204" pitchFamily="18" charset="0"/>
              </a:rPr>
              <a:t>long.</a:t>
            </a:r>
            <a:endParaRPr lang="ro-RO" sz="2100" dirty="0">
              <a:latin typeface="Cambria" panose="02040503050406030204" pitchFamily="18" charset="0"/>
              <a:ea typeface="Cambria" panose="02040503050406030204" pitchFamily="18" charset="0"/>
            </a:endParaRPr>
          </a:p>
          <a:p>
            <a:pPr marL="0" indent="0">
              <a:spcBef>
                <a:spcPts val="600"/>
              </a:spcBef>
              <a:buNone/>
            </a:pPr>
            <a:endParaRPr lang="en-US" sz="2100" dirty="0">
              <a:solidFill>
                <a:srgbClr val="FF0000"/>
              </a:solidFill>
              <a:latin typeface="Cambria" panose="02040503050406030204" pitchFamily="18" charset="0"/>
              <a:ea typeface="Cambria" panose="02040503050406030204" pitchFamily="18" charset="0"/>
            </a:endParaRPr>
          </a:p>
        </p:txBody>
      </p:sp>
      <p:sp>
        <p:nvSpPr>
          <p:cNvPr id="4" name="TextBox 3"/>
          <p:cNvSpPr txBox="1"/>
          <p:nvPr/>
        </p:nvSpPr>
        <p:spPr>
          <a:xfrm>
            <a:off x="4449452" y="593887"/>
            <a:ext cx="4326903" cy="5832366"/>
          </a:xfrm>
          <a:prstGeom prst="rect">
            <a:avLst/>
          </a:prstGeom>
          <a:noFill/>
          <a:ln w="19050">
            <a:solidFill>
              <a:srgbClr val="0070C0"/>
            </a:solidFill>
          </a:ln>
        </p:spPr>
        <p:txBody>
          <a:bodyPr wrap="square" rtlCol="0">
            <a:spAutoFit/>
          </a:bodyPr>
          <a:lstStyle/>
          <a:p>
            <a:pPr marL="285750" indent="-285750" algn="just">
              <a:buFont typeface="Wingdings" panose="05000000000000000000" pitchFamily="2" charset="2"/>
              <a:buChar char="Ø"/>
            </a:pPr>
            <a:r>
              <a:rPr lang="en-US" sz="1700" dirty="0">
                <a:latin typeface="Cambria" panose="02040503050406030204" pitchFamily="18" charset="0"/>
                <a:ea typeface="Cambria" panose="02040503050406030204" pitchFamily="18" charset="0"/>
              </a:rPr>
              <a:t>Having established the meaning of a new word, the teacher can </a:t>
            </a:r>
            <a:r>
              <a:rPr lang="en-US" sz="1700" b="1" dirty="0">
                <a:latin typeface="Cambria" panose="02040503050406030204" pitchFamily="18" charset="0"/>
                <a:ea typeface="Cambria" panose="02040503050406030204" pitchFamily="18" charset="0"/>
              </a:rPr>
              <a:t>model </a:t>
            </a:r>
            <a:r>
              <a:rPr lang="en-US" sz="1700" dirty="0">
                <a:latin typeface="Cambria" panose="02040503050406030204" pitchFamily="18" charset="0"/>
                <a:ea typeface="Cambria" panose="02040503050406030204" pitchFamily="18" charset="0"/>
              </a:rPr>
              <a:t>it using </a:t>
            </a:r>
            <a:r>
              <a:rPr lang="en-US" sz="1700" b="1" dirty="0">
                <a:latin typeface="Cambria" panose="02040503050406030204" pitchFamily="18" charset="0"/>
                <a:ea typeface="Cambria" panose="02040503050406030204" pitchFamily="18" charset="0"/>
              </a:rPr>
              <a:t>listening drills </a:t>
            </a:r>
            <a:r>
              <a:rPr lang="en-US" sz="1700" dirty="0">
                <a:latin typeface="Cambria" panose="02040503050406030204" pitchFamily="18" charset="0"/>
                <a:ea typeface="Cambria" panose="02040503050406030204" pitchFamily="18" charset="0"/>
              </a:rPr>
              <a:t>(it is the teacher who does the repeating, so as to accustom the learners to the phonological features of the word). </a:t>
            </a:r>
            <a:endParaRPr lang="ro-RO" sz="1700" dirty="0">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Ø"/>
            </a:pPr>
            <a:r>
              <a:rPr lang="ro-RO" sz="1700" dirty="0" smtClean="0">
                <a:latin typeface="Cambria" panose="02040503050406030204" pitchFamily="18" charset="0"/>
                <a:ea typeface="Cambria" panose="02040503050406030204" pitchFamily="18" charset="0"/>
              </a:rPr>
              <a:t>It</a:t>
            </a:r>
            <a:r>
              <a:rPr lang="en-US" sz="1700" dirty="0" smtClean="0">
                <a:latin typeface="Cambria" panose="02040503050406030204" pitchFamily="18" charset="0"/>
                <a:ea typeface="Cambria" panose="02040503050406030204" pitchFamily="18" charset="0"/>
              </a:rPr>
              <a:t>a </a:t>
            </a:r>
            <a:r>
              <a:rPr lang="en-US" sz="1700" dirty="0">
                <a:latin typeface="Cambria" panose="02040503050406030204" pitchFamily="18" charset="0"/>
                <a:ea typeface="Cambria" panose="02040503050406030204" pitchFamily="18" charset="0"/>
              </a:rPr>
              <a:t>clear but natural enunciation of the word (or words), usually </a:t>
            </a:r>
            <a:r>
              <a:rPr lang="en-US" sz="1700" b="1" dirty="0">
                <a:latin typeface="Cambria" panose="02040503050406030204" pitchFamily="18" charset="0"/>
                <a:ea typeface="Cambria" panose="02040503050406030204" pitchFamily="18" charset="0"/>
              </a:rPr>
              <a:t>preceded</a:t>
            </a:r>
            <a:r>
              <a:rPr lang="en-US" sz="1700" dirty="0">
                <a:latin typeface="Cambria" panose="02040503050406030204" pitchFamily="18" charset="0"/>
                <a:ea typeface="Cambria" panose="02040503050406030204" pitchFamily="18" charset="0"/>
              </a:rPr>
              <a:t> by some sort of </a:t>
            </a:r>
            <a:r>
              <a:rPr lang="en-US" sz="1700" b="1" dirty="0">
                <a:latin typeface="Cambria" panose="02040503050406030204" pitchFamily="18" charset="0"/>
                <a:ea typeface="Cambria" panose="02040503050406030204" pitchFamily="18" charset="0"/>
              </a:rPr>
              <a:t>cue</a:t>
            </a:r>
            <a:r>
              <a:rPr lang="en-US" sz="1700" dirty="0">
                <a:latin typeface="Cambria" panose="02040503050406030204" pitchFamily="18" charset="0"/>
                <a:ea typeface="Cambria" panose="02040503050406030204" pitchFamily="18" charset="0"/>
              </a:rPr>
              <a:t>, such as 'Listen....'. This is repeated two or three times.</a:t>
            </a:r>
            <a:endParaRPr lang="ro-RO" sz="1700" dirty="0">
              <a:latin typeface="Cambria" panose="02040503050406030204" pitchFamily="18" charset="0"/>
              <a:ea typeface="Cambria" panose="02040503050406030204" pitchFamily="18" charset="0"/>
            </a:endParaRPr>
          </a:p>
          <a:p>
            <a:pPr marL="252000" indent="-285750" algn="just">
              <a:buFont typeface="Wingdings" panose="05000000000000000000" pitchFamily="2" charset="2"/>
              <a:buChar char="Ø"/>
            </a:pPr>
            <a:r>
              <a:rPr lang="ro-RO" sz="1700" dirty="0" smtClean="0">
                <a:latin typeface="Cambria" panose="02040503050406030204" pitchFamily="18" charset="0"/>
                <a:ea typeface="Cambria" panose="02040503050406030204" pitchFamily="18" charset="0"/>
              </a:rPr>
              <a:t>T</a:t>
            </a:r>
            <a:r>
              <a:rPr lang="en-US" sz="1700" dirty="0" smtClean="0">
                <a:latin typeface="Cambria" panose="02040503050406030204" pitchFamily="18" charset="0"/>
                <a:ea typeface="Cambria" panose="02040503050406030204" pitchFamily="18" charset="0"/>
              </a:rPr>
              <a:t>h</a:t>
            </a:r>
            <a:r>
              <a:rPr lang="ro-RO" sz="1700" dirty="0" smtClean="0">
                <a:latin typeface="Cambria" panose="02040503050406030204" pitchFamily="18" charset="0"/>
                <a:ea typeface="Cambria" panose="02040503050406030204" pitchFamily="18" charset="0"/>
              </a:rPr>
              <a:t>e</a:t>
            </a:r>
            <a:r>
              <a:rPr lang="en-US" sz="1700" dirty="0" smtClean="0">
                <a:latin typeface="Cambria" panose="02040503050406030204" pitchFamily="18" charset="0"/>
                <a:ea typeface="Cambria" panose="02040503050406030204" pitchFamily="18" charset="0"/>
              </a:rPr>
              <a:t> </a:t>
            </a:r>
            <a:r>
              <a:rPr lang="en-US" sz="1700" dirty="0">
                <a:latin typeface="Cambria" panose="02040503050406030204" pitchFamily="18" charset="0"/>
                <a:ea typeface="Cambria" panose="02040503050406030204" pitchFamily="18" charset="0"/>
              </a:rPr>
              <a:t>modelling process can be accompanied by some </a:t>
            </a:r>
            <a:r>
              <a:rPr lang="en-US" sz="1700" b="1" dirty="0" smtClean="0">
                <a:latin typeface="Cambria" panose="02040503050406030204" pitchFamily="18" charset="0"/>
                <a:ea typeface="Cambria" panose="02040503050406030204" pitchFamily="18" charset="0"/>
              </a:rPr>
              <a:t>visual </a:t>
            </a:r>
            <a:r>
              <a:rPr lang="en-US" sz="1700" b="1" dirty="0">
                <a:latin typeface="Cambria" panose="02040503050406030204" pitchFamily="18" charset="0"/>
                <a:ea typeface="Cambria" panose="02040503050406030204" pitchFamily="18" charset="0"/>
              </a:rPr>
              <a:t>stimulus</a:t>
            </a:r>
            <a:r>
              <a:rPr lang="en-US" sz="1700" dirty="0">
                <a:latin typeface="Cambria" panose="02040503050406030204" pitchFamily="18" charset="0"/>
                <a:ea typeface="Cambria" panose="02040503050406030204" pitchFamily="18" charset="0"/>
              </a:rPr>
              <a:t>, such as </a:t>
            </a:r>
            <a:r>
              <a:rPr lang="en-US" sz="1700" b="1" dirty="0">
                <a:latin typeface="Cambria" panose="02040503050406030204" pitchFamily="18" charset="0"/>
                <a:ea typeface="Cambria" panose="02040503050406030204" pitchFamily="18" charset="0"/>
              </a:rPr>
              <a:t>using the fingers </a:t>
            </a:r>
            <a:r>
              <a:rPr lang="en-US" sz="1700" dirty="0">
                <a:latin typeface="Cambria" panose="02040503050406030204" pitchFamily="18" charset="0"/>
                <a:ea typeface="Cambria" panose="02040503050406030204" pitchFamily="18" charset="0"/>
              </a:rPr>
              <a:t>of one hand to represent the different </a:t>
            </a:r>
            <a:r>
              <a:rPr lang="en-US" sz="1600" dirty="0" smtClean="0">
                <a:latin typeface="Cambria" panose="02040503050406030204" pitchFamily="18" charset="0"/>
                <a:ea typeface="Cambria" panose="02040503050406030204" pitchFamily="18" charset="0"/>
              </a:rPr>
              <a:t>s</a:t>
            </a:r>
            <a:r>
              <a:rPr lang="en-US" sz="1600" b="1" dirty="0" smtClean="0">
                <a:latin typeface="Cambria" panose="02040503050406030204" pitchFamily="18" charset="0"/>
                <a:ea typeface="Cambria" panose="02040503050406030204" pitchFamily="18" charset="0"/>
              </a:rPr>
              <a:t>yllables</a:t>
            </a:r>
            <a:r>
              <a:rPr lang="ro-RO" sz="1600" b="1" dirty="0" smtClean="0">
                <a:latin typeface="Cambria" panose="02040503050406030204" pitchFamily="18" charset="0"/>
                <a:ea typeface="Cambria" panose="02040503050406030204" pitchFamily="18" charset="0"/>
              </a:rPr>
              <a:t> </a:t>
            </a:r>
            <a:r>
              <a:rPr lang="ro-RO" sz="1200" dirty="0" smtClean="0">
                <a:latin typeface="Cambria" panose="02040503050406030204" pitchFamily="18" charset="0"/>
                <a:ea typeface="Cambria" panose="02040503050406030204" pitchFamily="18" charset="0"/>
              </a:rPr>
              <a:t>(</a:t>
            </a:r>
            <a:r>
              <a:rPr lang="en-US" sz="1600" dirty="0">
                <a:latin typeface="Cambria" panose="02040503050406030204" pitchFamily="18" charset="0"/>
                <a:ea typeface="Cambria" panose="02040503050406030204" pitchFamily="18" charset="0"/>
              </a:rPr>
              <a:t>draw learners' attention to the syllable structure and stress of the word</a:t>
            </a:r>
            <a:r>
              <a:rPr lang="ro-RO" sz="1200" dirty="0" smtClean="0">
                <a:latin typeface="Cambria" panose="02040503050406030204" pitchFamily="18" charset="0"/>
                <a:ea typeface="Cambria" panose="02040503050406030204" pitchFamily="18" charset="0"/>
              </a:rPr>
              <a:t>)</a:t>
            </a:r>
            <a:r>
              <a:rPr lang="en-US" sz="1600" dirty="0" smtClean="0">
                <a:latin typeface="Cambria" panose="02040503050406030204" pitchFamily="18" charset="0"/>
                <a:ea typeface="Cambria" panose="02040503050406030204" pitchFamily="18" charset="0"/>
              </a:rPr>
              <a:t>.</a:t>
            </a:r>
            <a:endParaRPr lang="ro-RO" sz="1600" dirty="0">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Ø"/>
            </a:pPr>
            <a:r>
              <a:rPr lang="en-US" sz="1700" dirty="0">
                <a:latin typeface="Cambria" panose="02040503050406030204" pitchFamily="18" charset="0"/>
                <a:ea typeface="Cambria" panose="02040503050406030204" pitchFamily="18" charset="0"/>
              </a:rPr>
              <a:t>Get learners to </a:t>
            </a:r>
            <a:r>
              <a:rPr lang="en-US" sz="1700" b="1" dirty="0" smtClean="0">
                <a:latin typeface="Cambria" panose="02040503050406030204" pitchFamily="18" charset="0"/>
                <a:ea typeface="Cambria" panose="02040503050406030204" pitchFamily="18" charset="0"/>
              </a:rPr>
              <a:t>vocalize</a:t>
            </a:r>
            <a:r>
              <a:rPr lang="en-US" sz="1700" dirty="0" smtClean="0">
                <a:latin typeface="Cambria" panose="02040503050406030204" pitchFamily="18" charset="0"/>
                <a:ea typeface="Cambria" panose="02040503050406030204" pitchFamily="18" charset="0"/>
              </a:rPr>
              <a:t> </a:t>
            </a:r>
            <a:r>
              <a:rPr lang="en-US" sz="1700" dirty="0">
                <a:latin typeface="Cambria" panose="02040503050406030204" pitchFamily="18" charset="0"/>
                <a:ea typeface="Cambria" panose="02040503050406030204" pitchFamily="18" charset="0"/>
              </a:rPr>
              <a:t>the new words, after they have first </a:t>
            </a:r>
            <a:r>
              <a:rPr lang="en-US" sz="1700" dirty="0" smtClean="0">
                <a:latin typeface="Cambria" panose="02040503050406030204" pitchFamily="18" charset="0"/>
                <a:ea typeface="Cambria" panose="02040503050406030204" pitchFamily="18" charset="0"/>
              </a:rPr>
              <a:t>subvocalized </a:t>
            </a:r>
            <a:r>
              <a:rPr lang="en-US" sz="1700" dirty="0">
                <a:latin typeface="Cambria" panose="02040503050406030204" pitchFamily="18" charset="0"/>
                <a:ea typeface="Cambria" panose="02040503050406030204" pitchFamily="18" charset="0"/>
              </a:rPr>
              <a:t>them (</a:t>
            </a:r>
            <a:r>
              <a:rPr lang="en-US" sz="1700" b="1" dirty="0">
                <a:latin typeface="Cambria" panose="02040503050406030204" pitchFamily="18" charset="0"/>
                <a:ea typeface="Cambria" panose="02040503050406030204" pitchFamily="18" charset="0"/>
              </a:rPr>
              <a:t>articulatory loop/mumble drill</a:t>
            </a:r>
            <a:r>
              <a:rPr lang="en-US" sz="1700" dirty="0">
                <a:latin typeface="Cambria" panose="02040503050406030204" pitchFamily="18" charset="0"/>
                <a:ea typeface="Cambria" panose="02040503050406030204" pitchFamily="18" charset="0"/>
              </a:rPr>
              <a:t>) by means of choral or individual repetition, i.e. </a:t>
            </a:r>
            <a:r>
              <a:rPr lang="en-US" sz="1700" b="1" dirty="0">
                <a:latin typeface="Cambria" panose="02040503050406030204" pitchFamily="18" charset="0"/>
                <a:ea typeface="Cambria" panose="02040503050406030204" pitchFamily="18" charset="0"/>
              </a:rPr>
              <a:t>drilling.</a:t>
            </a:r>
            <a:endParaRPr lang="ro-RO" sz="1700" b="1" dirty="0">
              <a:latin typeface="Cambria" panose="02040503050406030204" pitchFamily="18" charset="0"/>
              <a:ea typeface="Cambria" panose="02040503050406030204" pitchFamily="18" charset="0"/>
            </a:endParaRPr>
          </a:p>
          <a:p>
            <a:endParaRPr lang="ro-RO" dirty="0"/>
          </a:p>
        </p:txBody>
      </p:sp>
      <p:sp>
        <p:nvSpPr>
          <p:cNvPr id="5" name="Right Arrow 4"/>
          <p:cNvSpPr/>
          <p:nvPr/>
        </p:nvSpPr>
        <p:spPr>
          <a:xfrm>
            <a:off x="3695308" y="2837468"/>
            <a:ext cx="867266" cy="97096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o-RO"/>
          </a:p>
        </p:txBody>
      </p:sp>
    </p:spTree>
    <p:extLst>
      <p:ext uri="{BB962C8B-B14F-4D97-AF65-F5344CB8AC3E}">
        <p14:creationId xmlns:p14="http://schemas.microsoft.com/office/powerpoint/2010/main" val="2278642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2" y="622169"/>
            <a:ext cx="8138278" cy="5835192"/>
          </a:xfrm>
        </p:spPr>
        <p:txBody>
          <a:bodyPr>
            <a:normAutofit/>
          </a:bodyPr>
          <a:lstStyle/>
          <a:p>
            <a:pPr marL="0" indent="0">
              <a:buNone/>
            </a:pPr>
            <a:r>
              <a:rPr lang="en-US" sz="2600" b="1" dirty="0" smtClean="0">
                <a:latin typeface="Cambria" panose="02040503050406030204" pitchFamily="18" charset="0"/>
                <a:ea typeface="Cambria" panose="02040503050406030204" pitchFamily="18" charset="0"/>
              </a:rPr>
              <a:t>Presentation</a:t>
            </a:r>
            <a:endParaRPr lang="ro-RO" sz="2600" b="1" dirty="0" smtClean="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200" dirty="0">
                <a:latin typeface="Cambria" panose="02040503050406030204" pitchFamily="18" charset="0"/>
                <a:ea typeface="Cambria" panose="02040503050406030204" pitchFamily="18" charset="0"/>
              </a:rPr>
              <a:t>Establishing the meaning of a new word first and then presenting its form is a standard </a:t>
            </a:r>
            <a:r>
              <a:rPr lang="en-US" sz="2200" dirty="0" smtClean="0">
                <a:latin typeface="Cambria" panose="02040503050406030204" pitchFamily="18" charset="0"/>
                <a:ea typeface="Cambria" panose="02040503050406030204" pitchFamily="18" charset="0"/>
              </a:rPr>
              <a:t>approach.</a:t>
            </a:r>
            <a:endParaRPr lang="ro-RO" sz="22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The </a:t>
            </a:r>
            <a:r>
              <a:rPr lang="en-US" sz="2200" dirty="0">
                <a:latin typeface="Cambria" panose="02040503050406030204" pitchFamily="18" charset="0"/>
                <a:ea typeface="Cambria" panose="02040503050406030204" pitchFamily="18" charset="0"/>
              </a:rPr>
              <a:t>spoken form can be highlighted through the giving of clear </a:t>
            </a:r>
            <a:r>
              <a:rPr lang="en-US" sz="2200" dirty="0" smtClean="0">
                <a:latin typeface="Cambria" panose="02040503050406030204" pitchFamily="18" charset="0"/>
                <a:ea typeface="Cambria" panose="02040503050406030204" pitchFamily="18" charset="0"/>
              </a:rPr>
              <a:t>models (</a:t>
            </a:r>
            <a:r>
              <a:rPr lang="en-US" sz="2200" i="1" dirty="0" smtClean="0">
                <a:latin typeface="Cambria" panose="02040503050406030204" pitchFamily="18" charset="0"/>
                <a:ea typeface="Cambria" panose="02040503050406030204" pitchFamily="18" charset="0"/>
              </a:rPr>
              <a:t>listening drills, oral drills</a:t>
            </a:r>
            <a:r>
              <a:rPr lang="en-US" sz="2200" dirty="0" smtClean="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the use of phonemic script, and </a:t>
            </a:r>
            <a:r>
              <a:rPr lang="en-US" sz="2200" dirty="0" smtClean="0">
                <a:latin typeface="Cambria" panose="02040503050406030204" pitchFamily="18" charset="0"/>
                <a:ea typeface="Cambria" panose="02040503050406030204" pitchFamily="18" charset="0"/>
              </a:rPr>
              <a:t>repetition.</a:t>
            </a:r>
            <a:endParaRPr lang="ro-RO" sz="22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200" dirty="0">
                <a:latin typeface="Cambria" panose="02040503050406030204" pitchFamily="18" charset="0"/>
                <a:ea typeface="Cambria" panose="02040503050406030204" pitchFamily="18" charset="0"/>
              </a:rPr>
              <a:t>T</a:t>
            </a:r>
            <a:r>
              <a:rPr lang="en-US" sz="2200" dirty="0" smtClean="0">
                <a:latin typeface="Cambria" panose="02040503050406030204" pitchFamily="18" charset="0"/>
                <a:ea typeface="Cambria" panose="02040503050406030204" pitchFamily="18" charset="0"/>
              </a:rPr>
              <a:t>he </a:t>
            </a:r>
            <a:r>
              <a:rPr lang="en-US" sz="2200" dirty="0">
                <a:latin typeface="Cambria" panose="02040503050406030204" pitchFamily="18" charset="0"/>
                <a:ea typeface="Cambria" panose="02040503050406030204" pitchFamily="18" charset="0"/>
              </a:rPr>
              <a:t>written form should not be withheld too </a:t>
            </a:r>
            <a:r>
              <a:rPr lang="en-US" sz="2200" dirty="0" smtClean="0">
                <a:latin typeface="Cambria" panose="02040503050406030204" pitchFamily="18" charset="0"/>
                <a:ea typeface="Cambria" panose="02040503050406030204" pitchFamily="18" charset="0"/>
              </a:rPr>
              <a:t>long.</a:t>
            </a:r>
            <a:endParaRPr lang="ro-RO" sz="22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200" dirty="0">
                <a:latin typeface="Cambria" panose="02040503050406030204" pitchFamily="18" charset="0"/>
                <a:ea typeface="Cambria" panose="02040503050406030204" pitchFamily="18" charset="0"/>
              </a:rPr>
              <a:t>L</a:t>
            </a:r>
            <a:r>
              <a:rPr lang="en-US" sz="2200" dirty="0" smtClean="0">
                <a:latin typeface="Cambria" panose="02040503050406030204" pitchFamily="18" charset="0"/>
                <a:ea typeface="Cambria" panose="02040503050406030204" pitchFamily="18" charset="0"/>
              </a:rPr>
              <a:t>earners </a:t>
            </a:r>
            <a:r>
              <a:rPr lang="en-US" sz="2200" dirty="0">
                <a:latin typeface="Cambria" panose="02040503050406030204" pitchFamily="18" charset="0"/>
                <a:ea typeface="Cambria" panose="02040503050406030204" pitchFamily="18" charset="0"/>
              </a:rPr>
              <a:t>should be actively involved in the </a:t>
            </a:r>
            <a:r>
              <a:rPr lang="en-US" sz="2200" dirty="0" smtClean="0">
                <a:latin typeface="Cambria" panose="02040503050406030204" pitchFamily="18" charset="0"/>
                <a:ea typeface="Cambria" panose="02040503050406030204" pitchFamily="18" charset="0"/>
              </a:rPr>
              <a:t>presentation.</a:t>
            </a:r>
          </a:p>
          <a:p>
            <a:pPr marL="457200" lvl="1" indent="0">
              <a:buNone/>
            </a:pPr>
            <a:r>
              <a:rPr lang="en-US" sz="2200" dirty="0">
                <a:latin typeface="Cambria" panose="02040503050406030204" pitchFamily="18" charset="0"/>
                <a:ea typeface="Cambria" panose="02040503050406030204" pitchFamily="18" charset="0"/>
              </a:rPr>
              <a:t> </a:t>
            </a:r>
            <a:r>
              <a:rPr lang="en-US" sz="2200" b="1" dirty="0">
                <a:latin typeface="Cambria" panose="02040503050406030204" pitchFamily="18" charset="0"/>
                <a:ea typeface="Cambria" panose="02040503050406030204" pitchFamily="18" charset="0"/>
              </a:rPr>
              <a:t>E</a:t>
            </a:r>
            <a:r>
              <a:rPr lang="en-US" sz="2200" b="1" dirty="0" smtClean="0">
                <a:latin typeface="Cambria" panose="02040503050406030204" pitchFamily="18" charset="0"/>
                <a:ea typeface="Cambria" panose="02040503050406030204" pitchFamily="18" charset="0"/>
              </a:rPr>
              <a:t>licitation</a:t>
            </a:r>
            <a:r>
              <a:rPr lang="en-US" sz="2200" dirty="0" smtClean="0">
                <a:latin typeface="Cambria" panose="02040503050406030204" pitchFamily="18" charset="0"/>
                <a:ea typeface="Cambria" panose="02040503050406030204" pitchFamily="18" charset="0"/>
              </a:rPr>
              <a:t>, e.g.  </a:t>
            </a:r>
            <a:r>
              <a:rPr lang="en-US" sz="2200" dirty="0">
                <a:latin typeface="Cambria" panose="02040503050406030204" pitchFamily="18" charset="0"/>
                <a:ea typeface="Cambria" panose="02040503050406030204" pitchFamily="18" charset="0"/>
              </a:rPr>
              <a:t>the teacher to present the meaning of a word (e.g. by showing a picture) and asking learners to supply the </a:t>
            </a:r>
            <a:r>
              <a:rPr lang="en-US" sz="2200" dirty="0" smtClean="0">
                <a:latin typeface="Cambria" panose="02040503050406030204" pitchFamily="18" charset="0"/>
                <a:ea typeface="Cambria" panose="02040503050406030204" pitchFamily="18" charset="0"/>
              </a:rPr>
              <a:t>form.</a:t>
            </a:r>
          </a:p>
          <a:p>
            <a:pPr marL="457200" lvl="1" indent="0">
              <a:buNone/>
            </a:pPr>
            <a:r>
              <a:rPr lang="en-US" sz="2200" b="1" dirty="0" smtClean="0">
                <a:latin typeface="Cambria" panose="02040503050406030204" pitchFamily="18" charset="0"/>
                <a:ea typeface="Cambria" panose="02040503050406030204" pitchFamily="18" charset="0"/>
              </a:rPr>
              <a:t>Personalization</a:t>
            </a:r>
            <a:r>
              <a:rPr lang="en-US" sz="2200" dirty="0" smtClean="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is simply the process of using the new word in a context that is real for the learner </a:t>
            </a:r>
            <a:r>
              <a:rPr lang="en-US" sz="2200" dirty="0" smtClean="0">
                <a:latin typeface="Cambria" panose="02040503050406030204" pitchFamily="18" charset="0"/>
                <a:ea typeface="Cambria" panose="02040503050406030204" pitchFamily="18" charset="0"/>
              </a:rPr>
              <a:t>personally.</a:t>
            </a:r>
          </a:p>
          <a:p>
            <a:pPr marL="457200" lvl="1" indent="0">
              <a:buNone/>
            </a:pPr>
            <a:endParaRPr lang="en-US" sz="2200" dirty="0">
              <a:latin typeface="Cambria" panose="02040503050406030204" pitchFamily="18" charset="0"/>
              <a:ea typeface="Cambria" panose="02040503050406030204" pitchFamily="18" charset="0"/>
            </a:endParaRPr>
          </a:p>
          <a:p>
            <a:pPr marL="457200" lvl="1" indent="0">
              <a:buNone/>
            </a:pPr>
            <a:endParaRPr lang="ro-RO" sz="2200" dirty="0">
              <a:latin typeface="Cambria" panose="02040503050406030204" pitchFamily="18" charset="0"/>
              <a:ea typeface="Cambria" panose="02040503050406030204" pitchFamily="18" charset="0"/>
            </a:endParaRPr>
          </a:p>
          <a:p>
            <a:pPr lvl="1">
              <a:buFont typeface="Wingdings" panose="05000000000000000000" pitchFamily="2" charset="2"/>
              <a:buChar char="§"/>
            </a:pPr>
            <a:endParaRPr lang="ro-RO" sz="2200" dirty="0"/>
          </a:p>
          <a:p>
            <a:pPr marL="0" indent="0">
              <a:spcBef>
                <a:spcPts val="600"/>
              </a:spcBef>
              <a:buNone/>
            </a:pPr>
            <a:endParaRPr lang="en-US" sz="2200" dirty="0">
              <a:solidFill>
                <a:srgbClr val="FF000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a:stretch>
            <a:fillRect/>
          </a:stretch>
        </p:blipFill>
        <p:spPr>
          <a:xfrm>
            <a:off x="1814772" y="5373280"/>
            <a:ext cx="5939940" cy="1122578"/>
          </a:xfrm>
          <a:prstGeom prst="rect">
            <a:avLst/>
          </a:prstGeom>
        </p:spPr>
      </p:pic>
    </p:spTree>
    <p:extLst>
      <p:ext uri="{BB962C8B-B14F-4D97-AF65-F5344CB8AC3E}">
        <p14:creationId xmlns:p14="http://schemas.microsoft.com/office/powerpoint/2010/main" val="3414318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2" y="414780"/>
            <a:ext cx="8512404" cy="6155702"/>
          </a:xfrm>
        </p:spPr>
        <p:txBody>
          <a:bodyPr>
            <a:normAutofit fontScale="92500" lnSpcReduction="20000"/>
          </a:bodyPr>
          <a:lstStyle/>
          <a:p>
            <a:pPr marL="0" indent="0">
              <a:spcBef>
                <a:spcPts val="600"/>
              </a:spcBef>
              <a:buNone/>
            </a:pPr>
            <a:r>
              <a:rPr lang="en-US" sz="2600" b="1" dirty="0" smtClean="0">
                <a:latin typeface="Cambria" panose="02040503050406030204" pitchFamily="18" charset="0"/>
                <a:ea typeface="Cambria" panose="02040503050406030204" pitchFamily="18" charset="0"/>
              </a:rPr>
              <a:t>Practice - </a:t>
            </a:r>
            <a:r>
              <a:rPr lang="en-US" sz="2600" b="1" dirty="0">
                <a:latin typeface="Cambria" panose="02040503050406030204" pitchFamily="18" charset="0"/>
                <a:ea typeface="Cambria" panose="02040503050406030204" pitchFamily="18" charset="0"/>
              </a:rPr>
              <a:t>integration activities</a:t>
            </a:r>
          </a:p>
          <a:p>
            <a:pPr marL="0" indent="0">
              <a:spcBef>
                <a:spcPts val="600"/>
              </a:spcBef>
              <a:buNone/>
            </a:pPr>
            <a:r>
              <a:rPr lang="en-US" sz="2200" b="1" dirty="0">
                <a:latin typeface="Cambria" panose="02040503050406030204" pitchFamily="18" charset="0"/>
                <a:ea typeface="Cambria" panose="02040503050406030204" pitchFamily="18" charset="0"/>
              </a:rPr>
              <a:t> Integrating New Knowledge</a:t>
            </a:r>
          </a:p>
          <a:p>
            <a:pPr lvl="1">
              <a:spcBef>
                <a:spcPts val="600"/>
              </a:spcBef>
              <a:buFont typeface="Wingdings" panose="05000000000000000000" pitchFamily="2" charset="2"/>
              <a:buChar char="§"/>
            </a:pPr>
            <a:r>
              <a:rPr lang="en-US" dirty="0" smtClean="0">
                <a:latin typeface="Cambria" panose="02040503050406030204" pitchFamily="18" charset="0"/>
                <a:ea typeface="Cambria" panose="02040503050406030204" pitchFamily="18" charset="0"/>
              </a:rPr>
              <a:t>New </a:t>
            </a:r>
            <a:r>
              <a:rPr lang="en-US" dirty="0">
                <a:latin typeface="Cambria" panose="02040503050406030204" pitchFamily="18" charset="0"/>
                <a:ea typeface="Cambria" panose="02040503050406030204" pitchFamily="18" charset="0"/>
              </a:rPr>
              <a:t>words must be integrated into the learners' </a:t>
            </a:r>
            <a:r>
              <a:rPr lang="en-US" b="1" dirty="0">
                <a:latin typeface="Cambria" panose="02040503050406030204" pitchFamily="18" charset="0"/>
                <a:ea typeface="Cambria" panose="02040503050406030204" pitchFamily="18" charset="0"/>
              </a:rPr>
              <a:t>mental </a:t>
            </a:r>
            <a:r>
              <a:rPr lang="en-US" b="1" dirty="0" smtClean="0">
                <a:latin typeface="Cambria" panose="02040503050406030204" pitchFamily="18" charset="0"/>
                <a:ea typeface="Cambria" panose="02040503050406030204" pitchFamily="18" charset="0"/>
              </a:rPr>
              <a:t>lexicon </a:t>
            </a:r>
            <a:r>
              <a:rPr lang="en-US" sz="1600" dirty="0" smtClean="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the learners' existing network of word associations</a:t>
            </a:r>
            <a:r>
              <a:rPr lang="en-US" sz="1600" dirty="0" smtClean="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a:p>
            <a:pPr lvl="1">
              <a:spcBef>
                <a:spcPts val="600"/>
              </a:spcBef>
              <a:buFont typeface="Wingdings" panose="05000000000000000000" pitchFamily="2" charset="2"/>
              <a:buChar char="§"/>
            </a:pPr>
            <a:r>
              <a:rPr lang="en-US" dirty="0">
                <a:latin typeface="Cambria" panose="02040503050406030204" pitchFamily="18" charset="0"/>
                <a:ea typeface="Cambria" panose="02040503050406030204" pitchFamily="18" charset="0"/>
              </a:rPr>
              <a:t>Deep decisions enhance integration and promote long-term retention.</a:t>
            </a:r>
          </a:p>
          <a:p>
            <a:pPr lvl="1">
              <a:spcBef>
                <a:spcPts val="600"/>
              </a:spcBef>
              <a:buFont typeface="Wingdings" panose="05000000000000000000" pitchFamily="2" charset="2"/>
              <a:buChar char="§"/>
            </a:pPr>
            <a:r>
              <a:rPr lang="en-US" dirty="0">
                <a:latin typeface="Cambria" panose="02040503050406030204" pitchFamily="18" charset="0"/>
                <a:ea typeface="Cambria" panose="02040503050406030204" pitchFamily="18" charset="0"/>
              </a:rPr>
              <a:t>Words need to be actively engaged in working memory through various </a:t>
            </a:r>
            <a:r>
              <a:rPr lang="en-US" dirty="0" smtClean="0">
                <a:latin typeface="Cambria" panose="02040503050406030204" pitchFamily="18" charset="0"/>
                <a:ea typeface="Cambria" panose="02040503050406030204" pitchFamily="18" charset="0"/>
              </a:rPr>
              <a:t>operations:</a:t>
            </a:r>
          </a:p>
          <a:p>
            <a:pPr lvl="2">
              <a:buFont typeface="Wingdings" panose="05000000000000000000" pitchFamily="2" charset="2"/>
              <a:buChar char="ü"/>
            </a:pPr>
            <a:r>
              <a:rPr lang="en-US" sz="2200" dirty="0" smtClean="0">
                <a:latin typeface="Cambria" panose="02040503050406030204" pitchFamily="18" charset="0"/>
                <a:ea typeface="Cambria" panose="02040503050406030204" pitchFamily="18" charset="0"/>
              </a:rPr>
              <a:t>taking </a:t>
            </a:r>
            <a:r>
              <a:rPr lang="en-US" sz="2200" dirty="0">
                <a:latin typeface="Cambria" panose="02040503050406030204" pitchFamily="18" charset="0"/>
                <a:ea typeface="Cambria" panose="02040503050406030204" pitchFamily="18" charset="0"/>
              </a:rPr>
              <a:t>apart and put back together </a:t>
            </a:r>
            <a:r>
              <a:rPr lang="en-US" sz="2200" dirty="0" smtClean="0">
                <a:latin typeface="Cambria" panose="02040503050406030204" pitchFamily="18" charset="0"/>
                <a:ea typeface="Cambria" panose="02040503050406030204" pitchFamily="18" charset="0"/>
              </a:rPr>
              <a:t>again (</a:t>
            </a:r>
            <a:r>
              <a:rPr lang="en-US" sz="2200" dirty="0">
                <a:solidFill>
                  <a:schemeClr val="accent2">
                    <a:lumMod val="75000"/>
                  </a:schemeClr>
                </a:solidFill>
                <a:latin typeface="Cambria" panose="02040503050406030204" pitchFamily="18" charset="0"/>
                <a:ea typeface="Cambria" panose="02040503050406030204" pitchFamily="18" charset="0"/>
              </a:rPr>
              <a:t>dissecting the structure of a word, understanding its roots, prefixes, and suffixes, and then reconstructing it in the context of usage</a:t>
            </a:r>
            <a:r>
              <a:rPr lang="en-US" sz="2200" dirty="0" smtClean="0">
                <a:solidFill>
                  <a:schemeClr val="accent2">
                    <a:lumMod val="75000"/>
                  </a:schemeClr>
                </a:solidFill>
                <a:latin typeface="Cambria" panose="02040503050406030204" pitchFamily="18" charset="0"/>
                <a:ea typeface="Cambria" panose="02040503050406030204" pitchFamily="18" charset="0"/>
              </a:rPr>
              <a:t>)</a:t>
            </a:r>
            <a:endParaRPr lang="en-US" sz="2200" dirty="0">
              <a:solidFill>
                <a:schemeClr val="accent2">
                  <a:lumMod val="75000"/>
                </a:schemeClr>
              </a:solidFill>
              <a:latin typeface="Cambria" panose="02040503050406030204" pitchFamily="18" charset="0"/>
              <a:ea typeface="Cambria" panose="02040503050406030204" pitchFamily="18" charset="0"/>
            </a:endParaRPr>
          </a:p>
          <a:p>
            <a:pPr lvl="2">
              <a:buFont typeface="Wingdings" panose="05000000000000000000" pitchFamily="2" charset="2"/>
              <a:buChar char="ü"/>
            </a:pPr>
            <a:r>
              <a:rPr lang="en-US" sz="2200" dirty="0" smtClean="0">
                <a:latin typeface="Cambria" panose="02040503050406030204" pitchFamily="18" charset="0"/>
                <a:ea typeface="Cambria" panose="02040503050406030204" pitchFamily="18" charset="0"/>
              </a:rPr>
              <a:t>comparing</a:t>
            </a:r>
            <a:endParaRPr lang="en-US" sz="2200" dirty="0">
              <a:latin typeface="Cambria" panose="02040503050406030204" pitchFamily="18" charset="0"/>
              <a:ea typeface="Cambria" panose="02040503050406030204" pitchFamily="18" charset="0"/>
            </a:endParaRPr>
          </a:p>
          <a:p>
            <a:pPr lvl="2">
              <a:buFont typeface="Wingdings" panose="05000000000000000000" pitchFamily="2" charset="2"/>
              <a:buChar char="ü"/>
            </a:pPr>
            <a:r>
              <a:rPr lang="en-US" sz="2200" dirty="0" smtClean="0">
                <a:latin typeface="Cambria" panose="02040503050406030204" pitchFamily="18" charset="0"/>
                <a:ea typeface="Cambria" panose="02040503050406030204" pitchFamily="18" charset="0"/>
              </a:rPr>
              <a:t>combining</a:t>
            </a:r>
            <a:endParaRPr lang="en-US" sz="2200" dirty="0">
              <a:latin typeface="Cambria" panose="02040503050406030204" pitchFamily="18" charset="0"/>
              <a:ea typeface="Cambria" panose="02040503050406030204" pitchFamily="18" charset="0"/>
            </a:endParaRPr>
          </a:p>
          <a:p>
            <a:pPr lvl="2">
              <a:buFont typeface="Wingdings" panose="05000000000000000000" pitchFamily="2" charset="2"/>
              <a:buChar char="ü"/>
            </a:pPr>
            <a:r>
              <a:rPr lang="en-US" sz="2200" dirty="0" smtClean="0">
                <a:latin typeface="Cambria" panose="02040503050406030204" pitchFamily="18" charset="0"/>
                <a:ea typeface="Cambria" panose="02040503050406030204" pitchFamily="18" charset="0"/>
              </a:rPr>
              <a:t>matching</a:t>
            </a:r>
            <a:endParaRPr lang="en-US" sz="2200" dirty="0">
              <a:latin typeface="Cambria" panose="02040503050406030204" pitchFamily="18" charset="0"/>
              <a:ea typeface="Cambria" panose="02040503050406030204" pitchFamily="18" charset="0"/>
            </a:endParaRPr>
          </a:p>
          <a:p>
            <a:pPr lvl="2">
              <a:buFont typeface="Wingdings" panose="05000000000000000000" pitchFamily="2" charset="2"/>
              <a:buChar char="ü"/>
            </a:pPr>
            <a:r>
              <a:rPr lang="en-US" sz="2200" dirty="0" smtClean="0">
                <a:latin typeface="Cambria" panose="02040503050406030204" pitchFamily="18" charset="0"/>
                <a:ea typeface="Cambria" panose="02040503050406030204" pitchFamily="18" charset="0"/>
              </a:rPr>
              <a:t>sorting</a:t>
            </a:r>
            <a:endParaRPr lang="en-US" sz="2200" dirty="0">
              <a:latin typeface="Cambria" panose="02040503050406030204" pitchFamily="18" charset="0"/>
              <a:ea typeface="Cambria" panose="02040503050406030204" pitchFamily="18" charset="0"/>
            </a:endParaRPr>
          </a:p>
          <a:p>
            <a:pPr lvl="2">
              <a:buFont typeface="Wingdings" panose="05000000000000000000" pitchFamily="2" charset="2"/>
              <a:buChar char="ü"/>
            </a:pPr>
            <a:r>
              <a:rPr lang="en-US" sz="2200" dirty="0">
                <a:latin typeface="Cambria" panose="02040503050406030204" pitchFamily="18" charset="0"/>
                <a:ea typeface="Cambria" panose="02040503050406030204" pitchFamily="18" charset="0"/>
              </a:rPr>
              <a:t>visualizing</a:t>
            </a:r>
          </a:p>
          <a:p>
            <a:pPr lvl="2">
              <a:buFont typeface="Wingdings" panose="05000000000000000000" pitchFamily="2" charset="2"/>
              <a:buChar char="ü"/>
            </a:pPr>
            <a:r>
              <a:rPr lang="en-US" sz="2200" dirty="0">
                <a:latin typeface="Cambria" panose="02040503050406030204" pitchFamily="18" charset="0"/>
                <a:ea typeface="Cambria" panose="02040503050406030204" pitchFamily="18" charset="0"/>
              </a:rPr>
              <a:t>re-shuffling (</a:t>
            </a:r>
            <a:r>
              <a:rPr lang="ro-RO" sz="2200" dirty="0">
                <a:solidFill>
                  <a:srgbClr val="FF0000"/>
                </a:solidFill>
                <a:latin typeface="Cambria" panose="02040503050406030204" pitchFamily="18" charset="0"/>
                <a:ea typeface="Cambria" panose="02040503050406030204" pitchFamily="18" charset="0"/>
              </a:rPr>
              <a:t>rearranging or reorganizing information</a:t>
            </a:r>
            <a:r>
              <a:rPr lang="ro-RO" sz="2200" dirty="0" smtClean="0">
                <a:solidFill>
                  <a:srgbClr val="FF0000"/>
                </a:solidFill>
                <a:latin typeface="Cambria" panose="02040503050406030204" pitchFamily="18" charset="0"/>
                <a:ea typeface="Cambria" panose="02040503050406030204" pitchFamily="18" charset="0"/>
              </a:rPr>
              <a:t>, creat</a:t>
            </a:r>
            <a:r>
              <a:rPr lang="en-US" sz="2200" dirty="0" smtClean="0">
                <a:solidFill>
                  <a:srgbClr val="FF0000"/>
                </a:solidFill>
                <a:latin typeface="Cambria" panose="02040503050406030204" pitchFamily="18" charset="0"/>
                <a:ea typeface="Cambria" panose="02040503050406030204" pitchFamily="18" charset="0"/>
              </a:rPr>
              <a:t>ing</a:t>
            </a:r>
            <a:r>
              <a:rPr lang="ro-RO" sz="2200" dirty="0" smtClean="0">
                <a:solidFill>
                  <a:srgbClr val="FF0000"/>
                </a:solidFill>
                <a:latin typeface="Cambria" panose="02040503050406030204" pitchFamily="18" charset="0"/>
                <a:ea typeface="Cambria" panose="02040503050406030204" pitchFamily="18" charset="0"/>
              </a:rPr>
              <a:t> </a:t>
            </a:r>
            <a:r>
              <a:rPr lang="ro-RO" sz="2200" dirty="0">
                <a:solidFill>
                  <a:srgbClr val="FF0000"/>
                </a:solidFill>
                <a:latin typeface="Cambria" panose="02040503050406030204" pitchFamily="18" charset="0"/>
                <a:ea typeface="Cambria" panose="02040503050406030204" pitchFamily="18" charset="0"/>
              </a:rPr>
              <a:t>different associations</a:t>
            </a:r>
            <a:r>
              <a:rPr lang="en-US" sz="2200" dirty="0" smtClean="0">
                <a:latin typeface="Cambria" panose="02040503050406030204" pitchFamily="18" charset="0"/>
                <a:ea typeface="Cambria" panose="02040503050406030204" pitchFamily="18" charset="0"/>
              </a:rPr>
              <a:t>)</a:t>
            </a:r>
            <a:endParaRPr lang="en-US" sz="2200" dirty="0">
              <a:latin typeface="Cambria" panose="02040503050406030204" pitchFamily="18" charset="0"/>
              <a:ea typeface="Cambria" panose="02040503050406030204" pitchFamily="18" charset="0"/>
            </a:endParaRPr>
          </a:p>
          <a:p>
            <a:pPr lvl="2">
              <a:buFont typeface="Wingdings" panose="05000000000000000000" pitchFamily="2" charset="2"/>
              <a:buChar char="ü"/>
            </a:pPr>
            <a:r>
              <a:rPr lang="en-US" sz="2200" dirty="0">
                <a:latin typeface="Cambria" panose="02040503050406030204" pitchFamily="18" charset="0"/>
                <a:ea typeface="Cambria" panose="02040503050406030204" pitchFamily="18" charset="0"/>
              </a:rPr>
              <a:t>being repeatedly filed away </a:t>
            </a:r>
            <a:r>
              <a:rPr lang="en-US" sz="2200" dirty="0">
                <a:solidFill>
                  <a:srgbClr val="7030A0"/>
                </a:solidFill>
                <a:latin typeface="Cambria" panose="02040503050406030204" pitchFamily="18" charset="0"/>
                <a:ea typeface="Cambria" panose="02040503050406030204" pitchFamily="18" charset="0"/>
              </a:rPr>
              <a:t>(categorizes and stores the new words in a systematic manner)</a:t>
            </a:r>
          </a:p>
          <a:p>
            <a:pPr lvl="2">
              <a:buFont typeface="Wingdings" panose="05000000000000000000" pitchFamily="2" charset="2"/>
              <a:buChar char="ü"/>
            </a:pPr>
            <a:r>
              <a:rPr lang="en-US" sz="2200" dirty="0" smtClean="0">
                <a:latin typeface="Cambria" panose="02040503050406030204" pitchFamily="18" charset="0"/>
                <a:ea typeface="Cambria" panose="02040503050406030204" pitchFamily="18" charset="0"/>
              </a:rPr>
              <a:t>Recalling</a:t>
            </a:r>
          </a:p>
          <a:p>
            <a:pPr lvl="1">
              <a:buFont typeface="Wingdings" panose="05000000000000000000" pitchFamily="2" charset="2"/>
              <a:buChar char="§"/>
            </a:pPr>
            <a:r>
              <a:rPr lang="en-US" dirty="0">
                <a:latin typeface="Cambria" panose="02040503050406030204" pitchFamily="18" charset="0"/>
                <a:ea typeface="Cambria" panose="02040503050406030204" pitchFamily="18" charset="0"/>
              </a:rPr>
              <a:t>Repeated recall strengthens memory for easier retrieval.</a:t>
            </a:r>
          </a:p>
          <a:p>
            <a:pPr marL="457200" lvl="1" indent="0">
              <a:spcBef>
                <a:spcPts val="600"/>
              </a:spcBef>
              <a:buNone/>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33437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354" y="556178"/>
            <a:ext cx="8163612" cy="4924425"/>
          </a:xfrm>
          <a:prstGeom prst="rect">
            <a:avLst/>
          </a:prstGeom>
          <a:noFill/>
        </p:spPr>
        <p:txBody>
          <a:bodyPr wrap="square" rtlCol="0">
            <a:spAutoFit/>
          </a:bodyPr>
          <a:lstStyle/>
          <a:p>
            <a:pPr>
              <a:spcAft>
                <a:spcPts val="1200"/>
              </a:spcAft>
            </a:pPr>
            <a:r>
              <a:rPr lang="en-US" sz="2400" b="1" dirty="0">
                <a:latin typeface="Cambria" panose="02040503050406030204" pitchFamily="18" charset="0"/>
                <a:ea typeface="Cambria" panose="02040503050406030204" pitchFamily="18" charset="0"/>
              </a:rPr>
              <a:t>Lexis includes</a:t>
            </a:r>
            <a:r>
              <a:rPr lang="en-US" sz="2400" b="1" dirty="0" smtClean="0">
                <a:latin typeface="Cambria" panose="02040503050406030204" pitchFamily="18" charset="0"/>
                <a:ea typeface="Cambria" panose="02040503050406030204" pitchFamily="18" charset="0"/>
              </a:rPr>
              <a:t>:</a:t>
            </a:r>
          </a:p>
          <a:p>
            <a:pPr marL="342900" indent="-342900">
              <a:buAutoNum type="alphaLcParenR"/>
            </a:pPr>
            <a:r>
              <a:rPr lang="en-US" sz="2000" b="1" dirty="0" smtClean="0">
                <a:latin typeface="Cambria" panose="02040503050406030204" pitchFamily="18" charset="0"/>
                <a:ea typeface="Cambria" panose="02040503050406030204" pitchFamily="18" charset="0"/>
              </a:rPr>
              <a:t>Fixed </a:t>
            </a:r>
            <a:r>
              <a:rPr lang="en-US" sz="2000" b="1" dirty="0">
                <a:latin typeface="Cambria" panose="02040503050406030204" pitchFamily="18" charset="0"/>
                <a:ea typeface="Cambria" panose="02040503050406030204" pitchFamily="18" charset="0"/>
              </a:rPr>
              <a:t>expressions</a:t>
            </a:r>
            <a:r>
              <a:rPr lang="en-US" sz="2000" dirty="0">
                <a:latin typeface="Cambria" panose="02040503050406030204" pitchFamily="18" charset="0"/>
                <a:ea typeface="Cambria" panose="02040503050406030204" pitchFamily="18" charset="0"/>
              </a:rPr>
              <a:t>, consisting of several words, which are used and learnt as wholes. </a:t>
            </a:r>
            <a:endParaRPr lang="en-US" sz="2000" dirty="0" smtClean="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sz="2000" b="1" dirty="0" smtClean="0">
                <a:latin typeface="Cambria" panose="02040503050406030204" pitchFamily="18" charset="0"/>
                <a:ea typeface="Cambria" panose="02040503050406030204" pitchFamily="18" charset="0"/>
              </a:rPr>
              <a:t>sentential </a:t>
            </a:r>
            <a:r>
              <a:rPr lang="en-US" sz="2000" b="1" dirty="0">
                <a:latin typeface="Cambria" panose="02040503050406030204" pitchFamily="18" charset="0"/>
                <a:ea typeface="Cambria" panose="02040503050406030204" pitchFamily="18" charset="0"/>
              </a:rPr>
              <a:t>formulae</a:t>
            </a:r>
            <a:r>
              <a:rPr lang="en-US" sz="2000" dirty="0">
                <a:latin typeface="Cambria" panose="02040503050406030204" pitchFamily="18" charset="0"/>
                <a:ea typeface="Cambria" panose="02040503050406030204" pitchFamily="18" charset="0"/>
              </a:rPr>
              <a:t>, including</a:t>
            </a:r>
            <a:r>
              <a:rPr lang="en-US" sz="2000" dirty="0" smtClean="0">
                <a:latin typeface="Cambria" panose="02040503050406030204" pitchFamily="18" charset="0"/>
                <a:ea typeface="Cambria" panose="02040503050406030204" pitchFamily="18" charset="0"/>
              </a:rPr>
              <a:t>:</a:t>
            </a:r>
          </a:p>
          <a:p>
            <a:pPr marL="1200150" lvl="2" indent="-285750">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direct </a:t>
            </a:r>
            <a:r>
              <a:rPr lang="en-US" sz="2000" dirty="0">
                <a:latin typeface="Cambria" panose="02040503050406030204" pitchFamily="18" charset="0"/>
                <a:ea typeface="Cambria" panose="02040503050406030204" pitchFamily="18" charset="0"/>
              </a:rPr>
              <a:t>exponents of language </a:t>
            </a:r>
            <a:r>
              <a:rPr lang="en-US" sz="2000" dirty="0" smtClean="0">
                <a:latin typeface="Cambria" panose="02040503050406030204" pitchFamily="18" charset="0"/>
                <a:ea typeface="Cambria" panose="02040503050406030204" pitchFamily="18" charset="0"/>
              </a:rPr>
              <a:t>functions </a:t>
            </a:r>
            <a:r>
              <a:rPr lang="en-US" sz="2000" dirty="0">
                <a:latin typeface="Cambria" panose="02040503050406030204" pitchFamily="18" charset="0"/>
                <a:ea typeface="Cambria" panose="02040503050406030204" pitchFamily="18" charset="0"/>
              </a:rPr>
              <a:t>such as greetings, e.g. </a:t>
            </a:r>
            <a:r>
              <a:rPr lang="en-US" sz="2000" i="1" dirty="0">
                <a:latin typeface="Cambria" panose="02040503050406030204" pitchFamily="18" charset="0"/>
                <a:ea typeface="Cambria" panose="02040503050406030204" pitchFamily="18" charset="0"/>
              </a:rPr>
              <a:t>How do you do? Good morning</a:t>
            </a:r>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Etc.</a:t>
            </a:r>
          </a:p>
          <a:p>
            <a:pPr marL="1200150" lvl="2" indent="-285750">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proverbs</a:t>
            </a:r>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etc</a:t>
            </a:r>
            <a:r>
              <a:rPr lang="en-US" sz="2000" dirty="0" smtClean="0">
                <a:latin typeface="Cambria" panose="02040503050406030204" pitchFamily="18" charset="0"/>
                <a:ea typeface="Cambria" panose="02040503050406030204" pitchFamily="18" charset="0"/>
              </a:rPr>
              <a:t>.</a:t>
            </a:r>
          </a:p>
          <a:p>
            <a:pPr lvl="2"/>
            <a:r>
              <a:rPr lang="en-US" sz="2000" dirty="0" smtClean="0">
                <a:latin typeface="Cambria" panose="02040503050406030204" pitchFamily="18" charset="0"/>
                <a:ea typeface="Cambria" panose="02040503050406030204" pitchFamily="18" charset="0"/>
              </a:rPr>
              <a:t> </a:t>
            </a:r>
            <a:endParaRPr lang="en-US" sz="2000" dirty="0" smtClean="0">
              <a:latin typeface="Cambria" panose="02040503050406030204" pitchFamily="18" charset="0"/>
              <a:ea typeface="Cambria" panose="02040503050406030204" pitchFamily="18" charset="0"/>
            </a:endParaRPr>
          </a:p>
          <a:p>
            <a:pPr lvl="1"/>
            <a:r>
              <a:rPr lang="en-US" sz="2000" dirty="0" smtClean="0">
                <a:latin typeface="Cambria" panose="02040503050406030204" pitchFamily="18" charset="0"/>
                <a:ea typeface="Cambria" panose="02040503050406030204" pitchFamily="18" charset="0"/>
              </a:rPr>
              <a:t>• </a:t>
            </a:r>
            <a:r>
              <a:rPr lang="en-US" sz="2000" b="1" dirty="0">
                <a:latin typeface="Cambria" panose="02040503050406030204" pitchFamily="18" charset="0"/>
                <a:ea typeface="Cambria" panose="02040503050406030204" pitchFamily="18" charset="0"/>
              </a:rPr>
              <a:t>phrasal </a:t>
            </a:r>
            <a:r>
              <a:rPr lang="en-US" sz="2000" b="1" dirty="0" smtClean="0">
                <a:latin typeface="Cambria" panose="02040503050406030204" pitchFamily="18" charset="0"/>
                <a:ea typeface="Cambria" panose="02040503050406030204" pitchFamily="18" charset="0"/>
              </a:rPr>
              <a:t>idioms</a:t>
            </a:r>
            <a:r>
              <a:rPr lang="en-US" sz="2000" dirty="0" smtClean="0">
                <a:latin typeface="Cambria" panose="02040503050406030204" pitchFamily="18" charset="0"/>
                <a:ea typeface="Cambria" panose="02040503050406030204" pitchFamily="18" charset="0"/>
              </a:rPr>
              <a:t>: </a:t>
            </a:r>
          </a:p>
          <a:p>
            <a:pPr marL="1200150" lvl="2" indent="-285750">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semantically </a:t>
            </a:r>
            <a:r>
              <a:rPr lang="en-US" sz="2000" dirty="0">
                <a:latin typeface="Cambria" panose="02040503050406030204" pitchFamily="18" charset="0"/>
                <a:ea typeface="Cambria" panose="02040503050406030204" pitchFamily="18" charset="0"/>
              </a:rPr>
              <a:t>opaque, frozen metaphors, e.g.: </a:t>
            </a:r>
            <a:r>
              <a:rPr lang="en-US" sz="2000" i="1" dirty="0">
                <a:latin typeface="Cambria" panose="02040503050406030204" pitchFamily="18" charset="0"/>
                <a:ea typeface="Cambria" panose="02040503050406030204" pitchFamily="18" charset="0"/>
              </a:rPr>
              <a:t>He kicked the bucket</a:t>
            </a:r>
            <a:r>
              <a:rPr lang="en-US" sz="2000" dirty="0">
                <a:latin typeface="Cambria" panose="02040503050406030204" pitchFamily="18" charset="0"/>
                <a:ea typeface="Cambria" panose="02040503050406030204" pitchFamily="18" charset="0"/>
              </a:rPr>
              <a:t> (i.e. he died). </a:t>
            </a:r>
            <a:r>
              <a:rPr lang="en-US" sz="2000" i="1" dirty="0">
                <a:latin typeface="Cambria" panose="02040503050406030204" pitchFamily="18" charset="0"/>
                <a:ea typeface="Cambria" panose="02040503050406030204" pitchFamily="18" charset="0"/>
              </a:rPr>
              <a:t>It’s a long shot</a:t>
            </a:r>
            <a:r>
              <a:rPr lang="en-US" sz="2000" dirty="0">
                <a:latin typeface="Cambria" panose="02040503050406030204" pitchFamily="18" charset="0"/>
                <a:ea typeface="Cambria" panose="02040503050406030204" pitchFamily="18" charset="0"/>
              </a:rPr>
              <a:t> (= unlikely to </a:t>
            </a:r>
            <a:r>
              <a:rPr lang="en-US" sz="2000">
                <a:latin typeface="Cambria" panose="02040503050406030204" pitchFamily="18" charset="0"/>
                <a:ea typeface="Cambria" panose="02040503050406030204" pitchFamily="18" charset="0"/>
              </a:rPr>
              <a:t>succeed</a:t>
            </a:r>
            <a:r>
              <a:rPr lang="en-US" sz="2000" smtClean="0">
                <a:latin typeface="Cambria" panose="02040503050406030204" pitchFamily="18" charset="0"/>
                <a:ea typeface="Cambria" panose="02040503050406030204" pitchFamily="18" charset="0"/>
              </a:rPr>
              <a:t>). </a:t>
            </a:r>
            <a:r>
              <a:rPr lang="en-US" sz="2000" i="1" smtClean="0">
                <a:latin typeface="Cambria" panose="02040503050406030204" pitchFamily="18" charset="0"/>
                <a:ea typeface="Cambria" panose="02040503050406030204" pitchFamily="18" charset="0"/>
              </a:rPr>
              <a:t>He </a:t>
            </a:r>
            <a:r>
              <a:rPr lang="en-US" sz="2000" i="1" dirty="0">
                <a:latin typeface="Cambria" panose="02040503050406030204" pitchFamily="18" charset="0"/>
                <a:ea typeface="Cambria" panose="02040503050406030204" pitchFamily="18" charset="0"/>
              </a:rPr>
              <a:t>drove hell for leather </a:t>
            </a:r>
            <a:r>
              <a:rPr lang="en-US" sz="2000" dirty="0">
                <a:latin typeface="Cambria" panose="02040503050406030204" pitchFamily="18" charset="0"/>
                <a:ea typeface="Cambria" panose="02040503050406030204" pitchFamily="18" charset="0"/>
              </a:rPr>
              <a:t>(i.e. very fast). </a:t>
            </a:r>
            <a:endParaRPr lang="en-US" sz="2000" dirty="0" smtClean="0">
              <a:latin typeface="Cambria" panose="02040503050406030204" pitchFamily="18" charset="0"/>
              <a:ea typeface="Cambria" panose="02040503050406030204" pitchFamily="18" charset="0"/>
            </a:endParaRPr>
          </a:p>
          <a:p>
            <a:pPr marL="1200150" lvl="2" indent="-285750">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intensifiers</a:t>
            </a:r>
            <a:r>
              <a:rPr lang="en-US" sz="2000" dirty="0">
                <a:latin typeface="Cambria" panose="02040503050406030204" pitchFamily="18" charset="0"/>
                <a:ea typeface="Cambria" panose="02040503050406030204" pitchFamily="18" charset="0"/>
              </a:rPr>
              <a:t>. Their use is often contextually and stylistically restricted, e.g. as </a:t>
            </a:r>
            <a:r>
              <a:rPr lang="en-US" sz="2000" i="1" dirty="0">
                <a:latin typeface="Cambria" panose="02040503050406030204" pitchFamily="18" charset="0"/>
                <a:ea typeface="Cambria" panose="02040503050406030204" pitchFamily="18" charset="0"/>
              </a:rPr>
              <a:t>white as snow </a:t>
            </a:r>
            <a:r>
              <a:rPr lang="en-US" sz="2000" dirty="0">
                <a:latin typeface="Cambria" panose="02040503050406030204" pitchFamily="18" charset="0"/>
                <a:ea typeface="Cambria" panose="02040503050406030204" pitchFamily="18" charset="0"/>
              </a:rPr>
              <a:t>(= ‘pure’), as against </a:t>
            </a:r>
            <a:r>
              <a:rPr lang="en-US" sz="2000" i="1" dirty="0">
                <a:latin typeface="Cambria" panose="02040503050406030204" pitchFamily="18" charset="0"/>
                <a:ea typeface="Cambria" panose="02040503050406030204" pitchFamily="18" charset="0"/>
              </a:rPr>
              <a:t>as white as a sheet </a:t>
            </a:r>
            <a:r>
              <a:rPr lang="en-US" sz="2000" dirty="0">
                <a:latin typeface="Cambria" panose="02040503050406030204" pitchFamily="18" charset="0"/>
                <a:ea typeface="Cambria" panose="02040503050406030204" pitchFamily="18" charset="0"/>
              </a:rPr>
              <a:t>(= ‘pallid</a:t>
            </a:r>
            <a:r>
              <a:rPr lang="en-US" sz="2000"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36269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195" y="1150070"/>
            <a:ext cx="8201318" cy="1908215"/>
          </a:xfrm>
          <a:prstGeom prst="rect">
            <a:avLst/>
          </a:prstGeom>
        </p:spPr>
        <p:txBody>
          <a:bodyPr wrap="square">
            <a:spAutoFit/>
          </a:bodyPr>
          <a:lstStyle/>
          <a:p>
            <a:pPr algn="ctr">
              <a:spcBef>
                <a:spcPts val="600"/>
              </a:spcBef>
            </a:pPr>
            <a:r>
              <a:rPr lang="en-US" sz="3200" b="1" dirty="0">
                <a:solidFill>
                  <a:srgbClr val="FF0000"/>
                </a:solidFill>
                <a:latin typeface="Cambria" panose="02040503050406030204" pitchFamily="18" charset="0"/>
                <a:ea typeface="Cambria" panose="02040503050406030204" pitchFamily="18" charset="0"/>
              </a:rPr>
              <a:t>Practice </a:t>
            </a:r>
            <a:endParaRPr lang="en-US" sz="3200" b="1" dirty="0" smtClean="0">
              <a:solidFill>
                <a:srgbClr val="FF0000"/>
              </a:solidFill>
              <a:latin typeface="Cambria" panose="02040503050406030204" pitchFamily="18" charset="0"/>
              <a:ea typeface="Cambria" panose="02040503050406030204" pitchFamily="18" charset="0"/>
            </a:endParaRPr>
          </a:p>
          <a:p>
            <a:pPr algn="ctr">
              <a:spcBef>
                <a:spcPts val="600"/>
              </a:spcBef>
            </a:pPr>
            <a:r>
              <a:rPr lang="en-US" sz="2800" b="1" dirty="0" smtClean="0">
                <a:solidFill>
                  <a:srgbClr val="FF0000"/>
                </a:solidFill>
                <a:latin typeface="Cambria" panose="02040503050406030204" pitchFamily="18" charset="0"/>
                <a:ea typeface="Cambria" panose="02040503050406030204" pitchFamily="18" charset="0"/>
              </a:rPr>
              <a:t>integration activities </a:t>
            </a:r>
            <a:r>
              <a:rPr lang="en-US" sz="2800" b="1" dirty="0" smtClean="0">
                <a:latin typeface="Cambria" panose="02040503050406030204" pitchFamily="18" charset="0"/>
                <a:ea typeface="Cambria" panose="02040503050406030204" pitchFamily="18" charset="0"/>
              </a:rPr>
              <a:t>-</a:t>
            </a:r>
            <a:r>
              <a:rPr lang="en-US" sz="2200" b="1" dirty="0" smtClean="0">
                <a:latin typeface="Cambria" panose="02040503050406030204" pitchFamily="18" charset="0"/>
                <a:ea typeface="Cambria" panose="02040503050406030204" pitchFamily="18" charset="0"/>
              </a:rPr>
              <a:t> </a:t>
            </a:r>
            <a:r>
              <a:rPr lang="en-US" sz="2800" b="1" dirty="0">
                <a:solidFill>
                  <a:srgbClr val="92D050"/>
                </a:solidFill>
                <a:latin typeface="Cambria" panose="02040503050406030204" pitchFamily="18" charset="0"/>
                <a:ea typeface="Cambria" panose="02040503050406030204" pitchFamily="18" charset="0"/>
              </a:rPr>
              <a:t>the decision-making</a:t>
            </a:r>
            <a:r>
              <a:rPr lang="en-US" sz="2800" dirty="0">
                <a:solidFill>
                  <a:srgbClr val="92D050"/>
                </a:solidFill>
                <a:latin typeface="Cambria" panose="02040503050406030204" pitchFamily="18" charset="0"/>
                <a:ea typeface="Cambria" panose="02040503050406030204" pitchFamily="18" charset="0"/>
              </a:rPr>
              <a:t> </a:t>
            </a:r>
            <a:r>
              <a:rPr lang="en-US" sz="2800" b="1" dirty="0" smtClean="0">
                <a:solidFill>
                  <a:srgbClr val="92D050"/>
                </a:solidFill>
                <a:latin typeface="Cambria" panose="02040503050406030204" pitchFamily="18" charset="0"/>
                <a:ea typeface="Cambria" panose="02040503050406030204" pitchFamily="18" charset="0"/>
              </a:rPr>
              <a:t>tasks</a:t>
            </a:r>
            <a:endParaRPr lang="en-US" sz="2200" b="1" dirty="0" smtClean="0">
              <a:solidFill>
                <a:srgbClr val="92D050"/>
              </a:solidFill>
              <a:latin typeface="Cambria" panose="02040503050406030204" pitchFamily="18" charset="0"/>
              <a:ea typeface="Cambria" panose="02040503050406030204" pitchFamily="18" charset="0"/>
            </a:endParaRPr>
          </a:p>
          <a:p>
            <a:pPr algn="ctr">
              <a:spcBef>
                <a:spcPts val="600"/>
              </a:spcBef>
            </a:pPr>
            <a:r>
              <a:rPr lang="en-US" sz="22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solidFill>
                  <a:srgbClr val="C00000"/>
                </a:solidFill>
                <a:latin typeface="Cambria" panose="02040503050406030204" pitchFamily="18" charset="0"/>
                <a:ea typeface="Cambria" panose="02040503050406030204" pitchFamily="18" charset="0"/>
              </a:rPr>
              <a:t>Receptive</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learners make judgements about words, but don't necessarily produce them</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0592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2" y="961534"/>
            <a:ext cx="4345757" cy="3827281"/>
          </a:xfrm>
        </p:spPr>
        <p:txBody>
          <a:bodyPr>
            <a:normAutofit lnSpcReduction="10000"/>
          </a:bodyPr>
          <a:lstStyle/>
          <a:p>
            <a:pPr marL="0" indent="0">
              <a:lnSpc>
                <a:spcPct val="100000"/>
              </a:lnSpc>
              <a:spcBef>
                <a:spcPts val="600"/>
              </a:spcBef>
              <a:buNone/>
            </a:pPr>
            <a:r>
              <a:rPr lang="en-US" sz="2200" b="1" dirty="0" smtClean="0">
                <a:solidFill>
                  <a:srgbClr val="FF0000"/>
                </a:solidFill>
                <a:latin typeface="Cambria" panose="02040503050406030204" pitchFamily="18" charset="0"/>
                <a:ea typeface="Cambria" panose="02040503050406030204" pitchFamily="18" charset="0"/>
              </a:rPr>
              <a:t>Identification Activities - finding </a:t>
            </a:r>
            <a:r>
              <a:rPr lang="en-US" sz="2200" b="1" dirty="0">
                <a:solidFill>
                  <a:srgbClr val="FF0000"/>
                </a:solidFill>
                <a:latin typeface="Cambria" panose="02040503050406030204" pitchFamily="18" charset="0"/>
                <a:ea typeface="Cambria" panose="02040503050406030204" pitchFamily="18" charset="0"/>
              </a:rPr>
              <a:t>them in </a:t>
            </a:r>
            <a:r>
              <a:rPr lang="en-US" sz="2200" b="1" dirty="0" smtClean="0">
                <a:solidFill>
                  <a:srgbClr val="FF0000"/>
                </a:solidFill>
                <a:latin typeface="Cambria" panose="02040503050406030204" pitchFamily="18" charset="0"/>
                <a:ea typeface="Cambria" panose="02040503050406030204" pitchFamily="18" charset="0"/>
              </a:rPr>
              <a:t>texts:</a:t>
            </a:r>
            <a:endParaRPr lang="en-US" sz="2200" b="1" dirty="0">
              <a:solidFill>
                <a:srgbClr val="FF0000"/>
              </a:solidFill>
              <a:latin typeface="Cambria" panose="02040503050406030204" pitchFamily="18" charset="0"/>
              <a:ea typeface="Cambria" panose="02040503050406030204" pitchFamily="18" charset="0"/>
            </a:endParaRPr>
          </a:p>
          <a:p>
            <a:pPr marL="82800">
              <a:lnSpc>
                <a:spcPct val="100000"/>
              </a:lnSpc>
              <a:spcBef>
                <a:spcPts val="600"/>
              </a:spcBef>
              <a:buFont typeface="Wingdings" panose="05000000000000000000" pitchFamily="2" charset="2"/>
              <a:buChar char="ü"/>
            </a:pPr>
            <a:r>
              <a:rPr lang="en-US" sz="2200" dirty="0" smtClean="0">
                <a:latin typeface="Cambria" panose="02040503050406030204" pitchFamily="18" charset="0"/>
                <a:ea typeface="Cambria" panose="02040503050406030204" pitchFamily="18" charset="0"/>
              </a:rPr>
              <a:t>Count </a:t>
            </a:r>
            <a:r>
              <a:rPr lang="en-US" sz="2200" dirty="0">
                <a:latin typeface="Cambria" panose="02040503050406030204" pitchFamily="18" charset="0"/>
                <a:ea typeface="Cambria" panose="02040503050406030204" pitchFamily="18" charset="0"/>
              </a:rPr>
              <a:t>occurrences of "plane(s)" and "train(s)" in the text.</a:t>
            </a:r>
          </a:p>
          <a:p>
            <a:pPr marL="82800">
              <a:lnSpc>
                <a:spcPct val="100000"/>
              </a:lnSpc>
              <a:spcBef>
                <a:spcPts val="600"/>
              </a:spcBef>
              <a:buFont typeface="Wingdings" panose="05000000000000000000" pitchFamily="2" charset="2"/>
              <a:buChar char="ü"/>
            </a:pPr>
            <a:r>
              <a:rPr lang="en-US" sz="2200" dirty="0">
                <a:latin typeface="Cambria" panose="02040503050406030204" pitchFamily="18" charset="0"/>
                <a:ea typeface="Cambria" panose="02040503050406030204" pitchFamily="18" charset="0"/>
              </a:rPr>
              <a:t>Find four words related to flying.</a:t>
            </a:r>
          </a:p>
          <a:p>
            <a:pPr marL="82800">
              <a:lnSpc>
                <a:spcPct val="100000"/>
              </a:lnSpc>
              <a:spcBef>
                <a:spcPts val="600"/>
              </a:spcBef>
              <a:buFont typeface="Wingdings" panose="05000000000000000000" pitchFamily="2" charset="2"/>
              <a:buChar char="ü"/>
            </a:pPr>
            <a:r>
              <a:rPr lang="en-US" sz="2200" dirty="0">
                <a:latin typeface="Cambria" panose="02040503050406030204" pitchFamily="18" charset="0"/>
                <a:ea typeface="Cambria" panose="02040503050406030204" pitchFamily="18" charset="0"/>
              </a:rPr>
              <a:t>Locate five phrasal verbs in the text.</a:t>
            </a:r>
          </a:p>
          <a:p>
            <a:pPr marL="82800">
              <a:lnSpc>
                <a:spcPct val="100000"/>
              </a:lnSpc>
              <a:spcBef>
                <a:spcPts val="600"/>
              </a:spcBef>
              <a:buFont typeface="Wingdings" panose="05000000000000000000" pitchFamily="2" charset="2"/>
              <a:buChar char="ü"/>
            </a:pPr>
            <a:r>
              <a:rPr lang="en-US" sz="2200" dirty="0">
                <a:latin typeface="Cambria" panose="02040503050406030204" pitchFamily="18" charset="0"/>
                <a:ea typeface="Cambria" panose="02040503050406030204" pitchFamily="18" charset="0"/>
              </a:rPr>
              <a:t>Underline words ending in -</a:t>
            </a:r>
            <a:r>
              <a:rPr lang="en-US" sz="2200" i="1" dirty="0">
                <a:latin typeface="Cambria" panose="02040503050406030204" pitchFamily="18" charset="0"/>
                <a:ea typeface="Cambria" panose="02040503050406030204" pitchFamily="18" charset="0"/>
              </a:rPr>
              <a:t>ing</a:t>
            </a:r>
            <a:r>
              <a:rPr lang="en-US" sz="2200" i="1" dirty="0" smtClean="0">
                <a:latin typeface="Cambria" panose="02040503050406030204" pitchFamily="18" charset="0"/>
                <a:ea typeface="Cambria" panose="02040503050406030204" pitchFamily="18" charset="0"/>
              </a:rPr>
              <a:t>.</a:t>
            </a:r>
          </a:p>
          <a:p>
            <a:pPr>
              <a:lnSpc>
                <a:spcPct val="100000"/>
              </a:lnSpc>
              <a:spcBef>
                <a:spcPts val="600"/>
              </a:spcBef>
              <a:buFont typeface="Wingdings" panose="05000000000000000000" pitchFamily="2" charset="2"/>
              <a:buChar char="ü"/>
            </a:pPr>
            <a:r>
              <a:rPr lang="en-US" sz="2200" dirty="0" smtClean="0">
                <a:latin typeface="Cambria" panose="02040503050406030204" pitchFamily="18" charset="0"/>
                <a:ea typeface="Cambria" panose="02040503050406030204" pitchFamily="18" charset="0"/>
              </a:rPr>
              <a:t>Unscramble anagrams.</a:t>
            </a:r>
          </a:p>
          <a:p>
            <a:pPr>
              <a:lnSpc>
                <a:spcPct val="100000"/>
              </a:lnSpc>
              <a:spcBef>
                <a:spcPts val="600"/>
              </a:spcBef>
              <a:buFont typeface="Wingdings" panose="05000000000000000000" pitchFamily="2" charset="2"/>
              <a:buChar char="ü"/>
            </a:pPr>
            <a:r>
              <a:rPr lang="en-US" sz="2200" dirty="0" smtClean="0">
                <a:latin typeface="Cambria" panose="02040503050406030204" pitchFamily="18" charset="0"/>
                <a:ea typeface="Cambria" panose="02040503050406030204" pitchFamily="18" charset="0"/>
              </a:rPr>
              <a:t>Word soup.</a:t>
            </a:r>
            <a:endParaRPr lang="en-US" sz="2200" dirty="0">
              <a:latin typeface="Cambria" panose="02040503050406030204" pitchFamily="18" charset="0"/>
              <a:ea typeface="Cambria" panose="02040503050406030204" pitchFamily="18" charset="0"/>
            </a:endParaRPr>
          </a:p>
          <a:p>
            <a:pPr marL="457200" lvl="1" indent="0">
              <a:spcBef>
                <a:spcPts val="600"/>
              </a:spcBef>
              <a:buNone/>
            </a:pPr>
            <a:endParaRPr lang="en-US" sz="22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a:stretch>
            <a:fillRect/>
          </a:stretch>
        </p:blipFill>
        <p:spPr>
          <a:xfrm>
            <a:off x="4805552" y="980386"/>
            <a:ext cx="4253606" cy="4014189"/>
          </a:xfrm>
          <a:prstGeom prst="rect">
            <a:avLst/>
          </a:prstGeom>
        </p:spPr>
      </p:pic>
      <p:sp>
        <p:nvSpPr>
          <p:cNvPr id="4" name="TextBox 3"/>
          <p:cNvSpPr txBox="1"/>
          <p:nvPr/>
        </p:nvSpPr>
        <p:spPr>
          <a:xfrm>
            <a:off x="1809945" y="424207"/>
            <a:ext cx="5090475" cy="523220"/>
          </a:xfrm>
          <a:prstGeom prst="rect">
            <a:avLst/>
          </a:prstGeom>
          <a:noFill/>
        </p:spPr>
        <p:txBody>
          <a:bodyPr wrap="square" rtlCol="0">
            <a:spAutoFit/>
          </a:bodyPr>
          <a:lstStyle/>
          <a:p>
            <a:r>
              <a:rPr lang="en-US" sz="2800" b="1" dirty="0" smtClean="0">
                <a:latin typeface="Cambria" panose="02040503050406030204" pitchFamily="18" charset="0"/>
                <a:ea typeface="Cambria" panose="02040503050406030204" pitchFamily="18" charset="0"/>
              </a:rPr>
              <a:t>Decision-making </a:t>
            </a:r>
            <a:r>
              <a:rPr lang="en-US" sz="2800" b="1" dirty="0">
                <a:latin typeface="Cambria" panose="02040503050406030204" pitchFamily="18" charset="0"/>
                <a:ea typeface="Cambria" panose="02040503050406030204" pitchFamily="18" charset="0"/>
              </a:rPr>
              <a:t>tasks</a:t>
            </a:r>
            <a:endParaRPr lang="ro-RO" sz="2800" b="1" dirty="0"/>
          </a:p>
        </p:txBody>
      </p:sp>
      <p:pic>
        <p:nvPicPr>
          <p:cNvPr id="5" name="Picture 4"/>
          <p:cNvPicPr>
            <a:picLocks noChangeAspect="1"/>
          </p:cNvPicPr>
          <p:nvPr/>
        </p:nvPicPr>
        <p:blipFill rotWithShape="1">
          <a:blip r:embed="rId3"/>
          <a:srcRect t="6120"/>
          <a:stretch/>
        </p:blipFill>
        <p:spPr>
          <a:xfrm>
            <a:off x="4546234" y="5071619"/>
            <a:ext cx="4595258" cy="1588253"/>
          </a:xfrm>
          <a:prstGeom prst="rect">
            <a:avLst/>
          </a:prstGeom>
        </p:spPr>
      </p:pic>
      <p:pic>
        <p:nvPicPr>
          <p:cNvPr id="6" name="Picture 5"/>
          <p:cNvPicPr/>
          <p:nvPr/>
        </p:nvPicPr>
        <p:blipFill>
          <a:blip r:embed="rId4"/>
          <a:stretch>
            <a:fillRect/>
          </a:stretch>
        </p:blipFill>
        <p:spPr>
          <a:xfrm>
            <a:off x="241326" y="5021660"/>
            <a:ext cx="4189271" cy="1624239"/>
          </a:xfrm>
          <a:prstGeom prst="rect">
            <a:avLst/>
          </a:prstGeom>
        </p:spPr>
      </p:pic>
    </p:spTree>
    <p:extLst>
      <p:ext uri="{BB962C8B-B14F-4D97-AF65-F5344CB8AC3E}">
        <p14:creationId xmlns:p14="http://schemas.microsoft.com/office/powerpoint/2010/main" val="3002290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2" y="1385740"/>
            <a:ext cx="4298623" cy="5184741"/>
          </a:xfrm>
        </p:spPr>
        <p:txBody>
          <a:bodyPr>
            <a:normAutofit/>
          </a:bodyPr>
          <a:lstStyle/>
          <a:p>
            <a:pPr marL="0" indent="0">
              <a:lnSpc>
                <a:spcPct val="100000"/>
              </a:lnSpc>
              <a:spcBef>
                <a:spcPts val="600"/>
              </a:spcBef>
              <a:buNone/>
            </a:pPr>
            <a:r>
              <a:rPr lang="en-US" sz="2200" b="1" dirty="0">
                <a:solidFill>
                  <a:srgbClr val="FF0000"/>
                </a:solidFill>
                <a:latin typeface="Cambria" panose="02040503050406030204" pitchFamily="18" charset="0"/>
                <a:ea typeface="Cambria" panose="02040503050406030204" pitchFamily="18" charset="0"/>
              </a:rPr>
              <a:t>Selecting tasks</a:t>
            </a:r>
            <a:r>
              <a:rPr lang="en-US" sz="2200" dirty="0">
                <a:solidFill>
                  <a:srgbClr val="FF0000"/>
                </a:solidFill>
                <a:latin typeface="Cambria" panose="02040503050406030204" pitchFamily="18" charset="0"/>
                <a:ea typeface="Cambria" panose="02040503050406030204" pitchFamily="18" charset="0"/>
              </a:rPr>
              <a:t> </a:t>
            </a:r>
            <a:endParaRPr lang="en-US" sz="2200" dirty="0" smtClean="0">
              <a:solidFill>
                <a:srgbClr val="FF0000"/>
              </a:solidFill>
              <a:latin typeface="Cambria" panose="02040503050406030204" pitchFamily="18" charset="0"/>
              <a:ea typeface="Cambria" panose="02040503050406030204" pitchFamily="18" charset="0"/>
            </a:endParaRPr>
          </a:p>
          <a:p>
            <a:pPr>
              <a:lnSpc>
                <a:spcPct val="100000"/>
              </a:lnSpc>
              <a:spcBef>
                <a:spcPts val="600"/>
              </a:spcBef>
              <a:buFontTx/>
              <a:buChar char="-"/>
            </a:pPr>
            <a:r>
              <a:rPr lang="en-US" sz="2200" dirty="0" smtClean="0">
                <a:latin typeface="Cambria" panose="02040503050406030204" pitchFamily="18" charset="0"/>
                <a:ea typeface="Cambria" panose="02040503050406030204" pitchFamily="18" charset="0"/>
              </a:rPr>
              <a:t>cognitively </a:t>
            </a:r>
            <a:r>
              <a:rPr lang="en-US" sz="2200" dirty="0">
                <a:latin typeface="Cambria" panose="02040503050406030204" pitchFamily="18" charset="0"/>
                <a:ea typeface="Cambria" panose="02040503050406030204" pitchFamily="18" charset="0"/>
              </a:rPr>
              <a:t>more complex than identification tasks</a:t>
            </a:r>
            <a:r>
              <a:rPr lang="en-US" sz="2200" dirty="0" smtClean="0">
                <a:latin typeface="Cambria" panose="02040503050406030204" pitchFamily="18" charset="0"/>
                <a:ea typeface="Cambria" panose="02040503050406030204" pitchFamily="18" charset="0"/>
              </a:rPr>
              <a:t>,</a:t>
            </a:r>
          </a:p>
          <a:p>
            <a:pPr>
              <a:lnSpc>
                <a:spcPct val="100000"/>
              </a:lnSpc>
              <a:spcBef>
                <a:spcPts val="600"/>
              </a:spcBef>
              <a:buFontTx/>
              <a:buChar char="-"/>
            </a:pPr>
            <a:r>
              <a:rPr lang="en-US" sz="2200" dirty="0" smtClean="0">
                <a:latin typeface="Cambria" panose="02040503050406030204" pitchFamily="18" charset="0"/>
                <a:ea typeface="Cambria" panose="02040503050406030204" pitchFamily="18" charset="0"/>
              </a:rPr>
              <a:t>involve </a:t>
            </a:r>
            <a:r>
              <a:rPr lang="en-US" sz="2200" dirty="0">
                <a:latin typeface="Cambria" panose="02040503050406030204" pitchFamily="18" charset="0"/>
                <a:ea typeface="Cambria" panose="02040503050406030204" pitchFamily="18" charset="0"/>
              </a:rPr>
              <a:t>both </a:t>
            </a:r>
            <a:r>
              <a:rPr lang="en-US" sz="2200" b="1" dirty="0" smtClean="0">
                <a:latin typeface="Cambria" panose="02040503050406030204" pitchFamily="18" charset="0"/>
                <a:ea typeface="Cambria" panose="02040503050406030204" pitchFamily="18" charset="0"/>
              </a:rPr>
              <a:t>recognizing</a:t>
            </a:r>
            <a:r>
              <a:rPr lang="en-US" sz="2200" dirty="0" smtClean="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words and </a:t>
            </a:r>
            <a:r>
              <a:rPr lang="en-US" sz="2200" b="1" dirty="0">
                <a:latin typeface="Cambria" panose="02040503050406030204" pitchFamily="18" charset="0"/>
                <a:ea typeface="Cambria" panose="02040503050406030204" pitchFamily="18" charset="0"/>
              </a:rPr>
              <a:t>making choices </a:t>
            </a:r>
            <a:r>
              <a:rPr lang="en-US" sz="2200" dirty="0">
                <a:latin typeface="Cambria" panose="02040503050406030204" pitchFamily="18" charset="0"/>
                <a:ea typeface="Cambria" panose="02040503050406030204" pitchFamily="18" charset="0"/>
              </a:rPr>
              <a:t>amongst them. </a:t>
            </a:r>
            <a:endParaRPr lang="en-US" sz="2200" dirty="0" smtClean="0">
              <a:latin typeface="Cambria" panose="02040503050406030204" pitchFamily="18" charset="0"/>
              <a:ea typeface="Cambria" panose="02040503050406030204" pitchFamily="18" charset="0"/>
            </a:endParaRPr>
          </a:p>
          <a:p>
            <a:pPr marL="0" indent="0">
              <a:lnSpc>
                <a:spcPct val="100000"/>
              </a:lnSpc>
              <a:spcBef>
                <a:spcPts val="600"/>
              </a:spcBef>
              <a:buNone/>
            </a:pPr>
            <a:r>
              <a:rPr lang="en-US" sz="2200" dirty="0" smtClean="0">
                <a:latin typeface="Cambria" panose="02040503050406030204" pitchFamily="18" charset="0"/>
                <a:ea typeface="Cambria" panose="02040503050406030204" pitchFamily="18" charset="0"/>
              </a:rPr>
              <a:t>E.g. </a:t>
            </a:r>
            <a:r>
              <a:rPr lang="en-US" sz="2200" dirty="0">
                <a:latin typeface="Cambria" panose="02040503050406030204" pitchFamily="18" charset="0"/>
                <a:ea typeface="Cambria" panose="02040503050406030204" pitchFamily="18" charset="0"/>
              </a:rPr>
              <a:t>'odd one out'</a:t>
            </a:r>
          </a:p>
          <a:p>
            <a:pPr marL="457200" lvl="1" indent="0">
              <a:lnSpc>
                <a:spcPct val="100000"/>
              </a:lnSpc>
              <a:spcBef>
                <a:spcPts val="600"/>
              </a:spcBef>
              <a:buNone/>
            </a:pPr>
            <a:endParaRPr lang="en-US" sz="2200" dirty="0">
              <a:latin typeface="Cambria" panose="02040503050406030204" pitchFamily="18" charset="0"/>
              <a:ea typeface="Cambria" panose="02040503050406030204" pitchFamily="18" charset="0"/>
            </a:endParaRPr>
          </a:p>
        </p:txBody>
      </p:sp>
      <p:sp>
        <p:nvSpPr>
          <p:cNvPr id="4" name="TextBox 3"/>
          <p:cNvSpPr txBox="1"/>
          <p:nvPr/>
        </p:nvSpPr>
        <p:spPr>
          <a:xfrm>
            <a:off x="1809945" y="424207"/>
            <a:ext cx="5090475" cy="523220"/>
          </a:xfrm>
          <a:prstGeom prst="rect">
            <a:avLst/>
          </a:prstGeom>
          <a:noFill/>
        </p:spPr>
        <p:txBody>
          <a:bodyPr wrap="square" rtlCol="0">
            <a:spAutoFit/>
          </a:bodyPr>
          <a:lstStyle/>
          <a:p>
            <a:r>
              <a:rPr lang="en-US" sz="2800" b="1" dirty="0" smtClean="0">
                <a:latin typeface="Cambria" panose="02040503050406030204" pitchFamily="18" charset="0"/>
                <a:ea typeface="Cambria" panose="02040503050406030204" pitchFamily="18" charset="0"/>
              </a:rPr>
              <a:t>Decision-making </a:t>
            </a:r>
            <a:r>
              <a:rPr lang="en-US" sz="2800" b="1" dirty="0">
                <a:latin typeface="Cambria" panose="02040503050406030204" pitchFamily="18" charset="0"/>
                <a:ea typeface="Cambria" panose="02040503050406030204" pitchFamily="18" charset="0"/>
              </a:rPr>
              <a:t>tasks</a:t>
            </a:r>
            <a:endParaRPr lang="ro-RO" sz="2800" b="1" dirty="0"/>
          </a:p>
        </p:txBody>
      </p:sp>
      <p:pic>
        <p:nvPicPr>
          <p:cNvPr id="5" name="Picture 4"/>
          <p:cNvPicPr>
            <a:picLocks noChangeAspect="1"/>
          </p:cNvPicPr>
          <p:nvPr/>
        </p:nvPicPr>
        <p:blipFill>
          <a:blip r:embed="rId2"/>
          <a:stretch>
            <a:fillRect/>
          </a:stretch>
        </p:blipFill>
        <p:spPr>
          <a:xfrm>
            <a:off x="5147036" y="1595196"/>
            <a:ext cx="3478490" cy="2836156"/>
          </a:xfrm>
          <a:prstGeom prst="rect">
            <a:avLst/>
          </a:prstGeom>
        </p:spPr>
      </p:pic>
    </p:spTree>
    <p:extLst>
      <p:ext uri="{BB962C8B-B14F-4D97-AF65-F5344CB8AC3E}">
        <p14:creationId xmlns:p14="http://schemas.microsoft.com/office/powerpoint/2010/main" val="2102649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2" y="1442304"/>
            <a:ext cx="4298623" cy="5222448"/>
          </a:xfrm>
        </p:spPr>
        <p:txBody>
          <a:bodyPr>
            <a:normAutofit/>
          </a:bodyPr>
          <a:lstStyle/>
          <a:p>
            <a:pPr marL="0" indent="0">
              <a:spcBef>
                <a:spcPts val="600"/>
              </a:spcBef>
              <a:buNone/>
            </a:pPr>
            <a:r>
              <a:rPr lang="en-US" sz="2600" b="1" dirty="0">
                <a:solidFill>
                  <a:srgbClr val="FF0000"/>
                </a:solidFill>
                <a:latin typeface="Cambria" panose="02040503050406030204" pitchFamily="18" charset="0"/>
                <a:ea typeface="Cambria" panose="02040503050406030204" pitchFamily="18" charset="0"/>
              </a:rPr>
              <a:t>M</a:t>
            </a:r>
            <a:r>
              <a:rPr lang="en-US" sz="2600" b="1" dirty="0" smtClean="0">
                <a:solidFill>
                  <a:srgbClr val="FF0000"/>
                </a:solidFill>
                <a:latin typeface="Cambria" panose="02040503050406030204" pitchFamily="18" charset="0"/>
                <a:ea typeface="Cambria" panose="02040503050406030204" pitchFamily="18" charset="0"/>
              </a:rPr>
              <a:t>atching tasks</a:t>
            </a:r>
          </a:p>
          <a:p>
            <a:pPr>
              <a:spcBef>
                <a:spcPts val="600"/>
              </a:spcBef>
              <a:buFontTx/>
              <a:buChar char="-"/>
            </a:pPr>
            <a:r>
              <a:rPr lang="en-US" sz="2400" dirty="0" smtClean="0">
                <a:latin typeface="Cambria" panose="02040503050406030204" pitchFamily="18" charset="0"/>
                <a:ea typeface="Cambria" panose="02040503050406030204" pitchFamily="18" charset="0"/>
              </a:rPr>
              <a:t>first </a:t>
            </a:r>
            <a:r>
              <a:rPr lang="en-US" sz="2400" b="1" dirty="0" smtClean="0">
                <a:latin typeface="Cambria" panose="02040503050406030204" pitchFamily="18" charset="0"/>
                <a:ea typeface="Cambria" panose="02040503050406030204" pitchFamily="18" charset="0"/>
              </a:rPr>
              <a:t>recognizing</a:t>
            </a:r>
            <a:r>
              <a:rPr lang="en-US" sz="2400" dirty="0" smtClean="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words and then </a:t>
            </a:r>
            <a:r>
              <a:rPr lang="en-US" sz="2400" b="1" dirty="0">
                <a:latin typeface="Cambria" panose="02040503050406030204" pitchFamily="18" charset="0"/>
                <a:ea typeface="Cambria" panose="02040503050406030204" pitchFamily="18" charset="0"/>
              </a:rPr>
              <a:t>pairing them </a:t>
            </a:r>
            <a:r>
              <a:rPr lang="en-US" sz="2400" dirty="0" smtClean="0">
                <a:latin typeface="Cambria" panose="02040503050406030204" pitchFamily="18" charset="0"/>
                <a:ea typeface="Cambria" panose="02040503050406030204" pitchFamily="18" charset="0"/>
              </a:rPr>
              <a:t>with:</a:t>
            </a:r>
          </a:p>
          <a:p>
            <a:pPr lvl="1">
              <a:spcBef>
                <a:spcPts val="600"/>
              </a:spcBef>
              <a:buFont typeface="Wingdings" panose="05000000000000000000" pitchFamily="2" charset="2"/>
              <a:buChar char="ü"/>
            </a:pPr>
            <a:r>
              <a:rPr lang="en-US" sz="2300" dirty="0" smtClean="0">
                <a:latin typeface="Cambria" panose="02040503050406030204" pitchFamily="18" charset="0"/>
                <a:ea typeface="Cambria" panose="02040503050406030204" pitchFamily="18" charset="0"/>
              </a:rPr>
              <a:t>a </a:t>
            </a:r>
            <a:r>
              <a:rPr lang="en-US" sz="2300" dirty="0">
                <a:latin typeface="Cambria" panose="02040503050406030204" pitchFamily="18" charset="0"/>
                <a:ea typeface="Cambria" panose="02040503050406030204" pitchFamily="18" charset="0"/>
              </a:rPr>
              <a:t>visual representation</a:t>
            </a:r>
            <a:r>
              <a:rPr lang="en-US" sz="2300" dirty="0" smtClean="0">
                <a:latin typeface="Cambria" panose="02040503050406030204" pitchFamily="18" charset="0"/>
                <a:ea typeface="Cambria" panose="02040503050406030204" pitchFamily="18" charset="0"/>
              </a:rPr>
              <a:t>,</a:t>
            </a:r>
          </a:p>
          <a:p>
            <a:pPr lvl="1">
              <a:spcBef>
                <a:spcPts val="600"/>
              </a:spcBef>
              <a:buFont typeface="Wingdings" panose="05000000000000000000" pitchFamily="2" charset="2"/>
              <a:buChar char="ü"/>
            </a:pPr>
            <a:r>
              <a:rPr lang="en-US" sz="2300" dirty="0" smtClean="0">
                <a:latin typeface="Cambria" panose="02040503050406030204" pitchFamily="18" charset="0"/>
                <a:ea typeface="Cambria" panose="02040503050406030204" pitchFamily="18" charset="0"/>
              </a:rPr>
              <a:t>a </a:t>
            </a:r>
            <a:r>
              <a:rPr lang="en-US" sz="2300" dirty="0">
                <a:latin typeface="Cambria" panose="02040503050406030204" pitchFamily="18" charset="0"/>
                <a:ea typeface="Cambria" panose="02040503050406030204" pitchFamily="18" charset="0"/>
              </a:rPr>
              <a:t>translation</a:t>
            </a:r>
            <a:r>
              <a:rPr lang="en-US" sz="2300" dirty="0" smtClean="0">
                <a:latin typeface="Cambria" panose="02040503050406030204" pitchFamily="18" charset="0"/>
                <a:ea typeface="Cambria" panose="02040503050406030204" pitchFamily="18" charset="0"/>
              </a:rPr>
              <a:t>,</a:t>
            </a:r>
          </a:p>
          <a:p>
            <a:pPr lvl="1">
              <a:spcBef>
                <a:spcPts val="600"/>
              </a:spcBef>
              <a:buFont typeface="Wingdings" panose="05000000000000000000" pitchFamily="2" charset="2"/>
              <a:buChar char="ü"/>
            </a:pPr>
            <a:r>
              <a:rPr lang="en-US" sz="2300" dirty="0" smtClean="0">
                <a:latin typeface="Cambria" panose="02040503050406030204" pitchFamily="18" charset="0"/>
                <a:ea typeface="Cambria" panose="02040503050406030204" pitchFamily="18" charset="0"/>
              </a:rPr>
              <a:t>a </a:t>
            </a:r>
            <a:r>
              <a:rPr lang="en-US" sz="2300" dirty="0">
                <a:latin typeface="Cambria" panose="02040503050406030204" pitchFamily="18" charset="0"/>
                <a:ea typeface="Cambria" panose="02040503050406030204" pitchFamily="18" charset="0"/>
              </a:rPr>
              <a:t>synonym</a:t>
            </a:r>
            <a:r>
              <a:rPr lang="en-US" sz="2300" dirty="0" smtClean="0">
                <a:latin typeface="Cambria" panose="02040503050406030204" pitchFamily="18" charset="0"/>
                <a:ea typeface="Cambria" panose="02040503050406030204" pitchFamily="18" charset="0"/>
              </a:rPr>
              <a:t>,</a:t>
            </a:r>
          </a:p>
          <a:p>
            <a:pPr lvl="1">
              <a:spcBef>
                <a:spcPts val="600"/>
              </a:spcBef>
              <a:buFont typeface="Wingdings" panose="05000000000000000000" pitchFamily="2" charset="2"/>
              <a:buChar char="ü"/>
            </a:pPr>
            <a:r>
              <a:rPr lang="en-US" sz="2300" dirty="0" smtClean="0">
                <a:latin typeface="Cambria" panose="02040503050406030204" pitchFamily="18" charset="0"/>
                <a:ea typeface="Cambria" panose="02040503050406030204" pitchFamily="18" charset="0"/>
              </a:rPr>
              <a:t>an </a:t>
            </a:r>
            <a:r>
              <a:rPr lang="en-US" sz="2300" dirty="0">
                <a:latin typeface="Cambria" panose="02040503050406030204" pitchFamily="18" charset="0"/>
                <a:ea typeface="Cambria" panose="02040503050406030204" pitchFamily="18" charset="0"/>
              </a:rPr>
              <a:t>antonym</a:t>
            </a:r>
            <a:r>
              <a:rPr lang="en-US" sz="2300" dirty="0" smtClean="0">
                <a:latin typeface="Cambria" panose="02040503050406030204" pitchFamily="18" charset="0"/>
                <a:ea typeface="Cambria" panose="02040503050406030204" pitchFamily="18" charset="0"/>
              </a:rPr>
              <a:t>,</a:t>
            </a:r>
          </a:p>
          <a:p>
            <a:pPr lvl="1">
              <a:spcBef>
                <a:spcPts val="600"/>
              </a:spcBef>
              <a:buFont typeface="Wingdings" panose="05000000000000000000" pitchFamily="2" charset="2"/>
              <a:buChar char="ü"/>
            </a:pPr>
            <a:r>
              <a:rPr lang="en-US" sz="2300" dirty="0" smtClean="0">
                <a:latin typeface="Cambria" panose="02040503050406030204" pitchFamily="18" charset="0"/>
                <a:ea typeface="Cambria" panose="02040503050406030204" pitchFamily="18" charset="0"/>
              </a:rPr>
              <a:t>a </a:t>
            </a:r>
            <a:r>
              <a:rPr lang="en-US" sz="2300" dirty="0">
                <a:latin typeface="Cambria" panose="02040503050406030204" pitchFamily="18" charset="0"/>
                <a:ea typeface="Cambria" panose="02040503050406030204" pitchFamily="18" charset="0"/>
              </a:rPr>
              <a:t>definition, </a:t>
            </a:r>
            <a:endParaRPr lang="en-US" sz="2300" dirty="0" smtClean="0">
              <a:latin typeface="Cambria" panose="02040503050406030204" pitchFamily="18" charset="0"/>
              <a:ea typeface="Cambria" panose="02040503050406030204" pitchFamily="18" charset="0"/>
            </a:endParaRPr>
          </a:p>
          <a:p>
            <a:pPr lvl="1">
              <a:spcBef>
                <a:spcPts val="600"/>
              </a:spcBef>
              <a:buFont typeface="Wingdings" panose="05000000000000000000" pitchFamily="2" charset="2"/>
              <a:buChar char="ü"/>
            </a:pPr>
            <a:r>
              <a:rPr lang="en-US" sz="2300" dirty="0" smtClean="0">
                <a:latin typeface="Cambria" panose="02040503050406030204" pitchFamily="18" charset="0"/>
                <a:ea typeface="Cambria" panose="02040503050406030204" pitchFamily="18" charset="0"/>
              </a:rPr>
              <a:t>or </a:t>
            </a:r>
            <a:r>
              <a:rPr lang="en-US" sz="2300" dirty="0">
                <a:latin typeface="Cambria" panose="02040503050406030204" pitchFamily="18" charset="0"/>
                <a:ea typeface="Cambria" panose="02040503050406030204" pitchFamily="18" charset="0"/>
              </a:rPr>
              <a:t>a collocate</a:t>
            </a:r>
            <a:r>
              <a:rPr lang="en-US" sz="2300" dirty="0"/>
              <a:t>.</a:t>
            </a:r>
            <a:endParaRPr lang="en-US" sz="2300" dirty="0">
              <a:latin typeface="Cambria" panose="02040503050406030204" pitchFamily="18" charset="0"/>
              <a:ea typeface="Cambria" panose="02040503050406030204" pitchFamily="18" charset="0"/>
            </a:endParaRPr>
          </a:p>
        </p:txBody>
      </p:sp>
      <p:sp>
        <p:nvSpPr>
          <p:cNvPr id="4" name="TextBox 3"/>
          <p:cNvSpPr txBox="1"/>
          <p:nvPr/>
        </p:nvSpPr>
        <p:spPr>
          <a:xfrm>
            <a:off x="1809945" y="424207"/>
            <a:ext cx="5090475" cy="523220"/>
          </a:xfrm>
          <a:prstGeom prst="rect">
            <a:avLst/>
          </a:prstGeom>
          <a:noFill/>
        </p:spPr>
        <p:txBody>
          <a:bodyPr wrap="square" rtlCol="0">
            <a:spAutoFit/>
          </a:bodyPr>
          <a:lstStyle/>
          <a:p>
            <a:r>
              <a:rPr lang="en-US" sz="2800" b="1" dirty="0" smtClean="0">
                <a:latin typeface="Cambria" panose="02040503050406030204" pitchFamily="18" charset="0"/>
                <a:ea typeface="Cambria" panose="02040503050406030204" pitchFamily="18" charset="0"/>
              </a:rPr>
              <a:t>Decision-making </a:t>
            </a:r>
            <a:r>
              <a:rPr lang="en-US" sz="2800" b="1" dirty="0">
                <a:latin typeface="Cambria" panose="02040503050406030204" pitchFamily="18" charset="0"/>
                <a:ea typeface="Cambria" panose="02040503050406030204" pitchFamily="18" charset="0"/>
              </a:rPr>
              <a:t>tasks</a:t>
            </a:r>
            <a:endParaRPr lang="ro-RO" sz="2800" b="1" dirty="0"/>
          </a:p>
        </p:txBody>
      </p:sp>
      <p:pic>
        <p:nvPicPr>
          <p:cNvPr id="2" name="Picture 1"/>
          <p:cNvPicPr>
            <a:picLocks noChangeAspect="1"/>
          </p:cNvPicPr>
          <p:nvPr/>
        </p:nvPicPr>
        <p:blipFill>
          <a:blip r:embed="rId2"/>
          <a:stretch>
            <a:fillRect/>
          </a:stretch>
        </p:blipFill>
        <p:spPr>
          <a:xfrm>
            <a:off x="2952950" y="3148129"/>
            <a:ext cx="6070305" cy="1753804"/>
          </a:xfrm>
          <a:prstGeom prst="rect">
            <a:avLst/>
          </a:prstGeom>
        </p:spPr>
      </p:pic>
      <p:pic>
        <p:nvPicPr>
          <p:cNvPr id="6" name="Picture 5"/>
          <p:cNvPicPr>
            <a:picLocks noChangeAspect="1"/>
          </p:cNvPicPr>
          <p:nvPr/>
        </p:nvPicPr>
        <p:blipFill rotWithShape="1">
          <a:blip r:embed="rId3"/>
          <a:srcRect b="5015"/>
          <a:stretch/>
        </p:blipFill>
        <p:spPr>
          <a:xfrm>
            <a:off x="4817097" y="1072874"/>
            <a:ext cx="4082359" cy="1962553"/>
          </a:xfrm>
          <a:prstGeom prst="rect">
            <a:avLst/>
          </a:prstGeom>
        </p:spPr>
      </p:pic>
      <p:pic>
        <p:nvPicPr>
          <p:cNvPr id="9" name="Picture 8"/>
          <p:cNvPicPr>
            <a:picLocks noChangeAspect="1"/>
          </p:cNvPicPr>
          <p:nvPr/>
        </p:nvPicPr>
        <p:blipFill rotWithShape="1">
          <a:blip r:embed="rId4"/>
          <a:srcRect b="70684"/>
          <a:stretch/>
        </p:blipFill>
        <p:spPr>
          <a:xfrm>
            <a:off x="5590095" y="4964558"/>
            <a:ext cx="3407427" cy="1756757"/>
          </a:xfrm>
          <a:prstGeom prst="rect">
            <a:avLst/>
          </a:prstGeom>
        </p:spPr>
      </p:pic>
    </p:spTree>
    <p:extLst>
      <p:ext uri="{BB962C8B-B14F-4D97-AF65-F5344CB8AC3E}">
        <p14:creationId xmlns:p14="http://schemas.microsoft.com/office/powerpoint/2010/main" val="1126925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9945" y="424207"/>
            <a:ext cx="5090475" cy="523220"/>
          </a:xfrm>
          <a:prstGeom prst="rect">
            <a:avLst/>
          </a:prstGeom>
          <a:noFill/>
        </p:spPr>
        <p:txBody>
          <a:bodyPr wrap="square" rtlCol="0">
            <a:spAutoFit/>
          </a:bodyPr>
          <a:lstStyle/>
          <a:p>
            <a:r>
              <a:rPr lang="en-US" sz="2800" b="1" dirty="0" smtClean="0">
                <a:latin typeface="Cambria" panose="02040503050406030204" pitchFamily="18" charset="0"/>
                <a:ea typeface="Cambria" panose="02040503050406030204" pitchFamily="18" charset="0"/>
              </a:rPr>
              <a:t>Decision-making </a:t>
            </a:r>
            <a:r>
              <a:rPr lang="en-US" sz="2800" b="1" dirty="0">
                <a:latin typeface="Cambria" panose="02040503050406030204" pitchFamily="18" charset="0"/>
                <a:ea typeface="Cambria" panose="02040503050406030204" pitchFamily="18" charset="0"/>
              </a:rPr>
              <a:t>tasks</a:t>
            </a:r>
            <a:endParaRPr lang="ro-RO" sz="2800" b="1" dirty="0"/>
          </a:p>
        </p:txBody>
      </p:sp>
      <p:sp>
        <p:nvSpPr>
          <p:cNvPr id="2" name="TextBox 1"/>
          <p:cNvSpPr txBox="1"/>
          <p:nvPr/>
        </p:nvSpPr>
        <p:spPr>
          <a:xfrm>
            <a:off x="320511" y="1329179"/>
            <a:ext cx="3327662" cy="2616101"/>
          </a:xfrm>
          <a:prstGeom prst="rect">
            <a:avLst/>
          </a:prstGeom>
          <a:noFill/>
        </p:spPr>
        <p:txBody>
          <a:bodyPr wrap="square" rtlCol="0">
            <a:spAutoFit/>
          </a:bodyPr>
          <a:lstStyle/>
          <a:p>
            <a:r>
              <a:rPr lang="en-US" sz="2600" b="1" dirty="0">
                <a:solidFill>
                  <a:srgbClr val="FF0000"/>
                </a:solidFill>
                <a:latin typeface="Cambria" panose="02040503050406030204" pitchFamily="18" charset="0"/>
                <a:ea typeface="Cambria" panose="02040503050406030204" pitchFamily="18" charset="0"/>
              </a:rPr>
              <a:t>Sorting </a:t>
            </a:r>
            <a:r>
              <a:rPr lang="en-US" sz="2600" b="1" dirty="0" smtClean="0">
                <a:solidFill>
                  <a:srgbClr val="FF0000"/>
                </a:solidFill>
                <a:latin typeface="Cambria" panose="02040503050406030204" pitchFamily="18" charset="0"/>
                <a:ea typeface="Cambria" panose="02040503050406030204" pitchFamily="18" charset="0"/>
              </a:rPr>
              <a:t>activities</a:t>
            </a:r>
          </a:p>
          <a:p>
            <a:r>
              <a:rPr lang="en-US" sz="2200" dirty="0" smtClean="0">
                <a:latin typeface="Cambria" panose="02040503050406030204" pitchFamily="18" charset="0"/>
                <a:ea typeface="Cambria" panose="02040503050406030204" pitchFamily="18" charset="0"/>
              </a:rPr>
              <a:t>- </a:t>
            </a:r>
            <a:r>
              <a:rPr lang="en-US" sz="2300" dirty="0" smtClean="0">
                <a:latin typeface="Cambria" panose="02040503050406030204" pitchFamily="18" charset="0"/>
                <a:ea typeface="Cambria" panose="02040503050406030204" pitchFamily="18" charset="0"/>
              </a:rPr>
              <a:t>Require </a:t>
            </a:r>
            <a:r>
              <a:rPr lang="en-US" sz="2300" dirty="0">
                <a:latin typeface="Cambria" panose="02040503050406030204" pitchFamily="18" charset="0"/>
                <a:ea typeface="Cambria" panose="02040503050406030204" pitchFamily="18" charset="0"/>
              </a:rPr>
              <a:t>learners to sort words into different categories</a:t>
            </a:r>
            <a:r>
              <a:rPr lang="en-US" sz="2300" dirty="0" smtClean="0">
                <a:latin typeface="Cambria" panose="02040503050406030204" pitchFamily="18" charset="0"/>
                <a:ea typeface="Cambria" panose="02040503050406030204" pitchFamily="18" charset="0"/>
              </a:rPr>
              <a:t>.</a:t>
            </a:r>
          </a:p>
          <a:p>
            <a:r>
              <a:rPr lang="en-US" sz="2300" dirty="0" smtClean="0">
                <a:latin typeface="Cambria" panose="02040503050406030204" pitchFamily="18" charset="0"/>
                <a:ea typeface="Cambria" panose="02040503050406030204" pitchFamily="18" charset="0"/>
              </a:rPr>
              <a:t>- The </a:t>
            </a:r>
            <a:r>
              <a:rPr lang="en-US" sz="2300" dirty="0">
                <a:latin typeface="Cambria" panose="02040503050406030204" pitchFamily="18" charset="0"/>
                <a:ea typeface="Cambria" panose="02040503050406030204" pitchFamily="18" charset="0"/>
              </a:rPr>
              <a:t>categories can either be given, or guessed. </a:t>
            </a:r>
            <a:endParaRPr lang="ro-RO" sz="2300" dirty="0">
              <a:latin typeface="Cambria" panose="02040503050406030204" pitchFamily="18" charset="0"/>
              <a:ea typeface="Cambria" panose="02040503050406030204" pitchFamily="18" charset="0"/>
            </a:endParaRPr>
          </a:p>
        </p:txBody>
      </p:sp>
      <p:pic>
        <p:nvPicPr>
          <p:cNvPr id="7" name="Picture 6"/>
          <p:cNvPicPr/>
          <p:nvPr/>
        </p:nvPicPr>
        <p:blipFill>
          <a:blip r:embed="rId2"/>
          <a:stretch>
            <a:fillRect/>
          </a:stretch>
        </p:blipFill>
        <p:spPr>
          <a:xfrm>
            <a:off x="3265192" y="2238671"/>
            <a:ext cx="5640018" cy="1704836"/>
          </a:xfrm>
          <a:prstGeom prst="rect">
            <a:avLst/>
          </a:prstGeom>
        </p:spPr>
      </p:pic>
      <p:pic>
        <p:nvPicPr>
          <p:cNvPr id="8" name="Picture 7"/>
          <p:cNvPicPr>
            <a:picLocks noChangeAspect="1"/>
          </p:cNvPicPr>
          <p:nvPr/>
        </p:nvPicPr>
        <p:blipFill rotWithShape="1">
          <a:blip r:embed="rId3"/>
          <a:srcRect t="1855" b="12904"/>
          <a:stretch/>
        </p:blipFill>
        <p:spPr>
          <a:xfrm>
            <a:off x="3296990" y="4232636"/>
            <a:ext cx="5483806" cy="2450973"/>
          </a:xfrm>
          <a:prstGeom prst="rect">
            <a:avLst/>
          </a:prstGeom>
        </p:spPr>
      </p:pic>
    </p:spTree>
    <p:extLst>
      <p:ext uri="{BB962C8B-B14F-4D97-AF65-F5344CB8AC3E}">
        <p14:creationId xmlns:p14="http://schemas.microsoft.com/office/powerpoint/2010/main" val="2385369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266" y="1300898"/>
            <a:ext cx="6627042" cy="4487159"/>
          </a:xfrm>
        </p:spPr>
        <p:txBody>
          <a:bodyPr>
            <a:normAutofit/>
          </a:bodyPr>
          <a:lstStyle/>
          <a:p>
            <a:pPr>
              <a:lnSpc>
                <a:spcPct val="100000"/>
              </a:lnSpc>
              <a:buFont typeface="Wingdings" panose="05000000000000000000" pitchFamily="2" charset="2"/>
              <a:buChar char="Ø"/>
            </a:pPr>
            <a:r>
              <a:rPr lang="en-US" sz="2400" dirty="0">
                <a:latin typeface="Cambria" panose="02040503050406030204" pitchFamily="18" charset="0"/>
                <a:ea typeface="Cambria" panose="02040503050406030204" pitchFamily="18" charset="0"/>
              </a:rPr>
              <a:t>L</a:t>
            </a:r>
            <a:r>
              <a:rPr lang="en-US" sz="2400" dirty="0" smtClean="0">
                <a:latin typeface="Cambria" panose="02040503050406030204" pitchFamily="18" charset="0"/>
                <a:ea typeface="Cambria" panose="02040503050406030204" pitchFamily="18" charset="0"/>
              </a:rPr>
              <a:t>earners </a:t>
            </a:r>
            <a:r>
              <a:rPr lang="en-US" sz="2400" dirty="0">
                <a:latin typeface="Cambria" panose="02040503050406030204" pitchFamily="18" charset="0"/>
                <a:ea typeface="Cambria" panose="02040503050406030204" pitchFamily="18" charset="0"/>
              </a:rPr>
              <a:t>are required to </a:t>
            </a:r>
            <a:r>
              <a:rPr lang="en-US" sz="2400" b="1" dirty="0">
                <a:latin typeface="Cambria" panose="02040503050406030204" pitchFamily="18" charset="0"/>
                <a:ea typeface="Cambria" panose="02040503050406030204" pitchFamily="18" charset="0"/>
              </a:rPr>
              <a:t>incorporate</a:t>
            </a:r>
            <a:r>
              <a:rPr lang="en-US" sz="2400" dirty="0">
                <a:latin typeface="Cambria" panose="02040503050406030204" pitchFamily="18" charset="0"/>
                <a:ea typeface="Cambria" panose="02040503050406030204" pitchFamily="18" charset="0"/>
              </a:rPr>
              <a:t> the newly studied words into some kind of </a:t>
            </a:r>
            <a:r>
              <a:rPr lang="en-US" sz="2400" b="1" dirty="0">
                <a:solidFill>
                  <a:srgbClr val="FF0000"/>
                </a:solidFill>
                <a:latin typeface="Cambria" panose="02040503050406030204" pitchFamily="18" charset="0"/>
                <a:ea typeface="Cambria" panose="02040503050406030204" pitchFamily="18" charset="0"/>
              </a:rPr>
              <a:t>speaking or writing </a:t>
            </a:r>
            <a:r>
              <a:rPr lang="en-US" sz="2400" b="1" dirty="0" smtClean="0">
                <a:solidFill>
                  <a:srgbClr val="FF0000"/>
                </a:solidFill>
                <a:latin typeface="Cambria" panose="02040503050406030204" pitchFamily="18" charset="0"/>
                <a:ea typeface="Cambria" panose="02040503050406030204" pitchFamily="18" charset="0"/>
              </a:rPr>
              <a:t>activity</a:t>
            </a:r>
            <a:r>
              <a:rPr lang="en-US" sz="2400" dirty="0" smtClean="0">
                <a:solidFill>
                  <a:srgbClr val="FF0000"/>
                </a:solidFill>
                <a:latin typeface="Cambria" panose="02040503050406030204" pitchFamily="18" charset="0"/>
                <a:ea typeface="Cambria" panose="02040503050406030204" pitchFamily="18" charset="0"/>
              </a:rPr>
              <a:t>:</a:t>
            </a:r>
          </a:p>
          <a:p>
            <a:pPr marL="684000" lvl="1" indent="-514350">
              <a:lnSpc>
                <a:spcPct val="100000"/>
              </a:lnSpc>
              <a:buFont typeface="+mj-lt"/>
              <a:buAutoNum type="arabicPeriod"/>
            </a:pPr>
            <a:r>
              <a:rPr lang="en-US" b="1" dirty="0" smtClean="0">
                <a:latin typeface="Cambria" panose="02040503050406030204" pitchFamily="18" charset="0"/>
                <a:ea typeface="Cambria" panose="02040503050406030204" pitchFamily="18" charset="0"/>
              </a:rPr>
              <a:t>completion</a:t>
            </a:r>
            <a:r>
              <a:rPr lang="en-US" dirty="0" smtClean="0">
                <a:latin typeface="Cambria" panose="02040503050406030204" pitchFamily="18" charset="0"/>
                <a:ea typeface="Cambria" panose="02040503050406030204" pitchFamily="18" charset="0"/>
              </a:rPr>
              <a:t> of </a:t>
            </a:r>
            <a:r>
              <a:rPr lang="en-US" dirty="0">
                <a:latin typeface="Cambria" panose="02040503050406030204" pitchFamily="18" charset="0"/>
                <a:ea typeface="Cambria" panose="02040503050406030204" pitchFamily="18" charset="0"/>
              </a:rPr>
              <a:t>sentences and texts</a:t>
            </a:r>
            <a:endParaRPr lang="ro-RO" dirty="0">
              <a:latin typeface="Cambria" panose="02040503050406030204" pitchFamily="18" charset="0"/>
              <a:ea typeface="Cambria" panose="02040503050406030204" pitchFamily="18" charset="0"/>
            </a:endParaRPr>
          </a:p>
          <a:p>
            <a:pPr marL="684000" lvl="1" indent="-514350">
              <a:lnSpc>
                <a:spcPct val="100000"/>
              </a:lnSpc>
              <a:buFont typeface="+mj-lt"/>
              <a:buAutoNum type="arabicPeriod"/>
            </a:pPr>
            <a:r>
              <a:rPr lang="en-US" b="1" dirty="0">
                <a:latin typeface="Cambria" panose="02040503050406030204" pitchFamily="18" charset="0"/>
                <a:ea typeface="Cambria" panose="02040503050406030204" pitchFamily="18" charset="0"/>
              </a:rPr>
              <a:t>creation</a:t>
            </a:r>
            <a:r>
              <a:rPr lang="en-US" dirty="0">
                <a:latin typeface="Cambria" panose="02040503050406030204" pitchFamily="18" charset="0"/>
                <a:ea typeface="Cambria" panose="02040503050406030204" pitchFamily="18" charset="0"/>
              </a:rPr>
              <a:t> of sentences and </a:t>
            </a:r>
            <a:r>
              <a:rPr lang="en-US" dirty="0" smtClean="0">
                <a:latin typeface="Cambria" panose="02040503050406030204" pitchFamily="18" charset="0"/>
                <a:ea typeface="Cambria" panose="02040503050406030204" pitchFamily="18" charset="0"/>
              </a:rPr>
              <a:t>texts.</a:t>
            </a:r>
            <a:endParaRPr lang="ro-RO" sz="2000" dirty="0">
              <a:latin typeface="Cambria" panose="02040503050406030204" pitchFamily="18" charset="0"/>
              <a:ea typeface="Cambria" panose="02040503050406030204" pitchFamily="18" charset="0"/>
            </a:endParaRPr>
          </a:p>
        </p:txBody>
      </p:sp>
      <p:sp>
        <p:nvSpPr>
          <p:cNvPr id="4" name="TextBox 3"/>
          <p:cNvSpPr txBox="1"/>
          <p:nvPr/>
        </p:nvSpPr>
        <p:spPr>
          <a:xfrm>
            <a:off x="2102176" y="631600"/>
            <a:ext cx="5090475" cy="523220"/>
          </a:xfrm>
          <a:prstGeom prst="rect">
            <a:avLst/>
          </a:prstGeom>
          <a:noFill/>
        </p:spPr>
        <p:txBody>
          <a:bodyPr wrap="square" rtlCol="0">
            <a:spAutoFit/>
          </a:bodyPr>
          <a:lstStyle/>
          <a:p>
            <a:r>
              <a:rPr lang="en-US" sz="2800" b="1" dirty="0" smtClean="0">
                <a:latin typeface="Cambria" panose="02040503050406030204" pitchFamily="18" charset="0"/>
                <a:ea typeface="Cambria" panose="02040503050406030204" pitchFamily="18" charset="0"/>
              </a:rPr>
              <a:t>Production tasks</a:t>
            </a:r>
            <a:endParaRPr lang="ro-RO" sz="2800" b="1" dirty="0"/>
          </a:p>
        </p:txBody>
      </p:sp>
    </p:spTree>
    <p:extLst>
      <p:ext uri="{BB962C8B-B14F-4D97-AF65-F5344CB8AC3E}">
        <p14:creationId xmlns:p14="http://schemas.microsoft.com/office/powerpoint/2010/main" val="729032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2" y="1168920"/>
            <a:ext cx="4298623" cy="3959262"/>
          </a:xfrm>
        </p:spPr>
        <p:txBody>
          <a:bodyPr>
            <a:normAutofit/>
          </a:bodyPr>
          <a:lstStyle/>
          <a:p>
            <a:pPr marL="0" indent="0">
              <a:lnSpc>
                <a:spcPct val="100000"/>
              </a:lnSpc>
              <a:buNone/>
            </a:pPr>
            <a:r>
              <a:rPr lang="en-US" sz="2200" b="1" dirty="0">
                <a:solidFill>
                  <a:srgbClr val="FF0000"/>
                </a:solidFill>
                <a:latin typeface="Cambria" panose="02040503050406030204" pitchFamily="18" charset="0"/>
                <a:ea typeface="Cambria" panose="02040503050406030204" pitchFamily="18" charset="0"/>
              </a:rPr>
              <a:t>Completion Tasks</a:t>
            </a:r>
          </a:p>
          <a:p>
            <a:pPr marL="0" indent="0">
              <a:lnSpc>
                <a:spcPct val="100000"/>
              </a:lnSpc>
              <a:buNone/>
            </a:pPr>
            <a:r>
              <a:rPr lang="en-US" sz="2200" dirty="0" smtClean="0">
                <a:latin typeface="Cambria" panose="02040503050406030204" pitchFamily="18" charset="0"/>
                <a:ea typeface="Cambria" panose="02040503050406030204" pitchFamily="18" charset="0"/>
              </a:rPr>
              <a:t>Sentence and text completion tasks, known as </a:t>
            </a:r>
            <a:r>
              <a:rPr lang="en-US" sz="2200" b="1" dirty="0" smtClean="0">
                <a:solidFill>
                  <a:srgbClr val="FF0000"/>
                </a:solidFill>
                <a:latin typeface="Cambria" panose="02040503050406030204" pitchFamily="18" charset="0"/>
                <a:ea typeface="Cambria" panose="02040503050406030204" pitchFamily="18" charset="0"/>
              </a:rPr>
              <a:t>gap-fills</a:t>
            </a:r>
            <a:r>
              <a:rPr lang="en-US" sz="2200" dirty="0" smtClean="0">
                <a:latin typeface="Cambria" panose="02040503050406030204" pitchFamily="18" charset="0"/>
                <a:ea typeface="Cambria" panose="02040503050406030204" pitchFamily="18" charset="0"/>
              </a:rPr>
              <a:t>.</a:t>
            </a:r>
          </a:p>
          <a:p>
            <a:pPr marL="914400" lvl="1" indent="-457200">
              <a:lnSpc>
                <a:spcPct val="100000"/>
              </a:lnSpc>
              <a:spcBef>
                <a:spcPts val="600"/>
              </a:spcBef>
              <a:buFont typeface="+mj-lt"/>
              <a:buAutoNum type="arabicPeriod"/>
            </a:pPr>
            <a:r>
              <a:rPr lang="en-US" sz="2200" dirty="0" smtClean="0">
                <a:latin typeface="Cambria" panose="02040503050406030204" pitchFamily="18" charset="0"/>
                <a:ea typeface="Cambria" panose="02040503050406030204" pitchFamily="18" charset="0"/>
              </a:rPr>
              <a:t>open </a:t>
            </a:r>
            <a:r>
              <a:rPr lang="en-US" sz="2200" dirty="0">
                <a:latin typeface="Cambria" panose="02040503050406030204" pitchFamily="18" charset="0"/>
                <a:ea typeface="Cambria" panose="02040503050406030204" pitchFamily="18" charset="0"/>
              </a:rPr>
              <a:t>gap- fills </a:t>
            </a:r>
            <a:r>
              <a:rPr lang="en-US" sz="2200" dirty="0" smtClean="0">
                <a:latin typeface="Cambria" panose="02040503050406030204" pitchFamily="18" charset="0"/>
                <a:ea typeface="Cambria" panose="02040503050406030204" pitchFamily="18" charset="0"/>
              </a:rPr>
              <a:t>(</a:t>
            </a:r>
            <a:r>
              <a:rPr lang="en-US" sz="2200" dirty="0">
                <a:latin typeface="Cambria" panose="02040503050406030204" pitchFamily="18" charset="0"/>
                <a:ea typeface="Cambria" panose="02040503050406030204" pitchFamily="18" charset="0"/>
              </a:rPr>
              <a:t>drawing from the mental lexicon) </a:t>
            </a:r>
            <a:endParaRPr lang="en-US" sz="2200" dirty="0" smtClean="0">
              <a:latin typeface="Cambria" panose="02040503050406030204" pitchFamily="18" charset="0"/>
              <a:ea typeface="Cambria" panose="02040503050406030204" pitchFamily="18" charset="0"/>
            </a:endParaRPr>
          </a:p>
          <a:p>
            <a:pPr marL="914400" lvl="1" indent="-457200">
              <a:lnSpc>
                <a:spcPct val="100000"/>
              </a:lnSpc>
              <a:spcBef>
                <a:spcPts val="600"/>
              </a:spcBef>
              <a:buFont typeface="+mj-lt"/>
              <a:buAutoNum type="arabicPeriod"/>
            </a:pPr>
            <a:r>
              <a:rPr lang="en-US" sz="2200" dirty="0" smtClean="0">
                <a:latin typeface="Cambria" panose="02040503050406030204" pitchFamily="18" charset="0"/>
                <a:ea typeface="Cambria" panose="02040503050406030204" pitchFamily="18" charset="0"/>
              </a:rPr>
              <a:t>closed </a:t>
            </a:r>
            <a:r>
              <a:rPr lang="en-US" sz="2200" dirty="0">
                <a:latin typeface="Cambria" panose="02040503050406030204" pitchFamily="18" charset="0"/>
                <a:ea typeface="Cambria" panose="02040503050406030204" pitchFamily="18" charset="0"/>
              </a:rPr>
              <a:t>gap- fills </a:t>
            </a:r>
            <a:r>
              <a:rPr lang="en-US" sz="2200" dirty="0" smtClean="0">
                <a:latin typeface="Cambria" panose="02040503050406030204" pitchFamily="18" charset="0"/>
                <a:ea typeface="Cambria" panose="02040503050406030204" pitchFamily="18" charset="0"/>
              </a:rPr>
              <a:t>(</a:t>
            </a:r>
            <a:r>
              <a:rPr lang="en-US" sz="2200" dirty="0">
                <a:latin typeface="Cambria" panose="02040503050406030204" pitchFamily="18" charset="0"/>
                <a:ea typeface="Cambria" panose="02040503050406030204" pitchFamily="18" charset="0"/>
              </a:rPr>
              <a:t>provided word list).</a:t>
            </a:r>
            <a:endParaRPr lang="ro-RO" sz="2200" dirty="0">
              <a:latin typeface="Cambria" panose="02040503050406030204" pitchFamily="18" charset="0"/>
              <a:ea typeface="Cambria" panose="02040503050406030204" pitchFamily="18" charset="0"/>
            </a:endParaRPr>
          </a:p>
        </p:txBody>
      </p:sp>
      <p:sp>
        <p:nvSpPr>
          <p:cNvPr id="4" name="TextBox 3"/>
          <p:cNvSpPr txBox="1"/>
          <p:nvPr/>
        </p:nvSpPr>
        <p:spPr>
          <a:xfrm>
            <a:off x="1809945" y="424207"/>
            <a:ext cx="5090475"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Production tasks</a:t>
            </a:r>
            <a:endParaRPr lang="ro-RO" sz="2800" b="1" dirty="0"/>
          </a:p>
        </p:txBody>
      </p:sp>
      <p:pic>
        <p:nvPicPr>
          <p:cNvPr id="5" name="Picture 4"/>
          <p:cNvPicPr/>
          <p:nvPr/>
        </p:nvPicPr>
        <p:blipFill rotWithShape="1">
          <a:blip r:embed="rId2"/>
          <a:srcRect b="6036"/>
          <a:stretch/>
        </p:blipFill>
        <p:spPr>
          <a:xfrm>
            <a:off x="5029199" y="947427"/>
            <a:ext cx="3742441" cy="2568771"/>
          </a:xfrm>
          <a:prstGeom prst="rect">
            <a:avLst/>
          </a:prstGeom>
        </p:spPr>
      </p:pic>
      <p:pic>
        <p:nvPicPr>
          <p:cNvPr id="2" name="Picture 1"/>
          <p:cNvPicPr>
            <a:picLocks noChangeAspect="1"/>
          </p:cNvPicPr>
          <p:nvPr/>
        </p:nvPicPr>
        <p:blipFill>
          <a:blip r:embed="rId3"/>
          <a:stretch>
            <a:fillRect/>
          </a:stretch>
        </p:blipFill>
        <p:spPr>
          <a:xfrm>
            <a:off x="4099713" y="3762146"/>
            <a:ext cx="3810330" cy="3010161"/>
          </a:xfrm>
          <a:prstGeom prst="rect">
            <a:avLst/>
          </a:prstGeom>
        </p:spPr>
      </p:pic>
    </p:spTree>
    <p:extLst>
      <p:ext uri="{BB962C8B-B14F-4D97-AF65-F5344CB8AC3E}">
        <p14:creationId xmlns:p14="http://schemas.microsoft.com/office/powerpoint/2010/main" val="757547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2" y="1168919"/>
            <a:ext cx="4061035" cy="4817101"/>
          </a:xfrm>
        </p:spPr>
        <p:txBody>
          <a:bodyPr>
            <a:noAutofit/>
          </a:bodyPr>
          <a:lstStyle/>
          <a:p>
            <a:pPr marL="0" indent="0">
              <a:lnSpc>
                <a:spcPct val="110000"/>
              </a:lnSpc>
              <a:buNone/>
            </a:pPr>
            <a:r>
              <a:rPr lang="en-US" sz="2000" b="1" dirty="0">
                <a:solidFill>
                  <a:srgbClr val="FF0000"/>
                </a:solidFill>
                <a:latin typeface="Cambria" panose="02040503050406030204" pitchFamily="18" charset="0"/>
                <a:ea typeface="Cambria" panose="02040503050406030204" pitchFamily="18" charset="0"/>
              </a:rPr>
              <a:t>Sentence and Text Creation</a:t>
            </a:r>
          </a:p>
          <a:p>
            <a:pPr marL="0" indent="0">
              <a:lnSpc>
                <a:spcPct val="110000"/>
              </a:lnSpc>
              <a:buNone/>
            </a:pPr>
            <a:r>
              <a:rPr lang="en-US" sz="2000" dirty="0" smtClean="0">
                <a:latin typeface="Cambria" panose="02040503050406030204" pitchFamily="18" charset="0"/>
                <a:ea typeface="Cambria" panose="02040503050406030204" pitchFamily="18" charset="0"/>
              </a:rPr>
              <a:t>Learners </a:t>
            </a:r>
            <a:r>
              <a:rPr lang="en-US" sz="2000" dirty="0">
                <a:latin typeface="Cambria" panose="02040503050406030204" pitchFamily="18" charset="0"/>
                <a:ea typeface="Cambria" panose="02040503050406030204" pitchFamily="18" charset="0"/>
              </a:rPr>
              <a:t>create contexts for given words.</a:t>
            </a:r>
          </a:p>
          <a:p>
            <a:pPr marL="0" indent="0">
              <a:lnSpc>
                <a:spcPct val="110000"/>
              </a:lnSpc>
              <a:buNone/>
            </a:pPr>
            <a:r>
              <a:rPr lang="en-US" sz="2000" dirty="0">
                <a:latin typeface="Cambria" panose="02040503050406030204" pitchFamily="18" charset="0"/>
                <a:ea typeface="Cambria" panose="02040503050406030204" pitchFamily="18" charset="0"/>
              </a:rPr>
              <a:t>Examples of task instructions:</a:t>
            </a:r>
          </a:p>
          <a:p>
            <a:pPr marL="360000" lvl="1">
              <a:lnSpc>
                <a:spcPct val="110000"/>
              </a:lnSpc>
              <a:buFont typeface="Wingdings" panose="05000000000000000000" pitchFamily="2" charset="2"/>
              <a:buChar char="ü"/>
            </a:pPr>
            <a:r>
              <a:rPr lang="en-US" sz="2000" b="1" dirty="0">
                <a:latin typeface="Cambria" panose="02040503050406030204" pitchFamily="18" charset="0"/>
                <a:ea typeface="Cambria" panose="02040503050406030204" pitchFamily="18" charset="0"/>
              </a:rPr>
              <a:t>Make a sentence </a:t>
            </a:r>
            <a:r>
              <a:rPr lang="en-US" sz="2000" dirty="0">
                <a:latin typeface="Cambria" panose="02040503050406030204" pitchFamily="18" charset="0"/>
                <a:ea typeface="Cambria" panose="02040503050406030204" pitchFamily="18" charset="0"/>
              </a:rPr>
              <a:t>showing the meaning of each word.</a:t>
            </a:r>
          </a:p>
          <a:p>
            <a:pPr marL="360000" lvl="1">
              <a:lnSpc>
                <a:spcPct val="110000"/>
              </a:lnSpc>
              <a:buFont typeface="Wingdings" panose="05000000000000000000" pitchFamily="2" charset="2"/>
              <a:buChar char="ü"/>
            </a:pPr>
            <a:r>
              <a:rPr lang="en-US" sz="2000" b="1" dirty="0">
                <a:latin typeface="Cambria" panose="02040503050406030204" pitchFamily="18" charset="0"/>
                <a:ea typeface="Cambria" panose="02040503050406030204" pitchFamily="18" charset="0"/>
              </a:rPr>
              <a:t>Write a true sentence </a:t>
            </a:r>
            <a:r>
              <a:rPr lang="en-US" sz="2000" dirty="0">
                <a:latin typeface="Cambria" panose="02040503050406030204" pitchFamily="18" charset="0"/>
                <a:ea typeface="Cambria" panose="02040503050406030204" pitchFamily="18" charset="0"/>
              </a:rPr>
              <a:t>about yourself or someone you know using the words.</a:t>
            </a:r>
          </a:p>
          <a:p>
            <a:pPr marL="360000" lvl="1">
              <a:lnSpc>
                <a:spcPct val="110000"/>
              </a:lnSpc>
              <a:buFont typeface="Wingdings" panose="05000000000000000000" pitchFamily="2" charset="2"/>
              <a:buChar char="ü"/>
            </a:pPr>
            <a:r>
              <a:rPr lang="en-US" sz="2000" b="1" dirty="0">
                <a:latin typeface="Cambria" panose="02040503050406030204" pitchFamily="18" charset="0"/>
                <a:ea typeface="Cambria" panose="02040503050406030204" pitchFamily="18" charset="0"/>
              </a:rPr>
              <a:t>Create a short narrative </a:t>
            </a:r>
            <a:r>
              <a:rPr lang="en-US" sz="2000" dirty="0">
                <a:latin typeface="Cambria" panose="02040503050406030204" pitchFamily="18" charset="0"/>
                <a:ea typeface="Cambria" panose="02040503050406030204" pitchFamily="18" charset="0"/>
              </a:rPr>
              <a:t>or dialogue including at least five words from the list</a:t>
            </a:r>
            <a:r>
              <a:rPr lang="en-US" sz="2000" dirty="0" smtClean="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p:txBody>
      </p:sp>
      <p:sp>
        <p:nvSpPr>
          <p:cNvPr id="4" name="TextBox 3"/>
          <p:cNvSpPr txBox="1"/>
          <p:nvPr/>
        </p:nvSpPr>
        <p:spPr>
          <a:xfrm>
            <a:off x="1809945" y="424207"/>
            <a:ext cx="5090475"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Production tasks</a:t>
            </a:r>
            <a:endParaRPr lang="ro-RO" sz="2800" b="1" dirty="0"/>
          </a:p>
        </p:txBody>
      </p:sp>
      <p:pic>
        <p:nvPicPr>
          <p:cNvPr id="2" name="Picture 1"/>
          <p:cNvPicPr>
            <a:picLocks noChangeAspect="1"/>
          </p:cNvPicPr>
          <p:nvPr/>
        </p:nvPicPr>
        <p:blipFill>
          <a:blip r:embed="rId2"/>
          <a:stretch>
            <a:fillRect/>
          </a:stretch>
        </p:blipFill>
        <p:spPr>
          <a:xfrm>
            <a:off x="4470044" y="1149214"/>
            <a:ext cx="4477911" cy="1565703"/>
          </a:xfrm>
          <a:prstGeom prst="rect">
            <a:avLst/>
          </a:prstGeom>
        </p:spPr>
      </p:pic>
      <p:pic>
        <p:nvPicPr>
          <p:cNvPr id="5" name="Picture 4"/>
          <p:cNvPicPr>
            <a:picLocks noChangeAspect="1"/>
          </p:cNvPicPr>
          <p:nvPr/>
        </p:nvPicPr>
        <p:blipFill>
          <a:blip r:embed="rId3"/>
          <a:stretch>
            <a:fillRect/>
          </a:stretch>
        </p:blipFill>
        <p:spPr>
          <a:xfrm>
            <a:off x="4492681" y="2837469"/>
            <a:ext cx="4465293" cy="3735023"/>
          </a:xfrm>
          <a:prstGeom prst="rect">
            <a:avLst/>
          </a:prstGeom>
        </p:spPr>
      </p:pic>
    </p:spTree>
    <p:extLst>
      <p:ext uri="{BB962C8B-B14F-4D97-AF65-F5344CB8AC3E}">
        <p14:creationId xmlns:p14="http://schemas.microsoft.com/office/powerpoint/2010/main" val="2708076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361" y="320511"/>
            <a:ext cx="5156462" cy="461665"/>
          </a:xfrm>
          <a:prstGeom prst="rect">
            <a:avLst/>
          </a:prstGeom>
          <a:noFill/>
        </p:spPr>
        <p:txBody>
          <a:bodyPr wrap="square" rtlCol="0">
            <a:spAutoFit/>
          </a:bodyPr>
          <a:lstStyle/>
          <a:p>
            <a:r>
              <a:rPr lang="en-US" sz="2400" b="1" dirty="0" smtClean="0">
                <a:latin typeface="Cambria" panose="02040503050406030204" pitchFamily="18" charset="0"/>
                <a:ea typeface="Cambria" panose="02040503050406030204" pitchFamily="18" charset="0"/>
              </a:rPr>
              <a:t>Vocabulary Games</a:t>
            </a:r>
            <a:endParaRPr lang="ro-RO" sz="2400" b="1" dirty="0">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2"/>
          <a:stretch>
            <a:fillRect/>
          </a:stretch>
        </p:blipFill>
        <p:spPr>
          <a:xfrm>
            <a:off x="1065229" y="1081597"/>
            <a:ext cx="5844618" cy="2522120"/>
          </a:xfrm>
          <a:prstGeom prst="rect">
            <a:avLst/>
          </a:prstGeom>
        </p:spPr>
      </p:pic>
      <p:pic>
        <p:nvPicPr>
          <p:cNvPr id="4" name="Picture 3"/>
          <p:cNvPicPr>
            <a:picLocks noChangeAspect="1"/>
          </p:cNvPicPr>
          <p:nvPr/>
        </p:nvPicPr>
        <p:blipFill>
          <a:blip r:embed="rId3"/>
          <a:stretch>
            <a:fillRect/>
          </a:stretch>
        </p:blipFill>
        <p:spPr>
          <a:xfrm>
            <a:off x="1787625" y="3804949"/>
            <a:ext cx="6077798" cy="2019582"/>
          </a:xfrm>
          <a:prstGeom prst="rect">
            <a:avLst/>
          </a:prstGeom>
        </p:spPr>
      </p:pic>
    </p:spTree>
    <p:extLst>
      <p:ext uri="{BB962C8B-B14F-4D97-AF65-F5344CB8AC3E}">
        <p14:creationId xmlns:p14="http://schemas.microsoft.com/office/powerpoint/2010/main" val="567050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361" y="320511"/>
            <a:ext cx="5156462" cy="461665"/>
          </a:xfrm>
          <a:prstGeom prst="rect">
            <a:avLst/>
          </a:prstGeom>
          <a:noFill/>
        </p:spPr>
        <p:txBody>
          <a:bodyPr wrap="square" rtlCol="0">
            <a:spAutoFit/>
          </a:bodyPr>
          <a:lstStyle/>
          <a:p>
            <a:r>
              <a:rPr lang="en-US" sz="2400" b="1" dirty="0" smtClean="0">
                <a:latin typeface="Cambria" panose="02040503050406030204" pitchFamily="18" charset="0"/>
                <a:ea typeface="Cambria" panose="02040503050406030204" pitchFamily="18" charset="0"/>
              </a:rPr>
              <a:t>Vocabulary Games</a:t>
            </a:r>
            <a:endParaRPr lang="ro-RO" sz="2400" b="1" dirty="0">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32885" y="1121358"/>
            <a:ext cx="6140501" cy="2309999"/>
          </a:xfrm>
          <a:prstGeom prst="rect">
            <a:avLst/>
          </a:prstGeom>
        </p:spPr>
      </p:pic>
      <p:pic>
        <p:nvPicPr>
          <p:cNvPr id="6" name="Picture 5"/>
          <p:cNvPicPr>
            <a:picLocks noChangeAspect="1"/>
          </p:cNvPicPr>
          <p:nvPr/>
        </p:nvPicPr>
        <p:blipFill>
          <a:blip r:embed="rId3"/>
          <a:stretch>
            <a:fillRect/>
          </a:stretch>
        </p:blipFill>
        <p:spPr>
          <a:xfrm>
            <a:off x="2179112" y="3733620"/>
            <a:ext cx="5609247" cy="2733168"/>
          </a:xfrm>
          <a:prstGeom prst="rect">
            <a:avLst/>
          </a:prstGeom>
        </p:spPr>
      </p:pic>
    </p:spTree>
    <p:extLst>
      <p:ext uri="{BB962C8B-B14F-4D97-AF65-F5344CB8AC3E}">
        <p14:creationId xmlns:p14="http://schemas.microsoft.com/office/powerpoint/2010/main" val="2187478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354" y="556178"/>
            <a:ext cx="8163612" cy="5847755"/>
          </a:xfrm>
          <a:prstGeom prst="rect">
            <a:avLst/>
          </a:prstGeom>
          <a:noFill/>
        </p:spPr>
        <p:txBody>
          <a:bodyPr wrap="square" rtlCol="0">
            <a:spAutoFit/>
          </a:bodyPr>
          <a:lstStyle/>
          <a:p>
            <a:pPr>
              <a:spcAft>
                <a:spcPts val="1200"/>
              </a:spcAft>
            </a:pPr>
            <a:r>
              <a:rPr lang="en-US" sz="2400" b="1" dirty="0">
                <a:latin typeface="Cambria" panose="02040503050406030204" pitchFamily="18" charset="0"/>
                <a:ea typeface="Cambria" panose="02040503050406030204" pitchFamily="18" charset="0"/>
              </a:rPr>
              <a:t>Lexis includes:</a:t>
            </a:r>
          </a:p>
          <a:p>
            <a:pPr marL="742950" lvl="1" indent="-285750">
              <a:buFont typeface="Arial" panose="020B0604020202020204" pitchFamily="34" charset="0"/>
              <a:buChar char="•"/>
            </a:pPr>
            <a:r>
              <a:rPr lang="en-US" sz="2000" b="1" dirty="0" smtClean="0">
                <a:latin typeface="Cambria" panose="02040503050406030204" pitchFamily="18" charset="0"/>
                <a:ea typeface="Cambria" panose="02040503050406030204" pitchFamily="18" charset="0"/>
              </a:rPr>
              <a:t>fixed </a:t>
            </a:r>
            <a:r>
              <a:rPr lang="en-US" sz="2000" b="1" dirty="0">
                <a:latin typeface="Cambria" panose="02040503050406030204" pitchFamily="18" charset="0"/>
                <a:ea typeface="Cambria" panose="02040503050406030204" pitchFamily="18" charset="0"/>
              </a:rPr>
              <a:t>frames</a:t>
            </a:r>
            <a:r>
              <a:rPr lang="en-US" sz="2000" dirty="0">
                <a:latin typeface="Cambria" panose="02040503050406030204" pitchFamily="18" charset="0"/>
                <a:ea typeface="Cambria" panose="02040503050406030204" pitchFamily="18" charset="0"/>
              </a:rPr>
              <a:t>, learnt and used as </a:t>
            </a:r>
            <a:r>
              <a:rPr lang="en-US" sz="2000" dirty="0" smtClean="0">
                <a:latin typeface="Cambria" panose="02040503050406030204" pitchFamily="18" charset="0"/>
                <a:ea typeface="Cambria" panose="02040503050406030204" pitchFamily="18" charset="0"/>
              </a:rPr>
              <a:t>unanalyzed </a:t>
            </a:r>
            <a:r>
              <a:rPr lang="en-US" sz="2000" dirty="0">
                <a:latin typeface="Cambria" panose="02040503050406030204" pitchFamily="18" charset="0"/>
                <a:ea typeface="Cambria" panose="02040503050406030204" pitchFamily="18" charset="0"/>
              </a:rPr>
              <a:t>wholes, into which words or phrases are inserted to form meaningful sentences, e.g.: </a:t>
            </a:r>
            <a:r>
              <a:rPr lang="en-US" sz="2000" i="1" dirty="0" smtClean="0">
                <a:latin typeface="Cambria" panose="02040503050406030204" pitchFamily="18" charset="0"/>
                <a:ea typeface="Cambria" panose="02040503050406030204" pitchFamily="18" charset="0"/>
              </a:rPr>
              <a:t>Please </a:t>
            </a:r>
            <a:r>
              <a:rPr lang="en-US" sz="2000" i="1" dirty="0">
                <a:latin typeface="Cambria" panose="02040503050406030204" pitchFamily="18" charset="0"/>
                <a:ea typeface="Cambria" panose="02040503050406030204" pitchFamily="18" charset="0"/>
              </a:rPr>
              <a:t>may I </a:t>
            </a:r>
            <a:r>
              <a:rPr lang="en-US" sz="2000" i="1" dirty="0" smtClean="0">
                <a:latin typeface="Cambria" panose="02040503050406030204" pitchFamily="18" charset="0"/>
                <a:ea typeface="Cambria" panose="02040503050406030204" pitchFamily="18" charset="0"/>
              </a:rPr>
              <a:t>have…</a:t>
            </a:r>
            <a:r>
              <a:rPr lang="en-US" sz="2000" dirty="0" smtClean="0">
                <a:latin typeface="Cambria" panose="02040503050406030204" pitchFamily="18" charset="0"/>
                <a:ea typeface="Cambria" panose="02040503050406030204" pitchFamily="18" charset="0"/>
              </a:rPr>
              <a:t> </a:t>
            </a:r>
          </a:p>
          <a:p>
            <a:pPr marL="742950" lvl="1" indent="-285750">
              <a:buFont typeface="Arial" panose="020B0604020202020204" pitchFamily="34" charset="0"/>
              <a:buChar char="•"/>
            </a:pPr>
            <a:r>
              <a:rPr lang="en-US" sz="2000" b="1" dirty="0" smtClean="0">
                <a:latin typeface="Cambria" panose="02040503050406030204" pitchFamily="18" charset="0"/>
                <a:ea typeface="Cambria" panose="02040503050406030204" pitchFamily="18" charset="0"/>
              </a:rPr>
              <a:t>other </a:t>
            </a:r>
            <a:r>
              <a:rPr lang="en-US" sz="2000" b="1" dirty="0">
                <a:latin typeface="Cambria" panose="02040503050406030204" pitchFamily="18" charset="0"/>
                <a:ea typeface="Cambria" panose="02040503050406030204" pitchFamily="18" charset="0"/>
              </a:rPr>
              <a:t>fixed phrases</a:t>
            </a:r>
            <a:r>
              <a:rPr lang="en-US" sz="2000" dirty="0">
                <a:latin typeface="Cambria" panose="02040503050406030204" pitchFamily="18" charset="0"/>
                <a:ea typeface="Cambria" panose="02040503050406030204" pitchFamily="18" charset="0"/>
              </a:rPr>
              <a:t>, such as</a:t>
            </a:r>
            <a:r>
              <a:rPr lang="en-US" sz="2000" dirty="0" smtClean="0">
                <a:latin typeface="Cambria" panose="02040503050406030204" pitchFamily="18" charset="0"/>
                <a:ea typeface="Cambria" panose="02040503050406030204" pitchFamily="18" charset="0"/>
              </a:rPr>
              <a:t>:</a:t>
            </a:r>
          </a:p>
          <a:p>
            <a:pPr marL="1200150" lvl="2" indent="-285750">
              <a:buFont typeface="Wingdings" panose="05000000000000000000" pitchFamily="2" charset="2"/>
              <a:buChar char="ü"/>
            </a:pPr>
            <a:r>
              <a:rPr lang="en-US" sz="2000" b="1" dirty="0" smtClean="0">
                <a:latin typeface="Cambria" panose="02040503050406030204" pitchFamily="18" charset="0"/>
                <a:ea typeface="Cambria" panose="02040503050406030204" pitchFamily="18" charset="0"/>
              </a:rPr>
              <a:t>phrasal </a:t>
            </a:r>
            <a:r>
              <a:rPr lang="en-US" sz="2000" b="1" dirty="0">
                <a:latin typeface="Cambria" panose="02040503050406030204" pitchFamily="18" charset="0"/>
                <a:ea typeface="Cambria" panose="02040503050406030204" pitchFamily="18" charset="0"/>
              </a:rPr>
              <a:t>verbs</a:t>
            </a:r>
            <a:r>
              <a:rPr lang="en-US" sz="2000" dirty="0">
                <a:latin typeface="Cambria" panose="02040503050406030204" pitchFamily="18" charset="0"/>
                <a:ea typeface="Cambria" panose="02040503050406030204" pitchFamily="18" charset="0"/>
              </a:rPr>
              <a:t>, e.g. </a:t>
            </a:r>
            <a:r>
              <a:rPr lang="en-US" sz="2000" i="1" dirty="0">
                <a:latin typeface="Cambria" panose="02040503050406030204" pitchFamily="18" charset="0"/>
                <a:ea typeface="Cambria" panose="02040503050406030204" pitchFamily="18" charset="0"/>
              </a:rPr>
              <a:t>to put up with</a:t>
            </a:r>
            <a:r>
              <a:rPr lang="en-US" sz="2000"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to make do (with</a:t>
            </a:r>
            <a:r>
              <a:rPr lang="en-US" sz="2000" i="1" dirty="0" smtClean="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manage with the limited or </a:t>
            </a:r>
            <a:r>
              <a:rPr lang="en-US" sz="2000" dirty="0" smtClean="0">
                <a:latin typeface="Cambria" panose="02040503050406030204" pitchFamily="18" charset="0"/>
                <a:ea typeface="Cambria" panose="02040503050406030204" pitchFamily="18" charset="0"/>
              </a:rPr>
              <a:t>inadequate</a:t>
            </a:r>
            <a:r>
              <a:rPr lang="en-US" sz="2000" dirty="0">
                <a:latin typeface="Cambria" panose="02040503050406030204" pitchFamily="18" charset="0"/>
                <a:ea typeface="Cambria" panose="02040503050406030204" pitchFamily="18" charset="0"/>
              </a:rPr>
              <a:t> means available</a:t>
            </a:r>
            <a:r>
              <a:rPr lang="en-US" sz="2000" dirty="0" smtClean="0">
                <a:latin typeface="Cambria" panose="02040503050406030204" pitchFamily="18" charset="0"/>
                <a:ea typeface="Cambria" panose="02040503050406030204" pitchFamily="18" charset="0"/>
              </a:rPr>
              <a:t>);</a:t>
            </a:r>
          </a:p>
          <a:p>
            <a:pPr marL="1200150" lvl="2" indent="-285750">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 </a:t>
            </a:r>
            <a:r>
              <a:rPr lang="en-US" sz="2000" b="1" dirty="0">
                <a:latin typeface="Cambria" panose="02040503050406030204" pitchFamily="18" charset="0"/>
                <a:ea typeface="Cambria" panose="02040503050406030204" pitchFamily="18" charset="0"/>
              </a:rPr>
              <a:t>compound prepositions</a:t>
            </a:r>
            <a:r>
              <a:rPr lang="en-US" sz="2000" dirty="0">
                <a:latin typeface="Cambria" panose="02040503050406030204" pitchFamily="18" charset="0"/>
                <a:ea typeface="Cambria" panose="02040503050406030204" pitchFamily="18" charset="0"/>
              </a:rPr>
              <a:t>, e.g</a:t>
            </a:r>
            <a:r>
              <a:rPr lang="en-US" sz="2000" i="1" dirty="0">
                <a:latin typeface="Cambria" panose="02040503050406030204" pitchFamily="18" charset="0"/>
                <a:ea typeface="Cambria" panose="02040503050406030204" pitchFamily="18" charset="0"/>
              </a:rPr>
              <a:t>. in front of</a:t>
            </a:r>
            <a:r>
              <a:rPr lang="en-US" sz="2000" dirty="0" smtClean="0">
                <a:latin typeface="Cambria" panose="02040503050406030204" pitchFamily="18" charset="0"/>
                <a:ea typeface="Cambria" panose="02040503050406030204" pitchFamily="18" charset="0"/>
              </a:rPr>
              <a:t>.</a:t>
            </a:r>
          </a:p>
          <a:p>
            <a:pPr marL="742950" lvl="1" indent="-285750">
              <a:buFont typeface="Arial" panose="020B0604020202020204" pitchFamily="34" charset="0"/>
              <a:buChar char="•"/>
            </a:pPr>
            <a:r>
              <a:rPr lang="en-US" sz="2000" b="1" dirty="0" smtClean="0">
                <a:latin typeface="Cambria" panose="02040503050406030204" pitchFamily="18" charset="0"/>
                <a:ea typeface="Cambria" panose="02040503050406030204" pitchFamily="18" charset="0"/>
              </a:rPr>
              <a:t>fixed </a:t>
            </a:r>
            <a:r>
              <a:rPr lang="en-US" sz="2000" b="1" dirty="0">
                <a:latin typeface="Cambria" panose="02040503050406030204" pitchFamily="18" charset="0"/>
                <a:ea typeface="Cambria" panose="02040503050406030204" pitchFamily="18" charset="0"/>
              </a:rPr>
              <a:t>collocations</a:t>
            </a:r>
            <a:r>
              <a:rPr lang="en-US" sz="2000" dirty="0">
                <a:latin typeface="Cambria" panose="02040503050406030204" pitchFamily="18" charset="0"/>
                <a:ea typeface="Cambria" panose="02040503050406030204" pitchFamily="18" charset="0"/>
              </a:rPr>
              <a:t>, consisting of words regularly used together, e.g. </a:t>
            </a:r>
            <a:r>
              <a:rPr lang="en-US" sz="2000" i="1" dirty="0">
                <a:latin typeface="Cambria" panose="02040503050406030204" pitchFamily="18" charset="0"/>
                <a:ea typeface="Cambria" panose="02040503050406030204" pitchFamily="18" charset="0"/>
              </a:rPr>
              <a:t>to make a speech/mistake, blonde hair, traffic </a:t>
            </a:r>
            <a:r>
              <a:rPr lang="en-US" sz="2000" i="1" dirty="0" smtClean="0">
                <a:latin typeface="Cambria" panose="02040503050406030204" pitchFamily="18" charset="0"/>
                <a:ea typeface="Cambria" panose="02040503050406030204" pitchFamily="18" charset="0"/>
              </a:rPr>
              <a:t>jam.</a:t>
            </a:r>
          </a:p>
          <a:p>
            <a:pPr marL="742950" lvl="1" indent="-285750">
              <a:buFont typeface="Arial" panose="020B0604020202020204" pitchFamily="34" charset="0"/>
              <a:buChar char="•"/>
            </a:pPr>
            <a:endParaRPr lang="en-US" sz="2000" b="1" i="1" dirty="0">
              <a:latin typeface="Cambria" panose="02040503050406030204" pitchFamily="18" charset="0"/>
              <a:ea typeface="Cambria" panose="02040503050406030204" pitchFamily="18" charset="0"/>
            </a:endParaRPr>
          </a:p>
          <a:p>
            <a:pPr lvl="1"/>
            <a:r>
              <a:rPr lang="en-US" sz="2000" dirty="0">
                <a:latin typeface="Cambria" panose="02040503050406030204" pitchFamily="18" charset="0"/>
                <a:ea typeface="Cambria" panose="02040503050406030204" pitchFamily="18" charset="0"/>
              </a:rPr>
              <a:t>b) </a:t>
            </a:r>
            <a:r>
              <a:rPr lang="en-US" sz="2000" b="1" dirty="0">
                <a:latin typeface="Cambria" panose="02040503050406030204" pitchFamily="18" charset="0"/>
                <a:ea typeface="Cambria" panose="02040503050406030204" pitchFamily="18" charset="0"/>
              </a:rPr>
              <a:t>Single word </a:t>
            </a:r>
            <a:r>
              <a:rPr lang="en-US" sz="2000" b="1" dirty="0" smtClean="0">
                <a:latin typeface="Cambria" panose="02040503050406030204" pitchFamily="18" charset="0"/>
                <a:ea typeface="Cambria" panose="02040503050406030204" pitchFamily="18" charset="0"/>
              </a:rPr>
              <a:t>forms</a:t>
            </a:r>
            <a:r>
              <a:rPr lang="en-US" sz="2000" dirty="0" smtClean="0">
                <a:latin typeface="Cambria" panose="02040503050406030204" pitchFamily="18" charset="0"/>
                <a:ea typeface="Cambria" panose="02040503050406030204" pitchFamily="18" charset="0"/>
              </a:rPr>
              <a:t> </a:t>
            </a:r>
          </a:p>
          <a:p>
            <a:pPr marL="742950" lvl="1" indent="-285750">
              <a:buFont typeface="Arial" panose="020B0604020202020204" pitchFamily="34" charset="0"/>
              <a:buChar char="•"/>
            </a:pPr>
            <a:r>
              <a:rPr lang="en-US" sz="2000" dirty="0" smtClean="0">
                <a:latin typeface="Cambria" panose="02040503050406030204" pitchFamily="18" charset="0"/>
                <a:ea typeface="Cambria" panose="02040503050406030204" pitchFamily="18" charset="0"/>
              </a:rPr>
              <a:t>may </a:t>
            </a:r>
            <a:r>
              <a:rPr lang="en-US" sz="2000" dirty="0">
                <a:latin typeface="Cambria" panose="02040503050406030204" pitchFamily="18" charset="0"/>
                <a:ea typeface="Cambria" panose="02040503050406030204" pitchFamily="18" charset="0"/>
              </a:rPr>
              <a:t>have several distinct meanings (polysemy), e.g. tank, a liquid container or an </a:t>
            </a:r>
            <a:r>
              <a:rPr lang="en-US" sz="2000" dirty="0" smtClean="0">
                <a:latin typeface="Cambria" panose="02040503050406030204" pitchFamily="18" charset="0"/>
                <a:ea typeface="Cambria" panose="02040503050406030204" pitchFamily="18" charset="0"/>
              </a:rPr>
              <a:t>armored </a:t>
            </a:r>
            <a:r>
              <a:rPr lang="en-US" sz="2000" dirty="0">
                <a:latin typeface="Cambria" panose="02040503050406030204" pitchFamily="18" charset="0"/>
                <a:ea typeface="Cambria" panose="02040503050406030204" pitchFamily="18" charset="0"/>
              </a:rPr>
              <a:t>armed </a:t>
            </a:r>
            <a:r>
              <a:rPr lang="en-US" sz="2000" dirty="0" smtClean="0">
                <a:latin typeface="Cambria" panose="02040503050406030204" pitchFamily="18" charset="0"/>
                <a:ea typeface="Cambria" panose="02040503050406030204" pitchFamily="18" charset="0"/>
              </a:rPr>
              <a:t>vehicle.</a:t>
            </a:r>
          </a:p>
          <a:p>
            <a:pPr marL="742950" lvl="1" indent="-285750">
              <a:buFont typeface="Arial" panose="020B0604020202020204" pitchFamily="34" charset="0"/>
              <a:buChar char="•"/>
            </a:pPr>
            <a:r>
              <a:rPr lang="en-US" sz="2000" dirty="0" smtClean="0">
                <a:latin typeface="Cambria" panose="02040503050406030204" pitchFamily="18" charset="0"/>
                <a:ea typeface="Cambria" panose="02040503050406030204" pitchFamily="18" charset="0"/>
              </a:rPr>
              <a:t>include </a:t>
            </a:r>
            <a:r>
              <a:rPr lang="en-US" sz="2000" dirty="0">
                <a:latin typeface="Cambria" panose="02040503050406030204" pitchFamily="18" charset="0"/>
                <a:ea typeface="Cambria" panose="02040503050406030204" pitchFamily="18" charset="0"/>
              </a:rPr>
              <a:t>members of the open word classes: noun, verb, adjective, adverb, </a:t>
            </a:r>
            <a:endParaRPr lang="en-US" sz="2000" dirty="0" smtClean="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sz="2000" dirty="0" smtClean="0">
                <a:latin typeface="Cambria" panose="02040503050406030204" pitchFamily="18" charset="0"/>
                <a:ea typeface="Cambria" panose="02040503050406030204" pitchFamily="18" charset="0"/>
              </a:rPr>
              <a:t>may </a:t>
            </a:r>
            <a:r>
              <a:rPr lang="en-US" sz="2000" dirty="0">
                <a:latin typeface="Cambria" panose="02040503050406030204" pitchFamily="18" charset="0"/>
                <a:ea typeface="Cambria" panose="02040503050406030204" pitchFamily="18" charset="0"/>
              </a:rPr>
              <a:t>include closed lexical sets (e.g. days of the week, months of the year, weights and measures, etc.).</a:t>
            </a:r>
            <a:endParaRPr lang="en-US" sz="20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37824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71054"/>
            <a:ext cx="7886700" cy="6184269"/>
          </a:xfrm>
        </p:spPr>
        <p:txBody>
          <a:bodyPr>
            <a:normAutofit fontScale="25000" lnSpcReduction="20000"/>
          </a:bodyPr>
          <a:lstStyle/>
          <a:p>
            <a:pPr marL="0" indent="0">
              <a:spcBef>
                <a:spcPts val="600"/>
              </a:spcBef>
              <a:spcAft>
                <a:spcPts val="600"/>
              </a:spcAft>
              <a:buNone/>
            </a:pPr>
            <a:r>
              <a:rPr lang="en-US" sz="9600" b="1" dirty="0" smtClean="0">
                <a:latin typeface="Cambria" panose="02040503050406030204" pitchFamily="18" charset="0"/>
                <a:ea typeface="Cambria" panose="02040503050406030204" pitchFamily="18" charset="0"/>
              </a:rPr>
              <a:t>The implications for teaching:</a:t>
            </a:r>
            <a:endParaRPr lang="ru-RU" sz="9600" dirty="0" smtClean="0">
              <a:latin typeface="Cambria" panose="02040503050406030204" pitchFamily="18" charset="0"/>
              <a:ea typeface="Cambria" panose="02040503050406030204" pitchFamily="18" charset="0"/>
            </a:endParaRPr>
          </a:p>
          <a:p>
            <a:pPr lvl="1">
              <a:lnSpc>
                <a:spcPct val="120000"/>
              </a:lnSpc>
            </a:pPr>
            <a:r>
              <a:rPr lang="en-US" sz="6800" dirty="0" smtClean="0">
                <a:latin typeface="Cambria" panose="02040503050406030204" pitchFamily="18" charset="0"/>
                <a:ea typeface="Cambria" panose="02040503050406030204" pitchFamily="18" charset="0"/>
              </a:rPr>
              <a:t>Help </a:t>
            </a:r>
            <a:r>
              <a:rPr lang="en-US" sz="6800" dirty="0">
                <a:latin typeface="Cambria" panose="02040503050406030204" pitchFamily="18" charset="0"/>
                <a:ea typeface="Cambria" panose="02040503050406030204" pitchFamily="18" charset="0"/>
              </a:rPr>
              <a:t>students with tasks and strategies to help them organize their mental lexicon by building networks of </a:t>
            </a:r>
            <a:r>
              <a:rPr lang="en-US" sz="6800" dirty="0" smtClean="0">
                <a:latin typeface="Cambria" panose="02040503050406030204" pitchFamily="18" charset="0"/>
                <a:ea typeface="Cambria" panose="02040503050406030204" pitchFamily="18" charset="0"/>
              </a:rPr>
              <a:t>associations.</a:t>
            </a:r>
            <a:endParaRPr lang="ru-RU" sz="6800" dirty="0">
              <a:latin typeface="Cambria" panose="02040503050406030204" pitchFamily="18" charset="0"/>
              <a:ea typeface="Cambria" panose="02040503050406030204" pitchFamily="18" charset="0"/>
            </a:endParaRPr>
          </a:p>
          <a:p>
            <a:pPr lvl="1">
              <a:lnSpc>
                <a:spcPct val="120000"/>
              </a:lnSpc>
            </a:pPr>
            <a:r>
              <a:rPr lang="en-US" sz="6800" dirty="0">
                <a:latin typeface="Cambria" panose="02040503050406030204" pitchFamily="18" charset="0"/>
                <a:ea typeface="Cambria" panose="02040503050406030204" pitchFamily="18" charset="0"/>
              </a:rPr>
              <a:t>Encourage learners to avoid translation of vocabulary items in their </a:t>
            </a:r>
            <a:r>
              <a:rPr lang="en-US" sz="6800" dirty="0" smtClean="0">
                <a:latin typeface="Cambria" panose="02040503050406030204" pitchFamily="18" charset="0"/>
                <a:ea typeface="Cambria" panose="02040503050406030204" pitchFamily="18" charset="0"/>
              </a:rPr>
              <a:t>L1.</a:t>
            </a:r>
            <a:endParaRPr lang="ru-RU" sz="6800" dirty="0">
              <a:latin typeface="Cambria" panose="02040503050406030204" pitchFamily="18" charset="0"/>
              <a:ea typeface="Cambria" panose="02040503050406030204" pitchFamily="18" charset="0"/>
            </a:endParaRPr>
          </a:p>
          <a:p>
            <a:pPr lvl="1">
              <a:lnSpc>
                <a:spcPct val="120000"/>
              </a:lnSpc>
            </a:pPr>
            <a:r>
              <a:rPr lang="en-US" sz="6800" dirty="0">
                <a:latin typeface="Cambria" panose="02040503050406030204" pitchFamily="18" charset="0"/>
                <a:ea typeface="Cambria" panose="02040503050406030204" pitchFamily="18" charset="0"/>
              </a:rPr>
              <a:t>Present words in their typical contexts to help sts acknowledge their meaning, register, collocations and syntactic environments.  </a:t>
            </a:r>
            <a:endParaRPr lang="ru-RU" sz="6800" dirty="0">
              <a:latin typeface="Cambria" panose="02040503050406030204" pitchFamily="18" charset="0"/>
              <a:ea typeface="Cambria" panose="02040503050406030204" pitchFamily="18" charset="0"/>
            </a:endParaRPr>
          </a:p>
          <a:p>
            <a:pPr lvl="1">
              <a:lnSpc>
                <a:spcPct val="120000"/>
              </a:lnSpc>
            </a:pPr>
            <a:r>
              <a:rPr lang="en-US" sz="6800" dirty="0">
                <a:latin typeface="Cambria" panose="02040503050406030204" pitchFamily="18" charset="0"/>
                <a:ea typeface="Cambria" panose="02040503050406030204" pitchFamily="18" charset="0"/>
              </a:rPr>
              <a:t>Focus sts’ attention on to the sound of the new words (namely the stress</a:t>
            </a:r>
            <a:r>
              <a:rPr lang="en-US" sz="6800" dirty="0" smtClean="0">
                <a:latin typeface="Cambria" panose="02040503050406030204" pitchFamily="18" charset="0"/>
                <a:ea typeface="Cambria" panose="02040503050406030204" pitchFamily="18" charset="0"/>
              </a:rPr>
              <a:t>).</a:t>
            </a:r>
            <a:endParaRPr lang="ru-RU" sz="6800" dirty="0">
              <a:latin typeface="Cambria" panose="02040503050406030204" pitchFamily="18" charset="0"/>
              <a:ea typeface="Cambria" panose="02040503050406030204" pitchFamily="18" charset="0"/>
            </a:endParaRPr>
          </a:p>
          <a:p>
            <a:pPr lvl="1">
              <a:lnSpc>
                <a:spcPct val="120000"/>
              </a:lnSpc>
            </a:pPr>
            <a:r>
              <a:rPr lang="en-US" sz="6800" dirty="0">
                <a:latin typeface="Cambria" panose="02040503050406030204" pitchFamily="18" charset="0"/>
                <a:ea typeface="Cambria" panose="02040503050406030204" pitchFamily="18" charset="0"/>
              </a:rPr>
              <a:t>Learners should aim to build a threshold vocabulary as quickly as possible.</a:t>
            </a:r>
            <a:endParaRPr lang="ru-RU" sz="6800" dirty="0">
              <a:latin typeface="Cambria" panose="02040503050406030204" pitchFamily="18" charset="0"/>
              <a:ea typeface="Cambria" panose="02040503050406030204" pitchFamily="18" charset="0"/>
            </a:endParaRPr>
          </a:p>
          <a:p>
            <a:pPr lvl="1">
              <a:lnSpc>
                <a:spcPct val="120000"/>
              </a:lnSpc>
            </a:pPr>
            <a:r>
              <a:rPr lang="en-US" sz="6800" dirty="0">
                <a:latin typeface="Cambria" panose="02040503050406030204" pitchFamily="18" charset="0"/>
                <a:ea typeface="Cambria" panose="02040503050406030204" pitchFamily="18" charset="0"/>
              </a:rPr>
              <a:t>Involve learners in the learning </a:t>
            </a:r>
            <a:r>
              <a:rPr lang="en-US" sz="6800" dirty="0" smtClean="0">
                <a:latin typeface="Cambria" panose="02040503050406030204" pitchFamily="18" charset="0"/>
                <a:ea typeface="Cambria" panose="02040503050406030204" pitchFamily="18" charset="0"/>
              </a:rPr>
              <a:t>of new </a:t>
            </a:r>
            <a:r>
              <a:rPr lang="en-US" sz="6800" dirty="0">
                <a:latin typeface="Cambria" panose="02040503050406030204" pitchFamily="18" charset="0"/>
                <a:ea typeface="Cambria" panose="02040503050406030204" pitchFamily="18" charset="0"/>
              </a:rPr>
              <a:t>words. They need </a:t>
            </a:r>
            <a:r>
              <a:rPr lang="en-US" sz="6800" b="1" dirty="0">
                <a:latin typeface="Cambria" panose="02040503050406030204" pitchFamily="18" charset="0"/>
                <a:ea typeface="Cambria" panose="02040503050406030204" pitchFamily="18" charset="0"/>
              </a:rPr>
              <a:t>multiple exposures</a:t>
            </a:r>
            <a:r>
              <a:rPr lang="en-US" sz="6800" dirty="0">
                <a:latin typeface="Cambria" panose="02040503050406030204" pitchFamily="18" charset="0"/>
                <a:ea typeface="Cambria" panose="02040503050406030204" pitchFamily="18" charset="0"/>
              </a:rPr>
              <a:t> to words and they need to </a:t>
            </a:r>
            <a:r>
              <a:rPr lang="en-US" sz="6800" b="1" dirty="0">
                <a:latin typeface="Cambria" panose="02040503050406030204" pitchFamily="18" charset="0"/>
                <a:ea typeface="Cambria" panose="02040503050406030204" pitchFamily="18" charset="0"/>
              </a:rPr>
              <a:t>retrieve words from memory repeatedly</a:t>
            </a:r>
            <a:r>
              <a:rPr lang="en-US" sz="6800" dirty="0">
                <a:latin typeface="Cambria" panose="02040503050406030204" pitchFamily="18" charset="0"/>
                <a:ea typeface="Cambria" panose="02040503050406030204" pitchFamily="18" charset="0"/>
              </a:rPr>
              <a:t>.</a:t>
            </a:r>
            <a:endParaRPr lang="ru-RU" sz="6800" dirty="0">
              <a:latin typeface="Cambria" panose="02040503050406030204" pitchFamily="18" charset="0"/>
              <a:ea typeface="Cambria" panose="02040503050406030204" pitchFamily="18" charset="0"/>
            </a:endParaRPr>
          </a:p>
          <a:p>
            <a:pPr lvl="1">
              <a:lnSpc>
                <a:spcPct val="120000"/>
              </a:lnSpc>
            </a:pPr>
            <a:r>
              <a:rPr lang="en-US" sz="6800" dirty="0">
                <a:latin typeface="Cambria" panose="02040503050406030204" pitchFamily="18" charset="0"/>
                <a:ea typeface="Cambria" panose="02040503050406030204" pitchFamily="18" charset="0"/>
              </a:rPr>
              <a:t>When learning vocabulary, learners need to make multiple decisions about words.</a:t>
            </a:r>
            <a:endParaRPr lang="ru-RU" sz="6800" dirty="0">
              <a:latin typeface="Cambria" panose="02040503050406030204" pitchFamily="18" charset="0"/>
              <a:ea typeface="Cambria" panose="02040503050406030204" pitchFamily="18" charset="0"/>
            </a:endParaRPr>
          </a:p>
          <a:p>
            <a:pPr lvl="1">
              <a:lnSpc>
                <a:spcPct val="120000"/>
              </a:lnSpc>
            </a:pPr>
            <a:r>
              <a:rPr lang="en-US" sz="6800" dirty="0">
                <a:latin typeface="Cambria" panose="02040503050406030204" pitchFamily="18" charset="0"/>
                <a:ea typeface="Cambria" panose="02040503050406030204" pitchFamily="18" charset="0"/>
              </a:rPr>
              <a:t>Memory of new words can be reinforced if they are used to </a:t>
            </a:r>
            <a:r>
              <a:rPr lang="en-US" sz="6800" b="1" dirty="0">
                <a:latin typeface="Cambria" panose="02040503050406030204" pitchFamily="18" charset="0"/>
                <a:ea typeface="Cambria" panose="02040503050406030204" pitchFamily="18" charset="0"/>
              </a:rPr>
              <a:t>express personally relevant meanings</a:t>
            </a:r>
            <a:r>
              <a:rPr lang="en-US" sz="6800" dirty="0">
                <a:latin typeface="Cambria" panose="02040503050406030204" pitchFamily="18" charset="0"/>
                <a:ea typeface="Cambria" panose="02040503050406030204" pitchFamily="18" charset="0"/>
              </a:rPr>
              <a:t>.</a:t>
            </a:r>
            <a:endParaRPr lang="ru-RU" sz="6800" dirty="0">
              <a:latin typeface="Cambria" panose="02040503050406030204" pitchFamily="18" charset="0"/>
              <a:ea typeface="Cambria" panose="02040503050406030204" pitchFamily="18" charset="0"/>
            </a:endParaRPr>
          </a:p>
          <a:p>
            <a:pPr lvl="1">
              <a:lnSpc>
                <a:spcPct val="120000"/>
              </a:lnSpc>
            </a:pPr>
            <a:r>
              <a:rPr lang="en-US" sz="6800" dirty="0">
                <a:latin typeface="Cambria" panose="02040503050406030204" pitchFamily="18" charset="0"/>
                <a:ea typeface="Cambria" panose="02040503050406030204" pitchFamily="18" charset="0"/>
              </a:rPr>
              <a:t>Except strategies and tasks aimed at teaching new vocabulary, learners also need plentiful exposure to talk and text as well as training for self-directed learning</a:t>
            </a:r>
            <a:r>
              <a:rPr lang="en-US" sz="6800"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0567331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7267" y="980388"/>
            <a:ext cx="7041822" cy="2123658"/>
          </a:xfrm>
          <a:prstGeom prst="rect">
            <a:avLst/>
          </a:prstGeom>
          <a:noFill/>
        </p:spPr>
        <p:txBody>
          <a:bodyPr wrap="square" rtlCol="0">
            <a:spAutoFit/>
          </a:bodyPr>
          <a:lstStyle/>
          <a:p>
            <a:r>
              <a:rPr lang="en-US" sz="2200" b="1" dirty="0" smtClean="0">
                <a:latin typeface="Cambria" panose="02040503050406030204" pitchFamily="18" charset="0"/>
                <a:ea typeface="Cambria" panose="02040503050406030204" pitchFamily="18" charset="0"/>
              </a:rPr>
              <a:t>Remembering lexical items – </a:t>
            </a:r>
            <a:r>
              <a:rPr lang="en-US" sz="2200" b="1" dirty="0" smtClean="0">
                <a:solidFill>
                  <a:srgbClr val="FF0000"/>
                </a:solidFill>
                <a:latin typeface="Cambria" panose="02040503050406030204" pitchFamily="18" charset="0"/>
                <a:ea typeface="Cambria" panose="02040503050406030204" pitchFamily="18" charset="0"/>
              </a:rPr>
              <a:t>recording lexical items in useful ways:</a:t>
            </a:r>
          </a:p>
          <a:p>
            <a:r>
              <a:rPr lang="en-US" sz="2200" b="1" dirty="0">
                <a:latin typeface="Cambria" panose="02040503050406030204" pitchFamily="18" charset="0"/>
                <a:ea typeface="Cambria" panose="02040503050406030204" pitchFamily="18" charset="0"/>
              </a:rPr>
              <a:t>Scrivener J. Learning Teaching. The Essential Guide to English Language Teaching. 3</a:t>
            </a:r>
            <a:r>
              <a:rPr lang="en-US" sz="2200" b="1" baseline="30000" dirty="0">
                <a:latin typeface="Cambria" panose="02040503050406030204" pitchFamily="18" charset="0"/>
                <a:ea typeface="Cambria" panose="02040503050406030204" pitchFamily="18" charset="0"/>
              </a:rPr>
              <a:t>rd</a:t>
            </a:r>
            <a:r>
              <a:rPr lang="en-US" sz="2200" b="1" dirty="0">
                <a:latin typeface="Cambria" panose="02040503050406030204" pitchFamily="18" charset="0"/>
                <a:ea typeface="Cambria" panose="02040503050406030204" pitchFamily="18" charset="0"/>
              </a:rPr>
              <a:t> edition. Macmillan, 2014.</a:t>
            </a:r>
          </a:p>
          <a:p>
            <a:r>
              <a:rPr lang="en-US" sz="2200" b="1" dirty="0" smtClean="0">
                <a:latin typeface="Cambria" panose="02040503050406030204" pitchFamily="18" charset="0"/>
                <a:ea typeface="Cambria" panose="02040503050406030204" pitchFamily="18" charset="0"/>
              </a:rPr>
              <a:t>Pp. 198-205.</a:t>
            </a:r>
            <a:endParaRPr lang="ro-RO" sz="2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2706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34291"/>
            <a:ext cx="7886700" cy="5442672"/>
          </a:xfrm>
        </p:spPr>
        <p:txBody>
          <a:bodyPr/>
          <a:lstStyle/>
          <a:p>
            <a:pPr marL="0" indent="0">
              <a:buNone/>
            </a:pPr>
            <a:r>
              <a:rPr lang="en-US" b="1" dirty="0" smtClean="0">
                <a:latin typeface="Cambria" panose="02040503050406030204" pitchFamily="18" charset="0"/>
                <a:ea typeface="Cambria" panose="02040503050406030204" pitchFamily="18" charset="0"/>
              </a:rPr>
              <a:t>References:</a:t>
            </a:r>
          </a:p>
          <a:p>
            <a:pPr marL="457200" indent="-457200">
              <a:buFont typeface="+mj-lt"/>
              <a:buAutoNum type="arabicPeriod"/>
            </a:pPr>
            <a:r>
              <a:rPr lang="en-US" sz="2000" dirty="0">
                <a:latin typeface="Cambria" panose="02040503050406030204" pitchFamily="18" charset="0"/>
                <a:ea typeface="Cambria" panose="02040503050406030204" pitchFamily="18" charset="0"/>
              </a:rPr>
              <a:t>Nation I.S.P. </a:t>
            </a:r>
            <a:r>
              <a:rPr lang="en-US" sz="2000" i="1" dirty="0">
                <a:latin typeface="Cambria" panose="02040503050406030204" pitchFamily="18" charset="0"/>
                <a:ea typeface="Cambria" panose="02040503050406030204" pitchFamily="18" charset="0"/>
              </a:rPr>
              <a:t>Learning Vocabulary in Another Language</a:t>
            </a:r>
            <a:r>
              <a:rPr lang="en-US" sz="2000" dirty="0">
                <a:latin typeface="Cambria" panose="02040503050406030204" pitchFamily="18" charset="0"/>
                <a:ea typeface="Cambria" panose="02040503050406030204" pitchFamily="18" charset="0"/>
              </a:rPr>
              <a:t>. Cambridge: Cambridge University Press, 2002. </a:t>
            </a:r>
            <a:r>
              <a:rPr lang="en-US" sz="2000" dirty="0" smtClean="0">
                <a:latin typeface="Cambria" panose="02040503050406030204" pitchFamily="18" charset="0"/>
                <a:ea typeface="Cambria" panose="02040503050406030204" pitchFamily="18" charset="0"/>
              </a:rPr>
              <a:t>772</a:t>
            </a:r>
          </a:p>
          <a:p>
            <a:pPr marL="457200" indent="-457200">
              <a:buFont typeface="+mj-lt"/>
              <a:buAutoNum type="arabicPeriod"/>
            </a:pPr>
            <a:r>
              <a:rPr lang="en-US" sz="2000" b="1" dirty="0" smtClean="0">
                <a:latin typeface="Cambria" panose="02040503050406030204" pitchFamily="18" charset="0"/>
                <a:ea typeface="Cambria" panose="02040503050406030204" pitchFamily="18" charset="0"/>
              </a:rPr>
              <a:t>Scrivener J. Learning Teaching. The Essential Guide to English Language Teaching. 3</a:t>
            </a:r>
            <a:r>
              <a:rPr lang="en-US" sz="2000" b="1" baseline="30000" dirty="0" smtClean="0">
                <a:latin typeface="Cambria" panose="02040503050406030204" pitchFamily="18" charset="0"/>
                <a:ea typeface="Cambria" panose="02040503050406030204" pitchFamily="18" charset="0"/>
              </a:rPr>
              <a:t>rd</a:t>
            </a:r>
            <a:r>
              <a:rPr lang="en-US" sz="2000" b="1" dirty="0" smtClean="0">
                <a:latin typeface="Cambria" panose="02040503050406030204" pitchFamily="18" charset="0"/>
                <a:ea typeface="Cambria" panose="02040503050406030204" pitchFamily="18" charset="0"/>
              </a:rPr>
              <a:t> edition. Macmillan, 2014. </a:t>
            </a:r>
          </a:p>
          <a:p>
            <a:pPr marL="457200" indent="-457200">
              <a:buFont typeface="+mj-lt"/>
              <a:buAutoNum type="arabicPeriod"/>
            </a:pPr>
            <a:r>
              <a:rPr lang="en-US" sz="2000" dirty="0" smtClean="0">
                <a:latin typeface="Cambria" panose="02040503050406030204" pitchFamily="18" charset="0"/>
                <a:ea typeface="Cambria" panose="02040503050406030204" pitchFamily="18" charset="0"/>
              </a:rPr>
              <a:t>Thornbury </a:t>
            </a:r>
            <a:r>
              <a:rPr lang="en-US" sz="2000" dirty="0">
                <a:latin typeface="Cambria" panose="02040503050406030204" pitchFamily="18" charset="0"/>
                <a:ea typeface="Cambria" panose="02040503050406030204" pitchFamily="18" charset="0"/>
              </a:rPr>
              <a:t>S. </a:t>
            </a:r>
            <a:r>
              <a:rPr lang="en-US" sz="2000" i="1" dirty="0">
                <a:latin typeface="Cambria" panose="02040503050406030204" pitchFamily="18" charset="0"/>
                <a:ea typeface="Cambria" panose="02040503050406030204" pitchFamily="18" charset="0"/>
              </a:rPr>
              <a:t>How to </a:t>
            </a:r>
            <a:r>
              <a:rPr lang="en-US" sz="2000" i="1" dirty="0" smtClean="0">
                <a:latin typeface="Cambria" panose="02040503050406030204" pitchFamily="18" charset="0"/>
                <a:ea typeface="Cambria" panose="02040503050406030204" pitchFamily="18" charset="0"/>
              </a:rPr>
              <a:t>Teach </a:t>
            </a:r>
            <a:r>
              <a:rPr lang="en-US" sz="2000" i="1" dirty="0">
                <a:latin typeface="Cambria" panose="02040503050406030204" pitchFamily="18" charset="0"/>
                <a:ea typeface="Cambria" panose="02040503050406030204" pitchFamily="18" charset="0"/>
              </a:rPr>
              <a:t>V</a:t>
            </a:r>
            <a:r>
              <a:rPr lang="en-US" sz="2000" i="1" dirty="0" smtClean="0">
                <a:latin typeface="Cambria" panose="02040503050406030204" pitchFamily="18" charset="0"/>
                <a:ea typeface="Cambria" panose="02040503050406030204" pitchFamily="18" charset="0"/>
              </a:rPr>
              <a:t>ocabulary</a:t>
            </a:r>
            <a:r>
              <a:rPr lang="en-US" sz="2000" dirty="0">
                <a:latin typeface="Cambria" panose="02040503050406030204" pitchFamily="18" charset="0"/>
                <a:ea typeface="Cambria" panose="02040503050406030204" pitchFamily="18" charset="0"/>
              </a:rPr>
              <a:t>. Pearson Education Limited, 2002. 185. </a:t>
            </a:r>
            <a:endParaRPr lang="ru-RU" sz="2000" dirty="0">
              <a:latin typeface="Cambria" panose="02040503050406030204" pitchFamily="18" charset="0"/>
              <a:ea typeface="Cambria" panose="02040503050406030204" pitchFamily="18" charset="0"/>
            </a:endParaRPr>
          </a:p>
          <a:p>
            <a:pPr marL="457200" indent="-457200">
              <a:buFont typeface="+mj-lt"/>
              <a:buAutoNum type="arabicPeriod"/>
            </a:pPr>
            <a:r>
              <a:rPr lang="en-US" sz="2000" dirty="0">
                <a:latin typeface="Cambria" panose="02040503050406030204" pitchFamily="18" charset="0"/>
                <a:ea typeface="Cambria" panose="02040503050406030204" pitchFamily="18" charset="0"/>
              </a:rPr>
              <a:t>Teaching Vocabulary to Young Learners Through Brain-Based Teaching Strategies by Setenay </a:t>
            </a:r>
            <a:r>
              <a:rPr lang="en-US" sz="2000" dirty="0" smtClean="0">
                <a:latin typeface="Cambria" panose="02040503050406030204" pitchFamily="18" charset="0"/>
                <a:ea typeface="Cambria" panose="02040503050406030204" pitchFamily="18" charset="0"/>
              </a:rPr>
              <a:t>Çelik</a:t>
            </a:r>
            <a:r>
              <a:rPr lang="en-US" sz="2000" dirty="0">
                <a:latin typeface="Cambria" panose="02040503050406030204" pitchFamily="18" charset="0"/>
                <a:ea typeface="Cambria" panose="02040503050406030204" pitchFamily="18" charset="0"/>
              </a:rPr>
              <a:t> https://www.youtube.com/watch?v=pzIv02E9vU8&amp;t=14s</a:t>
            </a:r>
          </a:p>
          <a:p>
            <a:pPr marL="514350" indent="-514350">
              <a:buFont typeface="+mj-lt"/>
              <a:buAutoNum type="arabicPeriod"/>
            </a:pPr>
            <a:r>
              <a:rPr lang="en-US" sz="2000" dirty="0" smtClean="0">
                <a:latin typeface="Cambria" panose="02040503050406030204" pitchFamily="18" charset="0"/>
                <a:ea typeface="Cambria" panose="02040503050406030204" pitchFamily="18" charset="0"/>
              </a:rPr>
              <a:t>20 Tips on Vocabulary Teaching with Penny Ur </a:t>
            </a:r>
            <a:r>
              <a:rPr lang="ro-RO" sz="2000" dirty="0" smtClean="0">
                <a:latin typeface="Cambria" panose="02040503050406030204" pitchFamily="18" charset="0"/>
                <a:ea typeface="Cambria" panose="02040503050406030204" pitchFamily="18" charset="0"/>
              </a:rPr>
              <a:t>https:/</a:t>
            </a:r>
            <a:r>
              <a:rPr lang="en-US" sz="2000" dirty="0" smtClean="0">
                <a:latin typeface="Cambria" panose="02040503050406030204" pitchFamily="18" charset="0"/>
                <a:ea typeface="Cambria" panose="02040503050406030204" pitchFamily="18" charset="0"/>
              </a:rPr>
              <a:t> </a:t>
            </a:r>
            <a:r>
              <a:rPr lang="ro-RO" sz="2000" dirty="0" smtClean="0">
                <a:latin typeface="Cambria" panose="02040503050406030204" pitchFamily="18" charset="0"/>
                <a:ea typeface="Cambria" panose="02040503050406030204" pitchFamily="18" charset="0"/>
              </a:rPr>
              <a:t>/</a:t>
            </a:r>
            <a:r>
              <a:rPr lang="ro-RO" sz="2000" dirty="0">
                <a:latin typeface="Cambria" panose="02040503050406030204" pitchFamily="18" charset="0"/>
                <a:ea typeface="Cambria" panose="02040503050406030204" pitchFamily="18" charset="0"/>
              </a:rPr>
              <a:t>www.youtube.com/watch?v=6BKQODyQAdU</a:t>
            </a:r>
            <a:endParaRPr lang="ru-RU"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20593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81891"/>
            <a:ext cx="7886700" cy="5595072"/>
          </a:xfrm>
        </p:spPr>
        <p:txBody>
          <a:bodyPr>
            <a:normAutofit/>
          </a:bodyPr>
          <a:lstStyle/>
          <a:p>
            <a:pPr marL="0" indent="0">
              <a:buNone/>
            </a:pPr>
            <a:r>
              <a:rPr lang="en-US" b="1" dirty="0" smtClean="0">
                <a:latin typeface="Cambria" panose="02040503050406030204" pitchFamily="18" charset="0"/>
                <a:ea typeface="Cambria" panose="02040503050406030204" pitchFamily="18" charset="0"/>
              </a:rPr>
              <a:t>Learning Burden</a:t>
            </a:r>
          </a:p>
          <a:p>
            <a:pPr>
              <a:spcBef>
                <a:spcPts val="600"/>
              </a:spcBef>
            </a:pPr>
            <a:r>
              <a:rPr lang="en-US" sz="2200" dirty="0">
                <a:latin typeface="Cambria" panose="02040503050406030204" pitchFamily="18" charset="0"/>
                <a:ea typeface="Cambria" panose="02040503050406030204" pitchFamily="18" charset="0"/>
              </a:rPr>
              <a:t>The learning burden of a word is the amount of effort required to learn it. </a:t>
            </a:r>
          </a:p>
          <a:p>
            <a:pPr>
              <a:spcBef>
                <a:spcPts val="600"/>
              </a:spcBef>
            </a:pPr>
            <a:r>
              <a:rPr lang="en-US" sz="2200" dirty="0" smtClean="0">
                <a:latin typeface="Cambria" panose="02040503050406030204" pitchFamily="18" charset="0"/>
                <a:ea typeface="Cambria" panose="02040503050406030204" pitchFamily="18" charset="0"/>
              </a:rPr>
              <a:t>Different </a:t>
            </a:r>
            <a:r>
              <a:rPr lang="en-US" sz="2200" dirty="0">
                <a:latin typeface="Cambria" panose="02040503050406030204" pitchFamily="18" charset="0"/>
                <a:ea typeface="Cambria" panose="02040503050406030204" pitchFamily="18" charset="0"/>
              </a:rPr>
              <a:t>words </a:t>
            </a:r>
            <a:r>
              <a:rPr lang="en-US" sz="2200" dirty="0" smtClean="0">
                <a:latin typeface="Cambria" panose="02040503050406030204" pitchFamily="18" charset="0"/>
                <a:ea typeface="Cambria" panose="02040503050406030204" pitchFamily="18" charset="0"/>
              </a:rPr>
              <a:t>have different </a:t>
            </a:r>
            <a:r>
              <a:rPr lang="en-US" sz="2200" dirty="0">
                <a:latin typeface="Cambria" panose="02040503050406030204" pitchFamily="18" charset="0"/>
                <a:ea typeface="Cambria" panose="02040503050406030204" pitchFamily="18" charset="0"/>
              </a:rPr>
              <a:t>learning burdens for learners with </a:t>
            </a:r>
            <a:r>
              <a:rPr lang="en-US" sz="2200" b="1" dirty="0">
                <a:latin typeface="Cambria" panose="02040503050406030204" pitchFamily="18" charset="0"/>
                <a:ea typeface="Cambria" panose="02040503050406030204" pitchFamily="18" charset="0"/>
              </a:rPr>
              <a:t>different language backgrounds</a:t>
            </a:r>
            <a:r>
              <a:rPr lang="en-US" sz="2200" dirty="0" smtClean="0">
                <a:latin typeface="Cambria" panose="02040503050406030204" pitchFamily="18" charset="0"/>
                <a:ea typeface="Cambria" panose="02040503050406030204" pitchFamily="18" charset="0"/>
              </a:rPr>
              <a:t>.</a:t>
            </a:r>
          </a:p>
          <a:p>
            <a:pPr>
              <a:spcBef>
                <a:spcPts val="600"/>
              </a:spcBef>
            </a:pPr>
            <a:r>
              <a:rPr lang="en-US" sz="2200" dirty="0" smtClean="0">
                <a:latin typeface="Cambria" panose="02040503050406030204" pitchFamily="18" charset="0"/>
                <a:ea typeface="Cambria" panose="02040503050406030204" pitchFamily="18" charset="0"/>
              </a:rPr>
              <a:t>Each </a:t>
            </a:r>
            <a:r>
              <a:rPr lang="en-US" sz="2200" dirty="0">
                <a:latin typeface="Cambria" panose="02040503050406030204" pitchFamily="18" charset="0"/>
                <a:ea typeface="Cambria" panose="02040503050406030204" pitchFamily="18" charset="0"/>
              </a:rPr>
              <a:t>of the aspects </a:t>
            </a:r>
            <a:r>
              <a:rPr lang="en-US" sz="2200" b="1" dirty="0">
                <a:latin typeface="Cambria" panose="02040503050406030204" pitchFamily="18" charset="0"/>
                <a:ea typeface="Cambria" panose="02040503050406030204" pitchFamily="18" charset="0"/>
              </a:rPr>
              <a:t>of what it means to know a word</a:t>
            </a:r>
            <a:r>
              <a:rPr lang="en-US" sz="2200" dirty="0">
                <a:latin typeface="Cambria" panose="02040503050406030204" pitchFamily="18" charset="0"/>
                <a:ea typeface="Cambria" panose="02040503050406030204" pitchFamily="18" charset="0"/>
              </a:rPr>
              <a:t> can contribute to the learning burden of a word. </a:t>
            </a:r>
            <a:endParaRPr lang="en-US" sz="2200" dirty="0" smtClean="0">
              <a:latin typeface="Cambria" panose="02040503050406030204" pitchFamily="18" charset="0"/>
              <a:ea typeface="Cambria" panose="02040503050406030204" pitchFamily="18" charset="0"/>
            </a:endParaRPr>
          </a:p>
          <a:p>
            <a:pPr>
              <a:spcBef>
                <a:spcPts val="600"/>
              </a:spcBef>
            </a:pPr>
            <a:r>
              <a:rPr lang="en-US" sz="2200" dirty="0" smtClean="0">
                <a:latin typeface="Cambria" panose="02040503050406030204" pitchFamily="18" charset="0"/>
                <a:ea typeface="Cambria" panose="02040503050406030204" pitchFamily="18" charset="0"/>
              </a:rPr>
              <a:t>The </a:t>
            </a:r>
            <a:r>
              <a:rPr lang="en-US" sz="2200" dirty="0">
                <a:latin typeface="Cambria" panose="02040503050406030204" pitchFamily="18" charset="0"/>
                <a:ea typeface="Cambria" panose="02040503050406030204" pitchFamily="18" charset="0"/>
              </a:rPr>
              <a:t>general principle of learning burden (Nation, 1990) is that </a:t>
            </a:r>
            <a:r>
              <a:rPr lang="en-US" sz="2200" b="1" dirty="0">
                <a:latin typeface="Cambria" panose="02040503050406030204" pitchFamily="18" charset="0"/>
                <a:ea typeface="Cambria" panose="02040503050406030204" pitchFamily="18" charset="0"/>
              </a:rPr>
              <a:t>the more a word represents patterns and knowledge that the learners are already familiar with, the lighter its learning burden</a:t>
            </a:r>
            <a:r>
              <a:rPr lang="en-US" sz="2200" dirty="0">
                <a:latin typeface="Cambria" panose="02040503050406030204" pitchFamily="18" charset="0"/>
                <a:ea typeface="Cambria" panose="02040503050406030204" pitchFamily="18" charset="0"/>
              </a:rPr>
              <a:t>. These patterns and knowledge can be from:</a:t>
            </a:r>
            <a:endParaRPr lang="ru-RU" sz="2200" dirty="0">
              <a:latin typeface="Cambria" panose="02040503050406030204" pitchFamily="18" charset="0"/>
              <a:ea typeface="Cambria" panose="02040503050406030204" pitchFamily="18" charset="0"/>
            </a:endParaRPr>
          </a:p>
          <a:p>
            <a:pPr lvl="1">
              <a:spcBef>
                <a:spcPts val="600"/>
              </a:spcBef>
            </a:pPr>
            <a:r>
              <a:rPr lang="en-US" sz="2200" dirty="0">
                <a:latin typeface="Cambria" panose="02040503050406030204" pitchFamily="18" charset="0"/>
                <a:ea typeface="Cambria" panose="02040503050406030204" pitchFamily="18" charset="0"/>
              </a:rPr>
              <a:t>the first language,</a:t>
            </a:r>
            <a:endParaRPr lang="ru-RU" sz="2200" dirty="0">
              <a:latin typeface="Cambria" panose="02040503050406030204" pitchFamily="18" charset="0"/>
              <a:ea typeface="Cambria" panose="02040503050406030204" pitchFamily="18" charset="0"/>
            </a:endParaRPr>
          </a:p>
          <a:p>
            <a:pPr lvl="1">
              <a:spcBef>
                <a:spcPts val="600"/>
              </a:spcBef>
            </a:pPr>
            <a:r>
              <a:rPr lang="en-US" sz="2200" dirty="0">
                <a:latin typeface="Cambria" panose="02040503050406030204" pitchFamily="18" charset="0"/>
                <a:ea typeface="Cambria" panose="02040503050406030204" pitchFamily="18" charset="0"/>
              </a:rPr>
              <a:t>from knowledge of other languages,</a:t>
            </a:r>
            <a:endParaRPr lang="ru-RU" sz="2200" dirty="0">
              <a:latin typeface="Cambria" panose="02040503050406030204" pitchFamily="18" charset="0"/>
              <a:ea typeface="Cambria" panose="02040503050406030204" pitchFamily="18" charset="0"/>
            </a:endParaRPr>
          </a:p>
          <a:p>
            <a:pPr lvl="1">
              <a:spcBef>
                <a:spcPts val="600"/>
              </a:spcBef>
            </a:pPr>
            <a:r>
              <a:rPr lang="en-US" sz="2200" dirty="0">
                <a:latin typeface="Cambria" panose="02040503050406030204" pitchFamily="18" charset="0"/>
                <a:ea typeface="Cambria" panose="02040503050406030204" pitchFamily="18" charset="0"/>
              </a:rPr>
              <a:t>from previous knowledge of the second/foreign language. </a:t>
            </a:r>
            <a:endParaRPr lang="ru-RU" sz="2200" dirty="0">
              <a:latin typeface="Cambria" panose="02040503050406030204" pitchFamily="18" charset="0"/>
              <a:ea typeface="Cambria" panose="02040503050406030204" pitchFamily="18" charset="0"/>
            </a:endParaRPr>
          </a:p>
          <a:p>
            <a:pPr marL="0" indent="0">
              <a:spcBef>
                <a:spcPts val="600"/>
              </a:spcBef>
              <a:buNone/>
            </a:pPr>
            <a:endParaRPr lang="ru-RU" sz="2200" b="1" dirty="0"/>
          </a:p>
        </p:txBody>
      </p:sp>
    </p:spTree>
    <p:extLst>
      <p:ext uri="{BB962C8B-B14F-4D97-AF65-F5344CB8AC3E}">
        <p14:creationId xmlns:p14="http://schemas.microsoft.com/office/powerpoint/2010/main" val="103000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81890"/>
            <a:ext cx="7886700" cy="5721927"/>
          </a:xfrm>
        </p:spPr>
        <p:txBody>
          <a:bodyPr>
            <a:normAutofit/>
          </a:bodyPr>
          <a:lstStyle/>
          <a:p>
            <a:pPr marL="0" indent="0">
              <a:buNone/>
            </a:pPr>
            <a:r>
              <a:rPr lang="en-US" b="1" dirty="0" smtClean="0">
                <a:latin typeface="Cambria" panose="02040503050406030204" pitchFamily="18" charset="0"/>
                <a:ea typeface="Cambria" panose="02040503050406030204" pitchFamily="18" charset="0"/>
              </a:rPr>
              <a:t>Learning Burden</a:t>
            </a:r>
          </a:p>
          <a:p>
            <a:pPr marL="0" indent="0">
              <a:buNone/>
            </a:pPr>
            <a:r>
              <a:rPr lang="en-US" sz="2200" dirty="0">
                <a:latin typeface="Cambria" panose="02040503050406030204" pitchFamily="18" charset="0"/>
                <a:ea typeface="Cambria" panose="02040503050406030204" pitchFamily="18" charset="0"/>
              </a:rPr>
              <a:t>I</a:t>
            </a:r>
            <a:r>
              <a:rPr lang="en-US" sz="2200" dirty="0" smtClean="0">
                <a:latin typeface="Cambria" panose="02040503050406030204" pitchFamily="18" charset="0"/>
                <a:ea typeface="Cambria" panose="02040503050406030204" pitchFamily="18" charset="0"/>
              </a:rPr>
              <a:t>f </a:t>
            </a:r>
            <a:r>
              <a:rPr lang="en-US" sz="2200" dirty="0">
                <a:latin typeface="Cambria" panose="02040503050406030204" pitchFamily="18" charset="0"/>
                <a:ea typeface="Cambria" panose="02040503050406030204" pitchFamily="18" charset="0"/>
              </a:rPr>
              <a:t>a </a:t>
            </a:r>
            <a:r>
              <a:rPr lang="en-US" sz="2200" dirty="0" smtClean="0">
                <a:latin typeface="Cambria" panose="02040503050406030204" pitchFamily="18" charset="0"/>
                <a:ea typeface="Cambria" panose="02040503050406030204" pitchFamily="18" charset="0"/>
              </a:rPr>
              <a:t>word:</a:t>
            </a:r>
          </a:p>
          <a:p>
            <a:pPr lvl="1">
              <a:lnSpc>
                <a:spcPct val="110000"/>
              </a:lnSpc>
              <a:spcBef>
                <a:spcPts val="600"/>
              </a:spcBef>
            </a:pPr>
            <a:r>
              <a:rPr lang="en-US" sz="2200" dirty="0" smtClean="0">
                <a:latin typeface="Cambria" panose="02040503050406030204" pitchFamily="18" charset="0"/>
                <a:ea typeface="Cambria" panose="02040503050406030204" pitchFamily="18" charset="0"/>
              </a:rPr>
              <a:t>uses </a:t>
            </a:r>
            <a:r>
              <a:rPr lang="en-US" sz="2200" dirty="0">
                <a:latin typeface="Cambria" panose="02040503050406030204" pitchFamily="18" charset="0"/>
                <a:ea typeface="Cambria" panose="02040503050406030204" pitchFamily="18" charset="0"/>
              </a:rPr>
              <a:t>sounds that are in the first language</a:t>
            </a:r>
            <a:r>
              <a:rPr lang="en-US" sz="2200" dirty="0" smtClean="0">
                <a:latin typeface="Cambria" panose="02040503050406030204" pitchFamily="18" charset="0"/>
                <a:ea typeface="Cambria" panose="02040503050406030204" pitchFamily="18" charset="0"/>
              </a:rPr>
              <a:t>,</a:t>
            </a:r>
          </a:p>
          <a:p>
            <a:pPr lvl="1">
              <a:lnSpc>
                <a:spcPct val="110000"/>
              </a:lnSpc>
              <a:spcBef>
                <a:spcPts val="600"/>
              </a:spcBef>
            </a:pPr>
            <a:r>
              <a:rPr lang="en-US" sz="2200" dirty="0" smtClean="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follows regular spelling patterns</a:t>
            </a:r>
            <a:r>
              <a:rPr lang="en-US" sz="2200" dirty="0" smtClean="0">
                <a:latin typeface="Cambria" panose="02040503050406030204" pitchFamily="18" charset="0"/>
                <a:ea typeface="Cambria" panose="02040503050406030204" pitchFamily="18" charset="0"/>
              </a:rPr>
              <a:t>,</a:t>
            </a:r>
          </a:p>
          <a:p>
            <a:pPr lvl="1">
              <a:lnSpc>
                <a:spcPct val="110000"/>
              </a:lnSpc>
              <a:spcBef>
                <a:spcPts val="600"/>
              </a:spcBef>
            </a:pPr>
            <a:r>
              <a:rPr lang="en-US" sz="2200" dirty="0" smtClean="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is a loan word in the first language with roughly the same meaning</a:t>
            </a:r>
            <a:r>
              <a:rPr lang="en-US" sz="2200" dirty="0" smtClean="0">
                <a:latin typeface="Cambria" panose="02040503050406030204" pitchFamily="18" charset="0"/>
                <a:ea typeface="Cambria" panose="02040503050406030204" pitchFamily="18" charset="0"/>
              </a:rPr>
              <a:t>,</a:t>
            </a:r>
          </a:p>
          <a:p>
            <a:pPr lvl="1"/>
            <a:r>
              <a:rPr lang="en-US" sz="2200" dirty="0" smtClean="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fits into roughly similar grammatical  patterns as in the first language with similar collocations and constraints, then the </a:t>
            </a:r>
            <a:r>
              <a:rPr lang="en-US" sz="2200" b="1" dirty="0">
                <a:solidFill>
                  <a:srgbClr val="FF0000"/>
                </a:solidFill>
                <a:latin typeface="Cambria" panose="02040503050406030204" pitchFamily="18" charset="0"/>
                <a:ea typeface="Cambria" panose="02040503050406030204" pitchFamily="18" charset="0"/>
              </a:rPr>
              <a:t>learning burden will be very </a:t>
            </a:r>
            <a:r>
              <a:rPr lang="en-US" sz="2200" b="1" dirty="0" smtClean="0">
                <a:solidFill>
                  <a:srgbClr val="FF0000"/>
                </a:solidFill>
                <a:latin typeface="Cambria" panose="02040503050406030204" pitchFamily="18" charset="0"/>
                <a:ea typeface="Cambria" panose="02040503050406030204" pitchFamily="18" charset="0"/>
              </a:rPr>
              <a:t>light (= </a:t>
            </a:r>
            <a:r>
              <a:rPr lang="en-US" sz="2200" dirty="0" smtClean="0">
                <a:solidFill>
                  <a:srgbClr val="FF0000"/>
                </a:solidFill>
                <a:latin typeface="Cambria" panose="02040503050406030204" pitchFamily="18" charset="0"/>
                <a:ea typeface="Cambria" panose="02040503050406030204" pitchFamily="18" charset="0"/>
              </a:rPr>
              <a:t>the </a:t>
            </a:r>
            <a:r>
              <a:rPr lang="en-US" sz="2200" dirty="0">
                <a:solidFill>
                  <a:srgbClr val="FF0000"/>
                </a:solidFill>
                <a:latin typeface="Cambria" panose="02040503050406030204" pitchFamily="18" charset="0"/>
                <a:ea typeface="Cambria" panose="02040503050406030204" pitchFamily="18" charset="0"/>
              </a:rPr>
              <a:t>word will not be difficult to learn</a:t>
            </a:r>
            <a:r>
              <a:rPr lang="en-US" sz="2200" b="1" dirty="0" smtClean="0">
                <a:solidFill>
                  <a:srgbClr val="FF0000"/>
                </a:solidFill>
                <a:latin typeface="Cambria" panose="02040503050406030204" pitchFamily="18" charset="0"/>
                <a:ea typeface="Cambria" panose="02040503050406030204" pitchFamily="18" charset="0"/>
              </a:rPr>
              <a:t>)</a:t>
            </a:r>
            <a:r>
              <a:rPr lang="en-US" sz="2200" dirty="0" smtClean="0">
                <a:solidFill>
                  <a:srgbClr val="FF0000"/>
                </a:solidFill>
                <a:latin typeface="Cambria" panose="02040503050406030204" pitchFamily="18" charset="0"/>
                <a:ea typeface="Cambria" panose="02040503050406030204" pitchFamily="18" charset="0"/>
              </a:rPr>
              <a:t>.</a:t>
            </a:r>
          </a:p>
          <a:p>
            <a:pPr marL="457200" lvl="1" indent="0">
              <a:buNone/>
            </a:pPr>
            <a:endParaRPr lang="ru-RU" dirty="0"/>
          </a:p>
          <a:p>
            <a:pPr marL="0" indent="0">
              <a:buNone/>
            </a:pPr>
            <a:endParaRPr lang="ru-RU" b="1" dirty="0"/>
          </a:p>
        </p:txBody>
      </p:sp>
    </p:spTree>
    <p:extLst>
      <p:ext uri="{BB962C8B-B14F-4D97-AF65-F5344CB8AC3E}">
        <p14:creationId xmlns:p14="http://schemas.microsoft.com/office/powerpoint/2010/main" val="3705234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6436024"/>
              </p:ext>
            </p:extLst>
          </p:nvPr>
        </p:nvGraphicFramePr>
        <p:xfrm>
          <a:off x="628649" y="679450"/>
          <a:ext cx="8127423" cy="5887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124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998" y="581890"/>
            <a:ext cx="7742352" cy="5721927"/>
          </a:xfrm>
        </p:spPr>
        <p:txBody>
          <a:bodyPr>
            <a:normAutofit/>
          </a:bodyPr>
          <a:lstStyle/>
          <a:p>
            <a:pPr marL="0" indent="0">
              <a:buNone/>
            </a:pPr>
            <a:r>
              <a:rPr lang="en-US" sz="2600" b="1" dirty="0" smtClean="0">
                <a:latin typeface="Cambria" panose="02040503050406030204" pitchFamily="18" charset="0"/>
                <a:ea typeface="Cambria" panose="02040503050406030204" pitchFamily="18" charset="0"/>
              </a:rPr>
              <a:t>Learning Burden</a:t>
            </a:r>
          </a:p>
          <a:p>
            <a:r>
              <a:rPr lang="en-US" sz="2200" dirty="0">
                <a:latin typeface="Cambria" panose="02040503050406030204" pitchFamily="18" charset="0"/>
                <a:ea typeface="Cambria" panose="02040503050406030204" pitchFamily="18" charset="0"/>
              </a:rPr>
              <a:t>Teachers can help reduce the learning burden of words </a:t>
            </a:r>
            <a:r>
              <a:rPr lang="en-US" sz="2200" dirty="0" smtClean="0">
                <a:latin typeface="Cambria" panose="02040503050406030204" pitchFamily="18" charset="0"/>
                <a:ea typeface="Cambria" panose="02040503050406030204" pitchFamily="18" charset="0"/>
              </a:rPr>
              <a:t>by:</a:t>
            </a:r>
          </a:p>
          <a:p>
            <a:pPr lvl="1">
              <a:buFont typeface="Wingdings" panose="05000000000000000000" pitchFamily="2" charset="2"/>
              <a:buChar char="Ø"/>
            </a:pPr>
            <a:r>
              <a:rPr lang="en-US" sz="2200" dirty="0" smtClean="0">
                <a:latin typeface="Cambria" panose="02040503050406030204" pitchFamily="18" charset="0"/>
                <a:ea typeface="Cambria" panose="02040503050406030204" pitchFamily="18" charset="0"/>
              </a:rPr>
              <a:t>drawing </a:t>
            </a:r>
            <a:r>
              <a:rPr lang="en-US" sz="2200" dirty="0">
                <a:latin typeface="Cambria" panose="02040503050406030204" pitchFamily="18" charset="0"/>
                <a:ea typeface="Cambria" panose="02040503050406030204" pitchFamily="18" charset="0"/>
              </a:rPr>
              <a:t>attention to </a:t>
            </a:r>
            <a:r>
              <a:rPr lang="en-US" sz="2200" dirty="0" smtClean="0">
                <a:latin typeface="Cambria" panose="02040503050406030204" pitchFamily="18" charset="0"/>
                <a:ea typeface="Cambria" panose="02040503050406030204" pitchFamily="18" charset="0"/>
              </a:rPr>
              <a:t>systematic</a:t>
            </a:r>
            <a:r>
              <a:rPr lang="ro-RO" sz="2200" dirty="0" smtClean="0">
                <a:latin typeface="Cambria" panose="02040503050406030204" pitchFamily="18" charset="0"/>
                <a:ea typeface="Cambria" panose="02040503050406030204" pitchFamily="18" charset="0"/>
              </a:rPr>
              <a:t> </a:t>
            </a:r>
            <a:r>
              <a:rPr lang="en-US" sz="2200" dirty="0" smtClean="0">
                <a:latin typeface="Cambria" panose="02040503050406030204" pitchFamily="18" charset="0"/>
                <a:ea typeface="Cambria" panose="02040503050406030204" pitchFamily="18" charset="0"/>
              </a:rPr>
              <a:t>patterns </a:t>
            </a:r>
            <a:r>
              <a:rPr lang="en-US" sz="2200" dirty="0">
                <a:latin typeface="Cambria" panose="02040503050406030204" pitchFamily="18" charset="0"/>
                <a:ea typeface="Cambria" panose="02040503050406030204" pitchFamily="18" charset="0"/>
              </a:rPr>
              <a:t>and analogies within the second/foreign language, </a:t>
            </a:r>
            <a:endParaRPr lang="en-US" sz="2200" dirty="0" smtClean="0">
              <a:latin typeface="Cambria" panose="02040503050406030204" pitchFamily="18" charset="0"/>
              <a:ea typeface="Cambria" panose="02040503050406030204" pitchFamily="18" charset="0"/>
            </a:endParaRPr>
          </a:p>
          <a:p>
            <a:pPr lvl="1">
              <a:buFont typeface="Wingdings" panose="05000000000000000000" pitchFamily="2" charset="2"/>
              <a:buChar char="Ø"/>
            </a:pPr>
            <a:r>
              <a:rPr lang="en-US" sz="2200" dirty="0" smtClean="0">
                <a:latin typeface="Cambria" panose="02040503050406030204" pitchFamily="18" charset="0"/>
                <a:ea typeface="Cambria" panose="02040503050406030204" pitchFamily="18" charset="0"/>
              </a:rPr>
              <a:t>by </a:t>
            </a:r>
            <a:r>
              <a:rPr lang="en-US" sz="2200" dirty="0">
                <a:latin typeface="Cambria" panose="02040503050406030204" pitchFamily="18" charset="0"/>
                <a:ea typeface="Cambria" panose="02040503050406030204" pitchFamily="18" charset="0"/>
              </a:rPr>
              <a:t>pointing out connections between the second/foreign language and the first </a:t>
            </a:r>
            <a:r>
              <a:rPr lang="en-US" sz="2200" dirty="0" smtClean="0">
                <a:latin typeface="Cambria" panose="02040503050406030204" pitchFamily="18" charset="0"/>
                <a:ea typeface="Cambria" panose="02040503050406030204" pitchFamily="18" charset="0"/>
              </a:rPr>
              <a:t>language (L1).</a:t>
            </a:r>
            <a:endParaRPr lang="ru-RU"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Teachers should be able to estimate the learning burden of words for </a:t>
            </a:r>
            <a:r>
              <a:rPr lang="en-US" sz="2200" b="1" dirty="0">
                <a:latin typeface="Cambria" panose="02040503050406030204" pitchFamily="18" charset="0"/>
                <a:ea typeface="Cambria" panose="02040503050406030204" pitchFamily="18" charset="0"/>
              </a:rPr>
              <a:t>each of the aspects of what</a:t>
            </a:r>
            <a:br>
              <a:rPr lang="en-US" sz="2200" b="1" dirty="0">
                <a:latin typeface="Cambria" panose="02040503050406030204" pitchFamily="18" charset="0"/>
                <a:ea typeface="Cambria" panose="02040503050406030204" pitchFamily="18" charset="0"/>
              </a:rPr>
            </a:br>
            <a:r>
              <a:rPr lang="en-US" sz="2200" b="1" dirty="0">
                <a:latin typeface="Cambria" panose="02040503050406030204" pitchFamily="18" charset="0"/>
                <a:ea typeface="Cambria" panose="02040503050406030204" pitchFamily="18" charset="0"/>
              </a:rPr>
              <a:t>is involved in knowing a word</a:t>
            </a:r>
            <a:r>
              <a:rPr lang="en-US" sz="2200" dirty="0">
                <a:latin typeface="Cambria" panose="02040503050406030204" pitchFamily="18" charset="0"/>
                <a:ea typeface="Cambria" panose="02040503050406030204" pitchFamily="18" charset="0"/>
              </a:rPr>
              <a:t>, so </a:t>
            </a:r>
            <a:r>
              <a:rPr lang="en-US" sz="2200" b="1" dirty="0">
                <a:latin typeface="Cambria" panose="02040503050406030204" pitchFamily="18" charset="0"/>
                <a:ea typeface="Cambria" panose="02040503050406030204" pitchFamily="18" charset="0"/>
              </a:rPr>
              <a:t>that they can direct their teaching </a:t>
            </a:r>
            <a:r>
              <a:rPr lang="en-US" sz="2200" b="1" dirty="0">
                <a:solidFill>
                  <a:srgbClr val="FF0000"/>
                </a:solidFill>
                <a:latin typeface="Cambria" panose="02040503050406030204" pitchFamily="18" charset="0"/>
                <a:ea typeface="Cambria" panose="02040503050406030204" pitchFamily="18" charset="0"/>
              </a:rPr>
              <a:t>towards aspects that will need attention </a:t>
            </a:r>
            <a:r>
              <a:rPr lang="en-US" sz="2200" dirty="0">
                <a:latin typeface="Cambria" panose="02040503050406030204" pitchFamily="18" charset="0"/>
                <a:ea typeface="Cambria" panose="02040503050406030204" pitchFamily="18" charset="0"/>
              </a:rPr>
              <a:t>and towards </a:t>
            </a:r>
            <a:r>
              <a:rPr lang="en-US" sz="2200" b="1" dirty="0">
                <a:latin typeface="Cambria" panose="02040503050406030204" pitchFamily="18" charset="0"/>
                <a:ea typeface="Cambria" panose="02040503050406030204" pitchFamily="18" charset="0"/>
              </a:rPr>
              <a:t>aspects that </a:t>
            </a:r>
            <a:r>
              <a:rPr lang="en-US" sz="2200" b="1" dirty="0">
                <a:solidFill>
                  <a:srgbClr val="FF0000"/>
                </a:solidFill>
                <a:latin typeface="Cambria" panose="02040503050406030204" pitchFamily="18" charset="0"/>
                <a:ea typeface="Cambria" panose="02040503050406030204" pitchFamily="18" charset="0"/>
              </a:rPr>
              <a:t>will reveal underlying patterns</a:t>
            </a:r>
            <a:r>
              <a:rPr lang="en-US" sz="2200" dirty="0">
                <a:solidFill>
                  <a:srgbClr val="FF0000"/>
                </a:solidFill>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so that later learning is easier.</a:t>
            </a:r>
            <a:endParaRPr lang="ru-RU" sz="2200" dirty="0">
              <a:latin typeface="Cambria" panose="02040503050406030204" pitchFamily="18" charset="0"/>
              <a:ea typeface="Cambria" panose="02040503050406030204" pitchFamily="18" charset="0"/>
            </a:endParaRPr>
          </a:p>
          <a:p>
            <a:pPr marL="457200" lvl="1" indent="0">
              <a:buNone/>
            </a:pPr>
            <a:endParaRPr lang="ru-RU" dirty="0"/>
          </a:p>
          <a:p>
            <a:pPr marL="0" indent="0">
              <a:buNone/>
            </a:pPr>
            <a:endParaRPr lang="ru-RU" sz="2400" b="1" dirty="0"/>
          </a:p>
        </p:txBody>
      </p:sp>
    </p:spTree>
    <p:extLst>
      <p:ext uri="{BB962C8B-B14F-4D97-AF65-F5344CB8AC3E}">
        <p14:creationId xmlns:p14="http://schemas.microsoft.com/office/powerpoint/2010/main" val="4198822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2302" y="226243"/>
            <a:ext cx="7417218" cy="923330"/>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WHAT IS INVOLVED IN KNOWING A </a:t>
            </a:r>
            <a:r>
              <a:rPr lang="en-US" b="1" dirty="0" smtClean="0">
                <a:latin typeface="Cambria" panose="02040503050406030204" pitchFamily="18" charset="0"/>
                <a:ea typeface="Cambria" panose="02040503050406030204" pitchFamily="18" charset="0"/>
              </a:rPr>
              <a:t>WORD</a:t>
            </a:r>
          </a:p>
          <a:p>
            <a:r>
              <a:rPr lang="en-US" b="1" dirty="0">
                <a:latin typeface="Cambria" panose="02040503050406030204" pitchFamily="18" charset="0"/>
                <a:ea typeface="Cambria" panose="02040503050406030204" pitchFamily="18" charset="0"/>
              </a:rPr>
              <a:t>In column 3, R = receptive knowledge, P = productive knowledge.</a:t>
            </a: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endParaRPr lang="ru-RU" b="1" dirty="0">
              <a:latin typeface="Cambria" panose="02040503050406030204" pitchFamily="18" charset="0"/>
              <a:ea typeface="Cambria" panose="02040503050406030204" pitchFamily="18" charset="0"/>
            </a:endParaRPr>
          </a:p>
        </p:txBody>
      </p:sp>
      <p:pic>
        <p:nvPicPr>
          <p:cNvPr id="3" name="Picture 2"/>
          <p:cNvPicPr/>
          <p:nvPr/>
        </p:nvPicPr>
        <p:blipFill>
          <a:blip r:embed="rId2"/>
          <a:stretch>
            <a:fillRect/>
          </a:stretch>
        </p:blipFill>
        <p:spPr>
          <a:xfrm>
            <a:off x="838986" y="904973"/>
            <a:ext cx="7107809" cy="5788058"/>
          </a:xfrm>
          <a:prstGeom prst="rect">
            <a:avLst/>
          </a:prstGeom>
        </p:spPr>
      </p:pic>
    </p:spTree>
    <p:extLst>
      <p:ext uri="{BB962C8B-B14F-4D97-AF65-F5344CB8AC3E}">
        <p14:creationId xmlns:p14="http://schemas.microsoft.com/office/powerpoint/2010/main" val="3560964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890</TotalTime>
  <Words>3367</Words>
  <Application>Microsoft Office PowerPoint</Application>
  <PresentationFormat>On-screen Show (4:3)</PresentationFormat>
  <Paragraphs>279</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Cambria</vt:lpstr>
      <vt:lpstr>Wingdings</vt:lpstr>
      <vt:lpstr>Office Theme</vt:lpstr>
      <vt:lpstr>Teaching Vocabulary.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Vocabulary. Introduction</dc:title>
  <dc:creator>Пользователь Windows</dc:creator>
  <cp:lastModifiedBy>Asus</cp:lastModifiedBy>
  <cp:revision>72</cp:revision>
  <dcterms:created xsi:type="dcterms:W3CDTF">2022-01-23T10:48:04Z</dcterms:created>
  <dcterms:modified xsi:type="dcterms:W3CDTF">2023-11-27T15:31:00Z</dcterms:modified>
</cp:coreProperties>
</file>