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6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11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335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73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55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332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0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095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72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007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02829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581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6EA25F-524F-4EC0-B07B-300AFEE43922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D573B-85D3-4715-BA1A-8B7A783F34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100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0074" y="343171"/>
            <a:ext cx="11255828" cy="59072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MD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Финальная </a:t>
            </a:r>
            <a:r>
              <a:rPr lang="ru-MD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сессия в </a:t>
            </a:r>
            <a:r>
              <a:rPr lang="ru-MD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ОРКТ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MD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MD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EARS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Е-</a:t>
            </a:r>
            <a:r>
              <a:rPr lang="ro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Eliciting</a:t>
            </a: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Выявляем находим как можно больше деталей о пройденном этапе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Как ты выполнил домашнее задание? Что изменилось к лучшему? Кто (что) помог?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o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A-Amplifying</a:t>
            </a: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Усиливаем чувствуем силу изменения</a:t>
            </a: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и в какой степени изменилось к лучшему? Как это удалось? Как ты теперь измеряешь себя по шкале?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o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R-Reinforcing</a:t>
            </a: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Укрепляем подтверждаем слова клиента, смотрим в глаза, повторяем слова</a:t>
            </a:r>
            <a:endParaRPr lang="ro-MD" sz="24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ro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S-Start Over </a:t>
            </a:r>
            <a:r>
              <a:rPr lang="ru-MD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</a:t>
            </a:r>
            <a:r>
              <a:rPr lang="ru-MD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ачинаем снова если ситуация улучшилась, узнаем что сделал для того чтобы ситуация изменилась? Что должны сделать еще, чтобы добиться результата? Делаем еще.</a:t>
            </a:r>
            <a:endParaRPr lang="en-US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51146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8620" y="124161"/>
            <a:ext cx="11821884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r>
              <a:rPr lang="ru-MD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 ДЛЯ ПОСТРАДАВШИХ СОТРУДНИКОВ</a:t>
            </a:r>
          </a:p>
          <a:p>
            <a:pPr lvl="0" algn="just">
              <a:lnSpc>
                <a:spcPct val="150000"/>
              </a:lnSpc>
              <a:spcAft>
                <a:spcPts val="0"/>
              </a:spcAft>
              <a:buSzPts val="1000"/>
              <a:tabLst>
                <a:tab pos="457200" algn="l"/>
              </a:tabLst>
            </a:pPr>
            <a:endParaRPr lang="ru-MD" sz="22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sz="2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Прямо </a:t>
            </a:r>
            <a:r>
              <a:rPr lang="ru-MD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уверенно сказать человеку, что его/ее поведение неприемлемо и попросить его/ее прекратить. Можно попросить руководителя либо коллегу быть рядом во время этого.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Вести журнал или дневник, в котором описывать фактические события. Отмечать дату, время, описывать события как можно более детально, включать имена свидетелей и последствия произошедшего.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Сохранять копии любых писем, заметок, электронной переписки, факсов и т. д., полученных от агрессора.</a:t>
            </a:r>
            <a:endParaRPr lang="en-US" sz="22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MD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Доложить о случае </a:t>
            </a:r>
            <a:r>
              <a:rPr lang="ru-MD" sz="22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харассмента</a:t>
            </a:r>
            <a:r>
              <a:rPr lang="ru-MD" sz="2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сотруднику, на которого возложены обязанности по работе с персоналом, а также своему начальнику или делегированному менеджеру. Если проблема сводится этим менеджером к минимуму, обратиться к менеджеру более высокого звена.</a:t>
            </a:r>
            <a:endParaRPr lang="en-US" sz="2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7475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7160" y="510337"/>
            <a:ext cx="11420669" cy="22419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MD" sz="24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Психологическое консультирование в ситуациях </a:t>
            </a:r>
            <a:r>
              <a:rPr lang="ru-MD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моббинга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Определение понятия «</a:t>
            </a:r>
            <a:r>
              <a:rPr lang="ru-MD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моббинг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Причины, факторы, стадии развития </a:t>
            </a:r>
            <a:r>
              <a:rPr lang="ru-MD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моббинга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 трудовых коллективах</a:t>
            </a:r>
            <a:endParaRPr lang="en-US" sz="2400" dirty="0" smtClean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Психологическое вмешательство в ситуации </a:t>
            </a:r>
            <a:r>
              <a:rPr lang="ru-MD" sz="2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моббинга</a:t>
            </a:r>
            <a:endParaRPr lang="en-US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Моббинг: травля на рабочем месте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7012" y="2990717"/>
            <a:ext cx="6674950" cy="37488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3150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6612" y="566764"/>
            <a:ext cx="117285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Яркий и эмоционально насыщенный процесс негативных межличностных и межгрупповых отношений в организациях, имеющий огромную энергию и силу накопленного противодействия и противостояния, психологи, работающие в области организационной психологии, называют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b="1" i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моббингом</a:t>
            </a:r>
            <a:r>
              <a:rPr lang="en-US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(от </a:t>
            </a:r>
            <a:r>
              <a:rPr lang="ru-MD" sz="2400" b="1" u="sng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англ</a:t>
            </a:r>
            <a:r>
              <a:rPr lang="ru-MD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mob</a:t>
            </a:r>
            <a:r>
              <a:rPr lang="ru-MD" sz="24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 - толпа). </a:t>
            </a:r>
            <a:endParaRPr lang="ru-MD" sz="2400" b="1" u="sng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форма психологического насилия (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mobbing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 англ. глагола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to mob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грубить, нападать толпой, стаей, травить) </a:t>
            </a:r>
            <a:r>
              <a:rPr lang="ru-MD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моббинг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получает все более широкое распространение в производственных научных и учебных коллективах, офисах корпораций.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15493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495" y="65316"/>
            <a:ext cx="11694367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</a:t>
            </a:r>
            <a:r>
              <a:rPr lang="ru-MD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ормы </a:t>
            </a:r>
            <a:r>
              <a:rPr lang="ru-MD" sz="2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моббинг</a:t>
            </a:r>
            <a:r>
              <a:rPr lang="ru-MD" sz="2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-стратегий</a:t>
            </a:r>
            <a:r>
              <a:rPr lang="ru-MD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вербальная агрессия против 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сотрудника, клевета;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изоляция от 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коллектива;</a:t>
            </a: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умышленное не предоставление работнику полной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и достоверной информации, необходимой для выполнения служебного 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задания;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игнорирование 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успехов, безосновательное 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изменение размеров заработной платы работника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перемещение рабочего места с целью морального угнетения 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сотрудника;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нелегитимное коллегиальное рассмотрение поведения работника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гипетрофированное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внимание к сфабрикованным жалобам и доносам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нарастающая социальная депривация и изоляция работника в коллективе, его демонстративное 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отвержение.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782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4644" y="176525"/>
            <a:ext cx="1193385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группу риска реализации </a:t>
            </a:r>
            <a:r>
              <a:rPr lang="ru-MD" sz="24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моббинг</a:t>
            </a:r>
            <a:r>
              <a:rPr lang="ru-MD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-стратегий входят:</a:t>
            </a:r>
            <a:endParaRPr lang="en-US" sz="24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работники в начале и в конце профессиональной деятельности (старше 60 лет);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неординарные, талантливые личности;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сенситивные личности с повышенной чувствительностью, сниженной стрессовой 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Приколы про работу | (145 фото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9998" y="2682499"/>
            <a:ext cx="4572002" cy="40739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67476" y="2457298"/>
            <a:ext cx="726232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толерантностью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эмоционально-открытые 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личности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высокомерные индивидуалисты;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ru-MD" sz="24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—нарушители 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корпоративной этики, морали, негласных правил;</a:t>
            </a: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резко повышенные или пониженные в должности сотрудники</a:t>
            </a: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</a:p>
          <a:p>
            <a:pPr indent="180340" algn="just">
              <a:lnSpc>
                <a:spcPct val="150000"/>
              </a:lnSpc>
              <a:spcAft>
                <a:spcPts val="0"/>
              </a:spcAft>
            </a:pPr>
            <a:r>
              <a:rPr lang="ru-MD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MD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новые руководители (боссы), генерирующие нововведения.</a:t>
            </a:r>
            <a:endParaRPr lang="en-US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277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moluch.ru/blmcbn/3112/m5b4b2765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22514" y="0"/>
            <a:ext cx="9175498" cy="4610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3074" name="Picture 2" descr="Моббинг и боссинг на работе: что такое и как бороться - МОББИНГУ.НЕТ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1514" y="4040156"/>
            <a:ext cx="4080486" cy="2873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7404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moluch.ru/blmcbn/3112/548f3aba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43" y="102637"/>
            <a:ext cx="9218644" cy="4105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4098" name="Picture 2" descr="Моббинг: понятие, виды, причины, последствия, профилактика, как бороться...  – Конструктор Успех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1" y="3287361"/>
            <a:ext cx="4344956" cy="3370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Моббинг: понятие, виды, причины, последствия, профилактика, как бороться...  – Конструктор Успеха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0057" y="3918858"/>
            <a:ext cx="2350993" cy="28305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88653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https://moluch.ru/blmcbn/3112/m312e6ae3.gif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094" y="251927"/>
            <a:ext cx="10453027" cy="59019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393667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2833" y="102637"/>
            <a:ext cx="11877869" cy="65062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MD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Психологическое вмешательство в ситуации </a:t>
            </a:r>
            <a:r>
              <a:rPr lang="ru-MD" sz="2000" b="1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моббинга</a:t>
            </a:r>
            <a:r>
              <a:rPr lang="ru-MD" sz="2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MD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будет </a:t>
            </a: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отталкиваться от тех последствий, с которыми личность затрудняется справиться: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снижение самооценки,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чувство вины и ощущение беспомощности,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эмоциональная усталость,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негативное отношение к работе или общению с другими лицами,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сопутствующие стрессу психосоматические симптомы (мигрени, простуды, нарушения концентрации, бессонница, нарушения кровообращения)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травматический стресс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выгорание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депрессия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расстройства адаптации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острое стрессовое расстройство </a:t>
            </a:r>
            <a:endParaRPr lang="en-US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MD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посттравматическое стрессовое расстройство. </a:t>
            </a: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798097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577</Words>
  <Application>Microsoft Office PowerPoint</Application>
  <PresentationFormat>Широкоэкранный</PresentationFormat>
  <Paragraphs>49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11</cp:revision>
  <dcterms:created xsi:type="dcterms:W3CDTF">2023-03-13T17:45:58Z</dcterms:created>
  <dcterms:modified xsi:type="dcterms:W3CDTF">2023-03-14T12:39:03Z</dcterms:modified>
</cp:coreProperties>
</file>