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5"/>
  </p:notesMasterIdLst>
  <p:handoutMasterIdLst>
    <p:handoutMasterId r:id="rId26"/>
  </p:handoutMasterIdLst>
  <p:sldIdLst>
    <p:sldId id="256" r:id="rId5"/>
    <p:sldId id="257" r:id="rId6"/>
    <p:sldId id="262" r:id="rId7"/>
    <p:sldId id="319" r:id="rId8"/>
    <p:sldId id="313" r:id="rId9"/>
    <p:sldId id="320" r:id="rId10"/>
    <p:sldId id="315" r:id="rId11"/>
    <p:sldId id="317" r:id="rId12"/>
    <p:sldId id="267" r:id="rId13"/>
    <p:sldId id="260" r:id="rId14"/>
    <p:sldId id="318" r:id="rId15"/>
    <p:sldId id="268" r:id="rId16"/>
    <p:sldId id="321" r:id="rId17"/>
    <p:sldId id="322" r:id="rId18"/>
    <p:sldId id="323" r:id="rId19"/>
    <p:sldId id="324" r:id="rId20"/>
    <p:sldId id="325" r:id="rId21"/>
    <p:sldId id="326" r:id="rId22"/>
    <p:sldId id="327" r:id="rId23"/>
    <p:sldId id="3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660" autoAdjust="0"/>
  </p:normalViewPr>
  <p:slideViewPr>
    <p:cSldViewPr snapToGrid="0">
      <p:cViewPr varScale="1">
        <p:scale>
          <a:sx n="78" d="100"/>
          <a:sy n="78" d="100"/>
        </p:scale>
        <p:origin x="216" y="7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4/8/2024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4/8/2024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54722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62394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12</a:t>
            </a:fld>
            <a:endParaRPr lang="en-US" dirty="0"/>
          </a:p>
        </p:txBody>
      </p:sp>
    </p:spTree>
    <p:extLst>
      <p:ext uri="{BB962C8B-B14F-4D97-AF65-F5344CB8AC3E}">
        <p14:creationId xmlns:p14="http://schemas.microsoft.com/office/powerpoint/2010/main" val="375733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13</a:t>
            </a:fld>
            <a:endParaRPr lang="en-US" dirty="0"/>
          </a:p>
        </p:txBody>
      </p:sp>
    </p:spTree>
    <p:extLst>
      <p:ext uri="{BB962C8B-B14F-4D97-AF65-F5344CB8AC3E}">
        <p14:creationId xmlns:p14="http://schemas.microsoft.com/office/powerpoint/2010/main" val="388190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Tree>
    <p:extLst>
      <p:ext uri="{BB962C8B-B14F-4D97-AF65-F5344CB8AC3E}">
        <p14:creationId xmlns:p14="http://schemas.microsoft.com/office/powerpoint/2010/main" val="135239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15</a:t>
            </a:fld>
            <a:endParaRPr lang="en-US" dirty="0"/>
          </a:p>
        </p:txBody>
      </p:sp>
    </p:spTree>
    <p:extLst>
      <p:ext uri="{BB962C8B-B14F-4D97-AF65-F5344CB8AC3E}">
        <p14:creationId xmlns:p14="http://schemas.microsoft.com/office/powerpoint/2010/main" val="485266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16</a:t>
            </a:fld>
            <a:endParaRPr lang="en-US" dirty="0"/>
          </a:p>
        </p:txBody>
      </p:sp>
    </p:spTree>
    <p:extLst>
      <p:ext uri="{BB962C8B-B14F-4D97-AF65-F5344CB8AC3E}">
        <p14:creationId xmlns:p14="http://schemas.microsoft.com/office/powerpoint/2010/main" val="423491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17</a:t>
            </a:fld>
            <a:endParaRPr lang="en-US" dirty="0"/>
          </a:p>
        </p:txBody>
      </p:sp>
    </p:spTree>
    <p:extLst>
      <p:ext uri="{BB962C8B-B14F-4D97-AF65-F5344CB8AC3E}">
        <p14:creationId xmlns:p14="http://schemas.microsoft.com/office/powerpoint/2010/main" val="429448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18</a:t>
            </a:fld>
            <a:endParaRPr lang="en-US" dirty="0"/>
          </a:p>
        </p:txBody>
      </p:sp>
    </p:spTree>
    <p:extLst>
      <p:ext uri="{BB962C8B-B14F-4D97-AF65-F5344CB8AC3E}">
        <p14:creationId xmlns:p14="http://schemas.microsoft.com/office/powerpoint/2010/main" val="275779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19</a:t>
            </a:fld>
            <a:endParaRPr lang="en-US" dirty="0"/>
          </a:p>
        </p:txBody>
      </p:sp>
    </p:spTree>
    <p:extLst>
      <p:ext uri="{BB962C8B-B14F-4D97-AF65-F5344CB8AC3E}">
        <p14:creationId xmlns:p14="http://schemas.microsoft.com/office/powerpoint/2010/main" val="409228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20</a:t>
            </a:fld>
            <a:endParaRPr lang="en-US" dirty="0"/>
          </a:p>
        </p:txBody>
      </p:sp>
    </p:spTree>
    <p:extLst>
      <p:ext uri="{BB962C8B-B14F-4D97-AF65-F5344CB8AC3E}">
        <p14:creationId xmlns:p14="http://schemas.microsoft.com/office/powerpoint/2010/main" val="207957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3</a:t>
            </a:fld>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4</a:t>
            </a:fld>
            <a:endParaRPr lang="en-US" dirty="0"/>
          </a:p>
        </p:txBody>
      </p:sp>
    </p:spTree>
    <p:extLst>
      <p:ext uri="{BB962C8B-B14F-4D97-AF65-F5344CB8AC3E}">
        <p14:creationId xmlns:p14="http://schemas.microsoft.com/office/powerpoint/2010/main" val="82877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5</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6</a:t>
            </a:fld>
            <a:endParaRPr lang="en-US" dirty="0"/>
          </a:p>
        </p:txBody>
      </p:sp>
    </p:spTree>
    <p:extLst>
      <p:ext uri="{BB962C8B-B14F-4D97-AF65-F5344CB8AC3E}">
        <p14:creationId xmlns:p14="http://schemas.microsoft.com/office/powerpoint/2010/main" val="273444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7</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Tree>
    <p:extLst>
      <p:ext uri="{BB962C8B-B14F-4D97-AF65-F5344CB8AC3E}">
        <p14:creationId xmlns:p14="http://schemas.microsoft.com/office/powerpoint/2010/main" val="330287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94091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5251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05237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ic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7" name="Group 16">
            <a:extLst>
              <a:ext uri="{FF2B5EF4-FFF2-40B4-BE49-F238E27FC236}">
                <a16:creationId xmlns:a16="http://schemas.microsoft.com/office/drawing/2014/main" id="{FE79776F-EEB5-464D-19DD-92EC7B3B3296}"/>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19" name="Rectangle 18">
              <a:extLst>
                <a:ext uri="{FF2B5EF4-FFF2-40B4-BE49-F238E27FC236}">
                  <a16:creationId xmlns:a16="http://schemas.microsoft.com/office/drawing/2014/main" id="{309A16CC-7006-C92A-F15C-618A3235A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35D8D8D-001E-352F-FE03-CC3EE1D7CFC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a16="http://schemas.microsoft.com/office/drawing/2014/main" id="{51CE1C6F-D1A5-FD45-5120-8F87F05DCFD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FE946A41-95B9-A9F4-17ED-A01131244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9">
                  <a:extLst>
                    <a:ext uri="{FF2B5EF4-FFF2-40B4-BE49-F238E27FC236}">
                      <a16:creationId xmlns:a16="http://schemas.microsoft.com/office/drawing/2014/main" id="{FDFB515A-8805-F10C-2933-35BDDF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Line 70">
                  <a:extLst>
                    <a:ext uri="{FF2B5EF4-FFF2-40B4-BE49-F238E27FC236}">
                      <a16:creationId xmlns:a16="http://schemas.microsoft.com/office/drawing/2014/main" id="{F63B17C2-189B-28FA-8876-976CC481C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13E90FB-54AC-A2FC-9D01-C95ACC91FC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58A6A556-AB2C-1636-63D4-9E2806E36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
                  <a:extLst>
                    <a:ext uri="{FF2B5EF4-FFF2-40B4-BE49-F238E27FC236}">
                      <a16:creationId xmlns:a16="http://schemas.microsoft.com/office/drawing/2014/main" id="{A43047F1-413F-99DB-01CC-293FC181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Line 70">
                  <a:extLst>
                    <a:ext uri="{FF2B5EF4-FFF2-40B4-BE49-F238E27FC236}">
                      <a16:creationId xmlns:a16="http://schemas.microsoft.com/office/drawing/2014/main" id="{47C2B72F-C97F-770D-5F99-50DD97EB27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247269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1"/>
            <a:ext cx="5160757" cy="2972990"/>
          </a:xfrm>
        </p:spPr>
        <p:txBody>
          <a:bodyPr>
            <a:noAutofit/>
          </a:bodyPr>
          <a:lstStyle>
            <a:lvl1pPr algn="ctr">
              <a:defRPr sz="48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462643" y="4081727"/>
            <a:ext cx="5160757" cy="1780513"/>
          </a:xfrm>
        </p:spPr>
        <p:txBody>
          <a:bodyPr anchor="t" anchorCtr="0">
            <a:noAutofit/>
          </a:bodyPr>
          <a:lstStyle>
            <a:lvl1pPr marL="0" indent="0" algn="ctr">
              <a:buNone/>
              <a:defRPr lang="en-US" sz="1800" kern="1200" cap="all" spc="300" dirty="0">
                <a:solidFill>
                  <a:schemeClr val="tx1">
                    <a:alpha val="60000"/>
                  </a:schemeClr>
                </a:solidFill>
                <a:latin typeface="+mn-lt"/>
                <a:ea typeface="+mn-ea"/>
                <a:cs typeface="+mn-cs"/>
              </a:defRPr>
            </a:lvl1pPr>
          </a:lstStyle>
          <a:p>
            <a:r>
              <a:rPr lang="en-US" dirty="0">
                <a:cs typeface="Calibri"/>
              </a:rPr>
              <a:t>Click to add subtitle</a:t>
            </a:r>
            <a:endParaRPr lang="en-US" dirty="0"/>
          </a:p>
        </p:txBody>
      </p:sp>
      <p:grpSp>
        <p:nvGrpSpPr>
          <p:cNvPr id="4" name="Group 3">
            <a:extLst>
              <a:ext uri="{FF2B5EF4-FFF2-40B4-BE49-F238E27FC236}">
                <a16:creationId xmlns:a16="http://schemas.microsoft.com/office/drawing/2014/main" id="{741D5DFE-8F3F-B784-41B0-31F1C534B8C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C78FF8C9-13C5-56E2-15F0-726312FF5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4867E99-B662-B6E9-E6E5-C3407AF4191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9" name="Group 18">
                <a:extLst>
                  <a:ext uri="{FF2B5EF4-FFF2-40B4-BE49-F238E27FC236}">
                    <a16:creationId xmlns:a16="http://schemas.microsoft.com/office/drawing/2014/main" id="{17278895-DA26-C127-87C0-697FD9488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a16="http://schemas.microsoft.com/office/drawing/2014/main" id="{830A98F7-AE8F-57AF-4A98-D9FDD5E348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04E85AAB-DBFC-9EFB-0839-BD3BF907C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FB82D752-7675-919F-1F4E-A662D638CA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315DAC7-8F1F-7516-6093-EF240456E2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8784DA3A-66FB-8A56-0830-9C7BAE1BD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7465245-FA5B-23A6-733F-92E4C7D22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E5934380-F9D4-5C01-360B-793C27BC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9">
            <a:extLst>
              <a:ext uri="{FF2B5EF4-FFF2-40B4-BE49-F238E27FC236}">
                <a16:creationId xmlns:a16="http://schemas.microsoft.com/office/drawing/2014/main" id="{DCD2A0D6-CCC5-0E52-3DEA-FC7EDC9C493E}"/>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31" name="Rectangle 30">
              <a:extLst>
                <a:ext uri="{FF2B5EF4-FFF2-40B4-BE49-F238E27FC236}">
                  <a16:creationId xmlns:a16="http://schemas.microsoft.com/office/drawing/2014/main" id="{5952F4BA-7236-1B1C-5216-B9BE515C7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555DC04-CCBE-6784-2184-F53E6BB5E1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33" name="Group 32">
                <a:extLst>
                  <a:ext uri="{FF2B5EF4-FFF2-40B4-BE49-F238E27FC236}">
                    <a16:creationId xmlns:a16="http://schemas.microsoft.com/office/drawing/2014/main" id="{0B9A340D-1663-7DA9-73AE-9B675EF502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8" name="Freeform 68">
                  <a:extLst>
                    <a:ext uri="{FF2B5EF4-FFF2-40B4-BE49-F238E27FC236}">
                      <a16:creationId xmlns:a16="http://schemas.microsoft.com/office/drawing/2014/main" id="{79252168-D1D9-C3CD-EFC8-41C970A05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9">
                  <a:extLst>
                    <a:ext uri="{FF2B5EF4-FFF2-40B4-BE49-F238E27FC236}">
                      <a16:creationId xmlns:a16="http://schemas.microsoft.com/office/drawing/2014/main" id="{BD3D9A06-E42E-5D13-8785-3C0D11DE16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Line 70">
                  <a:extLst>
                    <a:ext uri="{FF2B5EF4-FFF2-40B4-BE49-F238E27FC236}">
                      <a16:creationId xmlns:a16="http://schemas.microsoft.com/office/drawing/2014/main" id="{21834AF8-71F0-5841-4EC6-634FD9FE3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2D1C1DDF-35C6-613D-DA7C-81FC3E0E96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35" name="Freeform 68">
                  <a:extLst>
                    <a:ext uri="{FF2B5EF4-FFF2-40B4-BE49-F238E27FC236}">
                      <a16:creationId xmlns:a16="http://schemas.microsoft.com/office/drawing/2014/main" id="{F63E067E-30E2-CF93-0F3E-7766C716D4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9">
                  <a:extLst>
                    <a:ext uri="{FF2B5EF4-FFF2-40B4-BE49-F238E27FC236}">
                      <a16:creationId xmlns:a16="http://schemas.microsoft.com/office/drawing/2014/main" id="{E1121437-B5EB-87F8-77CC-3B2824452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Line 70">
                  <a:extLst>
                    <a:ext uri="{FF2B5EF4-FFF2-40B4-BE49-F238E27FC236}">
                      <a16:creationId xmlns:a16="http://schemas.microsoft.com/office/drawing/2014/main" id="{0FC3E6C1-F30C-BEBC-7EBD-1D93DCD0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spTree>
    <p:extLst>
      <p:ext uri="{BB962C8B-B14F-4D97-AF65-F5344CB8AC3E}">
        <p14:creationId xmlns:p14="http://schemas.microsoft.com/office/powerpoint/2010/main" val="28243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7844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03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932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3890507" y="395289"/>
            <a:ext cx="7733329" cy="1189806"/>
          </a:xfrm>
        </p:spPr>
        <p:txBody>
          <a:bodyPr lIns="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3890507" y="1997132"/>
            <a:ext cx="2765356" cy="4465579"/>
          </a:xfrm>
        </p:spPr>
        <p:txBody>
          <a:bodyPr lIns="0">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8" name="Content Placeholder 3">
            <a:extLst>
              <a:ext uri="{FF2B5EF4-FFF2-40B4-BE49-F238E27FC236}">
                <a16:creationId xmlns:a16="http://schemas.microsoft.com/office/drawing/2014/main" id="{C8C1FBAB-005F-F0AD-1BEA-D659045F89F3}"/>
              </a:ext>
            </a:extLst>
          </p:cNvPr>
          <p:cNvSpPr>
            <a:spLocks noGrp="1"/>
          </p:cNvSpPr>
          <p:nvPr>
            <p:ph sz="half" idx="13" hasCustomPrompt="1"/>
          </p:nvPr>
        </p:nvSpPr>
        <p:spPr>
          <a:xfrm>
            <a:off x="6815634" y="1997132"/>
            <a:ext cx="4808202" cy="4232218"/>
          </a:xfrm>
        </p:spPr>
        <p:txBody>
          <a:bodyPr lIns="9144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40CF0BDF-4C70-3A21-D896-DAC13562A29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890509"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35428F-DCEA-E8DB-1A53-7A9E8B6BD17C}"/>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6" name="Freeform 64">
              <a:extLst>
                <a:ext uri="{FF2B5EF4-FFF2-40B4-BE49-F238E27FC236}">
                  <a16:creationId xmlns:a16="http://schemas.microsoft.com/office/drawing/2014/main" id="{B08950FF-1512-B7DF-BED3-12DAB240CE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FED46019-50FE-56DC-07AE-3140B62D99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61">
              <a:extLst>
                <a:ext uri="{FF2B5EF4-FFF2-40B4-BE49-F238E27FC236}">
                  <a16:creationId xmlns:a16="http://schemas.microsoft.com/office/drawing/2014/main" id="{F8344F6F-7BFF-A0C1-6A5C-7C26859CEF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78">
              <a:extLst>
                <a:ext uri="{FF2B5EF4-FFF2-40B4-BE49-F238E27FC236}">
                  <a16:creationId xmlns:a16="http://schemas.microsoft.com/office/drawing/2014/main" id="{B351AD35-F328-430C-AC8C-9C2FCC751B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26C9E2DF-5528-DC17-0E3E-5CAB023139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6D0E3D9-FDBB-F24B-58B3-5D64BA3AD9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7CEB91EF-B50A-86E9-6E90-5306CC452C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9">
              <a:extLst>
                <a:ext uri="{FF2B5EF4-FFF2-40B4-BE49-F238E27FC236}">
                  <a16:creationId xmlns:a16="http://schemas.microsoft.com/office/drawing/2014/main" id="{9F658E30-2295-292A-732D-35D6A2A3AB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2">
              <a:extLst>
                <a:ext uri="{FF2B5EF4-FFF2-40B4-BE49-F238E27FC236}">
                  <a16:creationId xmlns:a16="http://schemas.microsoft.com/office/drawing/2014/main" id="{46653527-5E94-B1BE-2530-38683A6E58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5">
              <a:extLst>
                <a:ext uri="{FF2B5EF4-FFF2-40B4-BE49-F238E27FC236}">
                  <a16:creationId xmlns:a16="http://schemas.microsoft.com/office/drawing/2014/main" id="{746ECD9D-C4C1-ABBF-B385-62CE709171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F12FD0B4-D775-8778-B4AB-281288125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9060E759-708B-81DA-7D61-A5E4FD15AF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5">
              <a:extLst>
                <a:ext uri="{FF2B5EF4-FFF2-40B4-BE49-F238E27FC236}">
                  <a16:creationId xmlns:a16="http://schemas.microsoft.com/office/drawing/2014/main" id="{C1BC18FF-D435-8372-8D36-F0A2E2FF1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8">
              <a:extLst>
                <a:ext uri="{FF2B5EF4-FFF2-40B4-BE49-F238E27FC236}">
                  <a16:creationId xmlns:a16="http://schemas.microsoft.com/office/drawing/2014/main" id="{D7BE903D-C298-1952-7991-8E31C2AF26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a:extLst>
                <a:ext uri="{FF2B5EF4-FFF2-40B4-BE49-F238E27FC236}">
                  <a16:creationId xmlns:a16="http://schemas.microsoft.com/office/drawing/2014/main" id="{B607DCA6-6024-D362-9330-8AFFBBB8A7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1" name="Line 63">
                <a:extLst>
                  <a:ext uri="{FF2B5EF4-FFF2-40B4-BE49-F238E27FC236}">
                    <a16:creationId xmlns:a16="http://schemas.microsoft.com/office/drawing/2014/main" id="{3B80B578-9153-AA37-CCF4-1C530CE74F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66">
                <a:extLst>
                  <a:ext uri="{FF2B5EF4-FFF2-40B4-BE49-F238E27FC236}">
                    <a16:creationId xmlns:a16="http://schemas.microsoft.com/office/drawing/2014/main" id="{70FF2BF6-5E2B-13B9-B292-51297D0F07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67">
                <a:extLst>
                  <a:ext uri="{FF2B5EF4-FFF2-40B4-BE49-F238E27FC236}">
                    <a16:creationId xmlns:a16="http://schemas.microsoft.com/office/drawing/2014/main" id="{10EEC0DE-2FA0-2991-F09B-FDB7F90BCF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0">
                <a:extLst>
                  <a:ext uri="{FF2B5EF4-FFF2-40B4-BE49-F238E27FC236}">
                    <a16:creationId xmlns:a16="http://schemas.microsoft.com/office/drawing/2014/main" id="{FD5727E7-2D7B-1745-2AFE-EE92B123D0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3">
                <a:extLst>
                  <a:ext uri="{FF2B5EF4-FFF2-40B4-BE49-F238E27FC236}">
                    <a16:creationId xmlns:a16="http://schemas.microsoft.com/office/drawing/2014/main" id="{7E599577-4F0E-E46B-8F38-5DE84B9EB3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6">
                <a:extLst>
                  <a:ext uri="{FF2B5EF4-FFF2-40B4-BE49-F238E27FC236}">
                    <a16:creationId xmlns:a16="http://schemas.microsoft.com/office/drawing/2014/main" id="{EBC3501F-ACA9-9716-54B2-308F761A35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9">
                <a:extLst>
                  <a:ext uri="{FF2B5EF4-FFF2-40B4-BE49-F238E27FC236}">
                    <a16:creationId xmlns:a16="http://schemas.microsoft.com/office/drawing/2014/main" id="{8F837063-D92B-EA3A-1299-475B6632C0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D1A340BC-A6D3-539D-CB1E-965CF9C5DE9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9" name="Freeform 64">
              <a:extLst>
                <a:ext uri="{FF2B5EF4-FFF2-40B4-BE49-F238E27FC236}">
                  <a16:creationId xmlns:a16="http://schemas.microsoft.com/office/drawing/2014/main" id="{7AC7CD44-8A4B-F8A7-C900-0DD35E0EB8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1">
              <a:extLst>
                <a:ext uri="{FF2B5EF4-FFF2-40B4-BE49-F238E27FC236}">
                  <a16:creationId xmlns:a16="http://schemas.microsoft.com/office/drawing/2014/main" id="{11D7F6C7-DB52-EF70-52AC-898829F0A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1">
              <a:extLst>
                <a:ext uri="{FF2B5EF4-FFF2-40B4-BE49-F238E27FC236}">
                  <a16:creationId xmlns:a16="http://schemas.microsoft.com/office/drawing/2014/main" id="{198FB818-8D72-83A8-92A1-DBF959851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8">
              <a:extLst>
                <a:ext uri="{FF2B5EF4-FFF2-40B4-BE49-F238E27FC236}">
                  <a16:creationId xmlns:a16="http://schemas.microsoft.com/office/drawing/2014/main" id="{3D0C3C81-7CE0-2D78-D02F-F9DCF05011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4">
              <a:extLst>
                <a:ext uri="{FF2B5EF4-FFF2-40B4-BE49-F238E27FC236}">
                  <a16:creationId xmlns:a16="http://schemas.microsoft.com/office/drawing/2014/main" id="{0C7ED120-F30B-14AB-5B2F-B022C8668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87">
              <a:extLst>
                <a:ext uri="{FF2B5EF4-FFF2-40B4-BE49-F238E27FC236}">
                  <a16:creationId xmlns:a16="http://schemas.microsoft.com/office/drawing/2014/main" id="{60788874-2352-19A7-D664-0106854D90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0">
              <a:extLst>
                <a:ext uri="{FF2B5EF4-FFF2-40B4-BE49-F238E27FC236}">
                  <a16:creationId xmlns:a16="http://schemas.microsoft.com/office/drawing/2014/main" id="{88B03378-17C4-9F0A-14DE-B0D14C3A5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9">
              <a:extLst>
                <a:ext uri="{FF2B5EF4-FFF2-40B4-BE49-F238E27FC236}">
                  <a16:creationId xmlns:a16="http://schemas.microsoft.com/office/drawing/2014/main" id="{AF0D137B-1827-9F4C-03BB-6D7F26FF51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62">
              <a:extLst>
                <a:ext uri="{FF2B5EF4-FFF2-40B4-BE49-F238E27FC236}">
                  <a16:creationId xmlns:a16="http://schemas.microsoft.com/office/drawing/2014/main" id="{F0D58801-920F-64E9-DD6A-9E41DB9CE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65">
              <a:extLst>
                <a:ext uri="{FF2B5EF4-FFF2-40B4-BE49-F238E27FC236}">
                  <a16:creationId xmlns:a16="http://schemas.microsoft.com/office/drawing/2014/main" id="{1196BF7F-0B7D-24CC-1BF8-28DE94B282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9">
              <a:extLst>
                <a:ext uri="{FF2B5EF4-FFF2-40B4-BE49-F238E27FC236}">
                  <a16:creationId xmlns:a16="http://schemas.microsoft.com/office/drawing/2014/main" id="{0055D8F4-D194-4E40-FA91-94F7A1AEC8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2">
              <a:extLst>
                <a:ext uri="{FF2B5EF4-FFF2-40B4-BE49-F238E27FC236}">
                  <a16:creationId xmlns:a16="http://schemas.microsoft.com/office/drawing/2014/main" id="{CBF5427B-8B0F-8276-A243-4B27DA41C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5">
              <a:extLst>
                <a:ext uri="{FF2B5EF4-FFF2-40B4-BE49-F238E27FC236}">
                  <a16:creationId xmlns:a16="http://schemas.microsoft.com/office/drawing/2014/main" id="{200EE055-2A12-AA92-46E4-2FA8D7BA3C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8">
              <a:extLst>
                <a:ext uri="{FF2B5EF4-FFF2-40B4-BE49-F238E27FC236}">
                  <a16:creationId xmlns:a16="http://schemas.microsoft.com/office/drawing/2014/main" id="{3C38B1EC-E4D2-BF06-976B-C14979A121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3" name="Group 112">
              <a:extLst>
                <a:ext uri="{FF2B5EF4-FFF2-40B4-BE49-F238E27FC236}">
                  <a16:creationId xmlns:a16="http://schemas.microsoft.com/office/drawing/2014/main" id="{5BCF6A29-31B0-2441-356B-86247D86DC1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4" name="Line 63">
                <a:extLst>
                  <a:ext uri="{FF2B5EF4-FFF2-40B4-BE49-F238E27FC236}">
                    <a16:creationId xmlns:a16="http://schemas.microsoft.com/office/drawing/2014/main" id="{6EB6905C-ACF6-9AF1-664F-5C0FED8A66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66">
                <a:extLst>
                  <a:ext uri="{FF2B5EF4-FFF2-40B4-BE49-F238E27FC236}">
                    <a16:creationId xmlns:a16="http://schemas.microsoft.com/office/drawing/2014/main" id="{0E262CE0-BAF1-8146-35BB-AC059F7292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67">
                <a:extLst>
                  <a:ext uri="{FF2B5EF4-FFF2-40B4-BE49-F238E27FC236}">
                    <a16:creationId xmlns:a16="http://schemas.microsoft.com/office/drawing/2014/main" id="{191EBC3F-760E-86C1-8B21-A117912C6C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0">
                <a:extLst>
                  <a:ext uri="{FF2B5EF4-FFF2-40B4-BE49-F238E27FC236}">
                    <a16:creationId xmlns:a16="http://schemas.microsoft.com/office/drawing/2014/main" id="{53EAD6B4-1599-2782-D593-2D6148973A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3">
                <a:extLst>
                  <a:ext uri="{FF2B5EF4-FFF2-40B4-BE49-F238E27FC236}">
                    <a16:creationId xmlns:a16="http://schemas.microsoft.com/office/drawing/2014/main" id="{809484DC-53A9-6DF0-B3E7-61C4BBC6D2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6">
                <a:extLst>
                  <a:ext uri="{FF2B5EF4-FFF2-40B4-BE49-F238E27FC236}">
                    <a16:creationId xmlns:a16="http://schemas.microsoft.com/office/drawing/2014/main" id="{631B2D90-841F-130E-48D8-D77FD39A80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9">
                <a:extLst>
                  <a:ext uri="{FF2B5EF4-FFF2-40B4-BE49-F238E27FC236}">
                    <a16:creationId xmlns:a16="http://schemas.microsoft.com/office/drawing/2014/main" id="{54CE9CB3-DC61-CF9B-41AF-A855A9A7F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 name="Date Placeholder 3">
            <a:extLst>
              <a:ext uri="{FF2B5EF4-FFF2-40B4-BE49-F238E27FC236}">
                <a16:creationId xmlns:a16="http://schemas.microsoft.com/office/drawing/2014/main" id="{51B2F52A-503B-3D02-DD9B-CD13E1192ED9}"/>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6" name="Footer Placeholder 6">
            <a:extLst>
              <a:ext uri="{FF2B5EF4-FFF2-40B4-BE49-F238E27FC236}">
                <a16:creationId xmlns:a16="http://schemas.microsoft.com/office/drawing/2014/main" id="{EA1EAF5E-FFB3-BD50-2D80-15B1A519F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686D9679-CDB7-1A17-8236-8B08D90E83F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10611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4" name="Title 10">
            <a:extLst>
              <a:ext uri="{FF2B5EF4-FFF2-40B4-BE49-F238E27FC236}">
                <a16:creationId xmlns:a16="http://schemas.microsoft.com/office/drawing/2014/main" id="{4C136262-2D92-08CC-8364-8E00D9FE631A}"/>
              </a:ext>
            </a:extLst>
          </p:cNvPr>
          <p:cNvSpPr>
            <a:spLocks noGrp="1"/>
          </p:cNvSpPr>
          <p:nvPr>
            <p:ph type="title" hasCustomPrompt="1"/>
          </p:nvPr>
        </p:nvSpPr>
        <p:spPr>
          <a:xfrm>
            <a:off x="4313685" y="400049"/>
            <a:ext cx="7310152" cy="1185045"/>
          </a:xfrm>
        </p:spPr>
        <p:txBody>
          <a:bodyPr lIns="0">
            <a:normAutofit/>
          </a:bodyPr>
          <a:lstStyle>
            <a:lvl1pPr>
              <a:defRPr sz="3600"/>
            </a:lvl1pPr>
          </a:lstStyle>
          <a:p>
            <a:r>
              <a:rPr lang="en-US" dirty="0"/>
              <a:t>Click to add title</a:t>
            </a:r>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hasCustomPrompt="1"/>
          </p:nvPr>
        </p:nvSpPr>
        <p:spPr>
          <a:xfrm>
            <a:off x="450810" y="430212"/>
            <a:ext cx="2989063" cy="59975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5" name="Content Placeholder 2">
            <a:extLst>
              <a:ext uri="{FF2B5EF4-FFF2-40B4-BE49-F238E27FC236}">
                <a16:creationId xmlns:a16="http://schemas.microsoft.com/office/drawing/2014/main" id="{8DF82769-951B-3DA0-5C05-D7354E00A372}"/>
              </a:ext>
            </a:extLst>
          </p:cNvPr>
          <p:cNvSpPr>
            <a:spLocks noGrp="1"/>
          </p:cNvSpPr>
          <p:nvPr>
            <p:ph idx="10" hasCustomPrompt="1"/>
          </p:nvPr>
        </p:nvSpPr>
        <p:spPr>
          <a:xfrm>
            <a:off x="4313685" y="1997132"/>
            <a:ext cx="7314440"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BE138E9-0025-C4F7-43CB-C242E93B3C5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31368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F3412D6E-AE2E-B8C7-3247-1E771842C84E}"/>
              </a:ext>
            </a:extLst>
          </p:cNvPr>
          <p:cNvSpPr>
            <a:spLocks noGrp="1"/>
          </p:cNvSpPr>
          <p:nvPr>
            <p:ph type="dt" sz="half" idx="2"/>
          </p:nvPr>
        </p:nvSpPr>
        <p:spPr>
          <a:xfrm>
            <a:off x="431368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FDA960C8-4CEC-FD5C-58B1-0A33E80158A5}"/>
              </a:ext>
            </a:extLst>
          </p:cNvPr>
          <p:cNvSpPr>
            <a:spLocks noGrp="1"/>
          </p:cNvSpPr>
          <p:nvPr>
            <p:ph type="ftr" sz="quarter" idx="3"/>
          </p:nvPr>
        </p:nvSpPr>
        <p:spPr>
          <a:xfrm>
            <a:off x="6161392" y="6356350"/>
            <a:ext cx="3614737" cy="460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46500073-CE8C-BD5A-D965-BBB31877FC0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5034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Tabl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08188DE9-5A5D-940E-A9B9-5CFB3A7C1A19}"/>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5" name="Content Placeholder 2">
            <a:extLst>
              <a:ext uri="{FF2B5EF4-FFF2-40B4-BE49-F238E27FC236}">
                <a16:creationId xmlns:a16="http://schemas.microsoft.com/office/drawing/2014/main" id="{A134A48A-4B33-4D5B-B419-07841EB58903}"/>
              </a:ext>
            </a:extLst>
          </p:cNvPr>
          <p:cNvSpPr>
            <a:spLocks noGrp="1"/>
          </p:cNvSpPr>
          <p:nvPr>
            <p:ph idx="10" hasCustomPrompt="1"/>
          </p:nvPr>
        </p:nvSpPr>
        <p:spPr>
          <a:xfrm>
            <a:off x="568164" y="1997132"/>
            <a:ext cx="4105436"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84167E6-4D04-7A2D-23CD-96BBAF8BB09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BC648438-1E2A-193E-BB18-7CBA2B4929F7}"/>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704BF0ED-9E99-363F-C319-90444F339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5F4DA9D-3116-000E-0A7B-D7B93F32481B}"/>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
        <p:nvSpPr>
          <p:cNvPr id="10" name="Table Placeholder 9">
            <a:extLst>
              <a:ext uri="{FF2B5EF4-FFF2-40B4-BE49-F238E27FC236}">
                <a16:creationId xmlns:a16="http://schemas.microsoft.com/office/drawing/2014/main" id="{98CFB27C-609E-49B0-CA37-A6CCB5E9DC5C}"/>
              </a:ext>
            </a:extLst>
          </p:cNvPr>
          <p:cNvSpPr>
            <a:spLocks noGrp="1"/>
          </p:cNvSpPr>
          <p:nvPr>
            <p:ph type="tbl" sz="quarter" idx="11" hasCustomPrompt="1"/>
          </p:nvPr>
        </p:nvSpPr>
        <p:spPr>
          <a:xfrm>
            <a:off x="4833938" y="1997075"/>
            <a:ext cx="6781268" cy="4232218"/>
          </a:xfrm>
        </p:spPr>
        <p:txBody>
          <a:bodyPr/>
          <a:lstStyle>
            <a:lvl1pPr>
              <a:defRPr/>
            </a:lvl1pPr>
          </a:lstStyle>
          <a:p>
            <a:r>
              <a:rPr lang="en-US" dirty="0"/>
              <a:t>Click to add table</a:t>
            </a:r>
          </a:p>
        </p:txBody>
      </p:sp>
    </p:spTree>
    <p:extLst>
      <p:ext uri="{BB962C8B-B14F-4D97-AF65-F5344CB8AC3E}">
        <p14:creationId xmlns:p14="http://schemas.microsoft.com/office/powerpoint/2010/main" val="382674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120C2CE9-09D7-C315-9A26-E750905F8DE9}"/>
              </a:ext>
            </a:extLst>
          </p:cNvPr>
          <p:cNvSpPr>
            <a:spLocks noGrp="1"/>
          </p:cNvSpPr>
          <p:nvPr>
            <p:ph type="title" hasCustomPrompt="1"/>
          </p:nvPr>
        </p:nvSpPr>
        <p:spPr>
          <a:xfrm>
            <a:off x="3157636" y="400049"/>
            <a:ext cx="8467760" cy="1185045"/>
          </a:xfrm>
        </p:spPr>
        <p:txBody>
          <a:bodyPr lIns="0">
            <a:normAutofit/>
          </a:bodyPr>
          <a:lstStyle>
            <a:lvl1pPr>
              <a:defRPr sz="3600"/>
            </a:lvl1pPr>
          </a:lstStyle>
          <a:p>
            <a:r>
              <a:rPr lang="en-US" dirty="0"/>
              <a:t>Click to add title</a:t>
            </a:r>
          </a:p>
        </p:txBody>
      </p:sp>
      <p:sp>
        <p:nvSpPr>
          <p:cNvPr id="8" name="Content Placeholder 2">
            <a:extLst>
              <a:ext uri="{FF2B5EF4-FFF2-40B4-BE49-F238E27FC236}">
                <a16:creationId xmlns:a16="http://schemas.microsoft.com/office/drawing/2014/main" id="{BB5F0A77-8ECB-36B0-0483-E734AB12FD75}"/>
              </a:ext>
            </a:extLst>
          </p:cNvPr>
          <p:cNvSpPr>
            <a:spLocks noGrp="1"/>
          </p:cNvSpPr>
          <p:nvPr>
            <p:ph idx="11" hasCustomPrompt="1"/>
          </p:nvPr>
        </p:nvSpPr>
        <p:spPr>
          <a:xfrm>
            <a:off x="3157636" y="1997132"/>
            <a:ext cx="5597686" cy="4356056"/>
          </a:xfrm>
        </p:spPr>
        <p:txBody>
          <a:bodyPr lIns="0">
            <a:normAutofit/>
          </a:bodyPr>
          <a:lstStyle>
            <a:lvl1pPr marL="0" indent="0">
              <a:lnSpc>
                <a:spcPct val="130000"/>
              </a:lnSpc>
              <a:buNone/>
              <a:defRPr sz="1800"/>
            </a:lvl1pPr>
            <a:lvl2pPr marL="645750" indent="-285750">
              <a:lnSpc>
                <a:spcPct val="130000"/>
              </a:lnSpc>
              <a:buFont typeface="Arial" panose="020B0604020202020204" pitchFamily="34" charset="0"/>
              <a:buChar char="•"/>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8945821" y="1997134"/>
            <a:ext cx="2679575" cy="4356054"/>
          </a:xfrm>
        </p:spPr>
        <p:txBody>
          <a:bodyPr>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93" name="Group 92">
            <a:extLst>
              <a:ext uri="{FF2B5EF4-FFF2-40B4-BE49-F238E27FC236}">
                <a16:creationId xmlns:a16="http://schemas.microsoft.com/office/drawing/2014/main" id="{0374DF95-81A4-1CFF-D87E-1DBCA565C792}"/>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4" name="Group 93">
              <a:extLst>
                <a:ext uri="{FF2B5EF4-FFF2-40B4-BE49-F238E27FC236}">
                  <a16:creationId xmlns:a16="http://schemas.microsoft.com/office/drawing/2014/main" id="{C15172FB-4F23-B7CE-4A45-A96A16F64C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00" name="Group 99">
                <a:extLst>
                  <a:ext uri="{FF2B5EF4-FFF2-40B4-BE49-F238E27FC236}">
                    <a16:creationId xmlns:a16="http://schemas.microsoft.com/office/drawing/2014/main" id="{78A1988F-4EE5-01C8-E1E2-EE21A6AF80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4" name="Straight Connector 103">
                  <a:extLst>
                    <a:ext uri="{FF2B5EF4-FFF2-40B4-BE49-F238E27FC236}">
                      <a16:creationId xmlns:a16="http://schemas.microsoft.com/office/drawing/2014/main" id="{59707535-B3AB-7212-B069-A366ABAFE26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4A54E3-A9EA-3476-B996-946D455F356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30">
                  <a:extLst>
                    <a:ext uri="{FF2B5EF4-FFF2-40B4-BE49-F238E27FC236}">
                      <a16:creationId xmlns:a16="http://schemas.microsoft.com/office/drawing/2014/main" id="{8096AB25-3A2B-B9B7-A68E-1974E3ED8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30">
                  <a:extLst>
                    <a:ext uri="{FF2B5EF4-FFF2-40B4-BE49-F238E27FC236}">
                      <a16:creationId xmlns:a16="http://schemas.microsoft.com/office/drawing/2014/main" id="{2085403A-97EF-4203-C58B-E41070E51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B2F8BD77-64E1-4FBD-81A4-E43A307C93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2" name="Freeform: Shape 101">
                  <a:extLst>
                    <a:ext uri="{FF2B5EF4-FFF2-40B4-BE49-F238E27FC236}">
                      <a16:creationId xmlns:a16="http://schemas.microsoft.com/office/drawing/2014/main" id="{323A0F3A-5730-3AFC-409F-6A67460C5A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Shape 102">
                  <a:extLst>
                    <a:ext uri="{FF2B5EF4-FFF2-40B4-BE49-F238E27FC236}">
                      <a16:creationId xmlns:a16="http://schemas.microsoft.com/office/drawing/2014/main" id="{70681FEE-64CB-7074-366C-42CED6371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5" name="Group 94">
              <a:extLst>
                <a:ext uri="{FF2B5EF4-FFF2-40B4-BE49-F238E27FC236}">
                  <a16:creationId xmlns:a16="http://schemas.microsoft.com/office/drawing/2014/main" id="{08813273-0B3B-17D4-89E5-22B5D640785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96" name="Group 95">
                <a:extLst>
                  <a:ext uri="{FF2B5EF4-FFF2-40B4-BE49-F238E27FC236}">
                    <a16:creationId xmlns:a16="http://schemas.microsoft.com/office/drawing/2014/main" id="{8DEE50A8-DEB8-82E4-6939-22346B41BF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8" name="Freeform 68">
                  <a:extLst>
                    <a:ext uri="{FF2B5EF4-FFF2-40B4-BE49-F238E27FC236}">
                      <a16:creationId xmlns:a16="http://schemas.microsoft.com/office/drawing/2014/main" id="{7C268328-6EF0-F968-28D1-9F0E5B017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37BFDF79-1029-8C4B-621E-4A6C9DFB6D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7" name="Line 70">
                <a:extLst>
                  <a:ext uri="{FF2B5EF4-FFF2-40B4-BE49-F238E27FC236}">
                    <a16:creationId xmlns:a16="http://schemas.microsoft.com/office/drawing/2014/main" id="{20958208-D7CF-3479-7930-E3FB39DAA4D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A5445BB5-50E8-C707-7C74-32796AC9867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9" name="Group 108">
              <a:extLst>
                <a:ext uri="{FF2B5EF4-FFF2-40B4-BE49-F238E27FC236}">
                  <a16:creationId xmlns:a16="http://schemas.microsoft.com/office/drawing/2014/main" id="{60348311-F256-5764-CF61-E4D36CE7B8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5" name="Group 114">
                <a:extLst>
                  <a:ext uri="{FF2B5EF4-FFF2-40B4-BE49-F238E27FC236}">
                    <a16:creationId xmlns:a16="http://schemas.microsoft.com/office/drawing/2014/main" id="{965C0C66-56A0-6241-4611-3A2493CC25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19" name="Straight Connector 118">
                  <a:extLst>
                    <a:ext uri="{FF2B5EF4-FFF2-40B4-BE49-F238E27FC236}">
                      <a16:creationId xmlns:a16="http://schemas.microsoft.com/office/drawing/2014/main" id="{EACD9C93-31AC-1752-5BBC-966E9B2DBF9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C47F5-E53F-7F26-B78D-C86305CF012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1" name="Rectangle 30">
                  <a:extLst>
                    <a:ext uri="{FF2B5EF4-FFF2-40B4-BE49-F238E27FC236}">
                      <a16:creationId xmlns:a16="http://schemas.microsoft.com/office/drawing/2014/main" id="{83DE65FD-926B-50A2-C5CD-C1ED2C6BFD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30">
                  <a:extLst>
                    <a:ext uri="{FF2B5EF4-FFF2-40B4-BE49-F238E27FC236}">
                      <a16:creationId xmlns:a16="http://schemas.microsoft.com/office/drawing/2014/main" id="{B2D4F39F-E241-2969-4965-6940516FC5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38E667E2-23D6-06EC-B435-059EACC048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7" name="Freeform: Shape 116">
                  <a:extLst>
                    <a:ext uri="{FF2B5EF4-FFF2-40B4-BE49-F238E27FC236}">
                      <a16:creationId xmlns:a16="http://schemas.microsoft.com/office/drawing/2014/main" id="{76B00091-7194-5945-8734-F08C954FA7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Shape 117">
                  <a:extLst>
                    <a:ext uri="{FF2B5EF4-FFF2-40B4-BE49-F238E27FC236}">
                      <a16:creationId xmlns:a16="http://schemas.microsoft.com/office/drawing/2014/main" id="{BBC29BA4-16A3-1452-4146-20264C014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10" name="Group 109">
              <a:extLst>
                <a:ext uri="{FF2B5EF4-FFF2-40B4-BE49-F238E27FC236}">
                  <a16:creationId xmlns:a16="http://schemas.microsoft.com/office/drawing/2014/main" id="{6DEF5151-E1C8-79DA-AA94-F406CE561B0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1" name="Group 110">
                <a:extLst>
                  <a:ext uri="{FF2B5EF4-FFF2-40B4-BE49-F238E27FC236}">
                    <a16:creationId xmlns:a16="http://schemas.microsoft.com/office/drawing/2014/main" id="{A63FFA48-1F7E-5963-4AAD-A6E2C1D4B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3" name="Freeform 68">
                  <a:extLst>
                    <a:ext uri="{FF2B5EF4-FFF2-40B4-BE49-F238E27FC236}">
                      <a16:creationId xmlns:a16="http://schemas.microsoft.com/office/drawing/2014/main" id="{9B0AC0F7-48CE-DBC4-877B-C36BD9A0E2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9">
                  <a:extLst>
                    <a:ext uri="{FF2B5EF4-FFF2-40B4-BE49-F238E27FC236}">
                      <a16:creationId xmlns:a16="http://schemas.microsoft.com/office/drawing/2014/main" id="{9CE55AA7-08FE-768A-DFEA-13EE468895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Line 70">
                <a:extLst>
                  <a:ext uri="{FF2B5EF4-FFF2-40B4-BE49-F238E27FC236}">
                    <a16:creationId xmlns:a16="http://schemas.microsoft.com/office/drawing/2014/main" id="{EE9CD552-7569-2A39-A082-9790C85B6AA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2" name="Straight Connector 1">
            <a:extLst>
              <a:ext uri="{FF2B5EF4-FFF2-40B4-BE49-F238E27FC236}">
                <a16:creationId xmlns:a16="http://schemas.microsoft.com/office/drawing/2014/main" id="{6F9AEDFC-F371-37C8-E0DA-7AAFA49CB82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157636"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0FD4A2EC-3D37-5ED6-3C9F-0CE19E6E5BD2}"/>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4" name="Footer Placeholder 6">
            <a:extLst>
              <a:ext uri="{FF2B5EF4-FFF2-40B4-BE49-F238E27FC236}">
                <a16:creationId xmlns:a16="http://schemas.microsoft.com/office/drawing/2014/main" id="{F4A13167-ABFC-A428-5DDD-7F6BAA8E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FCEF8E96-D06F-D077-7044-401B18EE50E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48641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18946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4/8/2024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7" r:id="rId22"/>
    <p:sldLayoutId id="2147483672" r:id="rId23"/>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314633" y="294968"/>
            <a:ext cx="6607278" cy="4798142"/>
          </a:xfrm>
        </p:spPr>
        <p:txBody>
          <a:bodyPr>
            <a:noAutofit/>
          </a:bodyPr>
          <a:lstStyle/>
          <a:p>
            <a:pPr algn="l"/>
            <a:r>
              <a:rPr lang="en-US" dirty="0"/>
              <a:t>S</a:t>
            </a:r>
            <a:r>
              <a:rPr lang="ro-RO" dirty="0"/>
              <a:t>ELECTED</a:t>
            </a:r>
            <a:r>
              <a:rPr lang="en-US" dirty="0"/>
              <a:t> </a:t>
            </a:r>
            <a:r>
              <a:rPr lang="ro-RO" dirty="0"/>
              <a:t>ISSUES ON CIVIL RIGHTS AND FREEDOMS</a:t>
            </a:r>
            <a:br>
              <a:rPr lang="ro-RO" dirty="0"/>
            </a:br>
            <a:br>
              <a:rPr lang="ro-RO" sz="1800" dirty="0"/>
            </a:br>
            <a:r>
              <a:rPr lang="ro-RO" sz="1800" dirty="0"/>
              <a:t>Catan Anastasia</a:t>
            </a:r>
            <a:br>
              <a:rPr lang="ro-RO" sz="1800" dirty="0"/>
            </a:br>
            <a:r>
              <a:rPr lang="ro-RO" sz="1800" dirty="0"/>
              <a:t>PhD, associate professor</a:t>
            </a:r>
            <a:br>
              <a:rPr lang="ro-RO" dirty="0"/>
            </a:br>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432618" y="0"/>
            <a:ext cx="11015439" cy="2458065"/>
          </a:xfrm>
        </p:spPr>
        <p:txBody>
          <a:bodyPr>
            <a:normAutofit fontScale="90000"/>
          </a:bodyPr>
          <a:lstStyle/>
          <a:p>
            <a:r>
              <a:rPr lang="en-US" sz="1800" dirty="0">
                <a:solidFill>
                  <a:srgbClr val="00B0F0"/>
                </a:solidFill>
              </a:rPr>
              <a:t>Art. 14 - right to education</a:t>
            </a:r>
            <a:br>
              <a:rPr lang="en-US" sz="1800" dirty="0"/>
            </a:br>
            <a:r>
              <a:rPr lang="en-US" sz="1800" dirty="0"/>
              <a:t>	1. Everyone has the right to education and to have access to vocational and continuing training.</a:t>
            </a:r>
            <a:br>
              <a:rPr lang="ro-RO" sz="1800" dirty="0"/>
            </a:br>
            <a:br>
              <a:rPr lang="en-US" sz="1800" dirty="0"/>
            </a:br>
            <a:r>
              <a:rPr lang="en-US" sz="1800" dirty="0"/>
              <a:t>	2. This right includes the possibility to receive free compulsory education.</a:t>
            </a:r>
            <a:br>
              <a:rPr lang="ro-RO" sz="1800" dirty="0"/>
            </a:br>
            <a:br>
              <a:rPr lang="en-US" sz="1800" dirty="0"/>
            </a:br>
            <a:r>
              <a:rPr lang="en-US" sz="1800" dirty="0"/>
              <a:t>	3. The freedom to found educational establishments with due respect for democratic principles and the right of parents to ensure the education and teaching of their children in conformity with their religious, philosophical and pedagogical convictions shall be respected, in accordance with the national laws governing the exercise of such freedom and right. </a:t>
            </a:r>
            <a:br>
              <a:rPr lang="en-US" dirty="0"/>
            </a:br>
            <a:endParaRPr lang="en-US" dirty="0"/>
          </a:p>
        </p:txBody>
      </p:sp>
      <p:sp>
        <p:nvSpPr>
          <p:cNvPr id="18" name="Content Placeholder 17">
            <a:extLst>
              <a:ext uri="{FF2B5EF4-FFF2-40B4-BE49-F238E27FC236}">
                <a16:creationId xmlns:a16="http://schemas.microsoft.com/office/drawing/2014/main" id="{23780F96-A835-781A-F44F-1A735EFD59C0}"/>
              </a:ext>
            </a:extLst>
          </p:cNvPr>
          <p:cNvSpPr>
            <a:spLocks noGrp="1"/>
          </p:cNvSpPr>
          <p:nvPr>
            <p:ph idx="10"/>
          </p:nvPr>
        </p:nvSpPr>
        <p:spPr>
          <a:xfrm>
            <a:off x="98323" y="2734551"/>
            <a:ext cx="4650658" cy="3833397"/>
          </a:xfrm>
        </p:spPr>
        <p:txBody>
          <a:bodyPr>
            <a:normAutofit fontScale="92500" lnSpcReduction="10000"/>
          </a:bodyPr>
          <a:lstStyle/>
          <a:p>
            <a:r>
              <a:rPr lang="en-US" dirty="0">
                <a:solidFill>
                  <a:srgbClr val="FF0000">
                    <a:alpha val="60000"/>
                  </a:srgbClr>
                </a:solidFill>
              </a:rPr>
              <a:t>Under EU law</a:t>
            </a:r>
            <a:r>
              <a:rPr lang="en-US" dirty="0"/>
              <a:t>, Article 14 (2) of the EU Charter of Fundamental Rights guarantees the right to education, including “the possibility to receive free compulsory education”. In its third paragraph, Article 14 ensures the freedom to found educational establishments and the right of parents to ensure the education and teaching of their children in conformity with their religious, philosophical and pedagogical convictions. The EPSR includes the principle of education, training and lifelong learning.</a:t>
            </a:r>
          </a:p>
        </p:txBody>
      </p:sp>
      <p:graphicFrame>
        <p:nvGraphicFramePr>
          <p:cNvPr id="15" name="Content Placeholder 18">
            <a:extLst>
              <a:ext uri="{FF2B5EF4-FFF2-40B4-BE49-F238E27FC236}">
                <a16:creationId xmlns:a16="http://schemas.microsoft.com/office/drawing/2014/main" id="{74BD87A9-1BDA-A162-93E6-ABF9D3330593}"/>
              </a:ext>
            </a:extLst>
          </p:cNvPr>
          <p:cNvGraphicFramePr>
            <a:graphicFrameLocks noGrp="1"/>
          </p:cNvGraphicFramePr>
          <p:nvPr>
            <p:ph type="tbl" sz="quarter" idx="11"/>
            <p:extLst>
              <p:ext uri="{D42A27DB-BD31-4B8C-83A1-F6EECF244321}">
                <p14:modId xmlns:p14="http://schemas.microsoft.com/office/powerpoint/2010/main" val="2364010114"/>
              </p:ext>
            </p:extLst>
          </p:nvPr>
        </p:nvGraphicFramePr>
        <p:xfrm>
          <a:off x="4833938" y="1997075"/>
          <a:ext cx="6275389" cy="3657600"/>
        </p:xfrm>
        <a:graphic>
          <a:graphicData uri="http://schemas.openxmlformats.org/drawingml/2006/table">
            <a:tbl>
              <a:tblPr firstRow="1" bandRow="1">
                <a:tableStyleId>{0505E3EF-67EA-436B-97B2-0124C06EBD24}</a:tableStyleId>
              </a:tblPr>
              <a:tblGrid>
                <a:gridCol w="1644650">
                  <a:extLst>
                    <a:ext uri="{9D8B030D-6E8A-4147-A177-3AD203B41FA5}">
                      <a16:colId xmlns:a16="http://schemas.microsoft.com/office/drawing/2014/main" val="1953879122"/>
                    </a:ext>
                  </a:extLst>
                </a:gridCol>
                <a:gridCol w="2146230">
                  <a:extLst>
                    <a:ext uri="{9D8B030D-6E8A-4147-A177-3AD203B41FA5}">
                      <a16:colId xmlns:a16="http://schemas.microsoft.com/office/drawing/2014/main" val="4255660074"/>
                    </a:ext>
                  </a:extLst>
                </a:gridCol>
                <a:gridCol w="1210196">
                  <a:extLst>
                    <a:ext uri="{9D8B030D-6E8A-4147-A177-3AD203B41FA5}">
                      <a16:colId xmlns:a16="http://schemas.microsoft.com/office/drawing/2014/main" val="1104385112"/>
                    </a:ext>
                  </a:extLst>
                </a:gridCol>
                <a:gridCol w="1274313">
                  <a:extLst>
                    <a:ext uri="{9D8B030D-6E8A-4147-A177-3AD203B41FA5}">
                      <a16:colId xmlns:a16="http://schemas.microsoft.com/office/drawing/2014/main" val="1754314948"/>
                    </a:ext>
                  </a:extLst>
                </a:gridCol>
              </a:tblGrid>
              <a:tr h="555104">
                <a:tc>
                  <a:txBody>
                    <a:bodyPr/>
                    <a:lstStyle/>
                    <a:p>
                      <a:pPr algn="ctr"/>
                      <a:endParaRPr lang="en-US" sz="1800" b="1" dirty="0">
                        <a:solidFill>
                          <a:sysClr val="windowText" lastClr="000000"/>
                        </a:solidFill>
                      </a:endParaRPr>
                    </a:p>
                  </a:txBody>
                  <a:tcPr anchor="ctr"/>
                </a:tc>
                <a:tc>
                  <a:txBody>
                    <a:bodyPr/>
                    <a:lstStyle/>
                    <a:p>
                      <a:pPr algn="ctr"/>
                      <a:endParaRPr lang="en-US" sz="1800" b="1" dirty="0">
                        <a:solidFill>
                          <a:sysClr val="windowText" lastClr="000000"/>
                        </a:solidFill>
                      </a:endParaRPr>
                    </a:p>
                  </a:txBody>
                  <a:tcPr anchor="ctr"/>
                </a:tc>
                <a:tc>
                  <a:txBody>
                    <a:bodyPr/>
                    <a:lstStyle/>
                    <a:p>
                      <a:pPr algn="ctr"/>
                      <a:endParaRPr lang="en-US" sz="1800" b="1" dirty="0">
                        <a:solidFill>
                          <a:sysClr val="windowText" lastClr="000000"/>
                        </a:solidFill>
                      </a:endParaRPr>
                    </a:p>
                  </a:txBody>
                  <a:tcPr anchor="ctr"/>
                </a:tc>
                <a:tc>
                  <a:txBody>
                    <a:bodyPr/>
                    <a:lstStyle/>
                    <a:p>
                      <a:pPr algn="ctr"/>
                      <a:endParaRPr lang="en-US" sz="1800" b="1" dirty="0">
                        <a:solidFill>
                          <a:sysClr val="windowText" lastClr="000000"/>
                        </a:solidFill>
                      </a:endParaRPr>
                    </a:p>
                  </a:txBody>
                  <a:tcPr anchor="ctr"/>
                </a:tc>
                <a:extLst>
                  <a:ext uri="{0D108BD9-81ED-4DB2-BD59-A6C34878D82A}">
                    <a16:rowId xmlns:a16="http://schemas.microsoft.com/office/drawing/2014/main" val="217027855"/>
                  </a:ext>
                </a:extLst>
              </a:tr>
              <a:tr h="775624">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3504089530"/>
                  </a:ext>
                </a:extLst>
              </a:tr>
              <a:tr h="775624">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2230475111"/>
                  </a:ext>
                </a:extLst>
              </a:tr>
              <a:tr h="775624">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268051783"/>
                  </a:ext>
                </a:extLst>
              </a:tr>
              <a:tr h="775624">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2961464013"/>
                  </a:ext>
                </a:extLst>
              </a:tr>
            </a:tbl>
          </a:graphicData>
        </a:graphic>
      </p:graphicFrame>
      <p:pic>
        <p:nvPicPr>
          <p:cNvPr id="4" name="Picture 3" descr="A group of people looking at a sign">
            <a:extLst>
              <a:ext uri="{FF2B5EF4-FFF2-40B4-BE49-F238E27FC236}">
                <a16:creationId xmlns:a16="http://schemas.microsoft.com/office/drawing/2014/main" id="{E90DF4F1-3DF7-B401-77BC-A408247A46EC}"/>
              </a:ext>
            </a:extLst>
          </p:cNvPr>
          <p:cNvPicPr>
            <a:picLocks noChangeAspect="1"/>
          </p:cNvPicPr>
          <p:nvPr/>
        </p:nvPicPr>
        <p:blipFill>
          <a:blip r:embed="rId3"/>
          <a:stretch>
            <a:fillRect/>
          </a:stretch>
        </p:blipFill>
        <p:spPr>
          <a:xfrm>
            <a:off x="4833937" y="1997075"/>
            <a:ext cx="6275390" cy="3657600"/>
          </a:xfrm>
          <a:prstGeom prst="rect">
            <a:avLst/>
          </a:prstGeom>
        </p:spPr>
      </p:pic>
    </p:spTree>
    <p:extLst>
      <p:ext uri="{BB962C8B-B14F-4D97-AF65-F5344CB8AC3E}">
        <p14:creationId xmlns:p14="http://schemas.microsoft.com/office/powerpoint/2010/main" val="421291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7900A-321E-9B5B-1413-B314F2F36F75}"/>
              </a:ext>
            </a:extLst>
          </p:cNvPr>
          <p:cNvSpPr>
            <a:spLocks noGrp="1"/>
          </p:cNvSpPr>
          <p:nvPr>
            <p:ph type="title"/>
          </p:nvPr>
        </p:nvSpPr>
        <p:spPr>
          <a:xfrm>
            <a:off x="990000" y="395288"/>
            <a:ext cx="4078800" cy="1597753"/>
          </a:xfrm>
        </p:spPr>
        <p:txBody>
          <a:bodyPr vert="horz" wrap="square" lIns="91440" tIns="45720" rIns="91440" bIns="45720" rtlCol="0" anchor="b" anchorCtr="0">
            <a:normAutofit/>
          </a:bodyPr>
          <a:lstStyle/>
          <a:p>
            <a:pPr algn="ctr"/>
            <a:r>
              <a:rPr lang="en-US" sz="3200" kern="1200" cap="none" spc="0" baseline="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E5A72B37-52D4-0A96-B878-D66F72705952}"/>
              </a:ext>
            </a:extLst>
          </p:cNvPr>
          <p:cNvSpPr>
            <a:spLocks noGrp="1"/>
          </p:cNvSpPr>
          <p:nvPr>
            <p:ph idx="11"/>
          </p:nvPr>
        </p:nvSpPr>
        <p:spPr>
          <a:xfrm>
            <a:off x="184555" y="761388"/>
            <a:ext cx="5633882" cy="6264567"/>
          </a:xfrm>
        </p:spPr>
        <p:txBody>
          <a:bodyPr vert="horz" lIns="91440" tIns="45720" rIns="91440" bIns="45720" rtlCol="0">
            <a:noAutofit/>
          </a:bodyPr>
          <a:lstStyle/>
          <a:p>
            <a:pPr>
              <a:lnSpc>
                <a:spcPct val="140000"/>
              </a:lnSpc>
            </a:pPr>
            <a:r>
              <a:rPr lang="en-US" sz="1400" dirty="0">
                <a:solidFill>
                  <a:srgbClr val="FF0000">
                    <a:alpha val="60000"/>
                  </a:srgbClr>
                </a:solidFill>
              </a:rPr>
              <a:t>Under </a:t>
            </a:r>
            <a:r>
              <a:rPr lang="en-US" sz="1400" dirty="0" err="1">
                <a:solidFill>
                  <a:srgbClr val="FF0000">
                    <a:alpha val="60000"/>
                  </a:srgbClr>
                </a:solidFill>
              </a:rPr>
              <a:t>CoE</a:t>
            </a:r>
            <a:r>
              <a:rPr lang="en-US" sz="1400" dirty="0">
                <a:solidFill>
                  <a:srgbClr val="FF0000">
                    <a:alpha val="60000"/>
                  </a:srgbClr>
                </a:solidFill>
              </a:rPr>
              <a:t> law</a:t>
            </a:r>
            <a:r>
              <a:rPr lang="en-US" sz="1400" dirty="0"/>
              <a:t>, Article 2 of Protocol No. 1 to the ECHR guarantees the right to education. The ECtHR has clarified that this article does not oblige states to make education available; it provides “a right of access to educational institutions existing at a given time” . In addition, the right to education also includes “the possibility of drawing </a:t>
            </a:r>
            <a:r>
              <a:rPr lang="en-US" sz="1400" dirty="0" err="1"/>
              <a:t>proft</a:t>
            </a:r>
            <a:r>
              <a:rPr lang="en-US" sz="1400" dirty="0"/>
              <a:t> from the education received, that is to say, the right to obtain, in conformity with the rules in force in each state, and in one form or another, official recognition of the studies […] completed” . However, this is not an absolute right; limitations must be foreseeable for those concerned and must pursue a legitimate aim. Disciplinary measures, including suspension or exclusion from an educational institution, are allowed, provided they meet the conditions for permissible limitations.</a:t>
            </a:r>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D601C505-1DEA-3DA8-E9F4-479CA8074A5B}"/>
              </a:ext>
            </a:extLst>
          </p:cNvPr>
          <p:cNvPicPr>
            <a:picLocks noGrp="1" noChangeAspect="1"/>
          </p:cNvPicPr>
          <p:nvPr>
            <p:ph sz="half" idx="10"/>
          </p:nvPr>
        </p:nvPicPr>
        <p:blipFill>
          <a:blip r:embed="rId3"/>
          <a:stretch>
            <a:fillRect/>
          </a:stretch>
        </p:blipFill>
        <p:spPr>
          <a:xfrm>
            <a:off x="6651127" y="1696462"/>
            <a:ext cx="4999885" cy="3462420"/>
          </a:xfrm>
          <a:prstGeom prst="rect">
            <a:avLst/>
          </a:prstGeom>
        </p:spPr>
      </p:pic>
    </p:spTree>
    <p:extLst>
      <p:ext uri="{BB962C8B-B14F-4D97-AF65-F5344CB8AC3E}">
        <p14:creationId xmlns:p14="http://schemas.microsoft.com/office/powerpoint/2010/main" val="24096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6774426" y="153874"/>
            <a:ext cx="5181600" cy="6286255"/>
          </a:xfrm>
        </p:spPr>
        <p:txBody>
          <a:bodyPr vert="horz" wrap="square" lIns="91440" tIns="45720" rIns="91440" bIns="45720" rtlCol="0" anchor="b" anchorCtr="0">
            <a:normAutofit fontScale="90000"/>
          </a:bodyPr>
          <a:lstStyle/>
          <a:p>
            <a:pPr algn="l"/>
            <a:r>
              <a:rPr lang="en-US" sz="2000" kern="1200" cap="none" spc="0" baseline="0" dirty="0">
                <a:solidFill>
                  <a:srgbClr val="0070C0"/>
                </a:solidFill>
                <a:latin typeface="+mj-lt"/>
                <a:ea typeface="+mj-ea"/>
                <a:cs typeface="+mj-cs"/>
              </a:rPr>
              <a:t>Art. 24 - rights of the child</a:t>
            </a:r>
            <a:br>
              <a:rPr lang="ro-RO" sz="2000" kern="1200" cap="none" spc="0" baseline="0" dirty="0">
                <a:solidFill>
                  <a:srgbClr val="0070C0"/>
                </a:solidFill>
                <a:latin typeface="+mj-lt"/>
                <a:ea typeface="+mj-ea"/>
                <a:cs typeface="+mj-cs"/>
              </a:rPr>
            </a:b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1. Children shall have the right to such protection and care as is necessary for their well-being. They may express their views freely. Such views shall be taken into consideration on matters which  concern them in accordance with their age and maturity. </a:t>
            </a:r>
            <a:br>
              <a:rPr lang="ro-RO" sz="2000" kern="1200" cap="none" spc="0" baseline="0" dirty="0">
                <a:solidFill>
                  <a:schemeClr val="tx1"/>
                </a:solidFill>
                <a:latin typeface="+mj-lt"/>
                <a:ea typeface="+mj-ea"/>
                <a:cs typeface="+mj-cs"/>
              </a:rPr>
            </a:b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2. In all actions relating to children, whether taken by public authorities or private institutions, the  child's best interests must be a primary consideration. </a:t>
            </a:r>
            <a:br>
              <a:rPr lang="ro-RO" sz="2000" kern="1200" cap="none" spc="0" baseline="0" dirty="0">
                <a:solidFill>
                  <a:schemeClr val="tx1"/>
                </a:solidFill>
                <a:latin typeface="+mj-lt"/>
                <a:ea typeface="+mj-ea"/>
                <a:cs typeface="+mj-cs"/>
              </a:rPr>
            </a:b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3. Every child shall have the right to maintain on a regular basis a personal relationship and direct  contact with both his or her parents, unless that is contrary to his or her interests.</a:t>
            </a: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6E7AB690-921C-C5AE-2C87-6E21D48C0401}"/>
              </a:ext>
            </a:extLst>
          </p:cNvPr>
          <p:cNvPicPr>
            <a:picLocks noChangeAspect="1"/>
          </p:cNvPicPr>
          <p:nvPr/>
        </p:nvPicPr>
        <p:blipFill rotWithShape="1">
          <a:blip r:embed="rId3"/>
          <a:srcRect l="12925" r="18576" b="2"/>
          <a:stretch/>
        </p:blipFill>
        <p:spPr>
          <a:xfrm>
            <a:off x="717006"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310368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344129" y="-45717"/>
            <a:ext cx="11611897" cy="6485846"/>
          </a:xfrm>
        </p:spPr>
        <p:txBody>
          <a:bodyPr vert="horz" wrap="square" lIns="91440" tIns="45720" rIns="91440" bIns="45720" rtlCol="0" anchor="b" anchorCtr="0">
            <a:normAutofit fontScale="90000"/>
          </a:bodyPr>
          <a:lstStyle/>
          <a:p>
            <a:pPr algn="l"/>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r>
              <a:rPr lang="en-US" sz="1800" b="1" u="sng" kern="1200" cap="none" spc="0" baseline="0" dirty="0">
                <a:solidFill>
                  <a:srgbClr val="FF0000"/>
                </a:solidFill>
                <a:latin typeface="+mj-lt"/>
                <a:ea typeface="+mj-ea"/>
                <a:cs typeface="+mj-cs"/>
              </a:rPr>
              <a:t>Who is a child? </a:t>
            </a:r>
            <a:br>
              <a:rPr lang="ro-RO" sz="1800" kern="1200" cap="none" spc="0" baseline="0" dirty="0">
                <a:solidFill>
                  <a:schemeClr val="tx1"/>
                </a:solidFill>
                <a:latin typeface="+mj-lt"/>
                <a:ea typeface="+mj-ea"/>
                <a:cs typeface="+mj-cs"/>
              </a:rPr>
            </a:b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The definition of childhood is critical because it determines which specific rights attach to the status of a child. The majority of international instruments do not define the upper limits of childhood, i.e. , the end of childhood or the attainment of adulthood. In a few treaties it varies according to the purpose or context, from 14 to 16 years of age and above.  Article 2(c) of the European Convention on contact concerning children (2003) stipulates that: ‘a child means a person up to 18 years of age in respect of whom a contact order may be made or enforced in a State Party’. </a:t>
            </a:r>
            <a:br>
              <a:rPr lang="ro-RO" sz="1800" kern="1200" cap="none" spc="0" baseline="0" dirty="0">
                <a:solidFill>
                  <a:schemeClr val="tx1"/>
                </a:solidFill>
                <a:latin typeface="+mj-lt"/>
                <a:ea typeface="+mj-ea"/>
                <a:cs typeface="+mj-cs"/>
              </a:rPr>
            </a:br>
            <a:br>
              <a:rPr lang="ro-RO"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Article 1 of the UN Convention on the Rights of the Child defines who is to be considered a ‘child’ for the purpose of the Convention. The threshold for the differentiation between childhood and adulthood is set at the age of 18 in order to extend the scope of the Convention to as large an age group as possible. Nevertheless, the provision admits a degree of flexibility in determining a lower age limit for specific purposes on the domestic level. Thus, everyone under eighteen is a child ‘unless, under the law applicable to the child, majority is attained earlier’. </a:t>
            </a:r>
            <a:br>
              <a:rPr lang="ro-RO" sz="1800" kern="1200" cap="none" spc="0" baseline="0" dirty="0">
                <a:solidFill>
                  <a:schemeClr val="tx1"/>
                </a:solidFill>
                <a:latin typeface="+mj-lt"/>
                <a:ea typeface="+mj-ea"/>
                <a:cs typeface="+mj-cs"/>
              </a:rPr>
            </a:b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The issue of minimum-age legislation is one of the most crucial aspects for the protection of children. Its objective is to protect children from being harmed, abused and exploited. Notwithstanding the consensus that there should be some congruity among the legal age limits for children with regard to different activities and that there should be some reasonable relationship between a particular age limit and the purpose it is supposed to serve, rights based upon age express a relativism, which can render them arbitrary and thus having discriminatory effects. </a:t>
            </a:r>
            <a:br>
              <a:rPr lang="ro-RO" sz="1800" kern="1200" cap="none" spc="0" baseline="0" dirty="0">
                <a:solidFill>
                  <a:schemeClr val="tx1"/>
                </a:solidFill>
                <a:latin typeface="+mj-lt"/>
                <a:ea typeface="+mj-ea"/>
                <a:cs typeface="+mj-cs"/>
              </a:rPr>
            </a:br>
            <a:br>
              <a:rPr lang="ro-RO" sz="1800" kern="1200" cap="none" spc="0" baseline="0" dirty="0">
                <a:solidFill>
                  <a:schemeClr val="tx1"/>
                </a:solidFill>
                <a:latin typeface="+mj-lt"/>
                <a:ea typeface="+mj-ea"/>
                <a:cs typeface="+mj-cs"/>
              </a:rPr>
            </a:br>
            <a:r>
              <a:rPr lang="ro-RO" sz="1800" kern="1200" cap="none" spc="0" baseline="0" dirty="0">
                <a:solidFill>
                  <a:schemeClr val="tx1"/>
                </a:solidFill>
                <a:latin typeface="+mj-lt"/>
                <a:ea typeface="+mj-ea"/>
                <a:cs typeface="+mj-cs"/>
              </a:rPr>
              <a:t>	</a:t>
            </a:r>
            <a:r>
              <a:rPr lang="en-US" sz="1800" kern="1200" cap="none" spc="0" baseline="0" dirty="0">
                <a:solidFill>
                  <a:schemeClr val="tx1"/>
                </a:solidFill>
                <a:latin typeface="+mj-lt"/>
                <a:ea typeface="+mj-ea"/>
                <a:cs typeface="+mj-cs"/>
              </a:rPr>
              <a:t>Children are, for example, not permitted to vote but they can be enlisted and conscripted into the armed forces. The minimum age for service in the military is often less than eighteen. The additional protocol to the Convention on the Rights of the Child on the involvement of children in armed conflicts (2000) establishes 18 years of age as the minimum age for compulsory recruitment of children and of children taking a direct part in hostilities. Voluntary recruitment of those under 18 is, however, permitted under specific conditions. </a:t>
            </a: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395898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90051" y="1291470"/>
            <a:ext cx="11611897" cy="6485846"/>
          </a:xfrm>
        </p:spPr>
        <p:txBody>
          <a:bodyPr vert="horz" wrap="square" lIns="91440" tIns="45720" rIns="91440" bIns="45720" rtlCol="0" anchor="b" anchorCtr="0">
            <a:normAutofit fontScale="90000"/>
          </a:bodyPr>
          <a:lstStyle/>
          <a:p>
            <a:pPr marL="342900" indent="-342900" algn="l">
              <a:buFont typeface="Wingdings" panose="05000000000000000000" pitchFamily="2" charset="2"/>
              <a:buChar char="v"/>
            </a:pPr>
            <a:r>
              <a:rPr lang="en-US" sz="2700" b="1" kern="1200" cap="none" spc="0" baseline="0" dirty="0" err="1">
                <a:solidFill>
                  <a:schemeClr val="tx1"/>
                </a:solidFill>
                <a:latin typeface="+mj-lt"/>
                <a:ea typeface="+mj-ea"/>
                <a:cs typeface="+mj-cs"/>
              </a:rPr>
              <a:t>CoE</a:t>
            </a:r>
            <a:r>
              <a:rPr lang="en-US" sz="2700" b="1" kern="1200" cap="none" spc="0" baseline="0" dirty="0">
                <a:solidFill>
                  <a:schemeClr val="tx1"/>
                </a:solidFill>
                <a:latin typeface="+mj-lt"/>
                <a:ea typeface="+mj-ea"/>
                <a:cs typeface="+mj-cs"/>
              </a:rPr>
              <a:t> system - Relevant Articles of ECHR and its Protocols </a:t>
            </a:r>
            <a:r>
              <a:rPr lang="en-US" sz="2700" kern="1200" cap="none" spc="0" baseline="0" dirty="0">
                <a:solidFill>
                  <a:schemeClr val="tx1"/>
                </a:solidFill>
                <a:latin typeface="+mj-lt"/>
                <a:ea typeface="+mj-ea"/>
                <a:cs typeface="+mj-cs"/>
              </a:rPr>
              <a:t>(Art. 9 - freedom of religion; Art. 14 - prohibition of discrimination; Art. 10 - freedom of expression; Art. 6 - fair trial)</a:t>
            </a: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r>
              <a:rPr lang="en-US" sz="2200" kern="1200" cap="none" spc="0" baseline="0" dirty="0">
                <a:solidFill>
                  <a:srgbClr val="0070C0"/>
                </a:solidFill>
                <a:latin typeface="+mj-lt"/>
                <a:ea typeface="+mj-ea"/>
                <a:cs typeface="+mj-cs"/>
              </a:rPr>
              <a:t>Art. 9 – freedom of religion</a:t>
            </a: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rgbClr val="FF0000"/>
                </a:solidFill>
                <a:latin typeface="+mj-lt"/>
                <a:ea typeface="+mj-ea"/>
                <a:cs typeface="+mj-cs"/>
              </a:rPr>
              <a:t>Under </a:t>
            </a:r>
            <a:r>
              <a:rPr lang="en-US" sz="2200" kern="1200" cap="none" spc="0" baseline="0" dirty="0" err="1">
                <a:solidFill>
                  <a:srgbClr val="FF0000"/>
                </a:solidFill>
                <a:latin typeface="+mj-lt"/>
                <a:ea typeface="+mj-ea"/>
                <a:cs typeface="+mj-cs"/>
              </a:rPr>
              <a:t>CoE</a:t>
            </a:r>
            <a:r>
              <a:rPr lang="en-US" sz="2200" kern="1200" cap="none" spc="0" baseline="0" dirty="0">
                <a:solidFill>
                  <a:srgbClr val="FF0000"/>
                </a:solidFill>
                <a:latin typeface="+mj-lt"/>
                <a:ea typeface="+mj-ea"/>
                <a:cs typeface="+mj-cs"/>
              </a:rPr>
              <a:t> law</a:t>
            </a:r>
            <a:r>
              <a:rPr lang="en-US" sz="2200" kern="1200" cap="none" spc="0" baseline="0" dirty="0">
                <a:solidFill>
                  <a:schemeClr val="tx1"/>
                </a:solidFill>
                <a:latin typeface="+mj-lt"/>
                <a:ea typeface="+mj-ea"/>
                <a:cs typeface="+mj-cs"/>
              </a:rPr>
              <a:t>, Article 9 of the ECHR provides the right to freedom of thought, conscience and religion. Three dimensions of the right to freedom of religion have been distilled from the ECtHR’s case law: the internal dimension; the freedom to change one’s religion or belief; and the freedom to manifest one’s religion or belief. The </a:t>
            </a:r>
            <a:r>
              <a:rPr lang="en-US" sz="2200" kern="1200" cap="none" spc="0" baseline="0" dirty="0" err="1">
                <a:solidFill>
                  <a:schemeClr val="tx1"/>
                </a:solidFill>
                <a:latin typeface="+mj-lt"/>
                <a:ea typeface="+mj-ea"/>
                <a:cs typeface="+mj-cs"/>
              </a:rPr>
              <a:t>frst</a:t>
            </a:r>
            <a:r>
              <a:rPr lang="en-US" sz="2200" kern="1200" cap="none" spc="0" baseline="0" dirty="0">
                <a:solidFill>
                  <a:schemeClr val="tx1"/>
                </a:solidFill>
                <a:latin typeface="+mj-lt"/>
                <a:ea typeface="+mj-ea"/>
                <a:cs typeface="+mj-cs"/>
              </a:rPr>
              <a:t> two dimensions are absolute, and states may not limit them under any circumstance.65 The freedom to manifest one’s religion or belief may be limited if such limitations are prescribed by law, pursue a legitimate aim and are necessary in a democratic society (Article 9 (2) of the ECHR). In its case law, the ECtHR has dealt with children’s freedom of thought, conscience and religion, mainly in relation to the right to education and the state school system.</a:t>
            </a: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227720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90051" y="540774"/>
            <a:ext cx="11611897" cy="8475406"/>
          </a:xfrm>
        </p:spPr>
        <p:txBody>
          <a:bodyPr vert="horz" wrap="square" lIns="91440" tIns="45720" rIns="91440" bIns="45720" rtlCol="0" anchor="b" anchorCtr="0">
            <a:normAutofit fontScale="90000"/>
          </a:bodyPr>
          <a:lstStyle/>
          <a:p>
            <a:pPr algn="l"/>
            <a:r>
              <a:rPr lang="en-US" sz="2200" kern="1200" cap="none" spc="0" baseline="0" dirty="0">
                <a:solidFill>
                  <a:srgbClr val="0070C0"/>
                </a:solidFill>
                <a:latin typeface="+mj-lt"/>
                <a:ea typeface="+mj-ea"/>
                <a:cs typeface="+mj-cs"/>
              </a:rPr>
              <a:t>Art. 14 - prohibition of discrimination</a:t>
            </a: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a:t>
            </a:r>
            <a:r>
              <a:rPr lang="en-US" sz="2200" kern="1200" cap="none" spc="0" baseline="0" dirty="0">
                <a:solidFill>
                  <a:srgbClr val="FF0000"/>
                </a:solidFill>
                <a:latin typeface="+mj-lt"/>
                <a:ea typeface="+mj-ea"/>
                <a:cs typeface="+mj-cs"/>
              </a:rPr>
              <a:t>Under the ECHR</a:t>
            </a:r>
            <a:r>
              <a:rPr lang="en-US" sz="2200" kern="1200" cap="none" spc="0" baseline="0" dirty="0">
                <a:solidFill>
                  <a:schemeClr val="tx1"/>
                </a:solidFill>
                <a:latin typeface="+mj-lt"/>
                <a:ea typeface="+mj-ea"/>
                <a:cs typeface="+mj-cs"/>
              </a:rPr>
              <a:t>, Article 14 guarantees equality in “the enjoyment of […] [the] rights and freedoms” set out in the ECHR. The ECtHR is therefore only competent to examine complaints of discrimination that fall within the ambit of one of the rights protected by the ECHR. Protocol No. 12 (ratified so far by 20 Member States) prohibits discrimination in relation to the “enjoyment of any right set forth by law” and “by any public authority” and has thus a wider scope than Article 14, which relates only to the rights guaranteed by the ECHR.</a:t>
            </a: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r>
              <a:rPr lang="ro-RO" sz="2200" kern="1200" cap="none" spc="0" baseline="0" dirty="0">
                <a:solidFill>
                  <a:schemeClr val="tx1"/>
                </a:solidFill>
                <a:latin typeface="+mj-lt"/>
                <a:ea typeface="+mj-ea"/>
                <a:cs typeface="+mj-cs"/>
              </a:rPr>
              <a:t>	</a:t>
            </a:r>
            <a:r>
              <a:rPr lang="en-US" sz="2200" kern="1200" cap="none" spc="0" baseline="0" dirty="0">
                <a:solidFill>
                  <a:srgbClr val="FF0000"/>
                </a:solidFill>
                <a:latin typeface="+mj-lt"/>
                <a:ea typeface="+mj-ea"/>
                <a:cs typeface="+mj-cs"/>
              </a:rPr>
              <a:t>Under </a:t>
            </a:r>
            <a:r>
              <a:rPr lang="en-US" sz="2200" kern="1200" cap="none" spc="0" baseline="0" dirty="0" err="1">
                <a:solidFill>
                  <a:srgbClr val="FF0000"/>
                </a:solidFill>
                <a:latin typeface="+mj-lt"/>
                <a:ea typeface="+mj-ea"/>
                <a:cs typeface="+mj-cs"/>
              </a:rPr>
              <a:t>CoE</a:t>
            </a:r>
            <a:r>
              <a:rPr lang="en-US" sz="2200" kern="1200" cap="none" spc="0" baseline="0" dirty="0">
                <a:solidFill>
                  <a:srgbClr val="FF0000"/>
                </a:solidFill>
                <a:latin typeface="+mj-lt"/>
                <a:ea typeface="+mj-ea"/>
                <a:cs typeface="+mj-cs"/>
              </a:rPr>
              <a:t> law</a:t>
            </a:r>
            <a:r>
              <a:rPr lang="en-US" sz="2200" kern="1200" cap="none" spc="0" baseline="0" dirty="0">
                <a:solidFill>
                  <a:schemeClr val="tx1"/>
                </a:solidFill>
                <a:latin typeface="+mj-lt"/>
                <a:ea typeface="+mj-ea"/>
                <a:cs typeface="+mj-cs"/>
              </a:rPr>
              <a:t>, the ECtHR has ruled in several landmark cases on the differential treatment of Roma children in the educational system. These cases were analyzed under Article 14 taken together with Article 2 of Protocol 1 to the ECHR. The ECtHR held that the over-representation or segregation of Roma children in special schools or classes could only be objectively justified by putting in place appropriate safeguards for referring children to these schools or classes, such as tests specifically designed for and sensitive to the needs of Roma children; appropriate evaluation and monitoring of progress so that integration into ordinary classes takes place as soon as learning difficulties have been remedied; and positive measures to address learning difficulties. In the absence of effective anti-segregationist measures, prolonging the educational segregation of Roma children in a mainstream school with a regular program could thus not be </a:t>
            </a:r>
            <a:r>
              <a:rPr lang="en-US" sz="2200" kern="1200" cap="none" spc="0" baseline="0" dirty="0" err="1">
                <a:solidFill>
                  <a:schemeClr val="tx1"/>
                </a:solidFill>
                <a:latin typeface="+mj-lt"/>
                <a:ea typeface="+mj-ea"/>
                <a:cs typeface="+mj-cs"/>
              </a:rPr>
              <a:t>justifed</a:t>
            </a:r>
            <a:r>
              <a:rPr lang="en-US" sz="2200" kern="1200" cap="none" spc="0" baseline="0" dirty="0">
                <a:solidFill>
                  <a:schemeClr val="tx1"/>
                </a:solidFill>
                <a:latin typeface="+mj-lt"/>
                <a:ea typeface="+mj-ea"/>
                <a:cs typeface="+mj-cs"/>
              </a:rPr>
              <a:t> . In addition, the Committee of Ministers of the </a:t>
            </a:r>
            <a:r>
              <a:rPr lang="en-US" sz="2200" kern="1200" cap="none" spc="0" baseline="0" dirty="0" err="1">
                <a:solidFill>
                  <a:schemeClr val="tx1"/>
                </a:solidFill>
                <a:latin typeface="+mj-lt"/>
                <a:ea typeface="+mj-ea"/>
                <a:cs typeface="+mj-cs"/>
              </a:rPr>
              <a:t>CoE</a:t>
            </a:r>
            <a:r>
              <a:rPr lang="en-US" sz="2200" kern="1200" cap="none" spc="0" baseline="0" dirty="0">
                <a:solidFill>
                  <a:schemeClr val="tx1"/>
                </a:solidFill>
                <a:latin typeface="+mj-lt"/>
                <a:ea typeface="+mj-ea"/>
                <a:cs typeface="+mj-cs"/>
              </a:rPr>
              <a:t> recommends that the history of Roma and/or </a:t>
            </a:r>
            <a:r>
              <a:rPr lang="en-US" sz="2200" kern="1200" cap="none" spc="0" baseline="0" dirty="0" err="1">
                <a:solidFill>
                  <a:schemeClr val="tx1"/>
                </a:solidFill>
                <a:latin typeface="+mj-lt"/>
                <a:ea typeface="+mj-ea"/>
                <a:cs typeface="+mj-cs"/>
              </a:rPr>
              <a:t>Travellers</a:t>
            </a:r>
            <a:r>
              <a:rPr lang="en-US" sz="2200" kern="1200" cap="none" spc="0" baseline="0" dirty="0">
                <a:solidFill>
                  <a:schemeClr val="tx1"/>
                </a:solidFill>
                <a:latin typeface="+mj-lt"/>
                <a:ea typeface="+mj-ea"/>
                <a:cs typeface="+mj-cs"/>
              </a:rPr>
              <a:t> be included in school curricula and teaching materials</a:t>
            </a:r>
            <a:r>
              <a:rPr lang="ro-RO" sz="2200" kern="1200" cap="none" spc="0" baseline="0" dirty="0">
                <a:solidFill>
                  <a:schemeClr val="tx1"/>
                </a:solidFill>
                <a:latin typeface="+mj-lt"/>
                <a:ea typeface="+mj-ea"/>
                <a:cs typeface="+mj-cs"/>
              </a:rPr>
              <a:t>.</a:t>
            </a: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267486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90051" y="540774"/>
            <a:ext cx="11611897" cy="6154994"/>
          </a:xfrm>
        </p:spPr>
        <p:txBody>
          <a:bodyPr vert="horz" wrap="square" lIns="91440" tIns="45720" rIns="91440" bIns="45720" rtlCol="0" anchor="b" anchorCtr="0">
            <a:normAutofit fontScale="90000"/>
          </a:bodyPr>
          <a:lstStyle/>
          <a:p>
            <a:pPr algn="l"/>
            <a:r>
              <a:rPr lang="en-US" sz="2200" kern="1200" cap="none" spc="0" baseline="0" dirty="0">
                <a:solidFill>
                  <a:srgbClr val="0070C0"/>
                </a:solidFill>
                <a:latin typeface="+mj-lt"/>
                <a:ea typeface="+mj-ea"/>
                <a:cs typeface="+mj-cs"/>
              </a:rPr>
              <a:t>Art. 10 - freedom of expression</a:t>
            </a:r>
            <a:br>
              <a:rPr lang="ro-RO" sz="2200" kern="1200" cap="none" spc="0" baseline="0" dirty="0">
                <a:solidFill>
                  <a:srgbClr val="0070C0"/>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rgbClr val="FF0000"/>
                </a:solidFill>
                <a:latin typeface="+mj-lt"/>
                <a:ea typeface="+mj-ea"/>
                <a:cs typeface="+mj-cs"/>
              </a:rPr>
              <a:t>Under </a:t>
            </a:r>
            <a:r>
              <a:rPr lang="en-US" sz="2200" kern="1200" cap="none" spc="0" baseline="0" dirty="0" err="1">
                <a:solidFill>
                  <a:srgbClr val="FF0000"/>
                </a:solidFill>
                <a:latin typeface="+mj-lt"/>
                <a:ea typeface="+mj-ea"/>
                <a:cs typeface="+mj-cs"/>
              </a:rPr>
              <a:t>CoE</a:t>
            </a:r>
            <a:r>
              <a:rPr lang="en-US" sz="2200" kern="1200" cap="none" spc="0" baseline="0" dirty="0">
                <a:solidFill>
                  <a:srgbClr val="FF0000"/>
                </a:solidFill>
                <a:latin typeface="+mj-lt"/>
                <a:ea typeface="+mj-ea"/>
                <a:cs typeface="+mj-cs"/>
              </a:rPr>
              <a:t> law</a:t>
            </a:r>
            <a:r>
              <a:rPr lang="en-US" sz="2200" kern="1200" cap="none" spc="0" baseline="0" dirty="0">
                <a:solidFill>
                  <a:schemeClr val="tx1"/>
                </a:solidFill>
                <a:latin typeface="+mj-lt"/>
                <a:ea typeface="+mj-ea"/>
                <a:cs typeface="+mj-cs"/>
              </a:rPr>
              <a:t>, freedom of expression is guaranteed by Article 10 of the ECHR and may be limited only when prescribed by law, in pursuit of one of the legitimate aims listed in Article 10 (2) and when necessary in a democratic society.</a:t>
            </a: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In its case law, the ECtHR has stressed that “[f]freedom of expression constitutes one of the essential foundations of [a democratic] society, one of the basic conditions for its progress and for the development of every man [...] it is applicable not only to ‘information’ or ‘ideas’ that are favorably received or regarded as inoffensive or as a matter of indifference, but also to those that offend, shock or disturb the State or any sector of the population” .</a:t>
            </a: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200156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90051" y="540774"/>
            <a:ext cx="11611897" cy="6154994"/>
          </a:xfrm>
        </p:spPr>
        <p:txBody>
          <a:bodyPr vert="horz" wrap="square" lIns="91440" tIns="45720" rIns="91440" bIns="45720" rtlCol="0" anchor="b" anchorCtr="0">
            <a:normAutofit fontScale="90000"/>
          </a:bodyPr>
          <a:lstStyle/>
          <a:p>
            <a:pPr algn="l"/>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r>
              <a:rPr lang="en-US" sz="2200" kern="1200" cap="none" spc="0" baseline="0" dirty="0">
                <a:solidFill>
                  <a:srgbClr val="0070C0"/>
                </a:solidFill>
                <a:latin typeface="+mj-lt"/>
                <a:ea typeface="+mj-ea"/>
                <a:cs typeface="+mj-cs"/>
              </a:rPr>
              <a:t>Art. 6 - fair trial</a:t>
            </a: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a:t>
            </a:r>
            <a:r>
              <a:rPr lang="en-US" sz="2200" kern="1200" cap="none" spc="0" baseline="0" dirty="0">
                <a:solidFill>
                  <a:srgbClr val="FF0000"/>
                </a:solidFill>
                <a:latin typeface="+mj-lt"/>
                <a:ea typeface="+mj-ea"/>
                <a:cs typeface="+mj-cs"/>
              </a:rPr>
              <a:t>The ECtHR </a:t>
            </a:r>
            <a:r>
              <a:rPr lang="en-US" sz="2200" kern="1200" cap="none" spc="0" baseline="0" dirty="0">
                <a:solidFill>
                  <a:schemeClr val="tx1"/>
                </a:solidFill>
                <a:latin typeface="+mj-lt"/>
                <a:ea typeface="+mj-ea"/>
                <a:cs typeface="+mj-cs"/>
              </a:rPr>
              <a:t>regularly refers to the CRC when addressing claims pursued either by or on behalf of children. In some cases, children’s rights principles, as articulated by the CRC, have had a profound influence on the ECtHR’s reasoning, notably as concerns the Court’s interpretation of Article 6 of the ECHR (right to a fair trial) in relation to the treatment of children in conflict with the law.</a:t>
            </a: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a:t>
            </a:r>
            <a:r>
              <a:rPr lang="en-US" sz="2200" kern="1200" cap="none" spc="0" baseline="0" dirty="0">
                <a:solidFill>
                  <a:srgbClr val="FF0000"/>
                </a:solidFill>
                <a:latin typeface="+mj-lt"/>
                <a:ea typeface="+mj-ea"/>
                <a:cs typeface="+mj-cs"/>
              </a:rPr>
              <a:t>Under </a:t>
            </a:r>
            <a:r>
              <a:rPr lang="en-US" sz="2200" kern="1200" cap="none" spc="0" baseline="0" dirty="0" err="1">
                <a:solidFill>
                  <a:srgbClr val="FF0000"/>
                </a:solidFill>
                <a:latin typeface="+mj-lt"/>
                <a:ea typeface="+mj-ea"/>
                <a:cs typeface="+mj-cs"/>
              </a:rPr>
              <a:t>CoE</a:t>
            </a:r>
            <a:r>
              <a:rPr lang="en-US" sz="2200" kern="1200" cap="none" spc="0" baseline="0" dirty="0">
                <a:solidFill>
                  <a:srgbClr val="FF0000"/>
                </a:solidFill>
                <a:latin typeface="+mj-lt"/>
                <a:ea typeface="+mj-ea"/>
                <a:cs typeface="+mj-cs"/>
              </a:rPr>
              <a:t> law</a:t>
            </a:r>
            <a:r>
              <a:rPr lang="en-US" sz="2200" kern="1200" cap="none" spc="0" baseline="0" dirty="0">
                <a:solidFill>
                  <a:schemeClr val="tx1"/>
                </a:solidFill>
                <a:latin typeface="+mj-lt"/>
                <a:ea typeface="+mj-ea"/>
                <a:cs typeface="+mj-cs"/>
              </a:rPr>
              <a:t>, the ECHR fair trial guarantees are laid down in Article 6, which generates the most extensive case law of the ECtHR. Article 6 (1) of the ECHR includes some express fair trial guarantees: the right to a fair public hearing/ pronouncement (unless it is contrary to, among others, the interests of juveniles); the right to a trial within reasonable time; the right to a trial by an independent and impartial tribunal;679 and the right to a trial by a tribunal established by law. Inherent in the concept of a fair trial, the ECtHR has developed guarantees: equality of arms and adversarial proceedings; the right to remain silent; access to a lawyer; effective participation; presence at the hearing; and reasoned decisions.</a:t>
            </a: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24518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172064" y="186815"/>
            <a:ext cx="11611897" cy="8268928"/>
          </a:xfrm>
        </p:spPr>
        <p:txBody>
          <a:bodyPr vert="horz" wrap="square" lIns="91440" tIns="45720" rIns="91440" bIns="45720" rtlCol="0" anchor="b" anchorCtr="0">
            <a:normAutofit fontScale="90000"/>
          </a:bodyPr>
          <a:lstStyle/>
          <a:p>
            <a:pPr marL="342900" indent="-342900" algn="l">
              <a:buFont typeface="Wingdings" panose="05000000000000000000" pitchFamily="2" charset="2"/>
              <a:buChar char="v"/>
            </a:pPr>
            <a:r>
              <a:rPr lang="ro-RO" sz="2000" b="1" dirty="0"/>
              <a:t>C</a:t>
            </a:r>
            <a:r>
              <a:rPr lang="fr-FR" sz="2000" b="1" kern="1200" cap="none" spc="0" baseline="0" dirty="0" err="1">
                <a:solidFill>
                  <a:schemeClr val="tx1"/>
                </a:solidFill>
                <a:latin typeface="+mj-lt"/>
                <a:ea typeface="+mj-ea"/>
                <a:cs typeface="+mj-cs"/>
              </a:rPr>
              <a:t>oE</a:t>
            </a:r>
            <a:r>
              <a:rPr lang="fr-FR" sz="2000" b="1" kern="1200" cap="none" spc="0" baseline="0" dirty="0">
                <a:solidFill>
                  <a:schemeClr val="tx1"/>
                </a:solidFill>
                <a:latin typeface="+mj-lt"/>
                <a:ea typeface="+mj-ea"/>
                <a:cs typeface="+mj-cs"/>
              </a:rPr>
              <a:t> Lanzarote Convention </a:t>
            </a:r>
            <a:r>
              <a:rPr lang="fr-FR" sz="2000" kern="1200" cap="none" spc="0" baseline="0" dirty="0">
                <a:solidFill>
                  <a:schemeClr val="tx1"/>
                </a:solidFill>
                <a:latin typeface="+mj-lt"/>
                <a:ea typeface="+mj-ea"/>
                <a:cs typeface="+mj-cs"/>
              </a:rPr>
              <a:t>(Articles 9 and 14)</a:t>
            </a:r>
            <a:br>
              <a:rPr lang="en-US" sz="1800" kern="1200" cap="none" spc="0" baseline="0" dirty="0">
                <a:solidFill>
                  <a:schemeClr val="tx1"/>
                </a:solidFill>
                <a:latin typeface="+mj-lt"/>
                <a:ea typeface="+mj-ea"/>
                <a:cs typeface="+mj-cs"/>
              </a:rPr>
            </a:br>
            <a:br>
              <a:rPr lang="ro-RO" sz="1800" kern="1200" cap="none" spc="0" baseline="0" dirty="0">
                <a:solidFill>
                  <a:schemeClr val="tx1"/>
                </a:solidFill>
                <a:latin typeface="+mj-lt"/>
                <a:ea typeface="+mj-ea"/>
                <a:cs typeface="+mj-cs"/>
              </a:rPr>
            </a:br>
            <a:r>
              <a:rPr lang="ro-RO" sz="1800" kern="1200" cap="none" spc="0" baseline="0" dirty="0">
                <a:solidFill>
                  <a:schemeClr val="tx1"/>
                </a:solidFill>
                <a:latin typeface="+mj-lt"/>
                <a:ea typeface="+mj-ea"/>
                <a:cs typeface="+mj-cs"/>
              </a:rPr>
              <a:t>	</a:t>
            </a:r>
            <a:r>
              <a:rPr lang="en-US" sz="1800" kern="1200" cap="none" spc="0" baseline="0" dirty="0">
                <a:solidFill>
                  <a:schemeClr val="tx1"/>
                </a:solidFill>
                <a:latin typeface="+mj-lt"/>
                <a:ea typeface="+mj-ea"/>
                <a:cs typeface="+mj-cs"/>
              </a:rPr>
              <a:t>The Lanzarote Convention, in Article 9, addresses the participation of children in the development and the implementation of state policies, programs or other initiatives concerning the fight against sexual exploitation and sexual abuse of children. Article 14 (1) of the same convention provides that assistance to victims must take due account of the child’s views, needs and concerns</a:t>
            </a:r>
            <a:r>
              <a:rPr lang="ro-RO" sz="1800" kern="1200" cap="none" spc="0" baseline="0" dirty="0">
                <a:solidFill>
                  <a:schemeClr val="tx1"/>
                </a:solidFill>
                <a:latin typeface="+mj-lt"/>
                <a:ea typeface="+mj-ea"/>
                <a:cs typeface="+mj-cs"/>
              </a:rPr>
              <a:t>.</a:t>
            </a:r>
            <a:br>
              <a:rPr lang="en-US" sz="1800" kern="1200" cap="none" spc="0" baseline="0" dirty="0">
                <a:solidFill>
                  <a:schemeClr val="tx1"/>
                </a:solidFill>
                <a:latin typeface="+mj-lt"/>
                <a:ea typeface="+mj-ea"/>
                <a:cs typeface="+mj-cs"/>
              </a:rPr>
            </a:br>
            <a:br>
              <a:rPr lang="en-US" sz="1800" kern="1200" cap="none" spc="0" baseline="0" dirty="0">
                <a:solidFill>
                  <a:schemeClr val="tx1"/>
                </a:solidFill>
                <a:latin typeface="+mj-lt"/>
                <a:ea typeface="+mj-ea"/>
                <a:cs typeface="+mj-cs"/>
              </a:rPr>
            </a:br>
            <a:br>
              <a:rPr lang="en-US" sz="1800" kern="1200" cap="none" spc="0" baseline="0" dirty="0">
                <a:solidFill>
                  <a:schemeClr val="tx1"/>
                </a:solidFill>
                <a:latin typeface="+mj-lt"/>
                <a:ea typeface="+mj-ea"/>
                <a:cs typeface="+mj-cs"/>
              </a:rPr>
            </a:br>
            <a:r>
              <a:rPr lang="en-US" sz="1800" b="1" i="1" kern="1200" cap="none" spc="0" baseline="0" dirty="0">
                <a:solidFill>
                  <a:srgbClr val="FF0000"/>
                </a:solidFill>
                <a:latin typeface="+mj-lt"/>
                <a:ea typeface="+mj-ea"/>
                <a:cs typeface="+mj-cs"/>
              </a:rPr>
              <a:t>Characteristics of the Convention:</a:t>
            </a:r>
            <a:br>
              <a:rPr lang="ro-RO"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prevent and combat sexual exploitation and sexual abuse of children;</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protect the rights of child victims of sexual exploitation and sexual abuse;</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prosecute the perpetrators;</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promote appropriate policies and national and international co-operation against this phenomenon.</a:t>
            </a:r>
            <a:br>
              <a:rPr lang="en-US" sz="1800" kern="1200" cap="none" spc="0" baseline="0" dirty="0">
                <a:solidFill>
                  <a:schemeClr val="tx1"/>
                </a:solidFill>
                <a:latin typeface="+mj-lt"/>
                <a:ea typeface="+mj-ea"/>
                <a:cs typeface="+mj-cs"/>
              </a:rPr>
            </a:br>
            <a:br>
              <a:rPr lang="ro-RO" sz="1800" kern="1200" cap="none" spc="0" baseline="0" dirty="0">
                <a:solidFill>
                  <a:schemeClr val="tx1"/>
                </a:solidFill>
                <a:latin typeface="+mj-lt"/>
                <a:ea typeface="+mj-ea"/>
                <a:cs typeface="+mj-cs"/>
              </a:rPr>
            </a:br>
            <a:r>
              <a:rPr lang="en-US" sz="1800" b="1" i="1" kern="1200" cap="none" spc="0" baseline="0" dirty="0">
                <a:solidFill>
                  <a:srgbClr val="FF0000"/>
                </a:solidFill>
                <a:latin typeface="+mj-lt"/>
                <a:ea typeface="+mj-ea"/>
                <a:cs typeface="+mj-cs"/>
              </a:rPr>
              <a:t>Prevent sexual exploitation and sexual abuse of children:</a:t>
            </a:r>
            <a:br>
              <a:rPr lang="ro-RO" sz="1800" b="1" i="1" kern="1200" cap="none" spc="0" baseline="0" dirty="0">
                <a:solidFill>
                  <a:srgbClr val="FF0000"/>
                </a:solidFill>
                <a:latin typeface="+mj-lt"/>
                <a:ea typeface="+mj-ea"/>
                <a:cs typeface="+mj-cs"/>
              </a:rPr>
            </a:b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recruitment, training and awareness raising of persons working in contact with children</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education for children;</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preventive intervention programs or measures;</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measures aimed at the general public;</a:t>
            </a: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participation of children, the private sector, the media and civil society.</a:t>
            </a: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151516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90051" y="639097"/>
            <a:ext cx="11611897" cy="8662221"/>
          </a:xfrm>
        </p:spPr>
        <p:txBody>
          <a:bodyPr vert="horz" wrap="square" lIns="91440" tIns="45720" rIns="91440" bIns="45720" rtlCol="0" anchor="b" anchorCtr="0">
            <a:normAutofit fontScale="90000"/>
          </a:bodyPr>
          <a:lstStyle/>
          <a:p>
            <a:pPr algn="l"/>
            <a:r>
              <a:rPr lang="en-US" sz="2000" b="1" i="1" kern="1200" cap="none" spc="0" baseline="0" dirty="0">
                <a:solidFill>
                  <a:srgbClr val="FF0000"/>
                </a:solidFill>
                <a:latin typeface="+mj-lt"/>
                <a:ea typeface="+mj-ea"/>
                <a:cs typeface="+mj-cs"/>
              </a:rPr>
              <a:t>Protect the rights of child victims of sexual exploitation and sexual abuse:</a:t>
            </a:r>
            <a:br>
              <a:rPr lang="ro-RO" sz="2000" b="1" i="1" kern="1200" cap="none" spc="0" baseline="0" dirty="0">
                <a:solidFill>
                  <a:srgbClr val="FF0000"/>
                </a:solidFill>
                <a:latin typeface="+mj-lt"/>
                <a:ea typeface="+mj-ea"/>
                <a:cs typeface="+mj-cs"/>
              </a:rPr>
            </a:br>
            <a:br>
              <a:rPr lang="en-US" sz="2000" b="1" i="1" kern="1200" cap="none" spc="0" baseline="0" dirty="0">
                <a:solidFill>
                  <a:srgbClr val="FF0000"/>
                </a:solidFill>
                <a:latin typeface="+mj-lt"/>
                <a:ea typeface="+mj-ea"/>
                <a:cs typeface="+mj-cs"/>
              </a:rPr>
            </a:br>
            <a:r>
              <a:rPr lang="en-US" sz="2000" kern="1200" cap="none" spc="0" baseline="0" dirty="0">
                <a:solidFill>
                  <a:schemeClr val="tx1"/>
                </a:solidFill>
                <a:latin typeface="+mj-lt"/>
                <a:ea typeface="+mj-ea"/>
                <a:cs typeface="+mj-cs"/>
              </a:rPr>
              <a:t>- reporting suspected sexual exploitation or sexual abuse;</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helplines and assistance to victims (as children and as adults) including measures to:</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assist victims, in the short and long term, in their physical and psychological recovery;</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enable adults who were victims during their childhood to speak out;</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remove alleged perpetrators or take victims away from an abusive family environment.</a:t>
            </a:r>
            <a:br>
              <a:rPr lang="ro-RO" sz="2000" kern="1200" cap="none" spc="0" baseline="0" dirty="0">
                <a:solidFill>
                  <a:schemeClr val="tx1"/>
                </a:solidFill>
                <a:latin typeface="+mj-lt"/>
                <a:ea typeface="+mj-ea"/>
                <a:cs typeface="+mj-cs"/>
              </a:rPr>
            </a:br>
            <a:br>
              <a:rPr lang="ro-RO" sz="2000" kern="1200" cap="none" spc="0" baseline="0" dirty="0">
                <a:solidFill>
                  <a:schemeClr val="tx1"/>
                </a:solidFill>
                <a:latin typeface="+mj-lt"/>
                <a:ea typeface="+mj-ea"/>
                <a:cs typeface="+mj-cs"/>
              </a:rPr>
            </a:br>
            <a:r>
              <a:rPr lang="en-US" sz="2000" b="1" i="1" kern="1200" cap="none" spc="0" baseline="0" dirty="0">
                <a:solidFill>
                  <a:srgbClr val="FF0000"/>
                </a:solidFill>
                <a:latin typeface="+mj-lt"/>
                <a:ea typeface="+mj-ea"/>
                <a:cs typeface="+mj-cs"/>
              </a:rPr>
              <a:t>Prosecute the perpetrators:</a:t>
            </a:r>
            <a:br>
              <a:rPr lang="ro-RO" sz="2000" kern="1200" cap="none" spc="0" baseline="0" dirty="0">
                <a:solidFill>
                  <a:schemeClr val="tx1"/>
                </a:solidFill>
                <a:latin typeface="+mj-lt"/>
                <a:ea typeface="+mj-ea"/>
                <a:cs typeface="+mj-cs"/>
              </a:rPr>
            </a:b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substantive criminal law: sexual abuse, child prostitution, child pornography, corruption of children, solicitation of children for sexual purposes, aiding or abetting and attempts to commit an offence;</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jurisdictional requirements for initiating proceedings and punishing offences;</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corporate liability;</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sanctions and aggravating circumstances, previous convictions;</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procedures: investigation, prosecution and procedural law;</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general measures of protection for children;</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statute of limitations;</a:t>
            </a:r>
            <a:br>
              <a:rPr lang="en-US" sz="2000" kern="1200" cap="none" spc="0" baseline="0" dirty="0">
                <a:solidFill>
                  <a:schemeClr val="tx1"/>
                </a:solidFill>
                <a:latin typeface="+mj-lt"/>
                <a:ea typeface="+mj-ea"/>
                <a:cs typeface="+mj-cs"/>
              </a:rPr>
            </a:br>
            <a:r>
              <a:rPr lang="en-US" sz="2000" kern="1200" cap="none" spc="0" baseline="0" dirty="0">
                <a:solidFill>
                  <a:schemeClr val="tx1"/>
                </a:solidFill>
                <a:latin typeface="+mj-lt"/>
                <a:ea typeface="+mj-ea"/>
                <a:cs typeface="+mj-cs"/>
              </a:rPr>
              <a:t>- investigations and interviews with the child.</a:t>
            </a: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412841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990000" y="945926"/>
            <a:ext cx="3531600" cy="1815882"/>
          </a:xfrm>
        </p:spPr>
        <p:txBody>
          <a:bodyPr vert="horz" lIns="91440" tIns="45720" rIns="91440" bIns="45720" rtlCol="0" anchor="t" anchorCtr="0">
            <a:normAutofit/>
          </a:bodyPr>
          <a:lstStyle/>
          <a:p>
            <a:pPr algn="l"/>
            <a:endParaRPr lang="en-US" sz="3200" kern="1200" cap="none" spc="0" baseline="0" dirty="0">
              <a:solidFill>
                <a:schemeClr val="tx1"/>
              </a:solidFill>
              <a:latin typeface="+mj-lt"/>
              <a:ea typeface="+mj-ea"/>
              <a:cs typeface="+mj-cs"/>
            </a:endParaRPr>
          </a:p>
        </p:txBody>
      </p:sp>
      <p:pic>
        <p:nvPicPr>
          <p:cNvPr id="6" name="Picture Placeholder 5">
            <a:extLst>
              <a:ext uri="{FF2B5EF4-FFF2-40B4-BE49-F238E27FC236}">
                <a16:creationId xmlns:a16="http://schemas.microsoft.com/office/drawing/2014/main" id="{6F94ED92-582D-067B-8316-0D8DCFC4989A}"/>
              </a:ext>
            </a:extLst>
          </p:cNvPr>
          <p:cNvPicPr>
            <a:picLocks noGrp="1" noChangeAspect="1"/>
          </p:cNvPicPr>
          <p:nvPr>
            <p:ph type="pic" sz="quarter" idx="14"/>
          </p:nvPr>
        </p:nvPicPr>
        <p:blipFill rotWithShape="1">
          <a:blip r:embed="rId3"/>
          <a:srcRect t="437" b="918"/>
          <a:stretch/>
        </p:blipFill>
        <p:spPr>
          <a:xfrm>
            <a:off x="1" y="935999"/>
            <a:ext cx="4906296" cy="483297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15"/>
          </p:nvPr>
        </p:nvSpPr>
        <p:spPr>
          <a:xfrm>
            <a:off x="4997457" y="935999"/>
            <a:ext cx="6114543" cy="4832975"/>
          </a:xfrm>
        </p:spPr>
        <p:txBody>
          <a:bodyPr vert="horz" lIns="91440" tIns="45720" rIns="91440" bIns="45720" rtlCol="0">
            <a:normAutofit/>
          </a:bodyPr>
          <a:lstStyle/>
          <a:p>
            <a:pPr algn="l"/>
            <a:r>
              <a:rPr lang="en-US" dirty="0"/>
              <a:t>1.	Definitions of ” human right” and ”human freedom”</a:t>
            </a:r>
          </a:p>
          <a:p>
            <a:pPr algn="l"/>
            <a:r>
              <a:rPr lang="en-US" dirty="0"/>
              <a:t>2.	EU system - Relevant Articles of EU Charter of Fundamental Rights </a:t>
            </a:r>
          </a:p>
          <a:p>
            <a:pPr algn="l"/>
            <a:r>
              <a:rPr lang="en-US" dirty="0"/>
              <a:t>3.	</a:t>
            </a:r>
            <a:r>
              <a:rPr lang="en-US" dirty="0" err="1"/>
              <a:t>CoE</a:t>
            </a:r>
            <a:r>
              <a:rPr lang="en-US" dirty="0"/>
              <a:t> system - Relevant Articles of ECHR and its Protocols </a:t>
            </a:r>
          </a:p>
          <a:p>
            <a:pPr algn="l"/>
            <a:r>
              <a:rPr lang="en-US" dirty="0"/>
              <a:t>4.	</a:t>
            </a:r>
            <a:r>
              <a:rPr lang="en-US" dirty="0" err="1"/>
              <a:t>CoE</a:t>
            </a:r>
            <a:r>
              <a:rPr lang="en-US" dirty="0"/>
              <a:t> Lanzarote Convention (Articles 9 and 14)</a:t>
            </a:r>
          </a:p>
          <a:p>
            <a:pPr algn="l"/>
            <a:r>
              <a:rPr lang="en-US" dirty="0"/>
              <a:t>5.	Relevant case law of the </a:t>
            </a:r>
            <a:r>
              <a:rPr lang="en-US" dirty="0" err="1"/>
              <a:t>EctHR</a:t>
            </a:r>
            <a:r>
              <a:rPr lang="en-US" dirty="0"/>
              <a:t> </a:t>
            </a:r>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90051" y="639097"/>
            <a:ext cx="11611897" cy="8662221"/>
          </a:xfrm>
        </p:spPr>
        <p:txBody>
          <a:bodyPr vert="horz" wrap="square" lIns="91440" tIns="45720" rIns="91440" bIns="45720" rtlCol="0" anchor="b" anchorCtr="0">
            <a:normAutofit/>
          </a:bodyPr>
          <a:lstStyle/>
          <a:p>
            <a:pPr algn="l"/>
            <a:r>
              <a:rPr lang="en-US" sz="2200" b="1" i="1" kern="1200" cap="none" spc="0" baseline="0" dirty="0">
                <a:solidFill>
                  <a:srgbClr val="FF0000"/>
                </a:solidFill>
                <a:latin typeface="+mj-lt"/>
                <a:ea typeface="+mj-ea"/>
                <a:cs typeface="+mj-cs"/>
              </a:rPr>
              <a:t>Examples of acts being criminalized:</a:t>
            </a: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Abuse from a position of trust</a:t>
            </a: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Abuse of vulnerable children</a:t>
            </a: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Child prostitution</a:t>
            </a: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Child pornography</a:t>
            </a: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“Grooming”</a:t>
            </a:r>
            <a:br>
              <a:rPr lang="en-US" sz="2200" kern="1200" cap="none" spc="0" baseline="0" dirty="0">
                <a:solidFill>
                  <a:schemeClr val="tx1"/>
                </a:solidFill>
                <a:latin typeface="+mj-lt"/>
                <a:ea typeface="+mj-ea"/>
                <a:cs typeface="+mj-cs"/>
              </a:rPr>
            </a:br>
            <a:r>
              <a:rPr lang="en-US" sz="2200" kern="1200" cap="none" spc="0" baseline="0" dirty="0">
                <a:solidFill>
                  <a:schemeClr val="tx1"/>
                </a:solidFill>
                <a:latin typeface="+mj-lt"/>
                <a:ea typeface="+mj-ea"/>
                <a:cs typeface="+mj-cs"/>
              </a:rPr>
              <a:t>– Corruption of children.</a:t>
            </a: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ro-RO" sz="2200" kern="1200" cap="none" spc="0" baseline="0" dirty="0">
                <a:solidFill>
                  <a:schemeClr val="tx1"/>
                </a:solidFill>
                <a:latin typeface="+mj-lt"/>
                <a:ea typeface="+mj-ea"/>
                <a:cs typeface="+mj-cs"/>
              </a:rPr>
            </a:br>
            <a:br>
              <a:rPr lang="en-US" sz="3200" kern="1200" cap="none" spc="0" baseline="0" dirty="0">
                <a:solidFill>
                  <a:schemeClr val="tx1"/>
                </a:solidFill>
                <a:latin typeface="+mj-lt"/>
                <a:ea typeface="+mj-ea"/>
                <a:cs typeface="+mj-cs"/>
              </a:rPr>
            </a:br>
            <a:endParaRPr lang="en-US" sz="3200" kern="1200" cap="none" spc="0" baseline="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1850A2DA-FC3C-4E59-9724-29CF2777D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flipV="1">
            <a:off x="7112369" y="6857998"/>
            <a:ext cx="4078800" cy="45719"/>
          </a:xfrm>
        </p:spPr>
        <p:txBody>
          <a:bodyPr vert="horz" lIns="91440" tIns="45720" rIns="91440" bIns="45720" rtlCol="0">
            <a:normAutofit fontScale="25000" lnSpcReduction="20000"/>
          </a:bodyPr>
          <a:lstStyle/>
          <a:p>
            <a:pPr algn="l"/>
            <a:endParaRPr lang="en-US" dirty="0">
              <a:cs typeface="+mn-cs"/>
            </a:endParaRPr>
          </a:p>
        </p:txBody>
      </p:sp>
    </p:spTree>
    <p:extLst>
      <p:ext uri="{BB962C8B-B14F-4D97-AF65-F5344CB8AC3E}">
        <p14:creationId xmlns:p14="http://schemas.microsoft.com/office/powerpoint/2010/main" val="344169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5" name="Group 14">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7"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20" name="Rectangle 19">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309706" y="800391"/>
            <a:ext cx="5376950" cy="4312383"/>
          </a:xfrm>
        </p:spPr>
        <p:txBody>
          <a:bodyPr vert="horz" lIns="91440" tIns="45720" rIns="91440" bIns="45720" rtlCol="0" anchor="b" anchorCtr="0">
            <a:normAutofit/>
          </a:bodyPr>
          <a:lstStyle/>
          <a:p>
            <a:r>
              <a:rPr lang="en-US" sz="2800" dirty="0">
                <a:solidFill>
                  <a:srgbClr val="FF0000"/>
                </a:solidFill>
              </a:rPr>
              <a:t>Human rights </a:t>
            </a:r>
            <a:r>
              <a:rPr lang="en-US" sz="2800" dirty="0"/>
              <a:t>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a:t>
            </a:r>
          </a:p>
        </p:txBody>
      </p:sp>
      <p:grpSp>
        <p:nvGrpSpPr>
          <p:cNvPr id="22" name="Group 21">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23" name="Rectangle 22">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5" name="Group 24">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0"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7"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 name="Picture Placeholder 3">
            <a:extLst>
              <a:ext uri="{FF2B5EF4-FFF2-40B4-BE49-F238E27FC236}">
                <a16:creationId xmlns:a16="http://schemas.microsoft.com/office/drawing/2014/main" id="{D78B742D-3CC3-1953-A2F2-6F92E0907C2D}"/>
              </a:ext>
            </a:extLst>
          </p:cNvPr>
          <p:cNvPicPr>
            <a:picLocks noGrp="1" noChangeAspect="1"/>
          </p:cNvPicPr>
          <p:nvPr>
            <p:ph type="pic" sz="quarter" idx="13"/>
          </p:nvPr>
        </p:nvPicPr>
        <p:blipFill rotWithShape="1">
          <a:blip r:embed="rId3"/>
          <a:srcRect l="39000" r="6001" b="1"/>
          <a:stretch/>
        </p:blipFill>
        <p:spPr>
          <a:xfrm>
            <a:off x="5964950"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Tree>
    <p:extLst>
      <p:ext uri="{BB962C8B-B14F-4D97-AF65-F5344CB8AC3E}">
        <p14:creationId xmlns:p14="http://schemas.microsoft.com/office/powerpoint/2010/main" val="81173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6" name="Group 15">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8"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21" name="Rectangle 20">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363794" y="245805"/>
            <a:ext cx="5270090" cy="2376171"/>
          </a:xfrm>
        </p:spPr>
        <p:txBody>
          <a:bodyPr vert="horz" lIns="91440" tIns="45720" rIns="91440" bIns="45720" rtlCol="0" anchor="b" anchorCtr="0">
            <a:normAutofit fontScale="90000"/>
          </a:bodyPr>
          <a:lstStyle/>
          <a:p>
            <a:r>
              <a:rPr lang="en-US" sz="2700" i="1" spc="50" dirty="0"/>
              <a:t>The UN definition</a:t>
            </a:r>
            <a:r>
              <a:rPr lang="en-US" sz="2700" spc="50" dirty="0"/>
              <a:t>: </a:t>
            </a:r>
            <a:r>
              <a:rPr lang="en-US" sz="2700" spc="50" dirty="0">
                <a:solidFill>
                  <a:srgbClr val="FF0000"/>
                </a:solidFill>
              </a:rPr>
              <a:t>human rights</a:t>
            </a:r>
            <a:r>
              <a:rPr lang="en-US" sz="2700" spc="50" dirty="0"/>
              <a:t> as those rights which are inherent in our state of nature and without which we cannot live as human beings.</a:t>
            </a:r>
            <a:br>
              <a:rPr lang="en-US" sz="2800" spc="50" dirty="0"/>
            </a:br>
            <a:endParaRPr lang="en-US" sz="2800" dirty="0"/>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a:xfrm>
            <a:off x="117987" y="2389239"/>
            <a:ext cx="5708013" cy="3928329"/>
          </a:xfrm>
        </p:spPr>
        <p:txBody>
          <a:bodyPr vert="horz" lIns="91440" tIns="45720" rIns="91440" bIns="45720" rtlCol="0">
            <a:normAutofit fontScale="85000" lnSpcReduction="10000"/>
          </a:bodyPr>
          <a:lstStyle/>
          <a:p>
            <a:pPr>
              <a:lnSpc>
                <a:spcPct val="125000"/>
              </a:lnSpc>
            </a:pPr>
            <a:r>
              <a:rPr lang="en-US" b="1" i="1" spc="50" dirty="0">
                <a:solidFill>
                  <a:srgbClr val="0070C0">
                    <a:alpha val="60000"/>
                  </a:srgbClr>
                </a:solidFill>
              </a:rPr>
              <a:t>Human Rights Principles: </a:t>
            </a:r>
            <a:r>
              <a:rPr lang="en-US" spc="50" dirty="0"/>
              <a:t>We are all equally entitled to our human rights without discrimination. These rights are all interrelated, interdependent and indivisible. The principles are: Universal and inalienable, Interdependent and indivisible, Equal and non-discriminatory, and Both Rights and Obligations.</a:t>
            </a:r>
            <a:endParaRPr lang="ro-RO" spc="50" dirty="0"/>
          </a:p>
          <a:p>
            <a:pPr>
              <a:lnSpc>
                <a:spcPct val="125000"/>
              </a:lnSpc>
            </a:pPr>
            <a:r>
              <a:rPr lang="en-US" b="1" i="1" spc="50" dirty="0">
                <a:solidFill>
                  <a:srgbClr val="0070C0">
                    <a:alpha val="60000"/>
                  </a:srgbClr>
                </a:solidFill>
              </a:rPr>
              <a:t>5 basic human rights:</a:t>
            </a:r>
            <a:r>
              <a:rPr lang="en-US" b="1" i="1" spc="50" dirty="0"/>
              <a:t> </a:t>
            </a:r>
            <a:r>
              <a:rPr lang="en-US" spc="50" dirty="0"/>
              <a:t>Everyone has the right to life, liberty, and personal security. Freedom from persecution, access to education, health-care and decent living conditions are all fundamental human rights.</a:t>
            </a:r>
          </a:p>
        </p:txBody>
      </p:sp>
      <p:grpSp>
        <p:nvGrpSpPr>
          <p:cNvPr id="23" name="Group 22">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24" name="Rectangle 23">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6" name="Group 25">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1"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8"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 name="Picture Placeholder 3">
            <a:extLst>
              <a:ext uri="{FF2B5EF4-FFF2-40B4-BE49-F238E27FC236}">
                <a16:creationId xmlns:a16="http://schemas.microsoft.com/office/drawing/2014/main" id="{37A02747-211C-0E25-3AEB-2C44EC6D3475}"/>
              </a:ext>
            </a:extLst>
          </p:cNvPr>
          <p:cNvPicPr>
            <a:picLocks noGrp="1" noChangeAspect="1"/>
          </p:cNvPicPr>
          <p:nvPr>
            <p:ph type="pic" sz="quarter" idx="13"/>
          </p:nvPr>
        </p:nvPicPr>
        <p:blipFill rotWithShape="1">
          <a:blip r:embed="rId3"/>
          <a:srcRect l="18750" r="18750"/>
          <a:stretch/>
        </p:blipFill>
        <p:spPr>
          <a:xfrm>
            <a:off x="5964950"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Tree>
    <p:extLst>
      <p:ext uri="{BB962C8B-B14F-4D97-AF65-F5344CB8AC3E}">
        <p14:creationId xmlns:p14="http://schemas.microsoft.com/office/powerpoint/2010/main" val="16344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4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a:xfrm>
            <a:off x="568163" y="344129"/>
            <a:ext cx="10227656" cy="1997131"/>
          </a:xfrm>
        </p:spPr>
        <p:txBody>
          <a:bodyPr>
            <a:normAutofit fontScale="90000"/>
          </a:bodyPr>
          <a:lstStyle/>
          <a:p>
            <a:r>
              <a:rPr lang="en-US" sz="2400" b="1" i="1" dirty="0">
                <a:solidFill>
                  <a:srgbClr val="FF0000"/>
                </a:solidFill>
              </a:rPr>
              <a:t>Why is it called human rights?</a:t>
            </a:r>
            <a:br>
              <a:rPr lang="ro-RO" sz="2400" b="1" i="1" dirty="0">
                <a:solidFill>
                  <a:srgbClr val="FF0000"/>
                </a:solidFill>
              </a:rPr>
            </a:br>
            <a:br>
              <a:rPr lang="en-US" sz="2400" dirty="0"/>
            </a:br>
            <a:r>
              <a:rPr lang="ro-RO" sz="2400" dirty="0"/>
              <a:t>	</a:t>
            </a:r>
            <a:r>
              <a:rPr lang="en-US" sz="2400" dirty="0"/>
              <a:t>Human rights are rights we have simply because we exist as human beings - they are not granted by any state. These universal rights are inherent to us all, regardless of nationality, sex, national or ethnic origin, color, religion, language, or any other status.</a:t>
            </a:r>
            <a:br>
              <a:rPr lang="en-US" sz="2000" dirty="0"/>
            </a:br>
            <a:endParaRPr lang="en-US" sz="2000" dirty="0"/>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a:xfrm>
            <a:off x="346937" y="2950861"/>
            <a:ext cx="10670108" cy="4232218"/>
          </a:xfrm>
        </p:spPr>
        <p:txBody>
          <a:bodyPr>
            <a:normAutofit/>
          </a:bodyPr>
          <a:lstStyle/>
          <a:p>
            <a:r>
              <a:rPr lang="en-US" sz="2400" b="1" dirty="0">
                <a:solidFill>
                  <a:srgbClr val="FF0000">
                    <a:alpha val="60000"/>
                  </a:srgbClr>
                </a:solidFill>
              </a:rPr>
              <a:t>Freedom</a:t>
            </a:r>
            <a:r>
              <a:rPr lang="en-US" sz="2400" dirty="0"/>
              <a:t> is the state of being allowed to do what you want to do.</a:t>
            </a:r>
          </a:p>
          <a:p>
            <a:r>
              <a:rPr lang="en-US" sz="2400" b="1" dirty="0">
                <a:solidFill>
                  <a:srgbClr val="FF0000">
                    <a:alpha val="60000"/>
                  </a:srgbClr>
                </a:solidFill>
              </a:rPr>
              <a:t>Freedom</a:t>
            </a:r>
            <a:r>
              <a:rPr lang="en-US" sz="2400" dirty="0"/>
              <a:t> is the power or right to act, speak, and change as one wants without hindrance or restraint. Freedom is often associated with liberty and autonomy in the sense of "giving oneself one's own laws".</a:t>
            </a:r>
          </a:p>
          <a:p>
            <a:endParaRPr lang="en-US" dirty="0"/>
          </a:p>
        </p:txBody>
      </p:sp>
    </p:spTree>
    <p:extLst>
      <p:ext uri="{BB962C8B-B14F-4D97-AF65-F5344CB8AC3E}">
        <p14:creationId xmlns:p14="http://schemas.microsoft.com/office/powerpoint/2010/main" val="194486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137652" y="-226142"/>
            <a:ext cx="11906864" cy="6990736"/>
          </a:xfrm>
        </p:spPr>
        <p:txBody>
          <a:bodyPr anchor="b">
            <a:normAutofit fontScale="90000"/>
          </a:bodyPr>
          <a:lstStyle/>
          <a:p>
            <a:pPr algn="l"/>
            <a:r>
              <a:rPr lang="en-US" sz="2400" b="1" i="1" dirty="0">
                <a:solidFill>
                  <a:srgbClr val="FF0000"/>
                </a:solidFill>
              </a:rPr>
              <a:t>Is human freedom absolute?</a:t>
            </a:r>
            <a:br>
              <a:rPr lang="ro-RO" sz="2400" b="1" i="1" dirty="0">
                <a:solidFill>
                  <a:srgbClr val="FF0000"/>
                </a:solidFill>
              </a:rPr>
            </a:br>
            <a:br>
              <a:rPr lang="en-US" sz="2400" dirty="0"/>
            </a:br>
            <a:r>
              <a:rPr lang="en-US" sz="2400" dirty="0"/>
              <a:t>	In reality, freedom cannot be absolute; no one can be completely free. Your talents, family situation, job, wealth, cultural norms, and laws against murder, incest, burglary, and so on, constrain and circumscribe your choices. And then there is the freedom of others that necessarily limits yours.</a:t>
            </a:r>
            <a:br>
              <a:rPr lang="ro-RO" sz="2400" dirty="0"/>
            </a:br>
            <a:br>
              <a:rPr lang="en-US" sz="2400" dirty="0"/>
            </a:br>
            <a:r>
              <a:rPr lang="en-US" sz="2400" b="1" i="1" dirty="0">
                <a:solidFill>
                  <a:srgbClr val="FF0000"/>
                </a:solidFill>
              </a:rPr>
              <a:t>Why freedom is important?</a:t>
            </a:r>
            <a:br>
              <a:rPr lang="ro-RO" sz="2400" b="1" i="1" dirty="0">
                <a:solidFill>
                  <a:srgbClr val="FF0000"/>
                </a:solidFill>
              </a:rPr>
            </a:br>
            <a:br>
              <a:rPr lang="en-US" sz="2400" dirty="0"/>
            </a:br>
            <a:r>
              <a:rPr lang="en-US" sz="2400" dirty="0"/>
              <a:t>	Freedom allows people to build lives of meaning and purpose and is an essential component of human flourishing. In turn, the freedom to explore, create, and innovate are what drives human progress, creating prosperous communities and healthy societies.</a:t>
            </a:r>
            <a:br>
              <a:rPr lang="ro-RO" sz="2400" dirty="0"/>
            </a:br>
            <a:br>
              <a:rPr lang="en-US" sz="2400" dirty="0"/>
            </a:br>
            <a:r>
              <a:rPr lang="en-US" sz="2400" b="1" i="1" dirty="0">
                <a:solidFill>
                  <a:srgbClr val="FF0000"/>
                </a:solidFill>
              </a:rPr>
              <a:t>Do all humans have freedom?</a:t>
            </a:r>
            <a:br>
              <a:rPr lang="ro-RO" sz="2400" b="1" i="1" dirty="0">
                <a:solidFill>
                  <a:srgbClr val="FF0000"/>
                </a:solidFill>
              </a:rPr>
            </a:br>
            <a:br>
              <a:rPr lang="en-US" sz="2400" dirty="0"/>
            </a:br>
            <a:r>
              <a:rPr lang="en-US" sz="2400" dirty="0"/>
              <a:t>	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br>
              <a:rPr lang="en-US" sz="2400" dirty="0"/>
            </a:br>
            <a:endParaRPr lang="en-US" sz="2400" dirty="0"/>
          </a:p>
        </p:txBody>
      </p:sp>
      <p:sp>
        <p:nvSpPr>
          <p:cNvPr id="8" name="Subtitle 7">
            <a:extLst>
              <a:ext uri="{FF2B5EF4-FFF2-40B4-BE49-F238E27FC236}">
                <a16:creationId xmlns:a16="http://schemas.microsoft.com/office/drawing/2014/main" id="{2C602EC3-0115-4FB6-BAA7-BCA17E611651}"/>
              </a:ext>
            </a:extLst>
          </p:cNvPr>
          <p:cNvSpPr>
            <a:spLocks noGrp="1"/>
          </p:cNvSpPr>
          <p:nvPr>
            <p:ph sz="quarter" idx="10"/>
          </p:nvPr>
        </p:nvSpPr>
        <p:spPr>
          <a:xfrm>
            <a:off x="2286000" y="6764594"/>
            <a:ext cx="7659688" cy="93405"/>
          </a:xfrm>
        </p:spPr>
        <p:txBody>
          <a:bodyPr>
            <a:normAutofit fontScale="25000" lnSpcReduction="20000"/>
          </a:bodyPr>
          <a:lstStyle/>
          <a:p>
            <a:endParaRPr lang="en-US" dirty="0"/>
          </a:p>
        </p:txBody>
      </p:sp>
    </p:spTree>
    <p:extLst>
      <p:ext uri="{BB962C8B-B14F-4D97-AF65-F5344CB8AC3E}">
        <p14:creationId xmlns:p14="http://schemas.microsoft.com/office/powerpoint/2010/main" val="235918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a:xfrm>
            <a:off x="568164" y="432620"/>
            <a:ext cx="11104724" cy="1870588"/>
          </a:xfrm>
        </p:spPr>
        <p:txBody>
          <a:bodyPr>
            <a:normAutofit fontScale="90000"/>
          </a:bodyPr>
          <a:lstStyle/>
          <a:p>
            <a:pPr marL="571500" indent="-571500">
              <a:buFont typeface="Wingdings" panose="05000000000000000000" pitchFamily="2" charset="2"/>
              <a:buChar char="v"/>
            </a:pPr>
            <a:r>
              <a:rPr lang="en-US" dirty="0"/>
              <a:t> </a:t>
            </a:r>
            <a:r>
              <a:rPr lang="en-US" sz="2200" b="1" dirty="0"/>
              <a:t>EU system - Relevant Articles of EU Charter of Fundamental Rights</a:t>
            </a:r>
            <a:r>
              <a:rPr lang="ro-RO" sz="2200" b="1" dirty="0"/>
              <a:t> </a:t>
            </a:r>
            <a:r>
              <a:rPr lang="en-US" sz="2200" dirty="0"/>
              <a:t>((Art. 10 - freedom of religion; Art. 11 - freedom of expression; Art. 12 - freedom of assembly and association; Art. 14 - right to education; Art. 24 - rights of the child) (Brussels </a:t>
            </a:r>
            <a:r>
              <a:rPr lang="en-US" sz="2200" dirty="0" err="1"/>
              <a:t>IIa</a:t>
            </a:r>
            <a:r>
              <a:rPr lang="en-US" sz="2200" dirty="0"/>
              <a:t> Regulation (2019/1111/EU); Procedural Safeguards Directive (2016/800/EU); Child Sexual Abuse Directive (2011/93/EC))</a:t>
            </a:r>
            <a:br>
              <a:rPr lang="en-US" dirty="0"/>
            </a:br>
            <a:endParaRPr lang="en-US" dirty="0"/>
          </a:p>
        </p:txBody>
      </p:sp>
      <p:sp>
        <p:nvSpPr>
          <p:cNvPr id="12" name="Content Placeholder 11">
            <a:extLst>
              <a:ext uri="{FF2B5EF4-FFF2-40B4-BE49-F238E27FC236}">
                <a16:creationId xmlns:a16="http://schemas.microsoft.com/office/drawing/2014/main" id="{09A860AE-836A-6B3C-D663-F6B253827540}"/>
              </a:ext>
            </a:extLst>
          </p:cNvPr>
          <p:cNvSpPr>
            <a:spLocks noGrp="1"/>
          </p:cNvSpPr>
          <p:nvPr>
            <p:ph sz="half" idx="12"/>
          </p:nvPr>
        </p:nvSpPr>
        <p:spPr>
          <a:xfrm>
            <a:off x="519112" y="2303207"/>
            <a:ext cx="5398686" cy="4232218"/>
          </a:xfrm>
        </p:spPr>
        <p:txBody>
          <a:bodyPr>
            <a:normAutofit fontScale="92500" lnSpcReduction="10000"/>
          </a:bodyPr>
          <a:lstStyle/>
          <a:p>
            <a:r>
              <a:rPr lang="en-US" dirty="0">
                <a:solidFill>
                  <a:srgbClr val="0070C0">
                    <a:alpha val="60000"/>
                  </a:srgbClr>
                </a:solidFill>
              </a:rPr>
              <a:t>Article 10 - Freedom of thought, conscience and religion</a:t>
            </a:r>
          </a:p>
          <a:p>
            <a:r>
              <a:rPr lang="en-US" dirty="0"/>
              <a:t>	1. Everyone has the right to freedom of thought, conscience and religion. This right includes freedom to change religion or belief and freedom, either alone or in community with others and in public or in private, to manifest religion or belief, in worship, teaching, practice and observance.</a:t>
            </a:r>
          </a:p>
          <a:p>
            <a:r>
              <a:rPr lang="en-US" dirty="0"/>
              <a:t>	2. The right to conscientious objection is recognized, in accordance with the national laws governing the exercise of this right.</a:t>
            </a:r>
          </a:p>
          <a:p>
            <a:endParaRPr lang="en-US" dirty="0"/>
          </a:p>
        </p:txBody>
      </p:sp>
      <p:sp>
        <p:nvSpPr>
          <p:cNvPr id="13" name="Content Placeholder 12">
            <a:extLst>
              <a:ext uri="{FF2B5EF4-FFF2-40B4-BE49-F238E27FC236}">
                <a16:creationId xmlns:a16="http://schemas.microsoft.com/office/drawing/2014/main" id="{2BFE84A7-25EF-3EAC-827F-0F82AD57DF50}"/>
              </a:ext>
            </a:extLst>
          </p:cNvPr>
          <p:cNvSpPr>
            <a:spLocks noGrp="1"/>
          </p:cNvSpPr>
          <p:nvPr>
            <p:ph sz="half" idx="13"/>
          </p:nvPr>
        </p:nvSpPr>
        <p:spPr>
          <a:xfrm>
            <a:off x="6205376" y="2438685"/>
            <a:ext cx="5398686" cy="4232218"/>
          </a:xfrm>
        </p:spPr>
        <p:txBody>
          <a:bodyPr>
            <a:normAutofit/>
          </a:bodyPr>
          <a:lstStyle/>
          <a:p>
            <a:r>
              <a:rPr lang="ro-RO" dirty="0"/>
              <a:t>- </a:t>
            </a:r>
            <a:r>
              <a:rPr lang="en-US" dirty="0">
                <a:solidFill>
                  <a:srgbClr val="FF0000">
                    <a:alpha val="60000"/>
                  </a:srgbClr>
                </a:solidFill>
              </a:rPr>
              <a:t>Under EU law</a:t>
            </a:r>
            <a:r>
              <a:rPr lang="en-US" dirty="0"/>
              <a:t>, Article 10 of the EU Charter of Fundamental Rights guarantees freedom of thought, conscience and religion. This right includes the freedom to change one’s religion or belief and the freedom, either alone or in community with others and in public or in private, to manifest one’s religion or belief in worship, teaching, practice and observance. The right to conscientious objection is also recognized in accordance with national law (Article 10 (2) of the charter).</a:t>
            </a:r>
          </a:p>
        </p:txBody>
      </p:sp>
    </p:spTree>
    <p:extLst>
      <p:ext uri="{BB962C8B-B14F-4D97-AF65-F5344CB8AC3E}">
        <p14:creationId xmlns:p14="http://schemas.microsoft.com/office/powerpoint/2010/main" val="272386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5A52-EB72-8381-9004-15EFA08A1549}"/>
              </a:ext>
            </a:extLst>
          </p:cNvPr>
          <p:cNvSpPr>
            <a:spLocks noGrp="1"/>
          </p:cNvSpPr>
          <p:nvPr>
            <p:ph type="title"/>
          </p:nvPr>
        </p:nvSpPr>
        <p:spPr>
          <a:xfrm>
            <a:off x="353961" y="88491"/>
            <a:ext cx="11233509" cy="2007882"/>
          </a:xfrm>
        </p:spPr>
        <p:txBody>
          <a:bodyPr/>
          <a:lstStyle/>
          <a:p>
            <a:r>
              <a:rPr lang="en-US" dirty="0"/>
              <a:t>  </a:t>
            </a:r>
            <a:r>
              <a:rPr lang="en-US" sz="2000" dirty="0">
                <a:solidFill>
                  <a:srgbClr val="0070C0"/>
                </a:solidFill>
              </a:rPr>
              <a:t>Art. 11 - freedom of expression</a:t>
            </a:r>
            <a:br>
              <a:rPr lang="ro-RO" sz="2000" dirty="0">
                <a:solidFill>
                  <a:srgbClr val="0070C0"/>
                </a:solidFill>
              </a:rPr>
            </a:br>
            <a:br>
              <a:rPr lang="en-US" sz="2000" dirty="0"/>
            </a:br>
            <a:r>
              <a:rPr lang="en-US" sz="2000" dirty="0"/>
              <a:t>	1. Everyone has the right to freedom of expression. This right shall include freedom to hold opinions and to receive and impart information and ideas without interference by public authority and regardless of frontiers.</a:t>
            </a:r>
            <a:br>
              <a:rPr lang="en-US" sz="2000" dirty="0"/>
            </a:br>
            <a:r>
              <a:rPr lang="en-US" sz="2000" dirty="0"/>
              <a:t>	2. The freedom and pluralism of the media shall be respected. </a:t>
            </a:r>
          </a:p>
        </p:txBody>
      </p:sp>
      <p:sp>
        <p:nvSpPr>
          <p:cNvPr id="3" name="Content Placeholder 2">
            <a:extLst>
              <a:ext uri="{FF2B5EF4-FFF2-40B4-BE49-F238E27FC236}">
                <a16:creationId xmlns:a16="http://schemas.microsoft.com/office/drawing/2014/main" id="{66377FFE-5575-F589-0B25-1907543616B3}"/>
              </a:ext>
            </a:extLst>
          </p:cNvPr>
          <p:cNvSpPr>
            <a:spLocks noGrp="1"/>
          </p:cNvSpPr>
          <p:nvPr>
            <p:ph sz="half" idx="1"/>
          </p:nvPr>
        </p:nvSpPr>
        <p:spPr>
          <a:xfrm>
            <a:off x="0" y="2839422"/>
            <a:ext cx="5828481" cy="3844413"/>
          </a:xfrm>
        </p:spPr>
        <p:txBody>
          <a:bodyPr>
            <a:normAutofit/>
          </a:bodyPr>
          <a:lstStyle/>
          <a:p>
            <a:r>
              <a:rPr lang="en-US" dirty="0">
                <a:solidFill>
                  <a:srgbClr val="FF0000">
                    <a:alpha val="60000"/>
                  </a:srgbClr>
                </a:solidFill>
              </a:rPr>
              <a:t>Under EU law</a:t>
            </a:r>
            <a:r>
              <a:rPr lang="en-US" dirty="0"/>
              <a:t>, the right to freedom of expression includes the freedom to hold opinions and to receive and impart information and ideas without interference by public authority and regardless of frontiers (Article 11 of the EU Charter of Fundamental Rights).</a:t>
            </a:r>
          </a:p>
        </p:txBody>
      </p:sp>
      <p:pic>
        <p:nvPicPr>
          <p:cNvPr id="5" name="Content Placeholder 4">
            <a:extLst>
              <a:ext uri="{FF2B5EF4-FFF2-40B4-BE49-F238E27FC236}">
                <a16:creationId xmlns:a16="http://schemas.microsoft.com/office/drawing/2014/main" id="{2BC94040-7DB5-2B59-26CC-5ABBBBF2AEEC}"/>
              </a:ext>
            </a:extLst>
          </p:cNvPr>
          <p:cNvPicPr>
            <a:picLocks noGrp="1" noChangeAspect="1"/>
          </p:cNvPicPr>
          <p:nvPr>
            <p:ph sz="half" idx="13"/>
          </p:nvPr>
        </p:nvPicPr>
        <p:blipFill>
          <a:blip r:embed="rId3"/>
          <a:stretch>
            <a:fillRect/>
          </a:stretch>
        </p:blipFill>
        <p:spPr>
          <a:xfrm>
            <a:off x="6235699" y="2399070"/>
            <a:ext cx="5602339" cy="3844413"/>
          </a:xfrm>
          <a:prstGeom prst="rect">
            <a:avLst/>
          </a:prstGeom>
        </p:spPr>
      </p:pic>
    </p:spTree>
    <p:extLst>
      <p:ext uri="{BB962C8B-B14F-4D97-AF65-F5344CB8AC3E}">
        <p14:creationId xmlns:p14="http://schemas.microsoft.com/office/powerpoint/2010/main" val="328461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2349910" y="0"/>
            <a:ext cx="9645443" cy="2212258"/>
          </a:xfrm>
        </p:spPr>
        <p:txBody>
          <a:bodyPr vert="horz" wrap="square" lIns="91440" tIns="45720" rIns="91440" bIns="45720" rtlCol="0" anchor="b" anchorCtr="0">
            <a:normAutofit fontScale="90000"/>
          </a:bodyPr>
          <a:lstStyle/>
          <a:p>
            <a:r>
              <a:rPr lang="en-US" sz="1800" kern="1200" cap="none" spc="0" baseline="0" dirty="0">
                <a:solidFill>
                  <a:srgbClr val="0070C0"/>
                </a:solidFill>
                <a:latin typeface="+mj-lt"/>
                <a:ea typeface="+mj-ea"/>
                <a:cs typeface="+mj-cs"/>
              </a:rPr>
              <a:t>Art. 12 - freedom of assembly and association</a:t>
            </a:r>
            <a:br>
              <a:rPr lang="en-US" sz="1800" kern="1200" cap="none" spc="0" baseline="0" dirty="0">
                <a:solidFill>
                  <a:schemeClr val="tx1"/>
                </a:solidFill>
                <a:latin typeface="+mj-lt"/>
                <a:ea typeface="+mj-ea"/>
                <a:cs typeface="+mj-cs"/>
              </a:rPr>
            </a:b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1. Everyone has the right to freedom of peaceful assembly and to freedom of association at all levels, in particular in political, trade union and civic matters, which implies the right of everyone to form and join trade unions for the protection of his or her interests.</a:t>
            </a:r>
            <a:br>
              <a:rPr lang="ro-RO" sz="1800" kern="1200" cap="none" spc="0" baseline="0" dirty="0">
                <a:solidFill>
                  <a:schemeClr val="tx1"/>
                </a:solidFill>
                <a:latin typeface="+mj-lt"/>
                <a:ea typeface="+mj-ea"/>
                <a:cs typeface="+mj-cs"/>
              </a:rPr>
            </a:br>
            <a:br>
              <a:rPr lang="en-US" sz="1800" kern="1200" cap="none" spc="0" baseline="0" dirty="0">
                <a:solidFill>
                  <a:schemeClr val="tx1"/>
                </a:solidFill>
                <a:latin typeface="+mj-lt"/>
                <a:ea typeface="+mj-ea"/>
                <a:cs typeface="+mj-cs"/>
              </a:rPr>
            </a:br>
            <a:r>
              <a:rPr lang="en-US" sz="1800" kern="1200" cap="none" spc="0" baseline="0" dirty="0">
                <a:solidFill>
                  <a:schemeClr val="tx1"/>
                </a:solidFill>
                <a:latin typeface="+mj-lt"/>
                <a:ea typeface="+mj-ea"/>
                <a:cs typeface="+mj-cs"/>
              </a:rPr>
              <a:t>	2. Political parties at Union level contribute to expressing the political will of the citizens of the Union.</a:t>
            </a:r>
            <a:br>
              <a:rPr lang="en-US" sz="1600" kern="1200" cap="none" spc="0" baseline="0" dirty="0">
                <a:solidFill>
                  <a:schemeClr val="tx1"/>
                </a:solidFill>
                <a:latin typeface="+mj-lt"/>
                <a:ea typeface="+mj-ea"/>
                <a:cs typeface="+mj-cs"/>
              </a:rPr>
            </a:br>
            <a:endParaRPr lang="en-US" sz="1600" kern="1200" cap="none" spc="0" baseline="0" dirty="0">
              <a:solidFill>
                <a:schemeClr val="tx1"/>
              </a:solidFill>
              <a:latin typeface="+mj-lt"/>
              <a:ea typeface="+mj-ea"/>
              <a:cs typeface="+mj-cs"/>
            </a:endParaRPr>
          </a:p>
        </p:txBody>
      </p:sp>
      <p:pic>
        <p:nvPicPr>
          <p:cNvPr id="8" name="Picture Placeholder 7">
            <a:extLst>
              <a:ext uri="{FF2B5EF4-FFF2-40B4-BE49-F238E27FC236}">
                <a16:creationId xmlns:a16="http://schemas.microsoft.com/office/drawing/2014/main" id="{84970E07-6FA8-6965-59F1-0A3F49ADA891}"/>
              </a:ext>
            </a:extLst>
          </p:cNvPr>
          <p:cNvPicPr>
            <a:picLocks noGrp="1" noChangeAspect="1"/>
          </p:cNvPicPr>
          <p:nvPr>
            <p:ph type="pic" sz="quarter" idx="14"/>
          </p:nvPr>
        </p:nvPicPr>
        <p:blipFill rotWithShape="1">
          <a:blip r:embed="rId3"/>
          <a:srcRect l="5809" r="5811"/>
          <a:stretch/>
        </p:blipFill>
        <p:spPr>
          <a:xfrm>
            <a:off x="-1735332" y="76205"/>
            <a:ext cx="3863955" cy="6705590"/>
          </a:xfrm>
          <a:prstGeom prst="rect">
            <a:avLst/>
          </a:prstGeom>
        </p:spPr>
      </p:pic>
      <p:cxnSp>
        <p:nvCxnSpPr>
          <p:cNvPr id="27" name="Straight Connector 26">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943E7C-A74D-4CB3-844B-51917C88C95F}"/>
              </a:ext>
            </a:extLst>
          </p:cNvPr>
          <p:cNvSpPr>
            <a:spLocks noGrp="1"/>
          </p:cNvSpPr>
          <p:nvPr>
            <p:ph idx="10"/>
          </p:nvPr>
        </p:nvSpPr>
        <p:spPr>
          <a:xfrm>
            <a:off x="2349911" y="2413468"/>
            <a:ext cx="9645444" cy="4124984"/>
          </a:xfrm>
        </p:spPr>
        <p:txBody>
          <a:bodyPr vert="horz" lIns="91440" tIns="45720" rIns="91440" bIns="45720" rtlCol="0">
            <a:noAutofit/>
          </a:bodyPr>
          <a:lstStyle/>
          <a:p>
            <a:pPr>
              <a:lnSpc>
                <a:spcPct val="150000"/>
              </a:lnSpc>
            </a:pPr>
            <a:r>
              <a:rPr lang="en-US" sz="1200" dirty="0">
                <a:solidFill>
                  <a:srgbClr val="FF0000">
                    <a:alpha val="60000"/>
                  </a:srgbClr>
                </a:solidFill>
              </a:rPr>
              <a:t>Under EU law</a:t>
            </a:r>
            <a:r>
              <a:rPr lang="en-US" sz="1200" dirty="0"/>
              <a:t>, Article 12 of the EU Charter of Fundamental Rights provides that everyone has the right to freedom of peaceful assembly and association at all levels, in particular in political, trade union and civic matters. This implies the right of everyone to form and to join trade unions for the protection of his or her interests.</a:t>
            </a:r>
            <a:endParaRPr lang="ro-RO" sz="1200" dirty="0"/>
          </a:p>
          <a:p>
            <a:pPr>
              <a:lnSpc>
                <a:spcPct val="150000"/>
              </a:lnSpc>
            </a:pPr>
            <a:endParaRPr lang="en-US" sz="1200" dirty="0"/>
          </a:p>
          <a:p>
            <a:pPr>
              <a:lnSpc>
                <a:spcPct val="150000"/>
              </a:lnSpc>
            </a:pPr>
            <a:r>
              <a:rPr lang="en-US" sz="1200" dirty="0">
                <a:solidFill>
                  <a:srgbClr val="FF0000">
                    <a:alpha val="60000"/>
                  </a:srgbClr>
                </a:solidFill>
              </a:rPr>
              <a:t>Under </a:t>
            </a:r>
            <a:r>
              <a:rPr lang="en-US" sz="1200" dirty="0" err="1">
                <a:solidFill>
                  <a:srgbClr val="FF0000">
                    <a:alpha val="60000"/>
                  </a:srgbClr>
                </a:solidFill>
              </a:rPr>
              <a:t>CoE</a:t>
            </a:r>
            <a:r>
              <a:rPr lang="en-US" sz="1200" dirty="0">
                <a:solidFill>
                  <a:srgbClr val="FF0000">
                    <a:alpha val="60000"/>
                  </a:srgbClr>
                </a:solidFill>
              </a:rPr>
              <a:t> law</a:t>
            </a:r>
            <a:r>
              <a:rPr lang="en-US" sz="1200" dirty="0"/>
              <a:t>, Article 11 (1) of the ECHR guarantees the right to freedom of assembly and association subject to the restrictions of Article 11 (2). The ECtHR has explicitly asserted the right of children to attend gatherings in a public space. As the Court noted in Christian Democratic People’s Party v. Moldova90 it would be contrary to the parents’ and children’s freedom of assembly to prevent them from attending events, in particular to protest against government policy on schooling. Under international law, individual children, as well as children’s organizations, can rely on the protection offered by Article 15 of the CRC, which contains the right to freedom of association and of peaceful assembly. Based on this provision, various associations in which children are engaged have been granted international protection.</a:t>
            </a:r>
          </a:p>
          <a:p>
            <a:pPr>
              <a:lnSpc>
                <a:spcPct val="150000"/>
              </a:lnSpc>
            </a:pPr>
            <a:endParaRPr lang="en-US" sz="1200" dirty="0"/>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FEDA63D-DE73-4ED5-BDF0-D3D9FD35E1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{2B40FE52-BB56-403E-97A7-D391126B1597}tf11158769_win32</Template>
  <TotalTime>103</TotalTime>
  <Words>3574</Words>
  <Application>Microsoft Office PowerPoint</Application>
  <PresentationFormat>Widescreen</PresentationFormat>
  <Paragraphs>58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vt:lpstr>
      <vt:lpstr>Calibri</vt:lpstr>
      <vt:lpstr>Goudy Old Style</vt:lpstr>
      <vt:lpstr>Wingdings</vt:lpstr>
      <vt:lpstr>FrostyVTI</vt:lpstr>
      <vt:lpstr>SELECTED ISSUES ON CIVIL RIGHTS AND FREEDOMS  Catan Anastasia PhD, associate professor </vt:lpstr>
      <vt:lpstr>PowerPoint Presentation</vt:lpstr>
      <vt:lpstr>Human rights 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vt:lpstr>
      <vt:lpstr>The UN definition: human rights as those rights which are inherent in our state of nature and without which we cannot live as human beings. </vt:lpstr>
      <vt:lpstr>Why is it called human rights?   Human rights are rights we have simply because we exist as human beings - they are not granted by any state. These universal rights are inherent to us all, regardless of nationality, sex, national or ethnic origin, color, religion, language, or any other status. </vt:lpstr>
      <vt:lpstr>Is human freedom absolute?   In reality, freedom cannot be absolute; no one can be completely free. Your talents, family situation, job, wealth, cultural norms, and laws against murder, incest, burglary, and so on, constrain and circumscribe your choices. And then there is the freedom of others that necessarily limits yours.  Why freedom is important?   Freedom allows people to build lives of meaning and purpose and is an essential component of human flourishing. In turn, the freedom to explore, create, and innovate are what drives human progress, creating prosperous communities and healthy societies.  Do all humans have freedom?   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 </vt:lpstr>
      <vt:lpstr> EU system - Relevant Articles of EU Charter of Fundamental Rights ((Art. 10 - freedom of religion; Art. 11 - freedom of expression; Art. 12 - freedom of assembly and association; Art. 14 - right to education; Art. 24 - rights of the child) (Brussels IIa Regulation (2019/1111/EU); Procedural Safeguards Directive (2016/800/EU); Child Sexual Abuse Directive (2011/93/EC)) </vt:lpstr>
      <vt:lpstr>  Art. 11 - freedom of expression   1. Everyone has the right to freedom of expression. This right shall include freedom to hold opinions and to receive and impart information and ideas without interference by public authority and regardless of frontiers.  2. The freedom and pluralism of the media shall be respected. </vt:lpstr>
      <vt:lpstr>Art. 12 - freedom of assembly and association   1. Everyone has the right to freedom of peaceful assembly and to freedom of association at all levels, in particular in political, trade union and civic matters, which implies the right of everyone to form and join trade unions for the protection of his or her interests.   2. Political parties at Union level contribute to expressing the political will of the citizens of the Union. </vt:lpstr>
      <vt:lpstr>Art. 14 - right to education  1. Everyone has the right to education and to have access to vocational and continuing training.   2. This right includes the possibility to receive free compulsory education.   3. The freedom to found educational establishments with due respect for democratic principles and the right of parents to ensure the education and teaching of their children in conformity with their religious, philosophical and pedagogical convictions shall be respected, in accordance with the national laws governing the exercise of such freedom and right.  </vt:lpstr>
      <vt:lpstr> </vt:lpstr>
      <vt:lpstr>Art. 24 - rights of the child   1. Children shall have the right to such protection and care as is necessary for their well-being. They may express their views freely. Such views shall be taken into consideration on matters which  concern them in accordance with their age and maturity.    2. In all actions relating to children, whether taken by public authorities or private institutions, the  child's best interests must be a primary consideration.    3. Every child shall have the right to maintain on a regular basis a personal relationship and direct  contact with both his or her parents, unless that is contrary to his or her interests. </vt:lpstr>
      <vt:lpstr>    Who is a child?    The definition of childhood is critical because it determines which specific rights attach to the status of a child. The majority of international instruments do not define the upper limits of childhood, i.e. , the end of childhood or the attainment of adulthood. In a few treaties it varies according to the purpose or context, from 14 to 16 years of age and above.  Article 2(c) of the European Convention on contact concerning children (2003) stipulates that: ‘a child means a person up to 18 years of age in respect of whom a contact order may be made or enforced in a State Party’.   Article 1 of the UN Convention on the Rights of the Child defines who is to be considered a ‘child’ for the purpose of the Convention. The threshold for the differentiation between childhood and adulthood is set at the age of 18 in order to extend the scope of the Convention to as large an age group as possible. Nevertheless, the provision admits a degree of flexibility in determining a lower age limit for specific purposes on the domestic level. Thus, everyone under eighteen is a child ‘unless, under the law applicable to the child, majority is attained earlier’.    The issue of minimum-age legislation is one of the most crucial aspects for the protection of children. Its objective is to protect children from being harmed, abused and exploited. Notwithstanding the consensus that there should be some congruity among the legal age limits for children with regard to different activities and that there should be some reasonable relationship between a particular age limit and the purpose it is supposed to serve, rights based upon age express a relativism, which can render them arbitrary and thus having discriminatory effects.    Children are, for example, not permitted to vote but they can be enlisted and conscripted into the armed forces. The minimum age for service in the military is often less than eighteen. The additional protocol to the Convention on the Rights of the Child on the involvement of children in armed conflicts (2000) establishes 18 years of age as the minimum age for compulsory recruitment of children and of children taking a direct part in hostilities. Voluntary recruitment of those under 18 is, however, permitted under specific conditions.  </vt:lpstr>
      <vt:lpstr>CoE system - Relevant Articles of ECHR and its Protocols (Art. 9 - freedom of religion; Art. 14 - prohibition of discrimination; Art. 10 - freedom of expression; Art. 6 - fair trial)  Art. 9 – freedom of religion  Under CoE law, Article 9 of the ECHR provides the right to freedom of thought, conscience and religion. Three dimensions of the right to freedom of religion have been distilled from the ECtHR’s case law: the internal dimension; the freedom to change one’s religion or belief; and the freedom to manifest one’s religion or belief. The frst two dimensions are absolute, and states may not limit them under any circumstance.65 The freedom to manifest one’s religion or belief may be limited if such limitations are prescribed by law, pursue a legitimate aim and are necessary in a democratic society (Article 9 (2) of the ECHR). In its case law, the ECtHR has dealt with children’s freedom of thought, conscience and religion, mainly in relation to the right to education and the state school system.      </vt:lpstr>
      <vt:lpstr>Art. 14 - prohibition of discrimination   Under the ECHR, Article 14 guarantees equality in “the enjoyment of […] [the] rights and freedoms” set out in the ECHR. The ECtHR is therefore only competent to examine complaints of discrimination that fall within the ambit of one of the rights protected by the ECHR. Protocol No. 12 (ratified so far by 20 Member States) prohibits discrimination in relation to the “enjoyment of any right set forth by law” and “by any public authority” and has thus a wider scope than Article 14, which relates only to the rights guaranteed by the ECHR.   Under CoE law, the ECtHR has ruled in several landmark cases on the differential treatment of Roma children in the educational system. These cases were analyzed under Article 14 taken together with Article 2 of Protocol 1 to the ECHR. The ECtHR held that the over-representation or segregation of Roma children in special schools or classes could only be objectively justified by putting in place appropriate safeguards for referring children to these schools or classes, such as tests specifically designed for and sensitive to the needs of Roma children; appropriate evaluation and monitoring of progress so that integration into ordinary classes takes place as soon as learning difficulties have been remedied; and positive measures to address learning difficulties. In the absence of effective anti-segregationist measures, prolonging the educational segregation of Roma children in a mainstream school with a regular program could thus not be justifed . In addition, the Committee of Ministers of the CoE recommends that the history of Roma and/or Travellers be included in school curricula and teaching materials.       </vt:lpstr>
      <vt:lpstr>Art. 10 - freedom of expression  Under CoE law, freedom of expression is guaranteed by Article 10 of the ECHR and may be limited only when prescribed by law, in pursuit of one of the legitimate aims listed in Article 10 (2) and when necessary in a democratic society.    In its case law, the ECtHR has stressed that “[f]freedom of expression constitutes one of the essential foundations of [a democratic] society, one of the basic conditions for its progress and for the development of every man [...] it is applicable not only to ‘information’ or ‘ideas’ that are favorably received or regarded as inoffensive or as a matter of indifference, but also to those that offend, shock or disturb the State or any sector of the population” .        </vt:lpstr>
      <vt:lpstr>     Art. 6 - fair trial   The ECtHR regularly refers to the CRC when addressing claims pursued either by or on behalf of children. In some cases, children’s rights principles, as articulated by the CRC, have had a profound influence on the ECtHR’s reasoning, notably as concerns the Court’s interpretation of Article 6 of the ECHR (right to a fair trial) in relation to the treatment of children in conflict with the law.   Under CoE law, the ECHR fair trial guarantees are laid down in Article 6, which generates the most extensive case law of the ECtHR. Article 6 (1) of the ECHR includes some express fair trial guarantees: the right to a fair public hearing/ pronouncement (unless it is contrary to, among others, the interests of juveniles); the right to a trial within reasonable time; the right to a trial by an independent and impartial tribunal;679 and the right to a trial by a tribunal established by law. Inherent in the concept of a fair trial, the ECtHR has developed guarantees: equality of arms and adversarial proceedings; the right to remain silent; access to a lawyer; effective participation; presence at the hearing; and reasoned decisions.    </vt:lpstr>
      <vt:lpstr>CoE Lanzarote Convention (Articles 9 and 14)   The Lanzarote Convention, in Article 9, addresses the participation of children in the development and the implementation of state policies, programs or other initiatives concerning the fight against sexual exploitation and sexual abuse of children. Article 14 (1) of the same convention provides that assistance to victims must take due account of the child’s views, needs and concerns.   Characteristics of the Convention:   - prevent and combat sexual exploitation and sexual abuse of children; - protect the rights of child victims of sexual exploitation and sexual abuse; - prosecute the perpetrators; - promote appropriate policies and national and international co-operation against this phenomenon.  Prevent sexual exploitation and sexual abuse of children:  - recruitment, training and awareness raising of persons working in contact with children - education for children; - preventive intervention programs or measures; - measures aimed at the general public; - participation of children, the private sector, the media and civil society.        </vt:lpstr>
      <vt:lpstr>Protect the rights of child victims of sexual exploitation and sexual abuse:  - reporting suspected sexual exploitation or sexual abuse; - helplines and assistance to victims (as children and as adults) including measures to: * assist victims, in the short and long term, in their physical and psychological recovery; * enable adults who were victims during their childhood to speak out; * remove alleged perpetrators or take victims away from an abusive family environment.  Prosecute the perpetrators:  - substantive criminal law: sexual abuse, child prostitution, child pornography, corruption of children, solicitation of children for sexual purposes, aiding or abetting and attempts to commit an offence; - jurisdictional requirements for initiating proceedings and punishing offences; - corporate liability; - sanctions and aggravating circumstances, previous convictions; - procedures: investigation, prosecution and procedural law; - general measures of protection for children; - statute of limitations; - investigations and interviews with the child.          </vt:lpstr>
      <vt:lpstr>Examples of acts being criminalized:  – Abuse from a position of trust – Abuse of vulnerable children – Child prostitution – Child pornography – “Grooming” – Corruption of children.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ISSUES ON CIVIL RIGHTS AND FREEDOMS  Catan Anastasia PhD, associate professor </dc:title>
  <dc:creator>CDA</dc:creator>
  <cp:lastModifiedBy>CDA</cp:lastModifiedBy>
  <cp:revision>14</cp:revision>
  <dcterms:created xsi:type="dcterms:W3CDTF">2024-04-03T12:26:30Z</dcterms:created>
  <dcterms:modified xsi:type="dcterms:W3CDTF">2024-04-08T06:27:56Z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