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6C7B5-374E-4618-BA21-787F46C1E55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4C111-FDD6-4E78-8BA2-04F07C311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52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4C111-FDD6-4E78-8BA2-04F07C3111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11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D691-3FA8-4D82-AFE6-04D3F53207CD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9E77-2513-4390-9DE5-93B6B4B72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5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D691-3FA8-4D82-AFE6-04D3F53207CD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9E77-2513-4390-9DE5-93B6B4B72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58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D691-3FA8-4D82-AFE6-04D3F53207CD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9E77-2513-4390-9DE5-93B6B4B72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8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D691-3FA8-4D82-AFE6-04D3F53207CD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9E77-2513-4390-9DE5-93B6B4B72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0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D691-3FA8-4D82-AFE6-04D3F53207CD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9E77-2513-4390-9DE5-93B6B4B72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6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D691-3FA8-4D82-AFE6-04D3F53207CD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9E77-2513-4390-9DE5-93B6B4B72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7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D691-3FA8-4D82-AFE6-04D3F53207CD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9E77-2513-4390-9DE5-93B6B4B72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0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D691-3FA8-4D82-AFE6-04D3F53207CD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9E77-2513-4390-9DE5-93B6B4B72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68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D691-3FA8-4D82-AFE6-04D3F53207CD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9E77-2513-4390-9DE5-93B6B4B72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67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D691-3FA8-4D82-AFE6-04D3F53207CD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9E77-2513-4390-9DE5-93B6B4B72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7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D691-3FA8-4D82-AFE6-04D3F53207CD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9E77-2513-4390-9DE5-93B6B4B72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3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2D691-3FA8-4D82-AFE6-04D3F53207CD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9E77-2513-4390-9DE5-93B6B4B72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JS-E5bpgh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982" y="618996"/>
            <a:ext cx="11240654" cy="906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МЛАДЕНЧЕСТВО (01-12 </a:t>
            </a:r>
            <a:r>
              <a:rPr lang="ru-RU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0908" y="1525398"/>
            <a:ext cx="7758545" cy="4011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Новорожденные (0-28 дней)</a:t>
            </a:r>
            <a:endParaRPr lang="en-US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месяц после рождения — особый этап в жизни ребенка.</a:t>
            </a:r>
          </a:p>
          <a:p>
            <a:pPr algn="just"/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КРИЗИС НОВОРОЖДЕННОСТИ</a:t>
            </a:r>
          </a:p>
          <a:p>
            <a:pPr algn="just"/>
            <a:endParaRPr lang="ru-MD" dirty="0">
              <a:latin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кризиса новорожденности: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Физиологические (рождаясь, ребенок физически отделяется от матери. Он попадает в совершенно иные условия: холод, яркая освещенность, воздушная среда, требующая другого типа дыхания, необходимость смены типа питания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Психологические (психика новорожденного ребенка представляет собой набор врожденных безусловных рефлексов, которые помогают ребенку в первые часы его жизни).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новорожденный | NEWS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418" y="1166809"/>
            <a:ext cx="3602182" cy="189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Новорождённый — Википед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063" y="3291959"/>
            <a:ext cx="3502891" cy="23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034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2804" y="3787566"/>
            <a:ext cx="1153840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Шкала </a:t>
            </a:r>
            <a:r>
              <a:rPr lang="ru-RU" sz="16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Томаса Берри </a:t>
            </a:r>
            <a:r>
              <a:rPr lang="ru-RU" sz="16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Бразелтона</a:t>
            </a:r>
            <a:r>
              <a:rPr lang="ru-RU" sz="16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(неврологические тесты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тесты на определение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поведенческих возможностей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социальной отзывчивости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новорождённого)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48 пунктов шкалы можно разделить на 7 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подшкал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привыкание (как быстро ребёнок реагирует на свет, звук колокольчика и другие раздражители и как скоро к ним привыкает);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ориентировочная реакция (как быстро ребёнок поворачивает к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раздражителю 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свет, колокольчик и т. д.);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мышечный тонус и двигательная активность (насколько устойчива двигательная реакция ребёнка);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состояний (насколько быстро ребёнок может переходить из одного состояния в другой: от сна 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бодровстованию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 спокойного состояния к крику);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регулировка состояний (легко ли успокаивается ребёнок и каким образом);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вегетативная устойчивость (как ребёнок реагирует на стимулы: внезапным вздрагиванием или дрожью);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рефлексы (насколько адекватно новорождённые демонстрирует рефлексы выживания и примитивные рефлексы).</a:t>
            </a:r>
          </a:p>
          <a:p>
            <a:endParaRPr lang="en-US" dirty="0"/>
          </a:p>
        </p:txBody>
      </p:sp>
      <p:pic>
        <p:nvPicPr>
          <p:cNvPr id="2052" name="Picture 4" descr="Шкала Апгар: что обозначают баллы при рождении ребёнка? | Статьи  информационные | Медиацентр | Роддом &quot;Лелека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4" y="244836"/>
            <a:ext cx="6665765" cy="3448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75475" y="472854"/>
            <a:ext cx="52660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Методы оценки состояния новорожденного 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222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067" y="400342"/>
            <a:ext cx="9508503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Рефлексы новорожденного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https://www.youtube.com/watch?v=EJS-E5bpghw</a:t>
            </a:r>
            <a:endParaRPr lang="ru-MD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Рефлексы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выживания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Дыхание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 «поиска груди»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Сосательный рефлекс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Зрачковый рефлекс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Моргание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Примитивные рефлексы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 Моро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Хватательный рефлекс кисти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Хватательный рефлекс стопы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Бабинского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 шага (ходьбы)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Плавательный рефлекс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Шейно-тонический рефлекс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MD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098" name="Picture 2" descr="Кризис новорожденност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891" y="609853"/>
            <a:ext cx="3327112" cy="186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кризис новорожденности - Самое интересное в блогах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830" y="2789093"/>
            <a:ext cx="56769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771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262" y="408770"/>
            <a:ext cx="98287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Младенчество 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Период: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0-1 год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Ведущая деятельность: эмоциональное общение со взрослым (непосредственное)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Социальная ситуация развития: «ребенок-взрослый»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Новообразования: ходьба, первое слово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Привязанность в диаде «мать-дитя»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Потребность в привязанности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Налаживание контакта с помощью механизмов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импритинга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000" dirty="0"/>
          </a:p>
        </p:txBody>
      </p:sp>
      <p:pic>
        <p:nvPicPr>
          <p:cNvPr id="5122" name="Picture 2" descr="Монада и диада мать-дитя. (статья с описанием экспериментов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175" y="2167374"/>
            <a:ext cx="5238461" cy="4515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962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омплекс оживл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496" y="510620"/>
            <a:ext cx="8306618" cy="6221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7620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117</Words>
  <Application>Microsoft Office PowerPoint</Application>
  <PresentationFormat>Широкоэкранный</PresentationFormat>
  <Paragraphs>48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Olga</cp:lastModifiedBy>
  <cp:revision>8</cp:revision>
  <dcterms:created xsi:type="dcterms:W3CDTF">2021-01-30T16:52:03Z</dcterms:created>
  <dcterms:modified xsi:type="dcterms:W3CDTF">2021-01-30T18:45:55Z</dcterms:modified>
</cp:coreProperties>
</file>