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3" r:id="rId3"/>
    <p:sldId id="264" r:id="rId4"/>
    <p:sldId id="266" r:id="rId5"/>
    <p:sldId id="267" r:id="rId6"/>
    <p:sldId id="318" r:id="rId7"/>
    <p:sldId id="304" r:id="rId8"/>
    <p:sldId id="319" r:id="rId9"/>
    <p:sldId id="301" r:id="rId10"/>
    <p:sldId id="309" r:id="rId11"/>
    <p:sldId id="295" r:id="rId12"/>
    <p:sldId id="298" r:id="rId13"/>
    <p:sldId id="299" r:id="rId14"/>
    <p:sldId id="305" r:id="rId15"/>
    <p:sldId id="306" r:id="rId16"/>
    <p:sldId id="322" r:id="rId17"/>
    <p:sldId id="327" r:id="rId18"/>
    <p:sldId id="272" r:id="rId19"/>
    <p:sldId id="280" r:id="rId20"/>
    <p:sldId id="281" r:id="rId21"/>
    <p:sldId id="285" r:id="rId22"/>
    <p:sldId id="286" r:id="rId23"/>
    <p:sldId id="289" r:id="rId24"/>
    <p:sldId id="291" r:id="rId25"/>
    <p:sldId id="307" r:id="rId26"/>
    <p:sldId id="308" r:id="rId27"/>
    <p:sldId id="338" r:id="rId28"/>
    <p:sldId id="339" r:id="rId29"/>
    <p:sldId id="271" r:id="rId30"/>
    <p:sldId id="270" r:id="rId31"/>
    <p:sldId id="321" r:id="rId32"/>
    <p:sldId id="275" r:id="rId33"/>
    <p:sldId id="273" r:id="rId34"/>
    <p:sldId id="274" r:id="rId35"/>
    <p:sldId id="277" r:id="rId36"/>
    <p:sldId id="323" r:id="rId37"/>
    <p:sldId id="324" r:id="rId38"/>
    <p:sldId id="310" r:id="rId39"/>
    <p:sldId id="312" r:id="rId40"/>
    <p:sldId id="314" r:id="rId41"/>
    <p:sldId id="320" r:id="rId42"/>
    <p:sldId id="334" r:id="rId43"/>
    <p:sldId id="335" r:id="rId44"/>
    <p:sldId id="336" r:id="rId45"/>
    <p:sldId id="313" r:id="rId4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144" autoAdjust="0"/>
    <p:restoredTop sz="94660"/>
  </p:normalViewPr>
  <p:slideViewPr>
    <p:cSldViewPr snapToGrid="0">
      <p:cViewPr varScale="1">
        <p:scale>
          <a:sx n="82" d="100"/>
          <a:sy n="82" d="100"/>
        </p:scale>
        <p:origin x="667"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9D15BF5-0A93-4644-B0FF-6A1ED48FEA63}"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D087C7CD-DCBA-4516-8B95-63F47CA359A8}">
      <dgm:prSet custT="1"/>
      <dgm:spPr/>
      <dgm:t>
        <a:bodyPr/>
        <a:lstStyle/>
        <a:p>
          <a:pPr algn="just"/>
          <a:r>
            <a:rPr lang="ro-RO" sz="2000" dirty="0" err="1"/>
            <a:t>This</a:t>
          </a:r>
          <a:r>
            <a:rPr lang="ro-RO" sz="2000" dirty="0"/>
            <a:t> unit </a:t>
          </a:r>
          <a:r>
            <a:rPr lang="ro-RO" sz="2000" dirty="0" err="1"/>
            <a:t>will</a:t>
          </a:r>
          <a:r>
            <a:rPr lang="ro-RO" sz="2000" dirty="0"/>
            <a:t> consider </a:t>
          </a:r>
          <a:r>
            <a:rPr lang="ro-RO" sz="2000" dirty="0" err="1"/>
            <a:t>the</a:t>
          </a:r>
          <a:r>
            <a:rPr lang="ro-RO" sz="2000" dirty="0"/>
            <a:t> European Union </a:t>
          </a:r>
          <a:r>
            <a:rPr lang="ro-RO" sz="2000" dirty="0" err="1"/>
            <a:t>development</a:t>
          </a:r>
          <a:r>
            <a:rPr lang="ro-RO" sz="2000" dirty="0"/>
            <a:t> of </a:t>
          </a:r>
          <a:r>
            <a:rPr lang="ro-RO" sz="2000" dirty="0" err="1"/>
            <a:t>children’s</a:t>
          </a:r>
          <a:r>
            <a:rPr lang="ro-RO" sz="2000" dirty="0"/>
            <a:t> </a:t>
          </a:r>
          <a:r>
            <a:rPr lang="ro-RO" sz="2000" dirty="0" err="1"/>
            <a:t>rights</a:t>
          </a:r>
          <a:r>
            <a:rPr lang="ro-RO" sz="2000" dirty="0"/>
            <a:t> </a:t>
          </a:r>
          <a:r>
            <a:rPr lang="ro-RO" sz="2000" dirty="0" err="1"/>
            <a:t>and</a:t>
          </a:r>
          <a:r>
            <a:rPr lang="ro-RO" sz="2000" dirty="0"/>
            <a:t> </a:t>
          </a:r>
          <a:r>
            <a:rPr lang="ro-RO" sz="2000" dirty="0" err="1"/>
            <a:t>the</a:t>
          </a:r>
          <a:r>
            <a:rPr lang="ro-RO" sz="2000" dirty="0"/>
            <a:t> </a:t>
          </a:r>
          <a:r>
            <a:rPr lang="ro-RO" sz="2000" dirty="0" err="1"/>
            <a:t>scope</a:t>
          </a:r>
          <a:r>
            <a:rPr lang="ro-RO" sz="2000" dirty="0"/>
            <a:t> of legal </a:t>
          </a:r>
          <a:r>
            <a:rPr lang="ro-RO" sz="2000" dirty="0" err="1"/>
            <a:t>protection</a:t>
          </a:r>
          <a:r>
            <a:rPr lang="ro-RO" sz="2000" dirty="0"/>
            <a:t> </a:t>
          </a:r>
          <a:r>
            <a:rPr lang="ro-RO" sz="2000" dirty="0" err="1"/>
            <a:t>under</a:t>
          </a:r>
          <a:r>
            <a:rPr lang="ro-RO" sz="2000" dirty="0"/>
            <a:t> </a:t>
          </a:r>
          <a:r>
            <a:rPr lang="ro-RO" sz="2000" dirty="0" err="1"/>
            <a:t>the</a:t>
          </a:r>
          <a:r>
            <a:rPr lang="ro-RO" sz="2000" dirty="0"/>
            <a:t> </a:t>
          </a:r>
          <a:r>
            <a:rPr lang="ro-RO" sz="2000" dirty="0" err="1"/>
            <a:t>current</a:t>
          </a:r>
          <a:r>
            <a:rPr lang="ro-RO" sz="2000" dirty="0"/>
            <a:t> </a:t>
          </a:r>
          <a:r>
            <a:rPr lang="ro-RO" sz="2000" dirty="0" err="1"/>
            <a:t>treaties</a:t>
          </a:r>
          <a:r>
            <a:rPr lang="ro-RO" sz="2000" dirty="0"/>
            <a:t>; </a:t>
          </a:r>
          <a:endParaRPr lang="en-US" sz="2000" dirty="0"/>
        </a:p>
      </dgm:t>
    </dgm:pt>
    <dgm:pt modelId="{FFBF244C-3BFD-48C2-A3DF-8788B5D93E50}" type="parTrans" cxnId="{E27C589A-61A9-491B-9BAF-3B21898327CA}">
      <dgm:prSet/>
      <dgm:spPr/>
      <dgm:t>
        <a:bodyPr/>
        <a:lstStyle/>
        <a:p>
          <a:endParaRPr lang="en-US"/>
        </a:p>
      </dgm:t>
    </dgm:pt>
    <dgm:pt modelId="{2DF93B34-67DE-4ED2-A5C0-FED9EF8580B7}" type="sibTrans" cxnId="{E27C589A-61A9-491B-9BAF-3B21898327CA}">
      <dgm:prSet/>
      <dgm:spPr/>
      <dgm:t>
        <a:bodyPr/>
        <a:lstStyle/>
        <a:p>
          <a:endParaRPr lang="en-US"/>
        </a:p>
      </dgm:t>
    </dgm:pt>
    <dgm:pt modelId="{AD05E125-9B8B-45C8-ACEC-2381CA8F191E}">
      <dgm:prSet custT="1"/>
      <dgm:spPr/>
      <dgm:t>
        <a:bodyPr/>
        <a:lstStyle/>
        <a:p>
          <a:pPr algn="just"/>
          <a:r>
            <a:rPr lang="ro-RO" sz="2000" dirty="0" err="1"/>
            <a:t>the</a:t>
          </a:r>
          <a:r>
            <a:rPr lang="ro-RO" sz="2000" dirty="0"/>
            <a:t> </a:t>
          </a:r>
          <a:r>
            <a:rPr lang="ro-RO" sz="2000" dirty="0" err="1"/>
            <a:t>policy</a:t>
          </a:r>
          <a:r>
            <a:rPr lang="ro-RO" sz="2000" dirty="0"/>
            <a:t> </a:t>
          </a:r>
          <a:r>
            <a:rPr lang="ro-RO" sz="2000" dirty="0" err="1"/>
            <a:t>instruments</a:t>
          </a:r>
          <a:r>
            <a:rPr lang="ro-RO" sz="2000" dirty="0"/>
            <a:t> (EU </a:t>
          </a:r>
          <a:r>
            <a:rPr lang="ro-RO" sz="2000" dirty="0" err="1"/>
            <a:t>Strategy</a:t>
          </a:r>
          <a:r>
            <a:rPr lang="ro-RO" sz="2000" dirty="0"/>
            <a:t> on </a:t>
          </a:r>
          <a:r>
            <a:rPr lang="ro-RO" sz="2000" dirty="0" err="1"/>
            <a:t>the</a:t>
          </a:r>
          <a:r>
            <a:rPr lang="ro-RO" sz="2000" dirty="0"/>
            <a:t> </a:t>
          </a:r>
          <a:r>
            <a:rPr lang="ro-RO" sz="2000" dirty="0" err="1"/>
            <a:t>Rights</a:t>
          </a:r>
          <a:r>
            <a:rPr lang="ro-RO" sz="2000" dirty="0"/>
            <a:t> of </a:t>
          </a:r>
          <a:r>
            <a:rPr lang="ro-RO" sz="2000" dirty="0" err="1"/>
            <a:t>the</a:t>
          </a:r>
          <a:r>
            <a:rPr lang="ro-RO" sz="2000" dirty="0"/>
            <a:t> </a:t>
          </a:r>
          <a:r>
            <a:rPr lang="ro-RO" sz="2000" dirty="0" err="1"/>
            <a:t>Child</a:t>
          </a:r>
          <a:r>
            <a:rPr lang="ro-RO" sz="2000" dirty="0"/>
            <a:t> 2021-2024 </a:t>
          </a:r>
          <a:r>
            <a:rPr lang="ro-RO" sz="2000" dirty="0" err="1"/>
            <a:t>and</a:t>
          </a:r>
          <a:r>
            <a:rPr lang="ro-RO" sz="2000" dirty="0"/>
            <a:t> </a:t>
          </a:r>
          <a:r>
            <a:rPr lang="ro-RO" sz="2000" dirty="0" err="1"/>
            <a:t>its</a:t>
          </a:r>
          <a:r>
            <a:rPr lang="ro-RO" sz="2000" dirty="0"/>
            <a:t> </a:t>
          </a:r>
          <a:r>
            <a:rPr lang="ro-RO" sz="2000" dirty="0" err="1"/>
            <a:t>six</a:t>
          </a:r>
          <a:r>
            <a:rPr lang="ro-RO" sz="2000" dirty="0"/>
            <a:t> </a:t>
          </a:r>
          <a:r>
            <a:rPr lang="ro-RO" sz="2000" dirty="0" err="1"/>
            <a:t>areas</a:t>
          </a:r>
          <a:r>
            <a:rPr lang="ro-RO" sz="2000" dirty="0"/>
            <a:t> for </a:t>
          </a:r>
          <a:r>
            <a:rPr lang="ro-RO" sz="2000" dirty="0" err="1"/>
            <a:t>priority</a:t>
          </a:r>
          <a:r>
            <a:rPr lang="ro-RO" sz="2000" dirty="0"/>
            <a:t> </a:t>
          </a:r>
          <a:r>
            <a:rPr lang="ro-RO" sz="2000" dirty="0" err="1"/>
            <a:t>actions</a:t>
          </a:r>
          <a:r>
            <a:rPr lang="ro-RO" sz="2000" dirty="0"/>
            <a:t>, </a:t>
          </a:r>
          <a:r>
            <a:rPr lang="ro-RO" sz="2000" dirty="0" err="1"/>
            <a:t>other</a:t>
          </a:r>
          <a:r>
            <a:rPr lang="ro-RO" sz="2000" dirty="0"/>
            <a:t> EU </a:t>
          </a:r>
          <a:r>
            <a:rPr lang="ro-RO" sz="2000" dirty="0" err="1"/>
            <a:t>strategies</a:t>
          </a:r>
          <a:r>
            <a:rPr lang="ro-RO" sz="2000" dirty="0"/>
            <a:t>); </a:t>
          </a:r>
          <a:endParaRPr lang="en-US" sz="2000" dirty="0"/>
        </a:p>
      </dgm:t>
    </dgm:pt>
    <dgm:pt modelId="{5973A16C-3254-4EF5-B62D-9093D3C138B8}" type="parTrans" cxnId="{A28F1C3E-0AF3-4E26-B4D5-0AA351CA00A1}">
      <dgm:prSet/>
      <dgm:spPr/>
      <dgm:t>
        <a:bodyPr/>
        <a:lstStyle/>
        <a:p>
          <a:endParaRPr lang="en-US"/>
        </a:p>
      </dgm:t>
    </dgm:pt>
    <dgm:pt modelId="{FBF8574C-D3A4-45E8-865D-8899312004B0}" type="sibTrans" cxnId="{A28F1C3E-0AF3-4E26-B4D5-0AA351CA00A1}">
      <dgm:prSet/>
      <dgm:spPr/>
      <dgm:t>
        <a:bodyPr/>
        <a:lstStyle/>
        <a:p>
          <a:endParaRPr lang="en-US"/>
        </a:p>
      </dgm:t>
    </dgm:pt>
    <dgm:pt modelId="{CB7DE33A-4A88-4599-97F5-377ED0024E80}">
      <dgm:prSet custT="1"/>
      <dgm:spPr/>
      <dgm:t>
        <a:bodyPr/>
        <a:lstStyle/>
        <a:p>
          <a:pPr algn="just"/>
          <a:r>
            <a:rPr lang="ro-RO" sz="2000" dirty="0" err="1">
              <a:latin typeface="+mj-lt"/>
            </a:rPr>
            <a:t>the</a:t>
          </a:r>
          <a:r>
            <a:rPr lang="ro-RO" sz="2000" dirty="0">
              <a:latin typeface="+mj-lt"/>
            </a:rPr>
            <a:t> </a:t>
          </a:r>
          <a:r>
            <a:rPr lang="ro-RO" sz="2000" dirty="0" err="1">
              <a:latin typeface="+mj-lt"/>
            </a:rPr>
            <a:t>relation</a:t>
          </a:r>
          <a:r>
            <a:rPr lang="ro-RO" sz="2000" dirty="0">
              <a:latin typeface="+mj-lt"/>
            </a:rPr>
            <a:t> </a:t>
          </a:r>
          <a:r>
            <a:rPr lang="ro-RO" sz="2000" dirty="0" err="1">
              <a:latin typeface="+mj-lt"/>
            </a:rPr>
            <a:t>with</a:t>
          </a:r>
          <a:r>
            <a:rPr lang="ro-RO" sz="2000" dirty="0">
              <a:latin typeface="+mj-lt"/>
            </a:rPr>
            <a:t> </a:t>
          </a:r>
          <a:r>
            <a:rPr lang="ro-RO" sz="2000" dirty="0" err="1">
              <a:latin typeface="+mj-lt"/>
            </a:rPr>
            <a:t>the</a:t>
          </a:r>
          <a:r>
            <a:rPr lang="ro-RO" sz="2000" dirty="0">
              <a:latin typeface="+mj-lt"/>
            </a:rPr>
            <a:t> UNCRC; </a:t>
          </a:r>
          <a:r>
            <a:rPr lang="ro-RO" sz="2000" dirty="0" err="1">
              <a:latin typeface="+mj-lt"/>
            </a:rPr>
            <a:t>the</a:t>
          </a:r>
          <a:r>
            <a:rPr lang="ro-RO" sz="2000" dirty="0">
              <a:latin typeface="+mj-lt"/>
            </a:rPr>
            <a:t> role of </a:t>
          </a:r>
          <a:r>
            <a:rPr lang="ro-RO" sz="2000" dirty="0" err="1">
              <a:latin typeface="+mj-lt"/>
            </a:rPr>
            <a:t>the</a:t>
          </a:r>
          <a:r>
            <a:rPr lang="ro-RO" sz="2000" dirty="0">
              <a:latin typeface="+mj-lt"/>
            </a:rPr>
            <a:t> </a:t>
          </a:r>
          <a:r>
            <a:rPr lang="en-US" sz="2000" b="0" i="0" dirty="0">
              <a:latin typeface="+mj-lt"/>
              <a:cs typeface="Times New Roman" panose="02020603050405020304" pitchFamily="18" charset="0"/>
            </a:rPr>
            <a:t>Court of Justice of the European Union</a:t>
          </a:r>
          <a:r>
            <a:rPr lang="en-US" sz="2000" b="1" i="0" dirty="0">
              <a:latin typeface="+mj-lt"/>
              <a:cs typeface="Times New Roman" panose="02020603050405020304" pitchFamily="18" charset="0"/>
            </a:rPr>
            <a:t> </a:t>
          </a:r>
          <a:r>
            <a:rPr lang="ro-RO" sz="2000" b="1" i="0" dirty="0">
              <a:latin typeface="+mj-lt"/>
              <a:cs typeface="Times New Roman" panose="02020603050405020304" pitchFamily="18" charset="0"/>
            </a:rPr>
            <a:t>/</a:t>
          </a:r>
          <a:r>
            <a:rPr lang="ro-RO" sz="2000" i="0" dirty="0">
              <a:latin typeface="+mj-lt"/>
            </a:rPr>
            <a:t>CJEU; t</a:t>
          </a:r>
          <a:r>
            <a:rPr lang="en-US" sz="2000" b="0" dirty="0">
              <a:latin typeface="+mj-lt"/>
              <a:cs typeface="Times New Roman" panose="02020603050405020304" pitchFamily="18" charset="0"/>
            </a:rPr>
            <a:t>he relevance of the </a:t>
          </a:r>
          <a:r>
            <a:rPr lang="en-US" sz="2000" b="0" dirty="0">
              <a:solidFill>
                <a:schemeClr val="tx1"/>
              </a:solidFill>
            </a:rPr>
            <a:t>Council of Europe </a:t>
          </a:r>
          <a:r>
            <a:rPr lang="en-US" sz="2000" b="1" dirty="0">
              <a:solidFill>
                <a:srgbClr val="7030A0"/>
              </a:solidFill>
            </a:rPr>
            <a:t>/</a:t>
          </a:r>
          <a:r>
            <a:rPr lang="en-US" sz="2000" b="0" dirty="0" err="1">
              <a:latin typeface="+mj-lt"/>
              <a:cs typeface="Times New Roman" panose="02020603050405020304" pitchFamily="18" charset="0"/>
            </a:rPr>
            <a:t>CoE</a:t>
          </a:r>
          <a:r>
            <a:rPr lang="en-US" sz="2000" b="0" dirty="0">
              <a:latin typeface="+mj-lt"/>
              <a:cs typeface="Times New Roman" panose="02020603050405020304" pitchFamily="18" charset="0"/>
            </a:rPr>
            <a:t> Convention for the Protection of Human Rights (ECHR) and Fundamental Freedoms in the EU context in relation to children</a:t>
          </a:r>
          <a:r>
            <a:rPr lang="en-US" sz="2000" b="0" dirty="0">
              <a:solidFill>
                <a:schemeClr val="tx1"/>
              </a:solidFill>
              <a:effectLst/>
              <a:latin typeface="+mj-lt"/>
              <a:ea typeface="Times New Roman" panose="02020603050405020304" pitchFamily="18" charset="0"/>
              <a:cs typeface="Times New Roman" panose="02020603050405020304" pitchFamily="18" charset="0"/>
            </a:rPr>
            <a:t>’s </a:t>
          </a:r>
          <a:r>
            <a:rPr lang="en-US" sz="2000" b="0" dirty="0">
              <a:latin typeface="+mj-lt"/>
              <a:cs typeface="Times New Roman" panose="02020603050405020304" pitchFamily="18" charset="0"/>
            </a:rPr>
            <a:t>rights</a:t>
          </a:r>
          <a:r>
            <a:rPr lang="ro-RO" sz="2000" b="0" dirty="0">
              <a:latin typeface="+mj-lt"/>
              <a:cs typeface="Times New Roman" panose="02020603050405020304" pitchFamily="18" charset="0"/>
            </a:rPr>
            <a:t>;</a:t>
          </a:r>
          <a:endParaRPr lang="en-US" sz="2000" b="0" i="0" dirty="0">
            <a:latin typeface="+mj-lt"/>
          </a:endParaRPr>
        </a:p>
      </dgm:t>
    </dgm:pt>
    <dgm:pt modelId="{1A8863FD-7A22-4990-A27D-6758D5014B00}" type="parTrans" cxnId="{A55A9EC6-5ACD-4898-82A0-3C27ECC5E305}">
      <dgm:prSet/>
      <dgm:spPr/>
      <dgm:t>
        <a:bodyPr/>
        <a:lstStyle/>
        <a:p>
          <a:endParaRPr lang="en-US"/>
        </a:p>
      </dgm:t>
    </dgm:pt>
    <dgm:pt modelId="{3898059C-6AA8-4600-9531-E46AADDF4271}" type="sibTrans" cxnId="{A55A9EC6-5ACD-4898-82A0-3C27ECC5E305}">
      <dgm:prSet/>
      <dgm:spPr/>
      <dgm:t>
        <a:bodyPr/>
        <a:lstStyle/>
        <a:p>
          <a:endParaRPr lang="en-US"/>
        </a:p>
      </dgm:t>
    </dgm:pt>
    <dgm:pt modelId="{5A948EA5-59FD-4865-9172-6ADA59A4BBE8}">
      <dgm:prSet custT="1"/>
      <dgm:spPr/>
      <dgm:t>
        <a:bodyPr/>
        <a:lstStyle/>
        <a:p>
          <a:pPr algn="just"/>
          <a:r>
            <a:rPr lang="ro-RO" sz="2000" dirty="0" err="1"/>
            <a:t>reflections</a:t>
          </a:r>
          <a:r>
            <a:rPr lang="ro-RO" sz="2000" dirty="0"/>
            <a:t> </a:t>
          </a:r>
          <a:r>
            <a:rPr lang="ro-RO" sz="2000" dirty="0" err="1"/>
            <a:t>will</a:t>
          </a:r>
          <a:r>
            <a:rPr lang="ro-RO" sz="2000" dirty="0"/>
            <a:t> </a:t>
          </a:r>
          <a:r>
            <a:rPr lang="ro-RO" sz="2000" dirty="0" err="1"/>
            <a:t>be</a:t>
          </a:r>
          <a:r>
            <a:rPr lang="ro-RO" sz="2000" dirty="0"/>
            <a:t> </a:t>
          </a:r>
          <a:r>
            <a:rPr lang="ro-RO" sz="2000" dirty="0" err="1"/>
            <a:t>also</a:t>
          </a:r>
          <a:r>
            <a:rPr lang="ro-RO" sz="2000" dirty="0"/>
            <a:t> made on </a:t>
          </a:r>
          <a:r>
            <a:rPr lang="ro-RO" sz="2000" dirty="0" err="1"/>
            <a:t>how</a:t>
          </a:r>
          <a:r>
            <a:rPr lang="ro-RO" sz="2000" dirty="0"/>
            <a:t> </a:t>
          </a:r>
          <a:r>
            <a:rPr lang="ro-RO" sz="2000" dirty="0" err="1"/>
            <a:t>the</a:t>
          </a:r>
          <a:r>
            <a:rPr lang="ro-RO" sz="2000" dirty="0"/>
            <a:t> UNCRC </a:t>
          </a:r>
          <a:r>
            <a:rPr lang="ro-RO" sz="2000" dirty="0" err="1"/>
            <a:t>has</a:t>
          </a:r>
          <a:r>
            <a:rPr lang="ro-RO" sz="2000" dirty="0"/>
            <a:t> </a:t>
          </a:r>
          <a:r>
            <a:rPr lang="ro-RO" sz="2000" dirty="0" err="1"/>
            <a:t>impacted</a:t>
          </a:r>
          <a:r>
            <a:rPr lang="ro-RO" sz="2000" dirty="0"/>
            <a:t> on </a:t>
          </a:r>
          <a:r>
            <a:rPr lang="ro-RO" sz="2000" dirty="0" err="1"/>
            <a:t>the</a:t>
          </a:r>
          <a:r>
            <a:rPr lang="ro-RO" sz="2000" dirty="0"/>
            <a:t> </a:t>
          </a:r>
          <a:r>
            <a:rPr lang="ro-RO" sz="2000" dirty="0" err="1"/>
            <a:t>development</a:t>
          </a:r>
          <a:r>
            <a:rPr lang="ro-RO" sz="2000" dirty="0"/>
            <a:t> of </a:t>
          </a:r>
          <a:r>
            <a:rPr lang="ro-RO" sz="2000" dirty="0" err="1"/>
            <a:t>child</a:t>
          </a:r>
          <a:r>
            <a:rPr lang="ro-RO" sz="2000" dirty="0"/>
            <a:t> </a:t>
          </a:r>
          <a:r>
            <a:rPr lang="ro-RO" sz="2000" dirty="0" err="1"/>
            <a:t>rights</a:t>
          </a:r>
          <a:r>
            <a:rPr lang="ro-RO" sz="2000" dirty="0"/>
            <a:t> </a:t>
          </a:r>
          <a:r>
            <a:rPr lang="ro-RO" sz="2000" dirty="0" err="1"/>
            <a:t>protection</a:t>
          </a:r>
          <a:r>
            <a:rPr lang="ro-RO" sz="2000" dirty="0"/>
            <a:t> at </a:t>
          </a:r>
          <a:r>
            <a:rPr lang="ro-RO" sz="2000" dirty="0" err="1"/>
            <a:t>the</a:t>
          </a:r>
          <a:r>
            <a:rPr lang="ro-RO" sz="2000" dirty="0"/>
            <a:t> regional </a:t>
          </a:r>
          <a:r>
            <a:rPr lang="ro-RO" sz="2000" dirty="0" err="1"/>
            <a:t>and</a:t>
          </a:r>
          <a:r>
            <a:rPr lang="ro-RO" sz="2000" dirty="0"/>
            <a:t> </a:t>
          </a:r>
          <a:r>
            <a:rPr lang="ro-RO" sz="2000" dirty="0" err="1"/>
            <a:t>national</a:t>
          </a:r>
          <a:r>
            <a:rPr lang="ro-RO" sz="2000" dirty="0"/>
            <a:t> </a:t>
          </a:r>
        </a:p>
        <a:p>
          <a:pPr algn="just"/>
          <a:r>
            <a:rPr lang="ro-RO" sz="2000" dirty="0"/>
            <a:t> </a:t>
          </a:r>
          <a:r>
            <a:rPr lang="ro-RO" sz="2000" dirty="0" err="1"/>
            <a:t>levels</a:t>
          </a:r>
          <a:r>
            <a:rPr lang="ro-RO" sz="2000" dirty="0"/>
            <a:t>.  </a:t>
          </a:r>
          <a:br>
            <a:rPr lang="en-US" sz="1900" dirty="0"/>
          </a:br>
          <a:endParaRPr lang="en-US" sz="1900" dirty="0"/>
        </a:p>
      </dgm:t>
    </dgm:pt>
    <dgm:pt modelId="{3488559E-2458-4557-A847-BFC88589E153}" type="parTrans" cxnId="{CBBBAC91-30DB-42BD-BB5B-BD318875259D}">
      <dgm:prSet/>
      <dgm:spPr/>
      <dgm:t>
        <a:bodyPr/>
        <a:lstStyle/>
        <a:p>
          <a:endParaRPr lang="en-US"/>
        </a:p>
      </dgm:t>
    </dgm:pt>
    <dgm:pt modelId="{23D7108B-4FB6-42A1-B4FB-EB8D1D66A04C}" type="sibTrans" cxnId="{CBBBAC91-30DB-42BD-BB5B-BD318875259D}">
      <dgm:prSet/>
      <dgm:spPr/>
      <dgm:t>
        <a:bodyPr/>
        <a:lstStyle/>
        <a:p>
          <a:endParaRPr lang="en-US"/>
        </a:p>
      </dgm:t>
    </dgm:pt>
    <dgm:pt modelId="{6E3A49F0-839B-48AC-924E-011F5AE3295E}" type="pres">
      <dgm:prSet presAssocID="{B9D15BF5-0A93-4644-B0FF-6A1ED48FEA63}" presName="vert0" presStyleCnt="0">
        <dgm:presLayoutVars>
          <dgm:dir/>
          <dgm:animOne val="branch"/>
          <dgm:animLvl val="lvl"/>
        </dgm:presLayoutVars>
      </dgm:prSet>
      <dgm:spPr/>
    </dgm:pt>
    <dgm:pt modelId="{3380783B-A396-4E9A-A909-80BA5D17C321}" type="pres">
      <dgm:prSet presAssocID="{D087C7CD-DCBA-4516-8B95-63F47CA359A8}" presName="thickLine" presStyleLbl="alignNode1" presStyleIdx="0" presStyleCnt="4"/>
      <dgm:spPr/>
    </dgm:pt>
    <dgm:pt modelId="{A3EAA30D-3301-437E-A857-BA7EEA4E30A2}" type="pres">
      <dgm:prSet presAssocID="{D087C7CD-DCBA-4516-8B95-63F47CA359A8}" presName="horz1" presStyleCnt="0"/>
      <dgm:spPr/>
    </dgm:pt>
    <dgm:pt modelId="{A468F6FE-07C5-42BF-B3BC-6D5641010BBC}" type="pres">
      <dgm:prSet presAssocID="{D087C7CD-DCBA-4516-8B95-63F47CA359A8}" presName="tx1" presStyleLbl="revTx" presStyleIdx="0" presStyleCnt="4"/>
      <dgm:spPr/>
    </dgm:pt>
    <dgm:pt modelId="{6DCC50C3-2C59-4244-929C-707B392BD1E4}" type="pres">
      <dgm:prSet presAssocID="{D087C7CD-DCBA-4516-8B95-63F47CA359A8}" presName="vert1" presStyleCnt="0"/>
      <dgm:spPr/>
    </dgm:pt>
    <dgm:pt modelId="{DBFD173A-0776-40E4-AA12-D8E09A913D7B}" type="pres">
      <dgm:prSet presAssocID="{AD05E125-9B8B-45C8-ACEC-2381CA8F191E}" presName="thickLine" presStyleLbl="alignNode1" presStyleIdx="1" presStyleCnt="4"/>
      <dgm:spPr/>
    </dgm:pt>
    <dgm:pt modelId="{DCDB598A-5B7C-481A-A536-0D7E5CE91018}" type="pres">
      <dgm:prSet presAssocID="{AD05E125-9B8B-45C8-ACEC-2381CA8F191E}" presName="horz1" presStyleCnt="0"/>
      <dgm:spPr/>
    </dgm:pt>
    <dgm:pt modelId="{89495A12-F045-443B-A796-7C2AFF50F199}" type="pres">
      <dgm:prSet presAssocID="{AD05E125-9B8B-45C8-ACEC-2381CA8F191E}" presName="tx1" presStyleLbl="revTx" presStyleIdx="1" presStyleCnt="4"/>
      <dgm:spPr/>
    </dgm:pt>
    <dgm:pt modelId="{27DFD666-746C-4450-88A9-C9E15FD49893}" type="pres">
      <dgm:prSet presAssocID="{AD05E125-9B8B-45C8-ACEC-2381CA8F191E}" presName="vert1" presStyleCnt="0"/>
      <dgm:spPr/>
    </dgm:pt>
    <dgm:pt modelId="{B9D3DFBD-DCDF-4589-A2C6-06B14EB5AEEE}" type="pres">
      <dgm:prSet presAssocID="{CB7DE33A-4A88-4599-97F5-377ED0024E80}" presName="thickLine" presStyleLbl="alignNode1" presStyleIdx="2" presStyleCnt="4"/>
      <dgm:spPr/>
    </dgm:pt>
    <dgm:pt modelId="{BA930835-9B81-497E-8A33-891821A7D2F3}" type="pres">
      <dgm:prSet presAssocID="{CB7DE33A-4A88-4599-97F5-377ED0024E80}" presName="horz1" presStyleCnt="0"/>
      <dgm:spPr/>
    </dgm:pt>
    <dgm:pt modelId="{4390EAD0-ECC8-41E5-B121-2F1BF42686D3}" type="pres">
      <dgm:prSet presAssocID="{CB7DE33A-4A88-4599-97F5-377ED0024E80}" presName="tx1" presStyleLbl="revTx" presStyleIdx="2" presStyleCnt="4"/>
      <dgm:spPr/>
    </dgm:pt>
    <dgm:pt modelId="{AACE5EE2-5831-4FD7-AB49-4E844966F080}" type="pres">
      <dgm:prSet presAssocID="{CB7DE33A-4A88-4599-97F5-377ED0024E80}" presName="vert1" presStyleCnt="0"/>
      <dgm:spPr/>
    </dgm:pt>
    <dgm:pt modelId="{5358DE59-0CF2-49B2-A23C-79D2CE431F19}" type="pres">
      <dgm:prSet presAssocID="{5A948EA5-59FD-4865-9172-6ADA59A4BBE8}" presName="thickLine" presStyleLbl="alignNode1" presStyleIdx="3" presStyleCnt="4"/>
      <dgm:spPr/>
    </dgm:pt>
    <dgm:pt modelId="{E644CD9A-27A3-4CE5-8E57-6F73BDA52873}" type="pres">
      <dgm:prSet presAssocID="{5A948EA5-59FD-4865-9172-6ADA59A4BBE8}" presName="horz1" presStyleCnt="0"/>
      <dgm:spPr/>
    </dgm:pt>
    <dgm:pt modelId="{FC48C233-1F42-4808-B355-C69584870688}" type="pres">
      <dgm:prSet presAssocID="{5A948EA5-59FD-4865-9172-6ADA59A4BBE8}" presName="tx1" presStyleLbl="revTx" presStyleIdx="3" presStyleCnt="4"/>
      <dgm:spPr/>
    </dgm:pt>
    <dgm:pt modelId="{28B229CE-AFF4-4F39-A5A6-663F9AD091DC}" type="pres">
      <dgm:prSet presAssocID="{5A948EA5-59FD-4865-9172-6ADA59A4BBE8}" presName="vert1" presStyleCnt="0"/>
      <dgm:spPr/>
    </dgm:pt>
  </dgm:ptLst>
  <dgm:cxnLst>
    <dgm:cxn modelId="{A28F1C3E-0AF3-4E26-B4D5-0AA351CA00A1}" srcId="{B9D15BF5-0A93-4644-B0FF-6A1ED48FEA63}" destId="{AD05E125-9B8B-45C8-ACEC-2381CA8F191E}" srcOrd="1" destOrd="0" parTransId="{5973A16C-3254-4EF5-B62D-9093D3C138B8}" sibTransId="{FBF8574C-D3A4-45E8-865D-8899312004B0}"/>
    <dgm:cxn modelId="{CAB1FC82-8330-4A2B-9934-89025575C90A}" type="presOf" srcId="{CB7DE33A-4A88-4599-97F5-377ED0024E80}" destId="{4390EAD0-ECC8-41E5-B121-2F1BF42686D3}" srcOrd="0" destOrd="0" presId="urn:microsoft.com/office/officeart/2008/layout/LinedList"/>
    <dgm:cxn modelId="{CBBBAC91-30DB-42BD-BB5B-BD318875259D}" srcId="{B9D15BF5-0A93-4644-B0FF-6A1ED48FEA63}" destId="{5A948EA5-59FD-4865-9172-6ADA59A4BBE8}" srcOrd="3" destOrd="0" parTransId="{3488559E-2458-4557-A847-BFC88589E153}" sibTransId="{23D7108B-4FB6-42A1-B4FB-EB8D1D66A04C}"/>
    <dgm:cxn modelId="{E27C589A-61A9-491B-9BAF-3B21898327CA}" srcId="{B9D15BF5-0A93-4644-B0FF-6A1ED48FEA63}" destId="{D087C7CD-DCBA-4516-8B95-63F47CA359A8}" srcOrd="0" destOrd="0" parTransId="{FFBF244C-3BFD-48C2-A3DF-8788B5D93E50}" sibTransId="{2DF93B34-67DE-4ED2-A5C0-FED9EF8580B7}"/>
    <dgm:cxn modelId="{846E92AC-80A7-4968-9E31-451712041E2E}" type="presOf" srcId="{5A948EA5-59FD-4865-9172-6ADA59A4BBE8}" destId="{FC48C233-1F42-4808-B355-C69584870688}" srcOrd="0" destOrd="0" presId="urn:microsoft.com/office/officeart/2008/layout/LinedList"/>
    <dgm:cxn modelId="{A55A9EC6-5ACD-4898-82A0-3C27ECC5E305}" srcId="{B9D15BF5-0A93-4644-B0FF-6A1ED48FEA63}" destId="{CB7DE33A-4A88-4599-97F5-377ED0024E80}" srcOrd="2" destOrd="0" parTransId="{1A8863FD-7A22-4990-A27D-6758D5014B00}" sibTransId="{3898059C-6AA8-4600-9531-E46AADDF4271}"/>
    <dgm:cxn modelId="{D92C69DC-34DE-4D1F-AB77-DCF5BBB8DCCC}" type="presOf" srcId="{AD05E125-9B8B-45C8-ACEC-2381CA8F191E}" destId="{89495A12-F045-443B-A796-7C2AFF50F199}" srcOrd="0" destOrd="0" presId="urn:microsoft.com/office/officeart/2008/layout/LinedList"/>
    <dgm:cxn modelId="{58E3F9DE-B8CF-4FC2-987D-AD4ED2E6721A}" type="presOf" srcId="{B9D15BF5-0A93-4644-B0FF-6A1ED48FEA63}" destId="{6E3A49F0-839B-48AC-924E-011F5AE3295E}" srcOrd="0" destOrd="0" presId="urn:microsoft.com/office/officeart/2008/layout/LinedList"/>
    <dgm:cxn modelId="{A3391FF1-C166-4C85-B009-C5DC7D43A25B}" type="presOf" srcId="{D087C7CD-DCBA-4516-8B95-63F47CA359A8}" destId="{A468F6FE-07C5-42BF-B3BC-6D5641010BBC}" srcOrd="0" destOrd="0" presId="urn:microsoft.com/office/officeart/2008/layout/LinedList"/>
    <dgm:cxn modelId="{3E9EB95F-06F6-446B-BDDA-64D1C9C73070}" type="presParOf" srcId="{6E3A49F0-839B-48AC-924E-011F5AE3295E}" destId="{3380783B-A396-4E9A-A909-80BA5D17C321}" srcOrd="0" destOrd="0" presId="urn:microsoft.com/office/officeart/2008/layout/LinedList"/>
    <dgm:cxn modelId="{4F2C15BA-6F2C-491F-8E40-4BED48E6D747}" type="presParOf" srcId="{6E3A49F0-839B-48AC-924E-011F5AE3295E}" destId="{A3EAA30D-3301-437E-A857-BA7EEA4E30A2}" srcOrd="1" destOrd="0" presId="urn:microsoft.com/office/officeart/2008/layout/LinedList"/>
    <dgm:cxn modelId="{DE9ECC69-395F-4E20-8142-BB34A52C48FA}" type="presParOf" srcId="{A3EAA30D-3301-437E-A857-BA7EEA4E30A2}" destId="{A468F6FE-07C5-42BF-B3BC-6D5641010BBC}" srcOrd="0" destOrd="0" presId="urn:microsoft.com/office/officeart/2008/layout/LinedList"/>
    <dgm:cxn modelId="{83D324A6-66A9-4F4E-A671-8559FDB774E7}" type="presParOf" srcId="{A3EAA30D-3301-437E-A857-BA7EEA4E30A2}" destId="{6DCC50C3-2C59-4244-929C-707B392BD1E4}" srcOrd="1" destOrd="0" presId="urn:microsoft.com/office/officeart/2008/layout/LinedList"/>
    <dgm:cxn modelId="{E3E194A7-5C03-4743-BFEF-E65670E7575F}" type="presParOf" srcId="{6E3A49F0-839B-48AC-924E-011F5AE3295E}" destId="{DBFD173A-0776-40E4-AA12-D8E09A913D7B}" srcOrd="2" destOrd="0" presId="urn:microsoft.com/office/officeart/2008/layout/LinedList"/>
    <dgm:cxn modelId="{C0F3063E-973F-45C5-822C-C5B868F787BB}" type="presParOf" srcId="{6E3A49F0-839B-48AC-924E-011F5AE3295E}" destId="{DCDB598A-5B7C-481A-A536-0D7E5CE91018}" srcOrd="3" destOrd="0" presId="urn:microsoft.com/office/officeart/2008/layout/LinedList"/>
    <dgm:cxn modelId="{615C770B-5B31-454D-AF49-1D6FB5D30E36}" type="presParOf" srcId="{DCDB598A-5B7C-481A-A536-0D7E5CE91018}" destId="{89495A12-F045-443B-A796-7C2AFF50F199}" srcOrd="0" destOrd="0" presId="urn:microsoft.com/office/officeart/2008/layout/LinedList"/>
    <dgm:cxn modelId="{2CD70A4A-5EA6-4148-A666-D4F11534DE73}" type="presParOf" srcId="{DCDB598A-5B7C-481A-A536-0D7E5CE91018}" destId="{27DFD666-746C-4450-88A9-C9E15FD49893}" srcOrd="1" destOrd="0" presId="urn:microsoft.com/office/officeart/2008/layout/LinedList"/>
    <dgm:cxn modelId="{BA3C29F0-EF06-447A-81C9-DA7311CBE4BA}" type="presParOf" srcId="{6E3A49F0-839B-48AC-924E-011F5AE3295E}" destId="{B9D3DFBD-DCDF-4589-A2C6-06B14EB5AEEE}" srcOrd="4" destOrd="0" presId="urn:microsoft.com/office/officeart/2008/layout/LinedList"/>
    <dgm:cxn modelId="{22146BC2-AF12-46BC-A2ED-52AC52DFE151}" type="presParOf" srcId="{6E3A49F0-839B-48AC-924E-011F5AE3295E}" destId="{BA930835-9B81-497E-8A33-891821A7D2F3}" srcOrd="5" destOrd="0" presId="urn:microsoft.com/office/officeart/2008/layout/LinedList"/>
    <dgm:cxn modelId="{B08BEFE8-22AD-49B0-AB76-C64148DF3D65}" type="presParOf" srcId="{BA930835-9B81-497E-8A33-891821A7D2F3}" destId="{4390EAD0-ECC8-41E5-B121-2F1BF42686D3}" srcOrd="0" destOrd="0" presId="urn:microsoft.com/office/officeart/2008/layout/LinedList"/>
    <dgm:cxn modelId="{BFF36ADE-6D5B-48D7-B4A2-3D3B95110B49}" type="presParOf" srcId="{BA930835-9B81-497E-8A33-891821A7D2F3}" destId="{AACE5EE2-5831-4FD7-AB49-4E844966F080}" srcOrd="1" destOrd="0" presId="urn:microsoft.com/office/officeart/2008/layout/LinedList"/>
    <dgm:cxn modelId="{C312E443-8B70-493B-9234-F2C5241015BC}" type="presParOf" srcId="{6E3A49F0-839B-48AC-924E-011F5AE3295E}" destId="{5358DE59-0CF2-49B2-A23C-79D2CE431F19}" srcOrd="6" destOrd="0" presId="urn:microsoft.com/office/officeart/2008/layout/LinedList"/>
    <dgm:cxn modelId="{8163B0EB-9E6C-4AA7-8AF4-CD0622E015C1}" type="presParOf" srcId="{6E3A49F0-839B-48AC-924E-011F5AE3295E}" destId="{E644CD9A-27A3-4CE5-8E57-6F73BDA52873}" srcOrd="7" destOrd="0" presId="urn:microsoft.com/office/officeart/2008/layout/LinedList"/>
    <dgm:cxn modelId="{B1CD774F-CB8D-4AC5-A113-9BD0BCEC8842}" type="presParOf" srcId="{E644CD9A-27A3-4CE5-8E57-6F73BDA52873}" destId="{FC48C233-1F42-4808-B355-C69584870688}" srcOrd="0" destOrd="0" presId="urn:microsoft.com/office/officeart/2008/layout/LinedList"/>
    <dgm:cxn modelId="{9D5E2255-40D6-44C8-8761-BBAFFAC617A2}" type="presParOf" srcId="{E644CD9A-27A3-4CE5-8E57-6F73BDA52873}" destId="{28B229CE-AFF4-4F39-A5A6-663F9AD091DC}"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2ABFD39-A981-4B28-A51B-7E87F9038891}"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AE477305-F354-4DCB-8450-8813DB4FB7A6}">
      <dgm:prSet/>
      <dgm:spPr/>
      <dgm:t>
        <a:bodyPr/>
        <a:lstStyle/>
        <a:p>
          <a:r>
            <a:rPr lang="en-US" b="0" dirty="0"/>
            <a:t>the protection of children's rights must take precedence in respect of all aspects of national planning, implementation and the monitoring and review process for the 2030 Agenda;</a:t>
          </a:r>
          <a:endParaRPr lang="en-US" dirty="0"/>
        </a:p>
      </dgm:t>
    </dgm:pt>
    <dgm:pt modelId="{A2DA4272-5E2C-4D6D-BC5E-822A2345BF68}" type="parTrans" cxnId="{9F553B8A-A9A1-4354-AA19-239FB1E0FCC4}">
      <dgm:prSet/>
      <dgm:spPr/>
      <dgm:t>
        <a:bodyPr/>
        <a:lstStyle/>
        <a:p>
          <a:endParaRPr lang="en-US"/>
        </a:p>
      </dgm:t>
    </dgm:pt>
    <dgm:pt modelId="{83E639C6-40A2-46DA-B2F0-FA6488A080D0}" type="sibTrans" cxnId="{9F553B8A-A9A1-4354-AA19-239FB1E0FCC4}">
      <dgm:prSet/>
      <dgm:spPr/>
      <dgm:t>
        <a:bodyPr/>
        <a:lstStyle/>
        <a:p>
          <a:endParaRPr lang="en-US"/>
        </a:p>
      </dgm:t>
    </dgm:pt>
    <dgm:pt modelId="{80370CB2-4FC4-41FB-B60C-E6BEEA5A8ED6}">
      <dgm:prSet/>
      <dgm:spPr/>
      <dgm:t>
        <a:bodyPr/>
        <a:lstStyle/>
        <a:p>
          <a:r>
            <a:rPr lang="en-US" dirty="0"/>
            <a:t>a universal, integrated approach is needed to implement the 2030 Agenda in a manner consistent with the rights of the child, </a:t>
          </a:r>
          <a:r>
            <a:rPr lang="en-US" dirty="0" err="1"/>
            <a:t>recognising</a:t>
          </a:r>
          <a:r>
            <a:rPr lang="en-US" dirty="0"/>
            <a:t> the relevance of each of its 17 Goals to all children in all countries;</a:t>
          </a:r>
        </a:p>
      </dgm:t>
    </dgm:pt>
    <dgm:pt modelId="{7369B072-D8FB-401B-89A2-263DEC03A0A5}" type="parTrans" cxnId="{70116D4C-855E-46EA-B31C-6F6F9DB4C80C}">
      <dgm:prSet/>
      <dgm:spPr/>
      <dgm:t>
        <a:bodyPr/>
        <a:lstStyle/>
        <a:p>
          <a:endParaRPr lang="en-US"/>
        </a:p>
      </dgm:t>
    </dgm:pt>
    <dgm:pt modelId="{5A30EFBA-58AD-4028-9CB6-EED44993D363}" type="sibTrans" cxnId="{70116D4C-855E-46EA-B31C-6F6F9DB4C80C}">
      <dgm:prSet/>
      <dgm:spPr/>
      <dgm:t>
        <a:bodyPr/>
        <a:lstStyle/>
        <a:p>
          <a:endParaRPr lang="en-US"/>
        </a:p>
      </dgm:t>
    </dgm:pt>
    <dgm:pt modelId="{569C89BB-0821-4890-B272-D7ACBBBBC43D}" type="pres">
      <dgm:prSet presAssocID="{E2ABFD39-A981-4B28-A51B-7E87F9038891}" presName="linear" presStyleCnt="0">
        <dgm:presLayoutVars>
          <dgm:animLvl val="lvl"/>
          <dgm:resizeHandles val="exact"/>
        </dgm:presLayoutVars>
      </dgm:prSet>
      <dgm:spPr/>
    </dgm:pt>
    <dgm:pt modelId="{6BB3233A-2863-44ED-A233-FEF81BE5E44A}" type="pres">
      <dgm:prSet presAssocID="{AE477305-F354-4DCB-8450-8813DB4FB7A6}" presName="parentText" presStyleLbl="node1" presStyleIdx="0" presStyleCnt="2">
        <dgm:presLayoutVars>
          <dgm:chMax val="0"/>
          <dgm:bulletEnabled val="1"/>
        </dgm:presLayoutVars>
      </dgm:prSet>
      <dgm:spPr/>
    </dgm:pt>
    <dgm:pt modelId="{6E9ABCB2-EA9A-432F-9F62-3A12724B6D06}" type="pres">
      <dgm:prSet presAssocID="{83E639C6-40A2-46DA-B2F0-FA6488A080D0}" presName="spacer" presStyleCnt="0"/>
      <dgm:spPr/>
    </dgm:pt>
    <dgm:pt modelId="{605490B9-6316-47AF-A9B2-8A7E91F27399}" type="pres">
      <dgm:prSet presAssocID="{80370CB2-4FC4-41FB-B60C-E6BEEA5A8ED6}" presName="parentText" presStyleLbl="node1" presStyleIdx="1" presStyleCnt="2">
        <dgm:presLayoutVars>
          <dgm:chMax val="0"/>
          <dgm:bulletEnabled val="1"/>
        </dgm:presLayoutVars>
      </dgm:prSet>
      <dgm:spPr/>
    </dgm:pt>
  </dgm:ptLst>
  <dgm:cxnLst>
    <dgm:cxn modelId="{C9804431-326C-4501-8E4C-004BEC47786F}" type="presOf" srcId="{E2ABFD39-A981-4B28-A51B-7E87F9038891}" destId="{569C89BB-0821-4890-B272-D7ACBBBBC43D}" srcOrd="0" destOrd="0" presId="urn:microsoft.com/office/officeart/2005/8/layout/vList2"/>
    <dgm:cxn modelId="{FF4F2944-0C71-4BC3-B079-621DC9DF4EFD}" type="presOf" srcId="{AE477305-F354-4DCB-8450-8813DB4FB7A6}" destId="{6BB3233A-2863-44ED-A233-FEF81BE5E44A}" srcOrd="0" destOrd="0" presId="urn:microsoft.com/office/officeart/2005/8/layout/vList2"/>
    <dgm:cxn modelId="{70116D4C-855E-46EA-B31C-6F6F9DB4C80C}" srcId="{E2ABFD39-A981-4B28-A51B-7E87F9038891}" destId="{80370CB2-4FC4-41FB-B60C-E6BEEA5A8ED6}" srcOrd="1" destOrd="0" parTransId="{7369B072-D8FB-401B-89A2-263DEC03A0A5}" sibTransId="{5A30EFBA-58AD-4028-9CB6-EED44993D363}"/>
    <dgm:cxn modelId="{9F553B8A-A9A1-4354-AA19-239FB1E0FCC4}" srcId="{E2ABFD39-A981-4B28-A51B-7E87F9038891}" destId="{AE477305-F354-4DCB-8450-8813DB4FB7A6}" srcOrd="0" destOrd="0" parTransId="{A2DA4272-5E2C-4D6D-BC5E-822A2345BF68}" sibTransId="{83E639C6-40A2-46DA-B2F0-FA6488A080D0}"/>
    <dgm:cxn modelId="{CEE59DFB-FFED-45B3-B5D5-70CD14B32806}" type="presOf" srcId="{80370CB2-4FC4-41FB-B60C-E6BEEA5A8ED6}" destId="{605490B9-6316-47AF-A9B2-8A7E91F27399}" srcOrd="0" destOrd="0" presId="urn:microsoft.com/office/officeart/2005/8/layout/vList2"/>
    <dgm:cxn modelId="{C501A1C3-3E32-4A92-B9E6-50FA3A91ED13}" type="presParOf" srcId="{569C89BB-0821-4890-B272-D7ACBBBBC43D}" destId="{6BB3233A-2863-44ED-A233-FEF81BE5E44A}" srcOrd="0" destOrd="0" presId="urn:microsoft.com/office/officeart/2005/8/layout/vList2"/>
    <dgm:cxn modelId="{4ACC2A0C-9D3A-4335-98CB-51130EECC45B}" type="presParOf" srcId="{569C89BB-0821-4890-B272-D7ACBBBBC43D}" destId="{6E9ABCB2-EA9A-432F-9F62-3A12724B6D06}" srcOrd="1" destOrd="0" presId="urn:microsoft.com/office/officeart/2005/8/layout/vList2"/>
    <dgm:cxn modelId="{91CE26C2-C45F-40CA-ACD0-BB6C16A8EB00}" type="presParOf" srcId="{569C89BB-0821-4890-B272-D7ACBBBBC43D}" destId="{605490B9-6316-47AF-A9B2-8A7E91F27399}"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80783B-A396-4E9A-A909-80BA5D17C321}">
      <dsp:nvSpPr>
        <dsp:cNvPr id="0" name=""/>
        <dsp:cNvSpPr/>
      </dsp:nvSpPr>
      <dsp:spPr>
        <a:xfrm>
          <a:off x="0" y="0"/>
          <a:ext cx="7070209"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468F6FE-07C5-42BF-B3BC-6D5641010BBC}">
      <dsp:nvSpPr>
        <dsp:cNvPr id="0" name=""/>
        <dsp:cNvSpPr/>
      </dsp:nvSpPr>
      <dsp:spPr>
        <a:xfrm>
          <a:off x="0" y="0"/>
          <a:ext cx="7070209" cy="13525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just" defTabSz="889000">
            <a:lnSpc>
              <a:spcPct val="90000"/>
            </a:lnSpc>
            <a:spcBef>
              <a:spcPct val="0"/>
            </a:spcBef>
            <a:spcAft>
              <a:spcPct val="35000"/>
            </a:spcAft>
            <a:buNone/>
          </a:pPr>
          <a:r>
            <a:rPr lang="ro-RO" sz="2000" kern="1200" dirty="0" err="1"/>
            <a:t>This</a:t>
          </a:r>
          <a:r>
            <a:rPr lang="ro-RO" sz="2000" kern="1200" dirty="0"/>
            <a:t> unit </a:t>
          </a:r>
          <a:r>
            <a:rPr lang="ro-RO" sz="2000" kern="1200" dirty="0" err="1"/>
            <a:t>will</a:t>
          </a:r>
          <a:r>
            <a:rPr lang="ro-RO" sz="2000" kern="1200" dirty="0"/>
            <a:t> consider </a:t>
          </a:r>
          <a:r>
            <a:rPr lang="ro-RO" sz="2000" kern="1200" dirty="0" err="1"/>
            <a:t>the</a:t>
          </a:r>
          <a:r>
            <a:rPr lang="ro-RO" sz="2000" kern="1200" dirty="0"/>
            <a:t> European Union </a:t>
          </a:r>
          <a:r>
            <a:rPr lang="ro-RO" sz="2000" kern="1200" dirty="0" err="1"/>
            <a:t>development</a:t>
          </a:r>
          <a:r>
            <a:rPr lang="ro-RO" sz="2000" kern="1200" dirty="0"/>
            <a:t> of </a:t>
          </a:r>
          <a:r>
            <a:rPr lang="ro-RO" sz="2000" kern="1200" dirty="0" err="1"/>
            <a:t>children’s</a:t>
          </a:r>
          <a:r>
            <a:rPr lang="ro-RO" sz="2000" kern="1200" dirty="0"/>
            <a:t> </a:t>
          </a:r>
          <a:r>
            <a:rPr lang="ro-RO" sz="2000" kern="1200" dirty="0" err="1"/>
            <a:t>rights</a:t>
          </a:r>
          <a:r>
            <a:rPr lang="ro-RO" sz="2000" kern="1200" dirty="0"/>
            <a:t> </a:t>
          </a:r>
          <a:r>
            <a:rPr lang="ro-RO" sz="2000" kern="1200" dirty="0" err="1"/>
            <a:t>and</a:t>
          </a:r>
          <a:r>
            <a:rPr lang="ro-RO" sz="2000" kern="1200" dirty="0"/>
            <a:t> </a:t>
          </a:r>
          <a:r>
            <a:rPr lang="ro-RO" sz="2000" kern="1200" dirty="0" err="1"/>
            <a:t>the</a:t>
          </a:r>
          <a:r>
            <a:rPr lang="ro-RO" sz="2000" kern="1200" dirty="0"/>
            <a:t> </a:t>
          </a:r>
          <a:r>
            <a:rPr lang="ro-RO" sz="2000" kern="1200" dirty="0" err="1"/>
            <a:t>scope</a:t>
          </a:r>
          <a:r>
            <a:rPr lang="ro-RO" sz="2000" kern="1200" dirty="0"/>
            <a:t> of legal </a:t>
          </a:r>
          <a:r>
            <a:rPr lang="ro-RO" sz="2000" kern="1200" dirty="0" err="1"/>
            <a:t>protection</a:t>
          </a:r>
          <a:r>
            <a:rPr lang="ro-RO" sz="2000" kern="1200" dirty="0"/>
            <a:t> </a:t>
          </a:r>
          <a:r>
            <a:rPr lang="ro-RO" sz="2000" kern="1200" dirty="0" err="1"/>
            <a:t>under</a:t>
          </a:r>
          <a:r>
            <a:rPr lang="ro-RO" sz="2000" kern="1200" dirty="0"/>
            <a:t> </a:t>
          </a:r>
          <a:r>
            <a:rPr lang="ro-RO" sz="2000" kern="1200" dirty="0" err="1"/>
            <a:t>the</a:t>
          </a:r>
          <a:r>
            <a:rPr lang="ro-RO" sz="2000" kern="1200" dirty="0"/>
            <a:t> </a:t>
          </a:r>
          <a:r>
            <a:rPr lang="ro-RO" sz="2000" kern="1200" dirty="0" err="1"/>
            <a:t>current</a:t>
          </a:r>
          <a:r>
            <a:rPr lang="ro-RO" sz="2000" kern="1200" dirty="0"/>
            <a:t> </a:t>
          </a:r>
          <a:r>
            <a:rPr lang="ro-RO" sz="2000" kern="1200" dirty="0" err="1"/>
            <a:t>treaties</a:t>
          </a:r>
          <a:r>
            <a:rPr lang="ro-RO" sz="2000" kern="1200" dirty="0"/>
            <a:t>; </a:t>
          </a:r>
          <a:endParaRPr lang="en-US" sz="2000" kern="1200" dirty="0"/>
        </a:p>
      </dsp:txBody>
      <dsp:txXfrm>
        <a:off x="0" y="0"/>
        <a:ext cx="7070209" cy="1352550"/>
      </dsp:txXfrm>
    </dsp:sp>
    <dsp:sp modelId="{DBFD173A-0776-40E4-AA12-D8E09A913D7B}">
      <dsp:nvSpPr>
        <dsp:cNvPr id="0" name=""/>
        <dsp:cNvSpPr/>
      </dsp:nvSpPr>
      <dsp:spPr>
        <a:xfrm>
          <a:off x="0" y="1352550"/>
          <a:ext cx="7070209" cy="0"/>
        </a:xfrm>
        <a:prstGeom prst="line">
          <a:avLst/>
        </a:prstGeom>
        <a:solidFill>
          <a:schemeClr val="accent2">
            <a:hueOff val="-485121"/>
            <a:satOff val="-27976"/>
            <a:lumOff val="2876"/>
            <a:alphaOff val="0"/>
          </a:schemeClr>
        </a:solidFill>
        <a:ln w="12700" cap="flat" cmpd="sng" algn="ctr">
          <a:solidFill>
            <a:schemeClr val="accent2">
              <a:hueOff val="-485121"/>
              <a:satOff val="-27976"/>
              <a:lumOff val="287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9495A12-F045-443B-A796-7C2AFF50F199}">
      <dsp:nvSpPr>
        <dsp:cNvPr id="0" name=""/>
        <dsp:cNvSpPr/>
      </dsp:nvSpPr>
      <dsp:spPr>
        <a:xfrm>
          <a:off x="0" y="1352550"/>
          <a:ext cx="7070209" cy="13525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just" defTabSz="889000">
            <a:lnSpc>
              <a:spcPct val="90000"/>
            </a:lnSpc>
            <a:spcBef>
              <a:spcPct val="0"/>
            </a:spcBef>
            <a:spcAft>
              <a:spcPct val="35000"/>
            </a:spcAft>
            <a:buNone/>
          </a:pPr>
          <a:r>
            <a:rPr lang="ro-RO" sz="2000" kern="1200" dirty="0" err="1"/>
            <a:t>the</a:t>
          </a:r>
          <a:r>
            <a:rPr lang="ro-RO" sz="2000" kern="1200" dirty="0"/>
            <a:t> </a:t>
          </a:r>
          <a:r>
            <a:rPr lang="ro-RO" sz="2000" kern="1200" dirty="0" err="1"/>
            <a:t>policy</a:t>
          </a:r>
          <a:r>
            <a:rPr lang="ro-RO" sz="2000" kern="1200" dirty="0"/>
            <a:t> </a:t>
          </a:r>
          <a:r>
            <a:rPr lang="ro-RO" sz="2000" kern="1200" dirty="0" err="1"/>
            <a:t>instruments</a:t>
          </a:r>
          <a:r>
            <a:rPr lang="ro-RO" sz="2000" kern="1200" dirty="0"/>
            <a:t> (EU </a:t>
          </a:r>
          <a:r>
            <a:rPr lang="ro-RO" sz="2000" kern="1200" dirty="0" err="1"/>
            <a:t>Strategy</a:t>
          </a:r>
          <a:r>
            <a:rPr lang="ro-RO" sz="2000" kern="1200" dirty="0"/>
            <a:t> on </a:t>
          </a:r>
          <a:r>
            <a:rPr lang="ro-RO" sz="2000" kern="1200" dirty="0" err="1"/>
            <a:t>the</a:t>
          </a:r>
          <a:r>
            <a:rPr lang="ro-RO" sz="2000" kern="1200" dirty="0"/>
            <a:t> </a:t>
          </a:r>
          <a:r>
            <a:rPr lang="ro-RO" sz="2000" kern="1200" dirty="0" err="1"/>
            <a:t>Rights</a:t>
          </a:r>
          <a:r>
            <a:rPr lang="ro-RO" sz="2000" kern="1200" dirty="0"/>
            <a:t> of </a:t>
          </a:r>
          <a:r>
            <a:rPr lang="ro-RO" sz="2000" kern="1200" dirty="0" err="1"/>
            <a:t>the</a:t>
          </a:r>
          <a:r>
            <a:rPr lang="ro-RO" sz="2000" kern="1200" dirty="0"/>
            <a:t> </a:t>
          </a:r>
          <a:r>
            <a:rPr lang="ro-RO" sz="2000" kern="1200" dirty="0" err="1"/>
            <a:t>Child</a:t>
          </a:r>
          <a:r>
            <a:rPr lang="ro-RO" sz="2000" kern="1200" dirty="0"/>
            <a:t> 2021-2024 </a:t>
          </a:r>
          <a:r>
            <a:rPr lang="ro-RO" sz="2000" kern="1200" dirty="0" err="1"/>
            <a:t>and</a:t>
          </a:r>
          <a:r>
            <a:rPr lang="ro-RO" sz="2000" kern="1200" dirty="0"/>
            <a:t> </a:t>
          </a:r>
          <a:r>
            <a:rPr lang="ro-RO" sz="2000" kern="1200" dirty="0" err="1"/>
            <a:t>its</a:t>
          </a:r>
          <a:r>
            <a:rPr lang="ro-RO" sz="2000" kern="1200" dirty="0"/>
            <a:t> </a:t>
          </a:r>
          <a:r>
            <a:rPr lang="ro-RO" sz="2000" kern="1200" dirty="0" err="1"/>
            <a:t>six</a:t>
          </a:r>
          <a:r>
            <a:rPr lang="ro-RO" sz="2000" kern="1200" dirty="0"/>
            <a:t> </a:t>
          </a:r>
          <a:r>
            <a:rPr lang="ro-RO" sz="2000" kern="1200" dirty="0" err="1"/>
            <a:t>areas</a:t>
          </a:r>
          <a:r>
            <a:rPr lang="ro-RO" sz="2000" kern="1200" dirty="0"/>
            <a:t> for </a:t>
          </a:r>
          <a:r>
            <a:rPr lang="ro-RO" sz="2000" kern="1200" dirty="0" err="1"/>
            <a:t>priority</a:t>
          </a:r>
          <a:r>
            <a:rPr lang="ro-RO" sz="2000" kern="1200" dirty="0"/>
            <a:t> </a:t>
          </a:r>
          <a:r>
            <a:rPr lang="ro-RO" sz="2000" kern="1200" dirty="0" err="1"/>
            <a:t>actions</a:t>
          </a:r>
          <a:r>
            <a:rPr lang="ro-RO" sz="2000" kern="1200" dirty="0"/>
            <a:t>, </a:t>
          </a:r>
          <a:r>
            <a:rPr lang="ro-RO" sz="2000" kern="1200" dirty="0" err="1"/>
            <a:t>other</a:t>
          </a:r>
          <a:r>
            <a:rPr lang="ro-RO" sz="2000" kern="1200" dirty="0"/>
            <a:t> EU </a:t>
          </a:r>
          <a:r>
            <a:rPr lang="ro-RO" sz="2000" kern="1200" dirty="0" err="1"/>
            <a:t>strategies</a:t>
          </a:r>
          <a:r>
            <a:rPr lang="ro-RO" sz="2000" kern="1200" dirty="0"/>
            <a:t>); </a:t>
          </a:r>
          <a:endParaRPr lang="en-US" sz="2000" kern="1200" dirty="0"/>
        </a:p>
      </dsp:txBody>
      <dsp:txXfrm>
        <a:off x="0" y="1352550"/>
        <a:ext cx="7070209" cy="1352550"/>
      </dsp:txXfrm>
    </dsp:sp>
    <dsp:sp modelId="{B9D3DFBD-DCDF-4589-A2C6-06B14EB5AEEE}">
      <dsp:nvSpPr>
        <dsp:cNvPr id="0" name=""/>
        <dsp:cNvSpPr/>
      </dsp:nvSpPr>
      <dsp:spPr>
        <a:xfrm>
          <a:off x="0" y="2705100"/>
          <a:ext cx="7070209" cy="0"/>
        </a:xfrm>
        <a:prstGeom prst="line">
          <a:avLst/>
        </a:prstGeom>
        <a:solidFill>
          <a:schemeClr val="accent2">
            <a:hueOff val="-970242"/>
            <a:satOff val="-55952"/>
            <a:lumOff val="5752"/>
            <a:alphaOff val="0"/>
          </a:schemeClr>
        </a:solidFill>
        <a:ln w="12700" cap="flat" cmpd="sng" algn="ctr">
          <a:solidFill>
            <a:schemeClr val="accent2">
              <a:hueOff val="-970242"/>
              <a:satOff val="-55952"/>
              <a:lumOff val="575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390EAD0-ECC8-41E5-B121-2F1BF42686D3}">
      <dsp:nvSpPr>
        <dsp:cNvPr id="0" name=""/>
        <dsp:cNvSpPr/>
      </dsp:nvSpPr>
      <dsp:spPr>
        <a:xfrm>
          <a:off x="0" y="2705100"/>
          <a:ext cx="7070209" cy="13525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just" defTabSz="889000">
            <a:lnSpc>
              <a:spcPct val="90000"/>
            </a:lnSpc>
            <a:spcBef>
              <a:spcPct val="0"/>
            </a:spcBef>
            <a:spcAft>
              <a:spcPct val="35000"/>
            </a:spcAft>
            <a:buNone/>
          </a:pPr>
          <a:r>
            <a:rPr lang="ro-RO" sz="2000" kern="1200" dirty="0" err="1">
              <a:latin typeface="+mj-lt"/>
            </a:rPr>
            <a:t>the</a:t>
          </a:r>
          <a:r>
            <a:rPr lang="ro-RO" sz="2000" kern="1200" dirty="0">
              <a:latin typeface="+mj-lt"/>
            </a:rPr>
            <a:t> </a:t>
          </a:r>
          <a:r>
            <a:rPr lang="ro-RO" sz="2000" kern="1200" dirty="0" err="1">
              <a:latin typeface="+mj-lt"/>
            </a:rPr>
            <a:t>relation</a:t>
          </a:r>
          <a:r>
            <a:rPr lang="ro-RO" sz="2000" kern="1200" dirty="0">
              <a:latin typeface="+mj-lt"/>
            </a:rPr>
            <a:t> </a:t>
          </a:r>
          <a:r>
            <a:rPr lang="ro-RO" sz="2000" kern="1200" dirty="0" err="1">
              <a:latin typeface="+mj-lt"/>
            </a:rPr>
            <a:t>with</a:t>
          </a:r>
          <a:r>
            <a:rPr lang="ro-RO" sz="2000" kern="1200" dirty="0">
              <a:latin typeface="+mj-lt"/>
            </a:rPr>
            <a:t> </a:t>
          </a:r>
          <a:r>
            <a:rPr lang="ro-RO" sz="2000" kern="1200" dirty="0" err="1">
              <a:latin typeface="+mj-lt"/>
            </a:rPr>
            <a:t>the</a:t>
          </a:r>
          <a:r>
            <a:rPr lang="ro-RO" sz="2000" kern="1200" dirty="0">
              <a:latin typeface="+mj-lt"/>
            </a:rPr>
            <a:t> UNCRC; </a:t>
          </a:r>
          <a:r>
            <a:rPr lang="ro-RO" sz="2000" kern="1200" dirty="0" err="1">
              <a:latin typeface="+mj-lt"/>
            </a:rPr>
            <a:t>the</a:t>
          </a:r>
          <a:r>
            <a:rPr lang="ro-RO" sz="2000" kern="1200" dirty="0">
              <a:latin typeface="+mj-lt"/>
            </a:rPr>
            <a:t> role of </a:t>
          </a:r>
          <a:r>
            <a:rPr lang="ro-RO" sz="2000" kern="1200" dirty="0" err="1">
              <a:latin typeface="+mj-lt"/>
            </a:rPr>
            <a:t>the</a:t>
          </a:r>
          <a:r>
            <a:rPr lang="ro-RO" sz="2000" kern="1200" dirty="0">
              <a:latin typeface="+mj-lt"/>
            </a:rPr>
            <a:t> </a:t>
          </a:r>
          <a:r>
            <a:rPr lang="en-US" sz="2000" b="0" i="0" kern="1200" dirty="0">
              <a:latin typeface="+mj-lt"/>
              <a:cs typeface="Times New Roman" panose="02020603050405020304" pitchFamily="18" charset="0"/>
            </a:rPr>
            <a:t>Court of Justice of the European Union</a:t>
          </a:r>
          <a:r>
            <a:rPr lang="en-US" sz="2000" b="1" i="0" kern="1200" dirty="0">
              <a:latin typeface="+mj-lt"/>
              <a:cs typeface="Times New Roman" panose="02020603050405020304" pitchFamily="18" charset="0"/>
            </a:rPr>
            <a:t> </a:t>
          </a:r>
          <a:r>
            <a:rPr lang="ro-RO" sz="2000" b="1" i="0" kern="1200" dirty="0">
              <a:latin typeface="+mj-lt"/>
              <a:cs typeface="Times New Roman" panose="02020603050405020304" pitchFamily="18" charset="0"/>
            </a:rPr>
            <a:t>/</a:t>
          </a:r>
          <a:r>
            <a:rPr lang="ro-RO" sz="2000" i="0" kern="1200" dirty="0">
              <a:latin typeface="+mj-lt"/>
            </a:rPr>
            <a:t>CJEU; t</a:t>
          </a:r>
          <a:r>
            <a:rPr lang="en-US" sz="2000" b="0" kern="1200" dirty="0">
              <a:latin typeface="+mj-lt"/>
              <a:cs typeface="Times New Roman" panose="02020603050405020304" pitchFamily="18" charset="0"/>
            </a:rPr>
            <a:t>he relevance of the </a:t>
          </a:r>
          <a:r>
            <a:rPr lang="en-US" sz="2000" b="0" kern="1200" dirty="0">
              <a:solidFill>
                <a:schemeClr val="tx1"/>
              </a:solidFill>
            </a:rPr>
            <a:t>Council of Europe </a:t>
          </a:r>
          <a:r>
            <a:rPr lang="en-US" sz="2000" b="1" kern="1200" dirty="0">
              <a:solidFill>
                <a:srgbClr val="7030A0"/>
              </a:solidFill>
            </a:rPr>
            <a:t>/</a:t>
          </a:r>
          <a:r>
            <a:rPr lang="en-US" sz="2000" b="0" kern="1200" dirty="0" err="1">
              <a:latin typeface="+mj-lt"/>
              <a:cs typeface="Times New Roman" panose="02020603050405020304" pitchFamily="18" charset="0"/>
            </a:rPr>
            <a:t>CoE</a:t>
          </a:r>
          <a:r>
            <a:rPr lang="en-US" sz="2000" b="0" kern="1200" dirty="0">
              <a:latin typeface="+mj-lt"/>
              <a:cs typeface="Times New Roman" panose="02020603050405020304" pitchFamily="18" charset="0"/>
            </a:rPr>
            <a:t> Convention for the Protection of Human Rights (ECHR) and Fundamental Freedoms in the EU context in relation to children</a:t>
          </a:r>
          <a:r>
            <a:rPr lang="en-US" sz="2000" b="0" kern="1200" dirty="0">
              <a:solidFill>
                <a:schemeClr val="tx1"/>
              </a:solidFill>
              <a:effectLst/>
              <a:latin typeface="+mj-lt"/>
              <a:ea typeface="Times New Roman" panose="02020603050405020304" pitchFamily="18" charset="0"/>
              <a:cs typeface="Times New Roman" panose="02020603050405020304" pitchFamily="18" charset="0"/>
            </a:rPr>
            <a:t>’s </a:t>
          </a:r>
          <a:r>
            <a:rPr lang="en-US" sz="2000" b="0" kern="1200" dirty="0">
              <a:latin typeface="+mj-lt"/>
              <a:cs typeface="Times New Roman" panose="02020603050405020304" pitchFamily="18" charset="0"/>
            </a:rPr>
            <a:t>rights</a:t>
          </a:r>
          <a:r>
            <a:rPr lang="ro-RO" sz="2000" b="0" kern="1200" dirty="0">
              <a:latin typeface="+mj-lt"/>
              <a:cs typeface="Times New Roman" panose="02020603050405020304" pitchFamily="18" charset="0"/>
            </a:rPr>
            <a:t>;</a:t>
          </a:r>
          <a:endParaRPr lang="en-US" sz="2000" b="0" i="0" kern="1200" dirty="0">
            <a:latin typeface="+mj-lt"/>
          </a:endParaRPr>
        </a:p>
      </dsp:txBody>
      <dsp:txXfrm>
        <a:off x="0" y="2705100"/>
        <a:ext cx="7070209" cy="1352550"/>
      </dsp:txXfrm>
    </dsp:sp>
    <dsp:sp modelId="{5358DE59-0CF2-49B2-A23C-79D2CE431F19}">
      <dsp:nvSpPr>
        <dsp:cNvPr id="0" name=""/>
        <dsp:cNvSpPr/>
      </dsp:nvSpPr>
      <dsp:spPr>
        <a:xfrm>
          <a:off x="0" y="4057650"/>
          <a:ext cx="7070209" cy="0"/>
        </a:xfrm>
        <a:prstGeom prst="lin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C48C233-1F42-4808-B355-C69584870688}">
      <dsp:nvSpPr>
        <dsp:cNvPr id="0" name=""/>
        <dsp:cNvSpPr/>
      </dsp:nvSpPr>
      <dsp:spPr>
        <a:xfrm>
          <a:off x="0" y="4057650"/>
          <a:ext cx="7070209" cy="13525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just" defTabSz="889000">
            <a:lnSpc>
              <a:spcPct val="90000"/>
            </a:lnSpc>
            <a:spcBef>
              <a:spcPct val="0"/>
            </a:spcBef>
            <a:spcAft>
              <a:spcPct val="35000"/>
            </a:spcAft>
            <a:buNone/>
          </a:pPr>
          <a:r>
            <a:rPr lang="ro-RO" sz="2000" kern="1200" dirty="0" err="1"/>
            <a:t>reflections</a:t>
          </a:r>
          <a:r>
            <a:rPr lang="ro-RO" sz="2000" kern="1200" dirty="0"/>
            <a:t> </a:t>
          </a:r>
          <a:r>
            <a:rPr lang="ro-RO" sz="2000" kern="1200" dirty="0" err="1"/>
            <a:t>will</a:t>
          </a:r>
          <a:r>
            <a:rPr lang="ro-RO" sz="2000" kern="1200" dirty="0"/>
            <a:t> </a:t>
          </a:r>
          <a:r>
            <a:rPr lang="ro-RO" sz="2000" kern="1200" dirty="0" err="1"/>
            <a:t>be</a:t>
          </a:r>
          <a:r>
            <a:rPr lang="ro-RO" sz="2000" kern="1200" dirty="0"/>
            <a:t> </a:t>
          </a:r>
          <a:r>
            <a:rPr lang="ro-RO" sz="2000" kern="1200" dirty="0" err="1"/>
            <a:t>also</a:t>
          </a:r>
          <a:r>
            <a:rPr lang="ro-RO" sz="2000" kern="1200" dirty="0"/>
            <a:t> made on </a:t>
          </a:r>
          <a:r>
            <a:rPr lang="ro-RO" sz="2000" kern="1200" dirty="0" err="1"/>
            <a:t>how</a:t>
          </a:r>
          <a:r>
            <a:rPr lang="ro-RO" sz="2000" kern="1200" dirty="0"/>
            <a:t> </a:t>
          </a:r>
          <a:r>
            <a:rPr lang="ro-RO" sz="2000" kern="1200" dirty="0" err="1"/>
            <a:t>the</a:t>
          </a:r>
          <a:r>
            <a:rPr lang="ro-RO" sz="2000" kern="1200" dirty="0"/>
            <a:t> UNCRC </a:t>
          </a:r>
          <a:r>
            <a:rPr lang="ro-RO" sz="2000" kern="1200" dirty="0" err="1"/>
            <a:t>has</a:t>
          </a:r>
          <a:r>
            <a:rPr lang="ro-RO" sz="2000" kern="1200" dirty="0"/>
            <a:t> </a:t>
          </a:r>
          <a:r>
            <a:rPr lang="ro-RO" sz="2000" kern="1200" dirty="0" err="1"/>
            <a:t>impacted</a:t>
          </a:r>
          <a:r>
            <a:rPr lang="ro-RO" sz="2000" kern="1200" dirty="0"/>
            <a:t> on </a:t>
          </a:r>
          <a:r>
            <a:rPr lang="ro-RO" sz="2000" kern="1200" dirty="0" err="1"/>
            <a:t>the</a:t>
          </a:r>
          <a:r>
            <a:rPr lang="ro-RO" sz="2000" kern="1200" dirty="0"/>
            <a:t> </a:t>
          </a:r>
          <a:r>
            <a:rPr lang="ro-RO" sz="2000" kern="1200" dirty="0" err="1"/>
            <a:t>development</a:t>
          </a:r>
          <a:r>
            <a:rPr lang="ro-RO" sz="2000" kern="1200" dirty="0"/>
            <a:t> of </a:t>
          </a:r>
          <a:r>
            <a:rPr lang="ro-RO" sz="2000" kern="1200" dirty="0" err="1"/>
            <a:t>child</a:t>
          </a:r>
          <a:r>
            <a:rPr lang="ro-RO" sz="2000" kern="1200" dirty="0"/>
            <a:t> </a:t>
          </a:r>
          <a:r>
            <a:rPr lang="ro-RO" sz="2000" kern="1200" dirty="0" err="1"/>
            <a:t>rights</a:t>
          </a:r>
          <a:r>
            <a:rPr lang="ro-RO" sz="2000" kern="1200" dirty="0"/>
            <a:t> </a:t>
          </a:r>
          <a:r>
            <a:rPr lang="ro-RO" sz="2000" kern="1200" dirty="0" err="1"/>
            <a:t>protection</a:t>
          </a:r>
          <a:r>
            <a:rPr lang="ro-RO" sz="2000" kern="1200" dirty="0"/>
            <a:t> at </a:t>
          </a:r>
          <a:r>
            <a:rPr lang="ro-RO" sz="2000" kern="1200" dirty="0" err="1"/>
            <a:t>the</a:t>
          </a:r>
          <a:r>
            <a:rPr lang="ro-RO" sz="2000" kern="1200" dirty="0"/>
            <a:t> regional </a:t>
          </a:r>
          <a:r>
            <a:rPr lang="ro-RO" sz="2000" kern="1200" dirty="0" err="1"/>
            <a:t>and</a:t>
          </a:r>
          <a:r>
            <a:rPr lang="ro-RO" sz="2000" kern="1200" dirty="0"/>
            <a:t> </a:t>
          </a:r>
          <a:r>
            <a:rPr lang="ro-RO" sz="2000" kern="1200" dirty="0" err="1"/>
            <a:t>national</a:t>
          </a:r>
          <a:r>
            <a:rPr lang="ro-RO" sz="2000" kern="1200" dirty="0"/>
            <a:t> </a:t>
          </a:r>
        </a:p>
        <a:p>
          <a:pPr marL="0" lvl="0" indent="0" algn="just" defTabSz="889000">
            <a:lnSpc>
              <a:spcPct val="90000"/>
            </a:lnSpc>
            <a:spcBef>
              <a:spcPct val="0"/>
            </a:spcBef>
            <a:spcAft>
              <a:spcPct val="35000"/>
            </a:spcAft>
            <a:buNone/>
          </a:pPr>
          <a:r>
            <a:rPr lang="ro-RO" sz="2000" kern="1200" dirty="0"/>
            <a:t> </a:t>
          </a:r>
          <a:r>
            <a:rPr lang="ro-RO" sz="2000" kern="1200" dirty="0" err="1"/>
            <a:t>levels</a:t>
          </a:r>
          <a:r>
            <a:rPr lang="ro-RO" sz="2000" kern="1200" dirty="0"/>
            <a:t>.  </a:t>
          </a:r>
          <a:br>
            <a:rPr lang="en-US" sz="1900" kern="1200" dirty="0"/>
          </a:br>
          <a:endParaRPr lang="en-US" sz="1900" kern="1200" dirty="0"/>
        </a:p>
      </dsp:txBody>
      <dsp:txXfrm>
        <a:off x="0" y="4057650"/>
        <a:ext cx="7070209" cy="135255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B3233A-2863-44ED-A233-FEF81BE5E44A}">
      <dsp:nvSpPr>
        <dsp:cNvPr id="0" name=""/>
        <dsp:cNvSpPr/>
      </dsp:nvSpPr>
      <dsp:spPr>
        <a:xfrm>
          <a:off x="0" y="57102"/>
          <a:ext cx="5656165" cy="173679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b="0" kern="1200" dirty="0"/>
            <a:t>the protection of children's rights must take precedence in respect of all aspects of national planning, implementation and the monitoring and review process for the 2030 Agenda;</a:t>
          </a:r>
          <a:endParaRPr lang="en-US" sz="2100" kern="1200" dirty="0"/>
        </a:p>
      </dsp:txBody>
      <dsp:txXfrm>
        <a:off x="84783" y="141885"/>
        <a:ext cx="5486599" cy="1567225"/>
      </dsp:txXfrm>
    </dsp:sp>
    <dsp:sp modelId="{605490B9-6316-47AF-A9B2-8A7E91F27399}">
      <dsp:nvSpPr>
        <dsp:cNvPr id="0" name=""/>
        <dsp:cNvSpPr/>
      </dsp:nvSpPr>
      <dsp:spPr>
        <a:xfrm>
          <a:off x="0" y="1854374"/>
          <a:ext cx="5656165" cy="173679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t>a universal, integrated approach is needed to implement the 2030 Agenda in a manner consistent with the rights of the child, </a:t>
          </a:r>
          <a:r>
            <a:rPr lang="en-US" sz="2100" kern="1200" dirty="0" err="1"/>
            <a:t>recognising</a:t>
          </a:r>
          <a:r>
            <a:rPr lang="en-US" sz="2100" kern="1200" dirty="0"/>
            <a:t> the relevance of each of its 17 Goals to all children in all countries;</a:t>
          </a:r>
        </a:p>
      </dsp:txBody>
      <dsp:txXfrm>
        <a:off x="84783" y="1939157"/>
        <a:ext cx="5486599" cy="1567225"/>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670124B-D29C-421B-8C3A-5306386AF3D4}" type="datetimeFigureOut">
              <a:rPr lang="en-US" smtClean="0"/>
              <a:t>5/17/2024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41C026-B5C6-47A6-B57C-83CB698ABC6A}" type="slidenum">
              <a:rPr lang="en-US" smtClean="0"/>
              <a:t>‹#›</a:t>
            </a:fld>
            <a:endParaRPr lang="en-US"/>
          </a:p>
        </p:txBody>
      </p:sp>
    </p:spTree>
    <p:extLst>
      <p:ext uri="{BB962C8B-B14F-4D97-AF65-F5344CB8AC3E}">
        <p14:creationId xmlns:p14="http://schemas.microsoft.com/office/powerpoint/2010/main" val="4060521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70124B-D29C-421B-8C3A-5306386AF3D4}" type="datetimeFigureOut">
              <a:rPr lang="en-US" smtClean="0"/>
              <a:t>5/17/2024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41C026-B5C6-47A6-B57C-83CB698ABC6A}" type="slidenum">
              <a:rPr lang="en-US" smtClean="0"/>
              <a:t>‹#›</a:t>
            </a:fld>
            <a:endParaRPr lang="en-US"/>
          </a:p>
        </p:txBody>
      </p:sp>
    </p:spTree>
    <p:extLst>
      <p:ext uri="{BB962C8B-B14F-4D97-AF65-F5344CB8AC3E}">
        <p14:creationId xmlns:p14="http://schemas.microsoft.com/office/powerpoint/2010/main" val="3329665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70124B-D29C-421B-8C3A-5306386AF3D4}" type="datetimeFigureOut">
              <a:rPr lang="en-US" smtClean="0"/>
              <a:t>5/17/2024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41C026-B5C6-47A6-B57C-83CB698ABC6A}" type="slidenum">
              <a:rPr lang="en-US" smtClean="0"/>
              <a:t>‹#›</a:t>
            </a:fld>
            <a:endParaRPr lang="en-US"/>
          </a:p>
        </p:txBody>
      </p:sp>
    </p:spTree>
    <p:extLst>
      <p:ext uri="{BB962C8B-B14F-4D97-AF65-F5344CB8AC3E}">
        <p14:creationId xmlns:p14="http://schemas.microsoft.com/office/powerpoint/2010/main" val="21051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70124B-D29C-421B-8C3A-5306386AF3D4}" type="datetimeFigureOut">
              <a:rPr lang="en-US" smtClean="0"/>
              <a:t>5/17/2024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41C026-B5C6-47A6-B57C-83CB698ABC6A}" type="slidenum">
              <a:rPr lang="en-US" smtClean="0"/>
              <a:t>‹#›</a:t>
            </a:fld>
            <a:endParaRPr lang="en-US"/>
          </a:p>
        </p:txBody>
      </p:sp>
    </p:spTree>
    <p:extLst>
      <p:ext uri="{BB962C8B-B14F-4D97-AF65-F5344CB8AC3E}">
        <p14:creationId xmlns:p14="http://schemas.microsoft.com/office/powerpoint/2010/main" val="4543122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670124B-D29C-421B-8C3A-5306386AF3D4}" type="datetimeFigureOut">
              <a:rPr lang="en-US" smtClean="0"/>
              <a:t>5/17/2024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41C026-B5C6-47A6-B57C-83CB698ABC6A}" type="slidenum">
              <a:rPr lang="en-US" smtClean="0"/>
              <a:t>‹#›</a:t>
            </a:fld>
            <a:endParaRPr lang="en-US"/>
          </a:p>
        </p:txBody>
      </p:sp>
    </p:spTree>
    <p:extLst>
      <p:ext uri="{BB962C8B-B14F-4D97-AF65-F5344CB8AC3E}">
        <p14:creationId xmlns:p14="http://schemas.microsoft.com/office/powerpoint/2010/main" val="677555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670124B-D29C-421B-8C3A-5306386AF3D4}" type="datetimeFigureOut">
              <a:rPr lang="en-US" smtClean="0"/>
              <a:t>5/17/2024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41C026-B5C6-47A6-B57C-83CB698ABC6A}" type="slidenum">
              <a:rPr lang="en-US" smtClean="0"/>
              <a:t>‹#›</a:t>
            </a:fld>
            <a:endParaRPr lang="en-US"/>
          </a:p>
        </p:txBody>
      </p:sp>
    </p:spTree>
    <p:extLst>
      <p:ext uri="{BB962C8B-B14F-4D97-AF65-F5344CB8AC3E}">
        <p14:creationId xmlns:p14="http://schemas.microsoft.com/office/powerpoint/2010/main" val="4175228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670124B-D29C-421B-8C3A-5306386AF3D4}" type="datetimeFigureOut">
              <a:rPr lang="en-US" smtClean="0"/>
              <a:t>5/17/2024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B41C026-B5C6-47A6-B57C-83CB698ABC6A}" type="slidenum">
              <a:rPr lang="en-US" smtClean="0"/>
              <a:t>‹#›</a:t>
            </a:fld>
            <a:endParaRPr lang="en-US"/>
          </a:p>
        </p:txBody>
      </p:sp>
    </p:spTree>
    <p:extLst>
      <p:ext uri="{BB962C8B-B14F-4D97-AF65-F5344CB8AC3E}">
        <p14:creationId xmlns:p14="http://schemas.microsoft.com/office/powerpoint/2010/main" val="8105048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670124B-D29C-421B-8C3A-5306386AF3D4}" type="datetimeFigureOut">
              <a:rPr lang="en-US" smtClean="0"/>
              <a:t>5/17/2024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B41C026-B5C6-47A6-B57C-83CB698ABC6A}" type="slidenum">
              <a:rPr lang="en-US" smtClean="0"/>
              <a:t>‹#›</a:t>
            </a:fld>
            <a:endParaRPr lang="en-US"/>
          </a:p>
        </p:txBody>
      </p:sp>
    </p:spTree>
    <p:extLst>
      <p:ext uri="{BB962C8B-B14F-4D97-AF65-F5344CB8AC3E}">
        <p14:creationId xmlns:p14="http://schemas.microsoft.com/office/powerpoint/2010/main" val="19027724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70124B-D29C-421B-8C3A-5306386AF3D4}" type="datetimeFigureOut">
              <a:rPr lang="en-US" smtClean="0"/>
              <a:t>5/17/2024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B41C026-B5C6-47A6-B57C-83CB698ABC6A}" type="slidenum">
              <a:rPr lang="en-US" smtClean="0"/>
              <a:t>‹#›</a:t>
            </a:fld>
            <a:endParaRPr lang="en-US"/>
          </a:p>
        </p:txBody>
      </p:sp>
    </p:spTree>
    <p:extLst>
      <p:ext uri="{BB962C8B-B14F-4D97-AF65-F5344CB8AC3E}">
        <p14:creationId xmlns:p14="http://schemas.microsoft.com/office/powerpoint/2010/main" val="3403607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670124B-D29C-421B-8C3A-5306386AF3D4}" type="datetimeFigureOut">
              <a:rPr lang="en-US" smtClean="0"/>
              <a:t>5/17/2024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41C026-B5C6-47A6-B57C-83CB698ABC6A}" type="slidenum">
              <a:rPr lang="en-US" smtClean="0"/>
              <a:t>‹#›</a:t>
            </a:fld>
            <a:endParaRPr lang="en-US"/>
          </a:p>
        </p:txBody>
      </p:sp>
    </p:spTree>
    <p:extLst>
      <p:ext uri="{BB962C8B-B14F-4D97-AF65-F5344CB8AC3E}">
        <p14:creationId xmlns:p14="http://schemas.microsoft.com/office/powerpoint/2010/main" val="38243994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670124B-D29C-421B-8C3A-5306386AF3D4}" type="datetimeFigureOut">
              <a:rPr lang="en-US" smtClean="0"/>
              <a:t>5/17/2024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41C026-B5C6-47A6-B57C-83CB698ABC6A}" type="slidenum">
              <a:rPr lang="en-US" smtClean="0"/>
              <a:t>‹#›</a:t>
            </a:fld>
            <a:endParaRPr lang="en-US"/>
          </a:p>
        </p:txBody>
      </p:sp>
    </p:spTree>
    <p:extLst>
      <p:ext uri="{BB962C8B-B14F-4D97-AF65-F5344CB8AC3E}">
        <p14:creationId xmlns:p14="http://schemas.microsoft.com/office/powerpoint/2010/main" val="25967468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70124B-D29C-421B-8C3A-5306386AF3D4}" type="datetimeFigureOut">
              <a:rPr lang="en-US" smtClean="0"/>
              <a:t>5/17/2024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41C026-B5C6-47A6-B57C-83CB698ABC6A}" type="slidenum">
              <a:rPr lang="en-US" smtClean="0"/>
              <a:t>‹#›</a:t>
            </a:fld>
            <a:endParaRPr lang="en-US"/>
          </a:p>
        </p:txBody>
      </p:sp>
    </p:spTree>
    <p:extLst>
      <p:ext uri="{BB962C8B-B14F-4D97-AF65-F5344CB8AC3E}">
        <p14:creationId xmlns:p14="http://schemas.microsoft.com/office/powerpoint/2010/main" val="80442966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2.jpg"/><Relationship Id="rId2" Type="http://schemas.openxmlformats.org/officeDocument/2006/relationships/diagramData" Target="../diagrams/data2.xml"/><Relationship Id="rId1" Type="http://schemas.openxmlformats.org/officeDocument/2006/relationships/slideLayout" Target="../slideLayouts/slideLayout5.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7AD453-24B1-B4BC-2651-85E220069C44}"/>
              </a:ext>
            </a:extLst>
          </p:cNvPr>
          <p:cNvSpPr>
            <a:spLocks noGrp="1"/>
          </p:cNvSpPr>
          <p:nvPr>
            <p:ph type="ctrTitle"/>
          </p:nvPr>
        </p:nvSpPr>
        <p:spPr/>
        <p:txBody>
          <a:bodyPr>
            <a:normAutofit/>
          </a:bodyPr>
          <a:lstStyle/>
          <a:p>
            <a:r>
              <a:rPr lang="ro-RO" sz="2800" b="1" dirty="0">
                <a:latin typeface="Times New Roman" panose="02020603050405020304" pitchFamily="18" charset="0"/>
                <a:cs typeface="Times New Roman" panose="02020603050405020304" pitchFamily="18" charset="0"/>
              </a:rPr>
              <a:t>European </a:t>
            </a:r>
            <a:r>
              <a:rPr lang="ro-RO" sz="2800" b="1" dirty="0" err="1">
                <a:latin typeface="Times New Roman" panose="02020603050405020304" pitchFamily="18" charset="0"/>
                <a:cs typeface="Times New Roman" panose="02020603050405020304" pitchFamily="18" charset="0"/>
              </a:rPr>
              <a:t>Standards</a:t>
            </a:r>
            <a:r>
              <a:rPr lang="ro-RO" sz="2800" b="1" dirty="0">
                <a:latin typeface="Times New Roman" panose="02020603050405020304" pitchFamily="18" charset="0"/>
                <a:cs typeface="Times New Roman" panose="02020603050405020304" pitchFamily="18" charset="0"/>
              </a:rPr>
              <a:t> </a:t>
            </a:r>
            <a:r>
              <a:rPr lang="ro-RO" sz="2800" b="1" dirty="0" err="1">
                <a:latin typeface="Times New Roman" panose="02020603050405020304" pitchFamily="18" charset="0"/>
                <a:cs typeface="Times New Roman" panose="02020603050405020304" pitchFamily="18" charset="0"/>
              </a:rPr>
              <a:t>and</a:t>
            </a:r>
            <a:r>
              <a:rPr lang="ro-RO" sz="2800" b="1" dirty="0">
                <a:latin typeface="Times New Roman" panose="02020603050405020304" pitchFamily="18" charset="0"/>
                <a:cs typeface="Times New Roman" panose="02020603050405020304" pitchFamily="18" charset="0"/>
              </a:rPr>
              <a:t> </a:t>
            </a:r>
            <a:r>
              <a:rPr lang="ro-RO" sz="2800" b="1" dirty="0" err="1">
                <a:latin typeface="Times New Roman" panose="02020603050405020304" pitchFamily="18" charset="0"/>
                <a:cs typeface="Times New Roman" panose="02020603050405020304" pitchFamily="18" charset="0"/>
              </a:rPr>
              <a:t>Institutional</a:t>
            </a:r>
            <a:r>
              <a:rPr lang="ro-RO" sz="2800" b="1" dirty="0">
                <a:latin typeface="Times New Roman" panose="02020603050405020304" pitchFamily="18" charset="0"/>
                <a:cs typeface="Times New Roman" panose="02020603050405020304" pitchFamily="18" charset="0"/>
              </a:rPr>
              <a:t> </a:t>
            </a:r>
            <a:r>
              <a:rPr lang="ro-RO" sz="2800" b="1" dirty="0" err="1">
                <a:latin typeface="Times New Roman" panose="02020603050405020304" pitchFamily="18" charset="0"/>
                <a:cs typeface="Times New Roman" panose="02020603050405020304" pitchFamily="18" charset="0"/>
              </a:rPr>
              <a:t>Practices</a:t>
            </a:r>
            <a:r>
              <a:rPr lang="ro-RO" sz="2800" b="1" dirty="0">
                <a:latin typeface="Times New Roman" panose="02020603050405020304" pitchFamily="18" charset="0"/>
                <a:cs typeface="Times New Roman" panose="02020603050405020304" pitchFamily="18" charset="0"/>
              </a:rPr>
              <a:t> of </a:t>
            </a:r>
            <a:r>
              <a:rPr lang="ro-RO" sz="2800" b="1" dirty="0" err="1">
                <a:latin typeface="Times New Roman" panose="02020603050405020304" pitchFamily="18" charset="0"/>
                <a:cs typeface="Times New Roman" panose="02020603050405020304" pitchFamily="18" charset="0"/>
              </a:rPr>
              <a:t>Family</a:t>
            </a:r>
            <a:r>
              <a:rPr lang="ro-RO" sz="2800" b="1" dirty="0">
                <a:latin typeface="Times New Roman" panose="02020603050405020304" pitchFamily="18" charset="0"/>
                <a:cs typeface="Times New Roman" panose="02020603050405020304" pitchFamily="18" charset="0"/>
              </a:rPr>
              <a:t> </a:t>
            </a:r>
            <a:r>
              <a:rPr lang="ro-RO" sz="2800" b="1" dirty="0" err="1">
                <a:latin typeface="Times New Roman" panose="02020603050405020304" pitchFamily="18" charset="0"/>
                <a:cs typeface="Times New Roman" panose="02020603050405020304" pitchFamily="18" charset="0"/>
              </a:rPr>
              <a:t>and</a:t>
            </a:r>
            <a:r>
              <a:rPr lang="ro-RO" sz="2800" b="1" dirty="0">
                <a:latin typeface="Times New Roman" panose="02020603050405020304" pitchFamily="18" charset="0"/>
                <a:cs typeface="Times New Roman" panose="02020603050405020304" pitchFamily="18" charset="0"/>
              </a:rPr>
              <a:t> </a:t>
            </a:r>
            <a:r>
              <a:rPr lang="ro-RO" sz="2800" b="1" dirty="0" err="1">
                <a:latin typeface="Times New Roman" panose="02020603050405020304" pitchFamily="18" charset="0"/>
                <a:cs typeface="Times New Roman" panose="02020603050405020304" pitchFamily="18" charset="0"/>
              </a:rPr>
              <a:t>Child’s</a:t>
            </a:r>
            <a:r>
              <a:rPr lang="ro-RO" sz="2800" b="1" dirty="0">
                <a:latin typeface="Times New Roman" panose="02020603050405020304" pitchFamily="18" charset="0"/>
                <a:cs typeface="Times New Roman" panose="02020603050405020304" pitchFamily="18" charset="0"/>
              </a:rPr>
              <a:t> </a:t>
            </a:r>
            <a:r>
              <a:rPr lang="ro-RO" sz="2800" b="1" dirty="0" err="1">
                <a:latin typeface="Times New Roman" panose="02020603050405020304" pitchFamily="18" charset="0"/>
                <a:cs typeface="Times New Roman" panose="02020603050405020304" pitchFamily="18" charset="0"/>
              </a:rPr>
              <a:t>Rights</a:t>
            </a:r>
            <a:r>
              <a:rPr lang="ro-RO" sz="2800" b="1" dirty="0">
                <a:latin typeface="Times New Roman" panose="02020603050405020304" pitchFamily="18" charset="0"/>
                <a:cs typeface="Times New Roman" panose="02020603050405020304" pitchFamily="18" charset="0"/>
              </a:rPr>
              <a:t> </a:t>
            </a:r>
            <a:r>
              <a:rPr lang="ro-RO" sz="2800" b="1" dirty="0" err="1">
                <a:latin typeface="Times New Roman" panose="02020603050405020304" pitchFamily="18" charset="0"/>
                <a:cs typeface="Times New Roman" panose="02020603050405020304" pitchFamily="18" charset="0"/>
              </a:rPr>
              <a:t>Protection</a:t>
            </a:r>
            <a:br>
              <a:rPr lang="ru-RU" sz="3600" dirty="0"/>
            </a:br>
            <a:r>
              <a:rPr lang="ro-RO" sz="3600" dirty="0"/>
              <a:t> </a:t>
            </a:r>
            <a:r>
              <a:rPr lang="ro-RO" sz="1800" b="1" dirty="0" err="1">
                <a:latin typeface="Times New Roman" panose="02020603050405020304" pitchFamily="18" charset="0"/>
                <a:cs typeface="Times New Roman" panose="02020603050405020304" pitchFamily="18" charset="0"/>
              </a:rPr>
              <a:t>Cycle</a:t>
            </a:r>
            <a:r>
              <a:rPr lang="ro-RO" sz="1800" b="1" dirty="0">
                <a:latin typeface="Times New Roman" panose="02020603050405020304" pitchFamily="18" charset="0"/>
                <a:cs typeface="Times New Roman" panose="02020603050405020304" pitchFamily="18" charset="0"/>
              </a:rPr>
              <a:t> II, MASTER</a:t>
            </a:r>
            <a:endParaRPr lang="en-US" sz="2800" dirty="0"/>
          </a:p>
        </p:txBody>
      </p:sp>
      <p:sp>
        <p:nvSpPr>
          <p:cNvPr id="3" name="Subtitle 2">
            <a:extLst>
              <a:ext uri="{FF2B5EF4-FFF2-40B4-BE49-F238E27FC236}">
                <a16:creationId xmlns:a16="http://schemas.microsoft.com/office/drawing/2014/main" id="{E29A4529-F06A-767C-2C38-33EB6D94ED1F}"/>
              </a:ext>
            </a:extLst>
          </p:cNvPr>
          <p:cNvSpPr>
            <a:spLocks noGrp="1"/>
          </p:cNvSpPr>
          <p:nvPr>
            <p:ph type="subTitle" idx="1"/>
          </p:nvPr>
        </p:nvSpPr>
        <p:spPr>
          <a:xfrm>
            <a:off x="1679510" y="4562668"/>
            <a:ext cx="8988490" cy="695131"/>
          </a:xfrm>
        </p:spPr>
        <p:txBody>
          <a:bodyPr>
            <a:normAutofit/>
          </a:bodyPr>
          <a:lstStyle/>
          <a:p>
            <a:pPr algn="r"/>
            <a:r>
              <a:rPr lang="ro-MD" sz="1800" b="1" dirty="0" err="1">
                <a:latin typeface="Times New Roman" panose="02020603050405020304" pitchFamily="18" charset="0"/>
                <a:cs typeface="Times New Roman" panose="02020603050405020304" pitchFamily="18" charset="0"/>
              </a:rPr>
              <a:t>Author</a:t>
            </a:r>
            <a:r>
              <a:rPr lang="ro-MD" sz="1800" b="1" dirty="0">
                <a:latin typeface="Times New Roman" panose="02020603050405020304" pitchFamily="18" charset="0"/>
                <a:cs typeface="Times New Roman" panose="02020603050405020304" pitchFamily="18" charset="0"/>
              </a:rPr>
              <a:t>:</a:t>
            </a:r>
          </a:p>
          <a:p>
            <a:pPr algn="r"/>
            <a:r>
              <a:rPr lang="ro-MD" sz="1600" dirty="0">
                <a:latin typeface="Times New Roman" panose="02020603050405020304" pitchFamily="18" charset="0"/>
                <a:cs typeface="Times New Roman" panose="02020603050405020304" pitchFamily="18" charset="0"/>
              </a:rPr>
              <a:t>LILIA CHIRTOACĂ</a:t>
            </a:r>
          </a:p>
          <a:p>
            <a:endParaRPr lang="en-US" sz="1800" dirty="0"/>
          </a:p>
        </p:txBody>
      </p:sp>
    </p:spTree>
    <p:extLst>
      <p:ext uri="{BB962C8B-B14F-4D97-AF65-F5344CB8AC3E}">
        <p14:creationId xmlns:p14="http://schemas.microsoft.com/office/powerpoint/2010/main" val="16679389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34C606-4383-A2E4-F5AD-48012208984B}"/>
              </a:ext>
            </a:extLst>
          </p:cNvPr>
          <p:cNvSpPr>
            <a:spLocks noGrp="1"/>
          </p:cNvSpPr>
          <p:nvPr>
            <p:ph type="title"/>
          </p:nvPr>
        </p:nvSpPr>
        <p:spPr>
          <a:xfrm>
            <a:off x="205273" y="365125"/>
            <a:ext cx="11148527" cy="950491"/>
          </a:xfrm>
        </p:spPr>
        <p:txBody>
          <a:bodyPr>
            <a:normAutofit/>
          </a:bodyPr>
          <a:lstStyle/>
          <a:p>
            <a:r>
              <a:rPr lang="en-US" sz="2000" dirty="0">
                <a:solidFill>
                  <a:schemeClr val="tx2"/>
                </a:solidFill>
                <a:effectLst/>
                <a:ea typeface="Times New Roman" panose="02020603050405020304" pitchFamily="18" charset="0"/>
                <a:cs typeface="Times New Roman" panose="02020603050405020304" pitchFamily="18" charset="0"/>
              </a:rPr>
              <a:t>1. The EU development of children’s rights and the scope of legal protection under the TEU, TFEU and the Charter of Fundamental Rights of the EU (CFR</a:t>
            </a:r>
            <a:r>
              <a:rPr lang="ro-RO" sz="2000" dirty="0">
                <a:solidFill>
                  <a:schemeClr val="tx2"/>
                </a:solidFill>
                <a:effectLst/>
                <a:ea typeface="Times New Roman" panose="02020603050405020304" pitchFamily="18" charset="0"/>
                <a:cs typeface="Times New Roman" panose="02020603050405020304" pitchFamily="18" charset="0"/>
              </a:rPr>
              <a:t>)</a:t>
            </a:r>
            <a:r>
              <a:rPr lang="en-US" sz="2000" dirty="0">
                <a:solidFill>
                  <a:schemeClr val="tx2"/>
                </a:solidFill>
                <a:effectLst/>
                <a:ea typeface="Times New Roman" panose="02020603050405020304" pitchFamily="18" charset="0"/>
                <a:cs typeface="Times New Roman" panose="02020603050405020304" pitchFamily="18" charset="0"/>
              </a:rPr>
              <a:t> </a:t>
            </a:r>
            <a:endParaRPr lang="en-US" sz="2000" dirty="0">
              <a:solidFill>
                <a:schemeClr val="tx2"/>
              </a:solidFill>
            </a:endParaRPr>
          </a:p>
        </p:txBody>
      </p:sp>
      <p:sp>
        <p:nvSpPr>
          <p:cNvPr id="3" name="Content Placeholder 2">
            <a:extLst>
              <a:ext uri="{FF2B5EF4-FFF2-40B4-BE49-F238E27FC236}">
                <a16:creationId xmlns:a16="http://schemas.microsoft.com/office/drawing/2014/main" id="{9D3167E9-AF41-07F5-066C-EAB70E40CE18}"/>
              </a:ext>
            </a:extLst>
          </p:cNvPr>
          <p:cNvSpPr>
            <a:spLocks noGrp="1"/>
          </p:cNvSpPr>
          <p:nvPr>
            <p:ph idx="1"/>
          </p:nvPr>
        </p:nvSpPr>
        <p:spPr>
          <a:xfrm>
            <a:off x="317240" y="1390261"/>
            <a:ext cx="11148527" cy="4721387"/>
          </a:xfrm>
        </p:spPr>
        <p:txBody>
          <a:bodyPr>
            <a:normAutofit/>
          </a:bodyPr>
          <a:lstStyle/>
          <a:p>
            <a:pPr marL="0" indent="0" algn="just">
              <a:buNone/>
            </a:pPr>
            <a:r>
              <a:rPr lang="en-US" sz="2000" dirty="0">
                <a:solidFill>
                  <a:schemeClr val="accent1"/>
                </a:solidFill>
                <a:latin typeface="+mj-lt"/>
              </a:rPr>
              <a:t>The entry into force of the Lisbon Treaty explicitly provides for the protection of</a:t>
            </a:r>
            <a:r>
              <a:rPr lang="ro-RO" sz="2000" dirty="0">
                <a:solidFill>
                  <a:schemeClr val="accent1"/>
                </a:solidFill>
                <a:latin typeface="+mj-lt"/>
              </a:rPr>
              <a:t> </a:t>
            </a:r>
            <a:r>
              <a:rPr lang="en-US" sz="2000" dirty="0">
                <a:solidFill>
                  <a:schemeClr val="accent1"/>
                </a:solidFill>
                <a:latin typeface="+mj-lt"/>
              </a:rPr>
              <a:t>children’s rights as an objective of the EU </a:t>
            </a:r>
            <a:r>
              <a:rPr lang="en-US" sz="2000" dirty="0">
                <a:latin typeface="+mj-lt"/>
              </a:rPr>
              <a:t>(</a:t>
            </a:r>
            <a:r>
              <a:rPr lang="en-US" sz="2000" dirty="0">
                <a:solidFill>
                  <a:schemeClr val="accent2"/>
                </a:solidFill>
                <a:latin typeface="+mj-lt"/>
              </a:rPr>
              <a:t>Article 3 </a:t>
            </a:r>
            <a:r>
              <a:rPr lang="en-US" sz="2000" i="1" dirty="0">
                <a:solidFill>
                  <a:schemeClr val="accent2"/>
                </a:solidFill>
                <a:latin typeface="+mj-lt"/>
              </a:rPr>
              <a:t>Treaty on the European Union</a:t>
            </a:r>
            <a:r>
              <a:rPr lang="en-US" sz="2000" dirty="0">
                <a:latin typeface="+mj-lt"/>
              </a:rPr>
              <a:t>) </a:t>
            </a:r>
            <a:r>
              <a:rPr lang="en-US" sz="2000" dirty="0">
                <a:solidFill>
                  <a:schemeClr val="accent1"/>
                </a:solidFill>
                <a:latin typeface="+mj-lt"/>
              </a:rPr>
              <a:t>and integrates the Charter</a:t>
            </a:r>
            <a:r>
              <a:rPr lang="ro-RO" sz="2000" dirty="0">
                <a:solidFill>
                  <a:schemeClr val="accent1"/>
                </a:solidFill>
                <a:latin typeface="+mj-lt"/>
              </a:rPr>
              <a:t> </a:t>
            </a:r>
            <a:r>
              <a:rPr lang="en-US" sz="2000" dirty="0">
                <a:solidFill>
                  <a:schemeClr val="accent1"/>
                </a:solidFill>
                <a:latin typeface="+mj-lt"/>
              </a:rPr>
              <a:t>into the EU legal framework</a:t>
            </a:r>
            <a:r>
              <a:rPr lang="ro-RO" sz="2000" dirty="0">
                <a:solidFill>
                  <a:schemeClr val="accent1"/>
                </a:solidFill>
                <a:latin typeface="+mj-lt"/>
              </a:rPr>
              <a:t>;</a:t>
            </a:r>
          </a:p>
          <a:p>
            <a:pPr marL="0" indent="0">
              <a:buNone/>
            </a:pPr>
            <a:endParaRPr lang="ro-RO" sz="2000" dirty="0">
              <a:solidFill>
                <a:schemeClr val="accent1"/>
              </a:solidFill>
              <a:latin typeface="+mj-lt"/>
            </a:endParaRPr>
          </a:p>
          <a:p>
            <a:pPr marL="0" indent="0" algn="just">
              <a:buNone/>
            </a:pPr>
            <a:r>
              <a:rPr lang="ro-RO" sz="2000" b="0" i="0" u="none" strike="noStrike" baseline="0" dirty="0">
                <a:solidFill>
                  <a:schemeClr val="accent1"/>
                </a:solidFill>
                <a:latin typeface="+mj-lt"/>
              </a:rPr>
              <a:t>i</a:t>
            </a:r>
            <a:r>
              <a:rPr lang="en-US" sz="2000" b="0" i="0" u="none" strike="noStrike" baseline="0" dirty="0" err="1">
                <a:solidFill>
                  <a:schemeClr val="accent1"/>
                </a:solidFill>
                <a:latin typeface="+mj-lt"/>
              </a:rPr>
              <a:t>ndependently</a:t>
            </a:r>
            <a:r>
              <a:rPr lang="en-US" sz="2000" b="0" i="0" u="none" strike="noStrike" baseline="0" dirty="0">
                <a:solidFill>
                  <a:schemeClr val="accent1"/>
                </a:solidFill>
                <a:latin typeface="+mj-lt"/>
              </a:rPr>
              <a:t> of its legal status before the Lisbon Treaty, </a:t>
            </a:r>
            <a:r>
              <a:rPr lang="en-US" sz="2000" b="1" i="0" u="none" strike="noStrike" baseline="0" dirty="0">
                <a:solidFill>
                  <a:schemeClr val="accent1"/>
                </a:solidFill>
                <a:latin typeface="+mj-lt"/>
              </a:rPr>
              <a:t>the </a:t>
            </a:r>
            <a:r>
              <a:rPr lang="en-US" sz="2000" b="1" i="1" u="none" strike="noStrike" baseline="0" dirty="0">
                <a:solidFill>
                  <a:schemeClr val="accent1"/>
                </a:solidFill>
                <a:latin typeface="+mj-lt"/>
              </a:rPr>
              <a:t>EU has developed various</a:t>
            </a:r>
            <a:r>
              <a:rPr lang="ro-RO" sz="2000" b="1" i="1" u="none" strike="noStrike" baseline="0" dirty="0">
                <a:solidFill>
                  <a:schemeClr val="accent1"/>
                </a:solidFill>
                <a:latin typeface="+mj-lt"/>
              </a:rPr>
              <a:t> </a:t>
            </a:r>
            <a:r>
              <a:rPr lang="en-US" sz="2000" b="1" i="1" u="none" strike="noStrike" baseline="0" dirty="0">
                <a:solidFill>
                  <a:schemeClr val="accent1"/>
                </a:solidFill>
                <a:latin typeface="+mj-lt"/>
              </a:rPr>
              <a:t>tools on the protection of children based on </a:t>
            </a:r>
            <a:r>
              <a:rPr lang="en-US" sz="2000" i="1" u="none" strike="noStrike" baseline="0" dirty="0">
                <a:solidFill>
                  <a:schemeClr val="accent2"/>
                </a:solidFill>
                <a:latin typeface="+mj-lt"/>
              </a:rPr>
              <a:t>Article 6(2) of the </a:t>
            </a:r>
            <a:r>
              <a:rPr lang="en-US" sz="2000" i="1" dirty="0">
                <a:solidFill>
                  <a:schemeClr val="accent2"/>
                </a:solidFill>
                <a:latin typeface="+mj-lt"/>
              </a:rPr>
              <a:t>Treaty on the European Union </a:t>
            </a:r>
            <a:r>
              <a:rPr lang="ro-RO" sz="2000" i="1" dirty="0">
                <a:solidFill>
                  <a:schemeClr val="accent2"/>
                </a:solidFill>
                <a:latin typeface="+mj-lt"/>
              </a:rPr>
              <a:t>/</a:t>
            </a:r>
            <a:r>
              <a:rPr lang="en-US" sz="2000" b="1" i="1" u="none" strike="noStrike" baseline="0" dirty="0">
                <a:solidFill>
                  <a:schemeClr val="accent1"/>
                </a:solidFill>
                <a:latin typeface="+mj-lt"/>
              </a:rPr>
              <a:t>TEU, the </a:t>
            </a:r>
            <a:r>
              <a:rPr lang="en-US" sz="2000" dirty="0">
                <a:latin typeface="+mj-lt"/>
              </a:rPr>
              <a:t>European Convention on Human Rights </a:t>
            </a:r>
            <a:r>
              <a:rPr lang="ro-RO" sz="2000" dirty="0">
                <a:latin typeface="+mj-lt"/>
              </a:rPr>
              <a:t>/</a:t>
            </a:r>
            <a:r>
              <a:rPr lang="en-US" sz="2000" b="1" i="1" u="none" strike="noStrike" baseline="0" dirty="0">
                <a:solidFill>
                  <a:schemeClr val="accent1"/>
                </a:solidFill>
                <a:latin typeface="+mj-lt"/>
              </a:rPr>
              <a:t>ECHR, and the</a:t>
            </a:r>
            <a:r>
              <a:rPr lang="ro-RO" sz="2000" b="1" i="1" u="none" strike="noStrike" baseline="0" dirty="0">
                <a:solidFill>
                  <a:schemeClr val="accent1"/>
                </a:solidFill>
                <a:latin typeface="+mj-lt"/>
              </a:rPr>
              <a:t> </a:t>
            </a:r>
            <a:r>
              <a:rPr lang="en-US" sz="2000" b="1" i="1" u="none" strike="noStrike" baseline="0" dirty="0">
                <a:solidFill>
                  <a:schemeClr val="accent1"/>
                </a:solidFill>
                <a:latin typeface="+mj-lt"/>
              </a:rPr>
              <a:t>provisions of the UNCRC</a:t>
            </a:r>
            <a:r>
              <a:rPr lang="en-US" sz="2000" b="0" i="1" u="none" strike="noStrike" baseline="0" dirty="0">
                <a:solidFill>
                  <a:schemeClr val="accent1"/>
                </a:solidFill>
                <a:latin typeface="+mj-lt"/>
              </a:rPr>
              <a:t> and</a:t>
            </a:r>
            <a:r>
              <a:rPr lang="en-US" sz="2000" b="0" i="0" u="none" strike="noStrike" baseline="0" dirty="0">
                <a:solidFill>
                  <a:schemeClr val="accent1"/>
                </a:solidFill>
                <a:latin typeface="+mj-lt"/>
              </a:rPr>
              <a:t>, since its proclamation in 2000, </a:t>
            </a:r>
            <a:r>
              <a:rPr lang="en-US" sz="2000" b="0" i="0" u="none" strike="noStrike" baseline="0" dirty="0">
                <a:solidFill>
                  <a:schemeClr val="accent2"/>
                </a:solidFill>
                <a:latin typeface="+mj-lt"/>
              </a:rPr>
              <a:t>the Charter of Fundamental</a:t>
            </a:r>
            <a:r>
              <a:rPr lang="ro-RO" sz="2000" b="0" i="0" u="none" strike="noStrike" baseline="0" dirty="0">
                <a:solidFill>
                  <a:schemeClr val="accent2"/>
                </a:solidFill>
                <a:latin typeface="+mj-lt"/>
              </a:rPr>
              <a:t> </a:t>
            </a:r>
            <a:r>
              <a:rPr lang="en-US" sz="2000" b="0" i="0" u="none" strike="noStrike" baseline="0" dirty="0">
                <a:solidFill>
                  <a:schemeClr val="accent2"/>
                </a:solidFill>
                <a:latin typeface="+mj-lt"/>
              </a:rPr>
              <a:t>Rights</a:t>
            </a:r>
            <a:r>
              <a:rPr lang="ro-RO" sz="2000" b="0" i="0" u="none" strike="noStrike" baseline="0" dirty="0">
                <a:solidFill>
                  <a:schemeClr val="accent1"/>
                </a:solidFill>
                <a:latin typeface="+mj-lt"/>
              </a:rPr>
              <a:t>; </a:t>
            </a:r>
          </a:p>
          <a:p>
            <a:pPr marL="0" indent="0" algn="l">
              <a:buNone/>
            </a:pPr>
            <a:endParaRPr lang="ro-RO" sz="2000" b="0" i="0" u="none" strike="noStrike" baseline="0" dirty="0">
              <a:solidFill>
                <a:schemeClr val="accent1"/>
              </a:solidFill>
              <a:latin typeface="+mj-lt"/>
            </a:endParaRPr>
          </a:p>
          <a:p>
            <a:pPr marL="0" indent="0" algn="just">
              <a:buNone/>
            </a:pPr>
            <a:r>
              <a:rPr lang="ro-RO" sz="2000" b="0" i="0" u="none" strike="noStrike" baseline="0" dirty="0">
                <a:solidFill>
                  <a:schemeClr val="accent1"/>
                </a:solidFill>
                <a:latin typeface="+mj-lt"/>
              </a:rPr>
              <a:t>t</a:t>
            </a:r>
            <a:r>
              <a:rPr lang="en-US" sz="2000" b="0" i="0" u="none" strike="noStrike" baseline="0" dirty="0" err="1">
                <a:solidFill>
                  <a:schemeClr val="accent1"/>
                </a:solidFill>
                <a:latin typeface="+mj-lt"/>
              </a:rPr>
              <a:t>hese</a:t>
            </a:r>
            <a:r>
              <a:rPr lang="en-US" sz="2000" b="0" i="0" u="none" strike="noStrike" baseline="0" dirty="0">
                <a:solidFill>
                  <a:schemeClr val="accent1"/>
                </a:solidFill>
                <a:latin typeface="+mj-lt"/>
              </a:rPr>
              <a:t> tools include legal instruments, best practices, guidance documents, policy</a:t>
            </a:r>
            <a:r>
              <a:rPr lang="ro-RO" sz="2000" b="0" i="0" u="none" strike="noStrike" baseline="0" dirty="0">
                <a:solidFill>
                  <a:schemeClr val="accent1"/>
                </a:solidFill>
                <a:latin typeface="+mj-lt"/>
              </a:rPr>
              <a:t> </a:t>
            </a:r>
            <a:r>
              <a:rPr lang="en-US" sz="2000" b="0" i="0" u="none" strike="noStrike" baseline="0" dirty="0">
                <a:solidFill>
                  <a:schemeClr val="accent1"/>
                </a:solidFill>
                <a:latin typeface="+mj-lt"/>
              </a:rPr>
              <a:t>actions and financial assistance to political dialogue within and outside the EU covering</a:t>
            </a:r>
            <a:r>
              <a:rPr lang="ro-RO" sz="2000" b="0" i="0" u="none" strike="noStrike" baseline="0" dirty="0">
                <a:solidFill>
                  <a:schemeClr val="accent1"/>
                </a:solidFill>
                <a:latin typeface="+mj-lt"/>
              </a:rPr>
              <a:t> </a:t>
            </a:r>
            <a:r>
              <a:rPr lang="en-US" sz="2000" b="0" i="0" u="none" strike="noStrike" baseline="0" dirty="0">
                <a:solidFill>
                  <a:schemeClr val="accent1"/>
                </a:solidFill>
                <a:latin typeface="+mj-lt"/>
              </a:rPr>
              <a:t>issues such as violence, human trafficking, discrimination, poverty, </a:t>
            </a:r>
            <a:r>
              <a:rPr lang="en-US" sz="2000" b="0" i="0" u="none" strike="noStrike" baseline="0" dirty="0" err="1">
                <a:solidFill>
                  <a:schemeClr val="accent1"/>
                </a:solidFill>
                <a:latin typeface="+mj-lt"/>
              </a:rPr>
              <a:t>labour</a:t>
            </a:r>
            <a:r>
              <a:rPr lang="en-US" sz="2000" b="0" i="0" u="none" strike="noStrike" baseline="0" dirty="0">
                <a:solidFill>
                  <a:schemeClr val="accent1"/>
                </a:solidFill>
                <a:latin typeface="+mj-lt"/>
              </a:rPr>
              <a:t>, health and</a:t>
            </a:r>
            <a:r>
              <a:rPr lang="ro-RO" sz="2000" b="0" i="0" u="none" strike="noStrike" baseline="0" dirty="0">
                <a:solidFill>
                  <a:schemeClr val="accent1"/>
                </a:solidFill>
                <a:latin typeface="+mj-lt"/>
              </a:rPr>
              <a:t> </a:t>
            </a:r>
            <a:r>
              <a:rPr lang="en-US" sz="2000" b="0" i="0" u="none" strike="noStrike" baseline="0" dirty="0">
                <a:solidFill>
                  <a:schemeClr val="accent1"/>
                </a:solidFill>
                <a:latin typeface="+mj-lt"/>
              </a:rPr>
              <a:t>education</a:t>
            </a:r>
            <a:r>
              <a:rPr lang="ro-RO" sz="2000" b="0" i="0" u="none" strike="noStrike" baseline="0" dirty="0">
                <a:solidFill>
                  <a:schemeClr val="accent1"/>
                </a:solidFill>
                <a:latin typeface="+mj-lt"/>
              </a:rPr>
              <a:t>;</a:t>
            </a:r>
            <a:endParaRPr lang="en-US" sz="2000" dirty="0">
              <a:solidFill>
                <a:schemeClr val="accent1"/>
              </a:solidFill>
              <a:latin typeface="+mj-lt"/>
            </a:endParaRPr>
          </a:p>
        </p:txBody>
      </p:sp>
    </p:spTree>
    <p:extLst>
      <p:ext uri="{BB962C8B-B14F-4D97-AF65-F5344CB8AC3E}">
        <p14:creationId xmlns:p14="http://schemas.microsoft.com/office/powerpoint/2010/main" val="24381840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39925-A379-82E0-6461-7146852911D3}"/>
              </a:ext>
            </a:extLst>
          </p:cNvPr>
          <p:cNvSpPr>
            <a:spLocks noGrp="1"/>
          </p:cNvSpPr>
          <p:nvPr>
            <p:ph type="title"/>
          </p:nvPr>
        </p:nvSpPr>
        <p:spPr>
          <a:xfrm>
            <a:off x="167951" y="130629"/>
            <a:ext cx="11185849" cy="951723"/>
          </a:xfrm>
        </p:spPr>
        <p:txBody>
          <a:bodyPr>
            <a:normAutofit fontScale="90000"/>
          </a:bodyPr>
          <a:lstStyle/>
          <a:p>
            <a:pPr algn="ctr"/>
            <a:br>
              <a:rPr lang="ro-RO" sz="1800" b="1" dirty="0">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rPr>
            </a:br>
            <a:br>
              <a:rPr lang="ro-RO" sz="1800" b="1" dirty="0">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rPr>
            </a:br>
            <a:br>
              <a:rPr lang="ro-RO" sz="1800" b="1" dirty="0">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1800" b="1" dirty="0">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rPr>
              <a:t>1. The EU development of children’s rights and the scope of legal protection under the </a:t>
            </a:r>
            <a:r>
              <a:rPr lang="en-US" sz="1800" dirty="0">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rPr>
              <a:t>TEU, TFEU and</a:t>
            </a:r>
            <a:br>
              <a:rPr lang="ro-RO" sz="1800" dirty="0">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1800" dirty="0">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u="sng" dirty="0">
                <a:effectLst/>
                <a:latin typeface="Times New Roman" panose="02020603050405020304" pitchFamily="18" charset="0"/>
                <a:ea typeface="Times New Roman" panose="02020603050405020304" pitchFamily="18" charset="0"/>
                <a:cs typeface="Times New Roman" panose="02020603050405020304" pitchFamily="18" charset="0"/>
              </a:rPr>
              <a:t>the Charter of Fundamental Rights of the EU </a:t>
            </a:r>
            <a:r>
              <a:rPr lang="en-US" sz="1800" u="sng" dirty="0">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rPr>
              <a:t>(CFR).</a:t>
            </a:r>
            <a:br>
              <a:rPr lang="ro-RO" sz="1800" u="sng" dirty="0">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ro-RO" sz="1800" dirty="0">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o-RO" sz="1800" dirty="0" err="1">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rPr>
              <a:t>Issues</a:t>
            </a:r>
            <a:r>
              <a:rPr lang="ro-RO" sz="1800" dirty="0">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o-RO" sz="1800" dirty="0" err="1">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rPr>
              <a:t>covered</a:t>
            </a:r>
            <a:r>
              <a:rPr lang="ro-RO" sz="1800" dirty="0">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800" dirty="0">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a:solidFill>
                  <a:srgbClr val="C00000"/>
                </a:solidFill>
              </a:rPr>
              <a:t>The rights of the child</a:t>
            </a:r>
            <a:r>
              <a:rPr lang="ro-RO" sz="1800" dirty="0">
                <a:solidFill>
                  <a:srgbClr val="C00000"/>
                </a:solidFill>
              </a:rPr>
              <a:t>; </a:t>
            </a:r>
            <a:r>
              <a:rPr lang="en-US" sz="1800" dirty="0">
                <a:solidFill>
                  <a:srgbClr val="C00000"/>
                </a:solidFill>
              </a:rPr>
              <a:t>Prohibition of child </a:t>
            </a:r>
            <a:r>
              <a:rPr lang="en-US" sz="1800" dirty="0" err="1">
                <a:solidFill>
                  <a:srgbClr val="C00000"/>
                </a:solidFill>
              </a:rPr>
              <a:t>labour</a:t>
            </a:r>
            <a:r>
              <a:rPr lang="en-US" sz="1800" dirty="0">
                <a:solidFill>
                  <a:srgbClr val="C00000"/>
                </a:solidFill>
              </a:rPr>
              <a:t> and protection of young people at work</a:t>
            </a:r>
            <a:br>
              <a:rPr lang="en-US" sz="1800" dirty="0">
                <a:solidFill>
                  <a:srgbClr val="C00000"/>
                </a:solidFill>
              </a:rPr>
            </a:br>
            <a:br>
              <a:rPr lang="en-US" sz="1800" dirty="0">
                <a:solidFill>
                  <a:srgbClr val="C00000"/>
                </a:solidFill>
              </a:rPr>
            </a:br>
            <a:br>
              <a:rPr lang="en-US" sz="1800" u="sng" dirty="0">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rPr>
            </a:br>
            <a:endParaRPr lang="en-US" sz="1800" u="sng" dirty="0"/>
          </a:p>
        </p:txBody>
      </p:sp>
      <p:sp>
        <p:nvSpPr>
          <p:cNvPr id="3" name="Content Placeholder 2">
            <a:extLst>
              <a:ext uri="{FF2B5EF4-FFF2-40B4-BE49-F238E27FC236}">
                <a16:creationId xmlns:a16="http://schemas.microsoft.com/office/drawing/2014/main" id="{2193989F-929B-D1B3-BFC7-32030DD8DC80}"/>
              </a:ext>
            </a:extLst>
          </p:cNvPr>
          <p:cNvSpPr>
            <a:spLocks noGrp="1"/>
          </p:cNvSpPr>
          <p:nvPr>
            <p:ph idx="1"/>
          </p:nvPr>
        </p:nvSpPr>
        <p:spPr>
          <a:xfrm>
            <a:off x="307909" y="1082352"/>
            <a:ext cx="11045891" cy="5523721"/>
          </a:xfrm>
        </p:spPr>
        <p:txBody>
          <a:bodyPr>
            <a:normAutofit lnSpcReduction="10000"/>
          </a:bodyPr>
          <a:lstStyle/>
          <a:p>
            <a:endParaRPr lang="ro-RO" sz="1800" u="sng" dirty="0">
              <a:solidFill>
                <a:schemeClr val="accent1"/>
              </a:solidFill>
            </a:endParaRPr>
          </a:p>
          <a:p>
            <a:r>
              <a:rPr lang="ro-RO" sz="1800" u="sng" dirty="0">
                <a:solidFill>
                  <a:schemeClr val="accent1"/>
                </a:solidFill>
              </a:rPr>
              <a:t>a</a:t>
            </a:r>
            <a:r>
              <a:rPr lang="en-US" sz="1800" u="sng" dirty="0" err="1">
                <a:solidFill>
                  <a:schemeClr val="accent1"/>
                </a:solidFill>
              </a:rPr>
              <a:t>rticle</a:t>
            </a:r>
            <a:r>
              <a:rPr lang="en-US" sz="1800" u="sng" dirty="0">
                <a:solidFill>
                  <a:schemeClr val="accent1"/>
                </a:solidFill>
              </a:rPr>
              <a:t> 24</a:t>
            </a:r>
            <a:r>
              <a:rPr lang="ro-RO" sz="1800" u="sng" dirty="0">
                <a:solidFill>
                  <a:schemeClr val="accent1"/>
                </a:solidFill>
              </a:rPr>
              <a:t> </a:t>
            </a:r>
            <a:r>
              <a:rPr lang="ro-RO" sz="1800" dirty="0">
                <a:solidFill>
                  <a:schemeClr val="accent1"/>
                </a:solidFill>
              </a:rPr>
              <a:t>(</a:t>
            </a:r>
            <a:r>
              <a:rPr lang="en-US" sz="1800" b="1" u="sng" dirty="0">
                <a:effectLst/>
                <a:latin typeface="Times New Roman" panose="02020603050405020304" pitchFamily="18" charset="0"/>
                <a:ea typeface="Times New Roman" panose="02020603050405020304" pitchFamily="18" charset="0"/>
                <a:cs typeface="Times New Roman" panose="02020603050405020304" pitchFamily="18" charset="0"/>
              </a:rPr>
              <a:t>the Charter of Fundamental Rights of the EU </a:t>
            </a:r>
            <a:r>
              <a:rPr lang="ro-RO" sz="1800" b="1" u="sng"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ro-RO" sz="1800" dirty="0">
                <a:solidFill>
                  <a:schemeClr val="accent1"/>
                </a:solidFill>
              </a:rPr>
              <a:t>CFR)</a:t>
            </a:r>
            <a:endParaRPr lang="en-US" sz="1800" dirty="0">
              <a:solidFill>
                <a:schemeClr val="accent1"/>
              </a:solidFill>
            </a:endParaRPr>
          </a:p>
          <a:p>
            <a:pPr marL="0" indent="0">
              <a:buNone/>
            </a:pPr>
            <a:r>
              <a:rPr lang="ro-RO" sz="1600" dirty="0" err="1">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rPr>
              <a:t>Issues</a:t>
            </a:r>
            <a:r>
              <a:rPr lang="ro-RO" sz="1600" dirty="0">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o-RO" sz="1600" dirty="0" err="1">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rPr>
              <a:t>covered</a:t>
            </a:r>
            <a:r>
              <a:rPr lang="ro-RO" sz="1600" dirty="0">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600" dirty="0">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a:solidFill>
                  <a:srgbClr val="C00000"/>
                </a:solidFill>
              </a:rPr>
              <a:t>The rights of the child</a:t>
            </a:r>
            <a:endParaRPr lang="ro-RO" sz="1600" dirty="0">
              <a:solidFill>
                <a:srgbClr val="C00000"/>
              </a:solidFill>
            </a:endParaRPr>
          </a:p>
          <a:p>
            <a:pPr marL="0" indent="0">
              <a:buNone/>
            </a:pPr>
            <a:r>
              <a:rPr lang="ro-RO" sz="1800" dirty="0">
                <a:solidFill>
                  <a:schemeClr val="accent1"/>
                </a:solidFill>
              </a:rPr>
              <a:t>i</a:t>
            </a:r>
            <a:r>
              <a:rPr lang="en-US" sz="1800" dirty="0">
                <a:solidFill>
                  <a:schemeClr val="accent1"/>
                </a:solidFill>
              </a:rPr>
              <a:t>n accordance with Article </a:t>
            </a:r>
            <a:r>
              <a:rPr lang="en-US" sz="1800" dirty="0">
                <a:solidFill>
                  <a:srgbClr val="C00000"/>
                </a:solidFill>
              </a:rPr>
              <a:t>24 of the Charter</a:t>
            </a:r>
            <a:r>
              <a:rPr lang="en-US" sz="1800" dirty="0">
                <a:solidFill>
                  <a:schemeClr val="accent1"/>
                </a:solidFill>
              </a:rPr>
              <a:t>, </a:t>
            </a:r>
            <a:endParaRPr lang="ro-RO" sz="1800" dirty="0">
              <a:solidFill>
                <a:schemeClr val="accent1"/>
              </a:solidFill>
            </a:endParaRPr>
          </a:p>
          <a:p>
            <a:pPr>
              <a:buFont typeface="Wingdings" panose="05000000000000000000" pitchFamily="2" charset="2"/>
              <a:buChar char="§"/>
            </a:pPr>
            <a:r>
              <a:rPr lang="en-US" sz="1800" dirty="0">
                <a:solidFill>
                  <a:schemeClr val="accent1"/>
                </a:solidFill>
              </a:rPr>
              <a:t>children ‘</a:t>
            </a:r>
            <a:r>
              <a:rPr lang="en-US" sz="1800" b="1" dirty="0">
                <a:solidFill>
                  <a:schemeClr val="accent1"/>
                </a:solidFill>
              </a:rPr>
              <a:t>have the right to such protection and care as is necessary for their well-being</a:t>
            </a:r>
            <a:r>
              <a:rPr lang="en-US" sz="1800" dirty="0">
                <a:solidFill>
                  <a:schemeClr val="accent1"/>
                </a:solidFill>
              </a:rPr>
              <a:t>’;</a:t>
            </a:r>
            <a:endParaRPr lang="ro-RO" sz="1800" dirty="0">
              <a:solidFill>
                <a:schemeClr val="accent1"/>
              </a:solidFill>
            </a:endParaRPr>
          </a:p>
          <a:p>
            <a:pPr>
              <a:buFont typeface="Wingdings" panose="05000000000000000000" pitchFamily="2" charset="2"/>
              <a:buChar char="§"/>
            </a:pPr>
            <a:r>
              <a:rPr lang="en-US" sz="1800" b="1" dirty="0">
                <a:solidFill>
                  <a:schemeClr val="accent1"/>
                </a:solidFill>
              </a:rPr>
              <a:t>their best</a:t>
            </a:r>
            <a:r>
              <a:rPr lang="ro-RO" sz="1800" b="1" dirty="0">
                <a:solidFill>
                  <a:schemeClr val="accent1"/>
                </a:solidFill>
              </a:rPr>
              <a:t> </a:t>
            </a:r>
            <a:r>
              <a:rPr lang="en-US" sz="1800" b="1" dirty="0">
                <a:solidFill>
                  <a:schemeClr val="accent1"/>
                </a:solidFill>
              </a:rPr>
              <a:t>interests must be a primary consideration in ‘all actions relating to children, whether taken</a:t>
            </a:r>
            <a:r>
              <a:rPr lang="ro-RO" sz="1800" b="1" dirty="0">
                <a:solidFill>
                  <a:schemeClr val="accent1"/>
                </a:solidFill>
              </a:rPr>
              <a:t> </a:t>
            </a:r>
            <a:r>
              <a:rPr lang="en-US" sz="1800" b="1" dirty="0">
                <a:solidFill>
                  <a:schemeClr val="accent1"/>
                </a:solidFill>
              </a:rPr>
              <a:t>by public authorities or private institutions</a:t>
            </a:r>
            <a:r>
              <a:rPr lang="en-US" sz="1800" dirty="0">
                <a:solidFill>
                  <a:schemeClr val="accent1"/>
                </a:solidFill>
              </a:rPr>
              <a:t>’</a:t>
            </a:r>
            <a:r>
              <a:rPr lang="ro-RO" sz="1800" dirty="0">
                <a:solidFill>
                  <a:schemeClr val="accent1"/>
                </a:solidFill>
              </a:rPr>
              <a:t>;</a:t>
            </a:r>
          </a:p>
          <a:p>
            <a:pPr>
              <a:buFont typeface="Wingdings" panose="05000000000000000000" pitchFamily="2" charset="2"/>
              <a:buChar char="§"/>
            </a:pPr>
            <a:r>
              <a:rPr lang="en-US" sz="1800" dirty="0">
                <a:solidFill>
                  <a:schemeClr val="accent1"/>
                </a:solidFill>
              </a:rPr>
              <a:t>and</a:t>
            </a:r>
            <a:r>
              <a:rPr lang="en-US" sz="1800" dirty="0">
                <a:solidFill>
                  <a:srgbClr val="C00000"/>
                </a:solidFill>
              </a:rPr>
              <a:t> </a:t>
            </a:r>
            <a:r>
              <a:rPr lang="en-US" sz="1800" b="1" dirty="0">
                <a:solidFill>
                  <a:schemeClr val="accent1"/>
                </a:solidFill>
              </a:rPr>
              <a:t>every child has ‘</a:t>
            </a:r>
            <a:r>
              <a:rPr lang="en-US" sz="1800" b="1" i="1" dirty="0">
                <a:solidFill>
                  <a:srgbClr val="7030A0"/>
                </a:solidFill>
              </a:rPr>
              <a:t>the right to maintain on a</a:t>
            </a:r>
            <a:r>
              <a:rPr lang="ro-RO" sz="1800" b="1" i="1" dirty="0">
                <a:solidFill>
                  <a:srgbClr val="7030A0"/>
                </a:solidFill>
              </a:rPr>
              <a:t> </a:t>
            </a:r>
            <a:r>
              <a:rPr lang="en-US" sz="1800" b="1" i="1" dirty="0">
                <a:solidFill>
                  <a:srgbClr val="7030A0"/>
                </a:solidFill>
              </a:rPr>
              <a:t>regular basis a personal relationship and direct contact with both his or her parents, unless</a:t>
            </a:r>
            <a:r>
              <a:rPr lang="ro-RO" sz="1800" b="1" i="1" dirty="0">
                <a:solidFill>
                  <a:srgbClr val="7030A0"/>
                </a:solidFill>
              </a:rPr>
              <a:t> </a:t>
            </a:r>
            <a:r>
              <a:rPr lang="en-US" sz="1800" b="1" i="1" dirty="0">
                <a:solidFill>
                  <a:srgbClr val="7030A0"/>
                </a:solidFill>
              </a:rPr>
              <a:t>that is contrary to his or her interests</a:t>
            </a:r>
            <a:r>
              <a:rPr lang="en-US" sz="1800" b="1" dirty="0">
                <a:solidFill>
                  <a:schemeClr val="accent1"/>
                </a:solidFill>
              </a:rPr>
              <a:t>’.</a:t>
            </a:r>
          </a:p>
          <a:p>
            <a:pPr marL="0" indent="0">
              <a:buNone/>
            </a:pPr>
            <a:endParaRPr lang="ro-RO" sz="1800" b="1" dirty="0">
              <a:solidFill>
                <a:schemeClr val="accent1"/>
              </a:solidFill>
            </a:endParaRPr>
          </a:p>
          <a:p>
            <a:pPr marL="0" indent="0">
              <a:buNone/>
            </a:pPr>
            <a:r>
              <a:rPr lang="ro-RO" sz="1800" u="sng" dirty="0">
                <a:solidFill>
                  <a:schemeClr val="accent1"/>
                </a:solidFill>
              </a:rPr>
              <a:t>a</a:t>
            </a:r>
            <a:r>
              <a:rPr lang="en-US" sz="1800" u="sng" dirty="0" err="1">
                <a:solidFill>
                  <a:schemeClr val="accent1"/>
                </a:solidFill>
              </a:rPr>
              <a:t>rticle</a:t>
            </a:r>
            <a:r>
              <a:rPr lang="en-US" sz="1800" u="sng" dirty="0">
                <a:solidFill>
                  <a:schemeClr val="accent1"/>
                </a:solidFill>
              </a:rPr>
              <a:t> 32</a:t>
            </a:r>
            <a:r>
              <a:rPr lang="ro-RO" sz="1800" dirty="0">
                <a:solidFill>
                  <a:schemeClr val="accent1"/>
                </a:solidFill>
              </a:rPr>
              <a:t> (CFR)</a:t>
            </a:r>
            <a:endParaRPr lang="en-US" sz="1800" u="sng" dirty="0">
              <a:solidFill>
                <a:srgbClr val="C00000"/>
              </a:solidFill>
            </a:endParaRPr>
          </a:p>
          <a:p>
            <a:pPr marL="0" indent="0" algn="just">
              <a:buNone/>
            </a:pPr>
            <a:r>
              <a:rPr lang="ro-RO" sz="1600" dirty="0" err="1">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rPr>
              <a:t>Issues</a:t>
            </a:r>
            <a:r>
              <a:rPr lang="ro-RO" sz="1600" dirty="0">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o-RO" sz="1600" dirty="0" err="1">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rPr>
              <a:t>covered</a:t>
            </a:r>
            <a:r>
              <a:rPr lang="ro-RO" sz="1600" dirty="0">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600" dirty="0">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o-RO" sz="1600" dirty="0">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a:solidFill>
                  <a:srgbClr val="C00000"/>
                </a:solidFill>
              </a:rPr>
              <a:t>Prohibition of child </a:t>
            </a:r>
            <a:r>
              <a:rPr lang="en-US" sz="1600" dirty="0" err="1">
                <a:solidFill>
                  <a:srgbClr val="C00000"/>
                </a:solidFill>
              </a:rPr>
              <a:t>labour</a:t>
            </a:r>
            <a:r>
              <a:rPr lang="en-US" sz="1600" dirty="0">
                <a:solidFill>
                  <a:srgbClr val="C00000"/>
                </a:solidFill>
              </a:rPr>
              <a:t> </a:t>
            </a:r>
            <a:r>
              <a:rPr lang="en-US" sz="1600" dirty="0">
                <a:solidFill>
                  <a:schemeClr val="accent1"/>
                </a:solidFill>
              </a:rPr>
              <a:t>and</a:t>
            </a:r>
            <a:r>
              <a:rPr lang="en-US" sz="1600" dirty="0">
                <a:solidFill>
                  <a:srgbClr val="C00000"/>
                </a:solidFill>
              </a:rPr>
              <a:t> protection of young people at work</a:t>
            </a:r>
            <a:endParaRPr lang="ro-RO" sz="1600" dirty="0">
              <a:solidFill>
                <a:srgbClr val="C00000"/>
              </a:solidFill>
            </a:endParaRPr>
          </a:p>
          <a:p>
            <a:pPr marL="0" indent="0" algn="just">
              <a:buNone/>
            </a:pPr>
            <a:r>
              <a:rPr lang="ro-RO" sz="1600" b="1" dirty="0">
                <a:solidFill>
                  <a:srgbClr val="C00000"/>
                </a:solidFill>
              </a:rPr>
              <a:t>t</a:t>
            </a:r>
            <a:r>
              <a:rPr lang="en-US" sz="1600" b="1" dirty="0">
                <a:solidFill>
                  <a:srgbClr val="C00000"/>
                </a:solidFill>
              </a:rPr>
              <a:t>he employment of children is prohibited</a:t>
            </a:r>
            <a:r>
              <a:rPr lang="ro-RO" sz="1600" dirty="0">
                <a:solidFill>
                  <a:schemeClr val="accent1"/>
                </a:solidFill>
              </a:rPr>
              <a:t>;</a:t>
            </a:r>
          </a:p>
          <a:p>
            <a:pPr marL="0" indent="0" algn="just">
              <a:buNone/>
            </a:pPr>
            <a:r>
              <a:rPr lang="ro-RO" sz="1600" b="1" dirty="0">
                <a:solidFill>
                  <a:schemeClr val="accent1"/>
                </a:solidFill>
              </a:rPr>
              <a:t>t</a:t>
            </a:r>
            <a:r>
              <a:rPr lang="en-US" sz="1600" b="1" dirty="0">
                <a:solidFill>
                  <a:schemeClr val="accent1"/>
                </a:solidFill>
              </a:rPr>
              <a:t>he minimum age of admission to employment </a:t>
            </a:r>
            <a:r>
              <a:rPr lang="en-US" sz="1600" b="1" i="1" dirty="0">
                <a:solidFill>
                  <a:schemeClr val="accent1"/>
                </a:solidFill>
              </a:rPr>
              <a:t>may not be lower than </a:t>
            </a:r>
            <a:r>
              <a:rPr lang="en-US" sz="1600" b="1" dirty="0">
                <a:solidFill>
                  <a:schemeClr val="accent1"/>
                </a:solidFill>
              </a:rPr>
              <a:t>the minimum school-leaving age, without prejudice to such rules as may be more </a:t>
            </a:r>
            <a:r>
              <a:rPr lang="en-US" sz="1600" b="1" dirty="0" err="1">
                <a:solidFill>
                  <a:schemeClr val="accent1"/>
                </a:solidFill>
              </a:rPr>
              <a:t>favourable</a:t>
            </a:r>
            <a:r>
              <a:rPr lang="en-US" sz="1600" b="1" dirty="0">
                <a:solidFill>
                  <a:schemeClr val="accent1"/>
                </a:solidFill>
              </a:rPr>
              <a:t> to young people and except for limited derogations</a:t>
            </a:r>
            <a:r>
              <a:rPr lang="ro-RO" sz="1600" dirty="0">
                <a:solidFill>
                  <a:schemeClr val="accent1"/>
                </a:solidFill>
              </a:rPr>
              <a:t>;</a:t>
            </a:r>
            <a:endParaRPr lang="en-US" sz="1600" dirty="0">
              <a:solidFill>
                <a:schemeClr val="accent1"/>
              </a:solidFill>
            </a:endParaRPr>
          </a:p>
          <a:p>
            <a:pPr marL="0" indent="0" algn="just">
              <a:buNone/>
            </a:pPr>
            <a:r>
              <a:rPr lang="ro-RO" sz="1600" dirty="0">
                <a:solidFill>
                  <a:schemeClr val="accent1"/>
                </a:solidFill>
              </a:rPr>
              <a:t>y</a:t>
            </a:r>
            <a:r>
              <a:rPr lang="en-US" sz="1600" dirty="0" err="1">
                <a:solidFill>
                  <a:schemeClr val="accent1"/>
                </a:solidFill>
              </a:rPr>
              <a:t>oung</a:t>
            </a:r>
            <a:r>
              <a:rPr lang="en-US" sz="1600" dirty="0">
                <a:solidFill>
                  <a:schemeClr val="accent1"/>
                </a:solidFill>
              </a:rPr>
              <a:t> people admitted to work must have working </a:t>
            </a:r>
            <a:r>
              <a:rPr lang="en-US" sz="1600" b="1" dirty="0">
                <a:solidFill>
                  <a:schemeClr val="accent1"/>
                </a:solidFill>
              </a:rPr>
              <a:t>conditions appropriate to their age </a:t>
            </a:r>
            <a:r>
              <a:rPr lang="en-US" sz="1600" dirty="0">
                <a:solidFill>
                  <a:schemeClr val="accent1"/>
                </a:solidFill>
              </a:rPr>
              <a:t>and</a:t>
            </a:r>
            <a:endParaRPr lang="ro-RO" sz="1600" dirty="0">
              <a:solidFill>
                <a:schemeClr val="accent1"/>
              </a:solidFill>
            </a:endParaRPr>
          </a:p>
          <a:p>
            <a:pPr marL="0" indent="0" algn="just">
              <a:buNone/>
            </a:pPr>
            <a:r>
              <a:rPr lang="en-US" sz="1600" b="1" dirty="0">
                <a:solidFill>
                  <a:schemeClr val="accent1"/>
                </a:solidFill>
              </a:rPr>
              <a:t>be protected against economic exploitation</a:t>
            </a:r>
            <a:r>
              <a:rPr lang="en-US" sz="1600" dirty="0">
                <a:solidFill>
                  <a:schemeClr val="accent1"/>
                </a:solidFill>
              </a:rPr>
              <a:t> and any work likely to harm their safety, health or physical, mental, moral or social development or to interfere with their education.</a:t>
            </a:r>
          </a:p>
          <a:p>
            <a:pPr marL="0" indent="0" algn="just">
              <a:buNone/>
            </a:pPr>
            <a:endParaRPr lang="en-US" sz="1600" dirty="0">
              <a:solidFill>
                <a:schemeClr val="accent1"/>
              </a:solidFill>
            </a:endParaRPr>
          </a:p>
          <a:p>
            <a:endParaRPr lang="en-US" dirty="0"/>
          </a:p>
        </p:txBody>
      </p:sp>
    </p:spTree>
    <p:extLst>
      <p:ext uri="{BB962C8B-B14F-4D97-AF65-F5344CB8AC3E}">
        <p14:creationId xmlns:p14="http://schemas.microsoft.com/office/powerpoint/2010/main" val="42647859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68C6F-9728-2717-FDB0-0D79C31B2A75}"/>
              </a:ext>
            </a:extLst>
          </p:cNvPr>
          <p:cNvSpPr>
            <a:spLocks noGrp="1"/>
          </p:cNvSpPr>
          <p:nvPr>
            <p:ph type="title"/>
          </p:nvPr>
        </p:nvSpPr>
        <p:spPr>
          <a:xfrm>
            <a:off x="349897" y="365125"/>
            <a:ext cx="10821955" cy="763879"/>
          </a:xfrm>
        </p:spPr>
        <p:txBody>
          <a:bodyPr>
            <a:normAutofit/>
          </a:bodyPr>
          <a:lstStyle/>
          <a:p>
            <a:pPr algn="ctr"/>
            <a:r>
              <a:rPr lang="en-US" sz="1600" b="1" dirty="0">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rPr>
              <a:t>1. The EU development of children’s rights and the scope of legal protection under the TEU, TFEU and the Charter of Fundamental Rights of the EU </a:t>
            </a:r>
            <a:r>
              <a:rPr lang="en-US" sz="1600" dirty="0">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rPr>
              <a:t>(CFR).</a:t>
            </a:r>
            <a:r>
              <a:rPr lang="ro-RO" sz="1600" dirty="0">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rPr>
              <a:t> </a:t>
            </a:r>
            <a:br>
              <a:rPr lang="ro-RO" sz="1600" dirty="0">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ro-RO" sz="1600" dirty="0" err="1">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rPr>
              <a:t>Issues</a:t>
            </a:r>
            <a:r>
              <a:rPr lang="ro-RO" sz="1600" dirty="0">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o-RO" sz="1600" dirty="0" err="1">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rPr>
              <a:t>covered</a:t>
            </a:r>
            <a:r>
              <a:rPr lang="ro-RO" sz="1600" dirty="0">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600" dirty="0">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a:solidFill>
                  <a:srgbClr val="C00000"/>
                </a:solidFill>
              </a:rPr>
              <a:t>Best interests of</a:t>
            </a:r>
            <a:r>
              <a:rPr lang="ro-RO" sz="1600" dirty="0">
                <a:solidFill>
                  <a:srgbClr val="C00000"/>
                </a:solidFill>
              </a:rPr>
              <a:t> </a:t>
            </a:r>
            <a:r>
              <a:rPr lang="en-US" sz="1600" dirty="0">
                <a:solidFill>
                  <a:srgbClr val="C00000"/>
                </a:solidFill>
              </a:rPr>
              <a:t>the child</a:t>
            </a:r>
            <a:r>
              <a:rPr lang="ro-RO" sz="1600" dirty="0">
                <a:solidFill>
                  <a:srgbClr val="C00000"/>
                </a:solidFill>
              </a:rPr>
              <a:t>; </a:t>
            </a:r>
            <a:r>
              <a:rPr lang="en-US" sz="1600" dirty="0">
                <a:solidFill>
                  <a:srgbClr val="C00000"/>
                </a:solidFill>
              </a:rPr>
              <a:t>Children’s rights</a:t>
            </a:r>
            <a:r>
              <a:rPr lang="ro-RO" sz="1600" dirty="0">
                <a:solidFill>
                  <a:srgbClr val="C00000"/>
                </a:solidFill>
              </a:rPr>
              <a:t> </a:t>
            </a:r>
            <a:r>
              <a:rPr lang="en-US" sz="1600" dirty="0">
                <a:solidFill>
                  <a:srgbClr val="C00000"/>
                </a:solidFill>
              </a:rPr>
              <a:t>to participation</a:t>
            </a:r>
            <a:r>
              <a:rPr lang="ro-RO" sz="1600" dirty="0">
                <a:solidFill>
                  <a:srgbClr val="C00000"/>
                </a:solidFill>
              </a:rPr>
              <a:t> </a:t>
            </a:r>
            <a:r>
              <a:rPr lang="en-US" sz="1600" dirty="0">
                <a:solidFill>
                  <a:srgbClr val="C00000"/>
                </a:solidFill>
              </a:rPr>
              <a:t>and to be heard</a:t>
            </a:r>
            <a:r>
              <a:rPr lang="ro-RO" sz="1600" dirty="0">
                <a:solidFill>
                  <a:srgbClr val="C00000"/>
                </a:solidFill>
              </a:rPr>
              <a:t> </a:t>
            </a:r>
            <a:endParaRPr lang="en-US" sz="1600" dirty="0">
              <a:solidFill>
                <a:srgbClr val="C00000"/>
              </a:solidFill>
            </a:endParaRPr>
          </a:p>
        </p:txBody>
      </p:sp>
      <p:sp>
        <p:nvSpPr>
          <p:cNvPr id="3" name="Content Placeholder 2">
            <a:extLst>
              <a:ext uri="{FF2B5EF4-FFF2-40B4-BE49-F238E27FC236}">
                <a16:creationId xmlns:a16="http://schemas.microsoft.com/office/drawing/2014/main" id="{02B41956-A791-010E-C5C0-AAF26F671EAB}"/>
              </a:ext>
            </a:extLst>
          </p:cNvPr>
          <p:cNvSpPr>
            <a:spLocks noGrp="1"/>
          </p:cNvSpPr>
          <p:nvPr>
            <p:ph idx="1"/>
          </p:nvPr>
        </p:nvSpPr>
        <p:spPr>
          <a:xfrm>
            <a:off x="167951" y="1222310"/>
            <a:ext cx="11185849" cy="4954653"/>
          </a:xfrm>
        </p:spPr>
        <p:txBody>
          <a:bodyPr/>
          <a:lstStyle/>
          <a:p>
            <a:pPr marL="0" indent="0" algn="just">
              <a:buNone/>
            </a:pPr>
            <a:r>
              <a:rPr lang="en-US" sz="1800" dirty="0">
                <a:solidFill>
                  <a:schemeClr val="accent1"/>
                </a:solidFill>
              </a:rPr>
              <a:t>Children as rightsholders are beneficiaries</a:t>
            </a:r>
            <a:r>
              <a:rPr lang="ro-RO" sz="1800" dirty="0">
                <a:solidFill>
                  <a:schemeClr val="accent1"/>
                </a:solidFill>
              </a:rPr>
              <a:t> </a:t>
            </a:r>
            <a:r>
              <a:rPr lang="en-US" sz="1800" dirty="0">
                <a:solidFill>
                  <a:schemeClr val="accent1"/>
                </a:solidFill>
              </a:rPr>
              <a:t>of all human/fundamental rights and</a:t>
            </a:r>
            <a:r>
              <a:rPr lang="ro-RO" sz="1800" dirty="0">
                <a:solidFill>
                  <a:schemeClr val="accent1"/>
                </a:solidFill>
              </a:rPr>
              <a:t> </a:t>
            </a:r>
            <a:r>
              <a:rPr lang="en-US" sz="1800" dirty="0">
                <a:solidFill>
                  <a:schemeClr val="accent1"/>
                </a:solidFill>
              </a:rPr>
              <a:t>subjects of special regulations, given their specific characteristics and needs.</a:t>
            </a:r>
            <a:endParaRPr lang="ro-RO" sz="1800" dirty="0">
              <a:solidFill>
                <a:schemeClr val="accent1"/>
              </a:solidFill>
            </a:endParaRPr>
          </a:p>
          <a:p>
            <a:pPr marL="0" indent="0">
              <a:buNone/>
            </a:pPr>
            <a:endParaRPr lang="ro-RO" sz="1800" dirty="0">
              <a:solidFill>
                <a:schemeClr val="accent1"/>
              </a:solidFill>
            </a:endParaRPr>
          </a:p>
          <a:p>
            <a:pPr marL="0" indent="0">
              <a:buNone/>
            </a:pPr>
            <a:r>
              <a:rPr lang="en-US" sz="1600" dirty="0">
                <a:solidFill>
                  <a:srgbClr val="C00000"/>
                </a:solidFill>
              </a:rPr>
              <a:t>Best interests of</a:t>
            </a:r>
            <a:r>
              <a:rPr lang="ro-RO" sz="1600" dirty="0">
                <a:solidFill>
                  <a:srgbClr val="C00000"/>
                </a:solidFill>
              </a:rPr>
              <a:t> </a:t>
            </a:r>
            <a:r>
              <a:rPr lang="en-US" sz="1600" dirty="0">
                <a:solidFill>
                  <a:srgbClr val="C00000"/>
                </a:solidFill>
              </a:rPr>
              <a:t>the child</a:t>
            </a:r>
            <a:r>
              <a:rPr lang="ro-RO" sz="1600" dirty="0"/>
              <a:t> </a:t>
            </a:r>
          </a:p>
          <a:p>
            <a:pPr marL="0" indent="0">
              <a:buNone/>
            </a:pPr>
            <a:r>
              <a:rPr lang="ro-RO" sz="1800" dirty="0"/>
              <a:t>art.24 (2)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the Charter of Fundamental Rights of the EU (CFR).</a:t>
            </a:r>
            <a:r>
              <a:rPr lang="ro-RO" sz="18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o-RO" sz="1800" dirty="0"/>
          </a:p>
          <a:p>
            <a:pPr marL="0" indent="0" algn="just">
              <a:buNone/>
            </a:pPr>
            <a:r>
              <a:rPr lang="en-US" sz="1800" dirty="0">
                <a:solidFill>
                  <a:schemeClr val="accent1"/>
                </a:solidFill>
              </a:rPr>
              <a:t>2.   In all actions relating to children, whether taken by public authorities or private institutions, the child's best interests must be a primary consideration.</a:t>
            </a:r>
            <a:endParaRPr lang="ro-RO" sz="1800" dirty="0">
              <a:solidFill>
                <a:schemeClr val="accent1"/>
              </a:solidFill>
            </a:endParaRPr>
          </a:p>
          <a:p>
            <a:pPr marL="0" indent="0" algn="just">
              <a:buNone/>
            </a:pPr>
            <a:endParaRPr lang="ro-RO" sz="1800" dirty="0">
              <a:solidFill>
                <a:schemeClr val="accent1"/>
              </a:solidFill>
            </a:endParaRPr>
          </a:p>
          <a:p>
            <a:pPr marL="0" indent="0" algn="just">
              <a:buNone/>
            </a:pPr>
            <a:r>
              <a:rPr lang="en-US" sz="1800" dirty="0">
                <a:solidFill>
                  <a:srgbClr val="C00000"/>
                </a:solidFill>
              </a:rPr>
              <a:t>Children’s rights</a:t>
            </a:r>
            <a:r>
              <a:rPr lang="ro-RO" sz="1800" dirty="0">
                <a:solidFill>
                  <a:srgbClr val="C00000"/>
                </a:solidFill>
              </a:rPr>
              <a:t> </a:t>
            </a:r>
            <a:r>
              <a:rPr lang="en-US" sz="1800" dirty="0">
                <a:solidFill>
                  <a:srgbClr val="C00000"/>
                </a:solidFill>
              </a:rPr>
              <a:t>to participation</a:t>
            </a:r>
            <a:r>
              <a:rPr lang="ro-RO" sz="1800" dirty="0">
                <a:solidFill>
                  <a:srgbClr val="C00000"/>
                </a:solidFill>
              </a:rPr>
              <a:t> </a:t>
            </a:r>
            <a:r>
              <a:rPr lang="en-US" sz="1800" dirty="0">
                <a:solidFill>
                  <a:srgbClr val="C00000"/>
                </a:solidFill>
              </a:rPr>
              <a:t>and to be heard</a:t>
            </a:r>
            <a:endParaRPr lang="ro-RO" sz="1800" dirty="0">
              <a:solidFill>
                <a:srgbClr val="C00000"/>
              </a:solidFill>
            </a:endParaRPr>
          </a:p>
          <a:p>
            <a:pPr marL="0" indent="0">
              <a:buNone/>
            </a:pPr>
            <a:r>
              <a:rPr lang="en-US" sz="1600" dirty="0">
                <a:solidFill>
                  <a:schemeClr val="accent1"/>
                </a:solidFill>
              </a:rPr>
              <a:t>Article </a:t>
            </a:r>
            <a:r>
              <a:rPr lang="ro-RO" sz="1600" dirty="0">
                <a:solidFill>
                  <a:schemeClr val="accent1"/>
                </a:solidFill>
              </a:rPr>
              <a:t>24 (1)          </a:t>
            </a:r>
            <a:r>
              <a:rPr lang="en-US" sz="1600" u="sng" dirty="0">
                <a:solidFill>
                  <a:schemeClr val="accent1"/>
                </a:solidFill>
              </a:rPr>
              <a:t>The rights of the child</a:t>
            </a:r>
          </a:p>
          <a:p>
            <a:pPr marL="0" indent="0" algn="just">
              <a:buNone/>
            </a:pPr>
            <a:r>
              <a:rPr lang="en-US" sz="1600" dirty="0"/>
              <a:t>1.   </a:t>
            </a:r>
            <a:r>
              <a:rPr lang="en-US" sz="1800" dirty="0"/>
              <a:t>Children shall have the </a:t>
            </a:r>
            <a:r>
              <a:rPr lang="en-US" sz="1800" b="1" dirty="0"/>
              <a:t>right to such protection </a:t>
            </a:r>
            <a:r>
              <a:rPr lang="en-US" sz="1800" dirty="0"/>
              <a:t>and </a:t>
            </a:r>
            <a:r>
              <a:rPr lang="en-US" sz="1800" b="1" dirty="0"/>
              <a:t>care as is necessary for their well-being</a:t>
            </a:r>
            <a:r>
              <a:rPr lang="ro-RO" sz="1800" dirty="0"/>
              <a:t>;</a:t>
            </a:r>
          </a:p>
          <a:p>
            <a:pPr marL="0" indent="0" algn="just">
              <a:buNone/>
            </a:pPr>
            <a:r>
              <a:rPr lang="ro-RO" sz="1800" b="1" dirty="0"/>
              <a:t>t</a:t>
            </a:r>
            <a:r>
              <a:rPr lang="en-US" sz="1800" b="1" dirty="0"/>
              <a:t>hey may express their views freely</a:t>
            </a:r>
            <a:r>
              <a:rPr lang="ro-RO" sz="1800" dirty="0"/>
              <a:t>;</a:t>
            </a:r>
          </a:p>
          <a:p>
            <a:pPr marL="0" indent="0" algn="just">
              <a:buNone/>
            </a:pPr>
            <a:r>
              <a:rPr lang="ro-RO" sz="1800" dirty="0"/>
              <a:t>s</a:t>
            </a:r>
            <a:r>
              <a:rPr lang="en-US" sz="1800" dirty="0" err="1"/>
              <a:t>uch</a:t>
            </a:r>
            <a:r>
              <a:rPr lang="en-US" sz="1800" dirty="0"/>
              <a:t> views </a:t>
            </a:r>
            <a:r>
              <a:rPr lang="en-US" sz="1800" i="1" dirty="0"/>
              <a:t>shall be taken into consideration on matters </a:t>
            </a:r>
            <a:r>
              <a:rPr lang="ro-RO" sz="1600" i="1" dirty="0"/>
              <a:t>(</a:t>
            </a:r>
            <a:r>
              <a:rPr lang="ro-RO" sz="1600" i="1" dirty="0" err="1">
                <a:solidFill>
                  <a:schemeClr val="accent1"/>
                </a:solidFill>
              </a:rPr>
              <a:t>maris</a:t>
            </a:r>
            <a:r>
              <a:rPr lang="ro-RO" sz="1800" i="1" dirty="0"/>
              <a:t>) </a:t>
            </a:r>
            <a:r>
              <a:rPr lang="en-US" sz="1800" i="1" dirty="0"/>
              <a:t>which concern them in accordance </a:t>
            </a:r>
            <a:r>
              <a:rPr lang="en-US" sz="1800" dirty="0"/>
              <a:t>with </a:t>
            </a:r>
            <a:r>
              <a:rPr lang="en-US" sz="1800" b="1" dirty="0"/>
              <a:t>their age </a:t>
            </a:r>
            <a:r>
              <a:rPr lang="en-US" sz="1800" dirty="0"/>
              <a:t>and</a:t>
            </a:r>
            <a:r>
              <a:rPr lang="en-US" sz="1800" b="1" dirty="0"/>
              <a:t> maturity.</a:t>
            </a:r>
          </a:p>
          <a:p>
            <a:pPr marL="0" indent="0" algn="just">
              <a:buNone/>
            </a:pPr>
            <a:endParaRPr lang="en-US" sz="1800" dirty="0">
              <a:solidFill>
                <a:srgbClr val="C00000"/>
              </a:solidFill>
            </a:endParaRPr>
          </a:p>
        </p:txBody>
      </p:sp>
    </p:spTree>
    <p:extLst>
      <p:ext uri="{BB962C8B-B14F-4D97-AF65-F5344CB8AC3E}">
        <p14:creationId xmlns:p14="http://schemas.microsoft.com/office/powerpoint/2010/main" val="12587715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7FD835-47D7-A01C-E06F-F1F81367EB24}"/>
              </a:ext>
            </a:extLst>
          </p:cNvPr>
          <p:cNvSpPr>
            <a:spLocks noGrp="1"/>
          </p:cNvSpPr>
          <p:nvPr>
            <p:ph type="title"/>
          </p:nvPr>
        </p:nvSpPr>
        <p:spPr>
          <a:xfrm>
            <a:off x="167951" y="205434"/>
            <a:ext cx="11185849" cy="1026207"/>
          </a:xfrm>
        </p:spPr>
        <p:txBody>
          <a:bodyPr>
            <a:normAutofit/>
          </a:bodyPr>
          <a:lstStyle/>
          <a:p>
            <a:pPr algn="ctr"/>
            <a:r>
              <a:rPr lang="en-US" sz="1600" b="1" dirty="0">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rPr>
              <a:t>1. The EU development of children’s rights and the scope of legal protection under the TEU, TFEU and</a:t>
            </a:r>
            <a:br>
              <a:rPr lang="en-US" sz="1600" b="1" dirty="0">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1600" b="1" dirty="0">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b="1" dirty="0">
                <a:solidFill>
                  <a:schemeClr val="accent2"/>
                </a:solidFill>
                <a:effectLst/>
                <a:latin typeface="Times New Roman" panose="02020603050405020304" pitchFamily="18" charset="0"/>
                <a:ea typeface="Times New Roman" panose="02020603050405020304" pitchFamily="18" charset="0"/>
                <a:cs typeface="Times New Roman" panose="02020603050405020304" pitchFamily="18" charset="0"/>
              </a:rPr>
              <a:t>the Charter of Fundamental Rights of the EU (CFR).</a:t>
            </a:r>
            <a:br>
              <a:rPr lang="ro-RO" sz="1600" dirty="0">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ro-RO" sz="1400" dirty="0" err="1">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rPr>
              <a:t>Issues</a:t>
            </a:r>
            <a:r>
              <a:rPr lang="ro-RO" sz="1400" dirty="0">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o-RO" sz="1400" dirty="0" err="1">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rPr>
              <a:t>covered</a:t>
            </a:r>
            <a:r>
              <a:rPr lang="ro-RO" sz="1400" dirty="0">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400" dirty="0">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a:solidFill>
                  <a:srgbClr val="C00000"/>
                </a:solidFill>
              </a:rPr>
              <a:t>Right to receive</a:t>
            </a:r>
            <a:r>
              <a:rPr lang="ro-RO" sz="1800" b="1" dirty="0">
                <a:solidFill>
                  <a:srgbClr val="C00000"/>
                </a:solidFill>
              </a:rPr>
              <a:t> </a:t>
            </a:r>
            <a:r>
              <a:rPr lang="en-US" sz="1800" b="1" i="1" dirty="0">
                <a:solidFill>
                  <a:srgbClr val="C00000"/>
                </a:solidFill>
              </a:rPr>
              <a:t>free compulsory</a:t>
            </a:r>
            <a:r>
              <a:rPr lang="ro-RO" sz="1800" b="1" i="1" dirty="0">
                <a:solidFill>
                  <a:srgbClr val="C00000"/>
                </a:solidFill>
              </a:rPr>
              <a:t> </a:t>
            </a:r>
            <a:r>
              <a:rPr lang="en-US" sz="1800" b="1" i="1" dirty="0">
                <a:solidFill>
                  <a:srgbClr val="C00000"/>
                </a:solidFill>
              </a:rPr>
              <a:t>education</a:t>
            </a:r>
            <a:r>
              <a:rPr lang="ro-RO" sz="1800" b="1" dirty="0">
                <a:solidFill>
                  <a:srgbClr val="C00000"/>
                </a:solidFill>
              </a:rPr>
              <a:t>; </a:t>
            </a:r>
            <a:r>
              <a:rPr lang="en-US" sz="1800" b="1" i="1" dirty="0">
                <a:solidFill>
                  <a:srgbClr val="C00000"/>
                </a:solidFill>
              </a:rPr>
              <a:t>Prohibition </a:t>
            </a:r>
            <a:r>
              <a:rPr lang="en-US" sz="1800" i="1" dirty="0">
                <a:solidFill>
                  <a:schemeClr val="accent1"/>
                </a:solidFill>
              </a:rPr>
              <a:t>(</a:t>
            </a:r>
            <a:r>
              <a:rPr lang="en-US" sz="1800" i="1" dirty="0" err="1">
                <a:solidFill>
                  <a:schemeClr val="accent1"/>
                </a:solidFill>
              </a:rPr>
              <a:t>probison</a:t>
            </a:r>
            <a:r>
              <a:rPr lang="en-US" sz="1800" i="1" dirty="0">
                <a:solidFill>
                  <a:schemeClr val="accent1"/>
                </a:solidFill>
              </a:rPr>
              <a:t>)</a:t>
            </a:r>
            <a:r>
              <a:rPr lang="en-US" sz="1800" b="1" i="1" dirty="0">
                <a:solidFill>
                  <a:srgbClr val="C00000"/>
                </a:solidFill>
              </a:rPr>
              <a:t>of</a:t>
            </a:r>
            <a:r>
              <a:rPr lang="ro-RO" sz="1800" b="1" i="1" dirty="0">
                <a:solidFill>
                  <a:srgbClr val="C00000"/>
                </a:solidFill>
              </a:rPr>
              <a:t> </a:t>
            </a:r>
            <a:r>
              <a:rPr lang="en-US" sz="1800" b="1" i="1" dirty="0">
                <a:solidFill>
                  <a:srgbClr val="C00000"/>
                </a:solidFill>
              </a:rPr>
              <a:t>discrimination on</a:t>
            </a:r>
            <a:r>
              <a:rPr lang="ro-RO" sz="1800" b="1" i="1" dirty="0">
                <a:solidFill>
                  <a:srgbClr val="C00000"/>
                </a:solidFill>
              </a:rPr>
              <a:t> </a:t>
            </a:r>
            <a:br>
              <a:rPr lang="en-US" sz="1800" b="1" i="1" dirty="0">
                <a:solidFill>
                  <a:srgbClr val="C00000"/>
                </a:solidFill>
              </a:rPr>
            </a:br>
            <a:r>
              <a:rPr lang="en-US" sz="1800" b="1" i="1" dirty="0">
                <a:solidFill>
                  <a:srgbClr val="C00000"/>
                </a:solidFill>
              </a:rPr>
              <a:t>grounds of age</a:t>
            </a:r>
          </a:p>
        </p:txBody>
      </p:sp>
      <p:sp>
        <p:nvSpPr>
          <p:cNvPr id="3" name="Content Placeholder 2">
            <a:extLst>
              <a:ext uri="{FF2B5EF4-FFF2-40B4-BE49-F238E27FC236}">
                <a16:creationId xmlns:a16="http://schemas.microsoft.com/office/drawing/2014/main" id="{6D9CFDC8-B430-4A52-2544-758BA0632DBA}"/>
              </a:ext>
            </a:extLst>
          </p:cNvPr>
          <p:cNvSpPr>
            <a:spLocks noGrp="1"/>
          </p:cNvSpPr>
          <p:nvPr>
            <p:ph idx="1"/>
          </p:nvPr>
        </p:nvSpPr>
        <p:spPr>
          <a:xfrm>
            <a:off x="167951" y="1464906"/>
            <a:ext cx="11185849" cy="5327780"/>
          </a:xfrm>
        </p:spPr>
        <p:txBody>
          <a:bodyPr>
            <a:normAutofit/>
          </a:bodyPr>
          <a:lstStyle/>
          <a:p>
            <a:pPr marL="0" indent="0">
              <a:buNone/>
            </a:pPr>
            <a:r>
              <a:rPr lang="ro-RO" sz="2000" dirty="0"/>
              <a:t>a</a:t>
            </a:r>
            <a:r>
              <a:rPr lang="en-US" sz="2000" dirty="0" err="1"/>
              <a:t>rticle</a:t>
            </a:r>
            <a:r>
              <a:rPr lang="en-US" sz="2000" dirty="0"/>
              <a:t> 14</a:t>
            </a:r>
            <a:r>
              <a:rPr lang="ro-RO" sz="2000" dirty="0"/>
              <a:t> (2) </a:t>
            </a:r>
            <a:r>
              <a:rPr lang="en-US" sz="2000" dirty="0">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rPr>
              <a:t>the Charter of Fundamental Rights of the EU (CFR)</a:t>
            </a:r>
            <a:endParaRPr lang="en-US" sz="2000" dirty="0"/>
          </a:p>
          <a:p>
            <a:pPr marL="0" indent="0">
              <a:buNone/>
            </a:pPr>
            <a:r>
              <a:rPr lang="en-US" sz="2000" dirty="0">
                <a:solidFill>
                  <a:srgbClr val="C00000"/>
                </a:solidFill>
              </a:rPr>
              <a:t>Right to education</a:t>
            </a:r>
          </a:p>
          <a:p>
            <a:pPr marL="0" indent="0" algn="just">
              <a:buNone/>
            </a:pPr>
            <a:r>
              <a:rPr lang="en-US" sz="2200" dirty="0"/>
              <a:t>2.   </a:t>
            </a:r>
            <a:r>
              <a:rPr lang="en-US" sz="2200" b="1" dirty="0"/>
              <a:t>This right includes </a:t>
            </a:r>
            <a:r>
              <a:rPr lang="en-US" sz="2200" b="1" i="1" dirty="0"/>
              <a:t>the possibility to receive free compulsory education</a:t>
            </a:r>
            <a:r>
              <a:rPr lang="en-US" sz="2200" b="1" dirty="0"/>
              <a:t>.</a:t>
            </a:r>
            <a:endParaRPr lang="ro-RO" sz="2200" b="1" dirty="0"/>
          </a:p>
          <a:p>
            <a:pPr marL="0" indent="0" algn="just">
              <a:buNone/>
            </a:pPr>
            <a:endParaRPr lang="en-US" sz="2200" b="1" dirty="0"/>
          </a:p>
          <a:p>
            <a:pPr marL="0" indent="0">
              <a:buNone/>
            </a:pPr>
            <a:r>
              <a:rPr lang="ro-RO" sz="2000" dirty="0"/>
              <a:t>a</a:t>
            </a:r>
            <a:r>
              <a:rPr lang="en-US" sz="2000" dirty="0" err="1"/>
              <a:t>rticle</a:t>
            </a:r>
            <a:r>
              <a:rPr lang="en-US" sz="2000" dirty="0"/>
              <a:t> 21</a:t>
            </a:r>
            <a:r>
              <a:rPr lang="ro-RO" sz="2000" dirty="0"/>
              <a:t> </a:t>
            </a:r>
            <a:r>
              <a:rPr lang="en-US" sz="2000" dirty="0">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rPr>
              <a:t>the Charter of Fundamental Rights of the EU (CFR)</a:t>
            </a:r>
            <a:endParaRPr lang="en-US" sz="2000" dirty="0"/>
          </a:p>
          <a:p>
            <a:pPr marL="0" indent="0">
              <a:buNone/>
            </a:pPr>
            <a:r>
              <a:rPr lang="en-US" sz="2000" dirty="0">
                <a:solidFill>
                  <a:srgbClr val="C00000"/>
                </a:solidFill>
              </a:rPr>
              <a:t>Non-discrimination</a:t>
            </a:r>
          </a:p>
          <a:p>
            <a:pPr marL="0" indent="0" algn="just">
              <a:buNone/>
            </a:pPr>
            <a:r>
              <a:rPr lang="en-US" sz="2000" dirty="0"/>
              <a:t>1.   Any discrimination based on any ground such as sex, race, </a:t>
            </a:r>
            <a:r>
              <a:rPr lang="en-US" sz="2000" dirty="0" err="1"/>
              <a:t>colour</a:t>
            </a:r>
            <a:r>
              <a:rPr lang="en-US" sz="2000" dirty="0"/>
              <a:t>, ethnic or social origin, genetic features, language, religion or belief, political or any other opinion, membership of a national minority, property, birth, disability, age or sexual orientation shall be prohibited.</a:t>
            </a:r>
            <a:endParaRPr lang="ro-RO" sz="2000" dirty="0"/>
          </a:p>
          <a:p>
            <a:pPr marL="0" indent="0" algn="just">
              <a:buNone/>
            </a:pPr>
            <a:endParaRPr lang="en-US" sz="2000" dirty="0"/>
          </a:p>
          <a:p>
            <a:pPr marL="0" indent="0" algn="just">
              <a:buNone/>
            </a:pPr>
            <a:r>
              <a:rPr lang="en-US" sz="2000" dirty="0"/>
              <a:t>2.   Within the scope of application of the Treaties and without prejudice to any of their specific provisions, any discrimination on grounds of nationality shall be prohibited.</a:t>
            </a:r>
          </a:p>
          <a:p>
            <a:endParaRPr lang="en-US" dirty="0"/>
          </a:p>
        </p:txBody>
      </p:sp>
    </p:spTree>
    <p:extLst>
      <p:ext uri="{BB962C8B-B14F-4D97-AF65-F5344CB8AC3E}">
        <p14:creationId xmlns:p14="http://schemas.microsoft.com/office/powerpoint/2010/main" val="21370944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A4775-84B8-978E-4EEE-614C115FD48C}"/>
              </a:ext>
            </a:extLst>
          </p:cNvPr>
          <p:cNvSpPr>
            <a:spLocks noGrp="1"/>
          </p:cNvSpPr>
          <p:nvPr>
            <p:ph type="title"/>
          </p:nvPr>
        </p:nvSpPr>
        <p:spPr>
          <a:xfrm>
            <a:off x="121299" y="233265"/>
            <a:ext cx="11232502" cy="895739"/>
          </a:xfrm>
        </p:spPr>
        <p:txBody>
          <a:bodyPr>
            <a:normAutofit fontScale="90000"/>
          </a:bodyPr>
          <a:lstStyle/>
          <a:p>
            <a:pPr algn="ctr"/>
            <a:r>
              <a:rPr lang="en-US" sz="2000"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2. </a:t>
            </a:r>
            <a:r>
              <a:rPr lang="en-US" sz="2000" b="1"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The relation with the UNCRC and the goals and targets of the UN Sustainable Development Goals (SDGs) which are protected and promoted by different strands of the EU Strategy on the Rights of the Child.</a:t>
            </a:r>
            <a:br>
              <a:rPr lang="en-US" sz="2000"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1800" dirty="0">
                <a:solidFill>
                  <a:schemeClr val="accent1"/>
                </a:solidFill>
              </a:rPr>
              <a:t>United Nations Convention on the Rights of the Child</a:t>
            </a:r>
          </a:p>
        </p:txBody>
      </p:sp>
      <p:sp>
        <p:nvSpPr>
          <p:cNvPr id="3" name="Content Placeholder 2">
            <a:extLst>
              <a:ext uri="{FF2B5EF4-FFF2-40B4-BE49-F238E27FC236}">
                <a16:creationId xmlns:a16="http://schemas.microsoft.com/office/drawing/2014/main" id="{72754EF6-B1FC-D7C1-EB10-9529477E06D6}"/>
              </a:ext>
            </a:extLst>
          </p:cNvPr>
          <p:cNvSpPr>
            <a:spLocks noGrp="1"/>
          </p:cNvSpPr>
          <p:nvPr>
            <p:ph idx="1"/>
          </p:nvPr>
        </p:nvSpPr>
        <p:spPr>
          <a:xfrm>
            <a:off x="373223" y="1212980"/>
            <a:ext cx="11120535" cy="5579706"/>
          </a:xfrm>
        </p:spPr>
        <p:txBody>
          <a:bodyPr>
            <a:normAutofit lnSpcReduction="10000"/>
          </a:bodyPr>
          <a:lstStyle/>
          <a:p>
            <a:pPr marL="0" indent="0" algn="just">
              <a:buNone/>
            </a:pPr>
            <a:r>
              <a:rPr lang="ro-RO" sz="2000" b="1" dirty="0">
                <a:solidFill>
                  <a:schemeClr val="accent1"/>
                </a:solidFill>
              </a:rPr>
              <a:t>t</a:t>
            </a:r>
            <a:r>
              <a:rPr lang="en-US" sz="2000" b="1" dirty="0">
                <a:solidFill>
                  <a:schemeClr val="accent1"/>
                </a:solidFill>
              </a:rPr>
              <a:t>he Convention </a:t>
            </a:r>
            <a:r>
              <a:rPr lang="en-US" sz="2000" b="1" i="1" dirty="0">
                <a:solidFill>
                  <a:schemeClr val="accent1"/>
                </a:solidFill>
              </a:rPr>
              <a:t>lays down social, civil, economic, and political standards</a:t>
            </a:r>
            <a:r>
              <a:rPr lang="ro-RO" sz="2000" b="1" i="1" dirty="0">
                <a:solidFill>
                  <a:schemeClr val="accent1"/>
                </a:solidFill>
              </a:rPr>
              <a:t> </a:t>
            </a:r>
            <a:r>
              <a:rPr lang="en-US" sz="2000" b="1" i="1" dirty="0">
                <a:solidFill>
                  <a:schemeClr val="accent1"/>
                </a:solidFill>
              </a:rPr>
              <a:t>for the protection of children’s rights</a:t>
            </a:r>
            <a:r>
              <a:rPr lang="ro-RO" sz="2000" b="1" i="1" dirty="0">
                <a:solidFill>
                  <a:schemeClr val="accent1"/>
                </a:solidFill>
              </a:rPr>
              <a:t>;</a:t>
            </a:r>
          </a:p>
          <a:p>
            <a:pPr marL="0" indent="0" algn="just">
              <a:buNone/>
            </a:pPr>
            <a:r>
              <a:rPr lang="ro-RO" sz="2000" b="1" dirty="0">
                <a:solidFill>
                  <a:schemeClr val="accent1"/>
                </a:solidFill>
              </a:rPr>
              <a:t>i</a:t>
            </a:r>
            <a:r>
              <a:rPr lang="en-US" sz="2000" b="1" dirty="0">
                <a:solidFill>
                  <a:schemeClr val="accent1"/>
                </a:solidFill>
              </a:rPr>
              <a:t>t contains a set of </a:t>
            </a:r>
            <a:r>
              <a:rPr lang="en-US" sz="2000" b="1" i="1" dirty="0">
                <a:solidFill>
                  <a:schemeClr val="accent1"/>
                </a:solidFill>
              </a:rPr>
              <a:t>rules and principles that guide its</a:t>
            </a:r>
            <a:r>
              <a:rPr lang="ro-RO" sz="2000" b="1" i="1" dirty="0">
                <a:solidFill>
                  <a:schemeClr val="accent1"/>
                </a:solidFill>
              </a:rPr>
              <a:t> </a:t>
            </a:r>
            <a:r>
              <a:rPr lang="en-US" sz="2000" b="1" i="1" dirty="0">
                <a:solidFill>
                  <a:schemeClr val="accent1"/>
                </a:solidFill>
              </a:rPr>
              <a:t>signatories</a:t>
            </a:r>
            <a:r>
              <a:rPr lang="ro-RO" sz="2000" b="1" i="1" dirty="0">
                <a:solidFill>
                  <a:schemeClr val="accent1"/>
                </a:solidFill>
              </a:rPr>
              <a:t> </a:t>
            </a:r>
            <a:r>
              <a:rPr lang="en-US" sz="2000" b="1" i="1" dirty="0">
                <a:solidFill>
                  <a:schemeClr val="accent1"/>
                </a:solidFill>
              </a:rPr>
              <a:t>to develop a comprehensive and coherent</a:t>
            </a:r>
            <a:r>
              <a:rPr lang="ro-RO" sz="2000" b="1" i="1" dirty="0">
                <a:solidFill>
                  <a:schemeClr val="accent1"/>
                </a:solidFill>
              </a:rPr>
              <a:t> </a:t>
            </a:r>
            <a:r>
              <a:rPr lang="en-US" sz="2000" b="1" i="1" dirty="0">
                <a:solidFill>
                  <a:schemeClr val="accent1"/>
                </a:solidFill>
              </a:rPr>
              <a:t>framework reflecting child-specific</a:t>
            </a:r>
            <a:r>
              <a:rPr lang="ro-RO" sz="2000" b="1" i="1" dirty="0">
                <a:solidFill>
                  <a:schemeClr val="accent1"/>
                </a:solidFill>
              </a:rPr>
              <a:t> </a:t>
            </a:r>
            <a:r>
              <a:rPr lang="en-US" sz="2000" b="1" i="1" dirty="0">
                <a:solidFill>
                  <a:schemeClr val="accent1"/>
                </a:solidFill>
              </a:rPr>
              <a:t>rights</a:t>
            </a:r>
            <a:r>
              <a:rPr lang="ro-RO" sz="2000" b="1" i="1" dirty="0">
                <a:solidFill>
                  <a:schemeClr val="accent1"/>
                </a:solidFill>
              </a:rPr>
              <a:t>;</a:t>
            </a:r>
            <a:endParaRPr lang="ro-RO" sz="2000" b="1" dirty="0">
              <a:solidFill>
                <a:schemeClr val="accent1"/>
              </a:solidFill>
            </a:endParaRPr>
          </a:p>
          <a:p>
            <a:pPr marL="0" indent="0" algn="just">
              <a:buNone/>
            </a:pPr>
            <a:r>
              <a:rPr lang="ro-RO" sz="2000" b="1" dirty="0">
                <a:solidFill>
                  <a:schemeClr val="accent1"/>
                </a:solidFill>
              </a:rPr>
              <a:t>t</a:t>
            </a:r>
            <a:r>
              <a:rPr lang="en-US" sz="2000" b="1" dirty="0">
                <a:solidFill>
                  <a:schemeClr val="accent1"/>
                </a:solidFill>
              </a:rPr>
              <a:t>he Convention requires </a:t>
            </a:r>
            <a:r>
              <a:rPr lang="en-US" sz="2000" b="1" i="1" dirty="0">
                <a:solidFill>
                  <a:schemeClr val="accent1"/>
                </a:solidFill>
              </a:rPr>
              <a:t>policy and law makers to ensure that </a:t>
            </a:r>
            <a:r>
              <a:rPr lang="en-US" sz="2000" b="1" i="1" dirty="0">
                <a:solidFill>
                  <a:srgbClr val="FF0000"/>
                </a:solidFill>
              </a:rPr>
              <a:t>the best interests of</a:t>
            </a:r>
            <a:r>
              <a:rPr lang="ro-RO" sz="2000" b="1" i="1" dirty="0">
                <a:solidFill>
                  <a:srgbClr val="FF0000"/>
                </a:solidFill>
              </a:rPr>
              <a:t> </a:t>
            </a:r>
            <a:r>
              <a:rPr lang="en-US" sz="2000" b="1" i="1" dirty="0">
                <a:solidFill>
                  <a:srgbClr val="FF0000"/>
                </a:solidFill>
              </a:rPr>
              <a:t>children </a:t>
            </a:r>
            <a:r>
              <a:rPr lang="en-US" sz="2000" b="1" i="1" dirty="0">
                <a:solidFill>
                  <a:schemeClr val="accent1"/>
                </a:solidFill>
              </a:rPr>
              <a:t>are the primary consideration in all actions that may affect them</a:t>
            </a:r>
            <a:r>
              <a:rPr lang="ro-RO" sz="2000" b="1" dirty="0">
                <a:solidFill>
                  <a:schemeClr val="accent1"/>
                </a:solidFill>
              </a:rPr>
              <a:t>;</a:t>
            </a:r>
          </a:p>
          <a:p>
            <a:pPr marL="0" indent="0" algn="just">
              <a:buNone/>
            </a:pPr>
            <a:r>
              <a:rPr lang="en-US" sz="1700" b="1" u="sng" dirty="0"/>
              <a:t>It covers</a:t>
            </a:r>
            <a:r>
              <a:rPr lang="ro-RO" sz="1700" b="1" u="sng" dirty="0"/>
              <a:t> </a:t>
            </a:r>
            <a:r>
              <a:rPr lang="en-US" sz="1700" b="1" u="sng" dirty="0"/>
              <a:t>aspects related to the promotion and protection of children such as</a:t>
            </a:r>
            <a:r>
              <a:rPr lang="en-US" sz="1700" b="1" dirty="0"/>
              <a:t>:</a:t>
            </a:r>
          </a:p>
          <a:p>
            <a:pPr algn="just">
              <a:lnSpc>
                <a:spcPct val="110000"/>
              </a:lnSpc>
              <a:buFont typeface="Wingdings" panose="05000000000000000000" pitchFamily="2" charset="2"/>
              <a:buChar char="§"/>
            </a:pPr>
            <a:r>
              <a:rPr lang="en-US" sz="1700" b="1" dirty="0">
                <a:solidFill>
                  <a:schemeClr val="accent1"/>
                </a:solidFill>
              </a:rPr>
              <a:t>non-discrimination </a:t>
            </a:r>
            <a:r>
              <a:rPr lang="en-US" sz="1700" dirty="0">
                <a:solidFill>
                  <a:schemeClr val="accent1"/>
                </a:solidFill>
              </a:rPr>
              <a:t>(Article 2)</a:t>
            </a:r>
          </a:p>
          <a:p>
            <a:pPr algn="just">
              <a:lnSpc>
                <a:spcPct val="110000"/>
              </a:lnSpc>
              <a:buFont typeface="Wingdings" panose="05000000000000000000" pitchFamily="2" charset="2"/>
              <a:buChar char="§"/>
            </a:pPr>
            <a:r>
              <a:rPr lang="en-US" sz="1700" b="1" dirty="0">
                <a:solidFill>
                  <a:schemeClr val="accent1"/>
                </a:solidFill>
              </a:rPr>
              <a:t>consideration of </a:t>
            </a:r>
            <a:r>
              <a:rPr lang="en-US" sz="1700" b="1" dirty="0">
                <a:solidFill>
                  <a:schemeClr val="accent2"/>
                </a:solidFill>
              </a:rPr>
              <a:t>the best interests of the child </a:t>
            </a:r>
            <a:r>
              <a:rPr lang="en-US" sz="1700" b="1" dirty="0">
                <a:solidFill>
                  <a:schemeClr val="accent1"/>
                </a:solidFill>
              </a:rPr>
              <a:t>in policy-making </a:t>
            </a:r>
            <a:r>
              <a:rPr lang="en-US" sz="1700" dirty="0">
                <a:solidFill>
                  <a:schemeClr val="accent1"/>
                </a:solidFill>
              </a:rPr>
              <a:t>(Article 3)</a:t>
            </a:r>
          </a:p>
          <a:p>
            <a:pPr algn="just">
              <a:lnSpc>
                <a:spcPct val="110000"/>
              </a:lnSpc>
              <a:buFont typeface="Wingdings" panose="05000000000000000000" pitchFamily="2" charset="2"/>
              <a:buChar char="§"/>
            </a:pPr>
            <a:r>
              <a:rPr lang="en-US" sz="1700" b="1" dirty="0">
                <a:solidFill>
                  <a:schemeClr val="accent1"/>
                </a:solidFill>
              </a:rPr>
              <a:t>right to life </a:t>
            </a:r>
            <a:r>
              <a:rPr lang="en-US" sz="1700" dirty="0">
                <a:solidFill>
                  <a:schemeClr val="accent1"/>
                </a:solidFill>
              </a:rPr>
              <a:t>(Article 6)</a:t>
            </a:r>
          </a:p>
          <a:p>
            <a:pPr algn="just">
              <a:lnSpc>
                <a:spcPct val="110000"/>
              </a:lnSpc>
              <a:buFont typeface="Wingdings" panose="05000000000000000000" pitchFamily="2" charset="2"/>
              <a:buChar char="§"/>
            </a:pPr>
            <a:r>
              <a:rPr lang="en-US" sz="1800" dirty="0">
                <a:solidFill>
                  <a:srgbClr val="C00000"/>
                </a:solidFill>
              </a:rPr>
              <a:t>Right to a legally registered name, right to a nationality, right to know and be cared for by parents (Article 7)</a:t>
            </a:r>
          </a:p>
          <a:p>
            <a:pPr algn="just">
              <a:lnSpc>
                <a:spcPct val="110000"/>
              </a:lnSpc>
              <a:buFont typeface="Wingdings" panose="05000000000000000000" pitchFamily="2" charset="2"/>
              <a:buChar char="§"/>
            </a:pPr>
            <a:r>
              <a:rPr lang="en-US" sz="1700" b="1" dirty="0">
                <a:solidFill>
                  <a:schemeClr val="accent1"/>
                </a:solidFill>
              </a:rPr>
              <a:t>right to grow up in a family context</a:t>
            </a:r>
            <a:r>
              <a:rPr lang="en-US" sz="1700" dirty="0">
                <a:solidFill>
                  <a:schemeClr val="accent1"/>
                </a:solidFill>
              </a:rPr>
              <a:t> (Articles 5, 9 and 18)</a:t>
            </a:r>
          </a:p>
          <a:p>
            <a:pPr algn="just">
              <a:lnSpc>
                <a:spcPct val="110000"/>
              </a:lnSpc>
              <a:buFont typeface="Wingdings" panose="05000000000000000000" pitchFamily="2" charset="2"/>
              <a:buChar char="§"/>
            </a:pPr>
            <a:r>
              <a:rPr lang="en-US" sz="1700" b="1" dirty="0">
                <a:solidFill>
                  <a:schemeClr val="accent1"/>
                </a:solidFill>
              </a:rPr>
              <a:t>right to be heard </a:t>
            </a:r>
            <a:r>
              <a:rPr lang="en-US" sz="1700" dirty="0">
                <a:solidFill>
                  <a:schemeClr val="accent1"/>
                </a:solidFill>
              </a:rPr>
              <a:t>(Article 12)</a:t>
            </a:r>
          </a:p>
          <a:p>
            <a:pPr algn="just">
              <a:lnSpc>
                <a:spcPct val="110000"/>
              </a:lnSpc>
              <a:buFont typeface="Wingdings" panose="05000000000000000000" pitchFamily="2" charset="2"/>
              <a:buChar char="§"/>
            </a:pPr>
            <a:r>
              <a:rPr lang="en-US" sz="1700" b="1" dirty="0">
                <a:solidFill>
                  <a:schemeClr val="accent1"/>
                </a:solidFill>
              </a:rPr>
              <a:t>protection from abuse and neglect </a:t>
            </a:r>
            <a:r>
              <a:rPr lang="en-US" sz="1700" dirty="0">
                <a:solidFill>
                  <a:schemeClr val="accent1"/>
                </a:solidFill>
              </a:rPr>
              <a:t>(Article 19)</a:t>
            </a:r>
          </a:p>
          <a:p>
            <a:pPr algn="just">
              <a:lnSpc>
                <a:spcPct val="110000"/>
              </a:lnSpc>
              <a:buFont typeface="Wingdings" panose="05000000000000000000" pitchFamily="2" charset="2"/>
              <a:buChar char="§"/>
            </a:pPr>
            <a:r>
              <a:rPr lang="en-US" sz="1700" b="1" dirty="0">
                <a:solidFill>
                  <a:schemeClr val="accent1"/>
                </a:solidFill>
              </a:rPr>
              <a:t>right to alternative care for out-of-home children and adoption </a:t>
            </a:r>
            <a:r>
              <a:rPr lang="en-US" sz="1700" dirty="0">
                <a:solidFill>
                  <a:schemeClr val="accent1"/>
                </a:solidFill>
              </a:rPr>
              <a:t>(Articles 20 and 21)</a:t>
            </a:r>
          </a:p>
        </p:txBody>
      </p:sp>
    </p:spTree>
    <p:extLst>
      <p:ext uri="{BB962C8B-B14F-4D97-AF65-F5344CB8AC3E}">
        <p14:creationId xmlns:p14="http://schemas.microsoft.com/office/powerpoint/2010/main" val="33648119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C37F1F-C690-11C3-0114-E2C0CBAD5D31}"/>
              </a:ext>
            </a:extLst>
          </p:cNvPr>
          <p:cNvSpPr>
            <a:spLocks noGrp="1"/>
          </p:cNvSpPr>
          <p:nvPr>
            <p:ph type="title"/>
          </p:nvPr>
        </p:nvSpPr>
        <p:spPr>
          <a:xfrm>
            <a:off x="261257" y="365125"/>
            <a:ext cx="11092543" cy="913169"/>
          </a:xfrm>
        </p:spPr>
        <p:txBody>
          <a:bodyPr>
            <a:normAutofit/>
          </a:bodyPr>
          <a:lstStyle/>
          <a:p>
            <a:r>
              <a:rPr lang="en-US" sz="1800"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2. The relation with the UNCRC and the goals and targets of the UN Sustainable Development Goals (SDGs) which are protected and promoted by different strands of the EU Strategy on the Rights of the Child.</a:t>
            </a:r>
            <a:br>
              <a:rPr lang="en-US" sz="1800"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br>
            <a:endParaRPr lang="en-US" sz="1800" dirty="0"/>
          </a:p>
        </p:txBody>
      </p:sp>
      <p:sp>
        <p:nvSpPr>
          <p:cNvPr id="3" name="Content Placeholder 2">
            <a:extLst>
              <a:ext uri="{FF2B5EF4-FFF2-40B4-BE49-F238E27FC236}">
                <a16:creationId xmlns:a16="http://schemas.microsoft.com/office/drawing/2014/main" id="{96B3B2CB-4137-DC5B-0926-9E46CC5DB4C7}"/>
              </a:ext>
            </a:extLst>
          </p:cNvPr>
          <p:cNvSpPr>
            <a:spLocks noGrp="1"/>
          </p:cNvSpPr>
          <p:nvPr>
            <p:ph idx="1"/>
          </p:nvPr>
        </p:nvSpPr>
        <p:spPr>
          <a:xfrm>
            <a:off x="261256" y="1352939"/>
            <a:ext cx="11092543" cy="5421084"/>
          </a:xfrm>
        </p:spPr>
        <p:txBody>
          <a:bodyPr>
            <a:normAutofit/>
          </a:bodyPr>
          <a:lstStyle/>
          <a:p>
            <a:pPr algn="l"/>
            <a:r>
              <a:rPr lang="en-US" sz="2000" b="0" i="0" u="none" strike="noStrike" baseline="0" dirty="0">
                <a:solidFill>
                  <a:srgbClr val="000000"/>
                </a:solidFill>
                <a:latin typeface="+mj-lt"/>
              </a:rPr>
              <a:t>protection from </a:t>
            </a:r>
            <a:r>
              <a:rPr lang="en-US" sz="2000" b="0" i="0" u="none" strike="noStrike" baseline="0" dirty="0">
                <a:solidFill>
                  <a:srgbClr val="C00000"/>
                </a:solidFill>
                <a:latin typeface="+mj-lt"/>
              </a:rPr>
              <a:t>torture and exploitation</a:t>
            </a:r>
            <a:r>
              <a:rPr lang="en-US" sz="2000" b="0" i="0" u="none" strike="noStrike" baseline="0" dirty="0">
                <a:solidFill>
                  <a:srgbClr val="000000"/>
                </a:solidFill>
                <a:latin typeface="+mj-lt"/>
              </a:rPr>
              <a:t>, </a:t>
            </a:r>
            <a:r>
              <a:rPr lang="en-US" sz="2000" b="0" i="0" u="none" strike="noStrike" baseline="0" dirty="0">
                <a:solidFill>
                  <a:srgbClr val="C00000"/>
                </a:solidFill>
                <a:latin typeface="+mj-lt"/>
              </a:rPr>
              <a:t>p</a:t>
            </a:r>
            <a:r>
              <a:rPr lang="en-US" sz="2000" dirty="0">
                <a:solidFill>
                  <a:srgbClr val="C00000"/>
                </a:solidFill>
              </a:rPr>
              <a:t>rotection from all forms of physical and mental violence, from sexual exploitation and sexual abuse</a:t>
            </a:r>
            <a:r>
              <a:rPr lang="en-US" sz="2000" b="0" i="0" u="none" strike="noStrike" baseline="0" dirty="0">
                <a:solidFill>
                  <a:srgbClr val="000000"/>
                </a:solidFill>
                <a:latin typeface="+mj-lt"/>
              </a:rPr>
              <a:t> (Articles, 9, 34 36 and 37)</a:t>
            </a:r>
          </a:p>
          <a:p>
            <a:pPr algn="l"/>
            <a:r>
              <a:rPr lang="en-US" sz="2000" b="0" i="0" u="none" strike="noStrike" baseline="0" dirty="0">
                <a:solidFill>
                  <a:srgbClr val="000000"/>
                </a:solidFill>
                <a:latin typeface="+mj-lt"/>
              </a:rPr>
              <a:t>right to a fair trial in the judicial context (Article 40)</a:t>
            </a:r>
          </a:p>
          <a:p>
            <a:pPr algn="l"/>
            <a:r>
              <a:rPr lang="en-US" sz="2000" b="0" i="0" u="none" strike="noStrike" baseline="0" dirty="0">
                <a:solidFill>
                  <a:srgbClr val="C00000"/>
                </a:solidFill>
                <a:latin typeface="+mj-lt"/>
              </a:rPr>
              <a:t>freedom of expression, thought, conscience and religion </a:t>
            </a:r>
            <a:r>
              <a:rPr lang="en-US" sz="2000" b="0" i="0" u="none" strike="noStrike" baseline="0" dirty="0">
                <a:solidFill>
                  <a:srgbClr val="000000"/>
                </a:solidFill>
                <a:latin typeface="+mj-lt"/>
              </a:rPr>
              <a:t>(Articles 13 and 14)</a:t>
            </a:r>
          </a:p>
          <a:p>
            <a:pPr algn="l"/>
            <a:r>
              <a:rPr lang="en-US" sz="2000" b="0" i="0" u="none" strike="noStrike" baseline="0" dirty="0">
                <a:solidFill>
                  <a:srgbClr val="000000"/>
                </a:solidFill>
                <a:latin typeface="+mj-lt"/>
              </a:rPr>
              <a:t>right to the enjoyment of the highest attainable standard of health (Article 24)</a:t>
            </a:r>
          </a:p>
          <a:p>
            <a:pPr algn="l"/>
            <a:r>
              <a:rPr lang="en-US" sz="2000" b="0" i="0" u="none" strike="noStrike" baseline="0" dirty="0">
                <a:solidFill>
                  <a:srgbClr val="000000"/>
                </a:solidFill>
                <a:latin typeface="+mj-lt"/>
              </a:rPr>
              <a:t>right to education (Articles 28 and 29).</a:t>
            </a:r>
          </a:p>
          <a:p>
            <a:r>
              <a:rPr lang="ro-RO" sz="2000" dirty="0">
                <a:solidFill>
                  <a:srgbClr val="7030A0"/>
                </a:solidFill>
              </a:rPr>
              <a:t>r</a:t>
            </a:r>
            <a:r>
              <a:rPr lang="en-US" sz="2000" dirty="0" err="1">
                <a:solidFill>
                  <a:srgbClr val="7030A0"/>
                </a:solidFill>
              </a:rPr>
              <a:t>ights</a:t>
            </a:r>
            <a:r>
              <a:rPr lang="en-US" sz="2000" dirty="0">
                <a:solidFill>
                  <a:srgbClr val="7030A0"/>
                </a:solidFill>
              </a:rPr>
              <a:t> </a:t>
            </a:r>
            <a:r>
              <a:rPr lang="en-US" sz="2000" i="1" dirty="0">
                <a:solidFill>
                  <a:srgbClr val="7030A0"/>
                </a:solidFill>
              </a:rPr>
              <a:t>to freedom of association and of peaceful assembly</a:t>
            </a:r>
            <a:r>
              <a:rPr lang="en-US" sz="2000" i="1" dirty="0">
                <a:solidFill>
                  <a:srgbClr val="C00000"/>
                </a:solidFill>
              </a:rPr>
              <a:t> </a:t>
            </a:r>
            <a:r>
              <a:rPr lang="en-US" sz="2000" dirty="0">
                <a:solidFill>
                  <a:schemeClr val="accent1"/>
                </a:solidFill>
              </a:rPr>
              <a:t>(Article 15)</a:t>
            </a:r>
          </a:p>
          <a:p>
            <a:pPr algn="just"/>
            <a:r>
              <a:rPr lang="ro-RO" sz="2000" dirty="0">
                <a:solidFill>
                  <a:schemeClr val="accent1"/>
                </a:solidFill>
              </a:rPr>
              <a:t>r</a:t>
            </a:r>
            <a:r>
              <a:rPr lang="en-US" sz="2000" dirty="0" err="1">
                <a:solidFill>
                  <a:schemeClr val="accent1"/>
                </a:solidFill>
              </a:rPr>
              <a:t>ight</a:t>
            </a:r>
            <a:r>
              <a:rPr lang="en-US" sz="2000" dirty="0">
                <a:solidFill>
                  <a:schemeClr val="accent1"/>
                </a:solidFill>
              </a:rPr>
              <a:t> not to be separated from parents against their will, except when competent authorities subject to judicial review determine it is in their best interests </a:t>
            </a:r>
            <a:r>
              <a:rPr lang="en-US" sz="2000" dirty="0">
                <a:solidFill>
                  <a:srgbClr val="C00000"/>
                </a:solidFill>
              </a:rPr>
              <a:t>(Article 9)</a:t>
            </a:r>
          </a:p>
          <a:p>
            <a:pPr algn="just"/>
            <a:r>
              <a:rPr lang="ro-RO" sz="2000" dirty="0">
                <a:solidFill>
                  <a:srgbClr val="C00000"/>
                </a:solidFill>
              </a:rPr>
              <a:t>r</a:t>
            </a:r>
            <a:r>
              <a:rPr lang="en-US" sz="2000" dirty="0" err="1">
                <a:solidFill>
                  <a:srgbClr val="C00000"/>
                </a:solidFill>
              </a:rPr>
              <a:t>ight</a:t>
            </a:r>
            <a:r>
              <a:rPr lang="en-US" sz="2000" dirty="0">
                <a:solidFill>
                  <a:srgbClr val="C00000"/>
                </a:solidFill>
              </a:rPr>
              <a:t> to be free from arbitrary or unlawful interference with their </a:t>
            </a:r>
            <a:r>
              <a:rPr lang="en-US" sz="2000" dirty="0">
                <a:solidFill>
                  <a:schemeClr val="accent1"/>
                </a:solidFill>
              </a:rPr>
              <a:t>privacy, family, or correspondence, nor to unlawful attacks on their </a:t>
            </a:r>
            <a:r>
              <a:rPr lang="en-US" sz="2000" dirty="0" err="1">
                <a:solidFill>
                  <a:schemeClr val="accent1"/>
                </a:solidFill>
              </a:rPr>
              <a:t>honour</a:t>
            </a:r>
            <a:r>
              <a:rPr lang="en-US" sz="2000" dirty="0">
                <a:solidFill>
                  <a:schemeClr val="accent1"/>
                </a:solidFill>
              </a:rPr>
              <a:t> and reputation </a:t>
            </a:r>
            <a:r>
              <a:rPr lang="en-US" sz="2000" dirty="0">
                <a:solidFill>
                  <a:srgbClr val="C00000"/>
                </a:solidFill>
              </a:rPr>
              <a:t>(Article 16)</a:t>
            </a:r>
          </a:p>
          <a:p>
            <a:pPr marL="0" indent="0" algn="just">
              <a:buNone/>
            </a:pPr>
            <a:r>
              <a:rPr lang="en-US" sz="2000" dirty="0">
                <a:solidFill>
                  <a:srgbClr val="C00000"/>
                </a:solidFill>
                <a:latin typeface="+mj-lt"/>
              </a:rPr>
              <a:t>The European Commission stated that the ‘</a:t>
            </a:r>
            <a:r>
              <a:rPr lang="en-US" sz="2000" b="1" dirty="0">
                <a:solidFill>
                  <a:schemeClr val="accent1"/>
                </a:solidFill>
                <a:latin typeface="+mj-lt"/>
              </a:rPr>
              <a:t>standards and principles of the UNCRC must continue to guide EU policies and actions that have an impact on the rights of the child</a:t>
            </a:r>
            <a:r>
              <a:rPr lang="en-US" sz="2000" dirty="0">
                <a:solidFill>
                  <a:srgbClr val="C00000"/>
                </a:solidFill>
                <a:latin typeface="+mj-lt"/>
              </a:rPr>
              <a:t>’</a:t>
            </a:r>
            <a:r>
              <a:rPr lang="ro-RO" sz="2000" dirty="0">
                <a:solidFill>
                  <a:srgbClr val="C00000"/>
                </a:solidFill>
                <a:latin typeface="+mj-lt"/>
              </a:rPr>
              <a:t>;</a:t>
            </a:r>
            <a:r>
              <a:rPr lang="en-US" sz="2000" dirty="0">
                <a:solidFill>
                  <a:srgbClr val="C00000"/>
                </a:solidFill>
                <a:latin typeface="+mj-lt"/>
              </a:rPr>
              <a:t> </a:t>
            </a:r>
          </a:p>
          <a:p>
            <a:pPr marL="0" indent="0" algn="just">
              <a:buNone/>
            </a:pPr>
            <a:r>
              <a:rPr lang="ro-RO" sz="2000" dirty="0">
                <a:solidFill>
                  <a:srgbClr val="C00000"/>
                </a:solidFill>
                <a:latin typeface="+mj-lt"/>
              </a:rPr>
              <a:t>i</a:t>
            </a:r>
            <a:r>
              <a:rPr lang="en-US" sz="2000" dirty="0">
                <a:solidFill>
                  <a:srgbClr val="C00000"/>
                </a:solidFill>
                <a:latin typeface="+mj-lt"/>
              </a:rPr>
              <a:t>n addition, the Court of Justice of the European Union (CJEU) </a:t>
            </a:r>
            <a:r>
              <a:rPr lang="en-US" sz="2000" b="1" dirty="0">
                <a:solidFill>
                  <a:srgbClr val="C00000"/>
                </a:solidFill>
                <a:latin typeface="+mj-lt"/>
              </a:rPr>
              <a:t>has </a:t>
            </a:r>
            <a:r>
              <a:rPr lang="en-US" sz="2000" b="1" dirty="0">
                <a:solidFill>
                  <a:schemeClr val="accent1"/>
                </a:solidFill>
                <a:latin typeface="+mj-lt"/>
              </a:rPr>
              <a:t>expressly </a:t>
            </a:r>
            <a:r>
              <a:rPr lang="en-US" sz="2000" b="1" dirty="0" err="1">
                <a:solidFill>
                  <a:schemeClr val="accent1"/>
                </a:solidFill>
                <a:latin typeface="+mj-lt"/>
              </a:rPr>
              <a:t>recognised</a:t>
            </a:r>
            <a:r>
              <a:rPr lang="en-US" sz="2000" b="1" dirty="0">
                <a:solidFill>
                  <a:schemeClr val="accent1"/>
                </a:solidFill>
                <a:latin typeface="+mj-lt"/>
              </a:rPr>
              <a:t> the need to respect children’s rights </a:t>
            </a:r>
            <a:r>
              <a:rPr lang="en-US" sz="2000" b="1" dirty="0">
                <a:solidFill>
                  <a:srgbClr val="C00000"/>
                </a:solidFill>
                <a:latin typeface="+mj-lt"/>
              </a:rPr>
              <a:t>and </a:t>
            </a:r>
            <a:r>
              <a:rPr lang="en-US" sz="2000" b="1" dirty="0">
                <a:solidFill>
                  <a:schemeClr val="accent1"/>
                </a:solidFill>
                <a:latin typeface="+mj-lt"/>
              </a:rPr>
              <a:t>requires EU law to take due account of the UNCRC</a:t>
            </a:r>
            <a:r>
              <a:rPr lang="ro-RO" sz="2000" b="1" dirty="0">
                <a:solidFill>
                  <a:srgbClr val="C00000"/>
                </a:solidFill>
                <a:latin typeface="+mj-lt"/>
              </a:rPr>
              <a:t>;</a:t>
            </a:r>
          </a:p>
        </p:txBody>
      </p:sp>
    </p:spTree>
    <p:extLst>
      <p:ext uri="{BB962C8B-B14F-4D97-AF65-F5344CB8AC3E}">
        <p14:creationId xmlns:p14="http://schemas.microsoft.com/office/powerpoint/2010/main" val="28059203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90494-D696-AF9E-80D0-58C43AC892D2}"/>
              </a:ext>
            </a:extLst>
          </p:cNvPr>
          <p:cNvSpPr>
            <a:spLocks noGrp="1"/>
          </p:cNvSpPr>
          <p:nvPr>
            <p:ph type="title"/>
          </p:nvPr>
        </p:nvSpPr>
        <p:spPr>
          <a:xfrm>
            <a:off x="167951" y="365126"/>
            <a:ext cx="11185849" cy="745218"/>
          </a:xfrm>
        </p:spPr>
        <p:txBody>
          <a:bodyPr>
            <a:normAutofit fontScale="90000"/>
          </a:bodyPr>
          <a:lstStyle/>
          <a:p>
            <a:r>
              <a:rPr lang="en-US" sz="2000" b="1" dirty="0">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2. The relation with the UNCRC and the goals and targets of the UN Sustainable Development Goals (SDGs) which are protected and promoted by different strands of the EU Strategy on the Rights of the Child.</a:t>
            </a:r>
            <a:r>
              <a:rPr lang="ro-RO" sz="2000" b="1" dirty="0">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o-RO" sz="2000"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                            </a:t>
            </a:r>
            <a:br>
              <a:rPr lang="en-US" sz="2000" b="1" i="0" u="none" strike="noStrike" baseline="0" dirty="0">
                <a:solidFill>
                  <a:srgbClr val="000081"/>
                </a:solidFill>
                <a:latin typeface="Verdana" panose="020B0604030504040204" pitchFamily="34" charset="0"/>
              </a:rPr>
            </a:br>
            <a:endParaRPr lang="en-US" sz="2000" dirty="0"/>
          </a:p>
        </p:txBody>
      </p:sp>
      <p:sp>
        <p:nvSpPr>
          <p:cNvPr id="3" name="Content Placeholder 2">
            <a:extLst>
              <a:ext uri="{FF2B5EF4-FFF2-40B4-BE49-F238E27FC236}">
                <a16:creationId xmlns:a16="http://schemas.microsoft.com/office/drawing/2014/main" id="{944C13FA-5933-846D-9554-AC459ABD43FD}"/>
              </a:ext>
            </a:extLst>
          </p:cNvPr>
          <p:cNvSpPr>
            <a:spLocks noGrp="1"/>
          </p:cNvSpPr>
          <p:nvPr>
            <p:ph idx="1"/>
          </p:nvPr>
        </p:nvSpPr>
        <p:spPr>
          <a:xfrm>
            <a:off x="93306" y="1110344"/>
            <a:ext cx="11363132" cy="5626358"/>
          </a:xfrm>
        </p:spPr>
        <p:txBody>
          <a:bodyPr>
            <a:normAutofit/>
          </a:bodyPr>
          <a:lstStyle/>
          <a:p>
            <a:pPr marL="0" indent="0" algn="just">
              <a:lnSpc>
                <a:spcPct val="150000"/>
              </a:lnSpc>
              <a:buNone/>
            </a:pPr>
            <a:r>
              <a:rPr lang="ro-RO" sz="2400" dirty="0">
                <a:solidFill>
                  <a:schemeClr val="accent1"/>
                </a:solidFill>
              </a:rPr>
              <a:t>s</a:t>
            </a:r>
            <a:r>
              <a:rPr lang="en-US" sz="2400" dirty="0" err="1">
                <a:solidFill>
                  <a:schemeClr val="accent1"/>
                </a:solidFill>
              </a:rPr>
              <a:t>tates</a:t>
            </a:r>
            <a:r>
              <a:rPr lang="en-US" sz="2400" dirty="0">
                <a:solidFill>
                  <a:schemeClr val="accent1"/>
                </a:solidFill>
              </a:rPr>
              <a:t> to take measures </a:t>
            </a:r>
            <a:r>
              <a:rPr lang="en-US" sz="2400" i="1" dirty="0">
                <a:solidFill>
                  <a:schemeClr val="accent1"/>
                </a:solidFill>
              </a:rPr>
              <a:t>to combat the illicit </a:t>
            </a:r>
            <a:r>
              <a:rPr lang="en-US" sz="2400" b="1" i="1" dirty="0">
                <a:solidFill>
                  <a:schemeClr val="accent1"/>
                </a:solidFill>
              </a:rPr>
              <a:t>transfer</a:t>
            </a:r>
            <a:r>
              <a:rPr lang="en-US" sz="2400" i="1" dirty="0">
                <a:solidFill>
                  <a:schemeClr val="accent1"/>
                </a:solidFill>
              </a:rPr>
              <a:t> and </a:t>
            </a:r>
            <a:r>
              <a:rPr lang="en-US" sz="2400" b="1" i="1" dirty="0">
                <a:solidFill>
                  <a:schemeClr val="accent1"/>
                </a:solidFill>
              </a:rPr>
              <a:t>non-return of children abroad </a:t>
            </a:r>
            <a:r>
              <a:rPr lang="en-US" sz="2400" i="1" dirty="0">
                <a:solidFill>
                  <a:schemeClr val="accent1"/>
                </a:solidFill>
              </a:rPr>
              <a:t>and to take all appropriate national, bilateral and multilateral measures to prevent the abduction of, the sale of, or </a:t>
            </a:r>
            <a:r>
              <a:rPr lang="en-US" sz="2400" dirty="0">
                <a:solidFill>
                  <a:schemeClr val="accent1"/>
                </a:solidFill>
              </a:rPr>
              <a:t>traffic in children</a:t>
            </a:r>
            <a:r>
              <a:rPr lang="en-US" sz="2400" dirty="0">
                <a:solidFill>
                  <a:srgbClr val="C00000"/>
                </a:solidFill>
              </a:rPr>
              <a:t> </a:t>
            </a:r>
            <a:r>
              <a:rPr lang="en-US" sz="2400" dirty="0">
                <a:solidFill>
                  <a:schemeClr val="accent1"/>
                </a:solidFill>
              </a:rPr>
              <a:t>(</a:t>
            </a:r>
            <a:r>
              <a:rPr lang="en-US" sz="2200" dirty="0">
                <a:solidFill>
                  <a:schemeClr val="accent1"/>
                </a:solidFill>
              </a:rPr>
              <a:t>Article 11, 35</a:t>
            </a:r>
            <a:r>
              <a:rPr lang="en-US" sz="2400" dirty="0">
                <a:solidFill>
                  <a:schemeClr val="accent1"/>
                </a:solidFill>
              </a:rPr>
              <a:t>)</a:t>
            </a:r>
          </a:p>
          <a:p>
            <a:pPr marL="0" indent="0" algn="just">
              <a:lnSpc>
                <a:spcPct val="150000"/>
              </a:lnSpc>
              <a:buNone/>
            </a:pPr>
            <a:r>
              <a:rPr lang="en-US" sz="1100" b="1" i="0" u="none" strike="noStrike" baseline="0" dirty="0">
                <a:solidFill>
                  <a:srgbClr val="000081"/>
                </a:solidFill>
                <a:latin typeface="+mj-lt"/>
              </a:rPr>
              <a:t>KEY RECOMMENDATIONS</a:t>
            </a:r>
            <a:endParaRPr lang="ro-RO" sz="1100" b="0" i="0" u="none" strike="noStrike" baseline="0" dirty="0">
              <a:solidFill>
                <a:schemeClr val="accent1"/>
              </a:solidFill>
              <a:latin typeface="+mj-lt"/>
            </a:endParaRPr>
          </a:p>
          <a:p>
            <a:pPr algn="just">
              <a:lnSpc>
                <a:spcPct val="150000"/>
              </a:lnSpc>
              <a:buFont typeface="Wingdings" panose="05000000000000000000" pitchFamily="2" charset="2"/>
              <a:buChar char="Ø"/>
            </a:pPr>
            <a:r>
              <a:rPr lang="ro-RO" sz="1900" b="0" i="0" u="none" strike="noStrike" baseline="0" dirty="0">
                <a:solidFill>
                  <a:schemeClr val="accent1"/>
                </a:solidFill>
                <a:latin typeface="+mj-lt"/>
              </a:rPr>
              <a:t>i</a:t>
            </a:r>
            <a:r>
              <a:rPr lang="en-US" sz="1900" b="0" i="0" u="none" strike="noStrike" baseline="0" dirty="0">
                <a:solidFill>
                  <a:schemeClr val="accent1"/>
                </a:solidFill>
                <a:latin typeface="+mj-lt"/>
              </a:rPr>
              <a:t>n addition to legal measures, effective EU response to children’s rights issues</a:t>
            </a:r>
            <a:r>
              <a:rPr lang="ro-RO" sz="1900" b="0" i="0" u="none" strike="noStrike" baseline="0" dirty="0">
                <a:solidFill>
                  <a:schemeClr val="accent1"/>
                </a:solidFill>
                <a:latin typeface="+mj-lt"/>
              </a:rPr>
              <a:t> </a:t>
            </a:r>
            <a:r>
              <a:rPr lang="en-US" sz="1900" b="0" i="0" u="none" strike="noStrike" baseline="0" dirty="0">
                <a:solidFill>
                  <a:schemeClr val="accent1"/>
                </a:solidFill>
                <a:latin typeface="+mj-lt"/>
              </a:rPr>
              <a:t>should encompass </a:t>
            </a:r>
            <a:r>
              <a:rPr lang="en-US" sz="1900" b="1" i="1" u="none" strike="noStrike" baseline="0" dirty="0">
                <a:solidFill>
                  <a:schemeClr val="accent1"/>
                </a:solidFill>
                <a:latin typeface="+mj-lt"/>
              </a:rPr>
              <a:t>policy, budgetary, research, educational and knowledge</a:t>
            </a:r>
            <a:r>
              <a:rPr lang="ro-RO" sz="1900" b="1" i="1" u="none" strike="noStrike" baseline="0" dirty="0">
                <a:solidFill>
                  <a:schemeClr val="accent1"/>
                </a:solidFill>
                <a:latin typeface="+mj-lt"/>
              </a:rPr>
              <a:t> </a:t>
            </a:r>
            <a:r>
              <a:rPr lang="en-US" sz="1900" b="1" i="1" u="none" strike="noStrike" baseline="0" dirty="0">
                <a:solidFill>
                  <a:schemeClr val="accent1"/>
                </a:solidFill>
                <a:latin typeface="+mj-lt"/>
              </a:rPr>
              <a:t>exchange initiatives</a:t>
            </a:r>
            <a:r>
              <a:rPr lang="ro-RO" sz="1900" b="0" i="0" u="none" strike="noStrike" baseline="0" dirty="0">
                <a:solidFill>
                  <a:schemeClr val="accent1"/>
                </a:solidFill>
                <a:latin typeface="+mj-lt"/>
              </a:rPr>
              <a:t>;</a:t>
            </a:r>
            <a:endParaRPr lang="en-US" sz="1900" b="0" i="0" u="none" strike="noStrike" baseline="0" dirty="0">
              <a:solidFill>
                <a:schemeClr val="accent1"/>
              </a:solidFill>
              <a:latin typeface="+mj-lt"/>
            </a:endParaRPr>
          </a:p>
          <a:p>
            <a:pPr algn="just">
              <a:lnSpc>
                <a:spcPct val="150000"/>
              </a:lnSpc>
              <a:buFont typeface="Wingdings" panose="05000000000000000000" pitchFamily="2" charset="2"/>
              <a:buChar char="Ø"/>
            </a:pPr>
            <a:r>
              <a:rPr lang="ro-RO" sz="1900" b="0" i="0" u="none" strike="noStrike" baseline="0" dirty="0">
                <a:solidFill>
                  <a:schemeClr val="accent1"/>
                </a:solidFill>
                <a:latin typeface="+mj-lt"/>
              </a:rPr>
              <a:t>i</a:t>
            </a:r>
            <a:r>
              <a:rPr lang="en-US" sz="1900" b="0" i="0" u="none" strike="noStrike" baseline="0" dirty="0">
                <a:solidFill>
                  <a:schemeClr val="accent1"/>
                </a:solidFill>
                <a:latin typeface="+mj-lt"/>
              </a:rPr>
              <a:t>t is important to mainstream children’s rights </a:t>
            </a:r>
            <a:r>
              <a:rPr lang="en-US" sz="1900" b="1" i="1" u="none" strike="noStrike" baseline="0" dirty="0">
                <a:solidFill>
                  <a:schemeClr val="accent1"/>
                </a:solidFill>
                <a:latin typeface="+mj-lt"/>
              </a:rPr>
              <a:t>into all aspects of EU activity</a:t>
            </a:r>
            <a:r>
              <a:rPr lang="ro-RO" sz="1900" b="0" i="0" u="none" strike="noStrike" baseline="0" dirty="0">
                <a:solidFill>
                  <a:schemeClr val="accent1"/>
                </a:solidFill>
                <a:latin typeface="+mj-lt"/>
              </a:rPr>
              <a:t>;</a:t>
            </a:r>
            <a:endParaRPr lang="en-US" sz="1900" b="0" i="0" u="none" strike="noStrike" baseline="0" dirty="0">
              <a:solidFill>
                <a:schemeClr val="accent1"/>
              </a:solidFill>
              <a:latin typeface="+mj-lt"/>
            </a:endParaRPr>
          </a:p>
          <a:p>
            <a:pPr algn="just">
              <a:lnSpc>
                <a:spcPct val="150000"/>
              </a:lnSpc>
              <a:buFont typeface="Wingdings" panose="05000000000000000000" pitchFamily="2" charset="2"/>
              <a:buChar char="Ø"/>
            </a:pPr>
            <a:r>
              <a:rPr lang="ro-RO" sz="1900" b="0" i="0" u="none" strike="noStrike" baseline="0" dirty="0">
                <a:solidFill>
                  <a:schemeClr val="accent1"/>
                </a:solidFill>
                <a:latin typeface="+mj-lt"/>
              </a:rPr>
              <a:t>t</a:t>
            </a:r>
            <a:r>
              <a:rPr lang="en-US" sz="1900" b="0" i="0" u="none" strike="noStrike" baseline="0" dirty="0">
                <a:solidFill>
                  <a:schemeClr val="accent1"/>
                </a:solidFill>
                <a:latin typeface="+mj-lt"/>
              </a:rPr>
              <a:t>he European Commission should take into account </a:t>
            </a:r>
            <a:r>
              <a:rPr lang="en-US" sz="1900" b="1" i="1" u="none" strike="noStrike" baseline="0" dirty="0">
                <a:solidFill>
                  <a:schemeClr val="accent1"/>
                </a:solidFill>
                <a:latin typeface="+mj-lt"/>
              </a:rPr>
              <a:t>the European Convention on</a:t>
            </a:r>
            <a:r>
              <a:rPr lang="ro-RO" sz="1900" b="1" i="1" u="none" strike="noStrike" baseline="0" dirty="0">
                <a:solidFill>
                  <a:schemeClr val="accent1"/>
                </a:solidFill>
                <a:latin typeface="+mj-lt"/>
              </a:rPr>
              <a:t> </a:t>
            </a:r>
            <a:r>
              <a:rPr lang="en-US" sz="1900" b="1" i="1" u="none" strike="noStrike" baseline="0" dirty="0">
                <a:solidFill>
                  <a:schemeClr val="accent1"/>
                </a:solidFill>
                <a:latin typeface="+mj-lt"/>
              </a:rPr>
              <a:t>Human Rights </a:t>
            </a:r>
            <a:r>
              <a:rPr lang="en-US" sz="1900" b="0" i="0" u="none" strike="noStrike" baseline="0" dirty="0">
                <a:solidFill>
                  <a:schemeClr val="accent1"/>
                </a:solidFill>
                <a:latin typeface="+mj-lt"/>
              </a:rPr>
              <a:t>and </a:t>
            </a:r>
            <a:r>
              <a:rPr lang="en-US" sz="1900" b="1" i="1" u="none" strike="noStrike" baseline="0" dirty="0">
                <a:solidFill>
                  <a:schemeClr val="accent1"/>
                </a:solidFill>
                <a:latin typeface="+mj-lt"/>
              </a:rPr>
              <a:t>its burgeoning </a:t>
            </a:r>
            <a:r>
              <a:rPr lang="en-US" sz="1900" b="1" i="1" u="sng" strike="noStrike" baseline="0" dirty="0">
                <a:solidFill>
                  <a:schemeClr val="accent1"/>
                </a:solidFill>
                <a:latin typeface="+mj-lt"/>
              </a:rPr>
              <a:t>jurisprudence</a:t>
            </a:r>
            <a:r>
              <a:rPr lang="en-US" sz="1900" b="1" i="1" u="none" strike="noStrike" baseline="0" dirty="0">
                <a:solidFill>
                  <a:schemeClr val="accent1"/>
                </a:solidFill>
                <a:latin typeface="+mj-lt"/>
              </a:rPr>
              <a:t> on children when proposing</a:t>
            </a:r>
            <a:r>
              <a:rPr lang="ro-RO" sz="1900" b="1" i="1" u="none" strike="noStrike" baseline="0" dirty="0">
                <a:solidFill>
                  <a:schemeClr val="accent1"/>
                </a:solidFill>
                <a:latin typeface="+mj-lt"/>
              </a:rPr>
              <a:t> </a:t>
            </a:r>
            <a:r>
              <a:rPr lang="en-US" sz="1900" b="1" i="1" u="none" strike="noStrike" baseline="0" dirty="0">
                <a:solidFill>
                  <a:schemeClr val="accent1"/>
                </a:solidFill>
                <a:latin typeface="+mj-lt"/>
              </a:rPr>
              <a:t>legislation in relation to children's rights</a:t>
            </a:r>
            <a:r>
              <a:rPr lang="ro-RO" sz="1900" b="0" i="0" u="none" strike="noStrike" baseline="0" dirty="0">
                <a:solidFill>
                  <a:schemeClr val="accent1"/>
                </a:solidFill>
                <a:latin typeface="+mj-lt"/>
              </a:rPr>
              <a:t>;</a:t>
            </a:r>
            <a:endParaRPr lang="en-US" sz="1900" b="0" i="0" u="none" strike="noStrike" baseline="0" dirty="0">
              <a:solidFill>
                <a:schemeClr val="accent1"/>
              </a:solidFill>
              <a:latin typeface="+mj-lt"/>
            </a:endParaRPr>
          </a:p>
          <a:p>
            <a:pPr algn="just">
              <a:lnSpc>
                <a:spcPct val="150000"/>
              </a:lnSpc>
              <a:buFont typeface="Wingdings" panose="05000000000000000000" pitchFamily="2" charset="2"/>
              <a:buChar char="Ø"/>
            </a:pPr>
            <a:r>
              <a:rPr lang="ro-RO" sz="1900" b="0" i="0" u="none" strike="noStrike" baseline="0" dirty="0">
                <a:solidFill>
                  <a:schemeClr val="accent1"/>
                </a:solidFill>
                <a:latin typeface="+mj-lt"/>
              </a:rPr>
              <a:t>d</a:t>
            </a:r>
            <a:r>
              <a:rPr lang="en-US" sz="1900" b="0" i="0" u="none" strike="noStrike" baseline="0" dirty="0" err="1">
                <a:solidFill>
                  <a:schemeClr val="accent1"/>
                </a:solidFill>
                <a:latin typeface="+mj-lt"/>
              </a:rPr>
              <a:t>edicated</a:t>
            </a:r>
            <a:r>
              <a:rPr lang="en-US" sz="1900" b="0" i="0" u="none" strike="noStrike" baseline="0" dirty="0">
                <a:solidFill>
                  <a:schemeClr val="accent1"/>
                </a:solidFill>
                <a:latin typeface="+mj-lt"/>
              </a:rPr>
              <a:t> personnel both within and outside the EU institutions</a:t>
            </a:r>
            <a:r>
              <a:rPr lang="en-US" sz="1900" i="0" u="none" strike="noStrike" baseline="0" dirty="0">
                <a:solidFill>
                  <a:schemeClr val="accent1"/>
                </a:solidFill>
                <a:latin typeface="+mj-lt"/>
              </a:rPr>
              <a:t>,</a:t>
            </a:r>
            <a:r>
              <a:rPr lang="en-US" sz="1900" b="1" i="0" u="none" strike="noStrike" baseline="0" dirty="0">
                <a:solidFill>
                  <a:schemeClr val="accent1"/>
                </a:solidFill>
                <a:latin typeface="+mj-lt"/>
              </a:rPr>
              <a:t> ideally including</a:t>
            </a:r>
            <a:r>
              <a:rPr lang="ro-RO" sz="1900" b="1" i="0" u="none" strike="noStrike" baseline="0" dirty="0">
                <a:solidFill>
                  <a:schemeClr val="accent1"/>
                </a:solidFill>
                <a:latin typeface="+mj-lt"/>
              </a:rPr>
              <a:t> </a:t>
            </a:r>
            <a:r>
              <a:rPr lang="en-US" sz="1900" b="1" i="0" u="none" strike="noStrike" baseline="0" dirty="0">
                <a:solidFill>
                  <a:schemeClr val="accent1"/>
                </a:solidFill>
                <a:latin typeface="+mj-lt"/>
              </a:rPr>
              <a:t>children themselves</a:t>
            </a:r>
            <a:r>
              <a:rPr lang="en-US" sz="1900" b="0" i="0" u="none" strike="noStrike" baseline="0" dirty="0">
                <a:solidFill>
                  <a:schemeClr val="accent1"/>
                </a:solidFill>
                <a:latin typeface="+mj-lt"/>
              </a:rPr>
              <a:t>, </a:t>
            </a:r>
            <a:r>
              <a:rPr lang="en-US" sz="1900" b="1" i="0" u="none" strike="noStrike" baseline="0" dirty="0">
                <a:solidFill>
                  <a:schemeClr val="accent1"/>
                </a:solidFill>
                <a:latin typeface="+mj-lt"/>
              </a:rPr>
              <a:t>should seek to represent children’s voices in EU policy</a:t>
            </a:r>
            <a:r>
              <a:rPr lang="ro-RO" sz="1900" b="1" i="0" u="none" strike="noStrike" baseline="0" dirty="0">
                <a:solidFill>
                  <a:schemeClr val="accent1"/>
                </a:solidFill>
                <a:latin typeface="+mj-lt"/>
              </a:rPr>
              <a:t> </a:t>
            </a:r>
            <a:r>
              <a:rPr lang="en-US" sz="1900" b="1" i="0" u="none" strike="noStrike" baseline="0" dirty="0">
                <a:solidFill>
                  <a:schemeClr val="accent1"/>
                </a:solidFill>
                <a:latin typeface="+mj-lt"/>
              </a:rPr>
              <a:t>evaluation </a:t>
            </a:r>
            <a:r>
              <a:rPr lang="en-US" sz="1900" i="0" u="none" strike="noStrike" baseline="0" dirty="0">
                <a:solidFill>
                  <a:schemeClr val="accent1"/>
                </a:solidFill>
                <a:latin typeface="+mj-lt"/>
              </a:rPr>
              <a:t>and </a:t>
            </a:r>
            <a:r>
              <a:rPr lang="en-US" sz="1900" b="1" i="0" u="none" strike="noStrike" baseline="0" dirty="0">
                <a:solidFill>
                  <a:schemeClr val="accent1"/>
                </a:solidFill>
                <a:latin typeface="+mj-lt"/>
              </a:rPr>
              <a:t>development</a:t>
            </a:r>
            <a:r>
              <a:rPr lang="en-US" sz="1900" b="0" i="0" u="none" strike="noStrike" baseline="0" dirty="0">
                <a:solidFill>
                  <a:schemeClr val="accent1"/>
                </a:solidFill>
                <a:latin typeface="+mj-lt"/>
              </a:rPr>
              <a:t>.</a:t>
            </a:r>
            <a:endParaRPr lang="en-US" sz="1900" dirty="0">
              <a:solidFill>
                <a:schemeClr val="accent1"/>
              </a:solidFill>
              <a:latin typeface="+mj-lt"/>
            </a:endParaRPr>
          </a:p>
        </p:txBody>
      </p:sp>
    </p:spTree>
    <p:extLst>
      <p:ext uri="{BB962C8B-B14F-4D97-AF65-F5344CB8AC3E}">
        <p14:creationId xmlns:p14="http://schemas.microsoft.com/office/powerpoint/2010/main" val="30084740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414ED7-FFAB-439A-6885-6E3A00458767}"/>
              </a:ext>
            </a:extLst>
          </p:cNvPr>
          <p:cNvSpPr>
            <a:spLocks noGrp="1"/>
          </p:cNvSpPr>
          <p:nvPr>
            <p:ph type="title"/>
          </p:nvPr>
        </p:nvSpPr>
        <p:spPr>
          <a:xfrm>
            <a:off x="111967" y="0"/>
            <a:ext cx="10515600" cy="1325563"/>
          </a:xfrm>
        </p:spPr>
        <p:txBody>
          <a:bodyPr>
            <a:normAutofit/>
          </a:bodyPr>
          <a:lstStyle/>
          <a:p>
            <a:r>
              <a:rPr lang="en-US" sz="2000" dirty="0">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2. The relation with the UNCRC and the goals and targets of the UN Sustainable Development Goals (SDGs) which are protected and promoted by different strands of the EU Strategy on the Rights of the Child</a:t>
            </a:r>
            <a:endParaRPr lang="en-US" sz="2000" dirty="0"/>
          </a:p>
        </p:txBody>
      </p:sp>
      <p:sp>
        <p:nvSpPr>
          <p:cNvPr id="3" name="Content Placeholder 2">
            <a:extLst>
              <a:ext uri="{FF2B5EF4-FFF2-40B4-BE49-F238E27FC236}">
                <a16:creationId xmlns:a16="http://schemas.microsoft.com/office/drawing/2014/main" id="{892944FC-CCC0-B74B-1392-C4EC47BBD12F}"/>
              </a:ext>
            </a:extLst>
          </p:cNvPr>
          <p:cNvSpPr>
            <a:spLocks noGrp="1"/>
          </p:cNvSpPr>
          <p:nvPr>
            <p:ph idx="1"/>
          </p:nvPr>
        </p:nvSpPr>
        <p:spPr>
          <a:xfrm>
            <a:off x="223935" y="1492898"/>
            <a:ext cx="11241833" cy="4721387"/>
          </a:xfrm>
        </p:spPr>
        <p:txBody>
          <a:bodyPr>
            <a:normAutofit/>
          </a:bodyPr>
          <a:lstStyle/>
          <a:p>
            <a:pPr marL="0" indent="0">
              <a:buNone/>
            </a:pPr>
            <a:r>
              <a:rPr lang="en-US" sz="2000" b="1" dirty="0">
                <a:solidFill>
                  <a:srgbClr val="7030A0"/>
                </a:solidFill>
              </a:rPr>
              <a:t>European Child Guarantee</a:t>
            </a:r>
          </a:p>
          <a:p>
            <a:pPr algn="just"/>
            <a:r>
              <a:rPr lang="ro-RO" sz="2000" b="1" dirty="0">
                <a:solidFill>
                  <a:schemeClr val="accent1"/>
                </a:solidFill>
              </a:rPr>
              <a:t>d</a:t>
            </a:r>
            <a:r>
              <a:rPr lang="en-US" sz="2000" b="1" dirty="0" err="1">
                <a:solidFill>
                  <a:schemeClr val="accent1"/>
                </a:solidFill>
              </a:rPr>
              <a:t>isadvantage</a:t>
            </a:r>
            <a:r>
              <a:rPr lang="en-US" sz="2000" b="1" dirty="0">
                <a:solidFill>
                  <a:schemeClr val="accent1"/>
                </a:solidFill>
              </a:rPr>
              <a:t> </a:t>
            </a:r>
            <a:r>
              <a:rPr lang="en-US" sz="2000" dirty="0">
                <a:solidFill>
                  <a:schemeClr val="accent1"/>
                </a:solidFill>
              </a:rPr>
              <a:t>and </a:t>
            </a:r>
            <a:r>
              <a:rPr lang="en-US" sz="2000" b="1" dirty="0">
                <a:solidFill>
                  <a:schemeClr val="accent1"/>
                </a:solidFill>
              </a:rPr>
              <a:t>exclusion</a:t>
            </a:r>
            <a:r>
              <a:rPr lang="en-US" sz="2000" dirty="0">
                <a:solidFill>
                  <a:schemeClr val="accent1"/>
                </a:solidFill>
              </a:rPr>
              <a:t> at an early age </a:t>
            </a:r>
            <a:r>
              <a:rPr lang="en-US" sz="2000" b="1" dirty="0">
                <a:solidFill>
                  <a:srgbClr val="7030A0"/>
                </a:solidFill>
              </a:rPr>
              <a:t>have an impact on children’s ability to succeed</a:t>
            </a:r>
            <a:r>
              <a:rPr lang="ro-RO" sz="2000" b="1" dirty="0">
                <a:solidFill>
                  <a:srgbClr val="7030A0"/>
                </a:solidFill>
              </a:rPr>
              <a:t> </a:t>
            </a:r>
            <a:r>
              <a:rPr lang="en-US" sz="2000" b="1" dirty="0">
                <a:solidFill>
                  <a:srgbClr val="7030A0"/>
                </a:solidFill>
              </a:rPr>
              <a:t>later</a:t>
            </a:r>
            <a:r>
              <a:rPr lang="ro-RO" sz="2000" b="1" dirty="0">
                <a:solidFill>
                  <a:srgbClr val="7030A0"/>
                </a:solidFill>
              </a:rPr>
              <a:t>;</a:t>
            </a:r>
            <a:r>
              <a:rPr lang="ro-RO" sz="2000" dirty="0">
                <a:solidFill>
                  <a:schemeClr val="accent1"/>
                </a:solidFill>
              </a:rPr>
              <a:t> </a:t>
            </a:r>
          </a:p>
          <a:p>
            <a:r>
              <a:rPr lang="ro-RO" sz="2000" dirty="0">
                <a:solidFill>
                  <a:schemeClr val="accent1"/>
                </a:solidFill>
              </a:rPr>
              <a:t>i</a:t>
            </a:r>
            <a:r>
              <a:rPr lang="en-US" sz="2000" dirty="0">
                <a:solidFill>
                  <a:schemeClr val="accent1"/>
                </a:solidFill>
              </a:rPr>
              <a:t>t means </a:t>
            </a:r>
            <a:r>
              <a:rPr lang="en-US" sz="2000" b="1" i="1" dirty="0">
                <a:solidFill>
                  <a:schemeClr val="accent1"/>
                </a:solidFill>
              </a:rPr>
              <a:t>they are more likely to drop out of school </a:t>
            </a:r>
            <a:r>
              <a:rPr lang="en-US" sz="2000" dirty="0">
                <a:solidFill>
                  <a:schemeClr val="accent1"/>
                </a:solidFill>
              </a:rPr>
              <a:t>and </a:t>
            </a:r>
            <a:r>
              <a:rPr lang="en-US" sz="2000" b="1" dirty="0">
                <a:solidFill>
                  <a:schemeClr val="accent1"/>
                </a:solidFill>
              </a:rPr>
              <a:t>have fewer chances</a:t>
            </a:r>
            <a:r>
              <a:rPr lang="ro-RO" sz="2000" b="1" dirty="0">
                <a:solidFill>
                  <a:schemeClr val="accent1"/>
                </a:solidFill>
              </a:rPr>
              <a:t> </a:t>
            </a:r>
            <a:r>
              <a:rPr lang="en-US" sz="2000" b="1" dirty="0">
                <a:solidFill>
                  <a:schemeClr val="accent1"/>
                </a:solidFill>
              </a:rPr>
              <a:t>to find decent</a:t>
            </a:r>
            <a:r>
              <a:rPr lang="ro-RO" sz="2000" b="1" dirty="0">
                <a:solidFill>
                  <a:schemeClr val="accent1"/>
                </a:solidFill>
              </a:rPr>
              <a:t> </a:t>
            </a:r>
            <a:r>
              <a:rPr lang="en-US" sz="2000" b="1" dirty="0">
                <a:solidFill>
                  <a:schemeClr val="accent1"/>
                </a:solidFill>
              </a:rPr>
              <a:t>jobs later</a:t>
            </a:r>
            <a:r>
              <a:rPr lang="ro-RO" sz="2000" dirty="0">
                <a:solidFill>
                  <a:schemeClr val="accent1"/>
                </a:solidFill>
              </a:rPr>
              <a:t>;</a:t>
            </a:r>
          </a:p>
          <a:p>
            <a:r>
              <a:rPr lang="ro-RO" sz="2000" dirty="0">
                <a:solidFill>
                  <a:schemeClr val="accent1"/>
                </a:solidFill>
              </a:rPr>
              <a:t>t</a:t>
            </a:r>
            <a:r>
              <a:rPr lang="en-US" sz="2000" b="1" dirty="0">
                <a:solidFill>
                  <a:schemeClr val="accent1"/>
                </a:solidFill>
              </a:rPr>
              <a:t>his often creates a cycle of disadvantage across generations</a:t>
            </a:r>
            <a:r>
              <a:rPr lang="en-US" sz="2000" dirty="0">
                <a:solidFill>
                  <a:schemeClr val="accent1"/>
                </a:solidFill>
              </a:rPr>
              <a:t>.</a:t>
            </a:r>
            <a:endParaRPr lang="ro-RO" sz="2000" dirty="0">
              <a:solidFill>
                <a:schemeClr val="accent1"/>
              </a:solidFill>
            </a:endParaRPr>
          </a:p>
          <a:p>
            <a:pPr marL="0" indent="0">
              <a:buNone/>
            </a:pPr>
            <a:r>
              <a:rPr lang="ro-RO" sz="1800" b="1" dirty="0">
                <a:solidFill>
                  <a:srgbClr val="7030A0"/>
                </a:solidFill>
              </a:rPr>
              <a:t>The </a:t>
            </a:r>
            <a:r>
              <a:rPr lang="en-US" sz="1800" b="1" dirty="0">
                <a:solidFill>
                  <a:srgbClr val="7030A0"/>
                </a:solidFill>
              </a:rPr>
              <a:t>European Child Guarantee</a:t>
            </a:r>
            <a:r>
              <a:rPr lang="ro-RO" sz="1800" b="1" dirty="0">
                <a:solidFill>
                  <a:srgbClr val="7030A0"/>
                </a:solidFill>
              </a:rPr>
              <a:t> </a:t>
            </a:r>
            <a:r>
              <a:rPr lang="en-US" sz="1800" b="1" u="sng" dirty="0"/>
              <a:t>aims at breaking this cycle</a:t>
            </a:r>
            <a:r>
              <a:rPr lang="en-US" sz="1800" dirty="0"/>
              <a:t>. </a:t>
            </a:r>
            <a:r>
              <a:rPr lang="en-US" sz="1800" dirty="0">
                <a:solidFill>
                  <a:srgbClr val="7030A0"/>
                </a:solidFill>
              </a:rPr>
              <a:t>It provides </a:t>
            </a:r>
            <a:r>
              <a:rPr lang="en-US" sz="1800" b="1" dirty="0"/>
              <a:t>guidance and means for Member States to support children in need</a:t>
            </a:r>
            <a:r>
              <a:rPr lang="en-US" sz="1800" dirty="0"/>
              <a:t>, i.e. </a:t>
            </a:r>
            <a:r>
              <a:rPr lang="en-US" sz="1800" b="1" dirty="0"/>
              <a:t>persons</a:t>
            </a:r>
            <a:r>
              <a:rPr lang="en-US" sz="1800" dirty="0"/>
              <a:t> </a:t>
            </a:r>
            <a:r>
              <a:rPr lang="en-US" sz="1800" b="1" dirty="0"/>
              <a:t>under the age of 18 at risk of poverty </a:t>
            </a:r>
            <a:r>
              <a:rPr lang="en-US" sz="1800" dirty="0"/>
              <a:t>or</a:t>
            </a:r>
            <a:r>
              <a:rPr lang="en-US" sz="1800" b="1" dirty="0"/>
              <a:t> social exclusion</a:t>
            </a:r>
            <a:r>
              <a:rPr lang="en-US" sz="1800" dirty="0"/>
              <a:t>.</a:t>
            </a:r>
          </a:p>
          <a:p>
            <a:pPr marL="0" indent="0">
              <a:buNone/>
            </a:pPr>
            <a:r>
              <a:rPr lang="en-US" sz="1800" dirty="0"/>
              <a:t>Member States should guarantee:</a:t>
            </a:r>
          </a:p>
          <a:p>
            <a:pPr marL="0" indent="0">
              <a:buNone/>
            </a:pPr>
            <a:r>
              <a:rPr lang="en-US" sz="1400" b="1" dirty="0">
                <a:solidFill>
                  <a:srgbClr val="7030A0"/>
                </a:solidFill>
              </a:rPr>
              <a:t>FREE AND EFFECTIVE ACCESS for children in need to</a:t>
            </a:r>
          </a:p>
          <a:p>
            <a:pPr>
              <a:buFont typeface="Arial" panose="020B0604020202020204" pitchFamily="34" charset="0"/>
              <a:buChar char="•"/>
            </a:pPr>
            <a:r>
              <a:rPr lang="en-US" sz="1800" dirty="0"/>
              <a:t>early childhood education and care</a:t>
            </a:r>
          </a:p>
          <a:p>
            <a:pPr>
              <a:buFont typeface="Arial" panose="020B0604020202020204" pitchFamily="34" charset="0"/>
              <a:buChar char="•"/>
            </a:pPr>
            <a:r>
              <a:rPr lang="en-US" sz="1800" dirty="0"/>
              <a:t>education and school-based activities</a:t>
            </a:r>
          </a:p>
          <a:p>
            <a:r>
              <a:rPr lang="en-US" sz="1800" dirty="0">
                <a:solidFill>
                  <a:schemeClr val="accent1"/>
                </a:solidFill>
              </a:rPr>
              <a:t>healthy nutrition, </a:t>
            </a:r>
            <a:r>
              <a:rPr lang="en-US" sz="1800" dirty="0"/>
              <a:t>at least one healthy meal each school day</a:t>
            </a:r>
          </a:p>
          <a:p>
            <a:pPr>
              <a:buFont typeface="Arial" panose="020B0604020202020204" pitchFamily="34" charset="0"/>
              <a:buChar char="•"/>
            </a:pPr>
            <a:r>
              <a:rPr lang="en-US" sz="1800" dirty="0">
                <a:solidFill>
                  <a:schemeClr val="accent1"/>
                </a:solidFill>
              </a:rPr>
              <a:t>adequate housing</a:t>
            </a:r>
            <a:r>
              <a:rPr lang="ro-RO" sz="1800" dirty="0">
                <a:solidFill>
                  <a:schemeClr val="accent1"/>
                </a:solidFill>
              </a:rPr>
              <a:t> </a:t>
            </a:r>
            <a:endParaRPr lang="en-US" sz="1800" dirty="0">
              <a:solidFill>
                <a:schemeClr val="accent1"/>
              </a:solidFill>
              <a:highlight>
                <a:srgbClr val="FFFF00"/>
              </a:highlight>
            </a:endParaRPr>
          </a:p>
          <a:p>
            <a:endParaRPr lang="en-US" sz="2000" dirty="0">
              <a:solidFill>
                <a:schemeClr val="accent1"/>
              </a:solidFill>
            </a:endParaRPr>
          </a:p>
        </p:txBody>
      </p:sp>
    </p:spTree>
    <p:extLst>
      <p:ext uri="{BB962C8B-B14F-4D97-AF65-F5344CB8AC3E}">
        <p14:creationId xmlns:p14="http://schemas.microsoft.com/office/powerpoint/2010/main" val="26267110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629217-486C-06A7-D3AB-3CCF74BDFC4E}"/>
              </a:ext>
            </a:extLst>
          </p:cNvPr>
          <p:cNvSpPr>
            <a:spLocks noGrp="1"/>
          </p:cNvSpPr>
          <p:nvPr>
            <p:ph type="title"/>
          </p:nvPr>
        </p:nvSpPr>
        <p:spPr>
          <a:xfrm>
            <a:off x="195943" y="102637"/>
            <a:ext cx="10916038" cy="793104"/>
          </a:xfrm>
        </p:spPr>
        <p:txBody>
          <a:bodyPr>
            <a:normAutofit fontScale="90000"/>
          </a:bodyPr>
          <a:lstStyle/>
          <a:p>
            <a:pPr algn="ctr"/>
            <a:r>
              <a:rPr lang="en-US" sz="1800" b="1" dirty="0">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rPr>
              <a:t>2. The relation with the UNCRC and the goals and targets of the UN Sustainable Development Goals (SDGs) which are protected and promoted by different strands of the EU Strategy on the Rights of the Child</a:t>
            </a:r>
            <a:r>
              <a:rPr lang="en-US" sz="1800" dirty="0">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rPr>
              <a:t>.</a:t>
            </a:r>
            <a:br>
              <a:rPr lang="en-US" sz="1800" dirty="0">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rPr>
            </a:br>
            <a:endParaRPr lang="en-US" sz="1800" dirty="0">
              <a:solidFill>
                <a:schemeClr val="accent1"/>
              </a:solidFill>
            </a:endParaRPr>
          </a:p>
        </p:txBody>
      </p:sp>
      <p:sp>
        <p:nvSpPr>
          <p:cNvPr id="3" name="Content Placeholder 2">
            <a:extLst>
              <a:ext uri="{FF2B5EF4-FFF2-40B4-BE49-F238E27FC236}">
                <a16:creationId xmlns:a16="http://schemas.microsoft.com/office/drawing/2014/main" id="{CAA9F8C4-57B8-34B6-9018-49B10EE99B09}"/>
              </a:ext>
            </a:extLst>
          </p:cNvPr>
          <p:cNvSpPr>
            <a:spLocks noGrp="1"/>
          </p:cNvSpPr>
          <p:nvPr>
            <p:ph idx="1"/>
          </p:nvPr>
        </p:nvSpPr>
        <p:spPr>
          <a:xfrm>
            <a:off x="195943" y="895740"/>
            <a:ext cx="11157857" cy="5281224"/>
          </a:xfrm>
        </p:spPr>
        <p:txBody>
          <a:bodyPr/>
          <a:lstStyle/>
          <a:p>
            <a:pPr marL="0" indent="0" algn="ctr">
              <a:buNone/>
            </a:pPr>
            <a:endParaRPr lang="ro-RO" sz="1600" dirty="0">
              <a:solidFill>
                <a:schemeClr val="accent1"/>
              </a:solidFill>
            </a:endParaRPr>
          </a:p>
          <a:p>
            <a:pPr marL="0" indent="0" algn="ctr">
              <a:buNone/>
            </a:pPr>
            <a:r>
              <a:rPr lang="en-US" sz="1600" dirty="0">
                <a:solidFill>
                  <a:schemeClr val="accent1"/>
                </a:solidFill>
              </a:rPr>
              <a:t>Questions and Answers:</a:t>
            </a:r>
          </a:p>
          <a:p>
            <a:pPr marL="0" indent="0" algn="ctr">
              <a:buNone/>
            </a:pPr>
            <a:r>
              <a:rPr lang="en-US" sz="2000" b="1" dirty="0">
                <a:solidFill>
                  <a:schemeClr val="accent1"/>
                </a:solidFill>
              </a:rPr>
              <a:t> Comprehensive Strategy on the Rights of the Child and European Child Guarantee</a:t>
            </a:r>
          </a:p>
          <a:p>
            <a:pPr marL="0" indent="0">
              <a:buNone/>
            </a:pPr>
            <a:r>
              <a:rPr lang="en-US" sz="1800" b="1" dirty="0">
                <a:solidFill>
                  <a:schemeClr val="accent1"/>
                </a:solidFill>
              </a:rPr>
              <a:t>                                 </a:t>
            </a:r>
            <a:r>
              <a:rPr lang="en-US" sz="1800" b="1" dirty="0">
                <a:solidFill>
                  <a:schemeClr val="accent2"/>
                </a:solidFill>
              </a:rPr>
              <a:t>Why does the EU need a Strategy on the rights of the child?</a:t>
            </a:r>
            <a:endParaRPr lang="en-US" sz="1800" dirty="0">
              <a:solidFill>
                <a:schemeClr val="accent2"/>
              </a:solidFill>
            </a:endParaRPr>
          </a:p>
          <a:p>
            <a:pPr algn="just"/>
            <a:r>
              <a:rPr lang="ro-RO" sz="2000" dirty="0">
                <a:solidFill>
                  <a:schemeClr val="accent1"/>
                </a:solidFill>
              </a:rPr>
              <a:t>t</a:t>
            </a:r>
            <a:r>
              <a:rPr lang="en-US" sz="2000" dirty="0">
                <a:solidFill>
                  <a:schemeClr val="accent1"/>
                </a:solidFill>
              </a:rPr>
              <a:t>his Strategy's overarching ambition is </a:t>
            </a:r>
            <a:r>
              <a:rPr lang="en-US" sz="2000" i="1" dirty="0"/>
              <a:t>to help </a:t>
            </a:r>
            <a:r>
              <a:rPr lang="en-US" sz="2000" b="1" i="1" dirty="0"/>
              <a:t>build</a:t>
            </a:r>
            <a:r>
              <a:rPr lang="en-US" sz="2000" b="1" dirty="0">
                <a:solidFill>
                  <a:schemeClr val="accent1"/>
                </a:solidFill>
              </a:rPr>
              <a:t> the best possible life for children </a:t>
            </a:r>
            <a:r>
              <a:rPr lang="en-US" sz="2000" dirty="0">
                <a:solidFill>
                  <a:schemeClr val="accent1"/>
                </a:solidFill>
              </a:rPr>
              <a:t>in the European Union and across the globe</a:t>
            </a:r>
            <a:r>
              <a:rPr lang="ro-RO" sz="2000" dirty="0">
                <a:solidFill>
                  <a:schemeClr val="accent1"/>
                </a:solidFill>
              </a:rPr>
              <a:t>;</a:t>
            </a:r>
            <a:r>
              <a:rPr lang="en-US" sz="2000" dirty="0">
                <a:solidFill>
                  <a:schemeClr val="accent1"/>
                </a:solidFill>
              </a:rPr>
              <a:t> </a:t>
            </a:r>
          </a:p>
          <a:p>
            <a:pPr algn="just"/>
            <a:r>
              <a:rPr lang="en-US" sz="2000" b="1" i="1" dirty="0">
                <a:solidFill>
                  <a:schemeClr val="accent1"/>
                </a:solidFill>
              </a:rPr>
              <a:t>children have specific rights </a:t>
            </a:r>
            <a:r>
              <a:rPr lang="en-US" sz="2000" dirty="0">
                <a:solidFill>
                  <a:schemeClr val="accent1"/>
                </a:solidFill>
              </a:rPr>
              <a:t>and </a:t>
            </a:r>
            <a:r>
              <a:rPr lang="en-US" sz="2000" b="1" u="sng" dirty="0">
                <a:solidFill>
                  <a:schemeClr val="accent1"/>
                </a:solidFill>
              </a:rPr>
              <a:t>these need to be </a:t>
            </a:r>
            <a:r>
              <a:rPr lang="en-US" sz="2000" b="1" i="1" dirty="0">
                <a:solidFill>
                  <a:schemeClr val="accent1"/>
                </a:solidFill>
              </a:rPr>
              <a:t>respected</a:t>
            </a:r>
            <a:r>
              <a:rPr lang="en-US" sz="2000" dirty="0">
                <a:solidFill>
                  <a:schemeClr val="accent1"/>
                </a:solidFill>
              </a:rPr>
              <a:t>, </a:t>
            </a:r>
            <a:r>
              <a:rPr lang="en-US" sz="2000" b="1" i="1" dirty="0">
                <a:solidFill>
                  <a:schemeClr val="accent1"/>
                </a:solidFill>
              </a:rPr>
              <a:t>promoted and fulfilled by everyone</a:t>
            </a:r>
            <a:r>
              <a:rPr lang="en-US" sz="2000" dirty="0">
                <a:solidFill>
                  <a:schemeClr val="accent1"/>
                </a:solidFill>
              </a:rPr>
              <a:t>, including governments and the EU institutions</a:t>
            </a:r>
            <a:r>
              <a:rPr lang="ro-RO" sz="2000" dirty="0">
                <a:solidFill>
                  <a:schemeClr val="accent1"/>
                </a:solidFill>
              </a:rPr>
              <a:t>;</a:t>
            </a:r>
            <a:endParaRPr lang="en-US" sz="2000" dirty="0">
              <a:solidFill>
                <a:schemeClr val="accent1"/>
              </a:solidFill>
            </a:endParaRPr>
          </a:p>
          <a:p>
            <a:pPr algn="just"/>
            <a:r>
              <a:rPr lang="en-US" sz="2000" dirty="0">
                <a:solidFill>
                  <a:schemeClr val="accent1"/>
                </a:solidFill>
              </a:rPr>
              <a:t>real progress has been made in the last decades but these rights are not yet a reality for every child, everywhere</a:t>
            </a:r>
            <a:r>
              <a:rPr lang="ro-RO" sz="2000" dirty="0">
                <a:solidFill>
                  <a:schemeClr val="accent1"/>
                </a:solidFill>
              </a:rPr>
              <a:t>;</a:t>
            </a:r>
            <a:r>
              <a:rPr lang="en-US" sz="2000" dirty="0">
                <a:solidFill>
                  <a:schemeClr val="accent1"/>
                </a:solidFill>
              </a:rPr>
              <a:t> </a:t>
            </a:r>
          </a:p>
          <a:p>
            <a:pPr algn="just"/>
            <a:r>
              <a:rPr lang="en-US" sz="2000" dirty="0">
                <a:solidFill>
                  <a:schemeClr val="accent1"/>
                </a:solidFill>
              </a:rPr>
              <a:t>the new Strategy on the Rights of the Child is about stepping up </a:t>
            </a:r>
            <a:r>
              <a:rPr lang="en-US" sz="2000" b="1" dirty="0">
                <a:solidFill>
                  <a:schemeClr val="accent1"/>
                </a:solidFill>
              </a:rPr>
              <a:t>the protection, promotion and fulfilment </a:t>
            </a:r>
            <a:r>
              <a:rPr lang="en-US" sz="2000" dirty="0">
                <a:solidFill>
                  <a:schemeClr val="accent1"/>
                </a:solidFill>
              </a:rPr>
              <a:t>of the rights of the child with a comprehensive policy framework and action plan for all of the EU's </a:t>
            </a:r>
            <a:r>
              <a:rPr lang="en-US" sz="2000" b="1" dirty="0">
                <a:solidFill>
                  <a:schemeClr val="accent1"/>
                </a:solidFill>
              </a:rPr>
              <a:t>existing</a:t>
            </a:r>
            <a:r>
              <a:rPr lang="en-US" sz="2000" dirty="0">
                <a:solidFill>
                  <a:schemeClr val="accent1"/>
                </a:solidFill>
              </a:rPr>
              <a:t> and </a:t>
            </a:r>
            <a:r>
              <a:rPr lang="en-US" sz="2000" b="1" dirty="0">
                <a:solidFill>
                  <a:schemeClr val="accent1"/>
                </a:solidFill>
              </a:rPr>
              <a:t>future work</a:t>
            </a:r>
            <a:r>
              <a:rPr lang="en-US" sz="2000" dirty="0">
                <a:solidFill>
                  <a:schemeClr val="accent1"/>
                </a:solidFill>
              </a:rPr>
              <a:t> </a:t>
            </a:r>
            <a:r>
              <a:rPr lang="en-US" sz="2000" u="sng" dirty="0">
                <a:solidFill>
                  <a:schemeClr val="accent1"/>
                </a:solidFill>
              </a:rPr>
              <a:t>in support of children </a:t>
            </a:r>
            <a:r>
              <a:rPr lang="en-US" sz="2000" dirty="0">
                <a:solidFill>
                  <a:schemeClr val="accent1"/>
                </a:solidFill>
              </a:rPr>
              <a:t>and </a:t>
            </a:r>
            <a:r>
              <a:rPr lang="en-US" sz="2000" u="sng" dirty="0">
                <a:solidFill>
                  <a:schemeClr val="accent1"/>
                </a:solidFill>
              </a:rPr>
              <a:t>their rights.</a:t>
            </a:r>
          </a:p>
          <a:p>
            <a:endParaRPr lang="en-US" sz="2000" dirty="0"/>
          </a:p>
        </p:txBody>
      </p:sp>
    </p:spTree>
    <p:extLst>
      <p:ext uri="{BB962C8B-B14F-4D97-AF65-F5344CB8AC3E}">
        <p14:creationId xmlns:p14="http://schemas.microsoft.com/office/powerpoint/2010/main" val="22372434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E41A6B-39C3-B112-C902-ADD45CEB2CC1}"/>
              </a:ext>
            </a:extLst>
          </p:cNvPr>
          <p:cNvSpPr>
            <a:spLocks noGrp="1"/>
          </p:cNvSpPr>
          <p:nvPr>
            <p:ph type="title"/>
          </p:nvPr>
        </p:nvSpPr>
        <p:spPr>
          <a:xfrm>
            <a:off x="382554" y="365125"/>
            <a:ext cx="10971245" cy="922499"/>
          </a:xfrm>
        </p:spPr>
        <p:txBody>
          <a:bodyPr>
            <a:normAutofit/>
          </a:bodyPr>
          <a:lstStyle/>
          <a:p>
            <a:r>
              <a:rPr lang="en-US" sz="2000" b="1" dirty="0">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rPr>
              <a:t>2.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The relation with the UNCRC and the goals and targets of the UN Sustainable Development Goals (SDGs) which are protected and promoted by different strands of the EU Strategy on the Rights of the Child</a:t>
            </a:r>
            <a:endParaRPr lang="en-US" sz="1800" dirty="0">
              <a:solidFill>
                <a:schemeClr val="accent1"/>
              </a:solidFill>
              <a:highlight>
                <a:srgbClr val="FFFF00"/>
              </a:highlight>
            </a:endParaRPr>
          </a:p>
        </p:txBody>
      </p:sp>
      <p:sp>
        <p:nvSpPr>
          <p:cNvPr id="3" name="Content Placeholder 2">
            <a:extLst>
              <a:ext uri="{FF2B5EF4-FFF2-40B4-BE49-F238E27FC236}">
                <a16:creationId xmlns:a16="http://schemas.microsoft.com/office/drawing/2014/main" id="{6893D0D5-4711-E1C8-D2AE-AD2F3ADF384A}"/>
              </a:ext>
            </a:extLst>
          </p:cNvPr>
          <p:cNvSpPr>
            <a:spLocks noGrp="1"/>
          </p:cNvSpPr>
          <p:nvPr>
            <p:ph idx="1"/>
          </p:nvPr>
        </p:nvSpPr>
        <p:spPr>
          <a:xfrm>
            <a:off x="699796" y="1586203"/>
            <a:ext cx="10654004" cy="4590759"/>
          </a:xfrm>
        </p:spPr>
        <p:txBody>
          <a:bodyPr>
            <a:normAutofit/>
          </a:bodyPr>
          <a:lstStyle/>
          <a:p>
            <a:pPr marL="0" indent="0" algn="ctr">
              <a:buNone/>
            </a:pPr>
            <a:r>
              <a:rPr lang="en-US" sz="2000" b="1" dirty="0">
                <a:solidFill>
                  <a:schemeClr val="accent2"/>
                </a:solidFill>
              </a:rPr>
              <a:t>What does the Strategy propose to do on child participation? </a:t>
            </a:r>
            <a:endParaRPr lang="ro-RO" sz="2000" b="1" dirty="0">
              <a:solidFill>
                <a:schemeClr val="accent2"/>
              </a:solidFill>
            </a:endParaRPr>
          </a:p>
          <a:p>
            <a:pPr algn="just"/>
            <a:r>
              <a:rPr lang="en-US" sz="2400" i="1" dirty="0">
                <a:solidFill>
                  <a:schemeClr val="accent1"/>
                </a:solidFill>
              </a:rPr>
              <a:t>children were directly involved in the preparation of this Strategy</a:t>
            </a:r>
            <a:r>
              <a:rPr lang="ro-RO" sz="2400" i="1" dirty="0">
                <a:solidFill>
                  <a:schemeClr val="accent1"/>
                </a:solidFill>
              </a:rPr>
              <a:t> </a:t>
            </a:r>
            <a:r>
              <a:rPr lang="ro-RO" sz="2400" dirty="0">
                <a:solidFill>
                  <a:schemeClr val="accent1"/>
                </a:solidFill>
              </a:rPr>
              <a:t>(</a:t>
            </a:r>
            <a:r>
              <a:rPr lang="en-US" sz="1800" dirty="0"/>
              <a:t>more than 200 ) participated in focus groups that were part of the research on child participation in EU political and democratic life, funded by the Commission. Over 10,000 children participated in a consultation on the strategy and the European Child Guarantee</a:t>
            </a:r>
            <a:r>
              <a:rPr lang="ro-RO" sz="2400" dirty="0"/>
              <a:t>);</a:t>
            </a:r>
          </a:p>
          <a:p>
            <a:pPr marL="0" indent="0" algn="just">
              <a:buNone/>
            </a:pPr>
            <a:endParaRPr lang="ro-RO" sz="2400" dirty="0">
              <a:solidFill>
                <a:schemeClr val="accent1"/>
              </a:solidFill>
            </a:endParaRPr>
          </a:p>
          <a:p>
            <a:pPr algn="just"/>
            <a:r>
              <a:rPr lang="en-US" sz="2400" dirty="0">
                <a:solidFill>
                  <a:schemeClr val="accent1"/>
                </a:solidFill>
              </a:rPr>
              <a:t>the Strategy </a:t>
            </a:r>
            <a:r>
              <a:rPr lang="en-US" sz="2400" i="1" dirty="0">
                <a:solidFill>
                  <a:schemeClr val="accent1"/>
                </a:solidFill>
              </a:rPr>
              <a:t>proposes to continue conducting child-specific consultations for future initiatives with an impact on children</a:t>
            </a:r>
            <a:r>
              <a:rPr lang="en-US" sz="2400" dirty="0">
                <a:solidFill>
                  <a:schemeClr val="accent1"/>
                </a:solidFill>
              </a:rPr>
              <a:t>, </a:t>
            </a:r>
            <a:r>
              <a:rPr lang="en-US" sz="2000" dirty="0"/>
              <a:t>as well as developing accessible, digitally inclusive</a:t>
            </a:r>
            <a:r>
              <a:rPr lang="ro-RO" sz="2000" dirty="0"/>
              <a:t> </a:t>
            </a:r>
            <a:r>
              <a:rPr lang="en-US" sz="2000" dirty="0"/>
              <a:t>and child-friendly versions of key EU instruments</a:t>
            </a:r>
            <a:r>
              <a:rPr lang="ro-RO" sz="2400" dirty="0">
                <a:solidFill>
                  <a:schemeClr val="accent1"/>
                </a:solidFill>
              </a:rPr>
              <a:t>;</a:t>
            </a:r>
          </a:p>
          <a:p>
            <a:pPr algn="just"/>
            <a:r>
              <a:rPr lang="en-US" sz="2400" dirty="0">
                <a:solidFill>
                  <a:schemeClr val="accent1"/>
                </a:solidFill>
              </a:rPr>
              <a:t>well as specific measures to combat</a:t>
            </a:r>
            <a:r>
              <a:rPr lang="ro-RO" sz="2400" dirty="0">
                <a:solidFill>
                  <a:schemeClr val="accent1"/>
                </a:solidFill>
              </a:rPr>
              <a:t> </a:t>
            </a:r>
            <a:r>
              <a:rPr lang="en-US" sz="2400" b="1" dirty="0">
                <a:solidFill>
                  <a:schemeClr val="accent1"/>
                </a:solidFill>
              </a:rPr>
              <a:t>child poverty </a:t>
            </a:r>
            <a:r>
              <a:rPr lang="en-US" sz="2400" dirty="0">
                <a:solidFill>
                  <a:schemeClr val="accent1"/>
                </a:solidFill>
              </a:rPr>
              <a:t>and </a:t>
            </a:r>
            <a:r>
              <a:rPr lang="en-US" sz="2400" b="1" dirty="0">
                <a:solidFill>
                  <a:schemeClr val="accent1"/>
                </a:solidFill>
              </a:rPr>
              <a:t>social exclusion </a:t>
            </a:r>
            <a:r>
              <a:rPr lang="en-US" sz="2400" dirty="0">
                <a:solidFill>
                  <a:schemeClr val="accent1"/>
                </a:solidFill>
              </a:rPr>
              <a:t>under the European Child Guarantee. </a:t>
            </a:r>
          </a:p>
        </p:txBody>
      </p:sp>
    </p:spTree>
    <p:extLst>
      <p:ext uri="{BB962C8B-B14F-4D97-AF65-F5344CB8AC3E}">
        <p14:creationId xmlns:p14="http://schemas.microsoft.com/office/powerpoint/2010/main" val="22975090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A3B67DD-F85F-F47B-5A18-14122A4B6538}"/>
              </a:ext>
            </a:extLst>
          </p:cNvPr>
          <p:cNvSpPr txBox="1"/>
          <p:nvPr/>
        </p:nvSpPr>
        <p:spPr>
          <a:xfrm>
            <a:off x="2371725" y="1943101"/>
            <a:ext cx="6772275" cy="1754326"/>
          </a:xfrm>
          <a:prstGeom prst="rect">
            <a:avLst/>
          </a:prstGeom>
          <a:noFill/>
        </p:spPr>
        <p:txBody>
          <a:bodyPr wrap="square">
            <a:spAutoFit/>
          </a:bodyPr>
          <a:lstStyle/>
          <a:p>
            <a:pPr algn="ctr"/>
            <a:r>
              <a:rPr lang="ro-RO" b="1" dirty="0">
                <a:latin typeface="Times New Roman" panose="02020603050405020304" pitchFamily="18" charset="0"/>
                <a:cs typeface="Times New Roman" panose="02020603050405020304" pitchFamily="18" charset="0"/>
              </a:rPr>
              <a:t>Unit </a:t>
            </a:r>
            <a:r>
              <a:rPr lang="en-US" b="1" dirty="0">
                <a:latin typeface="Times New Roman" panose="02020603050405020304" pitchFamily="18" charset="0"/>
                <a:cs typeface="Times New Roman" panose="02020603050405020304" pitchFamily="18" charset="0"/>
              </a:rPr>
              <a:t>3</a:t>
            </a:r>
            <a:r>
              <a:rPr lang="ro-RO" b="1"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   </a:t>
            </a:r>
            <a:r>
              <a:rPr lang="ro-RO" sz="3600" b="1" kern="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The European Union legal </a:t>
            </a:r>
            <a:r>
              <a:rPr lang="ro-RO" sz="3600" b="1" kern="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and</a:t>
            </a:r>
            <a:r>
              <a:rPr lang="ro-RO" sz="3600" b="1" kern="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o-RO" sz="3600" b="1" kern="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policy</a:t>
            </a:r>
            <a:r>
              <a:rPr lang="ro-RO" sz="3600" b="1" kern="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o-RO" sz="3600" b="1" kern="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frameworks</a:t>
            </a:r>
            <a:r>
              <a:rPr lang="ro-RO" sz="3600" b="1" kern="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for </a:t>
            </a:r>
            <a:r>
              <a:rPr lang="ro-RO" sz="3600" b="1" kern="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children’s</a:t>
            </a:r>
            <a:r>
              <a:rPr lang="ro-RO" sz="3600" b="1" kern="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o-RO" sz="3600" b="1" kern="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rights</a:t>
            </a:r>
            <a:endParaRPr lang="en-US" sz="3600" dirty="0"/>
          </a:p>
        </p:txBody>
      </p:sp>
    </p:spTree>
    <p:extLst>
      <p:ext uri="{BB962C8B-B14F-4D97-AF65-F5344CB8AC3E}">
        <p14:creationId xmlns:p14="http://schemas.microsoft.com/office/powerpoint/2010/main" val="27304932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F8625A-F7D5-E0C9-A393-E61F99E614E9}"/>
              </a:ext>
            </a:extLst>
          </p:cNvPr>
          <p:cNvSpPr>
            <a:spLocks noGrp="1"/>
          </p:cNvSpPr>
          <p:nvPr>
            <p:ph type="title"/>
          </p:nvPr>
        </p:nvSpPr>
        <p:spPr>
          <a:xfrm>
            <a:off x="466531" y="290481"/>
            <a:ext cx="10821955" cy="1081119"/>
          </a:xfrm>
        </p:spPr>
        <p:txBody>
          <a:bodyPr>
            <a:normAutofit/>
          </a:bodyPr>
          <a:lstStyle/>
          <a:p>
            <a:r>
              <a:rPr lang="ro-RO" sz="1800" b="1" dirty="0">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rPr>
              <a:t>2. </a:t>
            </a:r>
            <a:r>
              <a:rPr lang="en-US" sz="1600" b="1" dirty="0">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rPr>
              <a:t>The relation with the UNCRC and the goals and targets of the UN Sustainable Development Goals (SDGs) which are protected and promoted by different strands of the EU Strategy on the Rights of the Child</a:t>
            </a:r>
            <a:r>
              <a:rPr lang="en-US" sz="1600" dirty="0">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solidFill>
                <a:schemeClr val="accent1"/>
              </a:solidFill>
            </a:endParaRPr>
          </a:p>
        </p:txBody>
      </p:sp>
      <p:sp>
        <p:nvSpPr>
          <p:cNvPr id="3" name="Content Placeholder 2">
            <a:extLst>
              <a:ext uri="{FF2B5EF4-FFF2-40B4-BE49-F238E27FC236}">
                <a16:creationId xmlns:a16="http://schemas.microsoft.com/office/drawing/2014/main" id="{1EEA545B-B29A-4C7F-CCDC-745326C46862}"/>
              </a:ext>
            </a:extLst>
          </p:cNvPr>
          <p:cNvSpPr>
            <a:spLocks noGrp="1"/>
          </p:cNvSpPr>
          <p:nvPr>
            <p:ph idx="1"/>
          </p:nvPr>
        </p:nvSpPr>
        <p:spPr>
          <a:xfrm>
            <a:off x="615820" y="1838131"/>
            <a:ext cx="10737980" cy="4338832"/>
          </a:xfrm>
        </p:spPr>
        <p:txBody>
          <a:bodyPr>
            <a:normAutofit/>
          </a:bodyPr>
          <a:lstStyle/>
          <a:p>
            <a:pPr algn="just"/>
            <a:r>
              <a:rPr lang="en-US" sz="2000" dirty="0"/>
              <a:t>The </a:t>
            </a:r>
            <a:r>
              <a:rPr lang="en-US" sz="20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Sustainable Development Goals </a:t>
            </a:r>
            <a:r>
              <a:rPr lang="ro-RO" sz="20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000" dirty="0"/>
              <a:t>SDGs, through the comprehensive and regular monitoring they put in place, </a:t>
            </a:r>
            <a:r>
              <a:rPr lang="en-US" sz="2000" dirty="0">
                <a:solidFill>
                  <a:schemeClr val="accent1"/>
                </a:solidFill>
              </a:rPr>
              <a:t>provide an</a:t>
            </a:r>
            <a:r>
              <a:rPr lang="ro-RO" sz="2000" dirty="0">
                <a:solidFill>
                  <a:schemeClr val="accent1"/>
                </a:solidFill>
              </a:rPr>
              <a:t> </a:t>
            </a:r>
            <a:r>
              <a:rPr lang="en-US" sz="2000" dirty="0">
                <a:solidFill>
                  <a:schemeClr val="accent1"/>
                </a:solidFill>
              </a:rPr>
              <a:t>opportunity for an assessment of the state of the most fundamental rights of the child, as enshrined</a:t>
            </a:r>
            <a:r>
              <a:rPr lang="ro-RO" sz="2000" dirty="0">
                <a:solidFill>
                  <a:schemeClr val="accent1"/>
                </a:solidFill>
              </a:rPr>
              <a:t> </a:t>
            </a:r>
            <a:r>
              <a:rPr lang="en-US" sz="2000" dirty="0">
                <a:solidFill>
                  <a:schemeClr val="accent1"/>
                </a:solidFill>
              </a:rPr>
              <a:t>in the Covenant</a:t>
            </a:r>
            <a:r>
              <a:rPr lang="ro-RO" sz="2000" dirty="0">
                <a:solidFill>
                  <a:schemeClr val="accent1"/>
                </a:solidFill>
              </a:rPr>
              <a:t>;</a:t>
            </a:r>
            <a:r>
              <a:rPr lang="en-US" sz="2000" dirty="0"/>
              <a:t> </a:t>
            </a:r>
            <a:endParaRPr lang="ro-RO" sz="2000" dirty="0"/>
          </a:p>
          <a:p>
            <a:pPr algn="just"/>
            <a:r>
              <a:rPr lang="ro-RO" sz="2000" dirty="0"/>
              <a:t>m</a:t>
            </a:r>
            <a:r>
              <a:rPr lang="en-US" sz="2000" dirty="0" err="1"/>
              <a:t>ost</a:t>
            </a:r>
            <a:r>
              <a:rPr lang="en-US" sz="2000" dirty="0"/>
              <a:t> recent data </a:t>
            </a:r>
            <a:r>
              <a:rPr lang="en-US" sz="2000" dirty="0">
                <a:solidFill>
                  <a:schemeClr val="accent1"/>
                </a:solidFill>
              </a:rPr>
              <a:t>actually warn</a:t>
            </a:r>
            <a:r>
              <a:rPr lang="en-US" sz="2000" dirty="0"/>
              <a:t> that </a:t>
            </a:r>
            <a:r>
              <a:rPr lang="en-US" sz="2000" i="1" dirty="0">
                <a:solidFill>
                  <a:schemeClr val="accent1"/>
                </a:solidFill>
              </a:rPr>
              <a:t>many relevant </a:t>
            </a:r>
            <a:r>
              <a:rPr lang="en-US" sz="20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Sustainable Development Goals </a:t>
            </a:r>
            <a:r>
              <a:rPr lang="ro-RO" sz="20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000" i="1" dirty="0">
                <a:solidFill>
                  <a:schemeClr val="accent1"/>
                </a:solidFill>
              </a:rPr>
              <a:t>SDGs may not be achieved by</a:t>
            </a:r>
            <a:r>
              <a:rPr lang="ro-RO" sz="2000" i="1" dirty="0">
                <a:solidFill>
                  <a:schemeClr val="accent1"/>
                </a:solidFill>
              </a:rPr>
              <a:t> </a:t>
            </a:r>
            <a:r>
              <a:rPr lang="en-US" sz="2000" i="1" dirty="0">
                <a:solidFill>
                  <a:schemeClr val="accent1"/>
                </a:solidFill>
              </a:rPr>
              <a:t>2030</a:t>
            </a:r>
            <a:r>
              <a:rPr lang="en-US" sz="2000" dirty="0"/>
              <a:t>. While progress has been steady</a:t>
            </a:r>
            <a:r>
              <a:rPr lang="ro-RO" sz="2000" dirty="0"/>
              <a:t> </a:t>
            </a:r>
            <a:r>
              <a:rPr lang="en-US" sz="2000" dirty="0"/>
              <a:t>in certain areas, </a:t>
            </a:r>
            <a:r>
              <a:rPr lang="en-US" sz="2000" i="1" dirty="0">
                <a:solidFill>
                  <a:schemeClr val="accent1"/>
                </a:solidFill>
              </a:rPr>
              <a:t>particularly on health-related issues, in others,</a:t>
            </a:r>
            <a:r>
              <a:rPr lang="ro-RO" sz="2000" i="1" dirty="0">
                <a:solidFill>
                  <a:schemeClr val="accent1"/>
                </a:solidFill>
              </a:rPr>
              <a:t> </a:t>
            </a:r>
            <a:r>
              <a:rPr lang="en-US" sz="2000" i="1" dirty="0">
                <a:solidFill>
                  <a:schemeClr val="accent1"/>
                </a:solidFill>
              </a:rPr>
              <a:t>progress has been less conclusive</a:t>
            </a:r>
            <a:r>
              <a:rPr lang="ro-RO" sz="2000" i="1" dirty="0">
                <a:solidFill>
                  <a:schemeClr val="accent1"/>
                </a:solidFill>
              </a:rPr>
              <a:t>;</a:t>
            </a:r>
          </a:p>
          <a:p>
            <a:pPr algn="just"/>
            <a:endParaRPr lang="ro-RO" sz="2000" dirty="0"/>
          </a:p>
          <a:p>
            <a:pPr algn="just"/>
            <a:r>
              <a:rPr lang="ro-RO" sz="2000" dirty="0"/>
              <a:t>t</a:t>
            </a:r>
            <a:r>
              <a:rPr lang="en-US" sz="2000" dirty="0"/>
              <a:t>he UN Resolution on the 2030 Agenda for Sustainable Development </a:t>
            </a:r>
            <a:r>
              <a:rPr lang="en-US" sz="2000" i="1" dirty="0" err="1">
                <a:solidFill>
                  <a:schemeClr val="accent1"/>
                </a:solidFill>
              </a:rPr>
              <a:t>emphasises</a:t>
            </a:r>
            <a:r>
              <a:rPr lang="en-US" sz="2000" i="1" dirty="0">
                <a:solidFill>
                  <a:schemeClr val="accent1"/>
                </a:solidFill>
              </a:rPr>
              <a:t> the tight</a:t>
            </a:r>
            <a:r>
              <a:rPr lang="ro-RO" sz="2000" i="1" dirty="0">
                <a:solidFill>
                  <a:schemeClr val="accent1"/>
                </a:solidFill>
              </a:rPr>
              <a:t> </a:t>
            </a:r>
            <a:r>
              <a:rPr lang="en-US" sz="2000" i="1" dirty="0">
                <a:solidFill>
                  <a:schemeClr val="accent1"/>
                </a:solidFill>
              </a:rPr>
              <a:t>connection between internationally </a:t>
            </a:r>
            <a:r>
              <a:rPr lang="en-US" sz="2000" i="1" dirty="0" err="1">
                <a:solidFill>
                  <a:schemeClr val="accent1"/>
                </a:solidFill>
              </a:rPr>
              <a:t>recognised</a:t>
            </a:r>
            <a:r>
              <a:rPr lang="en-US" sz="2000" i="1" dirty="0">
                <a:solidFill>
                  <a:schemeClr val="accent1"/>
                </a:solidFill>
              </a:rPr>
              <a:t> human rights and the SDGs</a:t>
            </a:r>
            <a:r>
              <a:rPr lang="ro-RO" sz="2000" dirty="0"/>
              <a:t>;</a:t>
            </a:r>
          </a:p>
          <a:p>
            <a:pPr algn="just"/>
            <a:r>
              <a:rPr lang="ro-RO" sz="2000" dirty="0"/>
              <a:t>t</a:t>
            </a:r>
            <a:r>
              <a:rPr lang="en-US" sz="2000" dirty="0"/>
              <a:t>he Preamble to the</a:t>
            </a:r>
            <a:r>
              <a:rPr lang="ro-RO" sz="2000" dirty="0"/>
              <a:t> </a:t>
            </a:r>
            <a:r>
              <a:rPr lang="en-US" sz="2000" dirty="0"/>
              <a:t>Agenda asserts that the 17 SDGs </a:t>
            </a:r>
            <a:r>
              <a:rPr lang="en-US" sz="2000" dirty="0">
                <a:solidFill>
                  <a:schemeClr val="accent1"/>
                </a:solidFill>
              </a:rPr>
              <a:t>'seek to realize the human rights of all</a:t>
            </a:r>
            <a:r>
              <a:rPr lang="en-US" sz="2000" dirty="0"/>
              <a:t>’</a:t>
            </a:r>
            <a:r>
              <a:rPr lang="ro-RO" sz="2000" dirty="0"/>
              <a:t>;</a:t>
            </a:r>
          </a:p>
          <a:p>
            <a:pPr marL="0" indent="0" algn="just">
              <a:buNone/>
            </a:pPr>
            <a:endParaRPr lang="ro-RO" sz="2000" dirty="0"/>
          </a:p>
        </p:txBody>
      </p:sp>
    </p:spTree>
    <p:extLst>
      <p:ext uri="{BB962C8B-B14F-4D97-AF65-F5344CB8AC3E}">
        <p14:creationId xmlns:p14="http://schemas.microsoft.com/office/powerpoint/2010/main" val="13404332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3C4134-CDA9-199E-D4CA-432BD5A54B0C}"/>
              </a:ext>
            </a:extLst>
          </p:cNvPr>
          <p:cNvSpPr>
            <a:spLocks noGrp="1"/>
          </p:cNvSpPr>
          <p:nvPr>
            <p:ph type="title"/>
          </p:nvPr>
        </p:nvSpPr>
        <p:spPr/>
        <p:txBody>
          <a:bodyPr>
            <a:normAutofit/>
          </a:bodyPr>
          <a:lstStyle/>
          <a:p>
            <a:r>
              <a:rPr lang="en-US" sz="1800" b="1">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rPr>
              <a:t>2. </a:t>
            </a:r>
            <a:r>
              <a:rPr lang="en-US" sz="1600" b="1">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rPr>
              <a:t>The relation with the UNCRC and the goals and targets of the UN Sustainable Development Goals (SDGs) which are protected and promoted by different strands of the EU Strategy on the Rights of the Child</a:t>
            </a:r>
            <a:r>
              <a:rPr lang="en-US" sz="1600">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rPr>
              <a:t>.</a:t>
            </a:r>
            <a:br>
              <a:rPr lang="en-US" sz="1600">
                <a:solidFill>
                  <a:schemeClr val="accent1"/>
                </a:solidFill>
              </a:rPr>
            </a:br>
            <a:r>
              <a:rPr lang="en-US" sz="1600">
                <a:solidFill>
                  <a:schemeClr val="accent1"/>
                </a:solidFill>
              </a:rPr>
              <a:t>                          </a:t>
            </a:r>
            <a:r>
              <a:rPr lang="en-US" sz="1800"/>
              <a:t>The final recommendations of the report include:</a:t>
            </a:r>
            <a:br>
              <a:rPr lang="en-US" sz="1800" b="0">
                <a:solidFill>
                  <a:schemeClr val="accent1"/>
                </a:solidFill>
              </a:rPr>
            </a:br>
            <a:endParaRPr lang="en-US" sz="1800" dirty="0"/>
          </a:p>
        </p:txBody>
      </p:sp>
      <p:sp>
        <p:nvSpPr>
          <p:cNvPr id="3" name="Text Placeholder 2">
            <a:extLst>
              <a:ext uri="{FF2B5EF4-FFF2-40B4-BE49-F238E27FC236}">
                <a16:creationId xmlns:a16="http://schemas.microsoft.com/office/drawing/2014/main" id="{2E4651B5-73B5-C77D-F1FD-5A4D9005AD6D}"/>
              </a:ext>
            </a:extLst>
          </p:cNvPr>
          <p:cNvSpPr>
            <a:spLocks noGrp="1"/>
          </p:cNvSpPr>
          <p:nvPr>
            <p:ph type="body" idx="1"/>
          </p:nvPr>
        </p:nvSpPr>
        <p:spPr>
          <a:xfrm>
            <a:off x="233266" y="2267339"/>
            <a:ext cx="5261008" cy="793102"/>
          </a:xfrm>
        </p:spPr>
        <p:txBody>
          <a:bodyPr>
            <a:normAutofit fontScale="77500" lnSpcReduction="20000"/>
          </a:bodyPr>
          <a:lstStyle/>
          <a:p>
            <a:pPr algn="just"/>
            <a:endParaRPr lang="en-US" sz="1400" b="0" dirty="0">
              <a:solidFill>
                <a:schemeClr val="accent1"/>
              </a:solidFill>
            </a:endParaRPr>
          </a:p>
        </p:txBody>
      </p:sp>
      <p:graphicFrame>
        <p:nvGraphicFramePr>
          <p:cNvPr id="10" name="Content Placeholder 3">
            <a:extLst>
              <a:ext uri="{FF2B5EF4-FFF2-40B4-BE49-F238E27FC236}">
                <a16:creationId xmlns:a16="http://schemas.microsoft.com/office/drawing/2014/main" id="{8F005568-6F87-C8F1-F738-9D4A89FEED5D}"/>
              </a:ext>
            </a:extLst>
          </p:cNvPr>
          <p:cNvGraphicFramePr>
            <a:graphicFrameLocks noGrp="1"/>
          </p:cNvGraphicFramePr>
          <p:nvPr>
            <p:ph sz="half" idx="2"/>
            <p:extLst>
              <p:ext uri="{D42A27DB-BD31-4B8C-83A1-F6EECF244321}">
                <p14:modId xmlns:p14="http://schemas.microsoft.com/office/powerpoint/2010/main" val="3200050730"/>
              </p:ext>
            </p:extLst>
          </p:nvPr>
        </p:nvGraphicFramePr>
        <p:xfrm>
          <a:off x="114300" y="2743200"/>
          <a:ext cx="5656165" cy="364826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 Placeholder 4">
            <a:extLst>
              <a:ext uri="{FF2B5EF4-FFF2-40B4-BE49-F238E27FC236}">
                <a16:creationId xmlns:a16="http://schemas.microsoft.com/office/drawing/2014/main" id="{1FE0B07B-0100-D85B-85F4-0AF759DE9C24}"/>
              </a:ext>
            </a:extLst>
          </p:cNvPr>
          <p:cNvSpPr>
            <a:spLocks noGrp="1"/>
          </p:cNvSpPr>
          <p:nvPr>
            <p:ph type="body" sz="quarter" idx="3"/>
          </p:nvPr>
        </p:nvSpPr>
        <p:spPr>
          <a:xfrm>
            <a:off x="5889431" y="1690688"/>
            <a:ext cx="6188269" cy="1052511"/>
          </a:xfrm>
        </p:spPr>
        <p:txBody>
          <a:bodyPr>
            <a:normAutofit fontScale="77500" lnSpcReduction="20000"/>
          </a:bodyPr>
          <a:lstStyle/>
          <a:p>
            <a:endParaRPr lang="en-US" sz="2000" dirty="0">
              <a:solidFill>
                <a:schemeClr val="accent1"/>
              </a:solidFill>
            </a:endParaRPr>
          </a:p>
          <a:p>
            <a:pPr algn="just"/>
            <a:r>
              <a:rPr lang="en-US" sz="2600" b="0" dirty="0">
                <a:solidFill>
                  <a:schemeClr val="accent1"/>
                </a:solidFill>
              </a:rPr>
              <a:t>delivering on the pledge that no one will be left behind and those furthest behind will be reached first;</a:t>
            </a:r>
          </a:p>
          <a:p>
            <a:endParaRPr lang="en-US" sz="2000" dirty="0"/>
          </a:p>
        </p:txBody>
      </p:sp>
      <p:sp>
        <p:nvSpPr>
          <p:cNvPr id="6" name="Content Placeholder 5">
            <a:extLst>
              <a:ext uri="{FF2B5EF4-FFF2-40B4-BE49-F238E27FC236}">
                <a16:creationId xmlns:a16="http://schemas.microsoft.com/office/drawing/2014/main" id="{63D0DD9D-FB93-195F-F83F-D6E5368B4DC5}"/>
              </a:ext>
            </a:extLst>
          </p:cNvPr>
          <p:cNvSpPr>
            <a:spLocks noGrp="1"/>
          </p:cNvSpPr>
          <p:nvPr>
            <p:ph sz="quarter" idx="4"/>
          </p:nvPr>
        </p:nvSpPr>
        <p:spPr>
          <a:xfrm>
            <a:off x="5777851" y="2743199"/>
            <a:ext cx="6299849" cy="3648270"/>
          </a:xfrm>
        </p:spPr>
        <p:txBody>
          <a:bodyPr>
            <a:normAutofit/>
          </a:bodyPr>
          <a:lstStyle/>
          <a:p>
            <a:pPr marL="0" indent="0" algn="just">
              <a:buNone/>
            </a:pPr>
            <a:r>
              <a:rPr lang="en-US" sz="2000" dirty="0">
                <a:solidFill>
                  <a:schemeClr val="accent1"/>
                </a:solidFill>
              </a:rPr>
              <a:t>children's rights must be integrated as a core consideration in all </a:t>
            </a:r>
            <a:r>
              <a:rPr lang="en-US" sz="2000" dirty="0" err="1">
                <a:solidFill>
                  <a:schemeClr val="accent1"/>
                </a:solidFill>
              </a:rPr>
              <a:t>programmes</a:t>
            </a:r>
            <a:r>
              <a:rPr lang="en-US" sz="2000" dirty="0">
                <a:solidFill>
                  <a:schemeClr val="accent1"/>
                </a:solidFill>
              </a:rPr>
              <a:t>, policies and frameworks aimed at achieving the 2030 Agenda;</a:t>
            </a:r>
          </a:p>
          <a:p>
            <a:pPr marL="0" indent="0" algn="just">
              <a:buNone/>
            </a:pPr>
            <a:endParaRPr lang="en-US" sz="2000" dirty="0">
              <a:solidFill>
                <a:schemeClr val="accent1"/>
              </a:solidFill>
            </a:endParaRPr>
          </a:p>
          <a:p>
            <a:pPr marL="0" indent="0" algn="just">
              <a:buNone/>
            </a:pPr>
            <a:r>
              <a:rPr lang="en-US" sz="2000" dirty="0">
                <a:solidFill>
                  <a:schemeClr val="accent1"/>
                </a:solidFill>
              </a:rPr>
              <a:t>children's participation is crucial throughout the implementation and follow-up;</a:t>
            </a:r>
          </a:p>
          <a:p>
            <a:pPr marL="0" indent="0" algn="just">
              <a:buNone/>
            </a:pPr>
            <a:endParaRPr lang="en-US" sz="2000" dirty="0">
              <a:solidFill>
                <a:schemeClr val="accent1"/>
              </a:solidFill>
            </a:endParaRPr>
          </a:p>
          <a:p>
            <a:pPr marL="0" indent="0" algn="just">
              <a:buNone/>
            </a:pPr>
            <a:r>
              <a:rPr lang="en-US" sz="2000" dirty="0">
                <a:solidFill>
                  <a:schemeClr val="accent1"/>
                </a:solidFill>
              </a:rPr>
              <a:t>a human rights approach is needed for data collection and monitoring.</a:t>
            </a:r>
          </a:p>
        </p:txBody>
      </p:sp>
      <p:pic>
        <p:nvPicPr>
          <p:cNvPr id="8" name="Picture 7" descr="A blue book cover with flags and stars&#10;&#10;Description automatically generated">
            <a:extLst>
              <a:ext uri="{FF2B5EF4-FFF2-40B4-BE49-F238E27FC236}">
                <a16:creationId xmlns:a16="http://schemas.microsoft.com/office/drawing/2014/main" id="{9DBDDA43-0DBA-1A7A-E7A2-29BD5F8C3BFB}"/>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5880" y="818227"/>
            <a:ext cx="1288596" cy="1832127"/>
          </a:xfrm>
          <a:prstGeom prst="rect">
            <a:avLst/>
          </a:prstGeom>
        </p:spPr>
      </p:pic>
    </p:spTree>
    <p:extLst>
      <p:ext uri="{BB962C8B-B14F-4D97-AF65-F5344CB8AC3E}">
        <p14:creationId xmlns:p14="http://schemas.microsoft.com/office/powerpoint/2010/main" val="39658000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BB34D-8771-AEA9-A7CC-08F4CCFC72DC}"/>
              </a:ext>
            </a:extLst>
          </p:cNvPr>
          <p:cNvSpPr>
            <a:spLocks noGrp="1"/>
          </p:cNvSpPr>
          <p:nvPr>
            <p:ph type="title"/>
          </p:nvPr>
        </p:nvSpPr>
        <p:spPr>
          <a:xfrm>
            <a:off x="223934" y="327803"/>
            <a:ext cx="10775302" cy="819863"/>
          </a:xfrm>
        </p:spPr>
        <p:txBody>
          <a:bodyPr>
            <a:normAutofit/>
          </a:bodyPr>
          <a:lstStyle/>
          <a:p>
            <a:r>
              <a:rPr lang="en-US" sz="1600" b="1" dirty="0">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rPr>
              <a:t>2. </a:t>
            </a:r>
            <a:r>
              <a:rPr lang="en-US" sz="16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The relation with the UNCRC and the goals and targets of the UN Sustainable Development Goals (SDGs) which are protected and promoted by different strands of the EU Strategy on the Rights of the Child</a:t>
            </a:r>
            <a:r>
              <a:rPr lang="en-US"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p>
        </p:txBody>
      </p:sp>
      <p:sp>
        <p:nvSpPr>
          <p:cNvPr id="3" name="Content Placeholder 2">
            <a:extLst>
              <a:ext uri="{FF2B5EF4-FFF2-40B4-BE49-F238E27FC236}">
                <a16:creationId xmlns:a16="http://schemas.microsoft.com/office/drawing/2014/main" id="{0D35A498-450B-86EE-0951-A0380C7B1243}"/>
              </a:ext>
            </a:extLst>
          </p:cNvPr>
          <p:cNvSpPr>
            <a:spLocks noGrp="1"/>
          </p:cNvSpPr>
          <p:nvPr>
            <p:ph idx="1"/>
          </p:nvPr>
        </p:nvSpPr>
        <p:spPr>
          <a:xfrm>
            <a:off x="149291" y="1418252"/>
            <a:ext cx="11204510" cy="4460131"/>
          </a:xfrm>
        </p:spPr>
        <p:txBody>
          <a:bodyPr>
            <a:normAutofit/>
          </a:bodyPr>
          <a:lstStyle/>
          <a:p>
            <a:pPr marL="0" indent="0" algn="just">
              <a:buNone/>
            </a:pPr>
            <a:r>
              <a:rPr lang="en-US" sz="2000" dirty="0">
                <a:solidFill>
                  <a:schemeClr val="tx2"/>
                </a:solidFill>
              </a:rPr>
              <a:t>According </a:t>
            </a:r>
            <a:r>
              <a:rPr lang="en-US" sz="2000" dirty="0">
                <a:solidFill>
                  <a:schemeClr val="accent1"/>
                </a:solidFill>
              </a:rPr>
              <a:t>to </a:t>
            </a:r>
            <a:r>
              <a:rPr lang="en-US" sz="2000" dirty="0" err="1">
                <a:solidFill>
                  <a:schemeClr val="accent2"/>
                </a:solidFill>
              </a:rPr>
              <a:t>Unicef</a:t>
            </a:r>
            <a:r>
              <a:rPr lang="en-US" sz="2000" dirty="0">
                <a:solidFill>
                  <a:schemeClr val="accent2"/>
                </a:solidFill>
              </a:rPr>
              <a:t>,</a:t>
            </a:r>
          </a:p>
          <a:p>
            <a:pPr marL="0" indent="0" algn="just">
              <a:buNone/>
            </a:pPr>
            <a:r>
              <a:rPr lang="en-US" sz="2000" dirty="0">
                <a:solidFill>
                  <a:schemeClr val="accent1"/>
                </a:solidFill>
              </a:rPr>
              <a:t>almost a billion children live in countries where the SDGs remain out of reach. On average, 75 per cent of child-related SDG indicators in every country either show insufficient progress to meet global SDG targets by 2030, or lack adequate data.</a:t>
            </a:r>
          </a:p>
          <a:p>
            <a:pPr marL="0" indent="0" algn="just">
              <a:buNone/>
            </a:pPr>
            <a:endParaRPr lang="en-US" sz="2000" dirty="0">
              <a:solidFill>
                <a:schemeClr val="accent1"/>
              </a:solidFill>
            </a:endParaRPr>
          </a:p>
          <a:p>
            <a:pPr marL="0" indent="0" algn="just">
              <a:buNone/>
            </a:pPr>
            <a:r>
              <a:rPr lang="en-US" sz="2000" dirty="0">
                <a:solidFill>
                  <a:schemeClr val="tx2"/>
                </a:solidFill>
              </a:rPr>
              <a:t>According t</a:t>
            </a:r>
            <a:r>
              <a:rPr lang="en-US" sz="2000" dirty="0">
                <a:solidFill>
                  <a:schemeClr val="accent2"/>
                </a:solidFill>
              </a:rPr>
              <a:t>o the UN report,</a:t>
            </a:r>
            <a:r>
              <a:rPr lang="en-US" sz="2000" dirty="0">
                <a:solidFill>
                  <a:schemeClr val="accent1"/>
                </a:solidFill>
              </a:rPr>
              <a:t> </a:t>
            </a:r>
          </a:p>
          <a:p>
            <a:pPr marL="0" indent="0" algn="just">
              <a:buNone/>
            </a:pPr>
            <a:r>
              <a:rPr lang="en-US" sz="2000" dirty="0">
                <a:solidFill>
                  <a:schemeClr val="accent1"/>
                </a:solidFill>
              </a:rPr>
              <a:t>poverty affects children disproportionately, with one in five children living in extreme poverty</a:t>
            </a:r>
            <a:r>
              <a:rPr lang="ro-RO" sz="2000" dirty="0">
                <a:solidFill>
                  <a:schemeClr val="accent1"/>
                </a:solidFill>
              </a:rPr>
              <a:t>;</a:t>
            </a:r>
            <a:r>
              <a:rPr lang="en-US" sz="2000" dirty="0">
                <a:solidFill>
                  <a:schemeClr val="accent1"/>
                </a:solidFill>
              </a:rPr>
              <a:t> </a:t>
            </a:r>
          </a:p>
          <a:p>
            <a:pPr marL="0" indent="0" algn="just">
              <a:buNone/>
            </a:pPr>
            <a:r>
              <a:rPr lang="ro-RO" sz="2000" dirty="0">
                <a:solidFill>
                  <a:schemeClr val="accent1"/>
                </a:solidFill>
              </a:rPr>
              <a:t>s</a:t>
            </a:r>
            <a:r>
              <a:rPr lang="en-US" sz="2000" dirty="0" err="1">
                <a:solidFill>
                  <a:schemeClr val="accent1"/>
                </a:solidFill>
              </a:rPr>
              <a:t>ince</a:t>
            </a:r>
            <a:r>
              <a:rPr lang="en-US" sz="2000" dirty="0">
                <a:solidFill>
                  <a:schemeClr val="accent1"/>
                </a:solidFill>
              </a:rPr>
              <a:t> 2000, the proportion of children suffering from chronic and acute under-nutrition has been declining. Nevertheless, 149 million children under 5 years old, or 22 % of all children under 5 in the world, were still chronically under-nourished in 2018, with the highest proportion in southern Asia (39 %) and sub-Saharan Africa (36 %)</a:t>
            </a:r>
            <a:r>
              <a:rPr lang="ro-RO" sz="2000" dirty="0">
                <a:solidFill>
                  <a:schemeClr val="accent1"/>
                </a:solidFill>
              </a:rPr>
              <a:t>;</a:t>
            </a:r>
            <a:r>
              <a:rPr lang="en-US" sz="2000" dirty="0">
                <a:solidFill>
                  <a:schemeClr val="accent1"/>
                </a:solidFill>
              </a:rPr>
              <a:t> </a:t>
            </a:r>
            <a:endParaRPr lang="ro-RO" sz="2000" dirty="0">
              <a:solidFill>
                <a:schemeClr val="accent1"/>
              </a:solidFill>
            </a:endParaRPr>
          </a:p>
          <a:p>
            <a:pPr marL="0" indent="0" algn="just">
              <a:buNone/>
            </a:pPr>
            <a:r>
              <a:rPr lang="ro-RO" sz="2000" dirty="0">
                <a:solidFill>
                  <a:schemeClr val="accent1"/>
                </a:solidFill>
              </a:rPr>
              <a:t>t</a:t>
            </a:r>
            <a:r>
              <a:rPr lang="en-US" sz="2000" dirty="0">
                <a:solidFill>
                  <a:schemeClr val="accent1"/>
                </a:solidFill>
              </a:rPr>
              <a:t>he number of children under 5 suffering from acute under-nutrition, or wasting (low weight for height) in 2018 was lower, at 49 million children or 7.3 % globally</a:t>
            </a:r>
          </a:p>
        </p:txBody>
      </p:sp>
    </p:spTree>
    <p:extLst>
      <p:ext uri="{BB962C8B-B14F-4D97-AF65-F5344CB8AC3E}">
        <p14:creationId xmlns:p14="http://schemas.microsoft.com/office/powerpoint/2010/main" val="34012946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729293-F226-730E-31A3-3277D4AC8284}"/>
              </a:ext>
            </a:extLst>
          </p:cNvPr>
          <p:cNvSpPr>
            <a:spLocks noGrp="1"/>
          </p:cNvSpPr>
          <p:nvPr>
            <p:ph type="title"/>
          </p:nvPr>
        </p:nvSpPr>
        <p:spPr>
          <a:xfrm>
            <a:off x="214604" y="195943"/>
            <a:ext cx="11139196" cy="1138335"/>
          </a:xfrm>
        </p:spPr>
        <p:txBody>
          <a:bodyPr>
            <a:noAutofit/>
          </a:bodyPr>
          <a:lstStyle/>
          <a:p>
            <a:r>
              <a:rPr lang="en-US" sz="1800" b="1" dirty="0">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rPr>
              <a:t>2. </a:t>
            </a:r>
            <a:r>
              <a:rPr lang="en-US" sz="1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The relation with the UNCRC and the goals and targets of the UN Sustainable Development Goals (SDGs) which are protected and promoted by different strands of the EU Strategy on the Rights of the Child</a:t>
            </a:r>
            <a:r>
              <a:rPr lang="en-US"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br>
              <a:rPr lang="ro-RO" sz="1800" dirty="0"/>
            </a:br>
            <a:r>
              <a:rPr lang="ro-RO" sz="1800" dirty="0"/>
              <a:t>                                   </a:t>
            </a:r>
            <a:r>
              <a:rPr lang="en-US" sz="1800" b="1" i="1" dirty="0">
                <a:solidFill>
                  <a:schemeClr val="accent1"/>
                </a:solidFill>
              </a:rPr>
              <a:t>Children in armed conflict</a:t>
            </a:r>
            <a:br>
              <a:rPr lang="en-US" sz="1600" dirty="0"/>
            </a:br>
            <a:endParaRPr lang="en-US" sz="1600" dirty="0"/>
          </a:p>
        </p:txBody>
      </p:sp>
      <p:sp>
        <p:nvSpPr>
          <p:cNvPr id="3" name="Content Placeholder 2">
            <a:extLst>
              <a:ext uri="{FF2B5EF4-FFF2-40B4-BE49-F238E27FC236}">
                <a16:creationId xmlns:a16="http://schemas.microsoft.com/office/drawing/2014/main" id="{25B37254-E910-3DC3-AEF3-9144E3C7C405}"/>
              </a:ext>
            </a:extLst>
          </p:cNvPr>
          <p:cNvSpPr>
            <a:spLocks noGrp="1"/>
          </p:cNvSpPr>
          <p:nvPr>
            <p:ph idx="1"/>
          </p:nvPr>
        </p:nvSpPr>
        <p:spPr>
          <a:xfrm>
            <a:off x="214604" y="1427584"/>
            <a:ext cx="11139196" cy="5169159"/>
          </a:xfrm>
        </p:spPr>
        <p:txBody>
          <a:bodyPr>
            <a:normAutofit/>
          </a:bodyPr>
          <a:lstStyle/>
          <a:p>
            <a:pPr marL="0" indent="0" algn="just">
              <a:buNone/>
            </a:pPr>
            <a:r>
              <a:rPr lang="ro-RO" sz="2000" dirty="0">
                <a:solidFill>
                  <a:schemeClr val="accent1"/>
                </a:solidFill>
                <a:latin typeface="+mj-lt"/>
              </a:rPr>
              <a:t>p</a:t>
            </a:r>
            <a:r>
              <a:rPr lang="en-US" sz="2000" dirty="0" err="1">
                <a:solidFill>
                  <a:schemeClr val="accent1"/>
                </a:solidFill>
                <a:latin typeface="+mj-lt"/>
              </a:rPr>
              <a:t>articularly</a:t>
            </a:r>
            <a:r>
              <a:rPr lang="en-US" sz="2000" dirty="0">
                <a:solidFill>
                  <a:schemeClr val="accent1"/>
                </a:solidFill>
                <a:latin typeface="+mj-lt"/>
              </a:rPr>
              <a:t> grave </a:t>
            </a:r>
            <a:r>
              <a:rPr lang="en-US" sz="2000" i="1" dirty="0">
                <a:solidFill>
                  <a:schemeClr val="accent1"/>
                </a:solidFill>
                <a:latin typeface="+mj-lt"/>
              </a:rPr>
              <a:t>violations of children's rights</a:t>
            </a:r>
            <a:r>
              <a:rPr lang="en-US" sz="2000" dirty="0">
                <a:solidFill>
                  <a:schemeClr val="accent1"/>
                </a:solidFill>
                <a:latin typeface="+mj-lt"/>
              </a:rPr>
              <a:t> result from </a:t>
            </a:r>
            <a:r>
              <a:rPr lang="en-US" sz="2000" b="1" i="1" dirty="0">
                <a:solidFill>
                  <a:schemeClr val="accent1"/>
                </a:solidFill>
                <a:latin typeface="+mj-lt"/>
              </a:rPr>
              <a:t>the involvement of children </a:t>
            </a:r>
            <a:r>
              <a:rPr lang="en-US" sz="2000" b="1" i="1" dirty="0">
                <a:solidFill>
                  <a:schemeClr val="accent2"/>
                </a:solidFill>
                <a:latin typeface="+mj-lt"/>
              </a:rPr>
              <a:t>in armed conflict</a:t>
            </a:r>
            <a:r>
              <a:rPr lang="en-US" sz="2000" dirty="0">
                <a:solidFill>
                  <a:schemeClr val="accent1"/>
                </a:solidFill>
                <a:latin typeface="+mj-lt"/>
              </a:rPr>
              <a:t>, as</a:t>
            </a:r>
            <a:r>
              <a:rPr lang="ro-RO" sz="2000" dirty="0">
                <a:solidFill>
                  <a:schemeClr val="accent1"/>
                </a:solidFill>
                <a:latin typeface="+mj-lt"/>
              </a:rPr>
              <a:t> </a:t>
            </a:r>
            <a:r>
              <a:rPr lang="en-US" sz="2000" dirty="0">
                <a:solidFill>
                  <a:schemeClr val="accent1"/>
                </a:solidFill>
                <a:latin typeface="+mj-lt"/>
              </a:rPr>
              <a:t>well as from violence that is inflicted on children in the context of armed conflict</a:t>
            </a:r>
            <a:r>
              <a:rPr lang="ro-RO" sz="2000" dirty="0">
                <a:solidFill>
                  <a:schemeClr val="accent1"/>
                </a:solidFill>
                <a:latin typeface="+mj-lt"/>
              </a:rPr>
              <a:t>;</a:t>
            </a:r>
          </a:p>
          <a:p>
            <a:pPr marL="0" indent="0" algn="just">
              <a:buNone/>
            </a:pPr>
            <a:endParaRPr lang="ro-RO" sz="2000" dirty="0">
              <a:solidFill>
                <a:schemeClr val="accent1"/>
              </a:solidFill>
              <a:latin typeface="+mj-lt"/>
            </a:endParaRPr>
          </a:p>
          <a:p>
            <a:pPr marL="0" indent="0" algn="just">
              <a:buNone/>
            </a:pPr>
            <a:r>
              <a:rPr lang="ro-RO" sz="2000" b="1" i="1" dirty="0">
                <a:solidFill>
                  <a:schemeClr val="tx2"/>
                </a:solidFill>
                <a:latin typeface="+mj-lt"/>
              </a:rPr>
              <a:t>t</a:t>
            </a:r>
            <a:r>
              <a:rPr lang="en-US" sz="2000" b="1" i="1" dirty="0">
                <a:solidFill>
                  <a:schemeClr val="tx2"/>
                </a:solidFill>
                <a:latin typeface="+mj-lt"/>
              </a:rPr>
              <a:t>he </a:t>
            </a:r>
            <a:r>
              <a:rPr lang="en-US" sz="2000" b="1" i="1" dirty="0">
                <a:solidFill>
                  <a:schemeClr val="accent1"/>
                </a:solidFill>
                <a:latin typeface="+mj-lt"/>
              </a:rPr>
              <a:t>Optional Protocol to the</a:t>
            </a:r>
            <a:r>
              <a:rPr lang="ro-RO" sz="2000" b="1" i="1" dirty="0">
                <a:solidFill>
                  <a:schemeClr val="accent1"/>
                </a:solidFill>
                <a:latin typeface="+mj-lt"/>
              </a:rPr>
              <a:t> </a:t>
            </a:r>
            <a:r>
              <a:rPr lang="en-US" sz="2000" b="1" i="1" dirty="0">
                <a:solidFill>
                  <a:schemeClr val="accent1"/>
                </a:solidFill>
                <a:latin typeface="+mj-lt"/>
              </a:rPr>
              <a:t>Convention on the Rights of the Child</a:t>
            </a:r>
            <a:r>
              <a:rPr lang="en-US" sz="2000" b="1" i="1" dirty="0">
                <a:solidFill>
                  <a:schemeClr val="tx2"/>
                </a:solidFill>
                <a:latin typeface="+mj-lt"/>
              </a:rPr>
              <a:t> on the </a:t>
            </a:r>
            <a:r>
              <a:rPr lang="en-US" sz="2000" b="1" i="1" dirty="0">
                <a:solidFill>
                  <a:schemeClr val="accent1"/>
                </a:solidFill>
                <a:latin typeface="+mj-lt"/>
              </a:rPr>
              <a:t>involvement </a:t>
            </a:r>
            <a:r>
              <a:rPr lang="en-US" sz="2000" b="1" i="1" dirty="0">
                <a:solidFill>
                  <a:schemeClr val="accent2"/>
                </a:solidFill>
                <a:latin typeface="+mj-lt"/>
              </a:rPr>
              <a:t>of children in armed conflict</a:t>
            </a:r>
            <a:r>
              <a:rPr lang="en-US" sz="2000" b="1" i="1" dirty="0">
                <a:solidFill>
                  <a:schemeClr val="accent1"/>
                </a:solidFill>
                <a:latin typeface="+mj-lt"/>
              </a:rPr>
              <a:t> aims at protecting</a:t>
            </a:r>
            <a:r>
              <a:rPr lang="ro-RO" sz="2000" b="1" i="1" dirty="0">
                <a:solidFill>
                  <a:schemeClr val="accent1"/>
                </a:solidFill>
                <a:latin typeface="+mj-lt"/>
              </a:rPr>
              <a:t> </a:t>
            </a:r>
            <a:r>
              <a:rPr lang="en-US" sz="2000" b="1" i="1" dirty="0">
                <a:solidFill>
                  <a:schemeClr val="accent1"/>
                </a:solidFill>
                <a:latin typeface="+mj-lt"/>
              </a:rPr>
              <a:t>children from recruitment and use in hostilities</a:t>
            </a:r>
            <a:r>
              <a:rPr lang="ro-RO" sz="2000" b="1" i="1" dirty="0">
                <a:solidFill>
                  <a:schemeClr val="accent1"/>
                </a:solidFill>
                <a:latin typeface="+mj-lt"/>
              </a:rPr>
              <a:t> (</a:t>
            </a:r>
            <a:r>
              <a:rPr lang="ro-RO" sz="2000" i="1" dirty="0">
                <a:solidFill>
                  <a:schemeClr val="accent1"/>
                </a:solidFill>
                <a:latin typeface="+mj-lt"/>
              </a:rPr>
              <a:t>a</a:t>
            </a:r>
            <a:r>
              <a:rPr lang="en-US" sz="2000" i="1" dirty="0" err="1">
                <a:solidFill>
                  <a:schemeClr val="accent1"/>
                </a:solidFill>
                <a:latin typeface="+mj-lt"/>
              </a:rPr>
              <a:t>dopted</a:t>
            </a:r>
            <a:r>
              <a:rPr lang="en-US" sz="2000" i="1" dirty="0">
                <a:solidFill>
                  <a:schemeClr val="accent1"/>
                </a:solidFill>
                <a:latin typeface="+mj-lt"/>
              </a:rPr>
              <a:t> by the UN General Assembly on 25 May 2000, the</a:t>
            </a:r>
            <a:r>
              <a:rPr lang="ro-RO" sz="2000" i="1" dirty="0">
                <a:solidFill>
                  <a:schemeClr val="accent1"/>
                </a:solidFill>
                <a:latin typeface="+mj-lt"/>
              </a:rPr>
              <a:t> </a:t>
            </a:r>
            <a:r>
              <a:rPr lang="en-US" sz="2000" i="1" dirty="0">
                <a:solidFill>
                  <a:schemeClr val="accent1"/>
                </a:solidFill>
                <a:latin typeface="+mj-lt"/>
              </a:rPr>
              <a:t>Protocol has been ratified by 168 countries</a:t>
            </a:r>
            <a:r>
              <a:rPr lang="ro-RO" sz="2000" i="1" dirty="0">
                <a:solidFill>
                  <a:schemeClr val="tx2"/>
                </a:solidFill>
                <a:latin typeface="+mj-lt"/>
              </a:rPr>
              <a:t>)</a:t>
            </a:r>
            <a:r>
              <a:rPr lang="ro-RO" sz="2000" dirty="0">
                <a:solidFill>
                  <a:schemeClr val="accent1"/>
                </a:solidFill>
                <a:latin typeface="+mj-lt"/>
              </a:rPr>
              <a:t>;</a:t>
            </a:r>
          </a:p>
          <a:p>
            <a:pPr marL="0" indent="0" algn="just">
              <a:buNone/>
            </a:pPr>
            <a:r>
              <a:rPr lang="ro-RO" sz="2400" i="1" dirty="0">
                <a:solidFill>
                  <a:schemeClr val="accent1"/>
                </a:solidFill>
                <a:latin typeface="+mj-lt"/>
              </a:rPr>
              <a:t>c</a:t>
            </a:r>
            <a:r>
              <a:rPr lang="en-US" sz="2400" i="1" dirty="0" err="1">
                <a:solidFill>
                  <a:schemeClr val="accent1"/>
                </a:solidFill>
                <a:latin typeface="+mj-lt"/>
              </a:rPr>
              <a:t>hildren</a:t>
            </a:r>
            <a:r>
              <a:rPr lang="en-US" sz="2400" i="1" dirty="0">
                <a:solidFill>
                  <a:schemeClr val="accent1"/>
                </a:solidFill>
                <a:latin typeface="+mj-lt"/>
              </a:rPr>
              <a:t> are affected by conflicts in many ways</a:t>
            </a:r>
            <a:r>
              <a:rPr lang="en-US" sz="2400" dirty="0">
                <a:solidFill>
                  <a:schemeClr val="accent1"/>
                </a:solidFill>
                <a:latin typeface="+mj-lt"/>
              </a:rPr>
              <a:t> that go beyond</a:t>
            </a:r>
            <a:r>
              <a:rPr lang="ro-RO" sz="2400" dirty="0">
                <a:solidFill>
                  <a:schemeClr val="accent1"/>
                </a:solidFill>
                <a:latin typeface="+mj-lt"/>
              </a:rPr>
              <a:t> </a:t>
            </a:r>
            <a:r>
              <a:rPr lang="en-US" sz="2400" dirty="0">
                <a:solidFill>
                  <a:schemeClr val="accent1"/>
                </a:solidFill>
                <a:latin typeface="+mj-lt"/>
              </a:rPr>
              <a:t>conscription as child soldiers</a:t>
            </a:r>
            <a:r>
              <a:rPr lang="ro-RO" sz="2400" dirty="0">
                <a:solidFill>
                  <a:schemeClr val="accent1"/>
                </a:solidFill>
                <a:latin typeface="+mj-lt"/>
              </a:rPr>
              <a:t>; t</a:t>
            </a:r>
            <a:r>
              <a:rPr lang="en-US" sz="2400" dirty="0">
                <a:solidFill>
                  <a:schemeClr val="accent1"/>
                </a:solidFill>
                <a:latin typeface="+mj-lt"/>
              </a:rPr>
              <a:t>hey are killed or maimed as civilian victims of combat, or they suffer sexual</a:t>
            </a:r>
            <a:r>
              <a:rPr lang="ro-RO" sz="2400" dirty="0">
                <a:solidFill>
                  <a:schemeClr val="accent1"/>
                </a:solidFill>
                <a:latin typeface="+mj-lt"/>
              </a:rPr>
              <a:t> </a:t>
            </a:r>
            <a:r>
              <a:rPr lang="en-US" sz="2400" dirty="0">
                <a:solidFill>
                  <a:schemeClr val="accent1"/>
                </a:solidFill>
                <a:latin typeface="+mj-lt"/>
              </a:rPr>
              <a:t>violence and enslavement</a:t>
            </a:r>
            <a:r>
              <a:rPr lang="ro-RO" sz="2400" dirty="0">
                <a:solidFill>
                  <a:schemeClr val="accent1"/>
                </a:solidFill>
                <a:latin typeface="+mj-lt"/>
              </a:rPr>
              <a:t>; </a:t>
            </a:r>
          </a:p>
          <a:p>
            <a:pPr marL="0" indent="0" algn="just">
              <a:buNone/>
            </a:pPr>
            <a:r>
              <a:rPr lang="ro-RO" sz="2400" dirty="0">
                <a:solidFill>
                  <a:schemeClr val="accent1"/>
                </a:solidFill>
                <a:latin typeface="+mj-lt"/>
              </a:rPr>
              <a:t>t</a:t>
            </a:r>
            <a:r>
              <a:rPr lang="en-US" sz="2000" dirty="0">
                <a:solidFill>
                  <a:schemeClr val="accent1"/>
                </a:solidFill>
                <a:latin typeface="+mj-lt"/>
              </a:rPr>
              <a:t>he SDGs include two targets that are relevant in this context</a:t>
            </a:r>
            <a:r>
              <a:rPr lang="ro-RO" sz="2000" dirty="0">
                <a:solidFill>
                  <a:schemeClr val="accent1"/>
                </a:solidFill>
                <a:latin typeface="+mj-lt"/>
              </a:rPr>
              <a:t>; </a:t>
            </a:r>
          </a:p>
          <a:p>
            <a:pPr marL="0" indent="0" algn="just">
              <a:buNone/>
            </a:pPr>
            <a:r>
              <a:rPr lang="ro-RO" sz="2000" b="1" i="1" dirty="0">
                <a:solidFill>
                  <a:schemeClr val="accent1"/>
                </a:solidFill>
                <a:latin typeface="+mj-lt"/>
              </a:rPr>
              <a:t>t</a:t>
            </a:r>
            <a:r>
              <a:rPr lang="en-US" sz="2000" b="1" i="1" dirty="0" err="1">
                <a:solidFill>
                  <a:schemeClr val="accent1"/>
                </a:solidFill>
                <a:latin typeface="+mj-lt"/>
              </a:rPr>
              <a:t>arget</a:t>
            </a:r>
            <a:r>
              <a:rPr lang="en-US" sz="2000" b="1" i="1" dirty="0">
                <a:solidFill>
                  <a:schemeClr val="accent1"/>
                </a:solidFill>
                <a:latin typeface="+mj-lt"/>
              </a:rPr>
              <a:t> 8.7 aims to</a:t>
            </a:r>
            <a:r>
              <a:rPr lang="ro-RO" sz="2000" b="1" i="1" dirty="0">
                <a:solidFill>
                  <a:schemeClr val="accent1"/>
                </a:solidFill>
                <a:latin typeface="+mj-lt"/>
              </a:rPr>
              <a:t> </a:t>
            </a:r>
            <a:r>
              <a:rPr lang="en-US" sz="2000" b="1" i="1" dirty="0">
                <a:solidFill>
                  <a:schemeClr val="accent1"/>
                </a:solidFill>
                <a:latin typeface="+mj-lt"/>
              </a:rPr>
              <a:t>eradicate all recruitment and use of child soldiers, while target 16.2 focuses on ending abuse, exploitation,</a:t>
            </a:r>
            <a:r>
              <a:rPr lang="ro-RO" sz="2000" b="1" i="1" dirty="0">
                <a:solidFill>
                  <a:schemeClr val="accent1"/>
                </a:solidFill>
                <a:latin typeface="+mj-lt"/>
              </a:rPr>
              <a:t> </a:t>
            </a:r>
            <a:r>
              <a:rPr lang="en-US" sz="2000" b="1" i="1" dirty="0">
                <a:solidFill>
                  <a:schemeClr val="accent1"/>
                </a:solidFill>
                <a:latin typeface="+mj-lt"/>
              </a:rPr>
              <a:t>trafficking and all forms of violence against and torture of children</a:t>
            </a:r>
            <a:r>
              <a:rPr lang="ro-RO" sz="2000" dirty="0">
                <a:solidFill>
                  <a:schemeClr val="accent1"/>
                </a:solidFill>
                <a:latin typeface="+mj-lt"/>
              </a:rPr>
              <a:t>;</a:t>
            </a:r>
            <a:endParaRPr lang="en-US" sz="2000" dirty="0">
              <a:solidFill>
                <a:schemeClr val="accent1"/>
              </a:solidFill>
              <a:latin typeface="+mj-lt"/>
            </a:endParaRPr>
          </a:p>
        </p:txBody>
      </p:sp>
    </p:spTree>
    <p:extLst>
      <p:ext uri="{BB962C8B-B14F-4D97-AF65-F5344CB8AC3E}">
        <p14:creationId xmlns:p14="http://schemas.microsoft.com/office/powerpoint/2010/main" val="12400854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833A01-8A17-D503-39E3-E3D3D5A15E4F}"/>
              </a:ext>
            </a:extLst>
          </p:cNvPr>
          <p:cNvSpPr>
            <a:spLocks noGrp="1"/>
          </p:cNvSpPr>
          <p:nvPr>
            <p:ph type="title"/>
          </p:nvPr>
        </p:nvSpPr>
        <p:spPr>
          <a:xfrm>
            <a:off x="121298" y="374455"/>
            <a:ext cx="11232502" cy="698565"/>
          </a:xfrm>
        </p:spPr>
        <p:txBody>
          <a:bodyPr>
            <a:normAutofit fontScale="90000"/>
          </a:bodyPr>
          <a:lstStyle/>
          <a:p>
            <a:r>
              <a:rPr lang="en-US" sz="1800" b="1" dirty="0">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rPr>
              <a:t>2. </a:t>
            </a:r>
            <a:r>
              <a:rPr lang="en-US" sz="1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The relation with the UNCRC and the goals and targets of the UN Sustainable Development Goals (SDGs) which are protected and promoted by different strands of the EU Strategy on the Rights of the Child</a:t>
            </a:r>
            <a:r>
              <a:rPr lang="en-US"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br>
              <a:rPr lang="ro-RO" sz="1800" dirty="0"/>
            </a:br>
            <a:endParaRPr lang="en-US" sz="1800" dirty="0"/>
          </a:p>
        </p:txBody>
      </p:sp>
      <p:sp>
        <p:nvSpPr>
          <p:cNvPr id="3" name="Content Placeholder 2">
            <a:extLst>
              <a:ext uri="{FF2B5EF4-FFF2-40B4-BE49-F238E27FC236}">
                <a16:creationId xmlns:a16="http://schemas.microsoft.com/office/drawing/2014/main" id="{6DE7B01B-D518-9C7C-ACCF-94ACFBAC9D25}"/>
              </a:ext>
            </a:extLst>
          </p:cNvPr>
          <p:cNvSpPr>
            <a:spLocks noGrp="1"/>
          </p:cNvSpPr>
          <p:nvPr>
            <p:ph idx="1"/>
          </p:nvPr>
        </p:nvSpPr>
        <p:spPr>
          <a:xfrm>
            <a:off x="186612" y="1315616"/>
            <a:ext cx="11167188" cy="5167929"/>
          </a:xfrm>
        </p:spPr>
        <p:txBody>
          <a:bodyPr>
            <a:normAutofit/>
          </a:bodyPr>
          <a:lstStyle/>
          <a:p>
            <a:pPr marL="0" indent="0" algn="just">
              <a:buNone/>
            </a:pPr>
            <a:endParaRPr lang="ro-RO" sz="1900" b="1" dirty="0">
              <a:solidFill>
                <a:schemeClr val="accent2"/>
              </a:solidFill>
            </a:endParaRPr>
          </a:p>
          <a:p>
            <a:pPr marL="0" indent="0" algn="just">
              <a:buNone/>
            </a:pPr>
            <a:r>
              <a:rPr lang="ro-RO" sz="1900" b="1" dirty="0">
                <a:solidFill>
                  <a:schemeClr val="accent2"/>
                </a:solidFill>
              </a:rPr>
              <a:t>t</a:t>
            </a:r>
            <a:r>
              <a:rPr lang="en-US" sz="1900" dirty="0">
                <a:solidFill>
                  <a:srgbClr val="FF0000"/>
                </a:solidFill>
              </a:rPr>
              <a:t>he EU action plan on human rights and democracy, outlines a</a:t>
            </a:r>
            <a:r>
              <a:rPr lang="ro-RO" sz="1900" dirty="0">
                <a:solidFill>
                  <a:srgbClr val="FF0000"/>
                </a:solidFill>
              </a:rPr>
              <a:t> </a:t>
            </a:r>
            <a:r>
              <a:rPr lang="en-US" sz="1900" dirty="0">
                <a:solidFill>
                  <a:srgbClr val="FF0000"/>
                </a:solidFill>
              </a:rPr>
              <a:t>number of actions relating to children, to be conducted in EU external policies, that are also relevant</a:t>
            </a:r>
            <a:r>
              <a:rPr lang="ro-RO" sz="1900" dirty="0">
                <a:solidFill>
                  <a:srgbClr val="FF0000"/>
                </a:solidFill>
              </a:rPr>
              <a:t> </a:t>
            </a:r>
            <a:r>
              <a:rPr lang="en-US" sz="1900" dirty="0">
                <a:solidFill>
                  <a:srgbClr val="FF0000"/>
                </a:solidFill>
              </a:rPr>
              <a:t>for </a:t>
            </a:r>
            <a:r>
              <a:rPr lang="en-US" sz="1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Sustainable Development Goals </a:t>
            </a:r>
            <a:r>
              <a:rPr lang="ro-RO" sz="1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900" dirty="0">
                <a:solidFill>
                  <a:srgbClr val="FF0000"/>
                </a:solidFill>
              </a:rPr>
              <a:t>SDG targets, such as:</a:t>
            </a:r>
            <a:endParaRPr lang="ro-RO" sz="1900" dirty="0">
              <a:solidFill>
                <a:srgbClr val="FF0000"/>
              </a:solidFill>
            </a:endParaRPr>
          </a:p>
          <a:p>
            <a:pPr algn="just">
              <a:buFont typeface="Wingdings" panose="05000000000000000000" pitchFamily="2" charset="2"/>
              <a:buChar char="Ø"/>
            </a:pPr>
            <a:r>
              <a:rPr lang="en-US" dirty="0"/>
              <a:t> </a:t>
            </a:r>
            <a:r>
              <a:rPr lang="en-US" sz="2000" dirty="0">
                <a:solidFill>
                  <a:schemeClr val="accent1"/>
                </a:solidFill>
              </a:rPr>
              <a:t>help to strengthen third countries' child protection systems, </a:t>
            </a:r>
            <a:r>
              <a:rPr lang="en-US" sz="2000" b="1" dirty="0">
                <a:solidFill>
                  <a:schemeClr val="accent1"/>
                </a:solidFill>
              </a:rPr>
              <a:t>to protect children from</a:t>
            </a:r>
            <a:r>
              <a:rPr lang="ro-RO" sz="2000" b="1" dirty="0">
                <a:solidFill>
                  <a:schemeClr val="accent1"/>
                </a:solidFill>
              </a:rPr>
              <a:t> </a:t>
            </a:r>
            <a:r>
              <a:rPr lang="en-US" sz="2000" b="1" dirty="0">
                <a:solidFill>
                  <a:schemeClr val="accent1"/>
                </a:solidFill>
              </a:rPr>
              <a:t>violence, exploitation, abuse and neglect</a:t>
            </a:r>
            <a:r>
              <a:rPr lang="en-US" sz="2000" dirty="0">
                <a:solidFill>
                  <a:schemeClr val="accent1"/>
                </a:solidFill>
              </a:rPr>
              <a:t>;</a:t>
            </a:r>
            <a:endParaRPr lang="ro-RO" sz="2000" dirty="0">
              <a:solidFill>
                <a:schemeClr val="accent1"/>
              </a:solidFill>
            </a:endParaRPr>
          </a:p>
          <a:p>
            <a:pPr algn="just">
              <a:buFont typeface="Wingdings" panose="05000000000000000000" pitchFamily="2" charset="2"/>
              <a:buChar char="Ø"/>
            </a:pPr>
            <a:r>
              <a:rPr lang="en-US" sz="2400" dirty="0">
                <a:solidFill>
                  <a:schemeClr val="accent1"/>
                </a:solidFill>
              </a:rPr>
              <a:t> </a:t>
            </a:r>
            <a:r>
              <a:rPr lang="en-US" sz="2000" dirty="0">
                <a:solidFill>
                  <a:schemeClr val="accent1"/>
                </a:solidFill>
              </a:rPr>
              <a:t>targeting </a:t>
            </a:r>
            <a:r>
              <a:rPr lang="en-US" sz="2000" b="1" dirty="0">
                <a:solidFill>
                  <a:schemeClr val="accent1"/>
                </a:solidFill>
              </a:rPr>
              <a:t>the protection of physical and psychological integrity of women </a:t>
            </a:r>
            <a:r>
              <a:rPr lang="en-US" sz="2000" dirty="0">
                <a:solidFill>
                  <a:schemeClr val="accent1"/>
                </a:solidFill>
              </a:rPr>
              <a:t>and</a:t>
            </a:r>
            <a:r>
              <a:rPr lang="en-US" sz="2000" b="1" dirty="0">
                <a:solidFill>
                  <a:schemeClr val="accent1"/>
                </a:solidFill>
              </a:rPr>
              <a:t> girls</a:t>
            </a:r>
            <a:r>
              <a:rPr lang="ro-RO" sz="2000" b="1" dirty="0">
                <a:solidFill>
                  <a:schemeClr val="accent1"/>
                </a:solidFill>
              </a:rPr>
              <a:t> </a:t>
            </a:r>
            <a:r>
              <a:rPr lang="en-US" sz="2000" b="1" dirty="0">
                <a:solidFill>
                  <a:schemeClr val="accent1"/>
                </a:solidFill>
              </a:rPr>
              <a:t>through activities which help protect women's human rights </a:t>
            </a:r>
            <a:r>
              <a:rPr lang="en-US" sz="2000" dirty="0">
                <a:solidFill>
                  <a:schemeClr val="accent1"/>
                </a:solidFill>
              </a:rPr>
              <a:t>and</a:t>
            </a:r>
            <a:r>
              <a:rPr lang="en-US" sz="2000" b="1" dirty="0">
                <a:solidFill>
                  <a:schemeClr val="accent1"/>
                </a:solidFill>
              </a:rPr>
              <a:t> ensure freedom</a:t>
            </a:r>
            <a:r>
              <a:rPr lang="ro-RO" sz="2000" b="1" dirty="0">
                <a:solidFill>
                  <a:schemeClr val="accent1"/>
                </a:solidFill>
              </a:rPr>
              <a:t> </a:t>
            </a:r>
            <a:r>
              <a:rPr lang="en-US" sz="2000" b="1" dirty="0">
                <a:solidFill>
                  <a:schemeClr val="accent1"/>
                </a:solidFill>
              </a:rPr>
              <a:t>from violence, paying special attention to ending female genital mutilation (FGM),</a:t>
            </a:r>
            <a:r>
              <a:rPr lang="ro-RO" sz="2000" b="1" dirty="0">
                <a:solidFill>
                  <a:schemeClr val="accent1"/>
                </a:solidFill>
              </a:rPr>
              <a:t> </a:t>
            </a:r>
            <a:r>
              <a:rPr lang="en-US" sz="2000" b="1" dirty="0">
                <a:solidFill>
                  <a:schemeClr val="accent1"/>
                </a:solidFill>
              </a:rPr>
              <a:t>early and forced child marriage, and gender based and sexual violence in conflict;</a:t>
            </a:r>
            <a:endParaRPr lang="ro-RO" sz="2000" b="1" dirty="0">
              <a:solidFill>
                <a:schemeClr val="accent1"/>
              </a:solidFill>
            </a:endParaRPr>
          </a:p>
          <a:p>
            <a:pPr algn="just">
              <a:buFont typeface="Wingdings" panose="05000000000000000000" pitchFamily="2" charset="2"/>
              <a:buChar char="Ø"/>
            </a:pPr>
            <a:r>
              <a:rPr lang="ro-RO" sz="2400" dirty="0">
                <a:solidFill>
                  <a:schemeClr val="accent1"/>
                </a:solidFill>
              </a:rPr>
              <a:t> </a:t>
            </a:r>
            <a:r>
              <a:rPr lang="en-US" sz="2000" dirty="0">
                <a:solidFill>
                  <a:schemeClr val="accent1"/>
                </a:solidFill>
              </a:rPr>
              <a:t>promoting </a:t>
            </a:r>
            <a:r>
              <a:rPr lang="en-US" sz="2000" b="1" dirty="0">
                <a:solidFill>
                  <a:schemeClr val="accent1"/>
                </a:solidFill>
              </a:rPr>
              <a:t>the right to education, health and nutrition, social protection and the fight</a:t>
            </a:r>
            <a:r>
              <a:rPr lang="ro-RO" sz="2000" b="1" dirty="0">
                <a:solidFill>
                  <a:schemeClr val="accent1"/>
                </a:solidFill>
              </a:rPr>
              <a:t> </a:t>
            </a:r>
            <a:r>
              <a:rPr lang="en-US" sz="2000" b="1" dirty="0">
                <a:solidFill>
                  <a:schemeClr val="accent1"/>
                </a:solidFill>
              </a:rPr>
              <a:t>against the worst forms of child </a:t>
            </a:r>
            <a:r>
              <a:rPr lang="en-US" sz="2000" b="1" dirty="0" err="1">
                <a:solidFill>
                  <a:schemeClr val="accent1"/>
                </a:solidFill>
              </a:rPr>
              <a:t>labour</a:t>
            </a:r>
            <a:r>
              <a:rPr lang="en-US" sz="2000" dirty="0">
                <a:solidFill>
                  <a:schemeClr val="accent1"/>
                </a:solidFill>
              </a:rPr>
              <a:t>;</a:t>
            </a:r>
            <a:endParaRPr lang="ro-RO" sz="2000" dirty="0">
              <a:solidFill>
                <a:schemeClr val="accent1"/>
              </a:solidFill>
            </a:endParaRPr>
          </a:p>
          <a:p>
            <a:pPr algn="just">
              <a:buFont typeface="Wingdings" panose="05000000000000000000" pitchFamily="2" charset="2"/>
              <a:buChar char="Ø"/>
            </a:pPr>
            <a:r>
              <a:rPr lang="en-US" sz="2000" dirty="0">
                <a:solidFill>
                  <a:schemeClr val="accent1"/>
                </a:solidFill>
              </a:rPr>
              <a:t> </a:t>
            </a:r>
            <a:r>
              <a:rPr lang="en-US" sz="2000" b="1" dirty="0" err="1">
                <a:solidFill>
                  <a:schemeClr val="accent1"/>
                </a:solidFill>
              </a:rPr>
              <a:t>programmes</a:t>
            </a:r>
            <a:r>
              <a:rPr lang="en-US" sz="2000" b="1" dirty="0">
                <a:solidFill>
                  <a:schemeClr val="accent1"/>
                </a:solidFill>
              </a:rPr>
              <a:t> for children affected by armed conflict</a:t>
            </a:r>
            <a:r>
              <a:rPr lang="en-US" sz="2000" dirty="0">
                <a:solidFill>
                  <a:schemeClr val="accent1"/>
                </a:solidFill>
              </a:rPr>
              <a:t>.</a:t>
            </a:r>
          </a:p>
        </p:txBody>
      </p:sp>
    </p:spTree>
    <p:extLst>
      <p:ext uri="{BB962C8B-B14F-4D97-AF65-F5344CB8AC3E}">
        <p14:creationId xmlns:p14="http://schemas.microsoft.com/office/powerpoint/2010/main" val="22022954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E69BF3-992F-0D0B-9CDC-FAEBC773A79B}"/>
              </a:ext>
            </a:extLst>
          </p:cNvPr>
          <p:cNvSpPr>
            <a:spLocks noGrp="1"/>
          </p:cNvSpPr>
          <p:nvPr>
            <p:ph type="title"/>
          </p:nvPr>
        </p:nvSpPr>
        <p:spPr>
          <a:xfrm>
            <a:off x="233265" y="365126"/>
            <a:ext cx="11120535" cy="1025136"/>
          </a:xfrm>
        </p:spPr>
        <p:txBody>
          <a:bodyPr>
            <a:normAutofit/>
          </a:bodyPr>
          <a:lstStyle/>
          <a:p>
            <a:pPr algn="ctr"/>
            <a:r>
              <a:rPr lang="ro-RO" sz="2000" b="1" dirty="0">
                <a:solidFill>
                  <a:schemeClr val="accent1"/>
                </a:solidFill>
                <a:latin typeface="Times New Roman" panose="02020603050405020304" pitchFamily="18" charset="0"/>
                <a:cs typeface="Times New Roman" panose="02020603050405020304" pitchFamily="18" charset="0"/>
              </a:rPr>
              <a:t>3</a:t>
            </a:r>
            <a:r>
              <a:rPr lang="ro-RO" sz="2000" b="1" dirty="0">
                <a:solidFill>
                  <a:schemeClr val="accent2"/>
                </a:solidFill>
                <a:latin typeface="Times New Roman" panose="02020603050405020304" pitchFamily="18" charset="0"/>
                <a:cs typeface="Times New Roman" panose="02020603050405020304" pitchFamily="18" charset="0"/>
              </a:rPr>
              <a:t>. </a:t>
            </a:r>
            <a:r>
              <a:rPr lang="en-US" sz="2000" b="1" dirty="0">
                <a:solidFill>
                  <a:schemeClr val="accent2"/>
                </a:solidFill>
                <a:latin typeface="Times New Roman" panose="02020603050405020304" pitchFamily="18" charset="0"/>
                <a:cs typeface="Times New Roman" panose="02020603050405020304" pitchFamily="18" charset="0"/>
              </a:rPr>
              <a:t>The relevance of the </a:t>
            </a:r>
            <a:r>
              <a:rPr lang="en-US" sz="2000" b="1" dirty="0" err="1">
                <a:solidFill>
                  <a:schemeClr val="accent2"/>
                </a:solidFill>
                <a:latin typeface="Times New Roman" panose="02020603050405020304" pitchFamily="18" charset="0"/>
                <a:cs typeface="Times New Roman" panose="02020603050405020304" pitchFamily="18" charset="0"/>
              </a:rPr>
              <a:t>CoE</a:t>
            </a:r>
            <a:r>
              <a:rPr lang="en-US" sz="2000" b="1" dirty="0">
                <a:solidFill>
                  <a:schemeClr val="accent2"/>
                </a:solidFill>
                <a:latin typeface="Times New Roman" panose="02020603050405020304" pitchFamily="18" charset="0"/>
                <a:cs typeface="Times New Roman" panose="02020603050405020304" pitchFamily="18" charset="0"/>
              </a:rPr>
              <a:t> Convention for the Protection of Human Rights (ECHR) and Fundamental Freedoms in the EU context in relation to children</a:t>
            </a:r>
            <a:r>
              <a:rPr lang="en-US" sz="2000" b="1" dirty="0">
                <a:solidFill>
                  <a:schemeClr val="accent2"/>
                </a:solidFill>
                <a:effectLst/>
                <a:latin typeface="Times New Roman" panose="02020603050405020304" pitchFamily="18" charset="0"/>
                <a:ea typeface="Times New Roman" panose="02020603050405020304" pitchFamily="18" charset="0"/>
                <a:cs typeface="Times New Roman" panose="02020603050405020304" pitchFamily="18" charset="0"/>
              </a:rPr>
              <a:t>’s </a:t>
            </a:r>
            <a:r>
              <a:rPr lang="en-US" sz="2000" b="1" dirty="0">
                <a:solidFill>
                  <a:schemeClr val="accent2"/>
                </a:solidFill>
                <a:latin typeface="Times New Roman" panose="02020603050405020304" pitchFamily="18" charset="0"/>
                <a:cs typeface="Times New Roman" panose="02020603050405020304" pitchFamily="18" charset="0"/>
              </a:rPr>
              <a:t>rights</a:t>
            </a:r>
            <a:endParaRPr lang="en-US" sz="2000" b="1" dirty="0">
              <a:solidFill>
                <a:schemeClr val="accent2"/>
              </a:solidFill>
            </a:endParaRPr>
          </a:p>
        </p:txBody>
      </p:sp>
      <p:sp>
        <p:nvSpPr>
          <p:cNvPr id="3" name="Content Placeholder 2">
            <a:extLst>
              <a:ext uri="{FF2B5EF4-FFF2-40B4-BE49-F238E27FC236}">
                <a16:creationId xmlns:a16="http://schemas.microsoft.com/office/drawing/2014/main" id="{447793D9-CCD8-A357-FCEF-AA2A040DFA3D}"/>
              </a:ext>
            </a:extLst>
          </p:cNvPr>
          <p:cNvSpPr>
            <a:spLocks noGrp="1"/>
          </p:cNvSpPr>
          <p:nvPr>
            <p:ph idx="1"/>
          </p:nvPr>
        </p:nvSpPr>
        <p:spPr>
          <a:xfrm>
            <a:off x="587829" y="1390262"/>
            <a:ext cx="10765971" cy="4786701"/>
          </a:xfrm>
        </p:spPr>
        <p:txBody>
          <a:bodyPr>
            <a:normAutofit lnSpcReduction="10000"/>
          </a:bodyPr>
          <a:lstStyle/>
          <a:p>
            <a:pPr marL="0" indent="0" algn="just">
              <a:buNone/>
            </a:pPr>
            <a:r>
              <a:rPr lang="en-US" sz="2000" dirty="0">
                <a:solidFill>
                  <a:schemeClr val="accent1"/>
                </a:solidFill>
              </a:rPr>
              <a:t>the </a:t>
            </a:r>
            <a:r>
              <a:rPr lang="en-US" sz="2000" b="1" dirty="0">
                <a:solidFill>
                  <a:schemeClr val="accent1"/>
                </a:solidFill>
              </a:rPr>
              <a:t>Council of Europe </a:t>
            </a:r>
            <a:r>
              <a:rPr lang="en-US" sz="2000" dirty="0">
                <a:solidFill>
                  <a:schemeClr val="accent1"/>
                </a:solidFill>
              </a:rPr>
              <a:t>has </a:t>
            </a:r>
            <a:r>
              <a:rPr lang="en-US" sz="2000" b="1" dirty="0">
                <a:solidFill>
                  <a:schemeClr val="accent1"/>
                </a:solidFill>
              </a:rPr>
              <a:t>set a</a:t>
            </a:r>
            <a:r>
              <a:rPr lang="ro-RO" sz="2000" b="1" dirty="0">
                <a:solidFill>
                  <a:schemeClr val="accent1"/>
                </a:solidFill>
              </a:rPr>
              <a:t> </a:t>
            </a:r>
            <a:r>
              <a:rPr lang="en-US" sz="2000" b="1" dirty="0">
                <a:solidFill>
                  <a:schemeClr val="accent1"/>
                </a:solidFill>
              </a:rPr>
              <a:t>number of principles </a:t>
            </a:r>
            <a:r>
              <a:rPr lang="en-US" sz="2000" dirty="0">
                <a:solidFill>
                  <a:schemeClr val="accent1"/>
                </a:solidFill>
              </a:rPr>
              <a:t>and </a:t>
            </a:r>
            <a:r>
              <a:rPr lang="en-US" sz="2000" b="1" dirty="0">
                <a:solidFill>
                  <a:schemeClr val="accent1"/>
                </a:solidFill>
              </a:rPr>
              <a:t>rights for the protection of children</a:t>
            </a:r>
            <a:r>
              <a:rPr lang="ro-RO" sz="2000" dirty="0">
                <a:solidFill>
                  <a:schemeClr val="accent1"/>
                </a:solidFill>
              </a:rPr>
              <a:t>;</a:t>
            </a:r>
          </a:p>
          <a:p>
            <a:pPr marL="0" indent="0" algn="just">
              <a:buNone/>
            </a:pPr>
            <a:r>
              <a:rPr lang="ro-RO" sz="2000" dirty="0">
                <a:solidFill>
                  <a:schemeClr val="accent1"/>
                </a:solidFill>
              </a:rPr>
              <a:t>t</a:t>
            </a:r>
            <a:r>
              <a:rPr lang="en-US" sz="2000" dirty="0">
                <a:solidFill>
                  <a:schemeClr val="accent1"/>
                </a:solidFill>
              </a:rPr>
              <a:t>he </a:t>
            </a:r>
            <a:r>
              <a:rPr lang="en-US" sz="2000" b="1" dirty="0">
                <a:solidFill>
                  <a:schemeClr val="accent1"/>
                </a:solidFill>
              </a:rPr>
              <a:t>European Convention on Human Rights (ECHR), is the</a:t>
            </a:r>
            <a:r>
              <a:rPr lang="ro-RO" sz="2000" b="1" dirty="0">
                <a:solidFill>
                  <a:schemeClr val="accent1"/>
                </a:solidFill>
              </a:rPr>
              <a:t> </a:t>
            </a:r>
            <a:r>
              <a:rPr lang="en-US" sz="2000" b="1" dirty="0">
                <a:solidFill>
                  <a:schemeClr val="accent1"/>
                </a:solidFill>
              </a:rPr>
              <a:t>Council of Europe’s </a:t>
            </a:r>
            <a:r>
              <a:rPr lang="en-US" sz="2000" b="1" u="sng" dirty="0">
                <a:solidFill>
                  <a:schemeClr val="accent1"/>
                </a:solidFill>
              </a:rPr>
              <a:t>cornerstone fundamental rights instrument</a:t>
            </a:r>
            <a:r>
              <a:rPr lang="ro-RO" sz="2000" u="sng" dirty="0">
                <a:solidFill>
                  <a:schemeClr val="accent1"/>
                </a:solidFill>
              </a:rPr>
              <a:t>;</a:t>
            </a:r>
            <a:r>
              <a:rPr lang="ro-RO" sz="2000" dirty="0">
                <a:solidFill>
                  <a:schemeClr val="accent1"/>
                </a:solidFill>
              </a:rPr>
              <a:t> </a:t>
            </a:r>
          </a:p>
          <a:p>
            <a:pPr marL="0" indent="0" algn="just">
              <a:buNone/>
            </a:pPr>
            <a:r>
              <a:rPr lang="en-US" sz="2000" dirty="0">
                <a:solidFill>
                  <a:schemeClr val="accent1"/>
                </a:solidFill>
              </a:rPr>
              <a:t>the European Convention on Human Rights </a:t>
            </a:r>
            <a:r>
              <a:rPr lang="ro-RO" sz="2000" dirty="0">
                <a:solidFill>
                  <a:schemeClr val="accent1"/>
                </a:solidFill>
              </a:rPr>
              <a:t>/</a:t>
            </a:r>
            <a:r>
              <a:rPr lang="en-US" sz="2000" dirty="0">
                <a:solidFill>
                  <a:schemeClr val="accent1"/>
                </a:solidFill>
              </a:rPr>
              <a:t>ECHR </a:t>
            </a:r>
            <a:r>
              <a:rPr lang="en-US" sz="2000" b="1" dirty="0">
                <a:solidFill>
                  <a:schemeClr val="accent1"/>
                </a:solidFill>
              </a:rPr>
              <a:t>offers </a:t>
            </a:r>
            <a:r>
              <a:rPr lang="en-US" sz="2000" b="1" i="1" dirty="0">
                <a:solidFill>
                  <a:schemeClr val="accent1"/>
                </a:solidFill>
              </a:rPr>
              <a:t>legal</a:t>
            </a:r>
            <a:r>
              <a:rPr lang="ro-RO" sz="2000" b="1" i="1" dirty="0">
                <a:solidFill>
                  <a:schemeClr val="accent1"/>
                </a:solidFill>
              </a:rPr>
              <a:t> </a:t>
            </a:r>
            <a:r>
              <a:rPr lang="en-US" sz="2000" b="1" i="1" dirty="0">
                <a:solidFill>
                  <a:schemeClr val="accent1"/>
                </a:solidFill>
              </a:rPr>
              <a:t>protection to children </a:t>
            </a:r>
            <a:r>
              <a:rPr lang="en-US" sz="2000" b="1" dirty="0">
                <a:solidFill>
                  <a:schemeClr val="accent1"/>
                </a:solidFill>
              </a:rPr>
              <a:t>as its provisions apply to everyone within States’ jurisdiction,</a:t>
            </a:r>
            <a:r>
              <a:rPr lang="ro-RO" sz="2000" b="1" dirty="0">
                <a:solidFill>
                  <a:schemeClr val="accent1"/>
                </a:solidFill>
              </a:rPr>
              <a:t> </a:t>
            </a:r>
            <a:r>
              <a:rPr lang="en-US" sz="2000" b="1" dirty="0">
                <a:solidFill>
                  <a:schemeClr val="accent1"/>
                </a:solidFill>
              </a:rPr>
              <a:t>including children</a:t>
            </a:r>
            <a:r>
              <a:rPr lang="ro-RO" sz="2000" dirty="0">
                <a:solidFill>
                  <a:schemeClr val="accent1"/>
                </a:solidFill>
              </a:rPr>
              <a:t>;</a:t>
            </a:r>
          </a:p>
          <a:p>
            <a:pPr marL="0" indent="0" algn="just">
              <a:buNone/>
            </a:pPr>
            <a:r>
              <a:rPr lang="ro-RO" sz="2000" dirty="0">
                <a:solidFill>
                  <a:schemeClr val="accent1"/>
                </a:solidFill>
              </a:rPr>
              <a:t>w</a:t>
            </a:r>
            <a:r>
              <a:rPr lang="en-US" sz="2000" dirty="0" err="1">
                <a:solidFill>
                  <a:schemeClr val="accent1"/>
                </a:solidFill>
              </a:rPr>
              <a:t>hile</a:t>
            </a:r>
            <a:r>
              <a:rPr lang="en-US" sz="2000" dirty="0">
                <a:solidFill>
                  <a:schemeClr val="accent1"/>
                </a:solidFill>
              </a:rPr>
              <a:t> it does not make</a:t>
            </a:r>
            <a:r>
              <a:rPr lang="ro-RO" sz="2000" dirty="0">
                <a:solidFill>
                  <a:schemeClr val="accent1"/>
                </a:solidFill>
              </a:rPr>
              <a:t> </a:t>
            </a:r>
            <a:r>
              <a:rPr lang="en-US" sz="2000" b="1" dirty="0">
                <a:solidFill>
                  <a:schemeClr val="accent1"/>
                </a:solidFill>
              </a:rPr>
              <a:t>explicit reference to children’s rights</a:t>
            </a:r>
            <a:r>
              <a:rPr lang="en-US" sz="2000" dirty="0">
                <a:solidFill>
                  <a:schemeClr val="accent1"/>
                </a:solidFill>
              </a:rPr>
              <a:t>, its provisions apply to children and several rights</a:t>
            </a:r>
            <a:r>
              <a:rPr lang="ro-RO" sz="2000" dirty="0">
                <a:solidFill>
                  <a:schemeClr val="accent1"/>
                </a:solidFill>
              </a:rPr>
              <a:t> </a:t>
            </a:r>
            <a:r>
              <a:rPr lang="en-US" sz="2000" dirty="0">
                <a:solidFill>
                  <a:schemeClr val="accent1"/>
                </a:solidFill>
              </a:rPr>
              <a:t>guaranteed by the convention are relevant to children</a:t>
            </a:r>
            <a:r>
              <a:rPr lang="en-US" sz="2000" dirty="0"/>
              <a:t>:</a:t>
            </a:r>
          </a:p>
          <a:p>
            <a:pPr algn="just">
              <a:buFont typeface="Wingdings" panose="05000000000000000000" pitchFamily="2" charset="2"/>
              <a:buChar char="§"/>
            </a:pPr>
            <a:r>
              <a:rPr lang="en-US" sz="2000" dirty="0"/>
              <a:t>right to life (</a:t>
            </a:r>
            <a:r>
              <a:rPr lang="en-US" sz="1600" dirty="0">
                <a:solidFill>
                  <a:schemeClr val="accent1"/>
                </a:solidFill>
              </a:rPr>
              <a:t>Article 2</a:t>
            </a:r>
            <a:r>
              <a:rPr lang="en-US" sz="2000" dirty="0"/>
              <a:t>)</a:t>
            </a:r>
          </a:p>
          <a:p>
            <a:pPr algn="just">
              <a:buFont typeface="Wingdings" panose="05000000000000000000" pitchFamily="2" charset="2"/>
              <a:buChar char="§"/>
            </a:pPr>
            <a:r>
              <a:rPr lang="en-US" sz="2000" dirty="0"/>
              <a:t>prohibition of torture (</a:t>
            </a:r>
            <a:r>
              <a:rPr lang="en-US" sz="1800" dirty="0">
                <a:solidFill>
                  <a:schemeClr val="accent1"/>
                </a:solidFill>
              </a:rPr>
              <a:t>Article 3</a:t>
            </a:r>
            <a:r>
              <a:rPr lang="en-US" sz="2000" dirty="0"/>
              <a:t>)</a:t>
            </a:r>
          </a:p>
          <a:p>
            <a:pPr algn="just">
              <a:buFont typeface="Wingdings" panose="05000000000000000000" pitchFamily="2" charset="2"/>
              <a:buChar char="§"/>
            </a:pPr>
            <a:r>
              <a:rPr lang="en-US" sz="2000" dirty="0"/>
              <a:t>prohibition of slavery and forced </a:t>
            </a:r>
            <a:r>
              <a:rPr lang="en-US" sz="2000" dirty="0" err="1"/>
              <a:t>labour</a:t>
            </a:r>
            <a:r>
              <a:rPr lang="en-US" sz="2000" dirty="0"/>
              <a:t> </a:t>
            </a:r>
            <a:r>
              <a:rPr lang="en-US" sz="1600" dirty="0">
                <a:solidFill>
                  <a:schemeClr val="accent1"/>
                </a:solidFill>
              </a:rPr>
              <a:t>(Article 4)</a:t>
            </a:r>
          </a:p>
          <a:p>
            <a:pPr algn="just">
              <a:buFont typeface="Wingdings" panose="05000000000000000000" pitchFamily="2" charset="2"/>
              <a:buChar char="§"/>
            </a:pPr>
            <a:r>
              <a:rPr lang="en-US" sz="2000" dirty="0"/>
              <a:t>right to liberty and security </a:t>
            </a:r>
            <a:r>
              <a:rPr lang="en-US" sz="2000" dirty="0">
                <a:solidFill>
                  <a:schemeClr val="accent1"/>
                </a:solidFill>
              </a:rPr>
              <a:t>(Article 5)</a:t>
            </a:r>
          </a:p>
          <a:p>
            <a:pPr algn="just">
              <a:buFont typeface="Wingdings" panose="05000000000000000000" pitchFamily="2" charset="2"/>
              <a:buChar char="§"/>
            </a:pPr>
            <a:r>
              <a:rPr lang="en-US" sz="2000" dirty="0"/>
              <a:t>right to a fair trial (Article 6)</a:t>
            </a:r>
          </a:p>
          <a:p>
            <a:pPr algn="just">
              <a:buFont typeface="Wingdings" panose="05000000000000000000" pitchFamily="2" charset="2"/>
              <a:buChar char="§"/>
            </a:pPr>
            <a:r>
              <a:rPr lang="en-US" sz="2000" dirty="0"/>
              <a:t>respect for private and family life (Article 8)</a:t>
            </a:r>
          </a:p>
        </p:txBody>
      </p:sp>
    </p:spTree>
    <p:extLst>
      <p:ext uri="{BB962C8B-B14F-4D97-AF65-F5344CB8AC3E}">
        <p14:creationId xmlns:p14="http://schemas.microsoft.com/office/powerpoint/2010/main" val="26451800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9E97C8-EB87-0BCA-30AA-8685E22E5FE0}"/>
              </a:ext>
            </a:extLst>
          </p:cNvPr>
          <p:cNvSpPr>
            <a:spLocks noGrp="1"/>
          </p:cNvSpPr>
          <p:nvPr>
            <p:ph type="title"/>
          </p:nvPr>
        </p:nvSpPr>
        <p:spPr>
          <a:xfrm>
            <a:off x="102637" y="365126"/>
            <a:ext cx="11251163" cy="801202"/>
          </a:xfrm>
        </p:spPr>
        <p:txBody>
          <a:bodyPr>
            <a:normAutofit/>
          </a:bodyPr>
          <a:lstStyle/>
          <a:p>
            <a:r>
              <a:rPr lang="ro-RO" sz="1800" b="1" dirty="0">
                <a:solidFill>
                  <a:schemeClr val="accent1"/>
                </a:solidFill>
                <a:latin typeface="Times New Roman" panose="02020603050405020304" pitchFamily="18" charset="0"/>
                <a:cs typeface="Times New Roman" panose="02020603050405020304" pitchFamily="18" charset="0"/>
              </a:rPr>
              <a:t>3</a:t>
            </a:r>
            <a:r>
              <a:rPr lang="ro-RO" sz="1800" b="1" dirty="0">
                <a:solidFill>
                  <a:schemeClr val="accent2"/>
                </a:solidFill>
                <a:latin typeface="Times New Roman" panose="02020603050405020304" pitchFamily="18" charset="0"/>
                <a:cs typeface="Times New Roman" panose="02020603050405020304" pitchFamily="18" charset="0"/>
              </a:rPr>
              <a:t>. </a:t>
            </a:r>
            <a:r>
              <a:rPr lang="en-US" sz="1800" dirty="0">
                <a:solidFill>
                  <a:schemeClr val="accent1"/>
                </a:solidFill>
                <a:latin typeface="Times New Roman" panose="02020603050405020304" pitchFamily="18" charset="0"/>
                <a:cs typeface="Times New Roman" panose="02020603050405020304" pitchFamily="18" charset="0"/>
              </a:rPr>
              <a:t>The relevance of the </a:t>
            </a:r>
            <a:r>
              <a:rPr lang="en-US" sz="1800" dirty="0" err="1">
                <a:solidFill>
                  <a:schemeClr val="accent1"/>
                </a:solidFill>
                <a:latin typeface="Times New Roman" panose="02020603050405020304" pitchFamily="18" charset="0"/>
                <a:cs typeface="Times New Roman" panose="02020603050405020304" pitchFamily="18" charset="0"/>
              </a:rPr>
              <a:t>CoE</a:t>
            </a:r>
            <a:r>
              <a:rPr lang="en-US" sz="1800" dirty="0">
                <a:solidFill>
                  <a:schemeClr val="accent1"/>
                </a:solidFill>
                <a:latin typeface="Times New Roman" panose="02020603050405020304" pitchFamily="18" charset="0"/>
                <a:cs typeface="Times New Roman" panose="02020603050405020304" pitchFamily="18" charset="0"/>
              </a:rPr>
              <a:t> Convention for the Protection of Human Rights (ECHR) and Fundamental Freedoms in the EU context in relation to children</a:t>
            </a:r>
            <a:r>
              <a:rPr lang="en-US" sz="1800" dirty="0">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rPr>
              <a:t>’s </a:t>
            </a:r>
            <a:r>
              <a:rPr lang="en-US" sz="1800" dirty="0">
                <a:solidFill>
                  <a:schemeClr val="accent1"/>
                </a:solidFill>
                <a:latin typeface="Times New Roman" panose="02020603050405020304" pitchFamily="18" charset="0"/>
                <a:cs typeface="Times New Roman" panose="02020603050405020304" pitchFamily="18" charset="0"/>
              </a:rPr>
              <a:t>rights</a:t>
            </a:r>
            <a:endParaRPr lang="en-US" sz="1800" dirty="0">
              <a:solidFill>
                <a:schemeClr val="accent1"/>
              </a:solidFill>
            </a:endParaRPr>
          </a:p>
        </p:txBody>
      </p:sp>
      <p:sp>
        <p:nvSpPr>
          <p:cNvPr id="3" name="Content Placeholder 2">
            <a:extLst>
              <a:ext uri="{FF2B5EF4-FFF2-40B4-BE49-F238E27FC236}">
                <a16:creationId xmlns:a16="http://schemas.microsoft.com/office/drawing/2014/main" id="{21628FB4-62C7-19D2-9540-76FCEF44DB77}"/>
              </a:ext>
            </a:extLst>
          </p:cNvPr>
          <p:cNvSpPr>
            <a:spLocks noGrp="1"/>
          </p:cNvSpPr>
          <p:nvPr>
            <p:ph idx="1"/>
          </p:nvPr>
        </p:nvSpPr>
        <p:spPr>
          <a:xfrm>
            <a:off x="513184" y="1474237"/>
            <a:ext cx="10840616" cy="4702726"/>
          </a:xfrm>
        </p:spPr>
        <p:txBody>
          <a:bodyPr>
            <a:normAutofit/>
          </a:bodyPr>
          <a:lstStyle/>
          <a:p>
            <a:pPr marL="0" indent="0" algn="just">
              <a:buNone/>
            </a:pPr>
            <a:r>
              <a:rPr lang="en-US" sz="2000" i="0" u="none" strike="noStrike" baseline="0" dirty="0">
                <a:latin typeface="+mj-lt"/>
              </a:rPr>
              <a:t>The </a:t>
            </a:r>
            <a:r>
              <a:rPr lang="en-US" sz="2000" i="0" u="none" strike="noStrike" baseline="0" dirty="0">
                <a:solidFill>
                  <a:schemeClr val="accent1"/>
                </a:solidFill>
                <a:latin typeface="+mj-lt"/>
              </a:rPr>
              <a:t>European Court of Human Rights </a:t>
            </a:r>
            <a:r>
              <a:rPr lang="en-US" sz="2000" i="0" u="none" strike="noStrike" baseline="0" dirty="0">
                <a:latin typeface="+mj-lt"/>
              </a:rPr>
              <a:t>has also participated in developing legal</a:t>
            </a:r>
            <a:r>
              <a:rPr lang="ro-RO" sz="2000" i="0" u="none" strike="noStrike" baseline="0" dirty="0">
                <a:latin typeface="+mj-lt"/>
              </a:rPr>
              <a:t> </a:t>
            </a:r>
            <a:r>
              <a:rPr lang="en-US" sz="2000" i="0" u="none" strike="noStrike" baseline="0" dirty="0">
                <a:latin typeface="+mj-lt"/>
              </a:rPr>
              <a:t>protection for children</a:t>
            </a:r>
            <a:r>
              <a:rPr lang="ro-RO" sz="2000" i="0" u="none" strike="noStrike" baseline="0" dirty="0">
                <a:latin typeface="+mj-lt"/>
              </a:rPr>
              <a:t>; </a:t>
            </a:r>
          </a:p>
          <a:p>
            <a:pPr marL="0" indent="0" algn="just">
              <a:buNone/>
            </a:pPr>
            <a:r>
              <a:rPr lang="ro-RO" sz="2000" i="0" u="none" strike="noStrike" baseline="0" dirty="0">
                <a:latin typeface="+mj-lt"/>
              </a:rPr>
              <a:t>i</a:t>
            </a:r>
            <a:r>
              <a:rPr lang="en-US" sz="2000" i="0" u="none" strike="noStrike" baseline="0" dirty="0">
                <a:latin typeface="+mj-lt"/>
              </a:rPr>
              <a:t>n particular, it </a:t>
            </a:r>
            <a:r>
              <a:rPr lang="en-US" sz="2000" b="1" i="0" u="none" strike="noStrike" baseline="0" dirty="0">
                <a:solidFill>
                  <a:schemeClr val="accent1"/>
                </a:solidFill>
                <a:latin typeface="+mj-lt"/>
              </a:rPr>
              <a:t>has issued a number of judgments on the</a:t>
            </a:r>
            <a:r>
              <a:rPr lang="ro-RO" sz="2000" b="1" i="0" u="none" strike="noStrike" baseline="0" dirty="0">
                <a:solidFill>
                  <a:schemeClr val="accent1"/>
                </a:solidFill>
                <a:latin typeface="+mj-lt"/>
              </a:rPr>
              <a:t> </a:t>
            </a:r>
            <a:r>
              <a:rPr lang="en-US" sz="2000" b="1" i="0" u="none" strike="noStrike" baseline="0" dirty="0">
                <a:solidFill>
                  <a:schemeClr val="accent1"/>
                </a:solidFill>
                <a:latin typeface="+mj-lt"/>
              </a:rPr>
              <a:t>interpretation of the</a:t>
            </a:r>
            <a:r>
              <a:rPr lang="ro-RO" sz="2000" b="1" i="0" u="none" strike="noStrike" baseline="0" dirty="0">
                <a:solidFill>
                  <a:schemeClr val="accent1"/>
                </a:solidFill>
                <a:latin typeface="+mj-lt"/>
              </a:rPr>
              <a:t> </a:t>
            </a:r>
            <a:r>
              <a:rPr lang="en-US" sz="2000" dirty="0">
                <a:solidFill>
                  <a:schemeClr val="accent1"/>
                </a:solidFill>
                <a:latin typeface="+mj-lt"/>
                <a:cs typeface="Times New Roman" panose="02020603050405020304" pitchFamily="18" charset="0"/>
              </a:rPr>
              <a:t>Convention for the Protection of Human Rights </a:t>
            </a:r>
            <a:r>
              <a:rPr lang="ro-RO" sz="2000" i="0" u="none" strike="noStrike" baseline="0" dirty="0">
                <a:solidFill>
                  <a:schemeClr val="accent1"/>
                </a:solidFill>
                <a:latin typeface="+mj-lt"/>
              </a:rPr>
              <a:t>/</a:t>
            </a:r>
            <a:r>
              <a:rPr lang="en-US" sz="2000" b="1" i="0" u="none" strike="noStrike" baseline="0" dirty="0">
                <a:solidFill>
                  <a:schemeClr val="accent1"/>
                </a:solidFill>
                <a:latin typeface="+mj-lt"/>
              </a:rPr>
              <a:t> ECHR</a:t>
            </a:r>
            <a:r>
              <a:rPr lang="en-US" sz="2000" i="0" u="none" strike="noStrike" baseline="0" dirty="0">
                <a:latin typeface="+mj-lt"/>
              </a:rPr>
              <a:t>, </a:t>
            </a:r>
            <a:endParaRPr lang="ro-RO" sz="2000" i="0" u="none" strike="noStrike" baseline="0" dirty="0">
              <a:latin typeface="+mj-lt"/>
            </a:endParaRPr>
          </a:p>
          <a:p>
            <a:pPr marL="0" indent="0" algn="just">
              <a:buNone/>
            </a:pPr>
            <a:r>
              <a:rPr lang="en-US" sz="2000" i="0" u="none" strike="noStrike" baseline="0" dirty="0">
                <a:latin typeface="+mj-lt"/>
              </a:rPr>
              <a:t>in which it has condemned violence against children on the</a:t>
            </a:r>
            <a:r>
              <a:rPr lang="ro-RO" sz="2000" i="0" u="none" strike="noStrike" baseline="0" dirty="0">
                <a:latin typeface="+mj-lt"/>
              </a:rPr>
              <a:t> </a:t>
            </a:r>
            <a:r>
              <a:rPr lang="en-US" sz="2000" i="0" u="none" strike="noStrike" baseline="0" dirty="0">
                <a:latin typeface="+mj-lt"/>
              </a:rPr>
              <a:t>basis of the right to life, prohibited torture, slavery and forced </a:t>
            </a:r>
            <a:r>
              <a:rPr lang="en-US" sz="2000" i="0" u="none" strike="noStrike" baseline="0" dirty="0" err="1">
                <a:latin typeface="+mj-lt"/>
              </a:rPr>
              <a:t>labour</a:t>
            </a:r>
            <a:r>
              <a:rPr lang="en-US" sz="2000" i="0" u="none" strike="noStrike" baseline="0" dirty="0">
                <a:latin typeface="+mj-lt"/>
              </a:rPr>
              <a:t>, and</a:t>
            </a:r>
            <a:endParaRPr lang="ro-RO" sz="2000" i="0" u="none" strike="noStrike" baseline="0" dirty="0">
              <a:latin typeface="+mj-lt"/>
            </a:endParaRPr>
          </a:p>
          <a:p>
            <a:pPr marL="0" indent="0" algn="just">
              <a:buNone/>
            </a:pPr>
            <a:r>
              <a:rPr lang="en-US" sz="2000" i="0" u="none" strike="noStrike" baseline="0" dirty="0">
                <a:latin typeface="+mj-lt"/>
              </a:rPr>
              <a:t>upheld the</a:t>
            </a:r>
            <a:r>
              <a:rPr lang="ro-RO" sz="2000" i="0" u="none" strike="noStrike" baseline="0" dirty="0">
                <a:latin typeface="+mj-lt"/>
              </a:rPr>
              <a:t> </a:t>
            </a:r>
            <a:r>
              <a:rPr lang="en-US" sz="2000" b="1" i="0" u="none" strike="noStrike" baseline="0" dirty="0">
                <a:solidFill>
                  <a:schemeClr val="accent1"/>
                </a:solidFill>
                <a:latin typeface="+mj-lt"/>
              </a:rPr>
              <a:t>obligation to ensure the right to liberty and security</a:t>
            </a:r>
            <a:r>
              <a:rPr lang="en-US" sz="2000" i="0" u="none" strike="noStrike" baseline="0" dirty="0">
                <a:latin typeface="+mj-lt"/>
              </a:rPr>
              <a:t>, the right to a fair trial, and respect for</a:t>
            </a:r>
            <a:r>
              <a:rPr lang="ro-RO" sz="2000" i="0" u="none" strike="noStrike" baseline="0" dirty="0">
                <a:latin typeface="+mj-lt"/>
              </a:rPr>
              <a:t> </a:t>
            </a:r>
            <a:r>
              <a:rPr lang="en-US" sz="2000" i="0" u="none" strike="noStrike" baseline="0" dirty="0">
                <a:latin typeface="+mj-lt"/>
              </a:rPr>
              <a:t>private and family life</a:t>
            </a:r>
            <a:r>
              <a:rPr lang="ro-RO" sz="2000" i="0" u="none" strike="noStrike" baseline="0" dirty="0">
                <a:latin typeface="+mj-lt"/>
              </a:rPr>
              <a:t>; </a:t>
            </a:r>
          </a:p>
          <a:p>
            <a:pPr marL="0" indent="0" algn="just">
              <a:buNone/>
            </a:pPr>
            <a:r>
              <a:rPr lang="ro-RO" sz="2000" i="0" u="none" strike="noStrike" baseline="0" dirty="0">
                <a:latin typeface="+mj-lt"/>
              </a:rPr>
              <a:t>t</a:t>
            </a:r>
            <a:r>
              <a:rPr lang="en-US" sz="2000" i="0" u="none" strike="noStrike" baseline="0" dirty="0">
                <a:latin typeface="+mj-lt"/>
              </a:rPr>
              <a:t>he impetus</a:t>
            </a:r>
            <a:r>
              <a:rPr lang="ro-RO" sz="2000" i="0" u="none" strike="noStrike" baseline="0" dirty="0">
                <a:latin typeface="+mj-lt"/>
              </a:rPr>
              <a:t> </a:t>
            </a:r>
            <a:r>
              <a:rPr lang="en-US" sz="2000" i="0" u="none" strike="noStrike" baseline="0" dirty="0">
                <a:latin typeface="+mj-lt"/>
              </a:rPr>
              <a:t>on children rights has largely come from these internationally led</a:t>
            </a:r>
            <a:r>
              <a:rPr lang="ro-RO" sz="2000" i="0" u="none" strike="noStrike" baseline="0" dirty="0">
                <a:latin typeface="+mj-lt"/>
              </a:rPr>
              <a:t> </a:t>
            </a:r>
            <a:r>
              <a:rPr lang="en-US" sz="2000" i="0" u="none" strike="noStrike" baseline="0" dirty="0">
                <a:latin typeface="+mj-lt"/>
              </a:rPr>
              <a:t>measures</a:t>
            </a:r>
            <a:r>
              <a:rPr lang="ro-RO" sz="2000" i="0" u="none" strike="noStrike" baseline="0" dirty="0">
                <a:latin typeface="+mj-lt"/>
              </a:rPr>
              <a:t> </a:t>
            </a:r>
            <a:r>
              <a:rPr lang="en-US" sz="2000" i="0" u="none" strike="noStrike" baseline="0" dirty="0">
                <a:latin typeface="+mj-lt"/>
              </a:rPr>
              <a:t>and legal instruments</a:t>
            </a:r>
            <a:r>
              <a:rPr lang="ro-RO" sz="2000" i="0" u="none" strike="noStrike" baseline="0" dirty="0">
                <a:latin typeface="+mj-lt"/>
              </a:rPr>
              <a:t>; </a:t>
            </a:r>
          </a:p>
          <a:p>
            <a:pPr marL="0" indent="0" algn="just">
              <a:buNone/>
            </a:pPr>
            <a:r>
              <a:rPr lang="ro-RO" sz="2000" i="0" u="none" strike="noStrike" baseline="0" dirty="0">
                <a:solidFill>
                  <a:schemeClr val="accent1"/>
                </a:solidFill>
                <a:latin typeface="+mj-lt"/>
              </a:rPr>
              <a:t>a</a:t>
            </a:r>
            <a:r>
              <a:rPr lang="en-US" sz="2000" i="0" u="none" strike="noStrike" baseline="0" dirty="0">
                <a:solidFill>
                  <a:schemeClr val="accent1"/>
                </a:solidFill>
                <a:latin typeface="+mj-lt"/>
              </a:rPr>
              <a:t>t the level of the EU, the entry into force of the Lisbon Treaty</a:t>
            </a:r>
            <a:r>
              <a:rPr lang="ro-RO" sz="2000" i="0" u="none" strike="noStrike" baseline="0" dirty="0">
                <a:solidFill>
                  <a:schemeClr val="accent1"/>
                </a:solidFill>
                <a:latin typeface="+mj-lt"/>
              </a:rPr>
              <a:t> </a:t>
            </a:r>
            <a:r>
              <a:rPr lang="en-US" sz="2000" i="0" u="none" strike="noStrike" baseline="0" dirty="0" err="1">
                <a:solidFill>
                  <a:schemeClr val="accent1"/>
                </a:solidFill>
                <a:latin typeface="+mj-lt"/>
              </a:rPr>
              <a:t>recognises</a:t>
            </a:r>
            <a:r>
              <a:rPr lang="en-US" sz="2000" i="0" u="none" strike="noStrike" baseline="0" dirty="0">
                <a:solidFill>
                  <a:schemeClr val="accent1"/>
                </a:solidFill>
                <a:latin typeface="+mj-lt"/>
              </a:rPr>
              <a:t> the importance of fundamental rights, including children’s rights, on the EU</a:t>
            </a:r>
            <a:r>
              <a:rPr lang="ro-RO" sz="2000" i="0" u="none" strike="noStrike" baseline="0" dirty="0">
                <a:solidFill>
                  <a:schemeClr val="accent1"/>
                </a:solidFill>
                <a:latin typeface="+mj-lt"/>
              </a:rPr>
              <a:t> </a:t>
            </a:r>
            <a:r>
              <a:rPr lang="en-US" sz="2000" i="0" u="none" strike="noStrike" baseline="0" dirty="0">
                <a:solidFill>
                  <a:schemeClr val="accent1"/>
                </a:solidFill>
                <a:latin typeface="+mj-lt"/>
              </a:rPr>
              <a:t>agenda</a:t>
            </a:r>
            <a:r>
              <a:rPr lang="ro-RO" sz="2000" i="0" u="none" strike="noStrike" baseline="0" dirty="0">
                <a:latin typeface="+mj-lt"/>
              </a:rPr>
              <a:t>; </a:t>
            </a:r>
          </a:p>
          <a:p>
            <a:pPr marL="0" indent="0" algn="just">
              <a:buNone/>
            </a:pPr>
            <a:endParaRPr lang="en-US" sz="2000" dirty="0">
              <a:latin typeface="+mj-lt"/>
            </a:endParaRPr>
          </a:p>
        </p:txBody>
      </p:sp>
    </p:spTree>
    <p:extLst>
      <p:ext uri="{BB962C8B-B14F-4D97-AF65-F5344CB8AC3E}">
        <p14:creationId xmlns:p14="http://schemas.microsoft.com/office/powerpoint/2010/main" val="31435209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65C835-1675-CC47-3D15-230ADBF2E56C}"/>
              </a:ext>
            </a:extLst>
          </p:cNvPr>
          <p:cNvSpPr>
            <a:spLocks noGrp="1"/>
          </p:cNvSpPr>
          <p:nvPr>
            <p:ph type="title"/>
          </p:nvPr>
        </p:nvSpPr>
        <p:spPr>
          <a:xfrm>
            <a:off x="149290" y="365125"/>
            <a:ext cx="11204510" cy="1071789"/>
          </a:xfrm>
        </p:spPr>
        <p:txBody>
          <a:bodyPr>
            <a:normAutofit/>
          </a:bodyPr>
          <a:lstStyle/>
          <a:p>
            <a:r>
              <a:rPr lang="ro-RO" sz="2000" b="1" dirty="0">
                <a:solidFill>
                  <a:schemeClr val="accent1"/>
                </a:solidFill>
                <a:latin typeface="Times New Roman" panose="02020603050405020304" pitchFamily="18" charset="0"/>
                <a:cs typeface="Times New Roman" panose="02020603050405020304" pitchFamily="18" charset="0"/>
              </a:rPr>
              <a:t>3</a:t>
            </a:r>
            <a:r>
              <a:rPr lang="ro-RO" sz="2000" b="1" dirty="0">
                <a:solidFill>
                  <a:schemeClr val="accent2"/>
                </a:solidFill>
                <a:latin typeface="Times New Roman" panose="02020603050405020304" pitchFamily="18" charset="0"/>
                <a:cs typeface="Times New Roman" panose="02020603050405020304" pitchFamily="18" charset="0"/>
              </a:rPr>
              <a:t>. </a:t>
            </a:r>
            <a:r>
              <a:rPr lang="en-US" sz="2000" dirty="0">
                <a:solidFill>
                  <a:schemeClr val="accent1"/>
                </a:solidFill>
                <a:latin typeface="Times New Roman" panose="02020603050405020304" pitchFamily="18" charset="0"/>
                <a:cs typeface="Times New Roman" panose="02020603050405020304" pitchFamily="18" charset="0"/>
              </a:rPr>
              <a:t>The relevance of the </a:t>
            </a:r>
            <a:r>
              <a:rPr lang="en-US" sz="2000" dirty="0" err="1">
                <a:solidFill>
                  <a:schemeClr val="accent1"/>
                </a:solidFill>
                <a:latin typeface="Times New Roman" panose="02020603050405020304" pitchFamily="18" charset="0"/>
                <a:cs typeface="Times New Roman" panose="02020603050405020304" pitchFamily="18" charset="0"/>
              </a:rPr>
              <a:t>CoE</a:t>
            </a:r>
            <a:r>
              <a:rPr lang="en-US" sz="2000" dirty="0">
                <a:solidFill>
                  <a:schemeClr val="accent1"/>
                </a:solidFill>
                <a:latin typeface="Times New Roman" panose="02020603050405020304" pitchFamily="18" charset="0"/>
                <a:cs typeface="Times New Roman" panose="02020603050405020304" pitchFamily="18" charset="0"/>
              </a:rPr>
              <a:t> Convention for the Protection of Human Rights (ECHR) and Fundamental Freedoms in the EU context in relation to children</a:t>
            </a:r>
            <a:r>
              <a:rPr lang="en-US" sz="2000" dirty="0">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rPr>
              <a:t>’s </a:t>
            </a:r>
            <a:r>
              <a:rPr lang="en-US" sz="2000" dirty="0">
                <a:solidFill>
                  <a:schemeClr val="accent1"/>
                </a:solidFill>
                <a:latin typeface="Times New Roman" panose="02020603050405020304" pitchFamily="18" charset="0"/>
                <a:cs typeface="Times New Roman" panose="02020603050405020304" pitchFamily="18" charset="0"/>
              </a:rPr>
              <a:t>rights</a:t>
            </a:r>
            <a:endParaRPr lang="en-US" sz="2000" dirty="0"/>
          </a:p>
        </p:txBody>
      </p:sp>
      <p:sp>
        <p:nvSpPr>
          <p:cNvPr id="3" name="Content Placeholder 2">
            <a:extLst>
              <a:ext uri="{FF2B5EF4-FFF2-40B4-BE49-F238E27FC236}">
                <a16:creationId xmlns:a16="http://schemas.microsoft.com/office/drawing/2014/main" id="{088807C3-364D-DBFC-047C-E41A9933608E}"/>
              </a:ext>
            </a:extLst>
          </p:cNvPr>
          <p:cNvSpPr>
            <a:spLocks noGrp="1"/>
          </p:cNvSpPr>
          <p:nvPr>
            <p:ph idx="1"/>
          </p:nvPr>
        </p:nvSpPr>
        <p:spPr>
          <a:xfrm>
            <a:off x="354563" y="1436914"/>
            <a:ext cx="10999237" cy="4740049"/>
          </a:xfrm>
        </p:spPr>
        <p:txBody>
          <a:bodyPr>
            <a:normAutofit fontScale="70000" lnSpcReduction="20000"/>
          </a:bodyPr>
          <a:lstStyle/>
          <a:p>
            <a:pPr marL="0" marR="0" indent="457200" algn="just">
              <a:lnSpc>
                <a:spcPct val="150000"/>
              </a:lnSpc>
              <a:spcBef>
                <a:spcPts val="0"/>
              </a:spcBef>
              <a:spcAft>
                <a:spcPts val="800"/>
              </a:spcAft>
            </a:pP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The ECtHR has a vast jurisprudence in the field of children's rights</a:t>
            </a:r>
            <a:r>
              <a:rPr lang="ro-RO" sz="2800" kern="100" dirty="0">
                <a:effectLst/>
                <a:latin typeface="Times New Roman" panose="02020603050405020304" pitchFamily="18" charset="0"/>
                <a:ea typeface="Calibri" panose="020F0502020204030204" pitchFamily="34" charset="0"/>
                <a:cs typeface="Times New Roman" panose="02020603050405020304" pitchFamily="18" charset="0"/>
              </a:rPr>
              <a:t>;</a:t>
            </a:r>
          </a:p>
          <a:p>
            <a:pPr marL="0" marR="0" indent="457200" algn="just">
              <a:lnSpc>
                <a:spcPct val="150000"/>
              </a:lnSpc>
              <a:spcBef>
                <a:spcPts val="0"/>
              </a:spcBef>
              <a:spcAft>
                <a:spcPts val="800"/>
              </a:spcAft>
            </a:pP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Numerous cases regarding the rights and freedoms regulated by </a:t>
            </a:r>
            <a:r>
              <a:rPr lang="en-US" sz="2800" kern="10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the European Convention on Human Rights </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and / or its additional protocols, through dynamic interpretation and under the current conditions, touch upon the respect for the rights of children and the protection of minors, as well as the safeguarding of parental rights. </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457200" algn="just">
              <a:lnSpc>
                <a:spcPct val="150000"/>
              </a:lnSpc>
              <a:spcBef>
                <a:spcPts val="0"/>
              </a:spcBef>
              <a:spcAft>
                <a:spcPts val="800"/>
              </a:spcAft>
            </a:pP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The ECtHR has consistently maintained that national authorities bear the responsibility of protecting children's interests by adopting reasonable protective measures, effectively investigating alleged accusations, and applying effective remedies</a:t>
            </a:r>
            <a:r>
              <a:rPr lang="ro-RO" sz="2800" kern="100" dirty="0">
                <a:effectLst/>
                <a:latin typeface="Times New Roman" panose="02020603050405020304" pitchFamily="18" charset="0"/>
                <a:ea typeface="Calibri" panose="020F0502020204030204" pitchFamily="34" charset="0"/>
                <a:cs typeface="Times New Roman" panose="02020603050405020304" pitchFamily="18" charset="0"/>
              </a:rPr>
              <a:t>;</a:t>
            </a:r>
          </a:p>
          <a:p>
            <a:pPr marL="0" marR="0" indent="457200" algn="just">
              <a:lnSpc>
                <a:spcPct val="150000"/>
              </a:lnSpc>
              <a:spcBef>
                <a:spcPts val="0"/>
              </a:spcBef>
              <a:spcAft>
                <a:spcPts val="800"/>
              </a:spcAft>
            </a:pP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National authorities, social services have the duty to achieve a fair balance between different parties’ interests, as well as to ensure that children are protected against any form of discrimination</a:t>
            </a:r>
            <a:r>
              <a:rPr lang="en-US" sz="2800" b="1" kern="1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1309547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39E341-08B2-2B57-3AB6-E446EED980B7}"/>
              </a:ext>
            </a:extLst>
          </p:cNvPr>
          <p:cNvSpPr>
            <a:spLocks noGrp="1"/>
          </p:cNvSpPr>
          <p:nvPr>
            <p:ph type="title"/>
          </p:nvPr>
        </p:nvSpPr>
        <p:spPr>
          <a:xfrm>
            <a:off x="149290" y="419878"/>
            <a:ext cx="11204510" cy="830424"/>
          </a:xfrm>
        </p:spPr>
        <p:txBody>
          <a:bodyPr>
            <a:normAutofit/>
          </a:bodyPr>
          <a:lstStyle/>
          <a:p>
            <a:r>
              <a:rPr lang="ro-RO" sz="2000" b="1" dirty="0">
                <a:solidFill>
                  <a:schemeClr val="accent1"/>
                </a:solidFill>
                <a:latin typeface="Times New Roman" panose="02020603050405020304" pitchFamily="18" charset="0"/>
                <a:cs typeface="Times New Roman" panose="02020603050405020304" pitchFamily="18" charset="0"/>
              </a:rPr>
              <a:t>3</a:t>
            </a:r>
            <a:r>
              <a:rPr lang="ro-RO" sz="2000" b="1" dirty="0">
                <a:solidFill>
                  <a:schemeClr val="accent2"/>
                </a:solidFill>
                <a:latin typeface="Times New Roman" panose="02020603050405020304" pitchFamily="18" charset="0"/>
                <a:cs typeface="Times New Roman" panose="02020603050405020304" pitchFamily="18" charset="0"/>
              </a:rPr>
              <a:t>. </a:t>
            </a:r>
            <a:r>
              <a:rPr lang="en-US" sz="2000" dirty="0">
                <a:solidFill>
                  <a:schemeClr val="accent1"/>
                </a:solidFill>
                <a:latin typeface="Times New Roman" panose="02020603050405020304" pitchFamily="18" charset="0"/>
                <a:cs typeface="Times New Roman" panose="02020603050405020304" pitchFamily="18" charset="0"/>
              </a:rPr>
              <a:t>The relevance of the </a:t>
            </a:r>
            <a:r>
              <a:rPr lang="en-US" sz="2000" dirty="0" err="1">
                <a:solidFill>
                  <a:schemeClr val="accent1"/>
                </a:solidFill>
                <a:latin typeface="Times New Roman" panose="02020603050405020304" pitchFamily="18" charset="0"/>
                <a:cs typeface="Times New Roman" panose="02020603050405020304" pitchFamily="18" charset="0"/>
              </a:rPr>
              <a:t>CoE</a:t>
            </a:r>
            <a:r>
              <a:rPr lang="en-US" sz="2000" dirty="0">
                <a:solidFill>
                  <a:schemeClr val="accent1"/>
                </a:solidFill>
                <a:latin typeface="Times New Roman" panose="02020603050405020304" pitchFamily="18" charset="0"/>
                <a:cs typeface="Times New Roman" panose="02020603050405020304" pitchFamily="18" charset="0"/>
              </a:rPr>
              <a:t> Convention for the Protection of Human Rights (ECHR) and Fundamental Freedoms in the EU context in relation to children</a:t>
            </a:r>
            <a:r>
              <a:rPr lang="en-US" sz="2000" dirty="0">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rPr>
              <a:t>’s </a:t>
            </a:r>
            <a:r>
              <a:rPr lang="en-US" sz="2000" dirty="0">
                <a:solidFill>
                  <a:schemeClr val="accent1"/>
                </a:solidFill>
                <a:latin typeface="Times New Roman" panose="02020603050405020304" pitchFamily="18" charset="0"/>
                <a:cs typeface="Times New Roman" panose="02020603050405020304" pitchFamily="18" charset="0"/>
              </a:rPr>
              <a:t>rights</a:t>
            </a:r>
            <a:endParaRPr lang="en-US" sz="2000" dirty="0"/>
          </a:p>
        </p:txBody>
      </p:sp>
      <p:sp>
        <p:nvSpPr>
          <p:cNvPr id="3" name="Content Placeholder 2">
            <a:extLst>
              <a:ext uri="{FF2B5EF4-FFF2-40B4-BE49-F238E27FC236}">
                <a16:creationId xmlns:a16="http://schemas.microsoft.com/office/drawing/2014/main" id="{9E5F8076-965A-6DC1-B3F7-626BB7D57EBF}"/>
              </a:ext>
            </a:extLst>
          </p:cNvPr>
          <p:cNvSpPr>
            <a:spLocks noGrp="1"/>
          </p:cNvSpPr>
          <p:nvPr>
            <p:ph idx="1"/>
          </p:nvPr>
        </p:nvSpPr>
        <p:spPr>
          <a:xfrm>
            <a:off x="279918" y="1380931"/>
            <a:ext cx="11073882" cy="4796032"/>
          </a:xfrm>
        </p:spPr>
        <p:txBody>
          <a:bodyPr>
            <a:normAutofit fontScale="70000" lnSpcReduction="20000"/>
          </a:bodyPr>
          <a:lstStyle/>
          <a:p>
            <a:pPr marL="57150" marR="0" indent="-285750" algn="just">
              <a:lnSpc>
                <a:spcPct val="107000"/>
              </a:lnSpc>
              <a:spcBef>
                <a:spcPts val="0"/>
              </a:spcBef>
              <a:spcAft>
                <a:spcPts val="800"/>
              </a:spcAft>
              <a:buFont typeface="Wingdings" panose="05000000000000000000" pitchFamily="2" charset="2"/>
              <a:buChar char="§"/>
            </a:pPr>
            <a:r>
              <a:rPr lang="es-ES" sz="2800" dirty="0" err="1">
                <a:solidFill>
                  <a:srgbClr val="C00000"/>
                </a:solidFill>
                <a:effectLst/>
                <a:latin typeface="+mj-lt"/>
                <a:ea typeface="Aptos" panose="020B0004020202020204" pitchFamily="34" charset="0"/>
                <a:cs typeface="Aptos" panose="020B0004020202020204" pitchFamily="34" charset="0"/>
              </a:rPr>
              <a:t>The</a:t>
            </a:r>
            <a:r>
              <a:rPr lang="es-ES" sz="2800" dirty="0">
                <a:solidFill>
                  <a:srgbClr val="C00000"/>
                </a:solidFill>
                <a:effectLst/>
                <a:latin typeface="+mj-lt"/>
                <a:ea typeface="Aptos" panose="020B0004020202020204" pitchFamily="34" charset="0"/>
                <a:cs typeface="Aptos" panose="020B0004020202020204" pitchFamily="34" charset="0"/>
              </a:rPr>
              <a:t> </a:t>
            </a:r>
            <a:r>
              <a:rPr lang="es-ES" sz="2800" dirty="0" err="1">
                <a:solidFill>
                  <a:srgbClr val="C00000"/>
                </a:solidFill>
                <a:effectLst/>
                <a:latin typeface="+mj-lt"/>
                <a:ea typeface="Aptos" panose="020B0004020202020204" pitchFamily="34" charset="0"/>
                <a:cs typeface="Aptos" panose="020B0004020202020204" pitchFamily="34" charset="0"/>
              </a:rPr>
              <a:t>European</a:t>
            </a:r>
            <a:r>
              <a:rPr lang="es-ES" sz="2800" dirty="0">
                <a:solidFill>
                  <a:srgbClr val="C00000"/>
                </a:solidFill>
                <a:effectLst/>
                <a:latin typeface="+mj-lt"/>
                <a:ea typeface="Aptos" panose="020B0004020202020204" pitchFamily="34" charset="0"/>
                <a:cs typeface="Aptos" panose="020B0004020202020204" pitchFamily="34" charset="0"/>
              </a:rPr>
              <a:t> </a:t>
            </a:r>
            <a:r>
              <a:rPr lang="es-ES" sz="2800" dirty="0" err="1">
                <a:solidFill>
                  <a:srgbClr val="C00000"/>
                </a:solidFill>
                <a:effectLst/>
                <a:latin typeface="+mj-lt"/>
                <a:ea typeface="Aptos" panose="020B0004020202020204" pitchFamily="34" charset="0"/>
                <a:cs typeface="Aptos" panose="020B0004020202020204" pitchFamily="34" charset="0"/>
              </a:rPr>
              <a:t>Convention</a:t>
            </a:r>
            <a:r>
              <a:rPr lang="es-ES" sz="2800" dirty="0">
                <a:solidFill>
                  <a:srgbClr val="C00000"/>
                </a:solidFill>
                <a:effectLst/>
                <a:latin typeface="+mj-lt"/>
                <a:ea typeface="Aptos" panose="020B0004020202020204" pitchFamily="34" charset="0"/>
                <a:cs typeface="Aptos" panose="020B0004020202020204" pitchFamily="34" charset="0"/>
              </a:rPr>
              <a:t> </a:t>
            </a:r>
            <a:r>
              <a:rPr lang="es-ES" sz="2800" dirty="0" err="1">
                <a:solidFill>
                  <a:srgbClr val="C00000"/>
                </a:solidFill>
                <a:effectLst/>
                <a:latin typeface="+mj-lt"/>
                <a:ea typeface="Aptos" panose="020B0004020202020204" pitchFamily="34" charset="0"/>
                <a:cs typeface="Aptos" panose="020B0004020202020204" pitchFamily="34" charset="0"/>
              </a:rPr>
              <a:t>on</a:t>
            </a:r>
            <a:r>
              <a:rPr lang="es-ES" sz="2800" dirty="0">
                <a:solidFill>
                  <a:srgbClr val="C00000"/>
                </a:solidFill>
                <a:effectLst/>
                <a:latin typeface="+mj-lt"/>
                <a:ea typeface="Aptos" panose="020B0004020202020204" pitchFamily="34" charset="0"/>
                <a:cs typeface="Aptos" panose="020B0004020202020204" pitchFamily="34" charset="0"/>
              </a:rPr>
              <a:t> Human </a:t>
            </a:r>
            <a:r>
              <a:rPr lang="es-ES" sz="2800" dirty="0" err="1">
                <a:solidFill>
                  <a:srgbClr val="C00000"/>
                </a:solidFill>
                <a:effectLst/>
                <a:latin typeface="+mj-lt"/>
                <a:ea typeface="Aptos" panose="020B0004020202020204" pitchFamily="34" charset="0"/>
                <a:cs typeface="Aptos" panose="020B0004020202020204" pitchFamily="34" charset="0"/>
              </a:rPr>
              <a:t>Rights</a:t>
            </a:r>
            <a:r>
              <a:rPr lang="es-ES" sz="2800" dirty="0">
                <a:solidFill>
                  <a:srgbClr val="C00000"/>
                </a:solidFill>
                <a:effectLst/>
                <a:latin typeface="+mj-lt"/>
                <a:ea typeface="Aptos" panose="020B0004020202020204" pitchFamily="34" charset="0"/>
                <a:cs typeface="Aptos" panose="020B0004020202020204" pitchFamily="34" charset="0"/>
              </a:rPr>
              <a:t> </a:t>
            </a:r>
            <a:r>
              <a:rPr lang="es-ES" sz="2800" dirty="0" err="1">
                <a:solidFill>
                  <a:schemeClr val="accent1"/>
                </a:solidFill>
                <a:effectLst/>
                <a:latin typeface="+mj-lt"/>
                <a:ea typeface="Aptos" panose="020B0004020202020204" pitchFamily="34" charset="0"/>
                <a:cs typeface="Aptos" panose="020B0004020202020204" pitchFamily="34" charset="0"/>
              </a:rPr>
              <a:t>stipulates</a:t>
            </a:r>
            <a:r>
              <a:rPr lang="es-ES" sz="2800" dirty="0">
                <a:solidFill>
                  <a:schemeClr val="accent1"/>
                </a:solidFill>
                <a:effectLst/>
                <a:latin typeface="+mj-lt"/>
                <a:ea typeface="Aptos" panose="020B0004020202020204" pitchFamily="34" charset="0"/>
                <a:cs typeface="Aptos" panose="020B0004020202020204" pitchFamily="34" charset="0"/>
              </a:rPr>
              <a:t> in </a:t>
            </a:r>
            <a:r>
              <a:rPr lang="es-ES" sz="2800" dirty="0" err="1">
                <a:solidFill>
                  <a:schemeClr val="accent1"/>
                </a:solidFill>
                <a:effectLst/>
                <a:latin typeface="+mj-lt"/>
                <a:ea typeface="Aptos" panose="020B0004020202020204" pitchFamily="34" charset="0"/>
                <a:cs typeface="Aptos" panose="020B0004020202020204" pitchFamily="34" charset="0"/>
              </a:rPr>
              <a:t>Article</a:t>
            </a:r>
            <a:r>
              <a:rPr lang="es-ES" sz="2800" dirty="0">
                <a:solidFill>
                  <a:schemeClr val="accent1"/>
                </a:solidFill>
                <a:effectLst/>
                <a:latin typeface="+mj-lt"/>
                <a:ea typeface="Aptos" panose="020B0004020202020204" pitchFamily="34" charset="0"/>
                <a:cs typeface="Aptos" panose="020B0004020202020204" pitchFamily="34" charset="0"/>
              </a:rPr>
              <a:t> 1 </a:t>
            </a:r>
            <a:r>
              <a:rPr lang="es-ES" sz="2800" dirty="0" err="1">
                <a:solidFill>
                  <a:schemeClr val="accent1"/>
                </a:solidFill>
                <a:effectLst/>
                <a:latin typeface="+mj-lt"/>
                <a:ea typeface="Aptos" panose="020B0004020202020204" pitchFamily="34" charset="0"/>
                <a:cs typeface="Aptos" panose="020B0004020202020204" pitchFamily="34" charset="0"/>
              </a:rPr>
              <a:t>the</a:t>
            </a:r>
            <a:r>
              <a:rPr lang="es-ES" sz="2800" dirty="0">
                <a:solidFill>
                  <a:schemeClr val="accent1"/>
                </a:solidFill>
                <a:effectLst/>
                <a:latin typeface="+mj-lt"/>
                <a:ea typeface="Aptos" panose="020B0004020202020204" pitchFamily="34" charset="0"/>
                <a:cs typeface="Aptos" panose="020B0004020202020204" pitchFamily="34" charset="0"/>
              </a:rPr>
              <a:t> </a:t>
            </a:r>
            <a:r>
              <a:rPr lang="es-ES" sz="2800" dirty="0" err="1">
                <a:solidFill>
                  <a:schemeClr val="accent1"/>
                </a:solidFill>
                <a:effectLst/>
                <a:latin typeface="+mj-lt"/>
                <a:ea typeface="Aptos" panose="020B0004020202020204" pitchFamily="34" charset="0"/>
                <a:cs typeface="Aptos" panose="020B0004020202020204" pitchFamily="34" charset="0"/>
              </a:rPr>
              <a:t>obligation</a:t>
            </a:r>
            <a:r>
              <a:rPr lang="es-ES" sz="2800" dirty="0">
                <a:solidFill>
                  <a:schemeClr val="accent1"/>
                </a:solidFill>
                <a:effectLst/>
                <a:latin typeface="+mj-lt"/>
                <a:ea typeface="Aptos" panose="020B0004020202020204" pitchFamily="34" charset="0"/>
                <a:cs typeface="Aptos" panose="020B0004020202020204" pitchFamily="34" charset="0"/>
              </a:rPr>
              <a:t> </a:t>
            </a:r>
            <a:r>
              <a:rPr lang="es-ES" sz="2800" dirty="0" err="1">
                <a:solidFill>
                  <a:schemeClr val="accent1"/>
                </a:solidFill>
                <a:effectLst/>
                <a:latin typeface="+mj-lt"/>
                <a:ea typeface="Aptos" panose="020B0004020202020204" pitchFamily="34" charset="0"/>
                <a:cs typeface="Aptos" panose="020B0004020202020204" pitchFamily="34" charset="0"/>
              </a:rPr>
              <a:t>of</a:t>
            </a:r>
            <a:r>
              <a:rPr lang="es-ES" sz="2800" dirty="0">
                <a:solidFill>
                  <a:schemeClr val="accent1"/>
                </a:solidFill>
                <a:effectLst/>
                <a:latin typeface="+mj-lt"/>
                <a:ea typeface="Aptos" panose="020B0004020202020204" pitchFamily="34" charset="0"/>
                <a:cs typeface="Aptos" panose="020B0004020202020204" pitchFamily="34" charset="0"/>
              </a:rPr>
              <a:t> </a:t>
            </a:r>
            <a:r>
              <a:rPr lang="es-ES" sz="2800" dirty="0" err="1">
                <a:solidFill>
                  <a:schemeClr val="accent1"/>
                </a:solidFill>
                <a:effectLst/>
                <a:latin typeface="+mj-lt"/>
                <a:ea typeface="Aptos" panose="020B0004020202020204" pitchFamily="34" charset="0"/>
                <a:cs typeface="Aptos" panose="020B0004020202020204" pitchFamily="34" charset="0"/>
              </a:rPr>
              <a:t>states</a:t>
            </a:r>
            <a:r>
              <a:rPr lang="es-ES" sz="2800" dirty="0">
                <a:solidFill>
                  <a:schemeClr val="accent1"/>
                </a:solidFill>
                <a:effectLst/>
                <a:latin typeface="+mj-lt"/>
                <a:ea typeface="Aptos" panose="020B0004020202020204" pitchFamily="34" charset="0"/>
                <a:cs typeface="Aptos" panose="020B0004020202020204" pitchFamily="34" charset="0"/>
              </a:rPr>
              <a:t> </a:t>
            </a:r>
            <a:r>
              <a:rPr lang="es-ES" sz="2800" dirty="0" err="1">
                <a:solidFill>
                  <a:schemeClr val="accent1"/>
                </a:solidFill>
                <a:effectLst/>
                <a:latin typeface="+mj-lt"/>
                <a:ea typeface="Aptos" panose="020B0004020202020204" pitchFamily="34" charset="0"/>
                <a:cs typeface="Aptos" panose="020B0004020202020204" pitchFamily="34" charset="0"/>
              </a:rPr>
              <a:t>to</a:t>
            </a:r>
            <a:r>
              <a:rPr lang="es-ES" sz="2800" dirty="0">
                <a:solidFill>
                  <a:schemeClr val="accent1"/>
                </a:solidFill>
                <a:effectLst/>
                <a:latin typeface="+mj-lt"/>
                <a:ea typeface="Aptos" panose="020B0004020202020204" pitchFamily="34" charset="0"/>
                <a:cs typeface="Aptos" panose="020B0004020202020204" pitchFamily="34" charset="0"/>
              </a:rPr>
              <a:t> </a:t>
            </a:r>
            <a:r>
              <a:rPr lang="es-ES" sz="2800" dirty="0" err="1">
                <a:solidFill>
                  <a:schemeClr val="accent1"/>
                </a:solidFill>
                <a:effectLst/>
                <a:latin typeface="+mj-lt"/>
                <a:ea typeface="Aptos" panose="020B0004020202020204" pitchFamily="34" charset="0"/>
                <a:cs typeface="Aptos" panose="020B0004020202020204" pitchFamily="34" charset="0"/>
              </a:rPr>
              <a:t>guarantee</a:t>
            </a:r>
            <a:r>
              <a:rPr lang="es-ES" sz="2800" dirty="0">
                <a:solidFill>
                  <a:schemeClr val="accent1"/>
                </a:solidFill>
                <a:effectLst/>
                <a:latin typeface="+mj-lt"/>
                <a:ea typeface="Aptos" panose="020B0004020202020204" pitchFamily="34" charset="0"/>
                <a:cs typeface="Aptos" panose="020B0004020202020204" pitchFamily="34" charset="0"/>
              </a:rPr>
              <a:t> </a:t>
            </a:r>
            <a:r>
              <a:rPr lang="es-ES" sz="2800" dirty="0" err="1">
                <a:solidFill>
                  <a:schemeClr val="accent1"/>
                </a:solidFill>
                <a:effectLst/>
                <a:latin typeface="+mj-lt"/>
                <a:ea typeface="Aptos" panose="020B0004020202020204" pitchFamily="34" charset="0"/>
                <a:cs typeface="Aptos" panose="020B0004020202020204" pitchFamily="34" charset="0"/>
              </a:rPr>
              <a:t>to</a:t>
            </a:r>
            <a:r>
              <a:rPr lang="es-ES" sz="2800" dirty="0">
                <a:solidFill>
                  <a:schemeClr val="accent1"/>
                </a:solidFill>
                <a:effectLst/>
                <a:latin typeface="+mj-lt"/>
                <a:ea typeface="Aptos" panose="020B0004020202020204" pitchFamily="34" charset="0"/>
                <a:cs typeface="Aptos" panose="020B0004020202020204" pitchFamily="34" charset="0"/>
              </a:rPr>
              <a:t> </a:t>
            </a:r>
            <a:r>
              <a:rPr lang="es-ES" sz="2800" dirty="0" err="1">
                <a:solidFill>
                  <a:schemeClr val="accent1"/>
                </a:solidFill>
                <a:effectLst/>
                <a:latin typeface="+mj-lt"/>
                <a:ea typeface="Aptos" panose="020B0004020202020204" pitchFamily="34" charset="0"/>
                <a:cs typeface="Aptos" panose="020B0004020202020204" pitchFamily="34" charset="0"/>
              </a:rPr>
              <a:t>all</a:t>
            </a:r>
            <a:r>
              <a:rPr lang="es-ES" sz="2800" dirty="0">
                <a:solidFill>
                  <a:schemeClr val="accent1"/>
                </a:solidFill>
                <a:effectLst/>
                <a:latin typeface="+mj-lt"/>
                <a:ea typeface="Aptos" panose="020B0004020202020204" pitchFamily="34" charset="0"/>
                <a:cs typeface="Aptos" panose="020B0004020202020204" pitchFamily="34" charset="0"/>
              </a:rPr>
              <a:t> </a:t>
            </a:r>
            <a:r>
              <a:rPr lang="es-ES" sz="2800" dirty="0" err="1">
                <a:solidFill>
                  <a:schemeClr val="accent1"/>
                </a:solidFill>
                <a:effectLst/>
                <a:latin typeface="+mj-lt"/>
                <a:ea typeface="Aptos" panose="020B0004020202020204" pitchFamily="34" charset="0"/>
                <a:cs typeface="Aptos" panose="020B0004020202020204" pitchFamily="34" charset="0"/>
              </a:rPr>
              <a:t>persons</a:t>
            </a:r>
            <a:r>
              <a:rPr lang="es-ES" sz="2800" dirty="0">
                <a:solidFill>
                  <a:schemeClr val="accent1"/>
                </a:solidFill>
                <a:effectLst/>
                <a:latin typeface="+mj-lt"/>
                <a:ea typeface="Aptos" panose="020B0004020202020204" pitchFamily="34" charset="0"/>
                <a:cs typeface="Aptos" panose="020B0004020202020204" pitchFamily="34" charset="0"/>
              </a:rPr>
              <a:t> </a:t>
            </a:r>
            <a:r>
              <a:rPr lang="es-ES" sz="2800" dirty="0" err="1">
                <a:solidFill>
                  <a:schemeClr val="accent1"/>
                </a:solidFill>
                <a:effectLst/>
                <a:latin typeface="+mj-lt"/>
                <a:ea typeface="Aptos" panose="020B0004020202020204" pitchFamily="34" charset="0"/>
                <a:cs typeface="Aptos" panose="020B0004020202020204" pitchFamily="34" charset="0"/>
              </a:rPr>
              <a:t>under</a:t>
            </a:r>
            <a:r>
              <a:rPr lang="es-ES" sz="2800" dirty="0">
                <a:solidFill>
                  <a:schemeClr val="accent1"/>
                </a:solidFill>
                <a:effectLst/>
                <a:latin typeface="+mj-lt"/>
                <a:ea typeface="Aptos" panose="020B0004020202020204" pitchFamily="34" charset="0"/>
                <a:cs typeface="Aptos" panose="020B0004020202020204" pitchFamily="34" charset="0"/>
              </a:rPr>
              <a:t> </a:t>
            </a:r>
            <a:r>
              <a:rPr lang="es-ES" sz="2800" dirty="0" err="1">
                <a:solidFill>
                  <a:schemeClr val="accent1"/>
                </a:solidFill>
                <a:effectLst/>
                <a:latin typeface="+mj-lt"/>
                <a:ea typeface="Aptos" panose="020B0004020202020204" pitchFamily="34" charset="0"/>
                <a:cs typeface="Aptos" panose="020B0004020202020204" pitchFamily="34" charset="0"/>
              </a:rPr>
              <a:t>their</a:t>
            </a:r>
            <a:r>
              <a:rPr lang="es-ES" sz="2800" dirty="0">
                <a:solidFill>
                  <a:schemeClr val="accent1"/>
                </a:solidFill>
                <a:effectLst/>
                <a:latin typeface="+mj-lt"/>
                <a:ea typeface="Aptos" panose="020B0004020202020204" pitchFamily="34" charset="0"/>
                <a:cs typeface="Aptos" panose="020B0004020202020204" pitchFamily="34" charset="0"/>
              </a:rPr>
              <a:t> </a:t>
            </a:r>
            <a:r>
              <a:rPr lang="es-ES" sz="2800" dirty="0" err="1">
                <a:solidFill>
                  <a:schemeClr val="accent1"/>
                </a:solidFill>
                <a:effectLst/>
                <a:latin typeface="+mj-lt"/>
                <a:ea typeface="Aptos" panose="020B0004020202020204" pitchFamily="34" charset="0"/>
                <a:cs typeface="Aptos" panose="020B0004020202020204" pitchFamily="34" charset="0"/>
              </a:rPr>
              <a:t>jurisdiction</a:t>
            </a:r>
            <a:r>
              <a:rPr lang="es-ES" sz="2800" dirty="0">
                <a:solidFill>
                  <a:schemeClr val="accent1"/>
                </a:solidFill>
                <a:effectLst/>
                <a:latin typeface="+mj-lt"/>
                <a:ea typeface="Aptos" panose="020B0004020202020204" pitchFamily="34" charset="0"/>
                <a:cs typeface="Aptos" panose="020B0004020202020204" pitchFamily="34" charset="0"/>
              </a:rPr>
              <a:t> </a:t>
            </a:r>
            <a:r>
              <a:rPr lang="es-ES" sz="2800" dirty="0" err="1">
                <a:solidFill>
                  <a:schemeClr val="accent1"/>
                </a:solidFill>
                <a:effectLst/>
                <a:latin typeface="+mj-lt"/>
                <a:ea typeface="Aptos" panose="020B0004020202020204" pitchFamily="34" charset="0"/>
                <a:cs typeface="Aptos" panose="020B0004020202020204" pitchFamily="34" charset="0"/>
              </a:rPr>
              <a:t>the</a:t>
            </a:r>
            <a:r>
              <a:rPr lang="es-ES" sz="2800" dirty="0">
                <a:solidFill>
                  <a:schemeClr val="accent1"/>
                </a:solidFill>
                <a:effectLst/>
                <a:latin typeface="+mj-lt"/>
                <a:ea typeface="Aptos" panose="020B0004020202020204" pitchFamily="34" charset="0"/>
                <a:cs typeface="Aptos" panose="020B0004020202020204" pitchFamily="34" charset="0"/>
              </a:rPr>
              <a:t> </a:t>
            </a:r>
            <a:r>
              <a:rPr lang="es-ES" sz="2800" dirty="0" err="1">
                <a:solidFill>
                  <a:schemeClr val="accent1"/>
                </a:solidFill>
                <a:effectLst/>
                <a:latin typeface="+mj-lt"/>
                <a:ea typeface="Aptos" panose="020B0004020202020204" pitchFamily="34" charset="0"/>
                <a:cs typeface="Aptos" panose="020B0004020202020204" pitchFamily="34" charset="0"/>
              </a:rPr>
              <a:t>rights</a:t>
            </a:r>
            <a:r>
              <a:rPr lang="es-ES" sz="2800" dirty="0">
                <a:solidFill>
                  <a:schemeClr val="accent1"/>
                </a:solidFill>
                <a:effectLst/>
                <a:latin typeface="+mj-lt"/>
                <a:ea typeface="Aptos" panose="020B0004020202020204" pitchFamily="34" charset="0"/>
                <a:cs typeface="Aptos" panose="020B0004020202020204" pitchFamily="34" charset="0"/>
              </a:rPr>
              <a:t> </a:t>
            </a:r>
            <a:r>
              <a:rPr lang="es-ES" sz="2800" dirty="0" err="1">
                <a:solidFill>
                  <a:schemeClr val="accent1"/>
                </a:solidFill>
                <a:effectLst/>
                <a:latin typeface="+mj-lt"/>
                <a:ea typeface="Aptos" panose="020B0004020202020204" pitchFamily="34" charset="0"/>
                <a:cs typeface="Aptos" panose="020B0004020202020204" pitchFamily="34" charset="0"/>
              </a:rPr>
              <a:t>granted</a:t>
            </a:r>
            <a:r>
              <a:rPr lang="es-ES" sz="2800" dirty="0">
                <a:solidFill>
                  <a:schemeClr val="accent1"/>
                </a:solidFill>
                <a:effectLst/>
                <a:latin typeface="+mj-lt"/>
                <a:ea typeface="Aptos" panose="020B0004020202020204" pitchFamily="34" charset="0"/>
                <a:cs typeface="Aptos" panose="020B0004020202020204" pitchFamily="34" charset="0"/>
              </a:rPr>
              <a:t> </a:t>
            </a:r>
            <a:r>
              <a:rPr lang="es-ES" sz="2800" dirty="0" err="1">
                <a:solidFill>
                  <a:schemeClr val="accent1"/>
                </a:solidFill>
                <a:effectLst/>
                <a:latin typeface="+mj-lt"/>
                <a:ea typeface="Aptos" panose="020B0004020202020204" pitchFamily="34" charset="0"/>
                <a:cs typeface="Aptos" panose="020B0004020202020204" pitchFamily="34" charset="0"/>
              </a:rPr>
              <a:t>by</a:t>
            </a:r>
            <a:r>
              <a:rPr lang="es-ES" sz="2800" dirty="0">
                <a:solidFill>
                  <a:schemeClr val="accent1"/>
                </a:solidFill>
                <a:effectLst/>
                <a:latin typeface="+mj-lt"/>
                <a:ea typeface="Aptos" panose="020B0004020202020204" pitchFamily="34" charset="0"/>
                <a:cs typeface="Aptos" panose="020B0004020202020204" pitchFamily="34" charset="0"/>
              </a:rPr>
              <a:t> </a:t>
            </a:r>
            <a:r>
              <a:rPr lang="es-ES" sz="2800" dirty="0" err="1">
                <a:solidFill>
                  <a:schemeClr val="accent1"/>
                </a:solidFill>
                <a:effectLst/>
                <a:latin typeface="+mj-lt"/>
                <a:ea typeface="Aptos" panose="020B0004020202020204" pitchFamily="34" charset="0"/>
                <a:cs typeface="Aptos" panose="020B0004020202020204" pitchFamily="34" charset="0"/>
              </a:rPr>
              <a:t>the</a:t>
            </a:r>
            <a:r>
              <a:rPr lang="es-ES" sz="2800" dirty="0">
                <a:solidFill>
                  <a:schemeClr val="accent1"/>
                </a:solidFill>
                <a:effectLst/>
                <a:latin typeface="+mj-lt"/>
                <a:ea typeface="Aptos" panose="020B0004020202020204" pitchFamily="34" charset="0"/>
                <a:cs typeface="Aptos" panose="020B0004020202020204" pitchFamily="34" charset="0"/>
              </a:rPr>
              <a:t> </a:t>
            </a:r>
            <a:r>
              <a:rPr lang="es-ES" sz="2800" dirty="0" err="1">
                <a:solidFill>
                  <a:schemeClr val="accent1"/>
                </a:solidFill>
                <a:effectLst/>
                <a:latin typeface="+mj-lt"/>
                <a:ea typeface="Aptos" panose="020B0004020202020204" pitchFamily="34" charset="0"/>
                <a:cs typeface="Aptos" panose="020B0004020202020204" pitchFamily="34" charset="0"/>
              </a:rPr>
              <a:t>convention</a:t>
            </a:r>
            <a:r>
              <a:rPr lang="ro-RO" sz="2800" dirty="0">
                <a:solidFill>
                  <a:schemeClr val="accent1"/>
                </a:solidFill>
                <a:effectLst/>
                <a:latin typeface="+mj-lt"/>
                <a:ea typeface="Aptos" panose="020B0004020202020204" pitchFamily="34" charset="0"/>
                <a:cs typeface="Aptos" panose="020B0004020202020204" pitchFamily="34" charset="0"/>
              </a:rPr>
              <a:t>;</a:t>
            </a:r>
          </a:p>
          <a:p>
            <a:pPr marL="57150" marR="0" indent="-285750" algn="just">
              <a:lnSpc>
                <a:spcPct val="107000"/>
              </a:lnSpc>
              <a:spcBef>
                <a:spcPts val="0"/>
              </a:spcBef>
              <a:spcAft>
                <a:spcPts val="800"/>
              </a:spcAft>
              <a:buFont typeface="Wingdings" panose="05000000000000000000" pitchFamily="2" charset="2"/>
              <a:buChar char="§"/>
            </a:pPr>
            <a:r>
              <a:rPr lang="es-ES" sz="2800" dirty="0" err="1">
                <a:solidFill>
                  <a:schemeClr val="accent1"/>
                </a:solidFill>
                <a:effectLst/>
                <a:latin typeface="+mj-lt"/>
                <a:ea typeface="Aptos" panose="020B0004020202020204" pitchFamily="34" charset="0"/>
                <a:cs typeface="Aptos" panose="020B0004020202020204" pitchFamily="34" charset="0"/>
              </a:rPr>
              <a:t>Article</a:t>
            </a:r>
            <a:r>
              <a:rPr lang="es-ES" sz="2800" dirty="0">
                <a:solidFill>
                  <a:schemeClr val="accent1"/>
                </a:solidFill>
                <a:effectLst/>
                <a:latin typeface="+mj-lt"/>
                <a:ea typeface="Aptos" panose="020B0004020202020204" pitchFamily="34" charset="0"/>
                <a:cs typeface="Aptos" panose="020B0004020202020204" pitchFamily="34" charset="0"/>
              </a:rPr>
              <a:t> 14 </a:t>
            </a:r>
            <a:r>
              <a:rPr lang="es-ES" sz="2800" dirty="0" err="1">
                <a:solidFill>
                  <a:schemeClr val="accent1"/>
                </a:solidFill>
                <a:effectLst/>
                <a:latin typeface="+mj-lt"/>
                <a:ea typeface="Aptos" panose="020B0004020202020204" pitchFamily="34" charset="0"/>
                <a:cs typeface="Aptos" panose="020B0004020202020204" pitchFamily="34" charset="0"/>
              </a:rPr>
              <a:t>of</a:t>
            </a:r>
            <a:r>
              <a:rPr lang="es-ES" sz="2800" dirty="0">
                <a:solidFill>
                  <a:schemeClr val="accent1"/>
                </a:solidFill>
                <a:effectLst/>
                <a:latin typeface="+mj-lt"/>
                <a:ea typeface="Aptos" panose="020B0004020202020204" pitchFamily="34" charset="0"/>
                <a:cs typeface="Aptos" panose="020B0004020202020204" pitchFamily="34" charset="0"/>
              </a:rPr>
              <a:t> </a:t>
            </a:r>
            <a:r>
              <a:rPr lang="es-ES" sz="2800" dirty="0" err="1">
                <a:solidFill>
                  <a:schemeClr val="accent1"/>
                </a:solidFill>
                <a:effectLst/>
                <a:latin typeface="+mj-lt"/>
                <a:ea typeface="Aptos" panose="020B0004020202020204" pitchFamily="34" charset="0"/>
                <a:cs typeface="Aptos" panose="020B0004020202020204" pitchFamily="34" charset="0"/>
              </a:rPr>
              <a:t>the</a:t>
            </a:r>
            <a:r>
              <a:rPr lang="es-ES" sz="2800" dirty="0">
                <a:solidFill>
                  <a:schemeClr val="accent1"/>
                </a:solidFill>
                <a:effectLst/>
                <a:latin typeface="+mj-lt"/>
                <a:ea typeface="Aptos" panose="020B0004020202020204" pitchFamily="34" charset="0"/>
                <a:cs typeface="Aptos" panose="020B0004020202020204" pitchFamily="34" charset="0"/>
              </a:rPr>
              <a:t> </a:t>
            </a:r>
            <a:r>
              <a:rPr lang="es-ES" sz="2800" dirty="0" err="1">
                <a:solidFill>
                  <a:schemeClr val="accent1"/>
                </a:solidFill>
                <a:effectLst/>
                <a:latin typeface="+mj-lt"/>
                <a:ea typeface="Aptos" panose="020B0004020202020204" pitchFamily="34" charset="0"/>
                <a:cs typeface="Aptos" panose="020B0004020202020204" pitchFamily="34" charset="0"/>
              </a:rPr>
              <a:t>Convention</a:t>
            </a:r>
            <a:r>
              <a:rPr lang="es-ES" sz="2800" dirty="0">
                <a:solidFill>
                  <a:schemeClr val="accent1"/>
                </a:solidFill>
                <a:effectLst/>
                <a:latin typeface="+mj-lt"/>
                <a:ea typeface="Aptos" panose="020B0004020202020204" pitchFamily="34" charset="0"/>
                <a:cs typeface="Aptos" panose="020B0004020202020204" pitchFamily="34" charset="0"/>
              </a:rPr>
              <a:t> </a:t>
            </a:r>
            <a:r>
              <a:rPr lang="es-ES" sz="2800" dirty="0" err="1">
                <a:solidFill>
                  <a:schemeClr val="accent1"/>
                </a:solidFill>
                <a:effectLst/>
                <a:latin typeface="+mj-lt"/>
                <a:ea typeface="Aptos" panose="020B0004020202020204" pitchFamily="34" charset="0"/>
                <a:cs typeface="Aptos" panose="020B0004020202020204" pitchFamily="34" charset="0"/>
              </a:rPr>
              <a:t>guarantees</a:t>
            </a:r>
            <a:r>
              <a:rPr lang="es-ES" sz="2800" dirty="0">
                <a:solidFill>
                  <a:schemeClr val="accent1"/>
                </a:solidFill>
                <a:effectLst/>
                <a:latin typeface="+mj-lt"/>
                <a:ea typeface="Aptos" panose="020B0004020202020204" pitchFamily="34" charset="0"/>
                <a:cs typeface="Aptos" panose="020B0004020202020204" pitchFamily="34" charset="0"/>
              </a:rPr>
              <a:t> </a:t>
            </a:r>
            <a:r>
              <a:rPr lang="es-ES" sz="2800" dirty="0" err="1">
                <a:solidFill>
                  <a:schemeClr val="accent1"/>
                </a:solidFill>
                <a:effectLst/>
                <a:latin typeface="+mj-lt"/>
                <a:ea typeface="Aptos" panose="020B0004020202020204" pitchFamily="34" charset="0"/>
                <a:cs typeface="Aptos" panose="020B0004020202020204" pitchFamily="34" charset="0"/>
              </a:rPr>
              <a:t>the</a:t>
            </a:r>
            <a:r>
              <a:rPr lang="es-ES" sz="2800" dirty="0">
                <a:solidFill>
                  <a:schemeClr val="accent1"/>
                </a:solidFill>
                <a:effectLst/>
                <a:latin typeface="+mj-lt"/>
                <a:ea typeface="Aptos" panose="020B0004020202020204" pitchFamily="34" charset="0"/>
                <a:cs typeface="Aptos" panose="020B0004020202020204" pitchFamily="34" charset="0"/>
              </a:rPr>
              <a:t> </a:t>
            </a:r>
            <a:r>
              <a:rPr lang="es-ES" sz="2800" dirty="0" err="1">
                <a:solidFill>
                  <a:schemeClr val="accent1"/>
                </a:solidFill>
                <a:effectLst/>
                <a:latin typeface="+mj-lt"/>
                <a:ea typeface="Aptos" panose="020B0004020202020204" pitchFamily="34" charset="0"/>
                <a:cs typeface="Aptos" panose="020B0004020202020204" pitchFamily="34" charset="0"/>
              </a:rPr>
              <a:t>rights</a:t>
            </a:r>
            <a:r>
              <a:rPr lang="es-ES" sz="2800" dirty="0">
                <a:solidFill>
                  <a:schemeClr val="accent1"/>
                </a:solidFill>
                <a:effectLst/>
                <a:latin typeface="+mj-lt"/>
                <a:ea typeface="Aptos" panose="020B0004020202020204" pitchFamily="34" charset="0"/>
                <a:cs typeface="Aptos" panose="020B0004020202020204" pitchFamily="34" charset="0"/>
              </a:rPr>
              <a:t> </a:t>
            </a:r>
            <a:r>
              <a:rPr lang="es-ES" sz="2800" dirty="0" err="1">
                <a:solidFill>
                  <a:schemeClr val="accent1"/>
                </a:solidFill>
                <a:effectLst/>
                <a:latin typeface="+mj-lt"/>
                <a:ea typeface="Aptos" panose="020B0004020202020204" pitchFamily="34" charset="0"/>
                <a:cs typeface="Aptos" panose="020B0004020202020204" pitchFamily="34" charset="0"/>
              </a:rPr>
              <a:t>provided</a:t>
            </a:r>
            <a:r>
              <a:rPr lang="es-ES" sz="2800" dirty="0">
                <a:solidFill>
                  <a:schemeClr val="accent1"/>
                </a:solidFill>
                <a:effectLst/>
                <a:latin typeface="+mj-lt"/>
                <a:ea typeface="Aptos" panose="020B0004020202020204" pitchFamily="34" charset="0"/>
                <a:cs typeface="Aptos" panose="020B0004020202020204" pitchFamily="34" charset="0"/>
              </a:rPr>
              <a:t> </a:t>
            </a:r>
            <a:r>
              <a:rPr lang="es-ES" sz="2800" dirty="0" err="1">
                <a:solidFill>
                  <a:schemeClr val="accent1"/>
                </a:solidFill>
                <a:effectLst/>
                <a:latin typeface="+mj-lt"/>
                <a:ea typeface="Aptos" panose="020B0004020202020204" pitchFamily="34" charset="0"/>
                <a:cs typeface="Aptos" panose="020B0004020202020204" pitchFamily="34" charset="0"/>
              </a:rPr>
              <a:t>for</a:t>
            </a:r>
            <a:r>
              <a:rPr lang="es-ES" sz="2800" dirty="0">
                <a:solidFill>
                  <a:schemeClr val="accent1"/>
                </a:solidFill>
                <a:effectLst/>
                <a:latin typeface="+mj-lt"/>
                <a:ea typeface="Aptos" panose="020B0004020202020204" pitchFamily="34" charset="0"/>
                <a:cs typeface="Aptos" panose="020B0004020202020204" pitchFamily="34" charset="0"/>
              </a:rPr>
              <a:t> in </a:t>
            </a:r>
            <a:r>
              <a:rPr lang="es-ES" sz="2800" dirty="0" err="1">
                <a:solidFill>
                  <a:schemeClr val="accent1"/>
                </a:solidFill>
                <a:effectLst/>
                <a:latin typeface="+mj-lt"/>
                <a:ea typeface="Aptos" panose="020B0004020202020204" pitchFamily="34" charset="0"/>
                <a:cs typeface="Aptos" panose="020B0004020202020204" pitchFamily="34" charset="0"/>
              </a:rPr>
              <a:t>the</a:t>
            </a:r>
            <a:r>
              <a:rPr lang="es-ES" sz="2800" dirty="0">
                <a:solidFill>
                  <a:schemeClr val="accent1"/>
                </a:solidFill>
                <a:effectLst/>
                <a:latin typeface="+mj-lt"/>
                <a:ea typeface="Aptos" panose="020B0004020202020204" pitchFamily="34" charset="0"/>
                <a:cs typeface="Aptos" panose="020B0004020202020204" pitchFamily="34" charset="0"/>
              </a:rPr>
              <a:t> </a:t>
            </a:r>
            <a:r>
              <a:rPr lang="es-ES" sz="2800" dirty="0" err="1">
                <a:solidFill>
                  <a:schemeClr val="accent1"/>
                </a:solidFill>
                <a:effectLst/>
                <a:latin typeface="+mj-lt"/>
                <a:ea typeface="Aptos" panose="020B0004020202020204" pitchFamily="34" charset="0"/>
                <a:cs typeface="Aptos" panose="020B0004020202020204" pitchFamily="34" charset="0"/>
              </a:rPr>
              <a:t>Convention</a:t>
            </a:r>
            <a:r>
              <a:rPr lang="es-ES" sz="2800" dirty="0">
                <a:solidFill>
                  <a:schemeClr val="accent1"/>
                </a:solidFill>
                <a:effectLst/>
                <a:latin typeface="+mj-lt"/>
                <a:ea typeface="Aptos" panose="020B0004020202020204" pitchFamily="34" charset="0"/>
                <a:cs typeface="Aptos" panose="020B0004020202020204" pitchFamily="34" charset="0"/>
              </a:rPr>
              <a:t>, </a:t>
            </a:r>
            <a:r>
              <a:rPr lang="es-ES" sz="2800" dirty="0" err="1">
                <a:solidFill>
                  <a:schemeClr val="accent1"/>
                </a:solidFill>
                <a:effectLst/>
                <a:latin typeface="+mj-lt"/>
                <a:ea typeface="Aptos" panose="020B0004020202020204" pitchFamily="34" charset="0"/>
                <a:cs typeface="Aptos" panose="020B0004020202020204" pitchFamily="34" charset="0"/>
              </a:rPr>
              <a:t>prohibiting</a:t>
            </a:r>
            <a:r>
              <a:rPr lang="es-ES" sz="2800" dirty="0">
                <a:solidFill>
                  <a:schemeClr val="accent1"/>
                </a:solidFill>
                <a:effectLst/>
                <a:latin typeface="+mj-lt"/>
                <a:ea typeface="Aptos" panose="020B0004020202020204" pitchFamily="34" charset="0"/>
                <a:cs typeface="Aptos" panose="020B0004020202020204" pitchFamily="34" charset="0"/>
              </a:rPr>
              <a:t> </a:t>
            </a:r>
            <a:r>
              <a:rPr lang="es-ES" sz="2800" dirty="0" err="1">
                <a:solidFill>
                  <a:schemeClr val="accent1"/>
                </a:solidFill>
                <a:effectLst/>
                <a:latin typeface="+mj-lt"/>
                <a:ea typeface="Aptos" panose="020B0004020202020204" pitchFamily="34" charset="0"/>
                <a:cs typeface="Aptos" panose="020B0004020202020204" pitchFamily="34" charset="0"/>
              </a:rPr>
              <a:t>discrimination</a:t>
            </a:r>
            <a:r>
              <a:rPr lang="es-ES" sz="2800" dirty="0">
                <a:solidFill>
                  <a:schemeClr val="accent1"/>
                </a:solidFill>
                <a:effectLst/>
                <a:latin typeface="+mj-lt"/>
                <a:ea typeface="Aptos" panose="020B0004020202020204" pitchFamily="34" charset="0"/>
                <a:cs typeface="Aptos" panose="020B0004020202020204" pitchFamily="34" charset="0"/>
              </a:rPr>
              <a:t> </a:t>
            </a:r>
            <a:r>
              <a:rPr lang="es-ES" sz="2800" dirty="0" err="1">
                <a:solidFill>
                  <a:schemeClr val="accent1"/>
                </a:solidFill>
                <a:effectLst/>
                <a:latin typeface="+mj-lt"/>
                <a:ea typeface="Aptos" panose="020B0004020202020204" pitchFamily="34" charset="0"/>
                <a:cs typeface="Aptos" panose="020B0004020202020204" pitchFamily="34" charset="0"/>
              </a:rPr>
              <a:t>for</a:t>
            </a:r>
            <a:r>
              <a:rPr lang="es-ES" sz="2800" dirty="0">
                <a:solidFill>
                  <a:schemeClr val="accent1"/>
                </a:solidFill>
                <a:effectLst/>
                <a:latin typeface="+mj-lt"/>
                <a:ea typeface="Aptos" panose="020B0004020202020204" pitchFamily="34" charset="0"/>
                <a:cs typeface="Aptos" panose="020B0004020202020204" pitchFamily="34" charset="0"/>
              </a:rPr>
              <a:t> </a:t>
            </a:r>
            <a:r>
              <a:rPr lang="es-ES" sz="2800" dirty="0" err="1">
                <a:solidFill>
                  <a:schemeClr val="accent1"/>
                </a:solidFill>
                <a:effectLst/>
                <a:latin typeface="+mj-lt"/>
                <a:ea typeface="Aptos" panose="020B0004020202020204" pitchFamily="34" charset="0"/>
                <a:cs typeface="Aptos" panose="020B0004020202020204" pitchFamily="34" charset="0"/>
              </a:rPr>
              <a:t>any</a:t>
            </a:r>
            <a:r>
              <a:rPr lang="es-ES" sz="2800" dirty="0">
                <a:solidFill>
                  <a:schemeClr val="accent1"/>
                </a:solidFill>
                <a:effectLst/>
                <a:latin typeface="+mj-lt"/>
                <a:ea typeface="Aptos" panose="020B0004020202020204" pitchFamily="34" charset="0"/>
                <a:cs typeface="Aptos" panose="020B0004020202020204" pitchFamily="34" charset="0"/>
              </a:rPr>
              <a:t> </a:t>
            </a:r>
            <a:r>
              <a:rPr lang="es-ES" sz="2800" dirty="0" err="1">
                <a:solidFill>
                  <a:schemeClr val="accent1"/>
                </a:solidFill>
                <a:effectLst/>
                <a:latin typeface="+mj-lt"/>
                <a:ea typeface="Aptos" panose="020B0004020202020204" pitchFamily="34" charset="0"/>
                <a:cs typeface="Aptos" panose="020B0004020202020204" pitchFamily="34" charset="0"/>
              </a:rPr>
              <a:t>reason</a:t>
            </a:r>
            <a:r>
              <a:rPr lang="es-ES" sz="2800" dirty="0">
                <a:solidFill>
                  <a:schemeClr val="accent1"/>
                </a:solidFill>
                <a:effectLst/>
                <a:latin typeface="+mj-lt"/>
                <a:ea typeface="Aptos" panose="020B0004020202020204" pitchFamily="34" charset="0"/>
                <a:cs typeface="Aptos" panose="020B0004020202020204" pitchFamily="34" charset="0"/>
              </a:rPr>
              <a:t>, </a:t>
            </a:r>
            <a:r>
              <a:rPr lang="es-ES" sz="2800" dirty="0" err="1">
                <a:solidFill>
                  <a:schemeClr val="accent1"/>
                </a:solidFill>
                <a:effectLst/>
                <a:latin typeface="+mj-lt"/>
                <a:ea typeface="Aptos" panose="020B0004020202020204" pitchFamily="34" charset="0"/>
                <a:cs typeface="Aptos" panose="020B0004020202020204" pitchFamily="34" charset="0"/>
              </a:rPr>
              <a:t>including</a:t>
            </a:r>
            <a:r>
              <a:rPr lang="es-ES" sz="2800" dirty="0">
                <a:solidFill>
                  <a:schemeClr val="accent1"/>
                </a:solidFill>
                <a:effectLst/>
                <a:latin typeface="+mj-lt"/>
                <a:ea typeface="Aptos" panose="020B0004020202020204" pitchFamily="34" charset="0"/>
                <a:cs typeface="Aptos" panose="020B0004020202020204" pitchFamily="34" charset="0"/>
              </a:rPr>
              <a:t> </a:t>
            </a:r>
            <a:r>
              <a:rPr lang="es-ES" sz="2800" dirty="0" err="1">
                <a:solidFill>
                  <a:schemeClr val="accent1"/>
                </a:solidFill>
                <a:effectLst/>
                <a:latin typeface="+mj-lt"/>
                <a:ea typeface="Aptos" panose="020B0004020202020204" pitchFamily="34" charset="0"/>
                <a:cs typeface="Aptos" panose="020B0004020202020204" pitchFamily="34" charset="0"/>
              </a:rPr>
              <a:t>age-related</a:t>
            </a:r>
            <a:r>
              <a:rPr lang="es-ES" sz="2800" dirty="0">
                <a:solidFill>
                  <a:schemeClr val="accent1"/>
                </a:solidFill>
                <a:effectLst/>
                <a:latin typeface="+mj-lt"/>
                <a:ea typeface="Aptos" panose="020B0004020202020204" pitchFamily="34" charset="0"/>
                <a:cs typeface="Aptos" panose="020B0004020202020204" pitchFamily="34" charset="0"/>
              </a:rPr>
              <a:t> </a:t>
            </a:r>
            <a:r>
              <a:rPr lang="es-ES" sz="2800" dirty="0" err="1">
                <a:solidFill>
                  <a:schemeClr val="accent1"/>
                </a:solidFill>
                <a:effectLst/>
                <a:latin typeface="+mj-lt"/>
                <a:ea typeface="Aptos" panose="020B0004020202020204" pitchFamily="34" charset="0"/>
                <a:cs typeface="Aptos" panose="020B0004020202020204" pitchFamily="34" charset="0"/>
              </a:rPr>
              <a:t>reasons</a:t>
            </a:r>
            <a:r>
              <a:rPr lang="ro-RO" sz="2800" dirty="0">
                <a:solidFill>
                  <a:schemeClr val="accent1"/>
                </a:solidFill>
                <a:effectLst/>
                <a:latin typeface="+mj-lt"/>
                <a:ea typeface="Aptos" panose="020B0004020202020204" pitchFamily="34" charset="0"/>
                <a:cs typeface="Aptos" panose="020B0004020202020204" pitchFamily="34" charset="0"/>
              </a:rPr>
              <a:t>;</a:t>
            </a:r>
          </a:p>
          <a:p>
            <a:pPr marL="0" marR="0" indent="0" algn="just">
              <a:lnSpc>
                <a:spcPct val="107000"/>
              </a:lnSpc>
              <a:spcBef>
                <a:spcPts val="0"/>
              </a:spcBef>
              <a:spcAft>
                <a:spcPts val="800"/>
              </a:spcAft>
              <a:buNone/>
            </a:pPr>
            <a:endParaRPr lang="en-US" sz="2800" dirty="0">
              <a:solidFill>
                <a:schemeClr val="accent1"/>
              </a:solidFill>
              <a:effectLst/>
              <a:latin typeface="+mj-lt"/>
              <a:ea typeface="Aptos" panose="020B0004020202020204" pitchFamily="34" charset="0"/>
              <a:cs typeface="Aptos" panose="020B0004020202020204" pitchFamily="34" charset="0"/>
            </a:endParaRPr>
          </a:p>
          <a:p>
            <a:pPr marL="57150" marR="0" indent="-285750" algn="just">
              <a:lnSpc>
                <a:spcPct val="107000"/>
              </a:lnSpc>
              <a:spcBef>
                <a:spcPts val="0"/>
              </a:spcBef>
              <a:spcAft>
                <a:spcPts val="800"/>
              </a:spcAft>
              <a:buFont typeface="Wingdings" panose="05000000000000000000" pitchFamily="2" charset="2"/>
              <a:buChar char="§"/>
            </a:pPr>
            <a:r>
              <a:rPr lang="es-ES" sz="2800" dirty="0" err="1">
                <a:solidFill>
                  <a:schemeClr val="accent1"/>
                </a:solidFill>
                <a:effectLst/>
                <a:latin typeface="+mj-lt"/>
                <a:ea typeface="Aptos" panose="020B0004020202020204" pitchFamily="34" charset="0"/>
                <a:cs typeface="Aptos" panose="020B0004020202020204" pitchFamily="34" charset="0"/>
              </a:rPr>
              <a:t>Children</a:t>
            </a:r>
            <a:r>
              <a:rPr lang="es-ES" sz="2800" dirty="0">
                <a:solidFill>
                  <a:schemeClr val="accent1"/>
                </a:solidFill>
                <a:effectLst/>
                <a:latin typeface="+mj-lt"/>
                <a:ea typeface="Aptos" panose="020B0004020202020204" pitchFamily="34" charset="0"/>
                <a:cs typeface="Aptos" panose="020B0004020202020204" pitchFamily="34" charset="0"/>
              </a:rPr>
              <a:t> </a:t>
            </a:r>
            <a:r>
              <a:rPr lang="es-ES" sz="2800" dirty="0" err="1">
                <a:solidFill>
                  <a:schemeClr val="accent1"/>
                </a:solidFill>
                <a:effectLst/>
                <a:latin typeface="+mj-lt"/>
                <a:ea typeface="Aptos" panose="020B0004020202020204" pitchFamily="34" charset="0"/>
                <a:cs typeface="Aptos" panose="020B0004020202020204" pitchFamily="34" charset="0"/>
              </a:rPr>
              <a:t>have</a:t>
            </a:r>
            <a:r>
              <a:rPr lang="es-ES" sz="2800" dirty="0">
                <a:solidFill>
                  <a:schemeClr val="accent1"/>
                </a:solidFill>
                <a:effectLst/>
                <a:latin typeface="+mj-lt"/>
                <a:ea typeface="Aptos" panose="020B0004020202020204" pitchFamily="34" charset="0"/>
                <a:cs typeface="Aptos" panose="020B0004020202020204" pitchFamily="34" charset="0"/>
              </a:rPr>
              <a:t> </a:t>
            </a:r>
            <a:r>
              <a:rPr lang="es-ES" sz="2800" dirty="0" err="1">
                <a:solidFill>
                  <a:schemeClr val="accent1"/>
                </a:solidFill>
                <a:effectLst/>
                <a:latin typeface="+mj-lt"/>
                <a:ea typeface="Aptos" panose="020B0004020202020204" pitchFamily="34" charset="0"/>
                <a:cs typeface="Aptos" panose="020B0004020202020204" pitchFamily="34" charset="0"/>
              </a:rPr>
              <a:t>rights</a:t>
            </a:r>
            <a:r>
              <a:rPr lang="es-ES" sz="2800" dirty="0">
                <a:solidFill>
                  <a:schemeClr val="accent1"/>
                </a:solidFill>
                <a:effectLst/>
                <a:latin typeface="+mj-lt"/>
                <a:ea typeface="Aptos" panose="020B0004020202020204" pitchFamily="34" charset="0"/>
                <a:cs typeface="Aptos" panose="020B0004020202020204" pitchFamily="34" charset="0"/>
              </a:rPr>
              <a:t>, </a:t>
            </a:r>
            <a:r>
              <a:rPr lang="es-ES" sz="2800" dirty="0" err="1">
                <a:solidFill>
                  <a:schemeClr val="accent1"/>
                </a:solidFill>
                <a:effectLst/>
                <a:latin typeface="+mj-lt"/>
                <a:ea typeface="Aptos" panose="020B0004020202020204" pitchFamily="34" charset="0"/>
                <a:cs typeface="Aptos" panose="020B0004020202020204" pitchFamily="34" charset="0"/>
              </a:rPr>
              <a:t>which</a:t>
            </a:r>
            <a:r>
              <a:rPr lang="es-ES" sz="2800" dirty="0">
                <a:solidFill>
                  <a:schemeClr val="accent1"/>
                </a:solidFill>
                <a:effectLst/>
                <a:latin typeface="+mj-lt"/>
                <a:ea typeface="Aptos" panose="020B0004020202020204" pitchFamily="34" charset="0"/>
                <a:cs typeface="Aptos" panose="020B0004020202020204" pitchFamily="34" charset="0"/>
              </a:rPr>
              <a:t> are </a:t>
            </a:r>
            <a:r>
              <a:rPr lang="es-ES" sz="2800" dirty="0" err="1">
                <a:solidFill>
                  <a:schemeClr val="accent1"/>
                </a:solidFill>
                <a:effectLst/>
                <a:latin typeface="+mj-lt"/>
                <a:ea typeface="Aptos" panose="020B0004020202020204" pitchFamily="34" charset="0"/>
                <a:cs typeface="Aptos" panose="020B0004020202020204" pitchFamily="34" charset="0"/>
              </a:rPr>
              <a:t>guaranteed</a:t>
            </a:r>
            <a:r>
              <a:rPr lang="es-ES" sz="2800" dirty="0">
                <a:solidFill>
                  <a:schemeClr val="accent1"/>
                </a:solidFill>
                <a:effectLst/>
                <a:latin typeface="+mj-lt"/>
                <a:ea typeface="Aptos" panose="020B0004020202020204" pitchFamily="34" charset="0"/>
                <a:cs typeface="Aptos" panose="020B0004020202020204" pitchFamily="34" charset="0"/>
              </a:rPr>
              <a:t> </a:t>
            </a:r>
            <a:r>
              <a:rPr lang="es-ES" sz="2800" dirty="0" err="1">
                <a:solidFill>
                  <a:schemeClr val="accent1"/>
                </a:solidFill>
                <a:effectLst/>
                <a:latin typeface="+mj-lt"/>
                <a:ea typeface="Aptos" panose="020B0004020202020204" pitchFamily="34" charset="0"/>
                <a:cs typeface="Aptos" panose="020B0004020202020204" pitchFamily="34" charset="0"/>
              </a:rPr>
              <a:t>during</a:t>
            </a:r>
            <a:r>
              <a:rPr lang="es-ES" sz="2800" dirty="0">
                <a:solidFill>
                  <a:schemeClr val="accent1"/>
                </a:solidFill>
                <a:effectLst/>
                <a:latin typeface="+mj-lt"/>
                <a:ea typeface="Aptos" panose="020B0004020202020204" pitchFamily="34" charset="0"/>
                <a:cs typeface="Aptos" panose="020B0004020202020204" pitchFamily="34" charset="0"/>
              </a:rPr>
              <a:t> </a:t>
            </a:r>
            <a:r>
              <a:rPr lang="es-ES" sz="2800" dirty="0" err="1">
                <a:solidFill>
                  <a:schemeClr val="accent1"/>
                </a:solidFill>
                <a:effectLst/>
                <a:latin typeface="+mj-lt"/>
                <a:ea typeface="Aptos" panose="020B0004020202020204" pitchFamily="34" charset="0"/>
                <a:cs typeface="Aptos" panose="020B0004020202020204" pitchFamily="34" charset="0"/>
              </a:rPr>
              <a:t>their</a:t>
            </a:r>
            <a:r>
              <a:rPr lang="es-ES" sz="2800" dirty="0">
                <a:solidFill>
                  <a:schemeClr val="accent1"/>
                </a:solidFill>
                <a:effectLst/>
                <a:latin typeface="+mj-lt"/>
                <a:ea typeface="Aptos" panose="020B0004020202020204" pitchFamily="34" charset="0"/>
                <a:cs typeface="Aptos" panose="020B0004020202020204" pitchFamily="34" charset="0"/>
              </a:rPr>
              <a:t> </a:t>
            </a:r>
            <a:r>
              <a:rPr lang="es-ES" sz="2800" dirty="0" err="1">
                <a:solidFill>
                  <a:schemeClr val="accent1"/>
                </a:solidFill>
                <a:effectLst/>
                <a:latin typeface="+mj-lt"/>
                <a:ea typeface="Aptos" panose="020B0004020202020204" pitchFamily="34" charset="0"/>
                <a:cs typeface="Aptos" panose="020B0004020202020204" pitchFamily="34" charset="0"/>
              </a:rPr>
              <a:t>growth</a:t>
            </a:r>
            <a:r>
              <a:rPr lang="es-ES" sz="2800" dirty="0">
                <a:solidFill>
                  <a:schemeClr val="accent1"/>
                </a:solidFill>
                <a:effectLst/>
                <a:latin typeface="+mj-lt"/>
                <a:ea typeface="Aptos" panose="020B0004020202020204" pitchFamily="34" charset="0"/>
                <a:cs typeface="Aptos" panose="020B0004020202020204" pitchFamily="34" charset="0"/>
              </a:rPr>
              <a:t> and </a:t>
            </a:r>
            <a:r>
              <a:rPr lang="es-ES" sz="2800" dirty="0" err="1">
                <a:solidFill>
                  <a:schemeClr val="accent1"/>
                </a:solidFill>
                <a:effectLst/>
                <a:latin typeface="+mj-lt"/>
                <a:ea typeface="Aptos" panose="020B0004020202020204" pitchFamily="34" charset="0"/>
                <a:cs typeface="Aptos" panose="020B0004020202020204" pitchFamily="34" charset="0"/>
              </a:rPr>
              <a:t>development</a:t>
            </a:r>
            <a:r>
              <a:rPr lang="es-ES" sz="2800" dirty="0">
                <a:solidFill>
                  <a:schemeClr val="accent1"/>
                </a:solidFill>
                <a:effectLst/>
                <a:latin typeface="+mj-lt"/>
                <a:ea typeface="Aptos" panose="020B0004020202020204" pitchFamily="34" charset="0"/>
                <a:cs typeface="Aptos" panose="020B0004020202020204" pitchFamily="34" charset="0"/>
              </a:rPr>
              <a:t>, </a:t>
            </a:r>
            <a:r>
              <a:rPr lang="es-ES" sz="2800" dirty="0" err="1">
                <a:solidFill>
                  <a:schemeClr val="accent1"/>
                </a:solidFill>
                <a:effectLst/>
                <a:latin typeface="+mj-lt"/>
                <a:ea typeface="Aptos" panose="020B0004020202020204" pitchFamily="34" charset="0"/>
                <a:cs typeface="Aptos" panose="020B0004020202020204" pitchFamily="34" charset="0"/>
              </a:rPr>
              <a:t>until</a:t>
            </a:r>
            <a:r>
              <a:rPr lang="es-ES" sz="2800" dirty="0">
                <a:solidFill>
                  <a:schemeClr val="accent1"/>
                </a:solidFill>
                <a:effectLst/>
                <a:latin typeface="+mj-lt"/>
                <a:ea typeface="Aptos" panose="020B0004020202020204" pitchFamily="34" charset="0"/>
                <a:cs typeface="Aptos" panose="020B0004020202020204" pitchFamily="34" charset="0"/>
              </a:rPr>
              <a:t> </a:t>
            </a:r>
            <a:r>
              <a:rPr lang="es-ES" sz="2800" dirty="0" err="1">
                <a:solidFill>
                  <a:schemeClr val="accent1"/>
                </a:solidFill>
                <a:effectLst/>
                <a:latin typeface="+mj-lt"/>
                <a:ea typeface="Aptos" panose="020B0004020202020204" pitchFamily="34" charset="0"/>
                <a:cs typeface="Aptos" panose="020B0004020202020204" pitchFamily="34" charset="0"/>
              </a:rPr>
              <a:t>they</a:t>
            </a:r>
            <a:r>
              <a:rPr lang="es-ES" sz="2800" dirty="0">
                <a:solidFill>
                  <a:schemeClr val="accent1"/>
                </a:solidFill>
                <a:effectLst/>
                <a:latin typeface="+mj-lt"/>
                <a:ea typeface="Aptos" panose="020B0004020202020204" pitchFamily="34" charset="0"/>
                <a:cs typeface="Aptos" panose="020B0004020202020204" pitchFamily="34" charset="0"/>
              </a:rPr>
              <a:t> </a:t>
            </a:r>
            <a:r>
              <a:rPr lang="es-ES" sz="2800" dirty="0" err="1">
                <a:solidFill>
                  <a:schemeClr val="accent1"/>
                </a:solidFill>
                <a:effectLst/>
                <a:latin typeface="+mj-lt"/>
                <a:ea typeface="Aptos" panose="020B0004020202020204" pitchFamily="34" charset="0"/>
                <a:cs typeface="Aptos" panose="020B0004020202020204" pitchFamily="34" charset="0"/>
              </a:rPr>
              <a:t>reach</a:t>
            </a:r>
            <a:r>
              <a:rPr lang="es-ES" sz="2800" dirty="0">
                <a:solidFill>
                  <a:schemeClr val="accent1"/>
                </a:solidFill>
                <a:effectLst/>
                <a:latin typeface="+mj-lt"/>
                <a:ea typeface="Aptos" panose="020B0004020202020204" pitchFamily="34" charset="0"/>
                <a:cs typeface="Aptos" panose="020B0004020202020204" pitchFamily="34" charset="0"/>
              </a:rPr>
              <a:t> </a:t>
            </a:r>
            <a:r>
              <a:rPr lang="es-ES" sz="2800" dirty="0" err="1">
                <a:solidFill>
                  <a:schemeClr val="accent1"/>
                </a:solidFill>
                <a:effectLst/>
                <a:latin typeface="+mj-lt"/>
                <a:ea typeface="Aptos" panose="020B0004020202020204" pitchFamily="34" charset="0"/>
                <a:cs typeface="Aptos" panose="020B0004020202020204" pitchFamily="34" charset="0"/>
              </a:rPr>
              <a:t>adulthood</a:t>
            </a:r>
            <a:r>
              <a:rPr lang="es-ES" sz="2800" dirty="0">
                <a:solidFill>
                  <a:schemeClr val="accent1"/>
                </a:solidFill>
                <a:effectLst/>
                <a:latin typeface="+mj-lt"/>
                <a:ea typeface="Aptos" panose="020B0004020202020204" pitchFamily="34" charset="0"/>
                <a:cs typeface="Aptos" panose="020B0004020202020204" pitchFamily="34" charset="0"/>
              </a:rPr>
              <a:t>, </a:t>
            </a:r>
            <a:r>
              <a:rPr lang="es-ES" sz="2800" dirty="0" err="1">
                <a:solidFill>
                  <a:schemeClr val="accent1"/>
                </a:solidFill>
                <a:effectLst/>
                <a:latin typeface="+mj-lt"/>
                <a:ea typeface="Aptos" panose="020B0004020202020204" pitchFamily="34" charset="0"/>
                <a:cs typeface="Aptos" panose="020B0004020202020204" pitchFamily="34" charset="0"/>
              </a:rPr>
              <a:t>given</a:t>
            </a:r>
            <a:r>
              <a:rPr lang="es-ES" sz="2800" dirty="0">
                <a:solidFill>
                  <a:schemeClr val="accent1"/>
                </a:solidFill>
                <a:effectLst/>
                <a:latin typeface="+mj-lt"/>
                <a:ea typeface="Aptos" panose="020B0004020202020204" pitchFamily="34" charset="0"/>
                <a:cs typeface="Aptos" panose="020B0004020202020204" pitchFamily="34" charset="0"/>
              </a:rPr>
              <a:t> </a:t>
            </a:r>
            <a:r>
              <a:rPr lang="es-ES" sz="2800" dirty="0" err="1">
                <a:solidFill>
                  <a:schemeClr val="accent1"/>
                </a:solidFill>
                <a:effectLst/>
                <a:latin typeface="+mj-lt"/>
                <a:ea typeface="Aptos" panose="020B0004020202020204" pitchFamily="34" charset="0"/>
                <a:cs typeface="Aptos" panose="020B0004020202020204" pitchFamily="34" charset="0"/>
              </a:rPr>
              <a:t>their</a:t>
            </a:r>
            <a:r>
              <a:rPr lang="es-ES" sz="2800" dirty="0">
                <a:solidFill>
                  <a:schemeClr val="accent1"/>
                </a:solidFill>
                <a:effectLst/>
                <a:latin typeface="+mj-lt"/>
                <a:ea typeface="Aptos" panose="020B0004020202020204" pitchFamily="34" charset="0"/>
                <a:cs typeface="Aptos" panose="020B0004020202020204" pitchFamily="34" charset="0"/>
              </a:rPr>
              <a:t> </a:t>
            </a:r>
            <a:r>
              <a:rPr lang="es-ES" sz="2800" dirty="0" err="1">
                <a:solidFill>
                  <a:schemeClr val="accent1"/>
                </a:solidFill>
                <a:effectLst/>
                <a:latin typeface="+mj-lt"/>
                <a:ea typeface="Aptos" panose="020B0004020202020204" pitchFamily="34" charset="0"/>
                <a:cs typeface="Aptos" panose="020B0004020202020204" pitchFamily="34" charset="0"/>
              </a:rPr>
              <a:t>need</a:t>
            </a:r>
            <a:r>
              <a:rPr lang="es-ES" sz="2800" dirty="0">
                <a:solidFill>
                  <a:schemeClr val="accent1"/>
                </a:solidFill>
                <a:effectLst/>
                <a:latin typeface="+mj-lt"/>
                <a:ea typeface="Aptos" panose="020B0004020202020204" pitchFamily="34" charset="0"/>
                <a:cs typeface="Aptos" panose="020B0004020202020204" pitchFamily="34" charset="0"/>
              </a:rPr>
              <a:t> </a:t>
            </a:r>
            <a:r>
              <a:rPr lang="es-ES" sz="2800" dirty="0" err="1">
                <a:solidFill>
                  <a:schemeClr val="accent1"/>
                </a:solidFill>
                <a:effectLst/>
                <a:latin typeface="+mj-lt"/>
                <a:ea typeface="Aptos" panose="020B0004020202020204" pitchFamily="34" charset="0"/>
                <a:cs typeface="Aptos" panose="020B0004020202020204" pitchFamily="34" charset="0"/>
              </a:rPr>
              <a:t>for</a:t>
            </a:r>
            <a:r>
              <a:rPr lang="es-ES" sz="2800" dirty="0">
                <a:solidFill>
                  <a:schemeClr val="accent1"/>
                </a:solidFill>
                <a:effectLst/>
                <a:latin typeface="+mj-lt"/>
                <a:ea typeface="Aptos" panose="020B0004020202020204" pitchFamily="34" charset="0"/>
                <a:cs typeface="Aptos" panose="020B0004020202020204" pitchFamily="34" charset="0"/>
              </a:rPr>
              <a:t> </a:t>
            </a:r>
            <a:r>
              <a:rPr lang="es-ES" sz="2800" dirty="0" err="1">
                <a:solidFill>
                  <a:schemeClr val="accent1"/>
                </a:solidFill>
                <a:effectLst/>
                <a:latin typeface="+mj-lt"/>
                <a:ea typeface="Aptos" panose="020B0004020202020204" pitchFamily="34" charset="0"/>
                <a:cs typeface="Aptos" panose="020B0004020202020204" pitchFamily="34" charset="0"/>
              </a:rPr>
              <a:t>guidance</a:t>
            </a:r>
            <a:r>
              <a:rPr lang="es-ES" sz="2800" dirty="0">
                <a:solidFill>
                  <a:schemeClr val="accent1"/>
                </a:solidFill>
                <a:effectLst/>
                <a:latin typeface="+mj-lt"/>
                <a:ea typeface="Aptos" panose="020B0004020202020204" pitchFamily="34" charset="0"/>
                <a:cs typeface="Aptos" panose="020B0004020202020204" pitchFamily="34" charset="0"/>
              </a:rPr>
              <a:t> and training</a:t>
            </a:r>
            <a:r>
              <a:rPr lang="ro-RO" sz="2800" dirty="0">
                <a:solidFill>
                  <a:schemeClr val="accent1"/>
                </a:solidFill>
                <a:effectLst/>
                <a:latin typeface="+mj-lt"/>
                <a:ea typeface="Aptos" panose="020B0004020202020204" pitchFamily="34" charset="0"/>
                <a:cs typeface="Aptos" panose="020B0004020202020204" pitchFamily="34" charset="0"/>
              </a:rPr>
              <a:t>;</a:t>
            </a:r>
          </a:p>
          <a:p>
            <a:pPr marL="57150" marR="0" indent="-285750" algn="just">
              <a:lnSpc>
                <a:spcPct val="107000"/>
              </a:lnSpc>
              <a:spcBef>
                <a:spcPts val="0"/>
              </a:spcBef>
              <a:spcAft>
                <a:spcPts val="800"/>
              </a:spcAft>
              <a:buFont typeface="Wingdings" panose="05000000000000000000" pitchFamily="2" charset="2"/>
              <a:buChar char="§"/>
            </a:pPr>
            <a:r>
              <a:rPr lang="es-ES" sz="2800" dirty="0" err="1">
                <a:solidFill>
                  <a:schemeClr val="accent1"/>
                </a:solidFill>
                <a:effectLst/>
                <a:latin typeface="+mj-lt"/>
                <a:ea typeface="Aptos" panose="020B0004020202020204" pitchFamily="34" charset="0"/>
                <a:cs typeface="Aptos" panose="020B0004020202020204" pitchFamily="34" charset="0"/>
              </a:rPr>
              <a:t>They</a:t>
            </a:r>
            <a:r>
              <a:rPr lang="es-ES" sz="2800" dirty="0">
                <a:solidFill>
                  <a:schemeClr val="accent1"/>
                </a:solidFill>
                <a:effectLst/>
                <a:latin typeface="+mj-lt"/>
                <a:ea typeface="Aptos" panose="020B0004020202020204" pitchFamily="34" charset="0"/>
                <a:cs typeface="Aptos" panose="020B0004020202020204" pitchFamily="34" charset="0"/>
              </a:rPr>
              <a:t> </a:t>
            </a:r>
            <a:r>
              <a:rPr lang="es-ES" sz="2800" dirty="0" err="1">
                <a:solidFill>
                  <a:schemeClr val="accent1"/>
                </a:solidFill>
                <a:effectLst/>
                <a:latin typeface="+mj-lt"/>
                <a:ea typeface="Aptos" panose="020B0004020202020204" pitchFamily="34" charset="0"/>
                <a:cs typeface="Aptos" panose="020B0004020202020204" pitchFamily="34" charset="0"/>
              </a:rPr>
              <a:t>benefit</a:t>
            </a:r>
            <a:r>
              <a:rPr lang="es-ES" sz="2800" dirty="0">
                <a:solidFill>
                  <a:schemeClr val="accent1"/>
                </a:solidFill>
                <a:effectLst/>
                <a:latin typeface="+mj-lt"/>
                <a:ea typeface="Aptos" panose="020B0004020202020204" pitchFamily="34" charset="0"/>
                <a:cs typeface="Aptos" panose="020B0004020202020204" pitchFamily="34" charset="0"/>
              </a:rPr>
              <a:t> </a:t>
            </a:r>
            <a:r>
              <a:rPr lang="es-ES" sz="2800" dirty="0" err="1">
                <a:solidFill>
                  <a:schemeClr val="accent1"/>
                </a:solidFill>
                <a:effectLst/>
                <a:latin typeface="+mj-lt"/>
                <a:ea typeface="Aptos" panose="020B0004020202020204" pitchFamily="34" charset="0"/>
                <a:cs typeface="Aptos" panose="020B0004020202020204" pitchFamily="34" charset="0"/>
              </a:rPr>
              <a:t>from</a:t>
            </a:r>
            <a:r>
              <a:rPr lang="es-ES" sz="2800" dirty="0">
                <a:solidFill>
                  <a:schemeClr val="accent1"/>
                </a:solidFill>
                <a:effectLst/>
                <a:latin typeface="+mj-lt"/>
                <a:ea typeface="Aptos" panose="020B0004020202020204" pitchFamily="34" charset="0"/>
                <a:cs typeface="Aptos" panose="020B0004020202020204" pitchFamily="34" charset="0"/>
              </a:rPr>
              <a:t> </a:t>
            </a:r>
            <a:r>
              <a:rPr lang="es-ES" sz="2800" dirty="0" err="1">
                <a:solidFill>
                  <a:schemeClr val="accent1"/>
                </a:solidFill>
                <a:effectLst/>
                <a:latin typeface="+mj-lt"/>
                <a:ea typeface="Aptos" panose="020B0004020202020204" pitchFamily="34" charset="0"/>
                <a:cs typeface="Aptos" panose="020B0004020202020204" pitchFamily="34" charset="0"/>
              </a:rPr>
              <a:t>all</a:t>
            </a:r>
            <a:r>
              <a:rPr lang="es-ES" sz="2800" dirty="0">
                <a:solidFill>
                  <a:schemeClr val="accent1"/>
                </a:solidFill>
                <a:effectLst/>
                <a:latin typeface="+mj-lt"/>
                <a:ea typeface="Aptos" panose="020B0004020202020204" pitchFamily="34" charset="0"/>
                <a:cs typeface="Aptos" panose="020B0004020202020204" pitchFamily="34" charset="0"/>
              </a:rPr>
              <a:t> human </a:t>
            </a:r>
            <a:r>
              <a:rPr lang="es-ES" sz="2800" dirty="0" err="1">
                <a:solidFill>
                  <a:schemeClr val="accent1"/>
                </a:solidFill>
                <a:effectLst/>
                <a:latin typeface="+mj-lt"/>
                <a:ea typeface="Aptos" panose="020B0004020202020204" pitchFamily="34" charset="0"/>
                <a:cs typeface="Aptos" panose="020B0004020202020204" pitchFamily="34" charset="0"/>
              </a:rPr>
              <a:t>rights</a:t>
            </a:r>
            <a:r>
              <a:rPr lang="es-ES" sz="2800" dirty="0">
                <a:solidFill>
                  <a:schemeClr val="accent1"/>
                </a:solidFill>
                <a:effectLst/>
                <a:latin typeface="+mj-lt"/>
                <a:ea typeface="Aptos" panose="020B0004020202020204" pitchFamily="34" charset="0"/>
                <a:cs typeface="Aptos" panose="020B0004020202020204" pitchFamily="34" charset="0"/>
              </a:rPr>
              <a:t> and at </a:t>
            </a:r>
            <a:r>
              <a:rPr lang="es-ES" sz="2800" dirty="0" err="1">
                <a:solidFill>
                  <a:schemeClr val="accent1"/>
                </a:solidFill>
                <a:effectLst/>
                <a:latin typeface="+mj-lt"/>
                <a:ea typeface="Aptos" panose="020B0004020202020204" pitchFamily="34" charset="0"/>
                <a:cs typeface="Aptos" panose="020B0004020202020204" pitchFamily="34" charset="0"/>
              </a:rPr>
              <a:t>the</a:t>
            </a:r>
            <a:r>
              <a:rPr lang="es-ES" sz="2800" dirty="0">
                <a:solidFill>
                  <a:schemeClr val="accent1"/>
                </a:solidFill>
                <a:effectLst/>
                <a:latin typeface="+mj-lt"/>
                <a:ea typeface="Aptos" panose="020B0004020202020204" pitchFamily="34" charset="0"/>
                <a:cs typeface="Aptos" panose="020B0004020202020204" pitchFamily="34" charset="0"/>
              </a:rPr>
              <a:t> </a:t>
            </a:r>
            <a:r>
              <a:rPr lang="es-ES" sz="2800" dirty="0" err="1">
                <a:solidFill>
                  <a:schemeClr val="accent1"/>
                </a:solidFill>
                <a:effectLst/>
                <a:latin typeface="+mj-lt"/>
                <a:ea typeface="Aptos" panose="020B0004020202020204" pitchFamily="34" charset="0"/>
                <a:cs typeface="Aptos" panose="020B0004020202020204" pitchFamily="34" charset="0"/>
              </a:rPr>
              <a:t>same</a:t>
            </a:r>
            <a:r>
              <a:rPr lang="es-ES" sz="2800" dirty="0">
                <a:solidFill>
                  <a:schemeClr val="accent1"/>
                </a:solidFill>
                <a:effectLst/>
                <a:latin typeface="+mj-lt"/>
                <a:ea typeface="Aptos" panose="020B0004020202020204" pitchFamily="34" charset="0"/>
                <a:cs typeface="Aptos" panose="020B0004020202020204" pitchFamily="34" charset="0"/>
              </a:rPr>
              <a:t> time are </a:t>
            </a:r>
            <a:r>
              <a:rPr lang="es-ES" sz="2800" dirty="0" err="1">
                <a:solidFill>
                  <a:schemeClr val="accent1"/>
                </a:solidFill>
                <a:effectLst/>
                <a:latin typeface="+mj-lt"/>
                <a:ea typeface="Aptos" panose="020B0004020202020204" pitchFamily="34" charset="0"/>
                <a:cs typeface="Aptos" panose="020B0004020202020204" pitchFamily="34" charset="0"/>
              </a:rPr>
              <a:t>subject</a:t>
            </a:r>
            <a:r>
              <a:rPr lang="es-ES" sz="2800" dirty="0">
                <a:solidFill>
                  <a:schemeClr val="accent1"/>
                </a:solidFill>
                <a:effectLst/>
                <a:latin typeface="+mj-lt"/>
                <a:ea typeface="Aptos" panose="020B0004020202020204" pitchFamily="34" charset="0"/>
                <a:cs typeface="Aptos" panose="020B0004020202020204" pitchFamily="34" charset="0"/>
              </a:rPr>
              <a:t> </a:t>
            </a:r>
            <a:r>
              <a:rPr lang="es-ES" sz="2800" dirty="0" err="1">
                <a:solidFill>
                  <a:schemeClr val="accent1"/>
                </a:solidFill>
                <a:effectLst/>
                <a:latin typeface="+mj-lt"/>
                <a:ea typeface="Aptos" panose="020B0004020202020204" pitchFamily="34" charset="0"/>
                <a:cs typeface="Aptos" panose="020B0004020202020204" pitchFamily="34" charset="0"/>
              </a:rPr>
              <a:t>to</a:t>
            </a:r>
            <a:r>
              <a:rPr lang="es-ES" sz="2800" dirty="0">
                <a:solidFill>
                  <a:schemeClr val="accent1"/>
                </a:solidFill>
                <a:effectLst/>
                <a:latin typeface="+mj-lt"/>
                <a:ea typeface="Aptos" panose="020B0004020202020204" pitchFamily="34" charset="0"/>
                <a:cs typeface="Aptos" panose="020B0004020202020204" pitchFamily="34" charset="0"/>
              </a:rPr>
              <a:t> </a:t>
            </a:r>
            <a:r>
              <a:rPr lang="es-ES" sz="2800" dirty="0" err="1">
                <a:solidFill>
                  <a:schemeClr val="accent1"/>
                </a:solidFill>
                <a:effectLst/>
                <a:latin typeface="+mj-lt"/>
                <a:ea typeface="Aptos" panose="020B0004020202020204" pitchFamily="34" charset="0"/>
                <a:cs typeface="Aptos" panose="020B0004020202020204" pitchFamily="34" charset="0"/>
              </a:rPr>
              <a:t>special</a:t>
            </a:r>
            <a:r>
              <a:rPr lang="es-ES" sz="2800" dirty="0">
                <a:solidFill>
                  <a:schemeClr val="accent1"/>
                </a:solidFill>
                <a:effectLst/>
                <a:latin typeface="+mj-lt"/>
                <a:ea typeface="Aptos" panose="020B0004020202020204" pitchFamily="34" charset="0"/>
                <a:cs typeface="Aptos" panose="020B0004020202020204" pitchFamily="34" charset="0"/>
              </a:rPr>
              <a:t> </a:t>
            </a:r>
            <a:r>
              <a:rPr lang="es-ES" sz="2800" dirty="0" err="1">
                <a:solidFill>
                  <a:schemeClr val="accent1"/>
                </a:solidFill>
                <a:effectLst/>
                <a:latin typeface="+mj-lt"/>
                <a:ea typeface="Aptos" panose="020B0004020202020204" pitchFamily="34" charset="0"/>
                <a:cs typeface="Aptos" panose="020B0004020202020204" pitchFamily="34" charset="0"/>
              </a:rPr>
              <a:t>regulations</a:t>
            </a:r>
            <a:r>
              <a:rPr lang="es-ES" sz="2800" dirty="0">
                <a:solidFill>
                  <a:schemeClr val="accent1"/>
                </a:solidFill>
                <a:effectLst/>
                <a:latin typeface="+mj-lt"/>
                <a:ea typeface="Aptos" panose="020B0004020202020204" pitchFamily="34" charset="0"/>
                <a:cs typeface="Aptos" panose="020B0004020202020204" pitchFamily="34" charset="0"/>
              </a:rPr>
              <a:t>, </a:t>
            </a:r>
            <a:r>
              <a:rPr lang="es-ES" sz="2800" dirty="0" err="1">
                <a:solidFill>
                  <a:schemeClr val="accent1"/>
                </a:solidFill>
                <a:effectLst/>
                <a:latin typeface="+mj-lt"/>
                <a:ea typeface="Aptos" panose="020B0004020202020204" pitchFamily="34" charset="0"/>
                <a:cs typeface="Aptos" panose="020B0004020202020204" pitchFamily="34" charset="0"/>
              </a:rPr>
              <a:t>given</a:t>
            </a:r>
            <a:r>
              <a:rPr lang="es-ES" sz="2800" dirty="0">
                <a:solidFill>
                  <a:schemeClr val="accent1"/>
                </a:solidFill>
                <a:effectLst/>
                <a:latin typeface="+mj-lt"/>
                <a:ea typeface="Aptos" panose="020B0004020202020204" pitchFamily="34" charset="0"/>
                <a:cs typeface="Aptos" panose="020B0004020202020204" pitchFamily="34" charset="0"/>
              </a:rPr>
              <a:t> </a:t>
            </a:r>
            <a:r>
              <a:rPr lang="es-ES" sz="2800" dirty="0" err="1">
                <a:solidFill>
                  <a:schemeClr val="accent1"/>
                </a:solidFill>
                <a:effectLst/>
                <a:latin typeface="+mj-lt"/>
                <a:ea typeface="Aptos" panose="020B0004020202020204" pitchFamily="34" charset="0"/>
                <a:cs typeface="Aptos" panose="020B0004020202020204" pitchFamily="34" charset="0"/>
              </a:rPr>
              <a:t>their</a:t>
            </a:r>
            <a:r>
              <a:rPr lang="es-ES" sz="2800" dirty="0">
                <a:solidFill>
                  <a:schemeClr val="accent1"/>
                </a:solidFill>
                <a:effectLst/>
                <a:latin typeface="+mj-lt"/>
                <a:ea typeface="Aptos" panose="020B0004020202020204" pitchFamily="34" charset="0"/>
                <a:cs typeface="Aptos" panose="020B0004020202020204" pitchFamily="34" charset="0"/>
              </a:rPr>
              <a:t> </a:t>
            </a:r>
            <a:r>
              <a:rPr lang="es-ES" sz="2800" dirty="0" err="1">
                <a:solidFill>
                  <a:schemeClr val="accent1"/>
                </a:solidFill>
                <a:effectLst/>
                <a:latin typeface="+mj-lt"/>
                <a:ea typeface="Aptos" panose="020B0004020202020204" pitchFamily="34" charset="0"/>
                <a:cs typeface="Aptos" panose="020B0004020202020204" pitchFamily="34" charset="0"/>
              </a:rPr>
              <a:t>specific</a:t>
            </a:r>
            <a:r>
              <a:rPr lang="es-ES" sz="2800" dirty="0">
                <a:solidFill>
                  <a:schemeClr val="accent1"/>
                </a:solidFill>
                <a:effectLst/>
                <a:latin typeface="+mj-lt"/>
                <a:ea typeface="Aptos" panose="020B0004020202020204" pitchFamily="34" charset="0"/>
                <a:cs typeface="Aptos" panose="020B0004020202020204" pitchFamily="34" charset="0"/>
              </a:rPr>
              <a:t> </a:t>
            </a:r>
            <a:r>
              <a:rPr lang="es-ES" sz="2800" dirty="0" err="1">
                <a:solidFill>
                  <a:schemeClr val="accent1"/>
                </a:solidFill>
                <a:effectLst/>
                <a:latin typeface="+mj-lt"/>
                <a:ea typeface="Aptos" panose="020B0004020202020204" pitchFamily="34" charset="0"/>
                <a:cs typeface="Aptos" panose="020B0004020202020204" pitchFamily="34" charset="0"/>
              </a:rPr>
              <a:t>characteristics</a:t>
            </a:r>
            <a:r>
              <a:rPr lang="ro-RO" sz="2800" dirty="0">
                <a:solidFill>
                  <a:schemeClr val="accent1"/>
                </a:solidFill>
                <a:effectLst/>
                <a:latin typeface="+mj-lt"/>
                <a:ea typeface="Aptos" panose="020B0004020202020204" pitchFamily="34" charset="0"/>
                <a:cs typeface="Aptos" panose="020B0004020202020204" pitchFamily="34" charset="0"/>
              </a:rPr>
              <a:t>;</a:t>
            </a:r>
          </a:p>
          <a:p>
            <a:pPr marL="57150" marR="0" indent="-285750" algn="just">
              <a:lnSpc>
                <a:spcPct val="107000"/>
              </a:lnSpc>
              <a:spcBef>
                <a:spcPts val="0"/>
              </a:spcBef>
              <a:spcAft>
                <a:spcPts val="800"/>
              </a:spcAft>
              <a:buFont typeface="Wingdings" panose="05000000000000000000" pitchFamily="2" charset="2"/>
              <a:buChar char="§"/>
            </a:pPr>
            <a:r>
              <a:rPr lang="es-ES" sz="2800" dirty="0">
                <a:solidFill>
                  <a:schemeClr val="accent1"/>
                </a:solidFill>
                <a:effectLst/>
                <a:latin typeface="+mj-lt"/>
                <a:ea typeface="Times New Roman" panose="02020603050405020304" pitchFamily="18" charset="0"/>
                <a:cs typeface="Aptos" panose="020B0004020202020204" pitchFamily="34" charset="0"/>
              </a:rPr>
              <a:t>In </a:t>
            </a:r>
            <a:r>
              <a:rPr lang="es-ES" sz="2800" dirty="0" err="1">
                <a:solidFill>
                  <a:schemeClr val="accent1"/>
                </a:solidFill>
                <a:effectLst/>
                <a:latin typeface="+mj-lt"/>
                <a:ea typeface="Times New Roman" panose="02020603050405020304" pitchFamily="18" charset="0"/>
                <a:cs typeface="Aptos" panose="020B0004020202020204" pitchFamily="34" charset="0"/>
              </a:rPr>
              <a:t>some</a:t>
            </a:r>
            <a:r>
              <a:rPr lang="es-ES" sz="2800" dirty="0">
                <a:solidFill>
                  <a:schemeClr val="accent1"/>
                </a:solidFill>
                <a:effectLst/>
                <a:latin typeface="+mj-lt"/>
                <a:ea typeface="Times New Roman" panose="02020603050405020304" pitchFamily="18" charset="0"/>
                <a:cs typeface="Aptos" panose="020B0004020202020204" pitchFamily="34" charset="0"/>
              </a:rPr>
              <a:t> cases, </a:t>
            </a:r>
            <a:r>
              <a:rPr lang="es-ES" sz="2800" dirty="0" err="1">
                <a:solidFill>
                  <a:schemeClr val="accent1"/>
                </a:solidFill>
                <a:effectLst/>
                <a:latin typeface="+mj-lt"/>
                <a:ea typeface="Times New Roman" panose="02020603050405020304" pitchFamily="18" charset="0"/>
                <a:cs typeface="Aptos" panose="020B0004020202020204" pitchFamily="34" charset="0"/>
              </a:rPr>
              <a:t>the</a:t>
            </a:r>
            <a:r>
              <a:rPr lang="es-ES" sz="2800" dirty="0">
                <a:solidFill>
                  <a:schemeClr val="accent1"/>
                </a:solidFill>
                <a:effectLst/>
                <a:latin typeface="+mj-lt"/>
                <a:ea typeface="Times New Roman" panose="02020603050405020304" pitchFamily="18" charset="0"/>
                <a:cs typeface="Aptos" panose="020B0004020202020204" pitchFamily="34" charset="0"/>
              </a:rPr>
              <a:t> </a:t>
            </a:r>
            <a:r>
              <a:rPr lang="es-ES" sz="2800" dirty="0" err="1">
                <a:solidFill>
                  <a:schemeClr val="accent1"/>
                </a:solidFill>
                <a:effectLst/>
                <a:latin typeface="+mj-lt"/>
                <a:ea typeface="Times New Roman" panose="02020603050405020304" pitchFamily="18" charset="0"/>
                <a:cs typeface="Aptos" panose="020B0004020202020204" pitchFamily="34" charset="0"/>
              </a:rPr>
              <a:t>principles</a:t>
            </a:r>
            <a:r>
              <a:rPr lang="es-ES" sz="2800" dirty="0">
                <a:solidFill>
                  <a:schemeClr val="accent1"/>
                </a:solidFill>
                <a:effectLst/>
                <a:latin typeface="+mj-lt"/>
                <a:ea typeface="Times New Roman" panose="02020603050405020304" pitchFamily="18" charset="0"/>
                <a:cs typeface="Aptos" panose="020B0004020202020204" pitchFamily="34" charset="0"/>
              </a:rPr>
              <a:t> </a:t>
            </a:r>
            <a:r>
              <a:rPr lang="es-ES" sz="2800" dirty="0" err="1">
                <a:solidFill>
                  <a:schemeClr val="accent1"/>
                </a:solidFill>
                <a:effectLst/>
                <a:latin typeface="+mj-lt"/>
                <a:ea typeface="Times New Roman" panose="02020603050405020304" pitchFamily="18" charset="0"/>
                <a:cs typeface="Aptos" panose="020B0004020202020204" pitchFamily="34" charset="0"/>
              </a:rPr>
              <a:t>regarding</a:t>
            </a:r>
            <a:r>
              <a:rPr lang="es-ES" sz="2800" dirty="0">
                <a:solidFill>
                  <a:schemeClr val="accent1"/>
                </a:solidFill>
                <a:effectLst/>
                <a:latin typeface="+mj-lt"/>
                <a:ea typeface="Times New Roman" panose="02020603050405020304" pitchFamily="18" charset="0"/>
                <a:cs typeface="Aptos" panose="020B0004020202020204" pitchFamily="34" charset="0"/>
              </a:rPr>
              <a:t> </a:t>
            </a:r>
            <a:r>
              <a:rPr lang="es-ES" sz="2800" dirty="0" err="1">
                <a:solidFill>
                  <a:schemeClr val="accent1"/>
                </a:solidFill>
                <a:effectLst/>
                <a:latin typeface="+mj-lt"/>
                <a:ea typeface="Times New Roman" panose="02020603050405020304" pitchFamily="18" charset="0"/>
                <a:cs typeface="Aptos" panose="020B0004020202020204" pitchFamily="34" charset="0"/>
              </a:rPr>
              <a:t>children's</a:t>
            </a:r>
            <a:r>
              <a:rPr lang="es-ES" sz="2800" dirty="0">
                <a:solidFill>
                  <a:schemeClr val="accent1"/>
                </a:solidFill>
                <a:effectLst/>
                <a:latin typeface="+mj-lt"/>
                <a:ea typeface="Times New Roman" panose="02020603050405020304" pitchFamily="18" charset="0"/>
                <a:cs typeface="Aptos" panose="020B0004020202020204" pitchFamily="34" charset="0"/>
              </a:rPr>
              <a:t> </a:t>
            </a:r>
            <a:r>
              <a:rPr lang="es-ES" sz="2800" dirty="0" err="1">
                <a:solidFill>
                  <a:schemeClr val="accent1"/>
                </a:solidFill>
                <a:effectLst/>
                <a:latin typeface="+mj-lt"/>
                <a:ea typeface="Times New Roman" panose="02020603050405020304" pitchFamily="18" charset="0"/>
                <a:cs typeface="Aptos" panose="020B0004020202020204" pitchFamily="34" charset="0"/>
              </a:rPr>
              <a:t>rights</a:t>
            </a:r>
            <a:r>
              <a:rPr lang="es-ES" sz="2800" dirty="0">
                <a:solidFill>
                  <a:schemeClr val="accent1"/>
                </a:solidFill>
                <a:effectLst/>
                <a:latin typeface="+mj-lt"/>
                <a:ea typeface="Times New Roman" panose="02020603050405020304" pitchFamily="18" charset="0"/>
                <a:cs typeface="Aptos" panose="020B0004020202020204" pitchFamily="34" charset="0"/>
              </a:rPr>
              <a:t> </a:t>
            </a:r>
            <a:r>
              <a:rPr lang="es-ES" sz="2800" dirty="0" err="1">
                <a:solidFill>
                  <a:schemeClr val="accent1"/>
                </a:solidFill>
                <a:effectLst/>
                <a:latin typeface="+mj-lt"/>
                <a:ea typeface="Times New Roman" panose="02020603050405020304" pitchFamily="18" charset="0"/>
                <a:cs typeface="Aptos" panose="020B0004020202020204" pitchFamily="34" charset="0"/>
              </a:rPr>
              <a:t>expressed</a:t>
            </a:r>
            <a:r>
              <a:rPr lang="es-ES" sz="2800" dirty="0">
                <a:solidFill>
                  <a:schemeClr val="accent1"/>
                </a:solidFill>
                <a:effectLst/>
                <a:latin typeface="+mj-lt"/>
                <a:ea typeface="Times New Roman" panose="02020603050405020304" pitchFamily="18" charset="0"/>
                <a:cs typeface="Aptos" panose="020B0004020202020204" pitchFamily="34" charset="0"/>
              </a:rPr>
              <a:t> </a:t>
            </a:r>
            <a:r>
              <a:rPr lang="es-ES" sz="2800" dirty="0" err="1">
                <a:solidFill>
                  <a:schemeClr val="accent1"/>
                </a:solidFill>
                <a:effectLst/>
                <a:latin typeface="+mj-lt"/>
                <a:ea typeface="Times New Roman" panose="02020603050405020304" pitchFamily="18" charset="0"/>
                <a:cs typeface="Aptos" panose="020B0004020202020204" pitchFamily="34" charset="0"/>
              </a:rPr>
              <a:t>by</a:t>
            </a:r>
            <a:r>
              <a:rPr lang="es-ES" sz="2800" dirty="0">
                <a:solidFill>
                  <a:schemeClr val="accent1"/>
                </a:solidFill>
                <a:effectLst/>
                <a:latin typeface="+mj-lt"/>
                <a:ea typeface="Times New Roman" panose="02020603050405020304" pitchFamily="18" charset="0"/>
                <a:cs typeface="Aptos" panose="020B0004020202020204" pitchFamily="34" charset="0"/>
              </a:rPr>
              <a:t> </a:t>
            </a:r>
            <a:r>
              <a:rPr lang="es-ES" sz="2800" dirty="0" err="1">
                <a:solidFill>
                  <a:schemeClr val="accent1"/>
                </a:solidFill>
                <a:effectLst/>
                <a:latin typeface="+mj-lt"/>
                <a:ea typeface="Times New Roman" panose="02020603050405020304" pitchFamily="18" charset="0"/>
                <a:cs typeface="Aptos" panose="020B0004020202020204" pitchFamily="34" charset="0"/>
              </a:rPr>
              <a:t>the</a:t>
            </a:r>
            <a:r>
              <a:rPr lang="es-ES" sz="2800" dirty="0">
                <a:solidFill>
                  <a:schemeClr val="accent1"/>
                </a:solidFill>
                <a:effectLst/>
                <a:latin typeface="+mj-lt"/>
                <a:ea typeface="Times New Roman" panose="02020603050405020304" pitchFamily="18" charset="0"/>
                <a:cs typeface="Aptos" panose="020B0004020202020204" pitchFamily="34" charset="0"/>
              </a:rPr>
              <a:t> UN </a:t>
            </a:r>
            <a:r>
              <a:rPr lang="es-ES" sz="2800" dirty="0" err="1">
                <a:solidFill>
                  <a:schemeClr val="accent1"/>
                </a:solidFill>
                <a:effectLst/>
                <a:latin typeface="+mj-lt"/>
                <a:ea typeface="Times New Roman" panose="02020603050405020304" pitchFamily="18" charset="0"/>
                <a:cs typeface="Aptos" panose="020B0004020202020204" pitchFamily="34" charset="0"/>
              </a:rPr>
              <a:t>Convention</a:t>
            </a:r>
            <a:r>
              <a:rPr lang="es-ES" sz="2800" dirty="0">
                <a:solidFill>
                  <a:schemeClr val="accent1"/>
                </a:solidFill>
                <a:effectLst/>
                <a:latin typeface="+mj-lt"/>
                <a:ea typeface="Times New Roman" panose="02020603050405020304" pitchFamily="18" charset="0"/>
                <a:cs typeface="Aptos" panose="020B0004020202020204" pitchFamily="34" charset="0"/>
              </a:rPr>
              <a:t> </a:t>
            </a:r>
            <a:r>
              <a:rPr lang="es-ES" sz="2800" dirty="0" err="1">
                <a:solidFill>
                  <a:schemeClr val="accent1"/>
                </a:solidFill>
                <a:effectLst/>
                <a:latin typeface="+mj-lt"/>
                <a:ea typeface="Times New Roman" panose="02020603050405020304" pitchFamily="18" charset="0"/>
                <a:cs typeface="Aptos" panose="020B0004020202020204" pitchFamily="34" charset="0"/>
              </a:rPr>
              <a:t>on</a:t>
            </a:r>
            <a:r>
              <a:rPr lang="es-ES" sz="2800" dirty="0">
                <a:solidFill>
                  <a:schemeClr val="accent1"/>
                </a:solidFill>
                <a:effectLst/>
                <a:latin typeface="+mj-lt"/>
                <a:ea typeface="Times New Roman" panose="02020603050405020304" pitchFamily="18" charset="0"/>
                <a:cs typeface="Aptos" panose="020B0004020202020204" pitchFamily="34" charset="0"/>
              </a:rPr>
              <a:t> </a:t>
            </a:r>
            <a:r>
              <a:rPr lang="es-ES" sz="2800" dirty="0" err="1">
                <a:solidFill>
                  <a:schemeClr val="accent1"/>
                </a:solidFill>
                <a:effectLst/>
                <a:latin typeface="+mj-lt"/>
                <a:ea typeface="Times New Roman" panose="02020603050405020304" pitchFamily="18" charset="0"/>
                <a:cs typeface="Aptos" panose="020B0004020202020204" pitchFamily="34" charset="0"/>
              </a:rPr>
              <a:t>the</a:t>
            </a:r>
            <a:r>
              <a:rPr lang="es-ES" sz="2800" dirty="0">
                <a:solidFill>
                  <a:schemeClr val="accent1"/>
                </a:solidFill>
                <a:effectLst/>
                <a:latin typeface="+mj-lt"/>
                <a:ea typeface="Times New Roman" panose="02020603050405020304" pitchFamily="18" charset="0"/>
                <a:cs typeface="Aptos" panose="020B0004020202020204" pitchFamily="34" charset="0"/>
              </a:rPr>
              <a:t> </a:t>
            </a:r>
            <a:r>
              <a:rPr lang="es-ES" sz="2800" dirty="0" err="1">
                <a:solidFill>
                  <a:schemeClr val="accent1"/>
                </a:solidFill>
                <a:effectLst/>
                <a:latin typeface="+mj-lt"/>
                <a:ea typeface="Times New Roman" panose="02020603050405020304" pitchFamily="18" charset="0"/>
                <a:cs typeface="Aptos" panose="020B0004020202020204" pitchFamily="34" charset="0"/>
              </a:rPr>
              <a:t>Rights</a:t>
            </a:r>
            <a:r>
              <a:rPr lang="es-ES" sz="2800" dirty="0">
                <a:solidFill>
                  <a:schemeClr val="accent1"/>
                </a:solidFill>
                <a:effectLst/>
                <a:latin typeface="+mj-lt"/>
                <a:ea typeface="Times New Roman" panose="02020603050405020304" pitchFamily="18" charset="0"/>
                <a:cs typeface="Aptos" panose="020B0004020202020204" pitchFamily="34" charset="0"/>
              </a:rPr>
              <a:t> </a:t>
            </a:r>
            <a:r>
              <a:rPr lang="es-ES" sz="2800" dirty="0" err="1">
                <a:solidFill>
                  <a:schemeClr val="accent1"/>
                </a:solidFill>
                <a:effectLst/>
                <a:latin typeface="+mj-lt"/>
                <a:ea typeface="Times New Roman" panose="02020603050405020304" pitchFamily="18" charset="0"/>
                <a:cs typeface="Aptos" panose="020B0004020202020204" pitchFamily="34" charset="0"/>
              </a:rPr>
              <a:t>of</a:t>
            </a:r>
            <a:r>
              <a:rPr lang="es-ES" sz="2800" dirty="0">
                <a:solidFill>
                  <a:schemeClr val="accent1"/>
                </a:solidFill>
                <a:effectLst/>
                <a:latin typeface="+mj-lt"/>
                <a:ea typeface="Times New Roman" panose="02020603050405020304" pitchFamily="18" charset="0"/>
                <a:cs typeface="Aptos" panose="020B0004020202020204" pitchFamily="34" charset="0"/>
              </a:rPr>
              <a:t> </a:t>
            </a:r>
            <a:r>
              <a:rPr lang="es-ES" sz="2800" dirty="0" err="1">
                <a:solidFill>
                  <a:schemeClr val="accent1"/>
                </a:solidFill>
                <a:effectLst/>
                <a:latin typeface="+mj-lt"/>
                <a:ea typeface="Times New Roman" panose="02020603050405020304" pitchFamily="18" charset="0"/>
                <a:cs typeface="Aptos" panose="020B0004020202020204" pitchFamily="34" charset="0"/>
              </a:rPr>
              <a:t>the</a:t>
            </a:r>
            <a:r>
              <a:rPr lang="es-ES" sz="2800" dirty="0">
                <a:solidFill>
                  <a:schemeClr val="accent1"/>
                </a:solidFill>
                <a:effectLst/>
                <a:latin typeface="+mj-lt"/>
                <a:ea typeface="Times New Roman" panose="02020603050405020304" pitchFamily="18" charset="0"/>
                <a:cs typeface="Aptos" panose="020B0004020202020204" pitchFamily="34" charset="0"/>
              </a:rPr>
              <a:t> Child (CRC) </a:t>
            </a:r>
            <a:r>
              <a:rPr lang="es-ES" sz="2800" dirty="0" err="1">
                <a:solidFill>
                  <a:schemeClr val="accent1"/>
                </a:solidFill>
                <a:effectLst/>
                <a:latin typeface="+mj-lt"/>
                <a:ea typeface="Times New Roman" panose="02020603050405020304" pitchFamily="18" charset="0"/>
                <a:cs typeface="Aptos" panose="020B0004020202020204" pitchFamily="34" charset="0"/>
              </a:rPr>
              <a:t>had</a:t>
            </a:r>
            <a:r>
              <a:rPr lang="es-ES" sz="2800" dirty="0">
                <a:solidFill>
                  <a:schemeClr val="accent1"/>
                </a:solidFill>
                <a:effectLst/>
                <a:latin typeface="+mj-lt"/>
                <a:ea typeface="Times New Roman" panose="02020603050405020304" pitchFamily="18" charset="0"/>
                <a:cs typeface="Aptos" panose="020B0004020202020204" pitchFamily="34" charset="0"/>
              </a:rPr>
              <a:t> a </a:t>
            </a:r>
            <a:r>
              <a:rPr lang="es-ES" sz="2800" dirty="0" err="1">
                <a:solidFill>
                  <a:schemeClr val="accent1"/>
                </a:solidFill>
                <a:effectLst/>
                <a:latin typeface="+mj-lt"/>
                <a:ea typeface="Times New Roman" panose="02020603050405020304" pitchFamily="18" charset="0"/>
                <a:cs typeface="Aptos" panose="020B0004020202020204" pitchFamily="34" charset="0"/>
              </a:rPr>
              <a:t>significant</a:t>
            </a:r>
            <a:r>
              <a:rPr lang="es-ES" sz="2800" dirty="0">
                <a:solidFill>
                  <a:schemeClr val="accent1"/>
                </a:solidFill>
                <a:effectLst/>
                <a:latin typeface="+mj-lt"/>
                <a:ea typeface="Times New Roman" panose="02020603050405020304" pitchFamily="18" charset="0"/>
                <a:cs typeface="Aptos" panose="020B0004020202020204" pitchFamily="34" charset="0"/>
              </a:rPr>
              <a:t> </a:t>
            </a:r>
            <a:r>
              <a:rPr lang="es-ES" sz="2800" dirty="0" err="1">
                <a:solidFill>
                  <a:schemeClr val="accent1"/>
                </a:solidFill>
                <a:effectLst/>
                <a:latin typeface="+mj-lt"/>
                <a:ea typeface="Times New Roman" panose="02020603050405020304" pitchFamily="18" charset="0"/>
                <a:cs typeface="Aptos" panose="020B0004020202020204" pitchFamily="34" charset="0"/>
              </a:rPr>
              <a:t>influence</a:t>
            </a:r>
            <a:r>
              <a:rPr lang="es-ES" sz="2800" dirty="0">
                <a:solidFill>
                  <a:schemeClr val="accent1"/>
                </a:solidFill>
                <a:effectLst/>
                <a:latin typeface="+mj-lt"/>
                <a:ea typeface="Times New Roman" panose="02020603050405020304" pitchFamily="18" charset="0"/>
                <a:cs typeface="Aptos" panose="020B0004020202020204" pitchFamily="34" charset="0"/>
              </a:rPr>
              <a:t> </a:t>
            </a:r>
            <a:r>
              <a:rPr lang="es-ES" sz="2800" dirty="0" err="1">
                <a:solidFill>
                  <a:schemeClr val="accent1"/>
                </a:solidFill>
                <a:effectLst/>
                <a:latin typeface="+mj-lt"/>
                <a:ea typeface="Times New Roman" panose="02020603050405020304" pitchFamily="18" charset="0"/>
                <a:cs typeface="Aptos" panose="020B0004020202020204" pitchFamily="34" charset="0"/>
              </a:rPr>
              <a:t>on</a:t>
            </a:r>
            <a:r>
              <a:rPr lang="es-ES" sz="2800" dirty="0">
                <a:solidFill>
                  <a:schemeClr val="accent1"/>
                </a:solidFill>
                <a:effectLst/>
                <a:latin typeface="+mj-lt"/>
                <a:ea typeface="Times New Roman" panose="02020603050405020304" pitchFamily="18" charset="0"/>
                <a:cs typeface="Aptos" panose="020B0004020202020204" pitchFamily="34" charset="0"/>
              </a:rPr>
              <a:t> </a:t>
            </a:r>
            <a:r>
              <a:rPr lang="es-ES" sz="2800" dirty="0" err="1">
                <a:solidFill>
                  <a:schemeClr val="accent1"/>
                </a:solidFill>
                <a:effectLst/>
                <a:latin typeface="+mj-lt"/>
                <a:ea typeface="Times New Roman" panose="02020603050405020304" pitchFamily="18" charset="0"/>
                <a:cs typeface="Aptos" panose="020B0004020202020204" pitchFamily="34" charset="0"/>
              </a:rPr>
              <a:t>the</a:t>
            </a:r>
            <a:r>
              <a:rPr lang="es-ES" sz="2800" dirty="0">
                <a:solidFill>
                  <a:schemeClr val="accent1"/>
                </a:solidFill>
                <a:effectLst/>
                <a:latin typeface="+mj-lt"/>
                <a:ea typeface="Times New Roman" panose="02020603050405020304" pitchFamily="18" charset="0"/>
                <a:cs typeface="Aptos" panose="020B0004020202020204" pitchFamily="34" charset="0"/>
              </a:rPr>
              <a:t> </a:t>
            </a:r>
            <a:r>
              <a:rPr lang="es-ES" sz="2800" dirty="0" err="1">
                <a:solidFill>
                  <a:schemeClr val="accent1"/>
                </a:solidFill>
                <a:effectLst/>
                <a:latin typeface="+mj-lt"/>
                <a:ea typeface="Times New Roman" panose="02020603050405020304" pitchFamily="18" charset="0"/>
                <a:cs typeface="Aptos" panose="020B0004020202020204" pitchFamily="34" charset="0"/>
              </a:rPr>
              <a:t>ECtHR's</a:t>
            </a:r>
            <a:r>
              <a:rPr lang="es-ES" sz="2800" dirty="0">
                <a:solidFill>
                  <a:schemeClr val="accent1"/>
                </a:solidFill>
                <a:effectLst/>
                <a:latin typeface="+mj-lt"/>
                <a:ea typeface="Times New Roman" panose="02020603050405020304" pitchFamily="18" charset="0"/>
                <a:cs typeface="Aptos" panose="020B0004020202020204" pitchFamily="34" charset="0"/>
              </a:rPr>
              <a:t> </a:t>
            </a:r>
            <a:r>
              <a:rPr lang="es-ES" sz="2800" dirty="0" err="1">
                <a:solidFill>
                  <a:schemeClr val="accent1"/>
                </a:solidFill>
                <a:effectLst/>
                <a:latin typeface="+mj-lt"/>
                <a:ea typeface="Times New Roman" panose="02020603050405020304" pitchFamily="18" charset="0"/>
                <a:cs typeface="Aptos" panose="020B0004020202020204" pitchFamily="34" charset="0"/>
              </a:rPr>
              <a:t>reasoning</a:t>
            </a:r>
            <a:r>
              <a:rPr lang="es-ES" sz="2800" dirty="0">
                <a:solidFill>
                  <a:schemeClr val="accent1"/>
                </a:solidFill>
                <a:effectLst/>
                <a:latin typeface="+mj-lt"/>
                <a:ea typeface="Times New Roman" panose="02020603050405020304" pitchFamily="18" charset="0"/>
                <a:cs typeface="Aptos" panose="020B0004020202020204" pitchFamily="34" charset="0"/>
              </a:rPr>
              <a:t>, and </a:t>
            </a:r>
            <a:r>
              <a:rPr lang="es-ES" sz="2800" dirty="0" err="1">
                <a:solidFill>
                  <a:schemeClr val="accent1"/>
                </a:solidFill>
                <a:effectLst/>
                <a:latin typeface="+mj-lt"/>
                <a:ea typeface="Times New Roman" panose="02020603050405020304" pitchFamily="18" charset="0"/>
                <a:cs typeface="Aptos" panose="020B0004020202020204" pitchFamily="34" charset="0"/>
              </a:rPr>
              <a:t>there</a:t>
            </a:r>
            <a:r>
              <a:rPr lang="es-ES" sz="2800" dirty="0">
                <a:solidFill>
                  <a:schemeClr val="accent1"/>
                </a:solidFill>
                <a:effectLst/>
                <a:latin typeface="+mj-lt"/>
                <a:ea typeface="Times New Roman" panose="02020603050405020304" pitchFamily="18" charset="0"/>
                <a:cs typeface="Aptos" panose="020B0004020202020204" pitchFamily="34" charset="0"/>
              </a:rPr>
              <a:t> </a:t>
            </a:r>
            <a:r>
              <a:rPr lang="es-ES" sz="2800" dirty="0" err="1">
                <a:solidFill>
                  <a:schemeClr val="accent1"/>
                </a:solidFill>
                <a:effectLst/>
                <a:latin typeface="+mj-lt"/>
                <a:ea typeface="Times New Roman" panose="02020603050405020304" pitchFamily="18" charset="0"/>
                <a:cs typeface="Aptos" panose="020B0004020202020204" pitchFamily="34" charset="0"/>
              </a:rPr>
              <a:t>were</a:t>
            </a:r>
            <a:r>
              <a:rPr lang="es-ES" sz="2800" dirty="0">
                <a:solidFill>
                  <a:schemeClr val="accent1"/>
                </a:solidFill>
                <a:effectLst/>
                <a:latin typeface="+mj-lt"/>
                <a:ea typeface="Times New Roman" panose="02020603050405020304" pitchFamily="18" charset="0"/>
                <a:cs typeface="Aptos" panose="020B0004020202020204" pitchFamily="34" charset="0"/>
              </a:rPr>
              <a:t> </a:t>
            </a:r>
            <a:r>
              <a:rPr lang="es-ES" sz="2800" dirty="0" err="1">
                <a:solidFill>
                  <a:schemeClr val="accent1"/>
                </a:solidFill>
                <a:effectLst/>
                <a:latin typeface="+mj-lt"/>
                <a:ea typeface="Times New Roman" panose="02020603050405020304" pitchFamily="18" charset="0"/>
                <a:cs typeface="Aptos" panose="020B0004020202020204" pitchFamily="34" charset="0"/>
              </a:rPr>
              <a:t>also</a:t>
            </a:r>
            <a:r>
              <a:rPr lang="es-ES" sz="2800" dirty="0">
                <a:solidFill>
                  <a:schemeClr val="accent1"/>
                </a:solidFill>
                <a:effectLst/>
                <a:latin typeface="+mj-lt"/>
                <a:ea typeface="Times New Roman" panose="02020603050405020304" pitchFamily="18" charset="0"/>
                <a:cs typeface="Aptos" panose="020B0004020202020204" pitchFamily="34" charset="0"/>
              </a:rPr>
              <a:t> cases in </a:t>
            </a:r>
            <a:r>
              <a:rPr lang="es-ES" sz="2800" dirty="0" err="1">
                <a:solidFill>
                  <a:schemeClr val="accent1"/>
                </a:solidFill>
                <a:effectLst/>
                <a:latin typeface="+mj-lt"/>
                <a:ea typeface="Times New Roman" panose="02020603050405020304" pitchFamily="18" charset="0"/>
                <a:cs typeface="Aptos" panose="020B0004020202020204" pitchFamily="34" charset="0"/>
              </a:rPr>
              <a:t>which</a:t>
            </a:r>
            <a:r>
              <a:rPr lang="es-ES" sz="2800" dirty="0">
                <a:solidFill>
                  <a:schemeClr val="accent1"/>
                </a:solidFill>
                <a:effectLst/>
                <a:latin typeface="+mj-lt"/>
                <a:ea typeface="Times New Roman" panose="02020603050405020304" pitchFamily="18" charset="0"/>
                <a:cs typeface="Aptos" panose="020B0004020202020204" pitchFamily="34" charset="0"/>
              </a:rPr>
              <a:t> </a:t>
            </a:r>
            <a:r>
              <a:rPr lang="es-ES" sz="2800" dirty="0" err="1">
                <a:solidFill>
                  <a:schemeClr val="accent1"/>
                </a:solidFill>
                <a:effectLst/>
                <a:latin typeface="+mj-lt"/>
                <a:ea typeface="Times New Roman" panose="02020603050405020304" pitchFamily="18" charset="0"/>
                <a:cs typeface="Aptos" panose="020B0004020202020204" pitchFamily="34" charset="0"/>
              </a:rPr>
              <a:t>the</a:t>
            </a:r>
            <a:r>
              <a:rPr lang="es-ES" sz="2800" dirty="0">
                <a:solidFill>
                  <a:schemeClr val="accent1"/>
                </a:solidFill>
                <a:effectLst/>
                <a:latin typeface="+mj-lt"/>
                <a:ea typeface="Times New Roman" panose="02020603050405020304" pitchFamily="18" charset="0"/>
                <a:cs typeface="Aptos" panose="020B0004020202020204" pitchFamily="34" charset="0"/>
              </a:rPr>
              <a:t> </a:t>
            </a:r>
            <a:r>
              <a:rPr lang="es-ES" sz="2800" dirty="0" err="1">
                <a:solidFill>
                  <a:schemeClr val="accent1"/>
                </a:solidFill>
                <a:effectLst/>
                <a:latin typeface="+mj-lt"/>
                <a:ea typeface="Times New Roman" panose="02020603050405020304" pitchFamily="18" charset="0"/>
                <a:cs typeface="Aptos" panose="020B0004020202020204" pitchFamily="34" charset="0"/>
              </a:rPr>
              <a:t>ECtHR</a:t>
            </a:r>
            <a:r>
              <a:rPr lang="es-ES" sz="2800" dirty="0">
                <a:solidFill>
                  <a:schemeClr val="accent1"/>
                </a:solidFill>
                <a:effectLst/>
                <a:latin typeface="+mj-lt"/>
                <a:ea typeface="Times New Roman" panose="02020603050405020304" pitchFamily="18" charset="0"/>
                <a:cs typeface="Aptos" panose="020B0004020202020204" pitchFamily="34" charset="0"/>
              </a:rPr>
              <a:t> </a:t>
            </a:r>
            <a:r>
              <a:rPr lang="es-ES" sz="2800" dirty="0" err="1">
                <a:solidFill>
                  <a:schemeClr val="accent1"/>
                </a:solidFill>
                <a:effectLst/>
                <a:latin typeface="+mj-lt"/>
                <a:ea typeface="Times New Roman" panose="02020603050405020304" pitchFamily="18" charset="0"/>
                <a:cs typeface="Aptos" panose="020B0004020202020204" pitchFamily="34" charset="0"/>
              </a:rPr>
              <a:t>invoked</a:t>
            </a:r>
            <a:r>
              <a:rPr lang="es-ES" sz="2800" dirty="0">
                <a:solidFill>
                  <a:schemeClr val="accent1"/>
                </a:solidFill>
                <a:effectLst/>
                <a:latin typeface="+mj-lt"/>
                <a:ea typeface="Times New Roman" panose="02020603050405020304" pitchFamily="18" charset="0"/>
                <a:cs typeface="Aptos" panose="020B0004020202020204" pitchFamily="34" charset="0"/>
              </a:rPr>
              <a:t> </a:t>
            </a:r>
            <a:r>
              <a:rPr lang="es-ES" sz="2800" dirty="0" err="1">
                <a:solidFill>
                  <a:schemeClr val="accent1"/>
                </a:solidFill>
                <a:effectLst/>
                <a:latin typeface="+mj-lt"/>
                <a:ea typeface="Times New Roman" panose="02020603050405020304" pitchFamily="18" charset="0"/>
                <a:cs typeface="Aptos" panose="020B0004020202020204" pitchFamily="34" charset="0"/>
              </a:rPr>
              <a:t>the</a:t>
            </a:r>
            <a:r>
              <a:rPr lang="es-ES" sz="2800" dirty="0">
                <a:solidFill>
                  <a:schemeClr val="accent1"/>
                </a:solidFill>
                <a:effectLst/>
                <a:latin typeface="+mj-lt"/>
                <a:ea typeface="Times New Roman" panose="02020603050405020304" pitchFamily="18" charset="0"/>
                <a:cs typeface="Aptos" panose="020B0004020202020204" pitchFamily="34" charset="0"/>
              </a:rPr>
              <a:t> CRC </a:t>
            </a:r>
            <a:r>
              <a:rPr lang="es-ES" sz="2800" dirty="0" err="1">
                <a:solidFill>
                  <a:schemeClr val="accent1"/>
                </a:solidFill>
                <a:effectLst/>
                <a:latin typeface="+mj-lt"/>
                <a:ea typeface="Times New Roman" panose="02020603050405020304" pitchFamily="18" charset="0"/>
                <a:cs typeface="Aptos" panose="020B0004020202020204" pitchFamily="34" charset="0"/>
              </a:rPr>
              <a:t>explicitly</a:t>
            </a:r>
            <a:r>
              <a:rPr lang="ro-RO" sz="2800" dirty="0">
                <a:solidFill>
                  <a:schemeClr val="accent1"/>
                </a:solidFill>
                <a:effectLst/>
                <a:latin typeface="+mj-lt"/>
                <a:ea typeface="Times New Roman" panose="02020603050405020304" pitchFamily="18" charset="0"/>
                <a:cs typeface="Aptos" panose="020B0004020202020204" pitchFamily="34" charset="0"/>
              </a:rPr>
              <a:t>;</a:t>
            </a:r>
          </a:p>
          <a:p>
            <a:pPr marL="57150" marR="0" indent="-285750" algn="just">
              <a:lnSpc>
                <a:spcPct val="107000"/>
              </a:lnSpc>
              <a:spcBef>
                <a:spcPts val="0"/>
              </a:spcBef>
              <a:spcAft>
                <a:spcPts val="800"/>
              </a:spcAft>
              <a:buFont typeface="Wingdings" panose="05000000000000000000" pitchFamily="2" charset="2"/>
              <a:buChar char="§"/>
            </a:pPr>
            <a:r>
              <a:rPr lang="es-ES" sz="2800" dirty="0">
                <a:solidFill>
                  <a:schemeClr val="accent1"/>
                </a:solidFill>
                <a:effectLst/>
                <a:latin typeface="+mj-lt"/>
                <a:ea typeface="Times New Roman" panose="02020603050405020304" pitchFamily="18" charset="0"/>
                <a:cs typeface="Aptos" panose="020B0004020202020204" pitchFamily="34" charset="0"/>
              </a:rPr>
              <a:t>In </a:t>
            </a:r>
            <a:r>
              <a:rPr lang="es-ES" sz="2800" dirty="0" err="1">
                <a:solidFill>
                  <a:schemeClr val="accent1"/>
                </a:solidFill>
                <a:effectLst/>
                <a:latin typeface="+mj-lt"/>
                <a:ea typeface="Times New Roman" panose="02020603050405020304" pitchFamily="18" charset="0"/>
                <a:cs typeface="Aptos" panose="020B0004020202020204" pitchFamily="34" charset="0"/>
              </a:rPr>
              <a:t>other</a:t>
            </a:r>
            <a:r>
              <a:rPr lang="es-ES" sz="2800" dirty="0">
                <a:solidFill>
                  <a:schemeClr val="accent1"/>
                </a:solidFill>
                <a:effectLst/>
                <a:latin typeface="+mj-lt"/>
                <a:ea typeface="Times New Roman" panose="02020603050405020304" pitchFamily="18" charset="0"/>
                <a:cs typeface="Aptos" panose="020B0004020202020204" pitchFamily="34" charset="0"/>
              </a:rPr>
              <a:t> cases </a:t>
            </a:r>
            <a:r>
              <a:rPr lang="es-ES" sz="2800" dirty="0" err="1">
                <a:solidFill>
                  <a:schemeClr val="accent1"/>
                </a:solidFill>
                <a:effectLst/>
                <a:latin typeface="+mj-lt"/>
                <a:ea typeface="Times New Roman" panose="02020603050405020304" pitchFamily="18" charset="0"/>
                <a:cs typeface="Aptos" panose="020B0004020202020204" pitchFamily="34" charset="0"/>
              </a:rPr>
              <a:t>the</a:t>
            </a:r>
            <a:r>
              <a:rPr lang="es-ES" sz="2800" dirty="0">
                <a:solidFill>
                  <a:schemeClr val="accent1"/>
                </a:solidFill>
                <a:effectLst/>
                <a:latin typeface="+mj-lt"/>
                <a:ea typeface="Times New Roman" panose="02020603050405020304" pitchFamily="18" charset="0"/>
                <a:cs typeface="Aptos" panose="020B0004020202020204" pitchFamily="34" charset="0"/>
              </a:rPr>
              <a:t> </a:t>
            </a:r>
            <a:r>
              <a:rPr lang="es-ES" sz="2800" dirty="0" err="1">
                <a:solidFill>
                  <a:schemeClr val="accent1"/>
                </a:solidFill>
                <a:effectLst/>
                <a:latin typeface="+mj-lt"/>
                <a:ea typeface="Times New Roman" panose="02020603050405020304" pitchFamily="18" charset="0"/>
                <a:cs typeface="Aptos" panose="020B0004020202020204" pitchFamily="34" charset="0"/>
              </a:rPr>
              <a:t>Court's</a:t>
            </a:r>
            <a:r>
              <a:rPr lang="es-ES" sz="2800" dirty="0">
                <a:solidFill>
                  <a:schemeClr val="accent1"/>
                </a:solidFill>
                <a:effectLst/>
                <a:latin typeface="+mj-lt"/>
                <a:ea typeface="Times New Roman" panose="02020603050405020304" pitchFamily="18" charset="0"/>
                <a:cs typeface="Aptos" panose="020B0004020202020204" pitchFamily="34" charset="0"/>
              </a:rPr>
              <a:t> </a:t>
            </a:r>
            <a:r>
              <a:rPr lang="es-ES" sz="2800" dirty="0" err="1">
                <a:solidFill>
                  <a:schemeClr val="accent1"/>
                </a:solidFill>
                <a:effectLst/>
                <a:latin typeface="+mj-lt"/>
                <a:ea typeface="Times New Roman" panose="02020603050405020304" pitchFamily="18" charset="0"/>
                <a:cs typeface="Aptos" panose="020B0004020202020204" pitchFamily="34" charset="0"/>
              </a:rPr>
              <a:t>approach</a:t>
            </a:r>
            <a:r>
              <a:rPr lang="es-ES" sz="2800" dirty="0">
                <a:solidFill>
                  <a:schemeClr val="accent1"/>
                </a:solidFill>
                <a:effectLst/>
                <a:latin typeface="+mj-lt"/>
                <a:ea typeface="Times New Roman" panose="02020603050405020304" pitchFamily="18" charset="0"/>
                <a:cs typeface="Aptos" panose="020B0004020202020204" pitchFamily="34" charset="0"/>
              </a:rPr>
              <a:t> </a:t>
            </a:r>
            <a:r>
              <a:rPr lang="es-ES" sz="2800" dirty="0" err="1">
                <a:solidFill>
                  <a:schemeClr val="accent1"/>
                </a:solidFill>
                <a:effectLst/>
                <a:latin typeface="+mj-lt"/>
                <a:ea typeface="Times New Roman" panose="02020603050405020304" pitchFamily="18" charset="0"/>
                <a:cs typeface="Aptos" panose="020B0004020202020204" pitchFamily="34" charset="0"/>
              </a:rPr>
              <a:t>differed</a:t>
            </a:r>
            <a:r>
              <a:rPr lang="es-ES" sz="2800" dirty="0">
                <a:solidFill>
                  <a:schemeClr val="accent1"/>
                </a:solidFill>
                <a:effectLst/>
                <a:latin typeface="+mj-lt"/>
                <a:ea typeface="Times New Roman" panose="02020603050405020304" pitchFamily="18" charset="0"/>
                <a:cs typeface="Aptos" panose="020B0004020202020204" pitchFamily="34" charset="0"/>
              </a:rPr>
              <a:t> in </a:t>
            </a:r>
            <a:r>
              <a:rPr lang="es-ES" sz="2800" dirty="0" err="1">
                <a:solidFill>
                  <a:schemeClr val="accent1"/>
                </a:solidFill>
                <a:effectLst/>
                <a:latin typeface="+mj-lt"/>
                <a:ea typeface="Times New Roman" panose="02020603050405020304" pitchFamily="18" charset="0"/>
                <a:cs typeface="Aptos" panose="020B0004020202020204" pitchFamily="34" charset="0"/>
              </a:rPr>
              <a:t>some</a:t>
            </a:r>
            <a:r>
              <a:rPr lang="es-ES" sz="2800" dirty="0">
                <a:solidFill>
                  <a:schemeClr val="accent1"/>
                </a:solidFill>
                <a:effectLst/>
                <a:latin typeface="+mj-lt"/>
                <a:ea typeface="Times New Roman" panose="02020603050405020304" pitchFamily="18" charset="0"/>
                <a:cs typeface="Aptos" panose="020B0004020202020204" pitchFamily="34" charset="0"/>
              </a:rPr>
              <a:t> </a:t>
            </a:r>
            <a:r>
              <a:rPr lang="es-ES" sz="2800" dirty="0" err="1">
                <a:solidFill>
                  <a:schemeClr val="accent1"/>
                </a:solidFill>
                <a:effectLst/>
                <a:latin typeface="+mj-lt"/>
                <a:ea typeface="Times New Roman" panose="02020603050405020304" pitchFamily="18" charset="0"/>
                <a:cs typeface="Aptos" panose="020B0004020202020204" pitchFamily="34" charset="0"/>
              </a:rPr>
              <a:t>respects</a:t>
            </a:r>
            <a:r>
              <a:rPr lang="es-ES" sz="2800" dirty="0">
                <a:solidFill>
                  <a:schemeClr val="accent1"/>
                </a:solidFill>
                <a:effectLst/>
                <a:latin typeface="+mj-lt"/>
                <a:ea typeface="Times New Roman" panose="02020603050405020304" pitchFamily="18" charset="0"/>
                <a:cs typeface="Aptos" panose="020B0004020202020204" pitchFamily="34" charset="0"/>
              </a:rPr>
              <a:t> </a:t>
            </a:r>
            <a:r>
              <a:rPr lang="es-ES" sz="2800" dirty="0" err="1">
                <a:solidFill>
                  <a:schemeClr val="accent1"/>
                </a:solidFill>
                <a:effectLst/>
                <a:latin typeface="+mj-lt"/>
                <a:ea typeface="Times New Roman" panose="02020603050405020304" pitchFamily="18" charset="0"/>
                <a:cs typeface="Aptos" panose="020B0004020202020204" pitchFamily="34" charset="0"/>
              </a:rPr>
              <a:t>from</a:t>
            </a:r>
            <a:r>
              <a:rPr lang="es-ES" sz="2800" dirty="0">
                <a:solidFill>
                  <a:schemeClr val="accent1"/>
                </a:solidFill>
                <a:effectLst/>
                <a:latin typeface="+mj-lt"/>
                <a:ea typeface="Times New Roman" panose="02020603050405020304" pitchFamily="18" charset="0"/>
                <a:cs typeface="Aptos" panose="020B0004020202020204" pitchFamily="34" charset="0"/>
              </a:rPr>
              <a:t> </a:t>
            </a:r>
            <a:r>
              <a:rPr lang="es-ES" sz="2800" dirty="0" err="1">
                <a:solidFill>
                  <a:schemeClr val="accent1"/>
                </a:solidFill>
                <a:effectLst/>
                <a:latin typeface="+mj-lt"/>
                <a:ea typeface="Times New Roman" panose="02020603050405020304" pitchFamily="18" charset="0"/>
                <a:cs typeface="Aptos" panose="020B0004020202020204" pitchFamily="34" charset="0"/>
              </a:rPr>
              <a:t>that</a:t>
            </a:r>
            <a:r>
              <a:rPr lang="es-ES" sz="2800" dirty="0">
                <a:solidFill>
                  <a:schemeClr val="accent1"/>
                </a:solidFill>
                <a:effectLst/>
                <a:latin typeface="+mj-lt"/>
                <a:ea typeface="Times New Roman" panose="02020603050405020304" pitchFamily="18" charset="0"/>
                <a:cs typeface="Aptos" panose="020B0004020202020204" pitchFamily="34" charset="0"/>
              </a:rPr>
              <a:t> </a:t>
            </a:r>
            <a:r>
              <a:rPr lang="es-ES" sz="2800" dirty="0" err="1">
                <a:solidFill>
                  <a:schemeClr val="accent1"/>
                </a:solidFill>
                <a:effectLst/>
                <a:latin typeface="+mj-lt"/>
                <a:ea typeface="Times New Roman" panose="02020603050405020304" pitchFamily="18" charset="0"/>
                <a:cs typeface="Aptos" panose="020B0004020202020204" pitchFamily="34" charset="0"/>
              </a:rPr>
              <a:t>of</a:t>
            </a:r>
            <a:r>
              <a:rPr lang="es-ES" sz="2800" dirty="0">
                <a:solidFill>
                  <a:schemeClr val="accent1"/>
                </a:solidFill>
                <a:effectLst/>
                <a:latin typeface="+mj-lt"/>
                <a:ea typeface="Times New Roman" panose="02020603050405020304" pitchFamily="18" charset="0"/>
                <a:cs typeface="Aptos" panose="020B0004020202020204" pitchFamily="34" charset="0"/>
              </a:rPr>
              <a:t> </a:t>
            </a:r>
            <a:r>
              <a:rPr lang="es-ES" sz="2800" dirty="0" err="1">
                <a:solidFill>
                  <a:schemeClr val="accent1"/>
                </a:solidFill>
                <a:effectLst/>
                <a:latin typeface="+mj-lt"/>
                <a:ea typeface="Times New Roman" panose="02020603050405020304" pitchFamily="18" charset="0"/>
                <a:cs typeface="Aptos" panose="020B0004020202020204" pitchFamily="34" charset="0"/>
              </a:rPr>
              <a:t>the</a:t>
            </a:r>
            <a:r>
              <a:rPr lang="es-ES" sz="2800" dirty="0">
                <a:solidFill>
                  <a:schemeClr val="accent1"/>
                </a:solidFill>
                <a:effectLst/>
                <a:latin typeface="+mj-lt"/>
                <a:ea typeface="Times New Roman" panose="02020603050405020304" pitchFamily="18" charset="0"/>
                <a:cs typeface="Aptos" panose="020B0004020202020204" pitchFamily="34" charset="0"/>
              </a:rPr>
              <a:t> CDC, </a:t>
            </a:r>
            <a:r>
              <a:rPr lang="es-ES" sz="2800" dirty="0" err="1">
                <a:solidFill>
                  <a:schemeClr val="accent1"/>
                </a:solidFill>
                <a:effectLst/>
                <a:latin typeface="+mj-lt"/>
                <a:ea typeface="Times New Roman" panose="02020603050405020304" pitchFamily="18" charset="0"/>
                <a:cs typeface="Aptos" panose="020B0004020202020204" pitchFamily="34" charset="0"/>
              </a:rPr>
              <a:t>for</a:t>
            </a:r>
            <a:r>
              <a:rPr lang="es-ES" sz="2800" dirty="0">
                <a:solidFill>
                  <a:schemeClr val="accent1"/>
                </a:solidFill>
                <a:effectLst/>
                <a:latin typeface="+mj-lt"/>
                <a:ea typeface="Times New Roman" panose="02020603050405020304" pitchFamily="18" charset="0"/>
                <a:cs typeface="Aptos" panose="020B0004020202020204" pitchFamily="34" charset="0"/>
              </a:rPr>
              <a:t> </a:t>
            </a:r>
            <a:r>
              <a:rPr lang="es-ES" sz="2800" dirty="0" err="1">
                <a:solidFill>
                  <a:schemeClr val="accent1"/>
                </a:solidFill>
                <a:effectLst/>
                <a:latin typeface="+mj-lt"/>
                <a:ea typeface="Times New Roman" panose="02020603050405020304" pitchFamily="18" charset="0"/>
                <a:cs typeface="Aptos" panose="020B0004020202020204" pitchFamily="34" charset="0"/>
              </a:rPr>
              <a:t>example</a:t>
            </a:r>
            <a:r>
              <a:rPr lang="es-ES" sz="2800" dirty="0">
                <a:solidFill>
                  <a:schemeClr val="accent1"/>
                </a:solidFill>
                <a:effectLst/>
                <a:latin typeface="+mj-lt"/>
                <a:ea typeface="Times New Roman" panose="02020603050405020304" pitchFamily="18" charset="0"/>
                <a:cs typeface="Aptos" panose="020B0004020202020204" pitchFamily="34" charset="0"/>
              </a:rPr>
              <a:t> </a:t>
            </a:r>
            <a:r>
              <a:rPr lang="es-ES" sz="2800" dirty="0" err="1">
                <a:solidFill>
                  <a:schemeClr val="accent1"/>
                </a:solidFill>
                <a:effectLst/>
                <a:latin typeface="+mj-lt"/>
                <a:ea typeface="Times New Roman" panose="02020603050405020304" pitchFamily="18" charset="0"/>
                <a:cs typeface="Aptos" panose="020B0004020202020204" pitchFamily="34" charset="0"/>
              </a:rPr>
              <a:t>with</a:t>
            </a:r>
            <a:r>
              <a:rPr lang="es-ES" sz="2800" dirty="0">
                <a:solidFill>
                  <a:schemeClr val="accent1"/>
                </a:solidFill>
                <a:effectLst/>
                <a:latin typeface="+mj-lt"/>
                <a:ea typeface="Times New Roman" panose="02020603050405020304" pitchFamily="18" charset="0"/>
                <a:cs typeface="Aptos" panose="020B0004020202020204" pitchFamily="34" charset="0"/>
              </a:rPr>
              <a:t> </a:t>
            </a:r>
            <a:r>
              <a:rPr lang="es-ES" sz="2800" dirty="0" err="1">
                <a:solidFill>
                  <a:schemeClr val="accent1"/>
                </a:solidFill>
                <a:effectLst/>
                <a:latin typeface="+mj-lt"/>
                <a:ea typeface="Times New Roman" panose="02020603050405020304" pitchFamily="18" charset="0"/>
                <a:cs typeface="Aptos" panose="020B0004020202020204" pitchFamily="34" charset="0"/>
              </a:rPr>
              <a:t>regard</a:t>
            </a:r>
            <a:r>
              <a:rPr lang="es-ES" sz="2800" dirty="0">
                <a:solidFill>
                  <a:schemeClr val="accent1"/>
                </a:solidFill>
                <a:effectLst/>
                <a:latin typeface="+mj-lt"/>
                <a:ea typeface="Times New Roman" panose="02020603050405020304" pitchFamily="18" charset="0"/>
                <a:cs typeface="Aptos" panose="020B0004020202020204" pitchFamily="34" charset="0"/>
              </a:rPr>
              <a:t> </a:t>
            </a:r>
            <a:r>
              <a:rPr lang="es-ES" sz="2800" dirty="0" err="1">
                <a:solidFill>
                  <a:schemeClr val="accent1"/>
                </a:solidFill>
                <a:effectLst/>
                <a:latin typeface="+mj-lt"/>
                <a:ea typeface="Times New Roman" panose="02020603050405020304" pitchFamily="18" charset="0"/>
                <a:cs typeface="Aptos" panose="020B0004020202020204" pitchFamily="34" charset="0"/>
              </a:rPr>
              <a:t>to</a:t>
            </a:r>
            <a:r>
              <a:rPr lang="es-ES" sz="2800" dirty="0">
                <a:solidFill>
                  <a:schemeClr val="accent1"/>
                </a:solidFill>
                <a:effectLst/>
                <a:latin typeface="+mj-lt"/>
                <a:ea typeface="Times New Roman" panose="02020603050405020304" pitchFamily="18" charset="0"/>
                <a:cs typeface="Aptos" panose="020B0004020202020204" pitchFamily="34" charset="0"/>
              </a:rPr>
              <a:t> </a:t>
            </a:r>
            <a:r>
              <a:rPr lang="es-ES" sz="2800" dirty="0" err="1">
                <a:solidFill>
                  <a:schemeClr val="accent1"/>
                </a:solidFill>
                <a:effectLst/>
                <a:latin typeface="+mj-lt"/>
                <a:ea typeface="Times New Roman" panose="02020603050405020304" pitchFamily="18" charset="0"/>
                <a:cs typeface="Aptos" panose="020B0004020202020204" pitchFamily="34" charset="0"/>
              </a:rPr>
              <a:t>hearing</a:t>
            </a:r>
            <a:r>
              <a:rPr lang="es-ES" sz="2800" dirty="0">
                <a:solidFill>
                  <a:schemeClr val="accent1"/>
                </a:solidFill>
                <a:effectLst/>
                <a:latin typeface="+mj-lt"/>
                <a:ea typeface="Times New Roman" panose="02020603050405020304" pitchFamily="18" charset="0"/>
                <a:cs typeface="Aptos" panose="020B0004020202020204" pitchFamily="34" charset="0"/>
              </a:rPr>
              <a:t> </a:t>
            </a:r>
            <a:r>
              <a:rPr lang="es-ES" sz="2800" dirty="0" err="1">
                <a:solidFill>
                  <a:schemeClr val="accent1"/>
                </a:solidFill>
                <a:effectLst/>
                <a:latin typeface="+mj-lt"/>
                <a:ea typeface="Times New Roman" panose="02020603050405020304" pitchFamily="18" charset="0"/>
                <a:cs typeface="Aptos" panose="020B0004020202020204" pitchFamily="34" charset="0"/>
              </a:rPr>
              <a:t>children</a:t>
            </a:r>
            <a:r>
              <a:rPr lang="es-ES" sz="2800" dirty="0">
                <a:solidFill>
                  <a:schemeClr val="accent1"/>
                </a:solidFill>
                <a:effectLst/>
                <a:latin typeface="+mj-lt"/>
                <a:ea typeface="Times New Roman" panose="02020603050405020304" pitchFamily="18" charset="0"/>
                <a:cs typeface="Aptos" panose="020B0004020202020204" pitchFamily="34" charset="0"/>
              </a:rPr>
              <a:t> in </a:t>
            </a:r>
            <a:r>
              <a:rPr lang="es-ES" sz="2800" dirty="0" err="1">
                <a:solidFill>
                  <a:schemeClr val="accent1"/>
                </a:solidFill>
                <a:effectLst/>
                <a:latin typeface="+mj-lt"/>
                <a:ea typeface="Times New Roman" panose="02020603050405020304" pitchFamily="18" charset="0"/>
                <a:cs typeface="Aptos" panose="020B0004020202020204" pitchFamily="34" charset="0"/>
              </a:rPr>
              <a:t>court</a:t>
            </a:r>
            <a:r>
              <a:rPr lang="es-ES" sz="2800" dirty="0">
                <a:solidFill>
                  <a:schemeClr val="accent1"/>
                </a:solidFill>
                <a:effectLst/>
                <a:latin typeface="+mj-lt"/>
                <a:ea typeface="Times New Roman" panose="02020603050405020304" pitchFamily="18" charset="0"/>
                <a:cs typeface="Aptos" panose="020B0004020202020204" pitchFamily="34" charset="0"/>
              </a:rPr>
              <a:t>. </a:t>
            </a:r>
            <a:endParaRPr lang="en-US" sz="2800" dirty="0">
              <a:solidFill>
                <a:schemeClr val="accent1"/>
              </a:solidFill>
              <a:effectLst/>
              <a:latin typeface="+mj-lt"/>
              <a:ea typeface="Aptos" panose="020B0004020202020204" pitchFamily="34" charset="0"/>
              <a:cs typeface="Aptos" panose="020B0004020202020204" pitchFamily="34" charset="0"/>
            </a:endParaRPr>
          </a:p>
          <a:p>
            <a:endParaRPr lang="en-US" dirty="0"/>
          </a:p>
        </p:txBody>
      </p:sp>
    </p:spTree>
    <p:extLst>
      <p:ext uri="{BB962C8B-B14F-4D97-AF65-F5344CB8AC3E}">
        <p14:creationId xmlns:p14="http://schemas.microsoft.com/office/powerpoint/2010/main" val="32295392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0AEF3D-DCE0-175F-7BC6-0AC59F367E31}"/>
              </a:ext>
            </a:extLst>
          </p:cNvPr>
          <p:cNvSpPr>
            <a:spLocks noGrp="1"/>
          </p:cNvSpPr>
          <p:nvPr>
            <p:ph type="title"/>
          </p:nvPr>
        </p:nvSpPr>
        <p:spPr>
          <a:xfrm>
            <a:off x="167950" y="264319"/>
            <a:ext cx="10712709" cy="715396"/>
          </a:xfrm>
        </p:spPr>
        <p:txBody>
          <a:bodyPr>
            <a:normAutofit fontScale="90000"/>
          </a:bodyPr>
          <a:lstStyle/>
          <a:p>
            <a:pPr algn="ctr">
              <a:lnSpc>
                <a:spcPct val="100000"/>
              </a:lnSpc>
            </a:pPr>
            <a:r>
              <a:rPr lang="en-US" sz="1800" b="1" dirty="0">
                <a:solidFill>
                  <a:schemeClr val="accent1"/>
                </a:solidFill>
                <a:latin typeface="Times New Roman" panose="02020603050405020304" pitchFamily="18" charset="0"/>
                <a:cs typeface="Times New Roman" panose="02020603050405020304" pitchFamily="18" charset="0"/>
              </a:rPr>
              <a:t>4. The policy instrument of the EU Strategy on the Rights of the Child 2021-2024 and its six areas for priority actions.</a:t>
            </a:r>
            <a:br>
              <a:rPr lang="en-US" sz="1800" b="1" dirty="0">
                <a:solidFill>
                  <a:schemeClr val="accent1"/>
                </a:solidFill>
                <a:latin typeface="Times New Roman" panose="02020603050405020304" pitchFamily="18" charset="0"/>
                <a:cs typeface="Times New Roman" panose="02020603050405020304" pitchFamily="18" charset="0"/>
              </a:rPr>
            </a:br>
            <a:br>
              <a:rPr lang="en-US" sz="1800" b="1" dirty="0">
                <a:solidFill>
                  <a:schemeClr val="accent1"/>
                </a:solidFill>
                <a:latin typeface="Times New Roman" panose="02020603050405020304" pitchFamily="18" charset="0"/>
                <a:cs typeface="Times New Roman" panose="02020603050405020304" pitchFamily="18" charset="0"/>
              </a:rPr>
            </a:br>
            <a:r>
              <a:rPr lang="ro-RO" sz="1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EU </a:t>
            </a:r>
            <a:r>
              <a:rPr lang="ro-RO" sz="1800" b="1"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Strategy</a:t>
            </a:r>
            <a:r>
              <a:rPr lang="ro-RO" sz="1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on </a:t>
            </a:r>
            <a:r>
              <a:rPr lang="ro-RO" sz="1800" b="1"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the</a:t>
            </a:r>
            <a:r>
              <a:rPr lang="ro-RO" sz="1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o-RO" sz="1800" b="1"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Rights</a:t>
            </a:r>
            <a:r>
              <a:rPr lang="ro-RO" sz="1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of </a:t>
            </a:r>
            <a:r>
              <a:rPr lang="ro-RO" sz="1800" b="1"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the</a:t>
            </a:r>
            <a:r>
              <a:rPr lang="ro-RO" sz="1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o-RO" sz="1800" b="1"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Child</a:t>
            </a:r>
            <a:r>
              <a:rPr lang="ro-RO" sz="1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2021-2024 </a:t>
            </a:r>
            <a:r>
              <a:rPr lang="ro-RO" sz="1800" b="1"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and</a:t>
            </a:r>
            <a:r>
              <a:rPr lang="en-US" sz="1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o-RO" sz="1800" b="1"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its</a:t>
            </a:r>
            <a:r>
              <a:rPr lang="ro-RO" sz="1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o-RO" sz="1800" b="1"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six</a:t>
            </a:r>
            <a:r>
              <a:rPr lang="ro-RO" sz="1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o-RO" sz="1800" b="1"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areas</a:t>
            </a:r>
            <a:r>
              <a:rPr lang="ro-RO" sz="1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for </a:t>
            </a:r>
            <a:r>
              <a:rPr lang="ro-RO" sz="1800" b="1"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priority</a:t>
            </a:r>
            <a:r>
              <a:rPr lang="ro-RO" sz="1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o-RO" sz="1800" b="1"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actions</a:t>
            </a:r>
            <a:r>
              <a:rPr lang="ro-RO" sz="1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o-RO" sz="1800" b="1"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other</a:t>
            </a:r>
            <a:r>
              <a:rPr lang="ro-RO" sz="1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EU </a:t>
            </a:r>
            <a:r>
              <a:rPr lang="ro-RO" sz="1800" b="1"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strategies</a:t>
            </a:r>
            <a:endParaRPr lang="en-US" sz="1800" dirty="0"/>
          </a:p>
        </p:txBody>
      </p:sp>
      <p:sp>
        <p:nvSpPr>
          <p:cNvPr id="3" name="Content Placeholder 2">
            <a:extLst>
              <a:ext uri="{FF2B5EF4-FFF2-40B4-BE49-F238E27FC236}">
                <a16:creationId xmlns:a16="http://schemas.microsoft.com/office/drawing/2014/main" id="{4F61CDC6-67EF-3D34-81D5-65B577574DF4}"/>
              </a:ext>
            </a:extLst>
          </p:cNvPr>
          <p:cNvSpPr>
            <a:spLocks noGrp="1"/>
          </p:cNvSpPr>
          <p:nvPr>
            <p:ph sz="half" idx="1"/>
          </p:nvPr>
        </p:nvSpPr>
        <p:spPr>
          <a:xfrm>
            <a:off x="278363" y="1268964"/>
            <a:ext cx="6836811" cy="5445384"/>
          </a:xfrm>
        </p:spPr>
        <p:txBody>
          <a:bodyPr>
            <a:normAutofit/>
          </a:bodyPr>
          <a:lstStyle/>
          <a:p>
            <a:pPr marL="0" indent="0" algn="just">
              <a:lnSpc>
                <a:spcPct val="150000"/>
              </a:lnSpc>
              <a:buNone/>
            </a:pPr>
            <a:r>
              <a:rPr lang="ro-RO" sz="2000" b="1" dirty="0">
                <a:cs typeface="Times New Roman" panose="02020603050405020304" pitchFamily="18" charset="0"/>
              </a:rPr>
              <a:t>e</a:t>
            </a:r>
            <a:r>
              <a:rPr lang="en-US" sz="2000" b="1" dirty="0">
                <a:cs typeface="Times New Roman" panose="02020603050405020304" pitchFamily="18" charset="0"/>
              </a:rPr>
              <a:t>very child in Europe and across the world should enjoy the same rights and live free from discrimination and intimidation of any kind</a:t>
            </a:r>
            <a:r>
              <a:rPr lang="ro-RO" sz="2000" b="1" dirty="0">
                <a:cs typeface="Times New Roman" panose="02020603050405020304" pitchFamily="18" charset="0"/>
              </a:rPr>
              <a:t>;</a:t>
            </a:r>
          </a:p>
          <a:p>
            <a:pPr marL="0" indent="0" algn="just">
              <a:lnSpc>
                <a:spcPct val="150000"/>
              </a:lnSpc>
              <a:buNone/>
            </a:pPr>
            <a:r>
              <a:rPr lang="ro-RO" sz="2000" b="1" dirty="0">
                <a:cs typeface="Times New Roman" panose="02020603050405020304" pitchFamily="18" charset="0"/>
              </a:rPr>
              <a:t>t</a:t>
            </a:r>
            <a:r>
              <a:rPr lang="en-GB" sz="2000" b="1" dirty="0">
                <a:cs typeface="Times New Roman" panose="02020603050405020304" pitchFamily="18" charset="0"/>
              </a:rPr>
              <a:t>he EU Strategy on the Rights of the Child and the European Child Guarantee</a:t>
            </a:r>
            <a:r>
              <a:rPr lang="ro-RO" sz="2000" b="1" dirty="0">
                <a:cs typeface="Times New Roman" panose="02020603050405020304" pitchFamily="18" charset="0"/>
              </a:rPr>
              <a:t> a</a:t>
            </a:r>
            <a:r>
              <a:rPr lang="en-GB" sz="2000" dirty="0">
                <a:cs typeface="Times New Roman" panose="02020603050405020304" pitchFamily="18" charset="0"/>
              </a:rPr>
              <a:t> new comprehensive EU policy framework to ensure the protection of rights of all children, and secure access to basic services for vulnerable children</a:t>
            </a:r>
            <a:r>
              <a:rPr lang="ro-RO" sz="2000" dirty="0">
                <a:cs typeface="Times New Roman" panose="02020603050405020304" pitchFamily="18" charset="0"/>
              </a:rPr>
              <a:t>, </a:t>
            </a:r>
            <a:r>
              <a:rPr lang="en-GB" sz="2000" dirty="0">
                <a:cs typeface="Times New Roman" panose="02020603050405020304" pitchFamily="18" charset="0"/>
              </a:rPr>
              <a:t>are major policy initiatives put forward by the European Commission to better protect all children, to help them fulfil their rights and to place them right at the centre of EU policy making</a:t>
            </a:r>
            <a:r>
              <a:rPr lang="ro-RO" sz="2000" dirty="0">
                <a:cs typeface="Times New Roman" panose="02020603050405020304" pitchFamily="18" charset="0"/>
              </a:rPr>
              <a:t>.</a:t>
            </a:r>
            <a:endParaRPr lang="en-GB" sz="2000" dirty="0">
              <a:cs typeface="Times New Roman" panose="02020603050405020304" pitchFamily="18" charset="0"/>
            </a:endParaRPr>
          </a:p>
          <a:p>
            <a:pPr>
              <a:lnSpc>
                <a:spcPct val="150000"/>
              </a:lnSpc>
            </a:pPr>
            <a:endParaRPr lang="en-US" sz="2000" dirty="0"/>
          </a:p>
        </p:txBody>
      </p:sp>
      <p:pic>
        <p:nvPicPr>
          <p:cNvPr id="6" name="Content Placeholder 5" descr="A person holding a bag and a person in a wheelchair&#10;&#10;Description automatically generated">
            <a:extLst>
              <a:ext uri="{FF2B5EF4-FFF2-40B4-BE49-F238E27FC236}">
                <a16:creationId xmlns:a16="http://schemas.microsoft.com/office/drawing/2014/main" id="{F05EBB48-D1A0-D967-820F-B071C4FDE6D4}"/>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7674314" y="1558212"/>
            <a:ext cx="4239323" cy="3284376"/>
          </a:xfrm>
        </p:spPr>
      </p:pic>
    </p:spTree>
    <p:extLst>
      <p:ext uri="{BB962C8B-B14F-4D97-AF65-F5344CB8AC3E}">
        <p14:creationId xmlns:p14="http://schemas.microsoft.com/office/powerpoint/2010/main" val="10909506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F2BDC63-BD90-9B4E-7B94-7304E321A3CC}"/>
              </a:ext>
            </a:extLst>
          </p:cNvPr>
          <p:cNvSpPr>
            <a:spLocks noGrp="1"/>
          </p:cNvSpPr>
          <p:nvPr>
            <p:ph type="title"/>
          </p:nvPr>
        </p:nvSpPr>
        <p:spPr>
          <a:xfrm>
            <a:off x="572493" y="238539"/>
            <a:ext cx="11018520" cy="1434415"/>
          </a:xfrm>
        </p:spPr>
        <p:txBody>
          <a:bodyPr vert="horz" lIns="91440" tIns="45720" rIns="91440" bIns="45720" rtlCol="0" anchor="b">
            <a:normAutofit/>
          </a:bodyPr>
          <a:lstStyle/>
          <a:p>
            <a:r>
              <a:rPr lang="en-US" sz="4600" b="1" dirty="0"/>
              <a:t>Unit 3:    </a:t>
            </a:r>
            <a:r>
              <a:rPr lang="en-US" sz="4600" b="1" dirty="0">
                <a:effectLst/>
              </a:rPr>
              <a:t>The European Union legal and policy frameworks for children’s rights</a:t>
            </a:r>
            <a:endParaRPr lang="en-US" sz="4600" dirty="0"/>
          </a:p>
        </p:txBody>
      </p:sp>
      <p:sp>
        <p:nvSpPr>
          <p:cNvPr id="13"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8536E653-0BA1-8FFF-E481-90848334EC2D}"/>
              </a:ext>
            </a:extLst>
          </p:cNvPr>
          <p:cNvSpPr>
            <a:spLocks noGrp="1"/>
          </p:cNvSpPr>
          <p:nvPr>
            <p:ph sz="half" idx="1"/>
          </p:nvPr>
        </p:nvSpPr>
        <p:spPr>
          <a:xfrm>
            <a:off x="572493" y="2071316"/>
            <a:ext cx="6713552" cy="4119172"/>
          </a:xfrm>
        </p:spPr>
        <p:txBody>
          <a:bodyPr vert="horz" lIns="91440" tIns="45720" rIns="91440" bIns="45720" rtlCol="0" anchor="t">
            <a:normAutofit/>
          </a:bodyPr>
          <a:lstStyle/>
          <a:p>
            <a:pPr marL="0" indent="0">
              <a:buNone/>
            </a:pPr>
            <a:r>
              <a:rPr lang="en-US" sz="2200" b="1" dirty="0"/>
              <a:t>Timeline: 4 hours</a:t>
            </a:r>
            <a:br>
              <a:rPr lang="en-US" sz="2200" b="1" dirty="0"/>
            </a:br>
            <a:r>
              <a:rPr lang="en-US" sz="2200" b="1" dirty="0"/>
              <a:t>Theoretical part – 2 hours (90 minutes each)</a:t>
            </a:r>
            <a:br>
              <a:rPr lang="en-US" sz="2200" b="1" dirty="0"/>
            </a:br>
            <a:r>
              <a:rPr lang="en-US" sz="2200" b="1" dirty="0"/>
              <a:t>Practical part – 2 hours (90 minutes each)</a:t>
            </a:r>
            <a:br>
              <a:rPr lang="en-US" sz="2200" b="1" dirty="0"/>
            </a:br>
            <a:r>
              <a:rPr lang="en-US" sz="2200" b="1" dirty="0"/>
              <a:t>The final exams (oral or written)</a:t>
            </a:r>
          </a:p>
          <a:p>
            <a:endParaRPr lang="en-US" sz="2200" b="1" dirty="0"/>
          </a:p>
          <a:p>
            <a:endParaRPr lang="en-US" sz="2200" b="1" dirty="0"/>
          </a:p>
          <a:p>
            <a:pPr marL="0"/>
            <a:r>
              <a:rPr lang="en-US" sz="2200" b="1" dirty="0"/>
              <a:t>Author:  </a:t>
            </a:r>
            <a:r>
              <a:rPr lang="en-US" sz="2200" dirty="0"/>
              <a:t>CHIRTOACĂ Lilia</a:t>
            </a:r>
            <a:endParaRPr lang="en-US" sz="2200" b="1" dirty="0"/>
          </a:p>
          <a:p>
            <a:endParaRPr lang="en-US" sz="2200" dirty="0"/>
          </a:p>
        </p:txBody>
      </p:sp>
      <p:pic>
        <p:nvPicPr>
          <p:cNvPr id="6" name="Content Placeholder 5" descr="A blue and yellow flag with yellow stars around the earth&#10;&#10;Description automatically generated">
            <a:extLst>
              <a:ext uri="{FF2B5EF4-FFF2-40B4-BE49-F238E27FC236}">
                <a16:creationId xmlns:a16="http://schemas.microsoft.com/office/drawing/2014/main" id="{DC308CEE-8C69-91D1-BE4C-7DEA025F1DE6}"/>
              </a:ext>
            </a:extLst>
          </p:cNvPr>
          <p:cNvPicPr>
            <a:picLocks noGrp="1" noChangeAspect="1"/>
          </p:cNvPicPr>
          <p:nvPr>
            <p:ph sz="half" idx="2"/>
          </p:nvPr>
        </p:nvPicPr>
        <p:blipFill rotWithShape="1">
          <a:blip r:embed="rId2">
            <a:extLst>
              <a:ext uri="{28A0092B-C50C-407E-A947-70E740481C1C}">
                <a14:useLocalDpi xmlns:a14="http://schemas.microsoft.com/office/drawing/2010/main" val="0"/>
              </a:ext>
            </a:extLst>
          </a:blip>
          <a:srcRect l="1608" r="2731" b="2"/>
          <a:stretch/>
        </p:blipFill>
        <p:spPr>
          <a:xfrm>
            <a:off x="7675658" y="2093976"/>
            <a:ext cx="3941064" cy="4096512"/>
          </a:xfrm>
          <a:prstGeom prst="rect">
            <a:avLst/>
          </a:prstGeom>
        </p:spPr>
      </p:pic>
    </p:spTree>
    <p:extLst>
      <p:ext uri="{BB962C8B-B14F-4D97-AF65-F5344CB8AC3E}">
        <p14:creationId xmlns:p14="http://schemas.microsoft.com/office/powerpoint/2010/main" val="19430593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9B9C73-C9F8-3BBE-80BA-5D9527317CEA}"/>
              </a:ext>
            </a:extLst>
          </p:cNvPr>
          <p:cNvSpPr>
            <a:spLocks noGrp="1"/>
          </p:cNvSpPr>
          <p:nvPr>
            <p:ph type="title"/>
          </p:nvPr>
        </p:nvSpPr>
        <p:spPr>
          <a:xfrm>
            <a:off x="214604" y="251927"/>
            <a:ext cx="11139197" cy="830424"/>
          </a:xfrm>
        </p:spPr>
        <p:txBody>
          <a:bodyPr>
            <a:normAutofit fontScale="90000"/>
          </a:bodyPr>
          <a:lstStyle/>
          <a:p>
            <a:pPr algn="ctr"/>
            <a:br>
              <a:rPr lang="en-US" sz="20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1600" b="1" dirty="0">
                <a:solidFill>
                  <a:schemeClr val="accent1"/>
                </a:solidFill>
                <a:latin typeface="Times New Roman" panose="02020603050405020304" pitchFamily="18" charset="0"/>
                <a:cs typeface="Times New Roman" panose="02020603050405020304" pitchFamily="18" charset="0"/>
              </a:rPr>
              <a:t>4. The policy instrument of the EU Strategy on the Rights of the Child 2021-2024 and its six areas for priority actions.</a:t>
            </a:r>
            <a:br>
              <a:rPr lang="en-US" sz="1600" b="1" dirty="0">
                <a:solidFill>
                  <a:schemeClr val="accent1"/>
                </a:solidFill>
                <a:latin typeface="Times New Roman" panose="02020603050405020304" pitchFamily="18" charset="0"/>
                <a:cs typeface="Times New Roman" panose="02020603050405020304" pitchFamily="18" charset="0"/>
              </a:rPr>
            </a:br>
            <a:br>
              <a:rPr lang="en-US" sz="1600" b="1" dirty="0">
                <a:solidFill>
                  <a:schemeClr val="accent2"/>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ro-RO" sz="2000" b="1" dirty="0">
                <a:solidFill>
                  <a:schemeClr val="accent2"/>
                </a:solidFill>
                <a:effectLst/>
                <a:latin typeface="Times New Roman" panose="02020603050405020304" pitchFamily="18" charset="0"/>
                <a:ea typeface="Times New Roman" panose="02020603050405020304" pitchFamily="18" charset="0"/>
                <a:cs typeface="Times New Roman" panose="02020603050405020304" pitchFamily="18" charset="0"/>
              </a:rPr>
              <a:t>EU </a:t>
            </a:r>
            <a:r>
              <a:rPr lang="ro-RO" sz="2000" b="1" dirty="0" err="1">
                <a:solidFill>
                  <a:schemeClr val="accent2"/>
                </a:solidFill>
                <a:effectLst/>
                <a:latin typeface="Times New Roman" panose="02020603050405020304" pitchFamily="18" charset="0"/>
                <a:ea typeface="Times New Roman" panose="02020603050405020304" pitchFamily="18" charset="0"/>
                <a:cs typeface="Times New Roman" panose="02020603050405020304" pitchFamily="18" charset="0"/>
              </a:rPr>
              <a:t>Strategy</a:t>
            </a:r>
            <a:r>
              <a:rPr lang="ro-RO" sz="2000" b="1" dirty="0">
                <a:solidFill>
                  <a:schemeClr val="accent2"/>
                </a:solidFill>
                <a:effectLst/>
                <a:latin typeface="Times New Roman" panose="02020603050405020304" pitchFamily="18" charset="0"/>
                <a:ea typeface="Times New Roman" panose="02020603050405020304" pitchFamily="18" charset="0"/>
                <a:cs typeface="Times New Roman" panose="02020603050405020304" pitchFamily="18" charset="0"/>
              </a:rPr>
              <a:t> on </a:t>
            </a:r>
            <a:r>
              <a:rPr lang="ro-RO" sz="2000" b="1" dirty="0" err="1">
                <a:solidFill>
                  <a:schemeClr val="accent2"/>
                </a:solidFill>
                <a:effectLst/>
                <a:latin typeface="Times New Roman" panose="02020603050405020304" pitchFamily="18" charset="0"/>
                <a:ea typeface="Times New Roman" panose="02020603050405020304" pitchFamily="18" charset="0"/>
                <a:cs typeface="Times New Roman" panose="02020603050405020304" pitchFamily="18" charset="0"/>
              </a:rPr>
              <a:t>the</a:t>
            </a:r>
            <a:r>
              <a:rPr lang="ro-RO" sz="2000" b="1" dirty="0">
                <a:solidFill>
                  <a:schemeClr val="accent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o-RO" sz="2000" b="1" dirty="0" err="1">
                <a:solidFill>
                  <a:schemeClr val="accent2"/>
                </a:solidFill>
                <a:effectLst/>
                <a:latin typeface="Times New Roman" panose="02020603050405020304" pitchFamily="18" charset="0"/>
                <a:ea typeface="Times New Roman" panose="02020603050405020304" pitchFamily="18" charset="0"/>
                <a:cs typeface="Times New Roman" panose="02020603050405020304" pitchFamily="18" charset="0"/>
              </a:rPr>
              <a:t>Rights</a:t>
            </a:r>
            <a:r>
              <a:rPr lang="ro-RO" sz="2000" b="1" dirty="0">
                <a:solidFill>
                  <a:schemeClr val="accent2"/>
                </a:solidFill>
                <a:effectLst/>
                <a:latin typeface="Times New Roman" panose="02020603050405020304" pitchFamily="18" charset="0"/>
                <a:ea typeface="Times New Roman" panose="02020603050405020304" pitchFamily="18" charset="0"/>
                <a:cs typeface="Times New Roman" panose="02020603050405020304" pitchFamily="18" charset="0"/>
              </a:rPr>
              <a:t> of </a:t>
            </a:r>
            <a:r>
              <a:rPr lang="ro-RO" sz="2000" b="1" dirty="0" err="1">
                <a:solidFill>
                  <a:schemeClr val="accent2"/>
                </a:solidFill>
                <a:effectLst/>
                <a:latin typeface="Times New Roman" panose="02020603050405020304" pitchFamily="18" charset="0"/>
                <a:ea typeface="Times New Roman" panose="02020603050405020304" pitchFamily="18" charset="0"/>
                <a:cs typeface="Times New Roman" panose="02020603050405020304" pitchFamily="18" charset="0"/>
              </a:rPr>
              <a:t>the</a:t>
            </a:r>
            <a:r>
              <a:rPr lang="ro-RO" sz="2000" b="1" dirty="0">
                <a:solidFill>
                  <a:schemeClr val="accent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o-RO" sz="2000" b="1" dirty="0" err="1">
                <a:solidFill>
                  <a:schemeClr val="accent2"/>
                </a:solidFill>
                <a:effectLst/>
                <a:latin typeface="Times New Roman" panose="02020603050405020304" pitchFamily="18" charset="0"/>
                <a:ea typeface="Times New Roman" panose="02020603050405020304" pitchFamily="18" charset="0"/>
                <a:cs typeface="Times New Roman" panose="02020603050405020304" pitchFamily="18" charset="0"/>
              </a:rPr>
              <a:t>Child</a:t>
            </a:r>
            <a:r>
              <a:rPr lang="ro-RO" sz="2000" b="1" dirty="0">
                <a:solidFill>
                  <a:schemeClr val="accent2"/>
                </a:solidFill>
                <a:effectLst/>
                <a:latin typeface="Times New Roman" panose="02020603050405020304" pitchFamily="18" charset="0"/>
                <a:ea typeface="Times New Roman" panose="02020603050405020304" pitchFamily="18" charset="0"/>
                <a:cs typeface="Times New Roman" panose="02020603050405020304" pitchFamily="18" charset="0"/>
              </a:rPr>
              <a:t> 2021-2024 </a:t>
            </a:r>
            <a:r>
              <a:rPr lang="ro-RO" sz="2000" b="1" dirty="0" err="1">
                <a:solidFill>
                  <a:schemeClr val="accent2"/>
                </a:solidFill>
                <a:effectLst/>
                <a:latin typeface="Times New Roman" panose="02020603050405020304" pitchFamily="18" charset="0"/>
                <a:ea typeface="Times New Roman" panose="02020603050405020304" pitchFamily="18" charset="0"/>
                <a:cs typeface="Times New Roman" panose="02020603050405020304" pitchFamily="18" charset="0"/>
              </a:rPr>
              <a:t>and</a:t>
            </a:r>
            <a:r>
              <a:rPr lang="en-US" sz="2000" b="1" dirty="0">
                <a:solidFill>
                  <a:schemeClr val="accent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o-RO" sz="2000" b="1" dirty="0">
                <a:solidFill>
                  <a:schemeClr val="accent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o-RO" sz="2000" b="1" dirty="0" err="1">
                <a:solidFill>
                  <a:schemeClr val="accent2"/>
                </a:solidFill>
                <a:effectLst/>
                <a:latin typeface="Times New Roman" panose="02020603050405020304" pitchFamily="18" charset="0"/>
                <a:ea typeface="Times New Roman" panose="02020603050405020304" pitchFamily="18" charset="0"/>
                <a:cs typeface="Times New Roman" panose="02020603050405020304" pitchFamily="18" charset="0"/>
              </a:rPr>
              <a:t>its</a:t>
            </a:r>
            <a:r>
              <a:rPr lang="ro-RO" sz="2000" b="1" dirty="0">
                <a:solidFill>
                  <a:schemeClr val="accent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o-RO" sz="2000" b="1" dirty="0" err="1">
                <a:solidFill>
                  <a:schemeClr val="accent2"/>
                </a:solidFill>
                <a:effectLst/>
                <a:latin typeface="Times New Roman" panose="02020603050405020304" pitchFamily="18" charset="0"/>
                <a:ea typeface="Times New Roman" panose="02020603050405020304" pitchFamily="18" charset="0"/>
                <a:cs typeface="Times New Roman" panose="02020603050405020304" pitchFamily="18" charset="0"/>
              </a:rPr>
              <a:t>six</a:t>
            </a:r>
            <a:r>
              <a:rPr lang="ro-RO" sz="2000" b="1" dirty="0">
                <a:solidFill>
                  <a:schemeClr val="accent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o-RO" sz="2000" b="1" dirty="0" err="1">
                <a:solidFill>
                  <a:schemeClr val="accent2"/>
                </a:solidFill>
                <a:effectLst/>
                <a:latin typeface="Times New Roman" panose="02020603050405020304" pitchFamily="18" charset="0"/>
                <a:ea typeface="Times New Roman" panose="02020603050405020304" pitchFamily="18" charset="0"/>
                <a:cs typeface="Times New Roman" panose="02020603050405020304" pitchFamily="18" charset="0"/>
              </a:rPr>
              <a:t>areas</a:t>
            </a:r>
            <a:r>
              <a:rPr lang="ro-RO" sz="2000" b="1" dirty="0">
                <a:solidFill>
                  <a:schemeClr val="accent2"/>
                </a:solidFill>
                <a:effectLst/>
                <a:latin typeface="Times New Roman" panose="02020603050405020304" pitchFamily="18" charset="0"/>
                <a:ea typeface="Times New Roman" panose="02020603050405020304" pitchFamily="18" charset="0"/>
                <a:cs typeface="Times New Roman" panose="02020603050405020304" pitchFamily="18" charset="0"/>
              </a:rPr>
              <a:t> for </a:t>
            </a:r>
            <a:r>
              <a:rPr lang="ro-RO" sz="2000" b="1" dirty="0" err="1">
                <a:solidFill>
                  <a:schemeClr val="accent2"/>
                </a:solidFill>
                <a:effectLst/>
                <a:latin typeface="Times New Roman" panose="02020603050405020304" pitchFamily="18" charset="0"/>
                <a:ea typeface="Times New Roman" panose="02020603050405020304" pitchFamily="18" charset="0"/>
                <a:cs typeface="Times New Roman" panose="02020603050405020304" pitchFamily="18" charset="0"/>
              </a:rPr>
              <a:t>priority</a:t>
            </a:r>
            <a:r>
              <a:rPr lang="ro-RO" sz="2000" b="1" dirty="0">
                <a:solidFill>
                  <a:schemeClr val="accent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o-RO" sz="2000" b="1" dirty="0" err="1">
                <a:solidFill>
                  <a:schemeClr val="accent2"/>
                </a:solidFill>
                <a:effectLst/>
                <a:latin typeface="Times New Roman" panose="02020603050405020304" pitchFamily="18" charset="0"/>
                <a:ea typeface="Times New Roman" panose="02020603050405020304" pitchFamily="18" charset="0"/>
                <a:cs typeface="Times New Roman" panose="02020603050405020304" pitchFamily="18" charset="0"/>
              </a:rPr>
              <a:t>actions</a:t>
            </a:r>
            <a:r>
              <a:rPr lang="ro-RO" sz="2000" b="1" dirty="0">
                <a:solidFill>
                  <a:schemeClr val="accent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o-RO" sz="2000" b="1" dirty="0" err="1">
                <a:solidFill>
                  <a:schemeClr val="accent2"/>
                </a:solidFill>
                <a:effectLst/>
                <a:latin typeface="Times New Roman" panose="02020603050405020304" pitchFamily="18" charset="0"/>
                <a:ea typeface="Times New Roman" panose="02020603050405020304" pitchFamily="18" charset="0"/>
                <a:cs typeface="Times New Roman" panose="02020603050405020304" pitchFamily="18" charset="0"/>
              </a:rPr>
              <a:t>other</a:t>
            </a:r>
            <a:r>
              <a:rPr lang="ro-RO" sz="2000" b="1" dirty="0">
                <a:solidFill>
                  <a:schemeClr val="accent2"/>
                </a:solidFill>
                <a:effectLst/>
                <a:latin typeface="Times New Roman" panose="02020603050405020304" pitchFamily="18" charset="0"/>
                <a:ea typeface="Times New Roman" panose="02020603050405020304" pitchFamily="18" charset="0"/>
                <a:cs typeface="Times New Roman" panose="02020603050405020304" pitchFamily="18" charset="0"/>
              </a:rPr>
              <a:t> EU </a:t>
            </a:r>
            <a:r>
              <a:rPr lang="ro-RO" sz="2000" b="1" dirty="0" err="1">
                <a:solidFill>
                  <a:schemeClr val="accent2"/>
                </a:solidFill>
                <a:effectLst/>
                <a:latin typeface="Times New Roman" panose="02020603050405020304" pitchFamily="18" charset="0"/>
                <a:ea typeface="Times New Roman" panose="02020603050405020304" pitchFamily="18" charset="0"/>
                <a:cs typeface="Times New Roman" panose="02020603050405020304" pitchFamily="18" charset="0"/>
              </a:rPr>
              <a:t>strategies</a:t>
            </a:r>
            <a:endParaRPr lang="en-US" sz="2000" b="1" dirty="0">
              <a:solidFill>
                <a:schemeClr val="accent2"/>
              </a:solidFill>
            </a:endParaRPr>
          </a:p>
        </p:txBody>
      </p:sp>
      <p:sp>
        <p:nvSpPr>
          <p:cNvPr id="3" name="Content Placeholder 2">
            <a:extLst>
              <a:ext uri="{FF2B5EF4-FFF2-40B4-BE49-F238E27FC236}">
                <a16:creationId xmlns:a16="http://schemas.microsoft.com/office/drawing/2014/main" id="{47A4F80F-0A56-6581-CC9A-A4984FF1F6E6}"/>
              </a:ext>
            </a:extLst>
          </p:cNvPr>
          <p:cNvSpPr>
            <a:spLocks noGrp="1"/>
          </p:cNvSpPr>
          <p:nvPr>
            <p:ph idx="1"/>
          </p:nvPr>
        </p:nvSpPr>
        <p:spPr>
          <a:xfrm>
            <a:off x="214604" y="1362269"/>
            <a:ext cx="10842172" cy="4814694"/>
          </a:xfrm>
        </p:spPr>
        <p:txBody>
          <a:bodyPr>
            <a:normAutofit/>
          </a:bodyPr>
          <a:lstStyle/>
          <a:p>
            <a:pPr marL="0" indent="0">
              <a:buNone/>
            </a:pPr>
            <a:r>
              <a:rPr lang="en-US" sz="1400" dirty="0">
                <a:solidFill>
                  <a:schemeClr val="accent1"/>
                </a:solidFill>
              </a:rPr>
              <a:t>Thematic </a:t>
            </a:r>
            <a:r>
              <a:rPr lang="en-US" sz="1400" b="1" dirty="0">
                <a:solidFill>
                  <a:schemeClr val="accent1"/>
                </a:solidFill>
              </a:rPr>
              <a:t>area 1</a:t>
            </a:r>
            <a:r>
              <a:rPr lang="en-US" sz="1400" dirty="0">
                <a:solidFill>
                  <a:schemeClr val="accent1"/>
                </a:solidFill>
              </a:rPr>
              <a:t> of the EU Strategy on the Rights of the Child EU</a:t>
            </a:r>
            <a:endParaRPr lang="ro-RO" sz="2000" b="1" dirty="0">
              <a:solidFill>
                <a:schemeClr val="accent1"/>
              </a:solidFill>
            </a:endParaRPr>
          </a:p>
          <a:p>
            <a:pPr marL="0" indent="0">
              <a:buNone/>
            </a:pPr>
            <a:r>
              <a:rPr lang="en-GB" sz="2000" b="1" dirty="0">
                <a:solidFill>
                  <a:srgbClr val="7030A0"/>
                </a:solidFill>
              </a:rPr>
              <a:t>Child participation in political </a:t>
            </a:r>
            <a:r>
              <a:rPr lang="en-GB" sz="2000" b="1" dirty="0">
                <a:solidFill>
                  <a:schemeClr val="accent1"/>
                </a:solidFill>
              </a:rPr>
              <a:t>and</a:t>
            </a:r>
            <a:r>
              <a:rPr lang="en-GB" sz="2000" b="1" dirty="0">
                <a:solidFill>
                  <a:srgbClr val="7030A0"/>
                </a:solidFill>
              </a:rPr>
              <a:t> democratic life</a:t>
            </a:r>
            <a:endParaRPr lang="ro-RO" sz="2000" b="1" dirty="0">
              <a:solidFill>
                <a:srgbClr val="7030A0"/>
              </a:solidFill>
            </a:endParaRPr>
          </a:p>
          <a:p>
            <a:r>
              <a:rPr lang="ro-RO" sz="2000" b="1" dirty="0"/>
              <a:t>t</a:t>
            </a:r>
            <a:r>
              <a:rPr lang="en-US" sz="2000" b="1" dirty="0"/>
              <a:t>he representation of children’s rights is a crucial aspect for effective mainstreaming</a:t>
            </a:r>
            <a:r>
              <a:rPr lang="ro-RO" sz="2000" b="1" dirty="0"/>
              <a:t>; </a:t>
            </a:r>
          </a:p>
          <a:p>
            <a:r>
              <a:rPr lang="en-US" sz="2000" b="1" dirty="0"/>
              <a:t>their voices </a:t>
            </a:r>
            <a:r>
              <a:rPr lang="en-US" sz="2000" dirty="0"/>
              <a:t>and</a:t>
            </a:r>
            <a:r>
              <a:rPr lang="en-US" sz="2000" b="1" dirty="0"/>
              <a:t> needs should be heard within the EU decision-making process, in order to represent the range of childhood and adolescence situations </a:t>
            </a:r>
            <a:r>
              <a:rPr lang="en-US" sz="2000" b="1" dirty="0" err="1"/>
              <a:t>characterising</a:t>
            </a:r>
            <a:r>
              <a:rPr lang="en-US" sz="2000" b="1" dirty="0"/>
              <a:t> the Member States.</a:t>
            </a:r>
            <a:endParaRPr lang="en-GB" sz="2000" b="1" dirty="0"/>
          </a:p>
          <a:p>
            <a:pPr marL="0" indent="0">
              <a:buNone/>
            </a:pPr>
            <a:r>
              <a:rPr lang="en-GB" sz="2000" b="1" i="1" dirty="0">
                <a:solidFill>
                  <a:srgbClr val="7030A0"/>
                </a:solidFill>
                <a:latin typeface="Times New Roman" panose="02020603050405020304" pitchFamily="18" charset="0"/>
                <a:cs typeface="Times New Roman" panose="02020603050405020304" pitchFamily="18" charset="0"/>
              </a:rPr>
              <a:t>The right to be heard</a:t>
            </a:r>
            <a:endParaRPr lang="ro-RO" sz="2000" b="1" i="1" dirty="0">
              <a:solidFill>
                <a:srgbClr val="7030A0"/>
              </a:solidFill>
              <a:latin typeface="Times New Roman" panose="02020603050405020304" pitchFamily="18" charset="0"/>
              <a:cs typeface="Times New Roman" panose="02020603050405020304" pitchFamily="18" charset="0"/>
            </a:endParaRPr>
          </a:p>
          <a:p>
            <a:pPr algn="just"/>
            <a:r>
              <a:rPr lang="en-GB" sz="2400" dirty="0">
                <a:latin typeface="Times New Roman" panose="02020603050405020304" pitchFamily="18" charset="0"/>
                <a:cs typeface="Times New Roman" panose="02020603050405020304" pitchFamily="18" charset="0"/>
              </a:rPr>
              <a:t>Article 24 of the Charter of Fundamental Rights of the European Union states that: "Children (…) may express their views freely. Such views shall be taken into consideration on matters which concern them in accordance with their age and maturity."</a:t>
            </a:r>
            <a:endParaRPr lang="ro-RO" sz="2400" dirty="0">
              <a:latin typeface="Times New Roman" panose="02020603050405020304" pitchFamily="18" charset="0"/>
              <a:cs typeface="Times New Roman" panose="02020603050405020304" pitchFamily="18" charset="0"/>
            </a:endParaRPr>
          </a:p>
          <a:p>
            <a:pPr algn="just"/>
            <a:r>
              <a:rPr lang="en-GB" sz="2400" dirty="0">
                <a:latin typeface="Times New Roman" panose="02020603050405020304" pitchFamily="18" charset="0"/>
                <a:cs typeface="Times New Roman" panose="02020603050405020304" pitchFamily="18" charset="0"/>
              </a:rPr>
              <a:t>The right of all children to be heard and have their views taken seriously in accordance with their age and maturity is also laid down in Article 12 of the</a:t>
            </a:r>
            <a:r>
              <a:rPr lang="ro-RO" sz="2400" dirty="0">
                <a:latin typeface="Times New Roman" panose="02020603050405020304" pitchFamily="18" charset="0"/>
                <a:cs typeface="Times New Roman" panose="02020603050405020304" pitchFamily="18" charset="0"/>
              </a:rPr>
              <a:t> UNCRC</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688222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CBCB7B-3B83-D8FF-2C0F-AF6ED415DBBB}"/>
              </a:ext>
            </a:extLst>
          </p:cNvPr>
          <p:cNvSpPr>
            <a:spLocks noGrp="1"/>
          </p:cNvSpPr>
          <p:nvPr>
            <p:ph type="title"/>
          </p:nvPr>
        </p:nvSpPr>
        <p:spPr>
          <a:xfrm>
            <a:off x="233265" y="365126"/>
            <a:ext cx="11120535" cy="1081120"/>
          </a:xfrm>
        </p:spPr>
        <p:txBody>
          <a:bodyPr>
            <a:normAutofit/>
          </a:bodyPr>
          <a:lstStyle/>
          <a:p>
            <a:r>
              <a:rPr lang="en-US" sz="1800" b="1" dirty="0">
                <a:solidFill>
                  <a:schemeClr val="accent1"/>
                </a:solidFill>
                <a:latin typeface="Times New Roman" panose="02020603050405020304" pitchFamily="18" charset="0"/>
                <a:cs typeface="Times New Roman" panose="02020603050405020304" pitchFamily="18" charset="0"/>
              </a:rPr>
              <a:t>4. The policy instrument of the EU Strategy on the Rights of the Child 2021-2024 and its six areas for priority actions.</a:t>
            </a:r>
            <a:r>
              <a:rPr lang="ro-RO" sz="1800" b="1" dirty="0">
                <a:solidFill>
                  <a:schemeClr val="accent1"/>
                </a:solidFill>
                <a:latin typeface="Times New Roman" panose="02020603050405020304" pitchFamily="18" charset="0"/>
                <a:cs typeface="Times New Roman" panose="02020603050405020304" pitchFamily="18" charset="0"/>
              </a:rPr>
              <a:t> </a:t>
            </a:r>
            <a:r>
              <a:rPr lang="ro-RO" sz="1800" b="1" dirty="0">
                <a:solidFill>
                  <a:schemeClr val="accent2"/>
                </a:solidFill>
                <a:effectLst/>
                <a:latin typeface="Times New Roman" panose="02020603050405020304" pitchFamily="18" charset="0"/>
                <a:ea typeface="Times New Roman" panose="02020603050405020304" pitchFamily="18" charset="0"/>
                <a:cs typeface="Times New Roman" panose="02020603050405020304" pitchFamily="18" charset="0"/>
              </a:rPr>
              <a:t>EU </a:t>
            </a:r>
            <a:r>
              <a:rPr lang="ro-RO" sz="1800" b="1" dirty="0" err="1">
                <a:solidFill>
                  <a:schemeClr val="accent2"/>
                </a:solidFill>
                <a:effectLst/>
                <a:latin typeface="Times New Roman" panose="02020603050405020304" pitchFamily="18" charset="0"/>
                <a:ea typeface="Times New Roman" panose="02020603050405020304" pitchFamily="18" charset="0"/>
                <a:cs typeface="Times New Roman" panose="02020603050405020304" pitchFamily="18" charset="0"/>
              </a:rPr>
              <a:t>Strategy</a:t>
            </a:r>
            <a:r>
              <a:rPr lang="ro-RO" sz="1800" b="1" dirty="0">
                <a:solidFill>
                  <a:schemeClr val="accent2"/>
                </a:solidFill>
                <a:effectLst/>
                <a:latin typeface="Times New Roman" panose="02020603050405020304" pitchFamily="18" charset="0"/>
                <a:ea typeface="Times New Roman" panose="02020603050405020304" pitchFamily="18" charset="0"/>
                <a:cs typeface="Times New Roman" panose="02020603050405020304" pitchFamily="18" charset="0"/>
              </a:rPr>
              <a:t> on </a:t>
            </a:r>
            <a:r>
              <a:rPr lang="ro-RO" sz="1800" b="1" dirty="0" err="1">
                <a:solidFill>
                  <a:schemeClr val="accent2"/>
                </a:solidFill>
                <a:effectLst/>
                <a:latin typeface="Times New Roman" panose="02020603050405020304" pitchFamily="18" charset="0"/>
                <a:ea typeface="Times New Roman" panose="02020603050405020304" pitchFamily="18" charset="0"/>
                <a:cs typeface="Times New Roman" panose="02020603050405020304" pitchFamily="18" charset="0"/>
              </a:rPr>
              <a:t>the</a:t>
            </a:r>
            <a:r>
              <a:rPr lang="ro-RO" sz="1800" b="1" dirty="0">
                <a:solidFill>
                  <a:schemeClr val="accent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o-RO" sz="1800" b="1" dirty="0" err="1">
                <a:solidFill>
                  <a:schemeClr val="accent2"/>
                </a:solidFill>
                <a:effectLst/>
                <a:latin typeface="Times New Roman" panose="02020603050405020304" pitchFamily="18" charset="0"/>
                <a:ea typeface="Times New Roman" panose="02020603050405020304" pitchFamily="18" charset="0"/>
                <a:cs typeface="Times New Roman" panose="02020603050405020304" pitchFamily="18" charset="0"/>
              </a:rPr>
              <a:t>Rights</a:t>
            </a:r>
            <a:r>
              <a:rPr lang="ro-RO" sz="1800" b="1" dirty="0">
                <a:solidFill>
                  <a:schemeClr val="accent2"/>
                </a:solidFill>
                <a:effectLst/>
                <a:latin typeface="Times New Roman" panose="02020603050405020304" pitchFamily="18" charset="0"/>
                <a:ea typeface="Times New Roman" panose="02020603050405020304" pitchFamily="18" charset="0"/>
                <a:cs typeface="Times New Roman" panose="02020603050405020304" pitchFamily="18" charset="0"/>
              </a:rPr>
              <a:t> of </a:t>
            </a:r>
            <a:r>
              <a:rPr lang="ro-RO" sz="1800" b="1" dirty="0" err="1">
                <a:solidFill>
                  <a:schemeClr val="accent2"/>
                </a:solidFill>
                <a:effectLst/>
                <a:latin typeface="Times New Roman" panose="02020603050405020304" pitchFamily="18" charset="0"/>
                <a:ea typeface="Times New Roman" panose="02020603050405020304" pitchFamily="18" charset="0"/>
                <a:cs typeface="Times New Roman" panose="02020603050405020304" pitchFamily="18" charset="0"/>
              </a:rPr>
              <a:t>the</a:t>
            </a:r>
            <a:r>
              <a:rPr lang="ro-RO" sz="1800" b="1" dirty="0">
                <a:solidFill>
                  <a:schemeClr val="accent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o-RO" sz="1800" b="1" dirty="0" err="1">
                <a:solidFill>
                  <a:schemeClr val="accent2"/>
                </a:solidFill>
                <a:effectLst/>
                <a:latin typeface="Times New Roman" panose="02020603050405020304" pitchFamily="18" charset="0"/>
                <a:ea typeface="Times New Roman" panose="02020603050405020304" pitchFamily="18" charset="0"/>
                <a:cs typeface="Times New Roman" panose="02020603050405020304" pitchFamily="18" charset="0"/>
              </a:rPr>
              <a:t>Child</a:t>
            </a:r>
            <a:r>
              <a:rPr lang="ro-RO" sz="1800" b="1" dirty="0">
                <a:solidFill>
                  <a:schemeClr val="accent2"/>
                </a:solidFill>
                <a:effectLst/>
                <a:latin typeface="Times New Roman" panose="02020603050405020304" pitchFamily="18" charset="0"/>
                <a:ea typeface="Times New Roman" panose="02020603050405020304" pitchFamily="18" charset="0"/>
                <a:cs typeface="Times New Roman" panose="02020603050405020304" pitchFamily="18" charset="0"/>
              </a:rPr>
              <a:t> 2021-2024 </a:t>
            </a:r>
            <a:r>
              <a:rPr lang="ro-RO" sz="1800" b="1" dirty="0" err="1">
                <a:solidFill>
                  <a:schemeClr val="accent2"/>
                </a:solidFill>
                <a:effectLst/>
                <a:latin typeface="Times New Roman" panose="02020603050405020304" pitchFamily="18" charset="0"/>
                <a:ea typeface="Times New Roman" panose="02020603050405020304" pitchFamily="18" charset="0"/>
                <a:cs typeface="Times New Roman" panose="02020603050405020304" pitchFamily="18" charset="0"/>
              </a:rPr>
              <a:t>and</a:t>
            </a:r>
            <a:r>
              <a:rPr lang="en-US" sz="1800" b="1" dirty="0">
                <a:solidFill>
                  <a:schemeClr val="accent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o-RO" sz="1800" b="1" dirty="0">
                <a:solidFill>
                  <a:schemeClr val="accent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o-RO" sz="1800" b="1" dirty="0" err="1">
                <a:solidFill>
                  <a:schemeClr val="accent2"/>
                </a:solidFill>
                <a:effectLst/>
                <a:latin typeface="Times New Roman" panose="02020603050405020304" pitchFamily="18" charset="0"/>
                <a:ea typeface="Times New Roman" panose="02020603050405020304" pitchFamily="18" charset="0"/>
                <a:cs typeface="Times New Roman" panose="02020603050405020304" pitchFamily="18" charset="0"/>
              </a:rPr>
              <a:t>its</a:t>
            </a:r>
            <a:r>
              <a:rPr lang="ro-RO" sz="1800" b="1" dirty="0">
                <a:solidFill>
                  <a:schemeClr val="accent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o-RO" sz="1800" b="1" dirty="0" err="1">
                <a:solidFill>
                  <a:schemeClr val="accent2"/>
                </a:solidFill>
                <a:effectLst/>
                <a:latin typeface="Times New Roman" panose="02020603050405020304" pitchFamily="18" charset="0"/>
                <a:ea typeface="Times New Roman" panose="02020603050405020304" pitchFamily="18" charset="0"/>
                <a:cs typeface="Times New Roman" panose="02020603050405020304" pitchFamily="18" charset="0"/>
              </a:rPr>
              <a:t>six</a:t>
            </a:r>
            <a:r>
              <a:rPr lang="ro-RO" sz="1800" b="1" dirty="0">
                <a:solidFill>
                  <a:schemeClr val="accent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o-RO" sz="1800" b="1" dirty="0" err="1">
                <a:solidFill>
                  <a:schemeClr val="accent2"/>
                </a:solidFill>
                <a:effectLst/>
                <a:latin typeface="Times New Roman" panose="02020603050405020304" pitchFamily="18" charset="0"/>
                <a:ea typeface="Times New Roman" panose="02020603050405020304" pitchFamily="18" charset="0"/>
                <a:cs typeface="Times New Roman" panose="02020603050405020304" pitchFamily="18" charset="0"/>
              </a:rPr>
              <a:t>areas</a:t>
            </a:r>
            <a:r>
              <a:rPr lang="ro-RO" sz="1800" b="1" dirty="0">
                <a:solidFill>
                  <a:schemeClr val="accent2"/>
                </a:solidFill>
                <a:effectLst/>
                <a:latin typeface="Times New Roman" panose="02020603050405020304" pitchFamily="18" charset="0"/>
                <a:ea typeface="Times New Roman" panose="02020603050405020304" pitchFamily="18" charset="0"/>
                <a:cs typeface="Times New Roman" panose="02020603050405020304" pitchFamily="18" charset="0"/>
              </a:rPr>
              <a:t> for </a:t>
            </a:r>
            <a:r>
              <a:rPr lang="ro-RO" sz="1800" b="1" dirty="0" err="1">
                <a:solidFill>
                  <a:schemeClr val="accent2"/>
                </a:solidFill>
                <a:effectLst/>
                <a:latin typeface="Times New Roman" panose="02020603050405020304" pitchFamily="18" charset="0"/>
                <a:ea typeface="Times New Roman" panose="02020603050405020304" pitchFamily="18" charset="0"/>
                <a:cs typeface="Times New Roman" panose="02020603050405020304" pitchFamily="18" charset="0"/>
              </a:rPr>
              <a:t>priority</a:t>
            </a:r>
            <a:r>
              <a:rPr lang="ro-RO" sz="1800" b="1" dirty="0">
                <a:solidFill>
                  <a:schemeClr val="accent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o-RO" sz="1800" b="1" dirty="0" err="1">
                <a:solidFill>
                  <a:schemeClr val="accent2"/>
                </a:solidFill>
                <a:effectLst/>
                <a:latin typeface="Times New Roman" panose="02020603050405020304" pitchFamily="18" charset="0"/>
                <a:ea typeface="Times New Roman" panose="02020603050405020304" pitchFamily="18" charset="0"/>
                <a:cs typeface="Times New Roman" panose="02020603050405020304" pitchFamily="18" charset="0"/>
              </a:rPr>
              <a:t>actions</a:t>
            </a:r>
            <a:r>
              <a:rPr lang="ro-RO" sz="1800" b="1" dirty="0">
                <a:solidFill>
                  <a:schemeClr val="accent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o-RO" sz="1800" b="1" dirty="0" err="1">
                <a:solidFill>
                  <a:schemeClr val="accent2"/>
                </a:solidFill>
                <a:effectLst/>
                <a:latin typeface="Times New Roman" panose="02020603050405020304" pitchFamily="18" charset="0"/>
                <a:ea typeface="Times New Roman" panose="02020603050405020304" pitchFamily="18" charset="0"/>
                <a:cs typeface="Times New Roman" panose="02020603050405020304" pitchFamily="18" charset="0"/>
              </a:rPr>
              <a:t>other</a:t>
            </a:r>
            <a:r>
              <a:rPr lang="ro-RO" sz="1800" b="1" dirty="0">
                <a:solidFill>
                  <a:schemeClr val="accent2"/>
                </a:solidFill>
                <a:effectLst/>
                <a:latin typeface="Times New Roman" panose="02020603050405020304" pitchFamily="18" charset="0"/>
                <a:ea typeface="Times New Roman" panose="02020603050405020304" pitchFamily="18" charset="0"/>
                <a:cs typeface="Times New Roman" panose="02020603050405020304" pitchFamily="18" charset="0"/>
              </a:rPr>
              <a:t> EU </a:t>
            </a:r>
            <a:r>
              <a:rPr lang="ro-RO" sz="1800" b="1" dirty="0" err="1">
                <a:solidFill>
                  <a:schemeClr val="accent2"/>
                </a:solidFill>
                <a:effectLst/>
                <a:latin typeface="Times New Roman" panose="02020603050405020304" pitchFamily="18" charset="0"/>
                <a:ea typeface="Times New Roman" panose="02020603050405020304" pitchFamily="18" charset="0"/>
                <a:cs typeface="Times New Roman" panose="02020603050405020304" pitchFamily="18" charset="0"/>
              </a:rPr>
              <a:t>strategies</a:t>
            </a:r>
            <a:endParaRPr lang="en-US" sz="1400" dirty="0"/>
          </a:p>
        </p:txBody>
      </p:sp>
      <p:sp>
        <p:nvSpPr>
          <p:cNvPr id="3" name="Content Placeholder 2">
            <a:extLst>
              <a:ext uri="{FF2B5EF4-FFF2-40B4-BE49-F238E27FC236}">
                <a16:creationId xmlns:a16="http://schemas.microsoft.com/office/drawing/2014/main" id="{E19816FF-0582-E69B-E39F-7C23BD77BCD1}"/>
              </a:ext>
            </a:extLst>
          </p:cNvPr>
          <p:cNvSpPr>
            <a:spLocks noGrp="1"/>
          </p:cNvSpPr>
          <p:nvPr>
            <p:ph idx="1"/>
          </p:nvPr>
        </p:nvSpPr>
        <p:spPr>
          <a:xfrm>
            <a:off x="233265" y="1530220"/>
            <a:ext cx="11120535" cy="4646743"/>
          </a:xfrm>
        </p:spPr>
        <p:txBody>
          <a:bodyPr/>
          <a:lstStyle/>
          <a:p>
            <a:pPr marL="0" indent="0" algn="just">
              <a:buNone/>
            </a:pPr>
            <a:r>
              <a:rPr lang="en-US" sz="2000" b="1" i="1" dirty="0">
                <a:solidFill>
                  <a:schemeClr val="accent1"/>
                </a:solidFill>
                <a:latin typeface="+mj-lt"/>
              </a:rPr>
              <a:t>Children’s participation in law </a:t>
            </a:r>
            <a:r>
              <a:rPr lang="en-US" sz="2000" i="1" dirty="0">
                <a:solidFill>
                  <a:schemeClr val="accent1"/>
                </a:solidFill>
                <a:latin typeface="+mj-lt"/>
              </a:rPr>
              <a:t>and </a:t>
            </a:r>
            <a:r>
              <a:rPr lang="en-US" sz="2000" b="1" i="1" dirty="0">
                <a:solidFill>
                  <a:schemeClr val="accent1"/>
                </a:solidFill>
                <a:latin typeface="+mj-lt"/>
              </a:rPr>
              <a:t>policy making</a:t>
            </a:r>
            <a:r>
              <a:rPr lang="en-US" sz="2000" b="1" dirty="0">
                <a:solidFill>
                  <a:schemeClr val="accent1"/>
                </a:solidFill>
                <a:latin typeface="+mj-lt"/>
              </a:rPr>
              <a:t> </a:t>
            </a:r>
            <a:endParaRPr lang="ro-RO" sz="2000" b="1" dirty="0">
              <a:solidFill>
                <a:schemeClr val="accent1"/>
              </a:solidFill>
              <a:latin typeface="+mj-lt"/>
            </a:endParaRPr>
          </a:p>
          <a:p>
            <a:pPr marL="0" indent="0" algn="just">
              <a:buNone/>
            </a:pPr>
            <a:r>
              <a:rPr lang="en-US" sz="2000" dirty="0">
                <a:solidFill>
                  <a:schemeClr val="accent1"/>
                </a:solidFill>
                <a:latin typeface="+mj-lt"/>
              </a:rPr>
              <a:t>has acquired support through</a:t>
            </a:r>
            <a:r>
              <a:rPr lang="ro-RO" sz="2000" dirty="0">
                <a:solidFill>
                  <a:schemeClr val="accent1"/>
                </a:solidFill>
                <a:latin typeface="+mj-lt"/>
              </a:rPr>
              <a:t> </a:t>
            </a:r>
            <a:r>
              <a:rPr lang="en-US" sz="2000" i="1" dirty="0">
                <a:solidFill>
                  <a:schemeClr val="accent1"/>
                </a:solidFill>
                <a:latin typeface="+mj-lt"/>
              </a:rPr>
              <a:t>concluding observations of the UN Committee on the Rights of the Child</a:t>
            </a:r>
            <a:r>
              <a:rPr lang="en-US" sz="2000" dirty="0">
                <a:solidFill>
                  <a:schemeClr val="accent1"/>
                </a:solidFill>
                <a:latin typeface="+mj-lt"/>
              </a:rPr>
              <a:t> for </a:t>
            </a:r>
            <a:r>
              <a:rPr lang="en-US" sz="2000" dirty="0">
                <a:solidFill>
                  <a:srgbClr val="7030A0"/>
                </a:solidFill>
                <a:latin typeface="+mj-lt"/>
              </a:rPr>
              <a:t>the effective</a:t>
            </a:r>
            <a:r>
              <a:rPr lang="ro-RO" sz="2000" dirty="0">
                <a:solidFill>
                  <a:srgbClr val="7030A0"/>
                </a:solidFill>
                <a:latin typeface="+mj-lt"/>
              </a:rPr>
              <a:t> </a:t>
            </a:r>
            <a:r>
              <a:rPr lang="en-US" sz="2000" dirty="0">
                <a:solidFill>
                  <a:srgbClr val="7030A0"/>
                </a:solidFill>
                <a:latin typeface="+mj-lt"/>
              </a:rPr>
              <a:t>fulfilment of Article 12</a:t>
            </a:r>
            <a:r>
              <a:rPr lang="ro-RO" sz="2000" dirty="0">
                <a:solidFill>
                  <a:srgbClr val="7030A0"/>
                </a:solidFill>
                <a:latin typeface="+mj-lt"/>
              </a:rPr>
              <a:t> </a:t>
            </a:r>
            <a:r>
              <a:rPr lang="en-US" sz="2000" dirty="0">
                <a:solidFill>
                  <a:srgbClr val="7030A0"/>
                </a:solidFill>
                <a:latin typeface="+mj-lt"/>
              </a:rPr>
              <a:t>of the UNCRC </a:t>
            </a:r>
            <a:r>
              <a:rPr lang="en-US" sz="2000" dirty="0">
                <a:solidFill>
                  <a:schemeClr val="accent1"/>
                </a:solidFill>
                <a:latin typeface="+mj-lt"/>
              </a:rPr>
              <a:t>and</a:t>
            </a:r>
            <a:endParaRPr lang="ro-RO" sz="2000" dirty="0">
              <a:solidFill>
                <a:schemeClr val="accent1"/>
              </a:solidFill>
              <a:latin typeface="+mj-lt"/>
            </a:endParaRPr>
          </a:p>
          <a:p>
            <a:pPr marL="0" indent="0" algn="just">
              <a:buNone/>
            </a:pPr>
            <a:r>
              <a:rPr lang="en-US" sz="2000" dirty="0">
                <a:solidFill>
                  <a:schemeClr val="accent1"/>
                </a:solidFill>
                <a:latin typeface="+mj-lt"/>
              </a:rPr>
              <a:t> </a:t>
            </a:r>
            <a:r>
              <a:rPr lang="en-US" sz="2000" i="1" dirty="0">
                <a:solidFill>
                  <a:schemeClr val="accent1"/>
                </a:solidFill>
                <a:latin typeface="+mj-lt"/>
              </a:rPr>
              <a:t>the development of practices of child consultation,</a:t>
            </a:r>
            <a:r>
              <a:rPr lang="ro-RO" sz="2000" i="1" dirty="0">
                <a:solidFill>
                  <a:schemeClr val="accent1"/>
                </a:solidFill>
                <a:latin typeface="+mj-lt"/>
              </a:rPr>
              <a:t> </a:t>
            </a:r>
            <a:r>
              <a:rPr lang="en-US" sz="2000" i="1" dirty="0">
                <a:solidFill>
                  <a:schemeClr val="accent1"/>
                </a:solidFill>
                <a:latin typeface="+mj-lt"/>
              </a:rPr>
              <a:t>for instance in the work of the UN Ombudsperson and Commissioner for children</a:t>
            </a:r>
            <a:r>
              <a:rPr lang="ro-RO" sz="2000" i="1" dirty="0">
                <a:solidFill>
                  <a:schemeClr val="accent1"/>
                </a:solidFill>
                <a:latin typeface="+mj-lt"/>
              </a:rPr>
              <a:t>; </a:t>
            </a:r>
          </a:p>
          <a:p>
            <a:pPr marL="0" indent="0" algn="just">
              <a:buNone/>
            </a:pPr>
            <a:r>
              <a:rPr lang="en-US" sz="2000" u="sng" dirty="0">
                <a:solidFill>
                  <a:schemeClr val="accent1"/>
                </a:solidFill>
                <a:latin typeface="+mj-lt"/>
              </a:rPr>
              <a:t>some initiatives have promoted children’s participation, such as</a:t>
            </a:r>
            <a:r>
              <a:rPr lang="en-US" sz="2000" dirty="0">
                <a:solidFill>
                  <a:schemeClr val="accent1"/>
                </a:solidFill>
                <a:latin typeface="+mj-lt"/>
              </a:rPr>
              <a:t>: </a:t>
            </a:r>
            <a:endParaRPr lang="ro-RO" sz="2000" dirty="0">
              <a:solidFill>
                <a:schemeClr val="accent1"/>
              </a:solidFill>
              <a:latin typeface="+mj-lt"/>
            </a:endParaRPr>
          </a:p>
          <a:p>
            <a:pPr algn="just">
              <a:buFont typeface="Wingdings" panose="05000000000000000000" pitchFamily="2" charset="2"/>
              <a:buChar char="§"/>
            </a:pPr>
            <a:r>
              <a:rPr lang="en-US" sz="2000" dirty="0">
                <a:solidFill>
                  <a:schemeClr val="accent1"/>
                </a:solidFill>
                <a:latin typeface="+mj-lt"/>
              </a:rPr>
              <a:t>the first EU Youth</a:t>
            </a:r>
            <a:r>
              <a:rPr lang="ro-RO" sz="2000" dirty="0">
                <a:solidFill>
                  <a:schemeClr val="accent1"/>
                </a:solidFill>
                <a:latin typeface="+mj-lt"/>
              </a:rPr>
              <a:t> </a:t>
            </a:r>
            <a:r>
              <a:rPr lang="en-US" sz="2000" dirty="0">
                <a:solidFill>
                  <a:schemeClr val="accent1"/>
                </a:solidFill>
                <a:latin typeface="+mj-lt"/>
              </a:rPr>
              <a:t>Summit; the European Youth Parliament; and </a:t>
            </a:r>
            <a:endParaRPr lang="ro-RO" sz="2000" dirty="0">
              <a:solidFill>
                <a:schemeClr val="accent1"/>
              </a:solidFill>
              <a:latin typeface="+mj-lt"/>
            </a:endParaRPr>
          </a:p>
          <a:p>
            <a:pPr algn="just">
              <a:buFont typeface="Wingdings" panose="05000000000000000000" pitchFamily="2" charset="2"/>
              <a:buChar char="§"/>
            </a:pPr>
            <a:r>
              <a:rPr lang="en-US" sz="2000" dirty="0">
                <a:solidFill>
                  <a:schemeClr val="accent1"/>
                </a:solidFill>
                <a:latin typeface="+mj-lt"/>
              </a:rPr>
              <a:t>the European Youth Portal</a:t>
            </a:r>
            <a:r>
              <a:rPr lang="ro-RO" sz="2000" dirty="0">
                <a:solidFill>
                  <a:schemeClr val="accent1"/>
                </a:solidFill>
                <a:latin typeface="+mj-lt"/>
              </a:rPr>
              <a:t>; </a:t>
            </a:r>
            <a:r>
              <a:rPr lang="en-US" sz="2000" dirty="0">
                <a:solidFill>
                  <a:schemeClr val="accent1"/>
                </a:solidFill>
                <a:latin typeface="+mj-lt"/>
              </a:rPr>
              <a:t>the Youth and European Social Work Forum (the YES Forum), </a:t>
            </a:r>
            <a:endParaRPr lang="ro-RO" sz="2000" dirty="0">
              <a:solidFill>
                <a:schemeClr val="accent1"/>
              </a:solidFill>
              <a:latin typeface="+mj-lt"/>
            </a:endParaRPr>
          </a:p>
          <a:p>
            <a:pPr algn="just">
              <a:buFont typeface="Wingdings" panose="05000000000000000000" pitchFamily="2" charset="2"/>
              <a:buChar char="§"/>
            </a:pPr>
            <a:r>
              <a:rPr lang="en-US" sz="2000" dirty="0">
                <a:solidFill>
                  <a:schemeClr val="accent1"/>
                </a:solidFill>
                <a:latin typeface="+mj-lt"/>
              </a:rPr>
              <a:t>a</a:t>
            </a:r>
            <a:r>
              <a:rPr lang="ro-RO" sz="2000" dirty="0">
                <a:solidFill>
                  <a:schemeClr val="accent1"/>
                </a:solidFill>
                <a:latin typeface="+mj-lt"/>
              </a:rPr>
              <a:t> </a:t>
            </a:r>
            <a:r>
              <a:rPr lang="en-US" sz="2000" dirty="0">
                <a:solidFill>
                  <a:schemeClr val="accent1"/>
                </a:solidFill>
                <a:latin typeface="+mj-lt"/>
              </a:rPr>
              <a:t>network of European </a:t>
            </a:r>
            <a:r>
              <a:rPr lang="en-US" sz="2000" dirty="0" err="1">
                <a:solidFill>
                  <a:schemeClr val="accent1"/>
                </a:solidFill>
                <a:latin typeface="+mj-lt"/>
              </a:rPr>
              <a:t>organisations</a:t>
            </a:r>
            <a:r>
              <a:rPr lang="en-US" sz="2000" dirty="0">
                <a:solidFill>
                  <a:schemeClr val="accent1"/>
                </a:solidFill>
                <a:latin typeface="+mj-lt"/>
              </a:rPr>
              <a:t> across several EU and non-EU countries with the main</a:t>
            </a:r>
            <a:r>
              <a:rPr lang="ro-RO" sz="2000" dirty="0">
                <a:solidFill>
                  <a:schemeClr val="accent1"/>
                </a:solidFill>
                <a:latin typeface="+mj-lt"/>
              </a:rPr>
              <a:t> </a:t>
            </a:r>
            <a:r>
              <a:rPr lang="en-US" sz="2000" dirty="0">
                <a:solidFill>
                  <a:schemeClr val="accent1"/>
                </a:solidFill>
                <a:latin typeface="+mj-lt"/>
              </a:rPr>
              <a:t>objective of fostering social inclusion and active participation of children and young people</a:t>
            </a:r>
            <a:r>
              <a:rPr lang="ro-RO" sz="2000" dirty="0">
                <a:solidFill>
                  <a:schemeClr val="accent1"/>
                </a:solidFill>
                <a:latin typeface="+mj-lt"/>
              </a:rPr>
              <a:t> </a:t>
            </a:r>
            <a:r>
              <a:rPr lang="en-US" sz="2000" dirty="0">
                <a:solidFill>
                  <a:schemeClr val="accent1"/>
                </a:solidFill>
                <a:latin typeface="+mj-lt"/>
              </a:rPr>
              <a:t>who experience disadvantage and exclusion</a:t>
            </a:r>
            <a:r>
              <a:rPr lang="ro-RO" sz="2000" dirty="0">
                <a:solidFill>
                  <a:schemeClr val="accent1"/>
                </a:solidFill>
                <a:latin typeface="+mj-lt"/>
              </a:rPr>
              <a:t>);</a:t>
            </a:r>
            <a:r>
              <a:rPr lang="en-US" dirty="0">
                <a:latin typeface="+mj-lt"/>
              </a:rPr>
              <a:t> </a:t>
            </a:r>
          </a:p>
        </p:txBody>
      </p:sp>
    </p:spTree>
    <p:extLst>
      <p:ext uri="{BB962C8B-B14F-4D97-AF65-F5344CB8AC3E}">
        <p14:creationId xmlns:p14="http://schemas.microsoft.com/office/powerpoint/2010/main" val="405627296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EAC65A-1913-3E69-A8A6-31757A5E5A1E}"/>
              </a:ext>
            </a:extLst>
          </p:cNvPr>
          <p:cNvSpPr>
            <a:spLocks noGrp="1"/>
          </p:cNvSpPr>
          <p:nvPr>
            <p:ph type="title"/>
          </p:nvPr>
        </p:nvSpPr>
        <p:spPr>
          <a:xfrm>
            <a:off x="251927" y="354563"/>
            <a:ext cx="11940073" cy="895740"/>
          </a:xfrm>
        </p:spPr>
        <p:txBody>
          <a:bodyPr>
            <a:normAutofit/>
          </a:bodyPr>
          <a:lstStyle/>
          <a:p>
            <a:r>
              <a:rPr lang="ro-RO" sz="2000" b="1" dirty="0">
                <a:solidFill>
                  <a:schemeClr val="accent1"/>
                </a:solidFill>
              </a:rPr>
              <a:t> </a:t>
            </a:r>
            <a:r>
              <a:rPr lang="en-US" sz="2000" b="1" dirty="0">
                <a:solidFill>
                  <a:schemeClr val="accent1"/>
                </a:solidFill>
              </a:rPr>
              <a:t>4. EU actions to empower children to be active citizens and members of democratic societies</a:t>
            </a:r>
            <a:br>
              <a:rPr lang="en-US" sz="2000" b="1" dirty="0">
                <a:solidFill>
                  <a:schemeClr val="accent1"/>
                </a:solidFill>
              </a:rPr>
            </a:br>
            <a:r>
              <a:rPr lang="ro-RO" sz="2000" b="1" dirty="0">
                <a:solidFill>
                  <a:schemeClr val="accent1"/>
                </a:solidFill>
              </a:rPr>
              <a:t>                 </a:t>
            </a:r>
            <a:r>
              <a:rPr lang="en-US" sz="1800" b="1" dirty="0">
                <a:solidFill>
                  <a:srgbClr val="C00000"/>
                </a:solidFill>
              </a:rPr>
              <a:t>Under the EU Strategy on the rights of the child, the Commission committed to:</a:t>
            </a:r>
            <a:br>
              <a:rPr lang="en-US" sz="1800" b="1" dirty="0">
                <a:solidFill>
                  <a:srgbClr val="C00000"/>
                </a:solidFill>
              </a:rPr>
            </a:br>
            <a:endParaRPr lang="en-US" sz="1800" b="1" dirty="0">
              <a:solidFill>
                <a:srgbClr val="C00000"/>
              </a:solidFill>
            </a:endParaRPr>
          </a:p>
        </p:txBody>
      </p:sp>
      <p:sp>
        <p:nvSpPr>
          <p:cNvPr id="3" name="Content Placeholder 2">
            <a:extLst>
              <a:ext uri="{FF2B5EF4-FFF2-40B4-BE49-F238E27FC236}">
                <a16:creationId xmlns:a16="http://schemas.microsoft.com/office/drawing/2014/main" id="{14F02640-573D-DCD4-EDC0-5282E5F1A757}"/>
              </a:ext>
            </a:extLst>
          </p:cNvPr>
          <p:cNvSpPr>
            <a:spLocks noGrp="1"/>
          </p:cNvSpPr>
          <p:nvPr>
            <p:ph sz="half" idx="1"/>
          </p:nvPr>
        </p:nvSpPr>
        <p:spPr>
          <a:xfrm>
            <a:off x="653143" y="1825624"/>
            <a:ext cx="5366657" cy="4752457"/>
          </a:xfrm>
        </p:spPr>
        <p:txBody>
          <a:bodyPr>
            <a:normAutofit/>
          </a:bodyPr>
          <a:lstStyle/>
          <a:p>
            <a:pPr algn="just">
              <a:buFont typeface="Arial" panose="020B0604020202020204" pitchFamily="34" charset="0"/>
              <a:buChar char="•"/>
            </a:pPr>
            <a:r>
              <a:rPr lang="en-US" sz="1800" dirty="0">
                <a:solidFill>
                  <a:schemeClr val="accent1"/>
                </a:solidFill>
                <a:latin typeface="+mj-lt"/>
              </a:rPr>
              <a:t>establish, jointly with the European Parliament and child rights </a:t>
            </a:r>
            <a:r>
              <a:rPr lang="en-US" sz="1800" dirty="0" err="1">
                <a:solidFill>
                  <a:schemeClr val="accent1"/>
                </a:solidFill>
                <a:latin typeface="+mj-lt"/>
              </a:rPr>
              <a:t>organisations</a:t>
            </a:r>
            <a:r>
              <a:rPr lang="en-US" sz="1800" dirty="0">
                <a:solidFill>
                  <a:schemeClr val="accent1"/>
                </a:solidFill>
                <a:latin typeface="+mj-lt"/>
              </a:rPr>
              <a:t>, an EU Children’s Participation Platform, to connect existing child participation mechanisms at local, national and EU level, and involve children in the decision-making processes at EU level</a:t>
            </a:r>
            <a:r>
              <a:rPr lang="ro-RO" sz="1800" dirty="0">
                <a:latin typeface="+mj-lt"/>
              </a:rPr>
              <a:t>;</a:t>
            </a:r>
          </a:p>
          <a:p>
            <a:pPr algn="just">
              <a:buFont typeface="Arial" panose="020B0604020202020204" pitchFamily="34" charset="0"/>
              <a:buChar char="•"/>
            </a:pPr>
            <a:endParaRPr lang="ro-RO" sz="1800" dirty="0">
              <a:latin typeface="+mj-lt"/>
            </a:endParaRPr>
          </a:p>
          <a:p>
            <a:pPr algn="just">
              <a:buFont typeface="Arial" panose="020B0604020202020204" pitchFamily="34" charset="0"/>
              <a:buChar char="•"/>
            </a:pPr>
            <a:r>
              <a:rPr lang="en-US" sz="1800" dirty="0">
                <a:solidFill>
                  <a:schemeClr val="accent1"/>
                </a:solidFill>
              </a:rPr>
              <a:t>strengthen expertise and practice on child participation among Commission staff and the staff of EU agencies, including on child protection policies and safeguarding policies</a:t>
            </a:r>
            <a:r>
              <a:rPr lang="ro-RO" sz="1800" dirty="0"/>
              <a:t>;</a:t>
            </a:r>
          </a:p>
          <a:p>
            <a:pPr algn="just">
              <a:buFont typeface="Arial" panose="020B0604020202020204" pitchFamily="34" charset="0"/>
              <a:buChar char="•"/>
            </a:pPr>
            <a:endParaRPr lang="ro-RO" sz="1800" dirty="0"/>
          </a:p>
          <a:p>
            <a:pPr algn="just">
              <a:buFont typeface="Arial" panose="020B0604020202020204" pitchFamily="34" charset="0"/>
              <a:buChar char="•"/>
            </a:pPr>
            <a:r>
              <a:rPr lang="en-US" sz="1800" dirty="0"/>
              <a:t>include children within the Fundamental Rights Forum of the EU Agency for Fundamental Rights (FRA) and the Conference on the future of Europe;</a:t>
            </a:r>
            <a:endParaRPr lang="en-US" sz="1800" dirty="0">
              <a:latin typeface="+mj-lt"/>
            </a:endParaRPr>
          </a:p>
        </p:txBody>
      </p:sp>
      <p:sp>
        <p:nvSpPr>
          <p:cNvPr id="4" name="Content Placeholder 3">
            <a:extLst>
              <a:ext uri="{FF2B5EF4-FFF2-40B4-BE49-F238E27FC236}">
                <a16:creationId xmlns:a16="http://schemas.microsoft.com/office/drawing/2014/main" id="{22348EC8-AEA7-3660-0FA9-7DF4B86D2F71}"/>
              </a:ext>
            </a:extLst>
          </p:cNvPr>
          <p:cNvSpPr>
            <a:spLocks noGrp="1"/>
          </p:cNvSpPr>
          <p:nvPr>
            <p:ph sz="half" idx="2"/>
          </p:nvPr>
        </p:nvSpPr>
        <p:spPr/>
        <p:txBody>
          <a:bodyPr>
            <a:normAutofit/>
          </a:bodyPr>
          <a:lstStyle/>
          <a:p>
            <a:pPr algn="just"/>
            <a:r>
              <a:rPr lang="en-US" sz="2000" dirty="0"/>
              <a:t>develop and promote accessible, digitally inclusive and child friendly versions and formats of the Charter of Fundamental Rights and other key EU instruments;</a:t>
            </a:r>
            <a:endParaRPr lang="ro-RO" sz="2000" dirty="0"/>
          </a:p>
          <a:p>
            <a:pPr algn="just"/>
            <a:endParaRPr lang="ro-RO" sz="2000" dirty="0"/>
          </a:p>
          <a:p>
            <a:pPr algn="just"/>
            <a:r>
              <a:rPr lang="ro-RO" sz="2000" dirty="0"/>
              <a:t>b</a:t>
            </a:r>
            <a:r>
              <a:rPr lang="en-US" sz="2000" dirty="0"/>
              <a:t>y involving schools in sustainable climate, energy and environment education, the Education for Climate Coalition will help children to become agents of change in the implementation of the Climate Pact and the European Green Deal</a:t>
            </a:r>
            <a:r>
              <a:rPr lang="ro-RO" sz="2000" dirty="0"/>
              <a:t>.</a:t>
            </a:r>
            <a:endParaRPr lang="en-US" sz="2000" dirty="0"/>
          </a:p>
          <a:p>
            <a:pPr algn="just"/>
            <a:endParaRPr lang="en-US" sz="2000" dirty="0"/>
          </a:p>
        </p:txBody>
      </p:sp>
    </p:spTree>
    <p:extLst>
      <p:ext uri="{BB962C8B-B14F-4D97-AF65-F5344CB8AC3E}">
        <p14:creationId xmlns:p14="http://schemas.microsoft.com/office/powerpoint/2010/main" val="212825121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E5BE9-4BF2-0DCA-8CCD-057451DD1FA4}"/>
              </a:ext>
            </a:extLst>
          </p:cNvPr>
          <p:cNvSpPr>
            <a:spLocks noGrp="1"/>
          </p:cNvSpPr>
          <p:nvPr>
            <p:ph type="title"/>
          </p:nvPr>
        </p:nvSpPr>
        <p:spPr>
          <a:xfrm>
            <a:off x="391886" y="354563"/>
            <a:ext cx="10961914" cy="625151"/>
          </a:xfrm>
        </p:spPr>
        <p:txBody>
          <a:bodyPr>
            <a:normAutofit fontScale="90000"/>
          </a:bodyPr>
          <a:lstStyle/>
          <a:p>
            <a:r>
              <a:rPr lang="en-US" sz="1800" b="1" dirty="0">
                <a:solidFill>
                  <a:schemeClr val="accent1"/>
                </a:solidFill>
              </a:rPr>
              <a:t>4. EU actions to empower children to be active citizens and members of democratic societies</a:t>
            </a:r>
            <a:br>
              <a:rPr lang="en-GB" sz="1800" b="1" dirty="0">
                <a:solidFill>
                  <a:schemeClr val="accent1"/>
                </a:solidFill>
                <a:latin typeface="Times New Roman" panose="02020603050405020304" pitchFamily="18" charset="0"/>
                <a:cs typeface="Times New Roman" panose="02020603050405020304" pitchFamily="18" charset="0"/>
              </a:rPr>
            </a:br>
            <a:r>
              <a:rPr lang="en-GB" sz="1800" b="1" dirty="0">
                <a:solidFill>
                  <a:schemeClr val="accent1"/>
                </a:solidFill>
                <a:latin typeface="Times New Roman" panose="02020603050405020304" pitchFamily="18" charset="0"/>
                <a:cs typeface="Times New Roman" panose="02020603050405020304" pitchFamily="18" charset="0"/>
              </a:rPr>
              <a:t>               Socio-economic inclusion, health and education</a:t>
            </a:r>
            <a:br>
              <a:rPr lang="en-GB" sz="1800" b="1" dirty="0">
                <a:solidFill>
                  <a:schemeClr val="accent1"/>
                </a:solidFill>
                <a:latin typeface="Times New Roman" panose="02020603050405020304" pitchFamily="18" charset="0"/>
                <a:cs typeface="Times New Roman" panose="02020603050405020304" pitchFamily="18" charset="0"/>
              </a:rPr>
            </a:br>
            <a:endParaRPr lang="en-US" sz="1800" dirty="0">
              <a:solidFill>
                <a:schemeClr val="accent1"/>
              </a:solidFill>
            </a:endParaRPr>
          </a:p>
        </p:txBody>
      </p:sp>
      <p:sp>
        <p:nvSpPr>
          <p:cNvPr id="3" name="Content Placeholder 2">
            <a:extLst>
              <a:ext uri="{FF2B5EF4-FFF2-40B4-BE49-F238E27FC236}">
                <a16:creationId xmlns:a16="http://schemas.microsoft.com/office/drawing/2014/main" id="{BA16BB21-D7BB-56CA-A630-985BAA96CE62}"/>
              </a:ext>
            </a:extLst>
          </p:cNvPr>
          <p:cNvSpPr>
            <a:spLocks noGrp="1"/>
          </p:cNvSpPr>
          <p:nvPr>
            <p:ph idx="1"/>
          </p:nvPr>
        </p:nvSpPr>
        <p:spPr>
          <a:xfrm>
            <a:off x="195942" y="1091682"/>
            <a:ext cx="11157857" cy="5617027"/>
          </a:xfrm>
        </p:spPr>
        <p:txBody>
          <a:bodyPr>
            <a:normAutofit/>
          </a:bodyPr>
          <a:lstStyle/>
          <a:p>
            <a:pPr marL="0" indent="0">
              <a:lnSpc>
                <a:spcPct val="160000"/>
              </a:lnSpc>
              <a:buNone/>
            </a:pPr>
            <a:r>
              <a:rPr lang="ro-RO" sz="1400" dirty="0">
                <a:solidFill>
                  <a:schemeClr val="accent1"/>
                </a:solidFill>
                <a:latin typeface="+mj-lt"/>
                <a:cs typeface="Times New Roman" panose="02020603050405020304" pitchFamily="18" charset="0"/>
              </a:rPr>
              <a:t>t</a:t>
            </a:r>
            <a:r>
              <a:rPr lang="en-GB" sz="1400" dirty="0">
                <a:solidFill>
                  <a:schemeClr val="accent1"/>
                </a:solidFill>
                <a:latin typeface="+mj-lt"/>
                <a:cs typeface="Times New Roman" panose="02020603050405020304" pitchFamily="18" charset="0"/>
              </a:rPr>
              <a:t>hematic area 2 of the EU Strategy on the Rights of the Child EU</a:t>
            </a:r>
          </a:p>
          <a:p>
            <a:pPr>
              <a:lnSpc>
                <a:spcPct val="160000"/>
              </a:lnSpc>
            </a:pPr>
            <a:r>
              <a:rPr lang="en-GB" sz="2000" u="sng" dirty="0">
                <a:latin typeface="Times New Roman" panose="02020603050405020304" pitchFamily="18" charset="0"/>
                <a:cs typeface="Times New Roman" panose="02020603050405020304" pitchFamily="18" charset="0"/>
              </a:rPr>
              <a:t>actions to fight poverty, promote inclusive and child-friendly societies, health and education systems</a:t>
            </a:r>
            <a:endParaRPr lang="ro-RO" sz="2000" u="sng" dirty="0">
              <a:latin typeface="Times New Roman" panose="02020603050405020304" pitchFamily="18" charset="0"/>
              <a:cs typeface="Times New Roman" panose="02020603050405020304" pitchFamily="18" charset="0"/>
            </a:endParaRPr>
          </a:p>
          <a:p>
            <a:pPr>
              <a:lnSpc>
                <a:spcPct val="160000"/>
              </a:lnSpc>
            </a:pPr>
            <a:r>
              <a:rPr lang="en-US" sz="2000" b="1" dirty="0">
                <a:latin typeface="Times New Roman" panose="02020603050405020304" pitchFamily="18" charset="0"/>
                <a:cs typeface="Times New Roman" panose="02020603050405020304" pitchFamily="18" charset="0"/>
              </a:rPr>
              <a:t>Right to good living, education and health</a:t>
            </a:r>
          </a:p>
          <a:p>
            <a:pPr marL="0" indent="0">
              <a:buNone/>
            </a:pPr>
            <a:r>
              <a:rPr lang="en-US" sz="2000" dirty="0">
                <a:solidFill>
                  <a:schemeClr val="accent1"/>
                </a:solidFill>
                <a:latin typeface="Times New Roman" panose="02020603050405020304" pitchFamily="18" charset="0"/>
                <a:cs typeface="Times New Roman" panose="02020603050405020304" pitchFamily="18" charset="0"/>
              </a:rPr>
              <a:t>All children have a right to a good standard of living, to equal opportunities and support when needed. Still, too many children live at the risk of poverty and social exclusion, struggle with accessing medical services or can not go to school</a:t>
            </a:r>
            <a:r>
              <a:rPr lang="en-US" sz="2000" dirty="0">
                <a:latin typeface="Times New Roman" panose="02020603050405020304" pitchFamily="18" charset="0"/>
                <a:cs typeface="Times New Roman" panose="02020603050405020304" pitchFamily="18" charset="0"/>
              </a:rPr>
              <a:t>.</a:t>
            </a:r>
            <a:endParaRPr lang="ro-RO" sz="2000" dirty="0">
              <a:latin typeface="Times New Roman" panose="02020603050405020304" pitchFamily="18" charset="0"/>
              <a:cs typeface="Times New Roman" panose="02020603050405020304" pitchFamily="18" charset="0"/>
            </a:endParaRPr>
          </a:p>
          <a:p>
            <a:pPr marL="0" indent="0">
              <a:buNone/>
            </a:pPr>
            <a:r>
              <a:rPr lang="en-US" sz="2000" u="sng" dirty="0">
                <a:latin typeface="Times New Roman" panose="02020603050405020304" pitchFamily="18" charset="0"/>
                <a:cs typeface="Times New Roman" panose="02020603050405020304" pitchFamily="18" charset="0"/>
              </a:rPr>
              <a:t>The European Commission has tackled this challenges through: </a:t>
            </a:r>
            <a:endParaRPr lang="ro-RO" sz="2000" u="sng" dirty="0">
              <a:latin typeface="Times New Roman" panose="02020603050405020304" pitchFamily="18" charset="0"/>
              <a:cs typeface="Times New Roman" panose="02020603050405020304" pitchFamily="18" charset="0"/>
            </a:endParaRPr>
          </a:p>
          <a:p>
            <a:pPr>
              <a:buFont typeface="Wingdings" panose="05000000000000000000" pitchFamily="2" charset="2"/>
              <a:buChar char="§"/>
            </a:pPr>
            <a:r>
              <a:rPr lang="en-US" sz="2000" dirty="0">
                <a:latin typeface="Times New Roman" panose="02020603050405020304" pitchFamily="18" charset="0"/>
                <a:cs typeface="Times New Roman" panose="02020603050405020304" pitchFamily="18" charset="0"/>
              </a:rPr>
              <a:t>Gender Equality Strategy 2020-2025</a:t>
            </a:r>
            <a:r>
              <a:rPr lang="ro-RO" sz="2000" dirty="0">
                <a:latin typeface="Times New Roman" panose="02020603050405020304" pitchFamily="18" charset="0"/>
                <a:cs typeface="Times New Roman" panose="02020603050405020304" pitchFamily="18" charset="0"/>
              </a:rPr>
              <a:t>;</a:t>
            </a:r>
          </a:p>
          <a:p>
            <a:pPr>
              <a:buFont typeface="Wingdings" panose="05000000000000000000" pitchFamily="2" charset="2"/>
              <a:buChar char="§"/>
            </a:pPr>
            <a:r>
              <a:rPr lang="en-US" sz="2000" dirty="0">
                <a:latin typeface="Times New Roman" panose="02020603050405020304" pitchFamily="18" charset="0"/>
                <a:cs typeface="Times New Roman" panose="02020603050405020304" pitchFamily="18" charset="0"/>
              </a:rPr>
              <a:t>Action plan on Integration and Inclusion 2021-2027</a:t>
            </a:r>
            <a:r>
              <a:rPr lang="ro-RO" sz="2000" dirty="0">
                <a:latin typeface="Times New Roman" panose="02020603050405020304" pitchFamily="18" charset="0"/>
                <a:cs typeface="Times New Roman" panose="02020603050405020304" pitchFamily="18" charset="0"/>
              </a:rPr>
              <a:t>;</a:t>
            </a:r>
          </a:p>
          <a:p>
            <a:pPr>
              <a:buFont typeface="Wingdings" panose="05000000000000000000" pitchFamily="2" charset="2"/>
              <a:buChar char="§"/>
            </a:pPr>
            <a:r>
              <a:rPr lang="en-US" sz="2000" dirty="0">
                <a:latin typeface="Times New Roman" panose="02020603050405020304" pitchFamily="18" charset="0"/>
                <a:cs typeface="Times New Roman" panose="02020603050405020304" pitchFamily="18" charset="0"/>
              </a:rPr>
              <a:t>Investing in children: breaking the cycle of disadvantage</a:t>
            </a:r>
            <a:r>
              <a:rPr lang="ro-RO" sz="2000" dirty="0">
                <a:latin typeface="Times New Roman" panose="02020603050405020304" pitchFamily="18" charset="0"/>
                <a:cs typeface="Times New Roman" panose="02020603050405020304" pitchFamily="18" charset="0"/>
              </a:rPr>
              <a:t>, </a:t>
            </a:r>
          </a:p>
          <a:p>
            <a:pPr>
              <a:buFont typeface="Wingdings" panose="05000000000000000000" pitchFamily="2" charset="2"/>
              <a:buChar char="§"/>
            </a:pPr>
            <a:r>
              <a:rPr lang="en-US" sz="2000" dirty="0" err="1">
                <a:latin typeface="Times New Roman" panose="02020603050405020304" pitchFamily="18" charset="0"/>
                <a:cs typeface="Times New Roman" panose="02020603050405020304" pitchFamily="18" charset="0"/>
              </a:rPr>
              <a:t>Counci</a:t>
            </a:r>
            <a:r>
              <a:rPr lang="ro-RO" sz="2000" dirty="0">
                <a:latin typeface="Times New Roman" panose="02020603050405020304" pitchFamily="18" charset="0"/>
                <a:cs typeface="Times New Roman" panose="02020603050405020304" pitchFamily="18" charset="0"/>
              </a:rPr>
              <a:t>l </a:t>
            </a:r>
            <a:r>
              <a:rPr lang="ro-RO" sz="2000" dirty="0" err="1">
                <a:latin typeface="Times New Roman" panose="02020603050405020304" pitchFamily="18" charset="0"/>
                <a:cs typeface="Times New Roman" panose="02020603050405020304" pitchFamily="18" charset="0"/>
              </a:rPr>
              <a:t>Recommendation</a:t>
            </a:r>
            <a:r>
              <a:rPr lang="ro-RO" sz="2000"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7 December 2018</a:t>
            </a:r>
            <a:r>
              <a:rPr lang="ro-RO" sz="2000"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on strengthened cooperation against vaccine-preventable diseases</a:t>
            </a:r>
            <a:r>
              <a:rPr lang="ro-RO" sz="2000" dirty="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pPr>
              <a:buFont typeface="Wingdings" panose="05000000000000000000" pitchFamily="2" charset="2"/>
              <a:buChar char="§"/>
            </a:pPr>
            <a:r>
              <a:rPr lang="en-US" sz="2000" b="1" dirty="0"/>
              <a:t>EU actions to fight poverty, promote inclusive and child-friendly societies, health and education systems</a:t>
            </a:r>
          </a:p>
          <a:p>
            <a:pPr>
              <a:buFont typeface="Wingdings" panose="05000000000000000000" pitchFamily="2" charset="2"/>
              <a:buChar char="§"/>
            </a:pPr>
            <a:endParaRPr lang="en-US" sz="2000" dirty="0">
              <a:latin typeface="Times New Roman" panose="02020603050405020304" pitchFamily="18" charset="0"/>
              <a:cs typeface="Times New Roman" panose="02020603050405020304" pitchFamily="18" charset="0"/>
            </a:endParaRPr>
          </a:p>
          <a:p>
            <a:pPr marL="0" indent="0">
              <a:lnSpc>
                <a:spcPct val="160000"/>
              </a:lnSpc>
              <a:buNone/>
            </a:pPr>
            <a:endParaRPr lang="en-GB" sz="1800" dirty="0">
              <a:latin typeface="+mj-lt"/>
              <a:cs typeface="Times New Roman" panose="02020603050405020304" pitchFamily="18" charset="0"/>
            </a:endParaRPr>
          </a:p>
          <a:p>
            <a:endParaRPr lang="en-US" dirty="0"/>
          </a:p>
        </p:txBody>
      </p:sp>
    </p:spTree>
    <p:extLst>
      <p:ext uri="{BB962C8B-B14F-4D97-AF65-F5344CB8AC3E}">
        <p14:creationId xmlns:p14="http://schemas.microsoft.com/office/powerpoint/2010/main" val="298359246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B41430-F555-95BD-70DF-3FDAB654052E}"/>
              </a:ext>
            </a:extLst>
          </p:cNvPr>
          <p:cNvSpPr>
            <a:spLocks noGrp="1"/>
          </p:cNvSpPr>
          <p:nvPr>
            <p:ph type="title"/>
          </p:nvPr>
        </p:nvSpPr>
        <p:spPr>
          <a:xfrm>
            <a:off x="625151" y="365125"/>
            <a:ext cx="10728649" cy="1152590"/>
          </a:xfrm>
        </p:spPr>
        <p:txBody>
          <a:bodyPr>
            <a:normAutofit fontScale="90000"/>
          </a:bodyPr>
          <a:lstStyle/>
          <a:p>
            <a:pPr algn="ctr"/>
            <a:br>
              <a:rPr lang="ro-RO" sz="2000" b="1" dirty="0">
                <a:latin typeface="Times New Roman" panose="02020603050405020304" pitchFamily="18" charset="0"/>
                <a:cs typeface="Times New Roman" panose="02020603050405020304" pitchFamily="18" charset="0"/>
              </a:rPr>
            </a:br>
            <a:br>
              <a:rPr lang="ro-RO" sz="2000" b="1" dirty="0">
                <a:latin typeface="Times New Roman" panose="02020603050405020304" pitchFamily="18" charset="0"/>
                <a:cs typeface="Times New Roman" panose="02020603050405020304" pitchFamily="18" charset="0"/>
              </a:rPr>
            </a:br>
            <a:r>
              <a:rPr lang="en-US" sz="2000" b="1" dirty="0">
                <a:solidFill>
                  <a:schemeClr val="accent1"/>
                </a:solidFill>
              </a:rPr>
              <a:t>4. EU actions to empower children to be active citizens and members of democratic societies</a:t>
            </a:r>
            <a:br>
              <a:rPr lang="en-GB" sz="2000" b="1" dirty="0">
                <a:solidFill>
                  <a:schemeClr val="accent1"/>
                </a:solidFill>
                <a:latin typeface="Times New Roman" panose="02020603050405020304" pitchFamily="18" charset="0"/>
                <a:cs typeface="Times New Roman" panose="02020603050405020304" pitchFamily="18" charset="0"/>
              </a:rPr>
            </a:br>
            <a:r>
              <a:rPr lang="en-GB" sz="2000" b="1" dirty="0">
                <a:solidFill>
                  <a:schemeClr val="accent1"/>
                </a:solidFill>
                <a:latin typeface="Times New Roman" panose="02020603050405020304" pitchFamily="18" charset="0"/>
                <a:cs typeface="Times New Roman" panose="02020603050405020304" pitchFamily="18" charset="0"/>
              </a:rPr>
              <a:t>               </a:t>
            </a:r>
            <a:r>
              <a:rPr lang="en-GB" sz="1800" b="1" dirty="0">
                <a:solidFill>
                  <a:srgbClr val="C00000"/>
                </a:solidFill>
              </a:rPr>
              <a:t>Combating violence against children and ensuring child protection</a:t>
            </a:r>
            <a:br>
              <a:rPr lang="en-GB" sz="1800" b="1" dirty="0"/>
            </a:br>
            <a:r>
              <a:rPr lang="ro-RO" sz="1800" b="1" dirty="0">
                <a:cs typeface="Times New Roman" panose="02020603050405020304" pitchFamily="18" charset="0"/>
              </a:rPr>
              <a:t>(</a:t>
            </a:r>
            <a:r>
              <a:rPr lang="ro-RO" sz="1800" dirty="0">
                <a:cs typeface="Times New Roman" panose="02020603050405020304" pitchFamily="18" charset="0"/>
              </a:rPr>
              <a:t>t</a:t>
            </a:r>
            <a:r>
              <a:rPr lang="en-GB" sz="1800" dirty="0">
                <a:cs typeface="Times New Roman" panose="02020603050405020304" pitchFamily="18" charset="0"/>
              </a:rPr>
              <a:t>hematic area 3 of the EU Strategy on the Rights of the Child EU</a:t>
            </a:r>
            <a:r>
              <a:rPr lang="ro-RO" sz="1800" dirty="0">
                <a:cs typeface="Times New Roman" panose="02020603050405020304" pitchFamily="18" charset="0"/>
              </a:rPr>
              <a:t>)</a:t>
            </a:r>
            <a:br>
              <a:rPr lang="en-GB" sz="1800" dirty="0">
                <a:cs typeface="Times New Roman" panose="02020603050405020304" pitchFamily="18" charset="0"/>
              </a:rPr>
            </a:br>
            <a:br>
              <a:rPr lang="en-GB" sz="1600" b="1" dirty="0">
                <a:cs typeface="Times New Roman" panose="02020603050405020304" pitchFamily="18" charset="0"/>
              </a:rPr>
            </a:br>
            <a:br>
              <a:rPr lang="ro-RO" sz="2000" b="1" dirty="0">
                <a:latin typeface="Times New Roman" panose="02020603050405020304" pitchFamily="18" charset="0"/>
                <a:cs typeface="Times New Roman" panose="02020603050405020304" pitchFamily="18" charset="0"/>
              </a:rPr>
            </a:br>
            <a:endParaRPr lang="en-US" sz="1200" dirty="0"/>
          </a:p>
        </p:txBody>
      </p:sp>
      <p:sp>
        <p:nvSpPr>
          <p:cNvPr id="3" name="Content Placeholder 2">
            <a:extLst>
              <a:ext uri="{FF2B5EF4-FFF2-40B4-BE49-F238E27FC236}">
                <a16:creationId xmlns:a16="http://schemas.microsoft.com/office/drawing/2014/main" id="{DA15503B-3154-6539-71D8-25EA64CA0DE4}"/>
              </a:ext>
            </a:extLst>
          </p:cNvPr>
          <p:cNvSpPr>
            <a:spLocks noGrp="1"/>
          </p:cNvSpPr>
          <p:nvPr>
            <p:ph sz="half" idx="1"/>
          </p:nvPr>
        </p:nvSpPr>
        <p:spPr>
          <a:xfrm>
            <a:off x="625151" y="1825625"/>
            <a:ext cx="5181600" cy="4043428"/>
          </a:xfrm>
        </p:spPr>
        <p:txBody>
          <a:bodyPr>
            <a:normAutofit/>
          </a:bodyPr>
          <a:lstStyle/>
          <a:p>
            <a:pPr algn="just"/>
            <a:r>
              <a:rPr lang="ro-RO" sz="2800" dirty="0">
                <a:solidFill>
                  <a:schemeClr val="accent1"/>
                </a:solidFill>
                <a:latin typeface="+mj-lt"/>
                <a:cs typeface="Times New Roman" panose="02020603050405020304" pitchFamily="18" charset="0"/>
              </a:rPr>
              <a:t>e</a:t>
            </a:r>
            <a:r>
              <a:rPr lang="en-GB" sz="2800" dirty="0" err="1">
                <a:solidFill>
                  <a:schemeClr val="accent1"/>
                </a:solidFill>
                <a:latin typeface="+mj-lt"/>
                <a:cs typeface="Times New Roman" panose="02020603050405020304" pitchFamily="18" charset="0"/>
              </a:rPr>
              <a:t>xperiencing</a:t>
            </a:r>
            <a:r>
              <a:rPr lang="en-GB" sz="2800" dirty="0">
                <a:solidFill>
                  <a:schemeClr val="accent1"/>
                </a:solidFill>
                <a:latin typeface="+mj-lt"/>
                <a:cs typeface="Times New Roman" panose="02020603050405020304" pitchFamily="18" charset="0"/>
              </a:rPr>
              <a:t> violence in childhood may have long-life consequences</a:t>
            </a:r>
            <a:r>
              <a:rPr lang="ro-RO" sz="2800" dirty="0">
                <a:solidFill>
                  <a:schemeClr val="accent1"/>
                </a:solidFill>
                <a:latin typeface="+mj-lt"/>
                <a:cs typeface="Times New Roman" panose="02020603050405020304" pitchFamily="18" charset="0"/>
              </a:rPr>
              <a:t>;</a:t>
            </a:r>
          </a:p>
          <a:p>
            <a:pPr marL="0" indent="0" algn="just">
              <a:buNone/>
            </a:pPr>
            <a:endParaRPr lang="ro-RO" sz="2800" dirty="0">
              <a:solidFill>
                <a:schemeClr val="accent1"/>
              </a:solidFill>
              <a:latin typeface="+mj-lt"/>
              <a:cs typeface="Times New Roman" panose="02020603050405020304" pitchFamily="18" charset="0"/>
            </a:endParaRPr>
          </a:p>
          <a:p>
            <a:pPr algn="just"/>
            <a:r>
              <a:rPr lang="en-GB" sz="2800" dirty="0">
                <a:solidFill>
                  <a:schemeClr val="accent1"/>
                </a:solidFill>
                <a:latin typeface="+mj-lt"/>
              </a:rPr>
              <a:t>EU actions that help children grow free from violence</a:t>
            </a:r>
            <a:r>
              <a:rPr lang="ro-RO" sz="2800" dirty="0">
                <a:solidFill>
                  <a:schemeClr val="accent1"/>
                </a:solidFill>
                <a:latin typeface="+mj-lt"/>
              </a:rPr>
              <a:t>;</a:t>
            </a:r>
            <a:endParaRPr lang="en-GB" sz="2800" dirty="0">
              <a:solidFill>
                <a:schemeClr val="accent1"/>
              </a:solidFill>
              <a:latin typeface="+mj-lt"/>
            </a:endParaRPr>
          </a:p>
          <a:p>
            <a:endParaRPr lang="en-US" dirty="0"/>
          </a:p>
        </p:txBody>
      </p:sp>
      <p:sp>
        <p:nvSpPr>
          <p:cNvPr id="4" name="Content Placeholder 3">
            <a:extLst>
              <a:ext uri="{FF2B5EF4-FFF2-40B4-BE49-F238E27FC236}">
                <a16:creationId xmlns:a16="http://schemas.microsoft.com/office/drawing/2014/main" id="{6AB0312F-99E6-DD99-D2B1-0EF91C26AD76}"/>
              </a:ext>
            </a:extLst>
          </p:cNvPr>
          <p:cNvSpPr>
            <a:spLocks noGrp="1"/>
          </p:cNvSpPr>
          <p:nvPr>
            <p:ph sz="half" idx="2"/>
          </p:nvPr>
        </p:nvSpPr>
        <p:spPr/>
        <p:txBody>
          <a:bodyPr>
            <a:normAutofit/>
          </a:bodyPr>
          <a:lstStyle/>
          <a:p>
            <a:r>
              <a:rPr lang="ro-RO" sz="2800" dirty="0">
                <a:solidFill>
                  <a:schemeClr val="accent1"/>
                </a:solidFill>
                <a:latin typeface="+mj-lt"/>
              </a:rPr>
              <a:t>u</a:t>
            </a:r>
            <a:r>
              <a:rPr lang="en-GB" sz="2800" dirty="0" err="1">
                <a:solidFill>
                  <a:schemeClr val="accent1"/>
                </a:solidFill>
                <a:latin typeface="+mj-lt"/>
              </a:rPr>
              <a:t>nder</a:t>
            </a:r>
            <a:r>
              <a:rPr lang="en-GB" sz="2800" dirty="0">
                <a:solidFill>
                  <a:schemeClr val="accent1"/>
                </a:solidFill>
                <a:latin typeface="+mj-lt"/>
              </a:rPr>
              <a:t> the new EU Strategy on the rights of the child, the Commission committed to:</a:t>
            </a:r>
          </a:p>
          <a:p>
            <a:r>
              <a:rPr lang="ro-RO" sz="2800" dirty="0">
                <a:solidFill>
                  <a:schemeClr val="accent1"/>
                </a:solidFill>
                <a:latin typeface="+mj-lt"/>
              </a:rPr>
              <a:t>ex. </a:t>
            </a:r>
            <a:r>
              <a:rPr lang="ro-RO" sz="2800" dirty="0" err="1">
                <a:solidFill>
                  <a:schemeClr val="accent1"/>
                </a:solidFill>
                <a:latin typeface="+mj-lt"/>
              </a:rPr>
              <a:t>Child</a:t>
            </a:r>
            <a:r>
              <a:rPr lang="ro-RO" sz="2800" dirty="0">
                <a:solidFill>
                  <a:schemeClr val="accent1"/>
                </a:solidFill>
                <a:latin typeface="+mj-lt"/>
              </a:rPr>
              <a:t> alert </a:t>
            </a:r>
            <a:r>
              <a:rPr lang="ro-RO" sz="2800" dirty="0" err="1">
                <a:solidFill>
                  <a:schemeClr val="accent1"/>
                </a:solidFill>
                <a:latin typeface="+mj-lt"/>
              </a:rPr>
              <a:t>mechanisms</a:t>
            </a:r>
            <a:r>
              <a:rPr lang="ro-RO" sz="2800" dirty="0">
                <a:solidFill>
                  <a:schemeClr val="accent1"/>
                </a:solidFill>
                <a:latin typeface="+mj-lt"/>
              </a:rPr>
              <a:t> </a:t>
            </a:r>
          </a:p>
          <a:p>
            <a:pPr marL="0" indent="0">
              <a:buNone/>
            </a:pPr>
            <a:r>
              <a:rPr lang="ro-RO" sz="2800" dirty="0">
                <a:solidFill>
                  <a:schemeClr val="accent1"/>
                </a:solidFill>
                <a:latin typeface="+mj-lt"/>
              </a:rPr>
              <a:t>– </a:t>
            </a:r>
            <a:r>
              <a:rPr lang="ro-RO" sz="1800" dirty="0">
                <a:solidFill>
                  <a:schemeClr val="accent1"/>
                </a:solidFill>
                <a:latin typeface="+mj-lt"/>
              </a:rPr>
              <a:t>(</a:t>
            </a:r>
            <a:r>
              <a:rPr lang="en-GB" sz="1800" dirty="0">
                <a:solidFill>
                  <a:schemeClr val="accent1"/>
                </a:solidFill>
                <a:latin typeface="+mj-lt"/>
                <a:cs typeface="Times New Roman" panose="02020603050405020304" pitchFamily="18" charset="0"/>
              </a:rPr>
              <a:t>116 000 and 116 111</a:t>
            </a:r>
            <a:r>
              <a:rPr lang="ro-RO" sz="1800" dirty="0">
                <a:solidFill>
                  <a:schemeClr val="accent1"/>
                </a:solidFill>
                <a:latin typeface="+mj-lt"/>
                <a:cs typeface="Times New Roman" panose="02020603050405020304" pitchFamily="18" charset="0"/>
              </a:rPr>
              <a:t>)</a:t>
            </a:r>
            <a:r>
              <a:rPr lang="en-GB" sz="1800" dirty="0">
                <a:solidFill>
                  <a:schemeClr val="accent1"/>
                </a:solidFill>
                <a:latin typeface="+mj-lt"/>
                <a:cs typeface="Times New Roman" panose="02020603050405020304" pitchFamily="18" charset="0"/>
              </a:rPr>
              <a:t> </a:t>
            </a:r>
            <a:r>
              <a:rPr lang="en-GB" sz="2800" dirty="0">
                <a:solidFill>
                  <a:schemeClr val="accent1"/>
                </a:solidFill>
                <a:latin typeface="+mj-lt"/>
                <a:cs typeface="Times New Roman" panose="02020603050405020304" pitchFamily="18" charset="0"/>
              </a:rPr>
              <a:t>hotlines are a key part of the child protection systems.</a:t>
            </a:r>
            <a:endParaRPr lang="en-US" dirty="0">
              <a:solidFill>
                <a:schemeClr val="accent1"/>
              </a:solidFill>
              <a:latin typeface="+mj-lt"/>
            </a:endParaRPr>
          </a:p>
          <a:p>
            <a:endParaRPr lang="en-US" dirty="0"/>
          </a:p>
        </p:txBody>
      </p:sp>
    </p:spTree>
    <p:extLst>
      <p:ext uri="{BB962C8B-B14F-4D97-AF65-F5344CB8AC3E}">
        <p14:creationId xmlns:p14="http://schemas.microsoft.com/office/powerpoint/2010/main" val="400595645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DF971D-110B-D101-06EB-44691FA39DE9}"/>
              </a:ext>
            </a:extLst>
          </p:cNvPr>
          <p:cNvSpPr>
            <a:spLocks noGrp="1"/>
          </p:cNvSpPr>
          <p:nvPr>
            <p:ph type="title"/>
          </p:nvPr>
        </p:nvSpPr>
        <p:spPr/>
        <p:txBody>
          <a:bodyPr>
            <a:normAutofit fontScale="90000"/>
          </a:bodyPr>
          <a:lstStyle/>
          <a:p>
            <a:pPr algn="ctr"/>
            <a:r>
              <a:rPr lang="en-US" sz="2400" dirty="0">
                <a:solidFill>
                  <a:schemeClr val="accent1"/>
                </a:solidFill>
              </a:rPr>
              <a:t>4. EU actions to empower children to be active citizens and members of democratic societies</a:t>
            </a:r>
            <a:r>
              <a:rPr lang="ro-RO" sz="2400" dirty="0">
                <a:solidFill>
                  <a:schemeClr val="accent1"/>
                </a:solidFill>
              </a:rPr>
              <a:t>. </a:t>
            </a:r>
            <a:r>
              <a:rPr lang="en-US" sz="2400" dirty="0">
                <a:solidFill>
                  <a:srgbClr val="C00000"/>
                </a:solidFill>
              </a:rPr>
              <a:t>Child-friendly justice</a:t>
            </a:r>
            <a:br>
              <a:rPr lang="en-US" sz="1000" b="1" dirty="0"/>
            </a:br>
            <a:r>
              <a:rPr lang="en-US" sz="1800" dirty="0"/>
              <a:t>Thematic </a:t>
            </a:r>
            <a:r>
              <a:rPr lang="en-US" sz="1800" dirty="0">
                <a:solidFill>
                  <a:schemeClr val="accent1"/>
                </a:solidFill>
              </a:rPr>
              <a:t>area 4 of the EU strategy on the Rights of the Child EU </a:t>
            </a:r>
            <a:r>
              <a:rPr lang="en-US" sz="1800" dirty="0"/>
              <a:t>actions to support justice systems that uphold the rights and needs of children </a:t>
            </a:r>
            <a:br>
              <a:rPr lang="en-US" sz="1800" dirty="0"/>
            </a:br>
            <a:endParaRPr lang="en-US" sz="1800" dirty="0"/>
          </a:p>
        </p:txBody>
      </p:sp>
      <p:sp>
        <p:nvSpPr>
          <p:cNvPr id="3" name="Content Placeholder 2">
            <a:extLst>
              <a:ext uri="{FF2B5EF4-FFF2-40B4-BE49-F238E27FC236}">
                <a16:creationId xmlns:a16="http://schemas.microsoft.com/office/drawing/2014/main" id="{4E80CD39-5964-9B01-B167-9FEAC841DB49}"/>
              </a:ext>
            </a:extLst>
          </p:cNvPr>
          <p:cNvSpPr>
            <a:spLocks noGrp="1"/>
          </p:cNvSpPr>
          <p:nvPr>
            <p:ph sz="half" idx="1"/>
          </p:nvPr>
        </p:nvSpPr>
        <p:spPr>
          <a:xfrm>
            <a:off x="838200" y="1690688"/>
            <a:ext cx="4704184" cy="4486275"/>
          </a:xfrm>
        </p:spPr>
        <p:txBody>
          <a:bodyPr>
            <a:normAutofit/>
          </a:bodyPr>
          <a:lstStyle/>
          <a:p>
            <a:pPr algn="just"/>
            <a:r>
              <a:rPr lang="en-US" sz="1800" dirty="0"/>
              <a:t>European and international human rights instruments </a:t>
            </a:r>
            <a:r>
              <a:rPr lang="en-US" sz="1800" i="1" dirty="0" err="1"/>
              <a:t>recognise</a:t>
            </a:r>
            <a:r>
              <a:rPr lang="en-US" sz="1800" i="1" dirty="0"/>
              <a:t> the importance of children’s participation. </a:t>
            </a:r>
            <a:endParaRPr lang="ro-RO" sz="1800" i="1" dirty="0"/>
          </a:p>
          <a:p>
            <a:pPr algn="just"/>
            <a:r>
              <a:rPr lang="en-US" sz="1800" dirty="0"/>
              <a:t>They oblige European Union (EU) Member States to ensure that children’s best interests are the primary consideration in any actions that affect them.</a:t>
            </a:r>
            <a:endParaRPr lang="ro-RO" sz="1800" dirty="0"/>
          </a:p>
          <a:p>
            <a:pPr algn="just"/>
            <a:r>
              <a:rPr lang="en-US" sz="1800" dirty="0"/>
              <a:t>Nevertheless, the treatment of children in justice systems across the EU remains</a:t>
            </a:r>
            <a:r>
              <a:rPr lang="ro-RO" sz="1800" dirty="0"/>
              <a:t> </a:t>
            </a:r>
            <a:r>
              <a:rPr lang="en-US" sz="1800" dirty="0"/>
              <a:t>a concern.</a:t>
            </a:r>
            <a:endParaRPr lang="ro-RO" sz="1800" dirty="0"/>
          </a:p>
          <a:p>
            <a:pPr algn="just"/>
            <a:r>
              <a:rPr lang="en-US" sz="1800" dirty="0"/>
              <a:t>The European Commission has supported efforts to make justice more child-friendly in various ways</a:t>
            </a:r>
            <a:r>
              <a:rPr lang="ro-RO" sz="1800" dirty="0"/>
              <a:t>, </a:t>
            </a:r>
            <a:r>
              <a:rPr lang="en-US" sz="1800" dirty="0"/>
              <a:t>outlining diverse proposals for strengthening relevant procedural safeguards, carrying out pertinent research on legislation and policy in the EU</a:t>
            </a:r>
          </a:p>
        </p:txBody>
      </p:sp>
      <p:sp>
        <p:nvSpPr>
          <p:cNvPr id="4" name="Content Placeholder 3">
            <a:extLst>
              <a:ext uri="{FF2B5EF4-FFF2-40B4-BE49-F238E27FC236}">
                <a16:creationId xmlns:a16="http://schemas.microsoft.com/office/drawing/2014/main" id="{174EBBD6-7CBE-41D1-063D-7079EB45FD85}"/>
              </a:ext>
            </a:extLst>
          </p:cNvPr>
          <p:cNvSpPr>
            <a:spLocks noGrp="1"/>
          </p:cNvSpPr>
          <p:nvPr>
            <p:ph sz="half" idx="2"/>
          </p:nvPr>
        </p:nvSpPr>
        <p:spPr>
          <a:xfrm>
            <a:off x="5812971" y="1511560"/>
            <a:ext cx="5540829" cy="5085183"/>
          </a:xfrm>
        </p:spPr>
        <p:txBody>
          <a:bodyPr>
            <a:noAutofit/>
          </a:bodyPr>
          <a:lstStyle/>
          <a:p>
            <a:pPr marL="0" indent="0" algn="just">
              <a:buNone/>
            </a:pPr>
            <a:r>
              <a:rPr lang="ro-RO" sz="2000" b="1" dirty="0" err="1">
                <a:solidFill>
                  <a:srgbClr val="7030A0"/>
                </a:solidFill>
              </a:rPr>
              <a:t>Children</a:t>
            </a:r>
            <a:r>
              <a:rPr lang="ro-RO" sz="2000" b="1" dirty="0">
                <a:solidFill>
                  <a:srgbClr val="7030A0"/>
                </a:solidFill>
              </a:rPr>
              <a:t> in </a:t>
            </a:r>
            <a:r>
              <a:rPr lang="ro-RO" sz="2000" b="1" dirty="0" err="1">
                <a:solidFill>
                  <a:srgbClr val="7030A0"/>
                </a:solidFill>
              </a:rPr>
              <a:t>judicial</a:t>
            </a:r>
            <a:r>
              <a:rPr lang="ro-RO" sz="2000" b="1" dirty="0">
                <a:solidFill>
                  <a:srgbClr val="7030A0"/>
                </a:solidFill>
              </a:rPr>
              <a:t> </a:t>
            </a:r>
            <a:r>
              <a:rPr lang="ro-RO" sz="2000" b="1" dirty="0" err="1">
                <a:solidFill>
                  <a:srgbClr val="7030A0"/>
                </a:solidFill>
              </a:rPr>
              <a:t>proceedings</a:t>
            </a:r>
            <a:endParaRPr lang="ro-RO" sz="2000" b="1" dirty="0">
              <a:solidFill>
                <a:srgbClr val="7030A0"/>
              </a:solidFill>
            </a:endParaRPr>
          </a:p>
          <a:p>
            <a:pPr algn="just"/>
            <a:r>
              <a:rPr lang="en-GB" sz="2000" dirty="0">
                <a:latin typeface="Times New Roman" panose="02020603050405020304" pitchFamily="18" charset="0"/>
                <a:cs typeface="Times New Roman" panose="02020603050405020304" pitchFamily="18" charset="0"/>
              </a:rPr>
              <a:t>Children can be involved in judicial proceedings, either</a:t>
            </a:r>
            <a:r>
              <a:rPr lang="ro-RO" sz="2000" dirty="0">
                <a:latin typeface="Times New Roman" panose="02020603050405020304" pitchFamily="18" charset="0"/>
                <a:cs typeface="Times New Roman" panose="02020603050405020304" pitchFamily="18" charset="0"/>
              </a:rPr>
              <a:t> </a:t>
            </a:r>
            <a:r>
              <a:rPr lang="en-GB" sz="2000" dirty="0">
                <a:latin typeface="Times New Roman" panose="02020603050405020304" pitchFamily="18" charset="0"/>
                <a:cs typeface="Times New Roman" panose="02020603050405020304" pitchFamily="18" charset="0"/>
              </a:rPr>
              <a:t>directly, as a defendant, victim, witness</a:t>
            </a:r>
            <a:r>
              <a:rPr lang="ro-RO" sz="2000" dirty="0">
                <a:latin typeface="Times New Roman" panose="02020603050405020304" pitchFamily="18" charset="0"/>
                <a:cs typeface="Times New Roman" panose="02020603050405020304" pitchFamily="18" charset="0"/>
              </a:rPr>
              <a:t> </a:t>
            </a:r>
            <a:r>
              <a:rPr lang="en-GB" sz="2000" dirty="0">
                <a:latin typeface="Times New Roman" panose="02020603050405020304" pitchFamily="18" charset="0"/>
                <a:cs typeface="Times New Roman" panose="02020603050405020304" pitchFamily="18" charset="0"/>
              </a:rPr>
              <a:t>or indirectly when decisions have a considerable impact on </a:t>
            </a:r>
            <a:r>
              <a:rPr lang="ro-RO" sz="2000" dirty="0">
                <a:latin typeface="Times New Roman" panose="02020603050405020304" pitchFamily="18" charset="0"/>
                <a:cs typeface="Times New Roman" panose="02020603050405020304" pitchFamily="18" charset="0"/>
              </a:rPr>
              <a:t> </a:t>
            </a:r>
            <a:r>
              <a:rPr lang="en-GB" sz="2000" dirty="0">
                <a:latin typeface="Times New Roman" panose="02020603050405020304" pitchFamily="18" charset="0"/>
                <a:cs typeface="Times New Roman" panose="02020603050405020304" pitchFamily="18" charset="0"/>
              </a:rPr>
              <a:t>their lives.</a:t>
            </a:r>
            <a:endParaRPr lang="ro-RO" sz="2000" dirty="0">
              <a:latin typeface="Times New Roman" panose="02020603050405020304" pitchFamily="18" charset="0"/>
              <a:cs typeface="Times New Roman" panose="02020603050405020304" pitchFamily="18" charset="0"/>
            </a:endParaRPr>
          </a:p>
          <a:p>
            <a:pPr algn="just"/>
            <a:r>
              <a:rPr lang="en-GB" sz="2000" dirty="0">
                <a:latin typeface="Times New Roman" panose="02020603050405020304" pitchFamily="18" charset="0"/>
                <a:cs typeface="Times New Roman" panose="02020603050405020304" pitchFamily="18" charset="0"/>
              </a:rPr>
              <a:t>In all cases, children should feel comfortable and safe to participate effectively in the proceedings and judicial systems in Europe need to be adapted to the specific needs of children and must respect their rights.</a:t>
            </a:r>
            <a:endParaRPr lang="ro-RO" sz="2000" dirty="0">
              <a:latin typeface="Times New Roman" panose="02020603050405020304" pitchFamily="18" charset="0"/>
              <a:cs typeface="Times New Roman" panose="02020603050405020304" pitchFamily="18" charset="0"/>
            </a:endParaRPr>
          </a:p>
          <a:p>
            <a:pPr algn="just"/>
            <a:r>
              <a:rPr lang="en-GB" sz="2000" b="1" dirty="0">
                <a:latin typeface="Times New Roman" panose="02020603050405020304" pitchFamily="18" charset="0"/>
                <a:cs typeface="Times New Roman" panose="02020603050405020304" pitchFamily="18" charset="0"/>
              </a:rPr>
              <a:t>EU actions to support justice systems that uphold the rights and needs of children</a:t>
            </a:r>
          </a:p>
          <a:p>
            <a:pPr algn="just"/>
            <a:r>
              <a:rPr lang="en-GB" sz="2000" dirty="0">
                <a:latin typeface="Times New Roman" panose="02020603050405020304" pitchFamily="18" charset="0"/>
                <a:cs typeface="Times New Roman" panose="02020603050405020304" pitchFamily="18" charset="0"/>
              </a:rPr>
              <a:t>To encourage judicial systems to adapt to children's needs, the European Commission has:</a:t>
            </a:r>
            <a:r>
              <a:rPr lang="ro-RO"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adopted</a:t>
            </a:r>
            <a:r>
              <a:rPr lang="fr-FR" sz="2000" dirty="0">
                <a:latin typeface="Times New Roman" panose="02020603050405020304" pitchFamily="18" charset="0"/>
                <a:cs typeface="Times New Roman" panose="02020603050405020304" pitchFamily="18" charset="0"/>
              </a:rPr>
              <a:t> extensive migration EU acquis</a:t>
            </a:r>
            <a:r>
              <a:rPr lang="en-GB" sz="2000" dirty="0">
                <a:latin typeface="Times New Roman" panose="02020603050405020304" pitchFamily="18" charset="0"/>
                <a:cs typeface="Times New Roman" panose="02020603050405020304" pitchFamily="18" charset="0"/>
              </a:rPr>
              <a:t>ted</a:t>
            </a:r>
            <a:r>
              <a:rPr lang="ro-RO" sz="2000" dirty="0">
                <a:latin typeface="Times New Roman" panose="02020603050405020304" pitchFamily="18" charset="0"/>
                <a:cs typeface="Times New Roman" panose="02020603050405020304" pitchFamily="18" charset="0"/>
              </a:rPr>
              <a:t>, </a:t>
            </a:r>
            <a:r>
              <a:rPr lang="ro-RO" sz="2000" dirty="0" err="1">
                <a:latin typeface="Times New Roman" panose="02020603050405020304" pitchFamily="18" charset="0"/>
                <a:cs typeface="Times New Roman" panose="02020603050405020304" pitchFamily="18" charset="0"/>
              </a:rPr>
              <a:t>strategy</a:t>
            </a:r>
            <a:r>
              <a:rPr lang="ro-RO" sz="2000" dirty="0">
                <a:latin typeface="Times New Roman" panose="02020603050405020304" pitchFamily="18" charset="0"/>
                <a:cs typeface="Times New Roman" panose="02020603050405020304" pitchFamily="18" charset="0"/>
              </a:rPr>
              <a:t> ..</a:t>
            </a:r>
            <a:endParaRPr lang="en-US" sz="2000" dirty="0"/>
          </a:p>
        </p:txBody>
      </p:sp>
    </p:spTree>
    <p:extLst>
      <p:ext uri="{BB962C8B-B14F-4D97-AF65-F5344CB8AC3E}">
        <p14:creationId xmlns:p14="http://schemas.microsoft.com/office/powerpoint/2010/main" val="309186919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B6222D-8189-EBA9-B2EB-164F985E9AB0}"/>
              </a:ext>
            </a:extLst>
          </p:cNvPr>
          <p:cNvSpPr>
            <a:spLocks noGrp="1"/>
          </p:cNvSpPr>
          <p:nvPr>
            <p:ph type="title"/>
          </p:nvPr>
        </p:nvSpPr>
        <p:spPr>
          <a:xfrm>
            <a:off x="233264" y="355795"/>
            <a:ext cx="10999237" cy="866516"/>
          </a:xfrm>
        </p:spPr>
        <p:txBody>
          <a:bodyPr>
            <a:normAutofit fontScale="90000"/>
          </a:bodyPr>
          <a:lstStyle/>
          <a:p>
            <a:r>
              <a:rPr lang="en-US" sz="1800" dirty="0">
                <a:solidFill>
                  <a:schemeClr val="accent1"/>
                </a:solidFill>
              </a:rPr>
              <a:t>4. EU actions to empower children to be active citizens and members of democratic societies</a:t>
            </a:r>
            <a:r>
              <a:rPr lang="ro-RO" sz="1800" dirty="0">
                <a:solidFill>
                  <a:schemeClr val="accent1"/>
                </a:solidFill>
              </a:rPr>
              <a:t>.</a:t>
            </a:r>
            <a:br>
              <a:rPr lang="ro-RO" sz="1800" b="1" dirty="0"/>
            </a:br>
            <a:r>
              <a:rPr lang="ro-RO" sz="1800" b="1" dirty="0"/>
              <a:t> </a:t>
            </a:r>
            <a:r>
              <a:rPr lang="en-US" sz="1800" dirty="0"/>
              <a:t>Thematic </a:t>
            </a:r>
            <a:r>
              <a:rPr lang="en-US" sz="1800" dirty="0">
                <a:solidFill>
                  <a:schemeClr val="accent1"/>
                </a:solidFill>
              </a:rPr>
              <a:t>area </a:t>
            </a:r>
            <a:r>
              <a:rPr lang="ro-RO" sz="1800" dirty="0">
                <a:solidFill>
                  <a:schemeClr val="accent1"/>
                </a:solidFill>
              </a:rPr>
              <a:t>5</a:t>
            </a:r>
            <a:r>
              <a:rPr lang="en-US" sz="1800" dirty="0">
                <a:solidFill>
                  <a:schemeClr val="accent1"/>
                </a:solidFill>
              </a:rPr>
              <a:t> of the EU strategy on the Rights of the Child EU</a:t>
            </a:r>
            <a:r>
              <a:rPr lang="ro-RO" sz="1800" b="1" dirty="0"/>
              <a:t> </a:t>
            </a:r>
            <a:br>
              <a:rPr lang="ro-RO" sz="1800" b="1" dirty="0"/>
            </a:br>
            <a:r>
              <a:rPr lang="ro-RO" sz="1800" b="1" dirty="0"/>
              <a:t>                          Digital </a:t>
            </a:r>
            <a:r>
              <a:rPr lang="ro-RO" sz="1800" b="1" dirty="0" err="1"/>
              <a:t>and</a:t>
            </a:r>
            <a:r>
              <a:rPr lang="ro-RO" sz="1800" b="1" dirty="0"/>
              <a:t> Information Society</a:t>
            </a:r>
            <a:br>
              <a:rPr lang="ro-RO" sz="1800" b="1" dirty="0"/>
            </a:br>
            <a:endParaRPr lang="en-US" sz="1800" dirty="0"/>
          </a:p>
        </p:txBody>
      </p:sp>
      <p:sp>
        <p:nvSpPr>
          <p:cNvPr id="3" name="Content Placeholder 2">
            <a:extLst>
              <a:ext uri="{FF2B5EF4-FFF2-40B4-BE49-F238E27FC236}">
                <a16:creationId xmlns:a16="http://schemas.microsoft.com/office/drawing/2014/main" id="{01694407-B784-F244-32C3-C7E07A692AF0}"/>
              </a:ext>
            </a:extLst>
          </p:cNvPr>
          <p:cNvSpPr>
            <a:spLocks noGrp="1"/>
          </p:cNvSpPr>
          <p:nvPr>
            <p:ph idx="1"/>
          </p:nvPr>
        </p:nvSpPr>
        <p:spPr>
          <a:xfrm>
            <a:off x="111967" y="1862947"/>
            <a:ext cx="11241833" cy="4864423"/>
          </a:xfrm>
        </p:spPr>
        <p:txBody>
          <a:bodyPr>
            <a:normAutofit/>
          </a:bodyPr>
          <a:lstStyle/>
          <a:p>
            <a:r>
              <a:rPr lang="en-GB" sz="1900" u="sng" dirty="0">
                <a:solidFill>
                  <a:schemeClr val="accent1"/>
                </a:solidFill>
                <a:latin typeface="+mj-lt"/>
              </a:rPr>
              <a:t>Children’s rights in Children's rights in the digital environment</a:t>
            </a:r>
          </a:p>
          <a:p>
            <a:pPr algn="just"/>
            <a:r>
              <a:rPr lang="en-GB" sz="1900" dirty="0">
                <a:solidFill>
                  <a:schemeClr val="accent1"/>
                </a:solidFill>
                <a:latin typeface="+mj-lt"/>
                <a:cs typeface="Times New Roman" panose="02020603050405020304" pitchFamily="18" charset="0"/>
              </a:rPr>
              <a:t>Children are digital natives</a:t>
            </a:r>
            <a:r>
              <a:rPr lang="ro-RO" sz="1900" dirty="0">
                <a:solidFill>
                  <a:schemeClr val="accent1"/>
                </a:solidFill>
                <a:latin typeface="+mj-lt"/>
                <a:cs typeface="Times New Roman" panose="02020603050405020304" pitchFamily="18" charset="0"/>
              </a:rPr>
              <a:t>;</a:t>
            </a:r>
          </a:p>
          <a:p>
            <a:pPr algn="just"/>
            <a:r>
              <a:rPr lang="en-GB" sz="1900" dirty="0">
                <a:solidFill>
                  <a:schemeClr val="accent1"/>
                </a:solidFill>
                <a:latin typeface="+mj-lt"/>
                <a:cs typeface="Times New Roman" panose="02020603050405020304" pitchFamily="18" charset="0"/>
              </a:rPr>
              <a:t>If given the opportunity and access to resources, they navigate the internet, social media and other digital tools with ease</a:t>
            </a:r>
            <a:r>
              <a:rPr lang="ro-RO" sz="1900" dirty="0">
                <a:solidFill>
                  <a:schemeClr val="accent1"/>
                </a:solidFill>
                <a:latin typeface="+mj-lt"/>
                <a:cs typeface="Times New Roman" panose="02020603050405020304" pitchFamily="18" charset="0"/>
              </a:rPr>
              <a:t>;</a:t>
            </a:r>
          </a:p>
          <a:p>
            <a:pPr algn="just"/>
            <a:r>
              <a:rPr lang="ro-RO" sz="1900" dirty="0">
                <a:solidFill>
                  <a:schemeClr val="accent1"/>
                </a:solidFill>
                <a:latin typeface="+mj-lt"/>
                <a:cs typeface="Times New Roman" panose="02020603050405020304" pitchFamily="18" charset="0"/>
              </a:rPr>
              <a:t>o</a:t>
            </a:r>
            <a:r>
              <a:rPr lang="en-GB" sz="1900" dirty="0" err="1">
                <a:solidFill>
                  <a:schemeClr val="accent1"/>
                </a:solidFill>
                <a:latin typeface="+mj-lt"/>
                <a:cs typeface="Times New Roman" panose="02020603050405020304" pitchFamily="18" charset="0"/>
              </a:rPr>
              <a:t>nline</a:t>
            </a:r>
            <a:r>
              <a:rPr lang="en-GB" sz="1900" dirty="0">
                <a:solidFill>
                  <a:schemeClr val="accent1"/>
                </a:solidFill>
                <a:latin typeface="+mj-lt"/>
                <a:cs typeface="Times New Roman" panose="02020603050405020304" pitchFamily="18" charset="0"/>
              </a:rPr>
              <a:t> world offers many opportunities for learning, social interactions, developing skills, playing, arranging everyday life</a:t>
            </a:r>
            <a:r>
              <a:rPr lang="ro-RO" sz="1900" dirty="0">
                <a:solidFill>
                  <a:schemeClr val="accent1"/>
                </a:solidFill>
                <a:latin typeface="+mj-lt"/>
                <a:cs typeface="Times New Roman" panose="02020603050405020304" pitchFamily="18" charset="0"/>
              </a:rPr>
              <a:t>;</a:t>
            </a:r>
          </a:p>
          <a:p>
            <a:pPr algn="just"/>
            <a:r>
              <a:rPr lang="ro-RO" sz="1900" dirty="0">
                <a:solidFill>
                  <a:schemeClr val="accent1"/>
                </a:solidFill>
                <a:latin typeface="+mj-lt"/>
                <a:cs typeface="Times New Roman" panose="02020603050405020304" pitchFamily="18" charset="0"/>
              </a:rPr>
              <a:t>a</a:t>
            </a:r>
            <a:r>
              <a:rPr lang="en-GB" sz="1900" dirty="0" err="1">
                <a:solidFill>
                  <a:schemeClr val="accent1"/>
                </a:solidFill>
                <a:latin typeface="+mj-lt"/>
                <a:cs typeface="Times New Roman" panose="02020603050405020304" pitchFamily="18" charset="0"/>
              </a:rPr>
              <a:t>ssistive</a:t>
            </a:r>
            <a:r>
              <a:rPr lang="en-GB" sz="1900" dirty="0">
                <a:solidFill>
                  <a:schemeClr val="accent1"/>
                </a:solidFill>
                <a:latin typeface="+mj-lt"/>
                <a:cs typeface="Times New Roman" panose="02020603050405020304" pitchFamily="18" charset="0"/>
              </a:rPr>
              <a:t> devices and programmes help children with disabilities to, among other things, connect with their peers and participate in lessons</a:t>
            </a:r>
            <a:r>
              <a:rPr lang="ro-RO" sz="1900" dirty="0">
                <a:solidFill>
                  <a:schemeClr val="accent1"/>
                </a:solidFill>
                <a:latin typeface="+mj-lt"/>
                <a:cs typeface="Times New Roman" panose="02020603050405020304" pitchFamily="18" charset="0"/>
              </a:rPr>
              <a:t>;</a:t>
            </a:r>
            <a:r>
              <a:rPr lang="en-GB" sz="1900" dirty="0">
                <a:solidFill>
                  <a:schemeClr val="accent1"/>
                </a:solidFill>
                <a:latin typeface="+mj-lt"/>
                <a:cs typeface="Times New Roman" panose="02020603050405020304" pitchFamily="18" charset="0"/>
              </a:rPr>
              <a:t> </a:t>
            </a:r>
            <a:endParaRPr lang="ro-RO" sz="1900" dirty="0">
              <a:solidFill>
                <a:schemeClr val="accent1"/>
              </a:solidFill>
              <a:latin typeface="+mj-lt"/>
              <a:cs typeface="Times New Roman" panose="02020603050405020304" pitchFamily="18" charset="0"/>
            </a:endParaRPr>
          </a:p>
          <a:p>
            <a:pPr algn="just"/>
            <a:r>
              <a:rPr lang="ro-RO" sz="1900" dirty="0">
                <a:solidFill>
                  <a:schemeClr val="accent1"/>
                </a:solidFill>
                <a:latin typeface="+mj-lt"/>
                <a:cs typeface="Times New Roman" panose="02020603050405020304" pitchFamily="18" charset="0"/>
              </a:rPr>
              <a:t>s</a:t>
            </a:r>
            <a:r>
              <a:rPr lang="en-GB" sz="1900" dirty="0" err="1">
                <a:solidFill>
                  <a:schemeClr val="accent1"/>
                </a:solidFill>
                <a:latin typeface="+mj-lt"/>
                <a:cs typeface="Times New Roman" panose="02020603050405020304" pitchFamily="18" charset="0"/>
              </a:rPr>
              <a:t>everal</a:t>
            </a:r>
            <a:r>
              <a:rPr lang="en-GB" sz="1900" dirty="0">
                <a:solidFill>
                  <a:schemeClr val="accent1"/>
                </a:solidFill>
                <a:latin typeface="+mj-lt"/>
                <a:cs typeface="Times New Roman" panose="02020603050405020304" pitchFamily="18" charset="0"/>
              </a:rPr>
              <a:t> challenges remain</a:t>
            </a:r>
            <a:r>
              <a:rPr lang="ro-RO" sz="1900" dirty="0">
                <a:solidFill>
                  <a:schemeClr val="accent1"/>
                </a:solidFill>
                <a:latin typeface="+mj-lt"/>
                <a:cs typeface="Times New Roman" panose="02020603050405020304" pitchFamily="18" charset="0"/>
              </a:rPr>
              <a:t>;</a:t>
            </a:r>
          </a:p>
          <a:p>
            <a:pPr algn="just"/>
            <a:r>
              <a:rPr lang="en-GB" sz="1900" dirty="0">
                <a:solidFill>
                  <a:schemeClr val="accent1"/>
                </a:solidFill>
                <a:latin typeface="+mj-lt"/>
                <a:cs typeface="Times New Roman" panose="02020603050405020304" pitchFamily="18" charset="0"/>
              </a:rPr>
              <a:t>Not all children have equal access to internet, electronic tools and devices</a:t>
            </a:r>
            <a:r>
              <a:rPr lang="ro-RO" sz="1900" dirty="0">
                <a:solidFill>
                  <a:schemeClr val="accent1"/>
                </a:solidFill>
                <a:latin typeface="+mj-lt"/>
                <a:cs typeface="Times New Roman" panose="02020603050405020304" pitchFamily="18" charset="0"/>
              </a:rPr>
              <a:t>;</a:t>
            </a:r>
          </a:p>
          <a:p>
            <a:pPr algn="just"/>
            <a:r>
              <a:rPr lang="ro-RO" sz="1900" dirty="0">
                <a:solidFill>
                  <a:schemeClr val="accent1"/>
                </a:solidFill>
                <a:latin typeface="+mj-lt"/>
                <a:cs typeface="Times New Roman" panose="02020603050405020304" pitchFamily="18" charset="0"/>
              </a:rPr>
              <a:t>t</a:t>
            </a:r>
            <a:r>
              <a:rPr lang="en-GB" sz="1900" dirty="0">
                <a:solidFill>
                  <a:schemeClr val="accent1"/>
                </a:solidFill>
                <a:latin typeface="+mj-lt"/>
                <a:cs typeface="Times New Roman" panose="02020603050405020304" pitchFamily="18" charset="0"/>
              </a:rPr>
              <a:t>he digital world can bring some threats as well such as abuse, cyberbullying, hate speech, harmful content, and misinformation</a:t>
            </a:r>
            <a:r>
              <a:rPr lang="ro-RO" sz="1900" dirty="0">
                <a:solidFill>
                  <a:schemeClr val="accent1"/>
                </a:solidFill>
                <a:latin typeface="+mj-lt"/>
                <a:cs typeface="Times New Roman" panose="02020603050405020304" pitchFamily="18" charset="0"/>
              </a:rPr>
              <a:t>; </a:t>
            </a:r>
          </a:p>
          <a:p>
            <a:pPr algn="just"/>
            <a:r>
              <a:rPr lang="ro-RO" sz="1900" dirty="0">
                <a:solidFill>
                  <a:schemeClr val="accent1"/>
                </a:solidFill>
                <a:latin typeface="+mj-lt"/>
                <a:cs typeface="Times New Roman" panose="02020603050405020304" pitchFamily="18" charset="0"/>
              </a:rPr>
              <a:t>o</a:t>
            </a:r>
            <a:r>
              <a:rPr lang="en-GB" sz="1900" dirty="0" err="1">
                <a:solidFill>
                  <a:schemeClr val="accent1"/>
                </a:solidFill>
                <a:latin typeface="+mj-lt"/>
                <a:cs typeface="Times New Roman" panose="02020603050405020304" pitchFamily="18" charset="0"/>
              </a:rPr>
              <a:t>ver</a:t>
            </a:r>
            <a:r>
              <a:rPr lang="en-GB" sz="1900" dirty="0">
                <a:solidFill>
                  <a:schemeClr val="accent1"/>
                </a:solidFill>
                <a:latin typeface="+mj-lt"/>
                <a:cs typeface="Times New Roman" panose="02020603050405020304" pitchFamily="18" charset="0"/>
              </a:rPr>
              <a:t>-exposure to screen time may lead to health problems.</a:t>
            </a:r>
            <a:endParaRPr lang="ro-RO" sz="1900" dirty="0">
              <a:solidFill>
                <a:schemeClr val="accent1"/>
              </a:solidFill>
              <a:latin typeface="+mj-lt"/>
              <a:cs typeface="Times New Roman" panose="02020603050405020304" pitchFamily="18" charset="0"/>
            </a:endParaRPr>
          </a:p>
          <a:p>
            <a:endParaRPr lang="en-US" dirty="0"/>
          </a:p>
        </p:txBody>
      </p:sp>
    </p:spTree>
    <p:extLst>
      <p:ext uri="{BB962C8B-B14F-4D97-AF65-F5344CB8AC3E}">
        <p14:creationId xmlns:p14="http://schemas.microsoft.com/office/powerpoint/2010/main" val="329536493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1F80B4-4A6B-DB98-9D7F-8A87E4904B0E}"/>
              </a:ext>
            </a:extLst>
          </p:cNvPr>
          <p:cNvSpPr>
            <a:spLocks noGrp="1"/>
          </p:cNvSpPr>
          <p:nvPr>
            <p:ph type="title"/>
          </p:nvPr>
        </p:nvSpPr>
        <p:spPr>
          <a:xfrm>
            <a:off x="111967" y="149291"/>
            <a:ext cx="11241833" cy="1101012"/>
          </a:xfrm>
        </p:spPr>
        <p:txBody>
          <a:bodyPr>
            <a:normAutofit/>
          </a:bodyPr>
          <a:lstStyle/>
          <a:p>
            <a:r>
              <a:rPr lang="en-US" sz="1800" b="1" dirty="0">
                <a:solidFill>
                  <a:schemeClr val="accent1"/>
                </a:solidFill>
              </a:rPr>
              <a:t>4. EU actions to empower children to be active citizens and members of democratic societies</a:t>
            </a:r>
            <a:r>
              <a:rPr lang="ro-RO" sz="1800" b="1" dirty="0">
                <a:solidFill>
                  <a:schemeClr val="accent1"/>
                </a:solidFill>
              </a:rPr>
              <a:t>.</a:t>
            </a:r>
            <a:br>
              <a:rPr lang="ro-RO" sz="1800" b="1" dirty="0"/>
            </a:br>
            <a:r>
              <a:rPr lang="ro-RO" sz="1800" b="1" dirty="0"/>
              <a:t>                 </a:t>
            </a:r>
            <a:r>
              <a:rPr lang="en-US" sz="1800" b="1" dirty="0"/>
              <a:t>Thematic area </a:t>
            </a:r>
            <a:r>
              <a:rPr lang="ro-RO" sz="1800" b="1" dirty="0"/>
              <a:t>6</a:t>
            </a:r>
            <a:r>
              <a:rPr lang="en-US" sz="1800" b="1" dirty="0"/>
              <a:t> of the EU strategy </a:t>
            </a:r>
            <a:r>
              <a:rPr lang="en-US" sz="1800" b="1" dirty="0">
                <a:solidFill>
                  <a:schemeClr val="accent1"/>
                </a:solidFill>
              </a:rPr>
              <a:t>on the Rights of the Child EU</a:t>
            </a:r>
            <a:r>
              <a:rPr lang="ro-RO" sz="1800" b="1" dirty="0"/>
              <a:t>      The Global </a:t>
            </a:r>
            <a:r>
              <a:rPr lang="ro-RO" sz="1800" b="1" dirty="0" err="1"/>
              <a:t>dimension</a:t>
            </a:r>
            <a:endParaRPr lang="en-US" sz="1800" dirty="0"/>
          </a:p>
        </p:txBody>
      </p:sp>
      <p:sp>
        <p:nvSpPr>
          <p:cNvPr id="3" name="Content Placeholder 2">
            <a:extLst>
              <a:ext uri="{FF2B5EF4-FFF2-40B4-BE49-F238E27FC236}">
                <a16:creationId xmlns:a16="http://schemas.microsoft.com/office/drawing/2014/main" id="{74FCF723-0EE9-CEED-4B9D-75B7EFC89494}"/>
              </a:ext>
            </a:extLst>
          </p:cNvPr>
          <p:cNvSpPr>
            <a:spLocks noGrp="1"/>
          </p:cNvSpPr>
          <p:nvPr>
            <p:ph idx="1"/>
          </p:nvPr>
        </p:nvSpPr>
        <p:spPr>
          <a:xfrm>
            <a:off x="111967" y="1250302"/>
            <a:ext cx="11241833" cy="5458408"/>
          </a:xfrm>
        </p:spPr>
        <p:txBody>
          <a:bodyPr>
            <a:normAutofit/>
          </a:bodyPr>
          <a:lstStyle/>
          <a:p>
            <a:pPr algn="just"/>
            <a:endParaRPr lang="ro-RO" sz="1800" dirty="0">
              <a:solidFill>
                <a:schemeClr val="accent1"/>
              </a:solidFill>
              <a:latin typeface="Times New Roman" panose="02020603050405020304" pitchFamily="18" charset="0"/>
              <a:cs typeface="Times New Roman" panose="02020603050405020304" pitchFamily="18" charset="0"/>
            </a:endParaRPr>
          </a:p>
          <a:p>
            <a:pPr algn="just"/>
            <a:r>
              <a:rPr lang="en-GB" sz="1800" dirty="0">
                <a:solidFill>
                  <a:schemeClr val="accent1"/>
                </a:solidFill>
                <a:latin typeface="Times New Roman" panose="02020603050405020304" pitchFamily="18" charset="0"/>
                <a:cs typeface="Times New Roman" panose="02020603050405020304" pitchFamily="18" charset="0"/>
              </a:rPr>
              <a:t>The EU plays a leading role in supporting children globally, by </a:t>
            </a:r>
            <a:r>
              <a:rPr lang="en-GB" sz="1800" i="1" dirty="0">
                <a:solidFill>
                  <a:schemeClr val="accent1"/>
                </a:solidFill>
                <a:latin typeface="Times New Roman" panose="02020603050405020304" pitchFamily="18" charset="0"/>
                <a:cs typeface="Times New Roman" panose="02020603050405020304" pitchFamily="18" charset="0"/>
              </a:rPr>
              <a:t>strengthening access to quality, safe </a:t>
            </a:r>
            <a:r>
              <a:rPr lang="en-GB" sz="1800" dirty="0">
                <a:solidFill>
                  <a:schemeClr val="accent1"/>
                </a:solidFill>
                <a:latin typeface="Times New Roman" panose="02020603050405020304" pitchFamily="18" charset="0"/>
                <a:cs typeface="Times New Roman" panose="02020603050405020304" pitchFamily="18" charset="0"/>
              </a:rPr>
              <a:t>and </a:t>
            </a:r>
            <a:r>
              <a:rPr lang="en-GB" sz="1800" i="1" dirty="0">
                <a:solidFill>
                  <a:schemeClr val="accent1"/>
                </a:solidFill>
                <a:latin typeface="Times New Roman" panose="02020603050405020304" pitchFamily="18" charset="0"/>
                <a:cs typeface="Times New Roman" panose="02020603050405020304" pitchFamily="18" charset="0"/>
              </a:rPr>
              <a:t>inclusive education, basic services, health, humanitarian aid </a:t>
            </a:r>
            <a:r>
              <a:rPr lang="en-GB" sz="1800" dirty="0">
                <a:solidFill>
                  <a:schemeClr val="accent1"/>
                </a:solidFill>
                <a:latin typeface="Times New Roman" panose="02020603050405020304" pitchFamily="18" charset="0"/>
                <a:cs typeface="Times New Roman" panose="02020603050405020304" pitchFamily="18" charset="0"/>
              </a:rPr>
              <a:t>and </a:t>
            </a:r>
            <a:r>
              <a:rPr lang="en-GB" sz="1800" i="1" dirty="0">
                <a:solidFill>
                  <a:schemeClr val="accent1"/>
                </a:solidFill>
                <a:latin typeface="Times New Roman" panose="02020603050405020304" pitchFamily="18" charset="0"/>
                <a:cs typeface="Times New Roman" panose="02020603050405020304" pitchFamily="18" charset="0"/>
              </a:rPr>
              <a:t>in protecting them in violent conflict</a:t>
            </a:r>
            <a:r>
              <a:rPr lang="ro-RO" sz="1800" i="1" dirty="0">
                <a:solidFill>
                  <a:schemeClr val="accent1"/>
                </a:solidFill>
                <a:latin typeface="Times New Roman" panose="02020603050405020304" pitchFamily="18" charset="0"/>
                <a:cs typeface="Times New Roman" panose="02020603050405020304" pitchFamily="18" charset="0"/>
              </a:rPr>
              <a:t>;</a:t>
            </a:r>
          </a:p>
          <a:p>
            <a:pPr marL="0" indent="0">
              <a:buNone/>
            </a:pPr>
            <a:r>
              <a:rPr lang="en-US" sz="1800" b="1" dirty="0">
                <a:solidFill>
                  <a:schemeClr val="accent1"/>
                </a:solidFill>
              </a:rPr>
              <a:t>Under the new EU Strategy on the rights of the child, the Commission committed to:</a:t>
            </a:r>
            <a:endParaRPr lang="en-US" sz="1800" dirty="0">
              <a:solidFill>
                <a:schemeClr val="accent1"/>
              </a:solidFill>
            </a:endParaRPr>
          </a:p>
          <a:p>
            <a:pPr algn="just">
              <a:buFont typeface="Arial" panose="020B0604020202020204" pitchFamily="34" charset="0"/>
              <a:buChar char="•"/>
            </a:pPr>
            <a:r>
              <a:rPr lang="en-US" sz="1800" dirty="0">
                <a:solidFill>
                  <a:schemeClr val="accent1"/>
                </a:solidFill>
              </a:rPr>
              <a:t>dedicate 10% of overall funding under the NDICI in Sub-Saharan Africa, Asia and the Pacific, and Americas and the Caribbean to education;</a:t>
            </a:r>
          </a:p>
          <a:p>
            <a:pPr algn="just">
              <a:buFont typeface="Arial" panose="020B0604020202020204" pitchFamily="34" charset="0"/>
              <a:buChar char="•"/>
            </a:pPr>
            <a:r>
              <a:rPr lang="en-US" sz="1800" dirty="0">
                <a:solidFill>
                  <a:schemeClr val="accent1"/>
                </a:solidFill>
              </a:rPr>
              <a:t>continue allocating 10% of humanitarian aid funding to education in emergencies and protracted crises and promote the endorsement of the Safe Schools Declaration;</a:t>
            </a:r>
          </a:p>
          <a:p>
            <a:pPr algn="just">
              <a:buFont typeface="Arial" panose="020B0604020202020204" pitchFamily="34" charset="0"/>
              <a:buChar char="•"/>
            </a:pPr>
            <a:r>
              <a:rPr lang="en-US" sz="1800" dirty="0">
                <a:solidFill>
                  <a:schemeClr val="accent1"/>
                </a:solidFill>
              </a:rPr>
              <a:t>work towards making supply chains of EU companies free of child </a:t>
            </a:r>
            <a:r>
              <a:rPr lang="en-US" sz="1800" dirty="0" err="1">
                <a:solidFill>
                  <a:schemeClr val="accent1"/>
                </a:solidFill>
              </a:rPr>
              <a:t>labour</a:t>
            </a:r>
            <a:r>
              <a:rPr lang="en-US" sz="1800" dirty="0">
                <a:solidFill>
                  <a:schemeClr val="accent1"/>
                </a:solidFill>
              </a:rPr>
              <a:t>, notably through a legislative initiative on sustainable corporate governance;</a:t>
            </a:r>
          </a:p>
          <a:p>
            <a:pPr algn="just">
              <a:buFont typeface="Arial" panose="020B0604020202020204" pitchFamily="34" charset="0"/>
              <a:buChar char="•"/>
            </a:pPr>
            <a:r>
              <a:rPr lang="en-US" sz="1800" dirty="0">
                <a:solidFill>
                  <a:schemeClr val="accent1"/>
                </a:solidFill>
              </a:rPr>
              <a:t>promote and provide technical assistance to strengthen </a:t>
            </a:r>
            <a:r>
              <a:rPr lang="en-US" sz="1800" dirty="0" err="1">
                <a:solidFill>
                  <a:schemeClr val="accent1"/>
                </a:solidFill>
              </a:rPr>
              <a:t>labour</a:t>
            </a:r>
            <a:r>
              <a:rPr lang="en-US" sz="1800" dirty="0">
                <a:solidFill>
                  <a:schemeClr val="accent1"/>
                </a:solidFill>
              </a:rPr>
              <a:t> inspection systems for monitoring and enforcement of child </a:t>
            </a:r>
            <a:r>
              <a:rPr lang="en-US" sz="1800" dirty="0" err="1">
                <a:solidFill>
                  <a:schemeClr val="accent1"/>
                </a:solidFill>
              </a:rPr>
              <a:t>labour</a:t>
            </a:r>
            <a:r>
              <a:rPr lang="en-US" sz="1800" dirty="0">
                <a:solidFill>
                  <a:schemeClr val="accent1"/>
                </a:solidFill>
              </a:rPr>
              <a:t> laws;</a:t>
            </a:r>
          </a:p>
          <a:p>
            <a:pPr algn="just">
              <a:buFont typeface="Arial" panose="020B0604020202020204" pitchFamily="34" charset="0"/>
              <a:buChar char="•"/>
            </a:pPr>
            <a:r>
              <a:rPr lang="en-US" sz="1800" dirty="0">
                <a:solidFill>
                  <a:schemeClr val="accent1"/>
                </a:solidFill>
              </a:rPr>
              <a:t>provide technical assistance as Team Europe to partner countries’ administrations through its </a:t>
            </a:r>
            <a:r>
              <a:rPr lang="en-US" sz="1800" dirty="0" err="1">
                <a:solidFill>
                  <a:schemeClr val="accent1"/>
                </a:solidFill>
              </a:rPr>
              <a:t>programmes</a:t>
            </a:r>
            <a:r>
              <a:rPr lang="en-US" sz="1800" dirty="0">
                <a:solidFill>
                  <a:schemeClr val="accent1"/>
                </a:solidFill>
              </a:rPr>
              <a:t> and facilities, such as SOCIEUX+, the Technical Assistance and Information Exchange instrument (TAIEX) and TWINNING </a:t>
            </a:r>
            <a:r>
              <a:rPr lang="en-US" sz="1800" dirty="0" err="1">
                <a:solidFill>
                  <a:schemeClr val="accent1"/>
                </a:solidFill>
              </a:rPr>
              <a:t>programmes</a:t>
            </a:r>
            <a:r>
              <a:rPr lang="en-US" sz="1800" dirty="0">
                <a:solidFill>
                  <a:schemeClr val="accent1"/>
                </a:solidFill>
              </a:rPr>
              <a:t>;</a:t>
            </a:r>
          </a:p>
          <a:p>
            <a:pPr algn="just">
              <a:buFont typeface="Arial" panose="020B0604020202020204" pitchFamily="34" charset="0"/>
              <a:buChar char="•"/>
            </a:pPr>
            <a:r>
              <a:rPr lang="en-US" sz="1800" dirty="0">
                <a:solidFill>
                  <a:schemeClr val="accent1"/>
                </a:solidFill>
              </a:rPr>
              <a:t>prepare a Youth Action Plan by 2022 to promote youth empowerment and participation;</a:t>
            </a:r>
          </a:p>
          <a:p>
            <a:pPr algn="just">
              <a:buFont typeface="Arial" panose="020B0604020202020204" pitchFamily="34" charset="0"/>
              <a:buChar char="•"/>
            </a:pPr>
            <a:r>
              <a:rPr lang="en-US" sz="1800" dirty="0">
                <a:solidFill>
                  <a:schemeClr val="accent1"/>
                </a:solidFill>
              </a:rPr>
              <a:t>designate Youth focal points and strengthen child protection capacities within the EU Delegations;</a:t>
            </a:r>
          </a:p>
          <a:p>
            <a:endParaRPr lang="en-US" sz="1800" dirty="0"/>
          </a:p>
        </p:txBody>
      </p:sp>
    </p:spTree>
    <p:extLst>
      <p:ext uri="{BB962C8B-B14F-4D97-AF65-F5344CB8AC3E}">
        <p14:creationId xmlns:p14="http://schemas.microsoft.com/office/powerpoint/2010/main" val="144252083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0C6803-88EB-5897-5744-3C7913D8E225}"/>
              </a:ext>
            </a:extLst>
          </p:cNvPr>
          <p:cNvSpPr>
            <a:spLocks noGrp="1"/>
          </p:cNvSpPr>
          <p:nvPr>
            <p:ph type="title"/>
          </p:nvPr>
        </p:nvSpPr>
        <p:spPr>
          <a:xfrm>
            <a:off x="167951" y="243827"/>
            <a:ext cx="10999237" cy="1034467"/>
          </a:xfrm>
        </p:spPr>
        <p:txBody>
          <a:bodyPr>
            <a:normAutofit/>
          </a:bodyPr>
          <a:lstStyle/>
          <a:p>
            <a:r>
              <a:rPr lang="ro-RO" sz="2000" b="1" dirty="0">
                <a:solidFill>
                  <a:schemeClr val="accent1"/>
                </a:solidFill>
                <a:latin typeface="Times New Roman" panose="02020603050405020304" pitchFamily="18" charset="0"/>
                <a:cs typeface="Times New Roman" panose="02020603050405020304" pitchFamily="18" charset="0"/>
              </a:rPr>
              <a:t>5. </a:t>
            </a:r>
            <a:r>
              <a:rPr lang="en-US" sz="2000" b="1" dirty="0">
                <a:latin typeface="Times New Roman" panose="02020603050405020304" pitchFamily="18" charset="0"/>
                <a:cs typeface="Times New Roman" panose="02020603050405020304" pitchFamily="18" charset="0"/>
              </a:rPr>
              <a:t>The role of the Court of Justice of the European Union </a:t>
            </a:r>
            <a:r>
              <a:rPr lang="en-US" sz="2000" dirty="0">
                <a:latin typeface="Times New Roman" panose="02020603050405020304" pitchFamily="18" charset="0"/>
                <a:cs typeface="Times New Roman" panose="02020603050405020304" pitchFamily="18" charset="0"/>
              </a:rPr>
              <a:t>(CJEU) </a:t>
            </a:r>
            <a:r>
              <a:rPr lang="en-US" sz="2000" b="1" dirty="0">
                <a:latin typeface="Times New Roman" panose="02020603050405020304" pitchFamily="18" charset="0"/>
                <a:cs typeface="Times New Roman" panose="02020603050405020304" pitchFamily="18" charset="0"/>
              </a:rPr>
              <a:t>in developing legal protection for children’s rights</a:t>
            </a:r>
            <a:endParaRPr lang="en-US" sz="2000" dirty="0"/>
          </a:p>
        </p:txBody>
      </p:sp>
      <p:sp>
        <p:nvSpPr>
          <p:cNvPr id="3" name="Content Placeholder 2">
            <a:extLst>
              <a:ext uri="{FF2B5EF4-FFF2-40B4-BE49-F238E27FC236}">
                <a16:creationId xmlns:a16="http://schemas.microsoft.com/office/drawing/2014/main" id="{0116D850-D3D3-5E94-A1F7-BEEC94B409BD}"/>
              </a:ext>
            </a:extLst>
          </p:cNvPr>
          <p:cNvSpPr>
            <a:spLocks noGrp="1"/>
          </p:cNvSpPr>
          <p:nvPr>
            <p:ph idx="1"/>
          </p:nvPr>
        </p:nvSpPr>
        <p:spPr>
          <a:xfrm>
            <a:off x="354563" y="1576873"/>
            <a:ext cx="10999237" cy="4600090"/>
          </a:xfrm>
        </p:spPr>
        <p:txBody>
          <a:bodyPr>
            <a:normAutofit/>
          </a:bodyPr>
          <a:lstStyle/>
          <a:p>
            <a:pPr marL="0" indent="0">
              <a:buNone/>
            </a:pPr>
            <a:r>
              <a:rPr lang="en-US" sz="1400" dirty="0"/>
              <a:t>What is the role of the Court of Justice of the European Union?</a:t>
            </a:r>
            <a:r>
              <a:rPr lang="ro-RO" sz="1400" dirty="0"/>
              <a:t> </a:t>
            </a:r>
            <a:endParaRPr lang="ro-RO" sz="2000" dirty="0">
              <a:solidFill>
                <a:schemeClr val="accent1"/>
              </a:solidFill>
            </a:endParaRPr>
          </a:p>
          <a:p>
            <a:pPr marL="0" indent="0" algn="just">
              <a:lnSpc>
                <a:spcPct val="150000"/>
              </a:lnSpc>
              <a:buNone/>
            </a:pPr>
            <a:r>
              <a:rPr lang="ro-RO" sz="2000" i="1" dirty="0">
                <a:solidFill>
                  <a:schemeClr val="accent1"/>
                </a:solidFill>
              </a:rPr>
              <a:t>t</a:t>
            </a:r>
            <a:r>
              <a:rPr lang="en-US" sz="2000" i="1" dirty="0">
                <a:solidFill>
                  <a:schemeClr val="accent1"/>
                </a:solidFill>
              </a:rPr>
              <a:t>he Court of Justice of the European Union</a:t>
            </a:r>
            <a:r>
              <a:rPr lang="en-US" sz="2000" dirty="0">
                <a:solidFill>
                  <a:schemeClr val="accent1"/>
                </a:solidFill>
              </a:rPr>
              <a:t> (CJEU) interprets EU law to make sure it is applied in the same way in all EU countries, and settles legal disputes between national governments and EU institutions</a:t>
            </a:r>
            <a:r>
              <a:rPr lang="ro-RO" sz="2000" dirty="0">
                <a:solidFill>
                  <a:schemeClr val="accent1"/>
                </a:solidFill>
              </a:rPr>
              <a:t>;</a:t>
            </a:r>
          </a:p>
          <a:p>
            <a:pPr marL="0" indent="0" algn="just">
              <a:lnSpc>
                <a:spcPct val="150000"/>
              </a:lnSpc>
              <a:buNone/>
            </a:pPr>
            <a:r>
              <a:rPr lang="ro-RO" sz="2000" i="1" dirty="0">
                <a:solidFill>
                  <a:schemeClr val="accent1"/>
                </a:solidFill>
              </a:rPr>
              <a:t>t</a:t>
            </a:r>
            <a:r>
              <a:rPr lang="en-US" sz="2000" i="1" dirty="0">
                <a:solidFill>
                  <a:schemeClr val="accent1"/>
                </a:solidFill>
              </a:rPr>
              <a:t>he Court of Justice of the European Union /</a:t>
            </a:r>
            <a:r>
              <a:rPr lang="en-US" sz="2000" dirty="0">
                <a:solidFill>
                  <a:schemeClr val="accent1"/>
                </a:solidFill>
              </a:rPr>
              <a:t> CJEU, often drawing from the CRC, has issued decisions related to children’s rights</a:t>
            </a:r>
            <a:r>
              <a:rPr lang="ro-RO" sz="2000" dirty="0">
                <a:solidFill>
                  <a:schemeClr val="accent1"/>
                </a:solidFill>
              </a:rPr>
              <a:t> </a:t>
            </a:r>
            <a:r>
              <a:rPr lang="en-US" sz="2000" dirty="0">
                <a:solidFill>
                  <a:schemeClr val="accent1"/>
                </a:solidFill>
              </a:rPr>
              <a:t>in areas such as </a:t>
            </a:r>
            <a:r>
              <a:rPr lang="en-US" sz="2000" i="1" dirty="0">
                <a:solidFill>
                  <a:schemeClr val="accent1"/>
                </a:solidFill>
              </a:rPr>
              <a:t>migration, free movement, habitual residency and non-discrimination</a:t>
            </a:r>
            <a:r>
              <a:rPr lang="ro-RO" sz="2000" i="1" dirty="0">
                <a:solidFill>
                  <a:schemeClr val="accent1"/>
                </a:solidFill>
              </a:rPr>
              <a:t> </a:t>
            </a:r>
            <a:r>
              <a:rPr lang="ro-RO" sz="2000" dirty="0">
                <a:solidFill>
                  <a:schemeClr val="accent1"/>
                </a:solidFill>
              </a:rPr>
              <a:t>(t</a:t>
            </a:r>
            <a:r>
              <a:rPr lang="en-US" sz="2000" dirty="0">
                <a:solidFill>
                  <a:schemeClr val="accent1"/>
                </a:solidFill>
              </a:rPr>
              <a:t>he ECtHR has a vast jurisprudence on children’s rights</a:t>
            </a:r>
            <a:r>
              <a:rPr lang="ro-RO" sz="2000" dirty="0">
                <a:solidFill>
                  <a:schemeClr val="accent1"/>
                </a:solidFill>
              </a:rPr>
              <a:t>, m</a:t>
            </a:r>
            <a:r>
              <a:rPr lang="en-US" sz="2000" dirty="0" err="1">
                <a:solidFill>
                  <a:schemeClr val="accent1"/>
                </a:solidFill>
              </a:rPr>
              <a:t>ost</a:t>
            </a:r>
            <a:r>
              <a:rPr lang="en-US" sz="2000" dirty="0">
                <a:solidFill>
                  <a:schemeClr val="accent1"/>
                </a:solidFill>
              </a:rPr>
              <a:t> of these cases fall </a:t>
            </a:r>
            <a:r>
              <a:rPr lang="en-US" sz="2000" u="sng" dirty="0">
                <a:solidFill>
                  <a:schemeClr val="accent1"/>
                </a:solidFill>
              </a:rPr>
              <a:t>under</a:t>
            </a:r>
            <a:r>
              <a:rPr lang="ro-RO" sz="2000" u="sng" dirty="0">
                <a:solidFill>
                  <a:schemeClr val="accent1"/>
                </a:solidFill>
              </a:rPr>
              <a:t> a</a:t>
            </a:r>
            <a:r>
              <a:rPr lang="en-US" sz="2000" u="sng" dirty="0">
                <a:solidFill>
                  <a:schemeClr val="accent1"/>
                </a:solidFill>
              </a:rPr>
              <a:t>rt</a:t>
            </a:r>
            <a:r>
              <a:rPr lang="ro-RO" sz="2000" u="sng" dirty="0">
                <a:solidFill>
                  <a:schemeClr val="accent1"/>
                </a:solidFill>
              </a:rPr>
              <a:t>.</a:t>
            </a:r>
            <a:r>
              <a:rPr lang="en-US" sz="2000" u="sng" dirty="0">
                <a:solidFill>
                  <a:schemeClr val="accent1"/>
                </a:solidFill>
              </a:rPr>
              <a:t>8 of the ECHR</a:t>
            </a:r>
            <a:r>
              <a:rPr lang="en-US" sz="2000" dirty="0">
                <a:solidFill>
                  <a:schemeClr val="accent1"/>
                </a:solidFill>
              </a:rPr>
              <a:t>, which guarantees the right to respect for </a:t>
            </a:r>
            <a:r>
              <a:rPr lang="en-US" sz="2000" u="sng" dirty="0">
                <a:solidFill>
                  <a:schemeClr val="accent1"/>
                </a:solidFill>
              </a:rPr>
              <a:t>private and family life</a:t>
            </a:r>
            <a:r>
              <a:rPr lang="ro-RO" sz="2000" dirty="0">
                <a:solidFill>
                  <a:schemeClr val="accent1"/>
                </a:solidFill>
              </a:rPr>
              <a:t>);</a:t>
            </a:r>
          </a:p>
          <a:p>
            <a:pPr marL="0" indent="0" algn="just">
              <a:buNone/>
            </a:pPr>
            <a:endParaRPr lang="ro-RO" sz="2000" dirty="0">
              <a:solidFill>
                <a:schemeClr val="accent1"/>
              </a:solidFill>
            </a:endParaRPr>
          </a:p>
          <a:p>
            <a:pPr marL="0" indent="0">
              <a:buNone/>
            </a:pPr>
            <a:endParaRPr lang="en-US" sz="2000" dirty="0">
              <a:solidFill>
                <a:schemeClr val="accent1"/>
              </a:solidFill>
            </a:endParaRPr>
          </a:p>
        </p:txBody>
      </p:sp>
    </p:spTree>
    <p:extLst>
      <p:ext uri="{BB962C8B-B14F-4D97-AF65-F5344CB8AC3E}">
        <p14:creationId xmlns:p14="http://schemas.microsoft.com/office/powerpoint/2010/main" val="322469710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06EB69-DBE2-5BFA-12AB-216B8C068E82}"/>
              </a:ext>
            </a:extLst>
          </p:cNvPr>
          <p:cNvSpPr>
            <a:spLocks noGrp="1"/>
          </p:cNvSpPr>
          <p:nvPr>
            <p:ph type="title"/>
          </p:nvPr>
        </p:nvSpPr>
        <p:spPr>
          <a:xfrm>
            <a:off x="298580" y="365125"/>
            <a:ext cx="11055220" cy="941161"/>
          </a:xfrm>
        </p:spPr>
        <p:txBody>
          <a:bodyPr>
            <a:normAutofit/>
          </a:bodyPr>
          <a:lstStyle/>
          <a:p>
            <a:r>
              <a:rPr lang="ro-RO" sz="1800" b="1" dirty="0">
                <a:solidFill>
                  <a:schemeClr val="accent1"/>
                </a:solidFill>
                <a:latin typeface="Times New Roman" panose="02020603050405020304" pitchFamily="18" charset="0"/>
                <a:cs typeface="Times New Roman" panose="02020603050405020304" pitchFamily="18" charset="0"/>
              </a:rPr>
              <a:t>5. </a:t>
            </a:r>
            <a:r>
              <a:rPr lang="en-US" sz="1800" b="1" dirty="0">
                <a:latin typeface="Times New Roman" panose="02020603050405020304" pitchFamily="18" charset="0"/>
                <a:cs typeface="Times New Roman" panose="02020603050405020304" pitchFamily="18" charset="0"/>
              </a:rPr>
              <a:t>The role of the Court of Justice of the European Union </a:t>
            </a:r>
            <a:r>
              <a:rPr lang="en-US" sz="1800" dirty="0">
                <a:latin typeface="Times New Roman" panose="02020603050405020304" pitchFamily="18" charset="0"/>
                <a:cs typeface="Times New Roman" panose="02020603050405020304" pitchFamily="18" charset="0"/>
              </a:rPr>
              <a:t>(CJEU) </a:t>
            </a:r>
            <a:r>
              <a:rPr lang="en-US" sz="1800" b="1" dirty="0">
                <a:latin typeface="Times New Roman" panose="02020603050405020304" pitchFamily="18" charset="0"/>
                <a:cs typeface="Times New Roman" panose="02020603050405020304" pitchFamily="18" charset="0"/>
              </a:rPr>
              <a:t>in developing legal protection for children’s rights</a:t>
            </a:r>
            <a:endParaRPr lang="en-US" sz="1800" dirty="0"/>
          </a:p>
        </p:txBody>
      </p:sp>
      <p:sp>
        <p:nvSpPr>
          <p:cNvPr id="3" name="Content Placeholder 2">
            <a:extLst>
              <a:ext uri="{FF2B5EF4-FFF2-40B4-BE49-F238E27FC236}">
                <a16:creationId xmlns:a16="http://schemas.microsoft.com/office/drawing/2014/main" id="{C4C32A50-9F6C-BE85-A36B-D2C8463444B8}"/>
              </a:ext>
            </a:extLst>
          </p:cNvPr>
          <p:cNvSpPr>
            <a:spLocks noGrp="1"/>
          </p:cNvSpPr>
          <p:nvPr>
            <p:ph idx="1"/>
          </p:nvPr>
        </p:nvSpPr>
        <p:spPr>
          <a:xfrm>
            <a:off x="298580" y="1595535"/>
            <a:ext cx="11055220" cy="4581428"/>
          </a:xfrm>
        </p:spPr>
        <p:txBody>
          <a:bodyPr>
            <a:normAutofit/>
          </a:bodyPr>
          <a:lstStyle/>
          <a:p>
            <a:pPr marL="0" indent="0" algn="just">
              <a:buNone/>
            </a:pPr>
            <a:r>
              <a:rPr lang="en-US" sz="2400" dirty="0">
                <a:solidFill>
                  <a:schemeClr val="accent1"/>
                </a:solidFill>
              </a:rPr>
              <a:t>In children’s rights cases, the CJEU has so far mainly reviewed what are called</a:t>
            </a:r>
            <a:r>
              <a:rPr lang="ro-RO" sz="2400" dirty="0">
                <a:solidFill>
                  <a:schemeClr val="accent1"/>
                </a:solidFill>
              </a:rPr>
              <a:t> </a:t>
            </a:r>
            <a:r>
              <a:rPr lang="en-US" sz="2400" dirty="0">
                <a:solidFill>
                  <a:schemeClr val="accent1"/>
                </a:solidFill>
              </a:rPr>
              <a:t>preliminary references</a:t>
            </a:r>
            <a:r>
              <a:rPr lang="en-US" dirty="0">
                <a:solidFill>
                  <a:schemeClr val="accent1"/>
                </a:solidFill>
              </a:rPr>
              <a:t> </a:t>
            </a:r>
            <a:r>
              <a:rPr lang="en-US" sz="2000" dirty="0">
                <a:solidFill>
                  <a:schemeClr val="accent1"/>
                </a:solidFill>
              </a:rPr>
              <a:t>(Article 267 of </a:t>
            </a:r>
            <a:r>
              <a:rPr lang="en-US" sz="2000" dirty="0">
                <a:solidFill>
                  <a:schemeClr val="tx2"/>
                </a:solidFill>
              </a:rPr>
              <a:t>the Treaty on the Functioning of the European Union</a:t>
            </a:r>
            <a:r>
              <a:rPr lang="ro-RO" sz="2000" dirty="0">
                <a:solidFill>
                  <a:schemeClr val="accent1"/>
                </a:solidFill>
              </a:rPr>
              <a:t>/</a:t>
            </a:r>
            <a:r>
              <a:rPr lang="en-US" sz="2000" dirty="0">
                <a:solidFill>
                  <a:schemeClr val="accent1"/>
                </a:solidFill>
              </a:rPr>
              <a:t> TFEU)</a:t>
            </a:r>
            <a:r>
              <a:rPr lang="ro-RO" sz="2000" dirty="0">
                <a:solidFill>
                  <a:schemeClr val="accent1"/>
                </a:solidFill>
              </a:rPr>
              <a:t>;</a:t>
            </a:r>
          </a:p>
          <a:p>
            <a:pPr marL="0" indent="0" algn="just">
              <a:buNone/>
            </a:pPr>
            <a:endParaRPr lang="ro-RO" sz="2000" dirty="0">
              <a:solidFill>
                <a:schemeClr val="accent1"/>
              </a:solidFill>
            </a:endParaRPr>
          </a:p>
          <a:p>
            <a:pPr marL="0" indent="0" algn="just">
              <a:buNone/>
            </a:pPr>
            <a:r>
              <a:rPr lang="ro-RO" sz="2400" dirty="0">
                <a:solidFill>
                  <a:schemeClr val="accent1"/>
                </a:solidFill>
              </a:rPr>
              <a:t>t</a:t>
            </a:r>
            <a:r>
              <a:rPr lang="en-US" sz="2400" dirty="0" err="1">
                <a:solidFill>
                  <a:schemeClr val="accent1"/>
                </a:solidFill>
              </a:rPr>
              <a:t>hese</a:t>
            </a:r>
            <a:r>
              <a:rPr lang="en-US" sz="2400" dirty="0">
                <a:solidFill>
                  <a:schemeClr val="accent1"/>
                </a:solidFill>
              </a:rPr>
              <a:t> are procedures where a</a:t>
            </a:r>
            <a:r>
              <a:rPr lang="ro-RO" sz="2400" dirty="0">
                <a:solidFill>
                  <a:schemeClr val="accent1"/>
                </a:solidFill>
              </a:rPr>
              <a:t> </a:t>
            </a:r>
            <a:r>
              <a:rPr lang="en-US" sz="2400" dirty="0">
                <a:solidFill>
                  <a:schemeClr val="accent1"/>
                </a:solidFill>
              </a:rPr>
              <a:t>national court or tribunal asks the CJEU for an interpretation of primary EU law</a:t>
            </a:r>
            <a:r>
              <a:rPr lang="ro-RO" sz="2400" dirty="0">
                <a:solidFill>
                  <a:schemeClr val="accent1"/>
                </a:solidFill>
              </a:rPr>
              <a:t> </a:t>
            </a:r>
            <a:r>
              <a:rPr lang="en-US" sz="2000" dirty="0">
                <a:solidFill>
                  <a:schemeClr val="accent1"/>
                </a:solidFill>
              </a:rPr>
              <a:t>(i.e. treaties) </a:t>
            </a:r>
            <a:r>
              <a:rPr lang="en-US" sz="2400" dirty="0">
                <a:solidFill>
                  <a:schemeClr val="accent1"/>
                </a:solidFill>
              </a:rPr>
              <a:t>or secondary EU law</a:t>
            </a:r>
            <a:r>
              <a:rPr lang="en-US" dirty="0">
                <a:solidFill>
                  <a:schemeClr val="accent1"/>
                </a:solidFill>
              </a:rPr>
              <a:t> </a:t>
            </a:r>
            <a:r>
              <a:rPr lang="en-US" sz="2000" dirty="0">
                <a:solidFill>
                  <a:schemeClr val="accent1"/>
                </a:solidFill>
              </a:rPr>
              <a:t>(i.e. decisions and legislation) </a:t>
            </a:r>
            <a:r>
              <a:rPr lang="en-US" sz="2400" dirty="0">
                <a:solidFill>
                  <a:schemeClr val="accent1"/>
                </a:solidFill>
              </a:rPr>
              <a:t>of relevance to</a:t>
            </a:r>
            <a:r>
              <a:rPr lang="ro-RO" sz="2400" dirty="0">
                <a:solidFill>
                  <a:schemeClr val="accent1"/>
                </a:solidFill>
              </a:rPr>
              <a:t> </a:t>
            </a:r>
            <a:r>
              <a:rPr lang="en-US" sz="2400" dirty="0">
                <a:solidFill>
                  <a:schemeClr val="accent1"/>
                </a:solidFill>
              </a:rPr>
              <a:t>a pending case</a:t>
            </a:r>
            <a:r>
              <a:rPr lang="ro-RO" sz="2400" dirty="0">
                <a:solidFill>
                  <a:schemeClr val="accent1"/>
                </a:solidFill>
              </a:rPr>
              <a:t>;</a:t>
            </a:r>
          </a:p>
          <a:p>
            <a:pPr marL="0" indent="0" algn="just">
              <a:buNone/>
            </a:pPr>
            <a:endParaRPr lang="en-US" sz="2400" dirty="0">
              <a:solidFill>
                <a:schemeClr val="accent1"/>
              </a:solidFill>
            </a:endParaRPr>
          </a:p>
          <a:p>
            <a:pPr marL="0" indent="0" algn="just">
              <a:buNone/>
            </a:pPr>
            <a:r>
              <a:rPr lang="ro-RO" sz="2400" dirty="0">
                <a:solidFill>
                  <a:schemeClr val="accent1"/>
                </a:solidFill>
              </a:rPr>
              <a:t>t</a:t>
            </a:r>
            <a:r>
              <a:rPr lang="en-US" sz="2400" dirty="0">
                <a:solidFill>
                  <a:schemeClr val="accent1"/>
                </a:solidFill>
              </a:rPr>
              <a:t>he CJEU increasingly delivers judgments concerning children’s rights in various</a:t>
            </a:r>
            <a:r>
              <a:rPr lang="ro-RO" sz="2400" dirty="0">
                <a:solidFill>
                  <a:schemeClr val="accent1"/>
                </a:solidFill>
              </a:rPr>
              <a:t> </a:t>
            </a:r>
            <a:r>
              <a:rPr lang="en-US" sz="2400" dirty="0">
                <a:solidFill>
                  <a:schemeClr val="accent1"/>
                </a:solidFill>
              </a:rPr>
              <a:t>areas, such as free movement, EU citizenship, migration, foster care, habitual</a:t>
            </a:r>
            <a:r>
              <a:rPr lang="ro-RO" sz="2400" dirty="0">
                <a:solidFill>
                  <a:schemeClr val="accent1"/>
                </a:solidFill>
              </a:rPr>
              <a:t> </a:t>
            </a:r>
            <a:r>
              <a:rPr lang="en-US" sz="2400" dirty="0">
                <a:solidFill>
                  <a:schemeClr val="accent1"/>
                </a:solidFill>
              </a:rPr>
              <a:t>residency, family life and non-discrimination</a:t>
            </a:r>
            <a:r>
              <a:rPr lang="en-US" dirty="0">
                <a:solidFill>
                  <a:schemeClr val="accent1"/>
                </a:solidFill>
              </a:rPr>
              <a:t>.</a:t>
            </a:r>
          </a:p>
        </p:txBody>
      </p:sp>
    </p:spTree>
    <p:extLst>
      <p:ext uri="{BB962C8B-B14F-4D97-AF65-F5344CB8AC3E}">
        <p14:creationId xmlns:p14="http://schemas.microsoft.com/office/powerpoint/2010/main" val="7011585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E442304-DDBD-4F7B-8017-36BCC863FB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DBA0421-659D-2A40-1E74-B703AE77E249}"/>
              </a:ext>
            </a:extLst>
          </p:cNvPr>
          <p:cNvSpPr>
            <a:spLocks noGrp="1"/>
          </p:cNvSpPr>
          <p:nvPr>
            <p:ph type="title"/>
          </p:nvPr>
        </p:nvSpPr>
        <p:spPr>
          <a:xfrm>
            <a:off x="635000" y="813771"/>
            <a:ext cx="2368423" cy="5410200"/>
          </a:xfrm>
        </p:spPr>
        <p:txBody>
          <a:bodyPr anchor="ctr">
            <a:normAutofit/>
          </a:bodyPr>
          <a:lstStyle/>
          <a:p>
            <a:r>
              <a:rPr lang="ro-RO" sz="1800" b="1" dirty="0">
                <a:latin typeface="Times New Roman" panose="02020603050405020304" pitchFamily="18" charset="0"/>
                <a:cs typeface="Times New Roman" panose="02020603050405020304" pitchFamily="18" charset="0"/>
              </a:rPr>
              <a:t>Unit </a:t>
            </a:r>
            <a:r>
              <a:rPr lang="en-US" sz="1800" b="1" dirty="0">
                <a:latin typeface="Times New Roman" panose="02020603050405020304" pitchFamily="18" charset="0"/>
                <a:cs typeface="Times New Roman" panose="02020603050405020304" pitchFamily="18" charset="0"/>
              </a:rPr>
              <a:t>3</a:t>
            </a:r>
            <a:r>
              <a:rPr lang="ro-RO" sz="1800" b="1" dirty="0">
                <a:latin typeface="Times New Roman" panose="02020603050405020304" pitchFamily="18" charset="0"/>
                <a:cs typeface="Times New Roman" panose="02020603050405020304" pitchFamily="18" charset="0"/>
              </a:rPr>
              <a:t>: </a:t>
            </a:r>
            <a:r>
              <a:rPr lang="en-US" sz="1800" b="1" dirty="0">
                <a:latin typeface="Times New Roman" panose="02020603050405020304" pitchFamily="18" charset="0"/>
                <a:cs typeface="Times New Roman" panose="02020603050405020304" pitchFamily="18" charset="0"/>
              </a:rPr>
              <a:t>   </a:t>
            </a:r>
            <a:r>
              <a:rPr lang="ro-RO" sz="2800" b="1" kern="0" dirty="0">
                <a:effectLst/>
                <a:latin typeface="Times New Roman" panose="02020603050405020304" pitchFamily="18" charset="0"/>
                <a:ea typeface="Times New Roman" panose="02020603050405020304" pitchFamily="18" charset="0"/>
                <a:cs typeface="Times New Roman" panose="02020603050405020304" pitchFamily="18" charset="0"/>
              </a:rPr>
              <a:t>The European Union legal </a:t>
            </a:r>
            <a:r>
              <a:rPr lang="ro-RO" sz="2800" b="1" kern="0" dirty="0" err="1">
                <a:effectLst/>
                <a:latin typeface="Times New Roman" panose="02020603050405020304" pitchFamily="18" charset="0"/>
                <a:ea typeface="Times New Roman" panose="02020603050405020304" pitchFamily="18" charset="0"/>
                <a:cs typeface="Times New Roman" panose="02020603050405020304" pitchFamily="18" charset="0"/>
              </a:rPr>
              <a:t>and</a:t>
            </a:r>
            <a:r>
              <a:rPr lang="ro-RO" sz="2800" b="1"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o-RO" sz="2800" b="1" kern="0" dirty="0" err="1">
                <a:effectLst/>
                <a:latin typeface="Times New Roman" panose="02020603050405020304" pitchFamily="18" charset="0"/>
                <a:ea typeface="Times New Roman" panose="02020603050405020304" pitchFamily="18" charset="0"/>
                <a:cs typeface="Times New Roman" panose="02020603050405020304" pitchFamily="18" charset="0"/>
              </a:rPr>
              <a:t>policy</a:t>
            </a:r>
            <a:r>
              <a:rPr lang="ro-RO" sz="2800" b="1"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o-RO" sz="2800" b="1" kern="0" dirty="0" err="1">
                <a:effectLst/>
                <a:latin typeface="Times New Roman" panose="02020603050405020304" pitchFamily="18" charset="0"/>
                <a:ea typeface="Times New Roman" panose="02020603050405020304" pitchFamily="18" charset="0"/>
                <a:cs typeface="Times New Roman" panose="02020603050405020304" pitchFamily="18" charset="0"/>
              </a:rPr>
              <a:t>frameworks</a:t>
            </a:r>
            <a:r>
              <a:rPr lang="ro-RO" sz="2800" b="1" kern="0" dirty="0">
                <a:effectLst/>
                <a:latin typeface="Times New Roman" panose="02020603050405020304" pitchFamily="18" charset="0"/>
                <a:ea typeface="Times New Roman" panose="02020603050405020304" pitchFamily="18" charset="0"/>
                <a:cs typeface="Times New Roman" panose="02020603050405020304" pitchFamily="18" charset="0"/>
              </a:rPr>
              <a:t> for </a:t>
            </a:r>
            <a:r>
              <a:rPr lang="ro-RO" sz="2800" b="1" kern="0" dirty="0" err="1">
                <a:effectLst/>
                <a:latin typeface="Times New Roman" panose="02020603050405020304" pitchFamily="18" charset="0"/>
                <a:ea typeface="Times New Roman" panose="02020603050405020304" pitchFamily="18" charset="0"/>
                <a:cs typeface="Times New Roman" panose="02020603050405020304" pitchFamily="18" charset="0"/>
              </a:rPr>
              <a:t>children’s</a:t>
            </a:r>
            <a:r>
              <a:rPr lang="ro-RO" sz="2800" b="1"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o-RO" sz="2800" b="1" kern="0" dirty="0" err="1">
                <a:effectLst/>
                <a:latin typeface="Times New Roman" panose="02020603050405020304" pitchFamily="18" charset="0"/>
                <a:ea typeface="Times New Roman" panose="02020603050405020304" pitchFamily="18" charset="0"/>
                <a:cs typeface="Times New Roman" panose="02020603050405020304" pitchFamily="18" charset="0"/>
              </a:rPr>
              <a:t>rights</a:t>
            </a:r>
            <a:br>
              <a:rPr lang="en-US" sz="2800" dirty="0"/>
            </a:br>
            <a:endParaRPr lang="en-US" sz="2800" dirty="0"/>
          </a:p>
        </p:txBody>
      </p:sp>
      <p:sp>
        <p:nvSpPr>
          <p:cNvPr id="11" name="sketch line">
            <a:extLst>
              <a:ext uri="{FF2B5EF4-FFF2-40B4-BE49-F238E27FC236}">
                <a16:creationId xmlns:a16="http://schemas.microsoft.com/office/drawing/2014/main" id="{5E107275-3853-46FD-A241-DE4355A426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627450" y="3462719"/>
            <a:ext cx="5410200" cy="18288"/>
          </a:xfrm>
          <a:custGeom>
            <a:avLst/>
            <a:gdLst>
              <a:gd name="connsiteX0" fmla="*/ 0 w 5410200"/>
              <a:gd name="connsiteY0" fmla="*/ 0 h 18288"/>
              <a:gd name="connsiteX1" fmla="*/ 568071 w 5410200"/>
              <a:gd name="connsiteY1" fmla="*/ 0 h 18288"/>
              <a:gd name="connsiteX2" fmla="*/ 1298448 w 5410200"/>
              <a:gd name="connsiteY2" fmla="*/ 0 h 18288"/>
              <a:gd name="connsiteX3" fmla="*/ 1920621 w 5410200"/>
              <a:gd name="connsiteY3" fmla="*/ 0 h 18288"/>
              <a:gd name="connsiteX4" fmla="*/ 2488692 w 5410200"/>
              <a:gd name="connsiteY4" fmla="*/ 0 h 18288"/>
              <a:gd name="connsiteX5" fmla="*/ 3219069 w 5410200"/>
              <a:gd name="connsiteY5" fmla="*/ 0 h 18288"/>
              <a:gd name="connsiteX6" fmla="*/ 3895344 w 5410200"/>
              <a:gd name="connsiteY6" fmla="*/ 0 h 18288"/>
              <a:gd name="connsiteX7" fmla="*/ 4571619 w 5410200"/>
              <a:gd name="connsiteY7" fmla="*/ 0 h 18288"/>
              <a:gd name="connsiteX8" fmla="*/ 5410200 w 5410200"/>
              <a:gd name="connsiteY8" fmla="*/ 0 h 18288"/>
              <a:gd name="connsiteX9" fmla="*/ 5410200 w 5410200"/>
              <a:gd name="connsiteY9" fmla="*/ 18288 h 18288"/>
              <a:gd name="connsiteX10" fmla="*/ 4842129 w 5410200"/>
              <a:gd name="connsiteY10" fmla="*/ 18288 h 18288"/>
              <a:gd name="connsiteX11" fmla="*/ 4328160 w 5410200"/>
              <a:gd name="connsiteY11" fmla="*/ 18288 h 18288"/>
              <a:gd name="connsiteX12" fmla="*/ 3597783 w 5410200"/>
              <a:gd name="connsiteY12" fmla="*/ 18288 h 18288"/>
              <a:gd name="connsiteX13" fmla="*/ 3029712 w 5410200"/>
              <a:gd name="connsiteY13" fmla="*/ 18288 h 18288"/>
              <a:gd name="connsiteX14" fmla="*/ 2299335 w 5410200"/>
              <a:gd name="connsiteY14" fmla="*/ 18288 h 18288"/>
              <a:gd name="connsiteX15" fmla="*/ 1514856 w 5410200"/>
              <a:gd name="connsiteY15" fmla="*/ 18288 h 18288"/>
              <a:gd name="connsiteX16" fmla="*/ 892683 w 5410200"/>
              <a:gd name="connsiteY16" fmla="*/ 18288 h 18288"/>
              <a:gd name="connsiteX17" fmla="*/ 0 w 5410200"/>
              <a:gd name="connsiteY17" fmla="*/ 18288 h 18288"/>
              <a:gd name="connsiteX18" fmla="*/ 0 w 5410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1EE23292-EC50-F2DC-F0C5-643DF78E7AAB}"/>
              </a:ext>
            </a:extLst>
          </p:cNvPr>
          <p:cNvGraphicFramePr>
            <a:graphicFrameLocks noGrp="1"/>
          </p:cNvGraphicFramePr>
          <p:nvPr>
            <p:ph idx="1"/>
            <p:extLst>
              <p:ext uri="{D42A27DB-BD31-4B8C-83A1-F6EECF244321}">
                <p14:modId xmlns:p14="http://schemas.microsoft.com/office/powerpoint/2010/main" val="927694873"/>
              </p:ext>
            </p:extLst>
          </p:nvPr>
        </p:nvGraphicFramePr>
        <p:xfrm>
          <a:off x="4478321" y="766763"/>
          <a:ext cx="7070209" cy="5410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210814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3C9BAB-7398-9A3E-5766-CA6A17C393C8}"/>
              </a:ext>
            </a:extLst>
          </p:cNvPr>
          <p:cNvSpPr>
            <a:spLocks noGrp="1"/>
          </p:cNvSpPr>
          <p:nvPr>
            <p:ph type="title"/>
          </p:nvPr>
        </p:nvSpPr>
        <p:spPr>
          <a:xfrm>
            <a:off x="326571" y="365126"/>
            <a:ext cx="11027229" cy="838524"/>
          </a:xfrm>
        </p:spPr>
        <p:txBody>
          <a:bodyPr>
            <a:normAutofit/>
          </a:bodyPr>
          <a:lstStyle/>
          <a:p>
            <a:r>
              <a:rPr lang="ro-RO" sz="2000" b="1" dirty="0">
                <a:solidFill>
                  <a:schemeClr val="accent1"/>
                </a:solidFill>
                <a:latin typeface="Times New Roman" panose="02020603050405020304" pitchFamily="18" charset="0"/>
                <a:cs typeface="Times New Roman" panose="02020603050405020304" pitchFamily="18" charset="0"/>
              </a:rPr>
              <a:t>5. </a:t>
            </a:r>
            <a:r>
              <a:rPr lang="en-US" sz="2000" b="1" dirty="0">
                <a:latin typeface="Times New Roman" panose="02020603050405020304" pitchFamily="18" charset="0"/>
                <a:cs typeface="Times New Roman" panose="02020603050405020304" pitchFamily="18" charset="0"/>
              </a:rPr>
              <a:t>The role of the Court of Justice of the European Union </a:t>
            </a:r>
            <a:r>
              <a:rPr lang="en-US" sz="2000" dirty="0">
                <a:latin typeface="Times New Roman" panose="02020603050405020304" pitchFamily="18" charset="0"/>
                <a:cs typeface="Times New Roman" panose="02020603050405020304" pitchFamily="18" charset="0"/>
              </a:rPr>
              <a:t>(CJEU) </a:t>
            </a:r>
            <a:r>
              <a:rPr lang="en-US" sz="2000" b="1" dirty="0">
                <a:latin typeface="Times New Roman" panose="02020603050405020304" pitchFamily="18" charset="0"/>
                <a:cs typeface="Times New Roman" panose="02020603050405020304" pitchFamily="18" charset="0"/>
              </a:rPr>
              <a:t>in developing legal protection for children’s rights</a:t>
            </a:r>
            <a:endParaRPr lang="en-US" sz="2000" dirty="0"/>
          </a:p>
        </p:txBody>
      </p:sp>
      <p:sp>
        <p:nvSpPr>
          <p:cNvPr id="3" name="Content Placeholder 2">
            <a:extLst>
              <a:ext uri="{FF2B5EF4-FFF2-40B4-BE49-F238E27FC236}">
                <a16:creationId xmlns:a16="http://schemas.microsoft.com/office/drawing/2014/main" id="{84EAEA78-E724-9961-CDEA-5C73108EB69E}"/>
              </a:ext>
            </a:extLst>
          </p:cNvPr>
          <p:cNvSpPr>
            <a:spLocks noGrp="1"/>
          </p:cNvSpPr>
          <p:nvPr>
            <p:ph idx="1"/>
          </p:nvPr>
        </p:nvSpPr>
        <p:spPr>
          <a:xfrm>
            <a:off x="233265" y="1464906"/>
            <a:ext cx="11120535" cy="4712057"/>
          </a:xfrm>
        </p:spPr>
        <p:txBody>
          <a:bodyPr>
            <a:normAutofit/>
          </a:bodyPr>
          <a:lstStyle/>
          <a:p>
            <a:pPr marL="0" indent="0" algn="just">
              <a:lnSpc>
                <a:spcPct val="150000"/>
              </a:lnSpc>
              <a:buNone/>
            </a:pPr>
            <a:r>
              <a:rPr lang="en-US" sz="2000" b="1" dirty="0">
                <a:solidFill>
                  <a:schemeClr val="accent1"/>
                </a:solidFill>
              </a:rPr>
              <a:t>The CJEU has referred to the CRC to determine how EU law should be interpreted in relation to children</a:t>
            </a:r>
            <a:r>
              <a:rPr lang="en-US" sz="2000" dirty="0">
                <a:solidFill>
                  <a:schemeClr val="accent1"/>
                </a:solidFill>
              </a:rPr>
              <a:t>, </a:t>
            </a:r>
            <a:r>
              <a:rPr lang="ro-RO" sz="2000" dirty="0">
                <a:solidFill>
                  <a:schemeClr val="accent1"/>
                </a:solidFill>
              </a:rPr>
              <a:t>(</a:t>
            </a:r>
            <a:r>
              <a:rPr lang="en-US" sz="2000" dirty="0">
                <a:solidFill>
                  <a:schemeClr val="accent1"/>
                </a:solidFill>
              </a:rPr>
              <a:t>for example in the Dynamic </a:t>
            </a:r>
            <a:r>
              <a:rPr lang="en-US" sz="2000" dirty="0" err="1">
                <a:solidFill>
                  <a:schemeClr val="accent1"/>
                </a:solidFill>
              </a:rPr>
              <a:t>Medien</a:t>
            </a:r>
            <a:r>
              <a:rPr lang="en-US" sz="2000" dirty="0">
                <a:solidFill>
                  <a:schemeClr val="accent1"/>
                </a:solidFill>
              </a:rPr>
              <a:t> </a:t>
            </a:r>
            <a:r>
              <a:rPr lang="en-US" sz="2000" dirty="0" err="1">
                <a:solidFill>
                  <a:schemeClr val="accent1"/>
                </a:solidFill>
              </a:rPr>
              <a:t>Vertriebs</a:t>
            </a:r>
            <a:r>
              <a:rPr lang="en-US" sz="2000" dirty="0">
                <a:solidFill>
                  <a:schemeClr val="accent1"/>
                </a:solidFill>
              </a:rPr>
              <a:t> GmbH</a:t>
            </a:r>
            <a:r>
              <a:rPr lang="ro-RO" sz="2000" dirty="0">
                <a:solidFill>
                  <a:schemeClr val="accent1"/>
                </a:solidFill>
              </a:rPr>
              <a:t> </a:t>
            </a:r>
            <a:r>
              <a:rPr lang="en-US" sz="2000" dirty="0">
                <a:solidFill>
                  <a:schemeClr val="accent1"/>
                </a:solidFill>
              </a:rPr>
              <a:t>v. </a:t>
            </a:r>
            <a:r>
              <a:rPr lang="en-US" sz="2000" dirty="0" err="1">
                <a:solidFill>
                  <a:schemeClr val="accent1"/>
                </a:solidFill>
              </a:rPr>
              <a:t>Avides</a:t>
            </a:r>
            <a:r>
              <a:rPr lang="en-US" sz="2000" dirty="0">
                <a:solidFill>
                  <a:schemeClr val="accent1"/>
                </a:solidFill>
              </a:rPr>
              <a:t> Media AG case</a:t>
            </a:r>
            <a:r>
              <a:rPr lang="ro-RO" sz="2000" dirty="0">
                <a:solidFill>
                  <a:schemeClr val="accent1"/>
                </a:solidFill>
              </a:rPr>
              <a:t>)</a:t>
            </a:r>
            <a:r>
              <a:rPr lang="en-US" sz="2000" dirty="0">
                <a:solidFill>
                  <a:schemeClr val="accent1"/>
                </a:solidFill>
              </a:rPr>
              <a:t>, in which the CJEU invoked </a:t>
            </a:r>
            <a:r>
              <a:rPr lang="en-US" sz="2000" u="sng" dirty="0">
                <a:solidFill>
                  <a:schemeClr val="accent1"/>
                </a:solidFill>
              </a:rPr>
              <a:t>Article 17 of the CRC</a:t>
            </a:r>
            <a:r>
              <a:rPr lang="en-US" sz="2000" dirty="0">
                <a:solidFill>
                  <a:schemeClr val="accent1"/>
                </a:solidFill>
              </a:rPr>
              <a:t>,</a:t>
            </a:r>
            <a:r>
              <a:rPr lang="ro-RO" sz="2000" dirty="0">
                <a:solidFill>
                  <a:schemeClr val="accent1"/>
                </a:solidFill>
              </a:rPr>
              <a:t> </a:t>
            </a:r>
            <a:r>
              <a:rPr lang="en-US" sz="2000" b="1" dirty="0">
                <a:solidFill>
                  <a:schemeClr val="accent1"/>
                </a:solidFill>
              </a:rPr>
              <a:t>which encourages signatory </a:t>
            </a:r>
            <a:r>
              <a:rPr lang="en-US" sz="2000" b="1" i="1" dirty="0">
                <a:solidFill>
                  <a:schemeClr val="accent1"/>
                </a:solidFill>
              </a:rPr>
              <a:t>states to develop appropriate guidelines for the</a:t>
            </a:r>
            <a:r>
              <a:rPr lang="ro-RO" sz="2000" b="1" i="1" dirty="0">
                <a:solidFill>
                  <a:schemeClr val="accent1"/>
                </a:solidFill>
              </a:rPr>
              <a:t> </a:t>
            </a:r>
            <a:r>
              <a:rPr lang="en-US" sz="2000" b="1" i="1" dirty="0">
                <a:solidFill>
                  <a:schemeClr val="accent1"/>
                </a:solidFill>
              </a:rPr>
              <a:t>protection of children from media-generated information and material injurious</a:t>
            </a:r>
            <a:r>
              <a:rPr lang="ro-RO" sz="2000" b="1" i="1" dirty="0">
                <a:solidFill>
                  <a:schemeClr val="accent1"/>
                </a:solidFill>
              </a:rPr>
              <a:t> </a:t>
            </a:r>
            <a:r>
              <a:rPr lang="en-US" sz="2000" b="1" i="1" dirty="0">
                <a:solidFill>
                  <a:schemeClr val="accent1"/>
                </a:solidFill>
              </a:rPr>
              <a:t>to their well-being</a:t>
            </a:r>
            <a:r>
              <a:rPr lang="en-US" sz="2000" dirty="0">
                <a:solidFill>
                  <a:schemeClr val="accent1"/>
                </a:solidFill>
              </a:rPr>
              <a:t>.</a:t>
            </a:r>
            <a:endParaRPr lang="ro-RO" sz="2000" dirty="0">
              <a:solidFill>
                <a:schemeClr val="accent1"/>
              </a:solidFill>
            </a:endParaRPr>
          </a:p>
          <a:p>
            <a:pPr marL="0" indent="0" algn="just">
              <a:lnSpc>
                <a:spcPct val="150000"/>
              </a:lnSpc>
              <a:buNone/>
            </a:pPr>
            <a:r>
              <a:rPr lang="en-US" sz="2000" dirty="0">
                <a:solidFill>
                  <a:schemeClr val="accent1"/>
                </a:solidFill>
              </a:rPr>
              <a:t> The CJEU also referred to </a:t>
            </a:r>
            <a:r>
              <a:rPr lang="en-US" sz="2000" u="sng" dirty="0">
                <a:solidFill>
                  <a:schemeClr val="accent1"/>
                </a:solidFill>
              </a:rPr>
              <a:t>Article 3 (1) of the CRC </a:t>
            </a:r>
            <a:r>
              <a:rPr lang="en-US" sz="2000" b="1" i="1" dirty="0">
                <a:solidFill>
                  <a:schemeClr val="accent1"/>
                </a:solidFill>
              </a:rPr>
              <a:t>on the</a:t>
            </a:r>
            <a:r>
              <a:rPr lang="ro-RO" sz="2000" b="1" i="1" dirty="0">
                <a:solidFill>
                  <a:schemeClr val="accent1"/>
                </a:solidFill>
              </a:rPr>
              <a:t> </a:t>
            </a:r>
            <a:r>
              <a:rPr lang="en-US" sz="2000" b="1" i="1" dirty="0">
                <a:solidFill>
                  <a:schemeClr val="accent1"/>
                </a:solidFill>
              </a:rPr>
              <a:t>best interests of the child</a:t>
            </a:r>
            <a:r>
              <a:rPr lang="en-US" sz="2000" dirty="0">
                <a:solidFill>
                  <a:schemeClr val="accent1"/>
                </a:solidFill>
              </a:rPr>
              <a:t>, and its reflection in </a:t>
            </a:r>
            <a:r>
              <a:rPr lang="en-US" sz="2000" u="sng" dirty="0">
                <a:solidFill>
                  <a:schemeClr val="accent1"/>
                </a:solidFill>
              </a:rPr>
              <a:t>Article 24 of the Charter of Fundamental Rights </a:t>
            </a:r>
            <a:r>
              <a:rPr lang="en-US" sz="2000" dirty="0">
                <a:solidFill>
                  <a:schemeClr val="accent1"/>
                </a:solidFill>
              </a:rPr>
              <a:t>in the M. A. v État </a:t>
            </a:r>
            <a:r>
              <a:rPr lang="en-US" sz="2000" dirty="0" err="1">
                <a:solidFill>
                  <a:schemeClr val="accent1"/>
                </a:solidFill>
              </a:rPr>
              <a:t>belge</a:t>
            </a:r>
            <a:r>
              <a:rPr lang="en-US" sz="2000" dirty="0">
                <a:solidFill>
                  <a:schemeClr val="accent1"/>
                </a:solidFill>
              </a:rPr>
              <a:t> case.</a:t>
            </a:r>
          </a:p>
        </p:txBody>
      </p:sp>
    </p:spTree>
    <p:extLst>
      <p:ext uri="{BB962C8B-B14F-4D97-AF65-F5344CB8AC3E}">
        <p14:creationId xmlns:p14="http://schemas.microsoft.com/office/powerpoint/2010/main" val="33734418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5EA29E-ACEA-F520-D22C-82D4185AB5A3}"/>
              </a:ext>
            </a:extLst>
          </p:cNvPr>
          <p:cNvSpPr>
            <a:spLocks noGrp="1"/>
          </p:cNvSpPr>
          <p:nvPr>
            <p:ph type="title"/>
          </p:nvPr>
        </p:nvSpPr>
        <p:spPr/>
        <p:txBody>
          <a:bodyPr>
            <a:normAutofit/>
          </a:bodyPr>
          <a:lstStyle/>
          <a:p>
            <a:pPr algn="just"/>
            <a:r>
              <a:rPr lang="ro-RO" sz="2000" dirty="0">
                <a:latin typeface="Times New Roman" panose="02020603050405020304" pitchFamily="18" charset="0"/>
                <a:cs typeface="Times New Roman" panose="02020603050405020304" pitchFamily="18" charset="0"/>
              </a:rPr>
              <a:t>6. </a:t>
            </a:r>
            <a:r>
              <a:rPr lang="en-US" sz="2000" dirty="0">
                <a:latin typeface="Times New Roman" panose="02020603050405020304" pitchFamily="18" charset="0"/>
                <a:cs typeface="Times New Roman" panose="02020603050405020304" pitchFamily="18" charset="0"/>
              </a:rPr>
              <a:t>Resolutions and Directives on the protection of children’s rights, ranging from child trafficking and child soldiers, strategies to prevent the trafficking of women and children: (E.P. resolution (2019/2876(RSP);</a:t>
            </a:r>
            <a:endParaRPr lang="en-US" sz="2000" dirty="0"/>
          </a:p>
        </p:txBody>
      </p:sp>
      <p:sp>
        <p:nvSpPr>
          <p:cNvPr id="3" name="Content Placeholder 2">
            <a:extLst>
              <a:ext uri="{FF2B5EF4-FFF2-40B4-BE49-F238E27FC236}">
                <a16:creationId xmlns:a16="http://schemas.microsoft.com/office/drawing/2014/main" id="{D268B2CC-8413-2F92-8B7C-DF2ED3F01AB8}"/>
              </a:ext>
            </a:extLst>
          </p:cNvPr>
          <p:cNvSpPr>
            <a:spLocks noGrp="1"/>
          </p:cNvSpPr>
          <p:nvPr>
            <p:ph idx="1"/>
          </p:nvPr>
        </p:nvSpPr>
        <p:spPr>
          <a:xfrm>
            <a:off x="139959" y="1436914"/>
            <a:ext cx="11213841" cy="4740049"/>
          </a:xfrm>
        </p:spPr>
        <p:txBody>
          <a:bodyPr>
            <a:normAutofit/>
          </a:bodyPr>
          <a:lstStyle/>
          <a:p>
            <a:pPr algn="just"/>
            <a:r>
              <a:rPr lang="ro-RO" sz="2000" dirty="0">
                <a:solidFill>
                  <a:schemeClr val="accent1"/>
                </a:solidFill>
                <a:latin typeface="+mj-lt"/>
              </a:rPr>
              <a:t>D</a:t>
            </a:r>
            <a:r>
              <a:rPr lang="en-US" sz="2000" dirty="0" err="1">
                <a:solidFill>
                  <a:schemeClr val="accent1"/>
                </a:solidFill>
                <a:latin typeface="+mj-lt"/>
              </a:rPr>
              <a:t>irective</a:t>
            </a:r>
            <a:r>
              <a:rPr lang="en-US" sz="2000" dirty="0">
                <a:solidFill>
                  <a:schemeClr val="accent1"/>
                </a:solidFill>
                <a:latin typeface="+mj-lt"/>
              </a:rPr>
              <a:t> 2011/93/EU of the European Parliament and of the Council of 13 December 2011 on </a:t>
            </a:r>
            <a:r>
              <a:rPr lang="en-US" sz="2000" b="1" dirty="0">
                <a:solidFill>
                  <a:schemeClr val="accent1"/>
                </a:solidFill>
                <a:latin typeface="+mj-lt"/>
              </a:rPr>
              <a:t>combating the sexual abuse and sexual exploitation of children and child</a:t>
            </a:r>
            <a:r>
              <a:rPr lang="ro-RO" sz="2000" b="1" dirty="0">
                <a:solidFill>
                  <a:schemeClr val="accent1"/>
                </a:solidFill>
                <a:latin typeface="+mj-lt"/>
              </a:rPr>
              <a:t> </a:t>
            </a:r>
            <a:r>
              <a:rPr lang="en-US" sz="2000" b="1" dirty="0">
                <a:solidFill>
                  <a:schemeClr val="accent1"/>
                </a:solidFill>
                <a:latin typeface="+mj-lt"/>
              </a:rPr>
              <a:t>pornography</a:t>
            </a:r>
            <a:r>
              <a:rPr lang="en-US" sz="2000" dirty="0">
                <a:solidFill>
                  <a:schemeClr val="accent1"/>
                </a:solidFill>
                <a:latin typeface="+mj-lt"/>
              </a:rPr>
              <a:t>, and replacing Council Framework Decision 2004/68/JHA</a:t>
            </a:r>
            <a:r>
              <a:rPr lang="ro-RO" sz="2000" dirty="0">
                <a:solidFill>
                  <a:schemeClr val="accent1"/>
                </a:solidFill>
                <a:latin typeface="+mj-lt"/>
              </a:rPr>
              <a:t>;</a:t>
            </a:r>
          </a:p>
          <a:p>
            <a:pPr marL="0" indent="0" algn="just">
              <a:buNone/>
            </a:pPr>
            <a:endParaRPr lang="ro-RO" sz="2000" dirty="0">
              <a:solidFill>
                <a:schemeClr val="accent1"/>
              </a:solidFill>
              <a:latin typeface="+mj-lt"/>
            </a:endParaRPr>
          </a:p>
          <a:p>
            <a:pPr algn="just"/>
            <a:r>
              <a:rPr lang="en-US" sz="2000" dirty="0">
                <a:solidFill>
                  <a:schemeClr val="accent1"/>
                </a:solidFill>
                <a:latin typeface="+mj-lt"/>
              </a:rPr>
              <a:t>Directive 2011/36/EU of the European Parliament and of the Council of 5 April 2011 </a:t>
            </a:r>
            <a:r>
              <a:rPr lang="en-US" sz="2000" b="1" dirty="0">
                <a:solidFill>
                  <a:schemeClr val="accent1"/>
                </a:solidFill>
                <a:latin typeface="+mj-lt"/>
              </a:rPr>
              <a:t>on preventing and combating trafficking in human beings and protecting its victims</a:t>
            </a:r>
            <a:r>
              <a:rPr lang="en-US" sz="2000" dirty="0">
                <a:solidFill>
                  <a:schemeClr val="accent1"/>
                </a:solidFill>
                <a:latin typeface="+mj-lt"/>
              </a:rPr>
              <a:t>, and replacing Council Framework Decision 2002/629/JHA</a:t>
            </a:r>
            <a:r>
              <a:rPr lang="ro-RO" sz="2000" dirty="0">
                <a:solidFill>
                  <a:schemeClr val="accent1"/>
                </a:solidFill>
                <a:latin typeface="+mj-lt"/>
              </a:rPr>
              <a:t> </a:t>
            </a:r>
            <a:r>
              <a:rPr lang="en-US" sz="2000" b="1" dirty="0">
                <a:solidFill>
                  <a:schemeClr val="accent1"/>
                </a:solidFill>
                <a:latin typeface="+mj-lt"/>
              </a:rPr>
              <a:t>which</a:t>
            </a:r>
            <a:r>
              <a:rPr lang="ro-RO" sz="2000" b="1" dirty="0">
                <a:solidFill>
                  <a:schemeClr val="accent1"/>
                </a:solidFill>
                <a:latin typeface="+mj-lt"/>
              </a:rPr>
              <a:t> </a:t>
            </a:r>
            <a:r>
              <a:rPr lang="en-US" sz="2000" b="1" dirty="0">
                <a:solidFill>
                  <a:schemeClr val="accent1"/>
                </a:solidFill>
                <a:latin typeface="+mj-lt"/>
              </a:rPr>
              <a:t>also contain provisions addressing specific needs of child victims</a:t>
            </a:r>
            <a:r>
              <a:rPr lang="ro-RO" sz="2000" dirty="0">
                <a:solidFill>
                  <a:schemeClr val="accent1"/>
                </a:solidFill>
                <a:latin typeface="+mj-lt"/>
              </a:rPr>
              <a:t>;</a:t>
            </a:r>
          </a:p>
          <a:p>
            <a:pPr algn="just"/>
            <a:endParaRPr lang="ro-RO" sz="2000" dirty="0">
              <a:solidFill>
                <a:schemeClr val="accent1"/>
              </a:solidFill>
              <a:latin typeface="+mj-lt"/>
            </a:endParaRPr>
          </a:p>
          <a:p>
            <a:pPr algn="just"/>
            <a:r>
              <a:rPr lang="en-US" sz="2000" dirty="0">
                <a:solidFill>
                  <a:schemeClr val="accent1"/>
                </a:solidFill>
                <a:latin typeface="+mj-lt"/>
              </a:rPr>
              <a:t> </a:t>
            </a:r>
            <a:r>
              <a:rPr lang="ro-RO" sz="2000" dirty="0">
                <a:solidFill>
                  <a:schemeClr val="accent1"/>
                </a:solidFill>
                <a:latin typeface="+mj-lt"/>
              </a:rPr>
              <a:t>m</a:t>
            </a:r>
            <a:r>
              <a:rPr lang="en-US" sz="2000" dirty="0" err="1">
                <a:solidFill>
                  <a:schemeClr val="accent1"/>
                </a:solidFill>
                <a:latin typeface="+mj-lt"/>
              </a:rPr>
              <a:t>oreover</a:t>
            </a:r>
            <a:r>
              <a:rPr lang="en-US" sz="2000" dirty="0">
                <a:solidFill>
                  <a:schemeClr val="accent1"/>
                </a:solidFill>
                <a:latin typeface="+mj-lt"/>
              </a:rPr>
              <a:t>,</a:t>
            </a:r>
            <a:r>
              <a:rPr lang="ro-RO" sz="2000" dirty="0">
                <a:solidFill>
                  <a:schemeClr val="accent1"/>
                </a:solidFill>
                <a:latin typeface="+mj-lt"/>
              </a:rPr>
              <a:t> </a:t>
            </a:r>
            <a:r>
              <a:rPr lang="en-US" sz="2000" dirty="0">
                <a:solidFill>
                  <a:schemeClr val="accent1"/>
                </a:solidFill>
                <a:latin typeface="+mj-lt"/>
              </a:rPr>
              <a:t>the Directive establishing minimum standards on the rights, support and protection of victims of crime devotes several provisions to children</a:t>
            </a:r>
            <a:r>
              <a:rPr lang="ro-RO" sz="2000" dirty="0">
                <a:solidFill>
                  <a:schemeClr val="accent1"/>
                </a:solidFill>
                <a:latin typeface="+mj-lt"/>
              </a:rPr>
              <a:t>; </a:t>
            </a:r>
          </a:p>
          <a:p>
            <a:pPr marL="0" indent="0" algn="just">
              <a:buNone/>
            </a:pPr>
            <a:r>
              <a:rPr lang="ro-RO" sz="2000" dirty="0">
                <a:solidFill>
                  <a:schemeClr val="accent1"/>
                </a:solidFill>
                <a:latin typeface="+mj-lt"/>
              </a:rPr>
              <a:t>i</a:t>
            </a:r>
            <a:r>
              <a:rPr lang="en-US" sz="2000" dirty="0">
                <a:solidFill>
                  <a:schemeClr val="accent1"/>
                </a:solidFill>
                <a:latin typeface="+mj-lt"/>
              </a:rPr>
              <a:t>n addition,</a:t>
            </a:r>
            <a:r>
              <a:rPr lang="ro-RO" sz="2000" dirty="0">
                <a:solidFill>
                  <a:schemeClr val="accent1"/>
                </a:solidFill>
                <a:latin typeface="+mj-lt"/>
              </a:rPr>
              <a:t> </a:t>
            </a:r>
            <a:r>
              <a:rPr lang="en-US" sz="2000" dirty="0">
                <a:solidFill>
                  <a:schemeClr val="accent1"/>
                </a:solidFill>
                <a:latin typeface="+mj-lt"/>
              </a:rPr>
              <a:t>a recent </a:t>
            </a:r>
            <a:r>
              <a:rPr lang="en-US" sz="2000" b="1" dirty="0">
                <a:solidFill>
                  <a:schemeClr val="accent1"/>
                </a:solidFill>
                <a:latin typeface="+mj-lt"/>
              </a:rPr>
              <a:t>directive establishes procedural safeguards for children who are suspects or accused persons in criminal proceedings</a:t>
            </a:r>
            <a:r>
              <a:rPr lang="en-US" sz="2000" dirty="0">
                <a:solidFill>
                  <a:schemeClr val="accent1"/>
                </a:solidFill>
                <a:latin typeface="+mj-lt"/>
              </a:rPr>
              <a:t>.</a:t>
            </a:r>
          </a:p>
          <a:p>
            <a:endParaRPr lang="en-US" dirty="0"/>
          </a:p>
        </p:txBody>
      </p:sp>
    </p:spTree>
    <p:extLst>
      <p:ext uri="{BB962C8B-B14F-4D97-AF65-F5344CB8AC3E}">
        <p14:creationId xmlns:p14="http://schemas.microsoft.com/office/powerpoint/2010/main" val="408975036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4A8190-2D31-E96A-5AF3-291F03A75113}"/>
              </a:ext>
            </a:extLst>
          </p:cNvPr>
          <p:cNvSpPr>
            <a:spLocks noGrp="1"/>
          </p:cNvSpPr>
          <p:nvPr>
            <p:ph type="title"/>
          </p:nvPr>
        </p:nvSpPr>
        <p:spPr>
          <a:xfrm>
            <a:off x="158620" y="365125"/>
            <a:ext cx="11195180" cy="1099781"/>
          </a:xfrm>
        </p:spPr>
        <p:txBody>
          <a:bodyPr>
            <a:normAutofit fontScale="90000"/>
          </a:bodyPr>
          <a:lstStyle/>
          <a:p>
            <a:r>
              <a:rPr lang="en-US" sz="1800" b="1" dirty="0">
                <a:solidFill>
                  <a:schemeClr val="accent1"/>
                </a:solidFill>
              </a:rPr>
              <a:t>                </a:t>
            </a:r>
            <a:r>
              <a:rPr lang="ro-RO" sz="1800" b="1" dirty="0">
                <a:solidFill>
                  <a:schemeClr val="accent1"/>
                </a:solidFill>
              </a:rPr>
              <a:t>6. </a:t>
            </a:r>
            <a:r>
              <a:rPr lang="en-US" sz="1800" b="1" dirty="0">
                <a:solidFill>
                  <a:schemeClr val="accent1"/>
                </a:solidFill>
              </a:rPr>
              <a:t> European Parliament resolution on trafficking in children and child soldiers</a:t>
            </a:r>
            <a:br>
              <a:rPr lang="en-US" sz="1800" b="1" dirty="0"/>
            </a:br>
            <a:r>
              <a:rPr lang="en-US" sz="2200" dirty="0">
                <a:solidFill>
                  <a:srgbClr val="C00000"/>
                </a:solidFill>
              </a:rPr>
              <a:t>Directive 2011/36/EU of the European Parliament and of the Council of 5 April 2011 </a:t>
            </a:r>
            <a:r>
              <a:rPr lang="en-US" sz="2200" dirty="0">
                <a:solidFill>
                  <a:schemeClr val="accent1"/>
                </a:solidFill>
              </a:rPr>
              <a:t>on preventing and combating trafficking in human beings and protecting its victims, and replacing Council Framework </a:t>
            </a:r>
            <a:r>
              <a:rPr lang="en-US" sz="2200" dirty="0">
                <a:solidFill>
                  <a:srgbClr val="C00000"/>
                </a:solidFill>
              </a:rPr>
              <a:t>Decision 2002/629/JHA</a:t>
            </a:r>
          </a:p>
        </p:txBody>
      </p:sp>
      <p:sp>
        <p:nvSpPr>
          <p:cNvPr id="3" name="Content Placeholder 2">
            <a:extLst>
              <a:ext uri="{FF2B5EF4-FFF2-40B4-BE49-F238E27FC236}">
                <a16:creationId xmlns:a16="http://schemas.microsoft.com/office/drawing/2014/main" id="{CD0DA00D-6CF3-7134-22A3-18C348D1155E}"/>
              </a:ext>
            </a:extLst>
          </p:cNvPr>
          <p:cNvSpPr>
            <a:spLocks noGrp="1"/>
          </p:cNvSpPr>
          <p:nvPr>
            <p:ph idx="1"/>
          </p:nvPr>
        </p:nvSpPr>
        <p:spPr>
          <a:xfrm>
            <a:off x="158620" y="1530220"/>
            <a:ext cx="11195180" cy="4646743"/>
          </a:xfrm>
        </p:spPr>
        <p:txBody>
          <a:bodyPr>
            <a:normAutofit fontScale="92500" lnSpcReduction="20000"/>
          </a:bodyPr>
          <a:lstStyle/>
          <a:p>
            <a:pPr algn="just"/>
            <a:endParaRPr lang="ro-RO" sz="2400" dirty="0">
              <a:solidFill>
                <a:schemeClr val="accent1"/>
              </a:solidFill>
              <a:latin typeface="+mj-lt"/>
            </a:endParaRPr>
          </a:p>
          <a:p>
            <a:pPr algn="just"/>
            <a:r>
              <a:rPr lang="ro-RO" sz="2400" dirty="0">
                <a:solidFill>
                  <a:schemeClr val="accent1"/>
                </a:solidFill>
                <a:latin typeface="+mj-lt"/>
              </a:rPr>
              <a:t>p</a:t>
            </a:r>
            <a:r>
              <a:rPr lang="en-US" sz="2400" dirty="0" err="1">
                <a:solidFill>
                  <a:schemeClr val="accent1"/>
                </a:solidFill>
                <a:latin typeface="+mj-lt"/>
              </a:rPr>
              <a:t>reventing</a:t>
            </a:r>
            <a:r>
              <a:rPr lang="en-US" sz="2400" dirty="0">
                <a:solidFill>
                  <a:schemeClr val="accent1"/>
                </a:solidFill>
                <a:latin typeface="+mj-lt"/>
              </a:rPr>
              <a:t> and combating trafficking </a:t>
            </a:r>
            <a:r>
              <a:rPr lang="en-US" sz="2400" i="1" dirty="0">
                <a:solidFill>
                  <a:schemeClr val="accent1"/>
                </a:solidFill>
                <a:latin typeface="+mj-lt"/>
              </a:rPr>
              <a:t>in human beings is a priority for the Union and the Member States</a:t>
            </a:r>
            <a:r>
              <a:rPr lang="ro-RO" sz="2400" i="1" dirty="0">
                <a:solidFill>
                  <a:schemeClr val="accent1"/>
                </a:solidFill>
                <a:latin typeface="+mj-lt"/>
              </a:rPr>
              <a:t>;</a:t>
            </a:r>
          </a:p>
          <a:p>
            <a:pPr algn="just"/>
            <a:r>
              <a:rPr lang="ro-RO" sz="2400" dirty="0">
                <a:solidFill>
                  <a:schemeClr val="accent1"/>
                </a:solidFill>
                <a:latin typeface="+mj-lt"/>
              </a:rPr>
              <a:t>t</a:t>
            </a:r>
            <a:r>
              <a:rPr lang="en-US" sz="2400" dirty="0" err="1">
                <a:solidFill>
                  <a:schemeClr val="accent1"/>
                </a:solidFill>
                <a:latin typeface="+mj-lt"/>
              </a:rPr>
              <a:t>rafficking</a:t>
            </a:r>
            <a:r>
              <a:rPr lang="en-US" sz="2400" dirty="0">
                <a:solidFill>
                  <a:schemeClr val="accent1"/>
                </a:solidFill>
                <a:latin typeface="+mj-lt"/>
              </a:rPr>
              <a:t> in human beings </a:t>
            </a:r>
            <a:r>
              <a:rPr lang="en-US" sz="2400" i="1" dirty="0">
                <a:solidFill>
                  <a:schemeClr val="accent1"/>
                </a:solidFill>
                <a:latin typeface="+mj-lt"/>
              </a:rPr>
              <a:t>is a serious crime, often committed within the framework of </a:t>
            </a:r>
            <a:r>
              <a:rPr lang="en-US" sz="2400" i="1" dirty="0" err="1">
                <a:solidFill>
                  <a:schemeClr val="accent1"/>
                </a:solidFill>
                <a:latin typeface="+mj-lt"/>
              </a:rPr>
              <a:t>organised</a:t>
            </a:r>
            <a:r>
              <a:rPr lang="en-US" sz="2400" i="1" dirty="0">
                <a:solidFill>
                  <a:schemeClr val="accent1"/>
                </a:solidFill>
                <a:latin typeface="+mj-lt"/>
              </a:rPr>
              <a:t> crime, a gross violation of fundamental rights </a:t>
            </a:r>
            <a:r>
              <a:rPr lang="en-US" sz="2400" dirty="0">
                <a:solidFill>
                  <a:schemeClr val="accent1"/>
                </a:solidFill>
                <a:latin typeface="+mj-lt"/>
              </a:rPr>
              <a:t>and explicitly prohibited by the Charter of Fundamental Rights of the European Union</a:t>
            </a:r>
            <a:r>
              <a:rPr lang="ro-RO" sz="2400" dirty="0">
                <a:solidFill>
                  <a:schemeClr val="accent1"/>
                </a:solidFill>
                <a:latin typeface="+mj-lt"/>
              </a:rPr>
              <a:t>; </a:t>
            </a:r>
          </a:p>
          <a:p>
            <a:pPr algn="just"/>
            <a:r>
              <a:rPr lang="ro-RO" sz="2400" dirty="0">
                <a:solidFill>
                  <a:srgbClr val="C00000"/>
                </a:solidFill>
                <a:latin typeface="+mj-lt"/>
              </a:rPr>
              <a:t>c</a:t>
            </a:r>
            <a:r>
              <a:rPr lang="en-US" sz="2400" dirty="0" err="1">
                <a:solidFill>
                  <a:srgbClr val="C00000"/>
                </a:solidFill>
                <a:latin typeface="+mj-lt"/>
              </a:rPr>
              <a:t>hildren</a:t>
            </a:r>
            <a:r>
              <a:rPr lang="en-US" sz="2400" dirty="0">
                <a:solidFill>
                  <a:srgbClr val="C00000"/>
                </a:solidFill>
                <a:latin typeface="+mj-lt"/>
              </a:rPr>
              <a:t> are more vulnerable than adults </a:t>
            </a:r>
            <a:r>
              <a:rPr lang="en-US" sz="2400" dirty="0">
                <a:solidFill>
                  <a:schemeClr val="accent1"/>
                </a:solidFill>
                <a:latin typeface="+mj-lt"/>
              </a:rPr>
              <a:t>and </a:t>
            </a:r>
            <a:r>
              <a:rPr lang="en-US" sz="2400" dirty="0">
                <a:solidFill>
                  <a:srgbClr val="C00000"/>
                </a:solidFill>
                <a:latin typeface="+mj-lt"/>
              </a:rPr>
              <a:t>therefore at greater risk of becoming victims of trafficking in human beings</a:t>
            </a:r>
            <a:r>
              <a:rPr lang="ro-RO" sz="2400" dirty="0">
                <a:solidFill>
                  <a:srgbClr val="C00000"/>
                </a:solidFill>
                <a:latin typeface="+mj-lt"/>
              </a:rPr>
              <a:t>; </a:t>
            </a:r>
          </a:p>
          <a:p>
            <a:pPr algn="just"/>
            <a:r>
              <a:rPr lang="ro-RO" sz="2400" dirty="0">
                <a:solidFill>
                  <a:schemeClr val="accent1"/>
                </a:solidFill>
                <a:latin typeface="+mj-lt"/>
              </a:rPr>
              <a:t>i</a:t>
            </a:r>
            <a:r>
              <a:rPr lang="en-US" sz="2400" dirty="0">
                <a:solidFill>
                  <a:schemeClr val="accent1"/>
                </a:solidFill>
                <a:latin typeface="+mj-lt"/>
              </a:rPr>
              <a:t>n the application of this Directive, </a:t>
            </a:r>
            <a:r>
              <a:rPr lang="en-US" sz="2400" dirty="0">
                <a:solidFill>
                  <a:srgbClr val="C00000"/>
                </a:solidFill>
                <a:latin typeface="+mj-lt"/>
              </a:rPr>
              <a:t>the child’s best interests must be a primary consideration</a:t>
            </a:r>
            <a:r>
              <a:rPr lang="en-US" sz="2400" dirty="0">
                <a:solidFill>
                  <a:schemeClr val="accent1"/>
                </a:solidFill>
                <a:latin typeface="+mj-lt"/>
              </a:rPr>
              <a:t>, in accordance with the Charter of Fundamental Rights of the European Union and the 1989 United Nations Convention on the Rights of the Child</a:t>
            </a:r>
            <a:r>
              <a:rPr lang="ro-RO" sz="2400" dirty="0">
                <a:solidFill>
                  <a:schemeClr val="accent1"/>
                </a:solidFill>
                <a:latin typeface="+mj-lt"/>
              </a:rPr>
              <a:t>;</a:t>
            </a:r>
          </a:p>
          <a:p>
            <a:pPr algn="just"/>
            <a:r>
              <a:rPr lang="ro-RO" sz="2400" dirty="0">
                <a:solidFill>
                  <a:srgbClr val="C00000"/>
                </a:solidFill>
                <a:latin typeface="+mj-lt"/>
              </a:rPr>
              <a:t>m</a:t>
            </a:r>
            <a:r>
              <a:rPr lang="en-US" sz="2400" dirty="0">
                <a:solidFill>
                  <a:srgbClr val="C00000"/>
                </a:solidFill>
                <a:latin typeface="+mj-lt"/>
              </a:rPr>
              <a:t>ore rigorous prevention, prosecution and protection of victims’ rights, </a:t>
            </a:r>
            <a:r>
              <a:rPr lang="en-US" sz="2400" u="sng" dirty="0">
                <a:solidFill>
                  <a:schemeClr val="accent1"/>
                </a:solidFill>
                <a:latin typeface="+mj-lt"/>
              </a:rPr>
              <a:t>are major objectives of this Directive</a:t>
            </a:r>
            <a:r>
              <a:rPr lang="ro-RO" sz="2400" dirty="0">
                <a:solidFill>
                  <a:schemeClr val="accent1"/>
                </a:solidFill>
                <a:latin typeface="+mj-lt"/>
              </a:rPr>
              <a:t>;</a:t>
            </a:r>
          </a:p>
          <a:p>
            <a:pPr algn="just"/>
            <a:r>
              <a:rPr lang="ro-RO" sz="2400" dirty="0">
                <a:solidFill>
                  <a:schemeClr val="accent1"/>
                </a:solidFill>
                <a:latin typeface="+mj-lt"/>
              </a:rPr>
              <a:t>t</a:t>
            </a:r>
            <a:r>
              <a:rPr lang="en-US" sz="2400" dirty="0">
                <a:solidFill>
                  <a:schemeClr val="accent1"/>
                </a:solidFill>
                <a:latin typeface="+mj-lt"/>
              </a:rPr>
              <a:t>he law enforcement authorities of the Member States should continue to cooperate in order to strengthen the fight against trafficking in human beings</a:t>
            </a:r>
            <a:r>
              <a:rPr lang="ro-RO" sz="2400" dirty="0">
                <a:solidFill>
                  <a:schemeClr val="accent1"/>
                </a:solidFill>
                <a:latin typeface="+mj-lt"/>
              </a:rPr>
              <a:t>; </a:t>
            </a:r>
          </a:p>
          <a:p>
            <a:endParaRPr lang="en-US" dirty="0"/>
          </a:p>
        </p:txBody>
      </p:sp>
    </p:spTree>
    <p:extLst>
      <p:ext uri="{BB962C8B-B14F-4D97-AF65-F5344CB8AC3E}">
        <p14:creationId xmlns:p14="http://schemas.microsoft.com/office/powerpoint/2010/main" val="409805947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8E6BDB-1D7E-0339-4986-6838E31EFA26}"/>
              </a:ext>
            </a:extLst>
          </p:cNvPr>
          <p:cNvSpPr>
            <a:spLocks noGrp="1"/>
          </p:cNvSpPr>
          <p:nvPr>
            <p:ph type="title"/>
          </p:nvPr>
        </p:nvSpPr>
        <p:spPr>
          <a:xfrm>
            <a:off x="438539" y="365125"/>
            <a:ext cx="10915261" cy="1062459"/>
          </a:xfrm>
        </p:spPr>
        <p:txBody>
          <a:bodyPr>
            <a:normAutofit fontScale="90000"/>
          </a:bodyPr>
          <a:lstStyle/>
          <a:p>
            <a:r>
              <a:rPr lang="ro-RO" sz="2000" b="1" dirty="0">
                <a:solidFill>
                  <a:schemeClr val="accent1"/>
                </a:solidFill>
              </a:rPr>
              <a:t>6.</a:t>
            </a:r>
            <a:r>
              <a:rPr lang="en-US" sz="2000" b="1" dirty="0">
                <a:solidFill>
                  <a:schemeClr val="accent1"/>
                </a:solidFill>
              </a:rPr>
              <a:t> European Parliament resolution on trafficking in children and child soldiers</a:t>
            </a:r>
            <a:br>
              <a:rPr lang="en-US" sz="1600" b="1" dirty="0"/>
            </a:br>
            <a:r>
              <a:rPr lang="en-US" sz="2000" dirty="0">
                <a:solidFill>
                  <a:srgbClr val="C00000"/>
                </a:solidFill>
              </a:rPr>
              <a:t>Directive 2011/36/EU of the European Parliament and of the Council of 5 April 2011 </a:t>
            </a:r>
            <a:r>
              <a:rPr lang="en-US" sz="2000" dirty="0">
                <a:solidFill>
                  <a:schemeClr val="accent1"/>
                </a:solidFill>
              </a:rPr>
              <a:t>on preventing and combating trafficking in human beings and protecting its victims, and replacing Council Framework </a:t>
            </a:r>
            <a:r>
              <a:rPr lang="en-US" sz="2000" dirty="0">
                <a:solidFill>
                  <a:srgbClr val="C00000"/>
                </a:solidFill>
              </a:rPr>
              <a:t>Decision 2002/629/JHA</a:t>
            </a:r>
            <a:endParaRPr lang="en-US" sz="2000" dirty="0"/>
          </a:p>
        </p:txBody>
      </p:sp>
      <p:sp>
        <p:nvSpPr>
          <p:cNvPr id="3" name="Content Placeholder 2">
            <a:extLst>
              <a:ext uri="{FF2B5EF4-FFF2-40B4-BE49-F238E27FC236}">
                <a16:creationId xmlns:a16="http://schemas.microsoft.com/office/drawing/2014/main" id="{B4FA8D40-D18D-7942-B4AF-92D734714C21}"/>
              </a:ext>
            </a:extLst>
          </p:cNvPr>
          <p:cNvSpPr>
            <a:spLocks noGrp="1"/>
          </p:cNvSpPr>
          <p:nvPr>
            <p:ph idx="1"/>
          </p:nvPr>
        </p:nvSpPr>
        <p:spPr>
          <a:xfrm>
            <a:off x="177282" y="1690688"/>
            <a:ext cx="11176518" cy="4486275"/>
          </a:xfrm>
        </p:spPr>
        <p:txBody>
          <a:bodyPr>
            <a:normAutofit/>
          </a:bodyPr>
          <a:lstStyle/>
          <a:p>
            <a:pPr algn="just"/>
            <a:r>
              <a:rPr lang="ro-RO" sz="1800" dirty="0">
                <a:solidFill>
                  <a:schemeClr val="accent1"/>
                </a:solidFill>
                <a:latin typeface="+mj-lt"/>
              </a:rPr>
              <a:t>i</a:t>
            </a:r>
            <a:r>
              <a:rPr lang="en-US" sz="1800" dirty="0">
                <a:solidFill>
                  <a:schemeClr val="accent1"/>
                </a:solidFill>
                <a:latin typeface="+mj-lt"/>
              </a:rPr>
              <a:t>n this regard, close cross-border cooperation, including the sharing of information and the sharing of best practices, as well as a continued open dialogue between the police, judicial and financial authorities of the Member States, </a:t>
            </a:r>
            <a:r>
              <a:rPr lang="en-US" sz="1800" i="1" u="sng" dirty="0">
                <a:solidFill>
                  <a:schemeClr val="accent1"/>
                </a:solidFill>
                <a:latin typeface="+mj-lt"/>
              </a:rPr>
              <a:t>is essential</a:t>
            </a:r>
            <a:r>
              <a:rPr lang="ro-RO" sz="1800" i="1" u="sng" dirty="0">
                <a:solidFill>
                  <a:schemeClr val="accent1"/>
                </a:solidFill>
                <a:latin typeface="+mj-lt"/>
              </a:rPr>
              <a:t>; </a:t>
            </a:r>
          </a:p>
          <a:p>
            <a:pPr algn="just"/>
            <a:r>
              <a:rPr lang="ro-RO" sz="1800" u="sng" dirty="0">
                <a:solidFill>
                  <a:schemeClr val="accent1"/>
                </a:solidFill>
                <a:latin typeface="+mj-lt"/>
              </a:rPr>
              <a:t>t</a:t>
            </a:r>
            <a:r>
              <a:rPr lang="en-US" sz="1800" dirty="0">
                <a:solidFill>
                  <a:schemeClr val="accent1"/>
                </a:solidFill>
                <a:latin typeface="+mj-lt"/>
              </a:rPr>
              <a:t>he coordination of investigations and prosecutions of cases of trafficking in human beings should be facilitated by enhanced cooperation with Europol and Eurojust, the setting-up of joint investigation teams, as well as by the implementation of Council Framework Decision 2009/948/JHA of 30 November 2009 on prevention and settlement of conflict of jurisdiction in criminal proceedings</a:t>
            </a:r>
            <a:r>
              <a:rPr lang="ro-RO" sz="1800" dirty="0">
                <a:solidFill>
                  <a:schemeClr val="accent1"/>
                </a:solidFill>
                <a:latin typeface="+mj-lt"/>
              </a:rPr>
              <a:t>;</a:t>
            </a:r>
          </a:p>
          <a:p>
            <a:pPr algn="just"/>
            <a:endParaRPr lang="ro-RO" sz="1800" dirty="0">
              <a:solidFill>
                <a:schemeClr val="accent1"/>
              </a:solidFill>
              <a:latin typeface="+mj-lt"/>
            </a:endParaRPr>
          </a:p>
          <a:p>
            <a:pPr algn="just"/>
            <a:r>
              <a:rPr lang="ro-RO" sz="1800" dirty="0">
                <a:solidFill>
                  <a:schemeClr val="accent1"/>
                </a:solidFill>
              </a:rPr>
              <a:t>m</a:t>
            </a:r>
            <a:r>
              <a:rPr lang="en-US" sz="1800" dirty="0">
                <a:solidFill>
                  <a:schemeClr val="accent1"/>
                </a:solidFill>
              </a:rPr>
              <a:t>ember States should encourage and work closely with civil society </a:t>
            </a:r>
            <a:r>
              <a:rPr lang="en-US" sz="1800" dirty="0" err="1">
                <a:solidFill>
                  <a:schemeClr val="accent1"/>
                </a:solidFill>
              </a:rPr>
              <a:t>organisations</a:t>
            </a:r>
            <a:r>
              <a:rPr lang="en-US" sz="1800" dirty="0">
                <a:solidFill>
                  <a:schemeClr val="accent1"/>
                </a:solidFill>
              </a:rPr>
              <a:t>, including </a:t>
            </a:r>
            <a:r>
              <a:rPr lang="en-US" sz="1800" dirty="0" err="1">
                <a:solidFill>
                  <a:schemeClr val="accent1"/>
                </a:solidFill>
              </a:rPr>
              <a:t>recognised</a:t>
            </a:r>
            <a:r>
              <a:rPr lang="en-US" sz="1800" dirty="0">
                <a:solidFill>
                  <a:schemeClr val="accent1"/>
                </a:solidFill>
              </a:rPr>
              <a:t> and active non-governmental </a:t>
            </a:r>
            <a:r>
              <a:rPr lang="en-US" sz="1800" dirty="0" err="1">
                <a:solidFill>
                  <a:schemeClr val="accent1"/>
                </a:solidFill>
              </a:rPr>
              <a:t>organisations</a:t>
            </a:r>
            <a:r>
              <a:rPr lang="en-US" sz="1800" dirty="0">
                <a:solidFill>
                  <a:schemeClr val="accent1"/>
                </a:solidFill>
              </a:rPr>
              <a:t> in this field working with trafficked persons, in particular in policy-making initiatives, information and awareness-raising campaigns, research and education </a:t>
            </a:r>
            <a:r>
              <a:rPr lang="en-US" sz="1800" dirty="0" err="1">
                <a:solidFill>
                  <a:schemeClr val="accent1"/>
                </a:solidFill>
              </a:rPr>
              <a:t>programmes</a:t>
            </a:r>
            <a:r>
              <a:rPr lang="en-US" sz="1800" dirty="0">
                <a:solidFill>
                  <a:schemeClr val="accent1"/>
                </a:solidFill>
              </a:rPr>
              <a:t> and in training, as well as in monitoring and evaluating the impact of anti-trafficking measures</a:t>
            </a:r>
            <a:r>
              <a:rPr lang="ro-RO" sz="1800" dirty="0">
                <a:solidFill>
                  <a:schemeClr val="accent1"/>
                </a:solidFill>
              </a:rPr>
              <a:t>;</a:t>
            </a:r>
          </a:p>
          <a:p>
            <a:pPr algn="just"/>
            <a:r>
              <a:rPr lang="en-US" sz="1800" dirty="0">
                <a:solidFill>
                  <a:schemeClr val="accent1"/>
                </a:solidFill>
              </a:rPr>
              <a:t>the Council of Europe Convention contains </a:t>
            </a:r>
            <a:r>
              <a:rPr lang="en-US" sz="1800" i="1" dirty="0">
                <a:solidFill>
                  <a:schemeClr val="accent1"/>
                </a:solidFill>
              </a:rPr>
              <a:t>an evaluation mechanism, composed of the Group of experts on action against trafficking in human beings (GRETA) and the Committee of the Parties</a:t>
            </a:r>
            <a:r>
              <a:rPr lang="en-US" sz="1800" dirty="0">
                <a:solidFill>
                  <a:schemeClr val="accent1"/>
                </a:solidFill>
              </a:rPr>
              <a:t>. </a:t>
            </a:r>
          </a:p>
        </p:txBody>
      </p:sp>
    </p:spTree>
    <p:extLst>
      <p:ext uri="{BB962C8B-B14F-4D97-AF65-F5344CB8AC3E}">
        <p14:creationId xmlns:p14="http://schemas.microsoft.com/office/powerpoint/2010/main" val="162756910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C58FDC-EA2B-9C12-25A4-9E7E2355C7F1}"/>
              </a:ext>
            </a:extLst>
          </p:cNvPr>
          <p:cNvSpPr>
            <a:spLocks noGrp="1"/>
          </p:cNvSpPr>
          <p:nvPr>
            <p:ph type="title"/>
          </p:nvPr>
        </p:nvSpPr>
        <p:spPr>
          <a:xfrm>
            <a:off x="270588" y="346464"/>
            <a:ext cx="11083212" cy="1277063"/>
          </a:xfrm>
        </p:spPr>
        <p:txBody>
          <a:bodyPr>
            <a:normAutofit/>
          </a:bodyPr>
          <a:lstStyle/>
          <a:p>
            <a:r>
              <a:rPr lang="ro-RO" sz="1600" b="1" dirty="0">
                <a:solidFill>
                  <a:schemeClr val="accent1"/>
                </a:solidFill>
              </a:rPr>
              <a:t>6. </a:t>
            </a:r>
            <a:r>
              <a:rPr lang="en-US" sz="1600" b="1" dirty="0">
                <a:solidFill>
                  <a:schemeClr val="accent1"/>
                </a:solidFill>
              </a:rPr>
              <a:t>European Parliament resolution on trafficking in children and child soldiers</a:t>
            </a:r>
            <a:br>
              <a:rPr lang="en-US" sz="1600" b="1" dirty="0"/>
            </a:br>
            <a:r>
              <a:rPr lang="en-US" sz="2000" dirty="0">
                <a:solidFill>
                  <a:srgbClr val="C00000"/>
                </a:solidFill>
              </a:rPr>
              <a:t>Directive 2011/36/EU of the European Parliament and of the Council of 5 April 2011 </a:t>
            </a:r>
            <a:r>
              <a:rPr lang="en-US" sz="2000" dirty="0">
                <a:solidFill>
                  <a:schemeClr val="accent1"/>
                </a:solidFill>
              </a:rPr>
              <a:t>on preventing and combating trafficking in human beings and protecting its victims, and replacing Council Framework </a:t>
            </a:r>
            <a:r>
              <a:rPr lang="en-US" sz="2000" dirty="0">
                <a:solidFill>
                  <a:srgbClr val="C00000"/>
                </a:solidFill>
              </a:rPr>
              <a:t>Decision 2002/629/JHA</a:t>
            </a:r>
            <a:endParaRPr lang="en-US" sz="2000" dirty="0"/>
          </a:p>
        </p:txBody>
      </p:sp>
      <p:sp>
        <p:nvSpPr>
          <p:cNvPr id="3" name="Content Placeholder 2">
            <a:extLst>
              <a:ext uri="{FF2B5EF4-FFF2-40B4-BE49-F238E27FC236}">
                <a16:creationId xmlns:a16="http://schemas.microsoft.com/office/drawing/2014/main" id="{4EDA005E-07AF-3B8D-C746-6C6A7C81EBB4}"/>
              </a:ext>
            </a:extLst>
          </p:cNvPr>
          <p:cNvSpPr>
            <a:spLocks noGrp="1"/>
          </p:cNvSpPr>
          <p:nvPr>
            <p:ph idx="1"/>
          </p:nvPr>
        </p:nvSpPr>
        <p:spPr/>
        <p:txBody>
          <a:bodyPr>
            <a:normAutofit lnSpcReduction="10000"/>
          </a:bodyPr>
          <a:lstStyle/>
          <a:p>
            <a:pPr algn="just"/>
            <a:r>
              <a:rPr lang="ro-RO" sz="2000" dirty="0">
                <a:solidFill>
                  <a:schemeClr val="accent1"/>
                </a:solidFill>
              </a:rPr>
              <a:t>t</a:t>
            </a:r>
            <a:r>
              <a:rPr lang="en-US" sz="2000" dirty="0">
                <a:solidFill>
                  <a:schemeClr val="accent1"/>
                </a:solidFill>
              </a:rPr>
              <a:t>he 2000 United Nations Protocol to Prevent, Suppress and Punish Trafficking in Persons, Especially Women and Children, supplementing the United Nations Convention against Transnational </a:t>
            </a:r>
            <a:r>
              <a:rPr lang="en-US" sz="2000" dirty="0" err="1">
                <a:solidFill>
                  <a:schemeClr val="accent1"/>
                </a:solidFill>
              </a:rPr>
              <a:t>Organised</a:t>
            </a:r>
            <a:r>
              <a:rPr lang="en-US" sz="2000" dirty="0">
                <a:solidFill>
                  <a:schemeClr val="accent1"/>
                </a:solidFill>
              </a:rPr>
              <a:t> Crime and the 2005 Council of Europe Convention on Action against Trafficking in Human Beings </a:t>
            </a:r>
            <a:r>
              <a:rPr lang="en-US" sz="2000" b="1" dirty="0">
                <a:solidFill>
                  <a:schemeClr val="accent1"/>
                </a:solidFill>
              </a:rPr>
              <a:t>are crucial steps in the process of enhancing international cooperation against trafficking in human beings</a:t>
            </a:r>
            <a:r>
              <a:rPr lang="ro-RO" sz="2000" b="1" dirty="0">
                <a:solidFill>
                  <a:schemeClr val="accent1"/>
                </a:solidFill>
              </a:rPr>
              <a:t>; </a:t>
            </a:r>
            <a:r>
              <a:rPr lang="en-US" sz="2000" dirty="0">
                <a:solidFill>
                  <a:schemeClr val="accent1"/>
                </a:solidFill>
              </a:rPr>
              <a:t> </a:t>
            </a:r>
            <a:endParaRPr lang="ro-RO" sz="2000" dirty="0">
              <a:solidFill>
                <a:schemeClr val="accent1"/>
              </a:solidFill>
            </a:endParaRPr>
          </a:p>
          <a:p>
            <a:pPr algn="just"/>
            <a:r>
              <a:rPr lang="ro-RO" sz="2000" dirty="0">
                <a:solidFill>
                  <a:schemeClr val="accent1"/>
                </a:solidFill>
              </a:rPr>
              <a:t>i</a:t>
            </a:r>
            <a:r>
              <a:rPr lang="en-US" sz="2000" dirty="0">
                <a:solidFill>
                  <a:schemeClr val="accent1"/>
                </a:solidFill>
              </a:rPr>
              <a:t>t is necessary for victims of trafficking in human beings to be able to exercise their rights effectively</a:t>
            </a:r>
            <a:r>
              <a:rPr lang="ro-RO" sz="2000" dirty="0">
                <a:solidFill>
                  <a:schemeClr val="accent1"/>
                </a:solidFill>
              </a:rPr>
              <a:t>; </a:t>
            </a:r>
          </a:p>
          <a:p>
            <a:pPr algn="just"/>
            <a:r>
              <a:rPr lang="ro-RO" sz="2000" dirty="0">
                <a:solidFill>
                  <a:schemeClr val="accent1"/>
                </a:solidFill>
              </a:rPr>
              <a:t>t</a:t>
            </a:r>
            <a:r>
              <a:rPr lang="en-US" sz="2000" dirty="0" err="1">
                <a:solidFill>
                  <a:schemeClr val="accent1"/>
                </a:solidFill>
              </a:rPr>
              <a:t>herefore</a:t>
            </a:r>
            <a:r>
              <a:rPr lang="en-US" sz="2000" dirty="0">
                <a:solidFill>
                  <a:schemeClr val="accent1"/>
                </a:solidFill>
              </a:rPr>
              <a:t> assistance and support should be available to them </a:t>
            </a:r>
            <a:r>
              <a:rPr lang="en-US" sz="2000" i="1" dirty="0">
                <a:solidFill>
                  <a:schemeClr val="accent1"/>
                </a:solidFill>
              </a:rPr>
              <a:t>before, during and for an appropriate time after criminal proceedings</a:t>
            </a:r>
            <a:r>
              <a:rPr lang="ro-RO" sz="2000" i="1" dirty="0">
                <a:solidFill>
                  <a:schemeClr val="accent1"/>
                </a:solidFill>
              </a:rPr>
              <a:t>;</a:t>
            </a:r>
          </a:p>
          <a:p>
            <a:pPr algn="just"/>
            <a:r>
              <a:rPr lang="ro-RO" sz="2000" dirty="0">
                <a:solidFill>
                  <a:schemeClr val="accent1"/>
                </a:solidFill>
              </a:rPr>
              <a:t>t</a:t>
            </a:r>
            <a:r>
              <a:rPr lang="en-US" sz="2000" dirty="0">
                <a:solidFill>
                  <a:schemeClr val="accent1"/>
                </a:solidFill>
              </a:rPr>
              <a:t>he assistance and support provided should include at least a minimum set of measures that are necessary to enable the victim to recover and escape from their traffickers</a:t>
            </a:r>
            <a:r>
              <a:rPr lang="ro-RO" sz="2000" dirty="0">
                <a:solidFill>
                  <a:schemeClr val="accent1"/>
                </a:solidFill>
              </a:rPr>
              <a:t>; </a:t>
            </a:r>
          </a:p>
          <a:p>
            <a:pPr algn="just"/>
            <a:r>
              <a:rPr lang="ro-RO" sz="2000" i="1" dirty="0">
                <a:solidFill>
                  <a:schemeClr val="accent1"/>
                </a:solidFill>
              </a:rPr>
              <a:t>t</a:t>
            </a:r>
            <a:r>
              <a:rPr lang="en-US" sz="2000" i="1" dirty="0">
                <a:solidFill>
                  <a:schemeClr val="accent1"/>
                </a:solidFill>
              </a:rPr>
              <a:t>he practical implementation </a:t>
            </a:r>
            <a:r>
              <a:rPr lang="en-US" sz="2000" dirty="0">
                <a:solidFill>
                  <a:schemeClr val="accent1"/>
                </a:solidFill>
              </a:rPr>
              <a:t>of such measures should, on the basis of an individual assessment carried out in accordance with national procedures, take into account the circumstances, cultural context and needs of the person concerned.</a:t>
            </a:r>
            <a:endParaRPr lang="ro-RO" sz="2000" dirty="0">
              <a:solidFill>
                <a:schemeClr val="accent1"/>
              </a:solidFill>
            </a:endParaRPr>
          </a:p>
          <a:p>
            <a:pPr algn="just"/>
            <a:endParaRPr lang="en-US" sz="2000" dirty="0">
              <a:solidFill>
                <a:schemeClr val="accent1"/>
              </a:solidFill>
            </a:endParaRPr>
          </a:p>
        </p:txBody>
      </p:sp>
    </p:spTree>
    <p:extLst>
      <p:ext uri="{BB962C8B-B14F-4D97-AF65-F5344CB8AC3E}">
        <p14:creationId xmlns:p14="http://schemas.microsoft.com/office/powerpoint/2010/main" val="136908966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87478-62A9-5B63-92C3-BDF212E0E0DB}"/>
              </a:ext>
            </a:extLst>
          </p:cNvPr>
          <p:cNvSpPr>
            <a:spLocks noGrp="1"/>
          </p:cNvSpPr>
          <p:nvPr>
            <p:ph type="ctrTitle"/>
          </p:nvPr>
        </p:nvSpPr>
        <p:spPr>
          <a:xfrm>
            <a:off x="218582" y="5682342"/>
            <a:ext cx="9963643" cy="690465"/>
          </a:xfrm>
        </p:spPr>
        <p:txBody>
          <a:bodyPr>
            <a:noAutofit/>
          </a:bodyPr>
          <a:lstStyle/>
          <a:p>
            <a:br>
              <a:rPr lang="ro-RO" sz="2400" dirty="0">
                <a:solidFill>
                  <a:schemeClr val="tx2"/>
                </a:solidFill>
              </a:rPr>
            </a:br>
            <a:br>
              <a:rPr lang="ro-RO" sz="2400" dirty="0">
                <a:solidFill>
                  <a:schemeClr val="tx2"/>
                </a:solidFill>
              </a:rPr>
            </a:br>
            <a:br>
              <a:rPr lang="ro-RO" sz="2400" dirty="0">
                <a:solidFill>
                  <a:schemeClr val="tx2"/>
                </a:solidFill>
              </a:rPr>
            </a:br>
            <a:r>
              <a:rPr lang="en-US" sz="2400" dirty="0">
                <a:solidFill>
                  <a:schemeClr val="tx2"/>
                </a:solidFill>
              </a:rPr>
              <a:t>thank you for your interest!</a:t>
            </a:r>
            <a:br>
              <a:rPr lang="en-US" sz="2400" dirty="0">
                <a:solidFill>
                  <a:schemeClr val="tx2"/>
                </a:solidFill>
              </a:rPr>
            </a:br>
            <a:endParaRPr lang="en-US" sz="2400" dirty="0"/>
          </a:p>
        </p:txBody>
      </p:sp>
      <p:sp>
        <p:nvSpPr>
          <p:cNvPr id="3" name="Subtitle 2">
            <a:extLst>
              <a:ext uri="{FF2B5EF4-FFF2-40B4-BE49-F238E27FC236}">
                <a16:creationId xmlns:a16="http://schemas.microsoft.com/office/drawing/2014/main" id="{18420099-D61A-72F5-3537-94E4BBE6AB5B}"/>
              </a:ext>
            </a:extLst>
          </p:cNvPr>
          <p:cNvSpPr>
            <a:spLocks noGrp="1"/>
          </p:cNvSpPr>
          <p:nvPr>
            <p:ph type="subTitle" idx="1"/>
          </p:nvPr>
        </p:nvSpPr>
        <p:spPr/>
        <p:txBody>
          <a:bodyPr/>
          <a:lstStyle/>
          <a:p>
            <a:r>
              <a:rPr lang="en-US">
                <a:solidFill>
                  <a:schemeClr val="tx2"/>
                </a:solidFill>
              </a:rPr>
              <a:t>thank you for your interest!</a:t>
            </a:r>
          </a:p>
          <a:p>
            <a:endParaRPr lang="en-US" dirty="0"/>
          </a:p>
        </p:txBody>
      </p:sp>
      <p:pic>
        <p:nvPicPr>
          <p:cNvPr id="4" name="Picture Placeholder 9">
            <a:extLst>
              <a:ext uri="{FF2B5EF4-FFF2-40B4-BE49-F238E27FC236}">
                <a16:creationId xmlns:a16="http://schemas.microsoft.com/office/drawing/2014/main" id="{940ACEAE-4CA1-ED04-DF66-97842BE435D4}"/>
              </a:ext>
            </a:extLst>
          </p:cNvPr>
          <p:cNvPicPr>
            <a:picLocks noChangeAspect="1"/>
          </p:cNvPicPr>
          <p:nvPr/>
        </p:nvPicPr>
        <p:blipFill>
          <a:blip r:embed="rId2"/>
          <a:srcRect t="2930" b="2930"/>
          <a:stretch>
            <a:fillRect/>
          </a:stretch>
        </p:blipFill>
        <p:spPr>
          <a:xfrm>
            <a:off x="218582" y="48514"/>
            <a:ext cx="10157059" cy="5209286"/>
          </a:xfrm>
          <a:prstGeom prst="roundRect">
            <a:avLst>
              <a:gd name="adj" fmla="val 2134"/>
            </a:avLst>
          </a:prstGeom>
        </p:spPr>
      </p:pic>
    </p:spTree>
    <p:extLst>
      <p:ext uri="{BB962C8B-B14F-4D97-AF65-F5344CB8AC3E}">
        <p14:creationId xmlns:p14="http://schemas.microsoft.com/office/powerpoint/2010/main" val="2293706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24D3639-12EB-8B88-CC9B-A2D4F95AB18A}"/>
              </a:ext>
            </a:extLst>
          </p:cNvPr>
          <p:cNvSpPr txBox="1"/>
          <p:nvPr/>
        </p:nvSpPr>
        <p:spPr>
          <a:xfrm>
            <a:off x="111967" y="233264"/>
            <a:ext cx="11999168" cy="6715749"/>
          </a:xfrm>
          <a:prstGeom prst="rect">
            <a:avLst/>
          </a:prstGeom>
          <a:noFill/>
        </p:spPr>
        <p:txBody>
          <a:bodyPr wrap="square">
            <a:spAutoFit/>
          </a:bodyPr>
          <a:lstStyle/>
          <a:p>
            <a:r>
              <a:rPr lang="en-US" sz="1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Topics to cover:</a:t>
            </a:r>
          </a:p>
          <a:p>
            <a:pPr marL="285750" indent="-285750" algn="just">
              <a:lnSpc>
                <a:spcPct val="150000"/>
              </a:lnSpc>
              <a:buFont typeface="Wingdings" panose="05000000000000000000" pitchFamily="2" charset="2"/>
              <a:buChar char="Ø"/>
            </a:pPr>
            <a:r>
              <a:rPr lang="en-US" sz="20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The EU development of children’s rights and the scope of legal protection under the </a:t>
            </a:r>
            <a:r>
              <a:rPr lang="en-US" sz="2000" i="1" dirty="0">
                <a:solidFill>
                  <a:schemeClr val="accent1"/>
                </a:solidFill>
                <a:latin typeface="+mj-lt"/>
              </a:rPr>
              <a:t>Treaty on the European Union </a:t>
            </a:r>
            <a:r>
              <a:rPr lang="ro-RO" sz="2000" i="1" dirty="0">
                <a:solidFill>
                  <a:schemeClr val="accent1"/>
                </a:solidFill>
                <a:latin typeface="+mj-lt"/>
              </a:rPr>
              <a:t>/</a:t>
            </a:r>
            <a:r>
              <a:rPr lang="en-US" sz="20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TEU, </a:t>
            </a:r>
            <a:r>
              <a:rPr lang="en-US" sz="2000" dirty="0">
                <a:solidFill>
                  <a:schemeClr val="accent1"/>
                </a:solidFill>
              </a:rPr>
              <a:t>the Treaty on the Functioning of the European Union </a:t>
            </a:r>
            <a:r>
              <a:rPr lang="ro-RO" sz="2000" dirty="0">
                <a:solidFill>
                  <a:schemeClr val="accent1"/>
                </a:solidFill>
              </a:rPr>
              <a:t>/</a:t>
            </a:r>
            <a:r>
              <a:rPr lang="en-US" sz="20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TFEU and the Charter of Fundamental Rights of the EU </a:t>
            </a:r>
            <a:r>
              <a:rPr lang="en-US" sz="2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(CFR).</a:t>
            </a:r>
          </a:p>
          <a:p>
            <a:pPr marL="285750" indent="-285750" algn="just">
              <a:lnSpc>
                <a:spcPct val="150000"/>
              </a:lnSpc>
              <a:buFont typeface="Wingdings" panose="05000000000000000000" pitchFamily="2" charset="2"/>
              <a:buChar char="Ø"/>
            </a:pPr>
            <a:r>
              <a:rPr lang="en-US" sz="20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The relation with the UNCRC and the goals and targets of the UN Sustainable Development Goals (SDGs) which are protected and promoted by different strands of the EU Strategy on the Rights of the Child</a:t>
            </a:r>
            <a:r>
              <a:rPr lang="en-US" sz="2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p>
          <a:p>
            <a:pPr marL="285750" indent="-285750" algn="just">
              <a:lnSpc>
                <a:spcPct val="150000"/>
              </a:lnSpc>
              <a:buFont typeface="Wingdings" panose="05000000000000000000" pitchFamily="2" charset="2"/>
              <a:buChar char="Ø"/>
            </a:pPr>
            <a:r>
              <a:rPr lang="en-US" sz="2000" b="1" dirty="0">
                <a:latin typeface="Times New Roman" panose="02020603050405020304" pitchFamily="18" charset="0"/>
                <a:cs typeface="Times New Roman" panose="02020603050405020304" pitchFamily="18" charset="0"/>
              </a:rPr>
              <a:t>The relevance of the</a:t>
            </a:r>
            <a:r>
              <a:rPr lang="en-US" sz="2000" b="1" dirty="0"/>
              <a:t> </a:t>
            </a:r>
            <a:r>
              <a:rPr lang="en-US" sz="2000" b="1" dirty="0">
                <a:solidFill>
                  <a:srgbClr val="7030A0"/>
                </a:solidFill>
              </a:rPr>
              <a:t>Council of Europe /</a:t>
            </a:r>
            <a:r>
              <a:rPr lang="en-US" sz="2000" b="1" dirty="0" err="1">
                <a:latin typeface="Times New Roman" panose="02020603050405020304" pitchFamily="18" charset="0"/>
                <a:cs typeface="Times New Roman" panose="02020603050405020304" pitchFamily="18" charset="0"/>
              </a:rPr>
              <a:t>CoE</a:t>
            </a:r>
            <a:r>
              <a:rPr lang="en-US" sz="2000" b="1" dirty="0">
                <a:latin typeface="Times New Roman" panose="02020603050405020304" pitchFamily="18" charset="0"/>
                <a:cs typeface="Times New Roman" panose="02020603050405020304" pitchFamily="18" charset="0"/>
              </a:rPr>
              <a:t> Convention for the Protection of Human Rights (ECHR) and Fundamental Freedoms in the EU context in relation to children</a:t>
            </a:r>
            <a:r>
              <a:rPr lang="en-US" sz="20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 </a:t>
            </a:r>
            <a:r>
              <a:rPr lang="en-US" sz="2000" b="1" dirty="0">
                <a:latin typeface="Times New Roman" panose="02020603050405020304" pitchFamily="18" charset="0"/>
                <a:cs typeface="Times New Roman" panose="02020603050405020304" pitchFamily="18" charset="0"/>
              </a:rPr>
              <a:t>rights</a:t>
            </a:r>
            <a:r>
              <a:rPr lang="en-US" sz="2000" dirty="0">
                <a:latin typeface="Times New Roman" panose="02020603050405020304" pitchFamily="18" charset="0"/>
                <a:cs typeface="Times New Roman" panose="02020603050405020304" pitchFamily="18" charset="0"/>
              </a:rPr>
              <a:t>.</a:t>
            </a:r>
          </a:p>
          <a:p>
            <a:pPr marL="285750" indent="-285750" algn="just">
              <a:lnSpc>
                <a:spcPct val="150000"/>
              </a:lnSpc>
              <a:buFont typeface="Wingdings" panose="05000000000000000000" pitchFamily="2" charset="2"/>
              <a:buChar char="Ø"/>
            </a:pPr>
            <a:r>
              <a:rPr lang="en-US" sz="2000" b="1" dirty="0">
                <a:latin typeface="Times New Roman" panose="02020603050405020304" pitchFamily="18" charset="0"/>
                <a:cs typeface="Times New Roman" panose="02020603050405020304" pitchFamily="18" charset="0"/>
              </a:rPr>
              <a:t>The policy instrument of the EU Strategy on the Rights of the Child 2021-2024 and its six areas for priority actions.</a:t>
            </a:r>
          </a:p>
          <a:p>
            <a:pPr marL="285750" indent="-285750" algn="just">
              <a:lnSpc>
                <a:spcPct val="150000"/>
              </a:lnSpc>
              <a:buFont typeface="Wingdings" panose="05000000000000000000" pitchFamily="2" charset="2"/>
              <a:buChar char="Ø"/>
            </a:pPr>
            <a:r>
              <a:rPr lang="en-US" sz="2000" b="1" dirty="0">
                <a:latin typeface="Times New Roman" panose="02020603050405020304" pitchFamily="18" charset="0"/>
                <a:cs typeface="Times New Roman" panose="02020603050405020304" pitchFamily="18" charset="0"/>
              </a:rPr>
              <a:t>The role of the Court of Justice of the European Union </a:t>
            </a:r>
            <a:r>
              <a:rPr lang="en-US" sz="2000" dirty="0">
                <a:latin typeface="Times New Roman" panose="02020603050405020304" pitchFamily="18" charset="0"/>
                <a:cs typeface="Times New Roman" panose="02020603050405020304" pitchFamily="18" charset="0"/>
              </a:rPr>
              <a:t>(CJEU) </a:t>
            </a:r>
            <a:r>
              <a:rPr lang="en-US" sz="2000" b="1" dirty="0">
                <a:latin typeface="Times New Roman" panose="02020603050405020304" pitchFamily="18" charset="0"/>
                <a:cs typeface="Times New Roman" panose="02020603050405020304" pitchFamily="18" charset="0"/>
              </a:rPr>
              <a:t>in developing legal protection for children’s rights.</a:t>
            </a:r>
          </a:p>
          <a:p>
            <a:pPr marL="285750" indent="-285750" algn="just">
              <a:lnSpc>
                <a:spcPct val="150000"/>
              </a:lnSpc>
              <a:buFont typeface="Wingdings" panose="05000000000000000000" pitchFamily="2" charset="2"/>
              <a:buChar char="Ø"/>
            </a:pPr>
            <a:r>
              <a:rPr lang="en-US" sz="2000" b="1" dirty="0">
                <a:latin typeface="Times New Roman" panose="02020603050405020304" pitchFamily="18" charset="0"/>
                <a:cs typeface="Times New Roman" panose="02020603050405020304" pitchFamily="18" charset="0"/>
              </a:rPr>
              <a:t>Resolutions and Directives on the protection of children’s rights, ranging from child trafficking and child soldiers, strategies to prevent the trafficking of women and children</a:t>
            </a:r>
            <a:r>
              <a:rPr lang="en-US" sz="2000" dirty="0">
                <a:latin typeface="Times New Roman" panose="02020603050405020304" pitchFamily="18" charset="0"/>
                <a:cs typeface="Times New Roman" panose="02020603050405020304" pitchFamily="18" charset="0"/>
              </a:rPr>
              <a:t>: (E.P. resolution (2019/2876(RSP);  Directive 2012/29/EU ….)</a:t>
            </a:r>
          </a:p>
        </p:txBody>
      </p:sp>
    </p:spTree>
    <p:extLst>
      <p:ext uri="{BB962C8B-B14F-4D97-AF65-F5344CB8AC3E}">
        <p14:creationId xmlns:p14="http://schemas.microsoft.com/office/powerpoint/2010/main" val="1670603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8FF364-ADDE-F64D-E1C4-9AFE473A1B08}"/>
              </a:ext>
            </a:extLst>
          </p:cNvPr>
          <p:cNvSpPr>
            <a:spLocks noGrp="1"/>
          </p:cNvSpPr>
          <p:nvPr>
            <p:ph type="title"/>
          </p:nvPr>
        </p:nvSpPr>
        <p:spPr>
          <a:xfrm>
            <a:off x="270588" y="261257"/>
            <a:ext cx="11083212" cy="690465"/>
          </a:xfrm>
        </p:spPr>
        <p:txBody>
          <a:bodyPr>
            <a:normAutofit fontScale="90000"/>
          </a:bodyPr>
          <a:lstStyle/>
          <a:p>
            <a:br>
              <a:rPr lang="en-US" sz="1800" b="0" i="0" u="none" strike="noStrike" baseline="0" dirty="0">
                <a:solidFill>
                  <a:schemeClr val="accent1"/>
                </a:solidFill>
              </a:rPr>
            </a:br>
            <a:br>
              <a:rPr lang="en-US" sz="1800" b="0" i="0" u="none" strike="noStrike" baseline="0" dirty="0">
                <a:solidFill>
                  <a:schemeClr val="accent1"/>
                </a:solidFill>
              </a:rPr>
            </a:br>
            <a:r>
              <a:rPr lang="en-US"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Topics to cover:</a:t>
            </a:r>
            <a:br>
              <a:rPr lang="en-US"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1800" b="0" i="0" u="none" strike="noStrike" baseline="0" dirty="0">
                <a:solidFill>
                  <a:schemeClr val="accent1"/>
                </a:solidFill>
              </a:rPr>
              <a:t>an overview of the development of children's rights in the EU</a:t>
            </a:r>
            <a:br>
              <a:rPr lang="ro-RO" sz="1800" b="0" i="0" u="none" strike="noStrike" baseline="0" dirty="0">
                <a:solidFill>
                  <a:schemeClr val="accent1"/>
                </a:solidFill>
              </a:rPr>
            </a:br>
            <a:br>
              <a:rPr lang="ro-RO" sz="1800" b="0" i="0" u="none" strike="noStrike" baseline="0" dirty="0">
                <a:solidFill>
                  <a:schemeClr val="accent1"/>
                </a:solidFill>
              </a:rPr>
            </a:br>
            <a:endParaRPr lang="en-US" sz="1800" dirty="0"/>
          </a:p>
        </p:txBody>
      </p:sp>
      <p:sp>
        <p:nvSpPr>
          <p:cNvPr id="3" name="Content Placeholder 2">
            <a:extLst>
              <a:ext uri="{FF2B5EF4-FFF2-40B4-BE49-F238E27FC236}">
                <a16:creationId xmlns:a16="http://schemas.microsoft.com/office/drawing/2014/main" id="{343E85CE-3B6C-9802-6870-63FD7F3BA6BB}"/>
              </a:ext>
            </a:extLst>
          </p:cNvPr>
          <p:cNvSpPr>
            <a:spLocks noGrp="1"/>
          </p:cNvSpPr>
          <p:nvPr>
            <p:ph idx="1"/>
          </p:nvPr>
        </p:nvSpPr>
        <p:spPr>
          <a:xfrm>
            <a:off x="270588" y="1371600"/>
            <a:ext cx="11083212" cy="4805363"/>
          </a:xfrm>
        </p:spPr>
        <p:txBody>
          <a:bodyPr>
            <a:normAutofit/>
          </a:bodyPr>
          <a:lstStyle/>
          <a:p>
            <a:pPr algn="just"/>
            <a:r>
              <a:rPr lang="en-US" sz="1800" b="1" dirty="0"/>
              <a:t>It is a point of reference on both EU and the </a:t>
            </a:r>
            <a:r>
              <a:rPr lang="en-US" sz="1800" b="1" dirty="0">
                <a:solidFill>
                  <a:srgbClr val="7030A0"/>
                </a:solidFill>
              </a:rPr>
              <a:t>Council of Europe /</a:t>
            </a:r>
            <a:r>
              <a:rPr lang="en-US" sz="1800" b="1" dirty="0" err="1"/>
              <a:t>CoE</a:t>
            </a:r>
            <a:r>
              <a:rPr lang="en-US" sz="1800" b="1" dirty="0"/>
              <a:t> law related to its subject areas, explaining how each issue is regulated under EU law as well as under </a:t>
            </a:r>
            <a:r>
              <a:rPr lang="en-US" sz="1800" b="1" dirty="0">
                <a:solidFill>
                  <a:srgbClr val="7030A0"/>
                </a:solidFill>
              </a:rPr>
              <a:t>the European Convention on Human Rights </a:t>
            </a:r>
            <a:r>
              <a:rPr lang="en-US" sz="1800" b="1" dirty="0"/>
              <a:t>(ECHR), </a:t>
            </a:r>
            <a:r>
              <a:rPr lang="en-US" sz="1800" b="1" dirty="0">
                <a:solidFill>
                  <a:srgbClr val="7030A0"/>
                </a:solidFill>
              </a:rPr>
              <a:t>the European Social Charter</a:t>
            </a:r>
            <a:r>
              <a:rPr lang="en-US" sz="1800" b="1" dirty="0"/>
              <a:t> (ESC) and other instruments of </a:t>
            </a:r>
            <a:r>
              <a:rPr lang="en-US" sz="1800" b="1" dirty="0">
                <a:solidFill>
                  <a:srgbClr val="7030A0"/>
                </a:solidFill>
              </a:rPr>
              <a:t>the</a:t>
            </a:r>
            <a:r>
              <a:rPr lang="en-US" sz="1800" b="1" dirty="0"/>
              <a:t> </a:t>
            </a:r>
            <a:r>
              <a:rPr lang="en-US" sz="1800" b="1" dirty="0">
                <a:solidFill>
                  <a:srgbClr val="7030A0"/>
                </a:solidFill>
              </a:rPr>
              <a:t>Council of Europe </a:t>
            </a:r>
            <a:r>
              <a:rPr lang="en-US" sz="1800" b="1" dirty="0"/>
              <a:t>/ </a:t>
            </a:r>
            <a:r>
              <a:rPr lang="en-US" sz="1800" b="1" dirty="0" err="1"/>
              <a:t>CoE</a:t>
            </a:r>
            <a:r>
              <a:rPr lang="ro-RO" sz="1800" b="1" dirty="0"/>
              <a:t>;</a:t>
            </a:r>
            <a:endParaRPr lang="en-US" sz="1800" b="1" dirty="0"/>
          </a:p>
          <a:p>
            <a:pPr algn="just"/>
            <a:endParaRPr lang="en-US" sz="1800" b="1" dirty="0"/>
          </a:p>
          <a:p>
            <a:pPr algn="just"/>
            <a:r>
              <a:rPr lang="en-US" sz="1800" b="1" dirty="0">
                <a:solidFill>
                  <a:schemeClr val="accent1"/>
                </a:solidFill>
              </a:rPr>
              <a:t>The application of </a:t>
            </a:r>
            <a:r>
              <a:rPr lang="en-US" sz="1800" b="1" dirty="0">
                <a:solidFill>
                  <a:srgbClr val="7030A0"/>
                </a:solidFill>
              </a:rPr>
              <a:t>the European Convention on Human Rights /</a:t>
            </a:r>
            <a:r>
              <a:rPr lang="en-US" sz="1800" b="1" dirty="0">
                <a:solidFill>
                  <a:schemeClr val="accent1"/>
                </a:solidFill>
              </a:rPr>
              <a:t>ECHR law is presented through short references to selected European Court of Human Rights (ECtHR) cases related to the unit 2</a:t>
            </a:r>
            <a:r>
              <a:rPr lang="ro-RO" sz="1800" b="1" dirty="0">
                <a:solidFill>
                  <a:schemeClr val="accent1"/>
                </a:solidFill>
              </a:rPr>
              <a:t>;</a:t>
            </a:r>
            <a:endParaRPr lang="en-US" sz="1800" b="1" dirty="0">
              <a:solidFill>
                <a:schemeClr val="accent1"/>
              </a:solidFill>
            </a:endParaRPr>
          </a:p>
          <a:p>
            <a:pPr algn="just"/>
            <a:endParaRPr lang="en-US" sz="1800" b="1" dirty="0"/>
          </a:p>
          <a:p>
            <a:pPr algn="just"/>
            <a:r>
              <a:rPr lang="en-US" sz="1800" b="1" dirty="0"/>
              <a:t>EU law is presented in legislative measures that have been adopted, in relevant  provisions of the treaties and in particular in the Charter of Fundamental Rights of the European Union</a:t>
            </a:r>
            <a:r>
              <a:rPr lang="ro-RO" sz="1800" b="1" dirty="0"/>
              <a:t>;</a:t>
            </a:r>
            <a:endParaRPr lang="en-US" sz="1800" b="1" dirty="0"/>
          </a:p>
          <a:p>
            <a:pPr algn="just"/>
            <a:endParaRPr lang="en-US" sz="1800" b="1" dirty="0"/>
          </a:p>
          <a:p>
            <a:pPr algn="just"/>
            <a:r>
              <a:rPr lang="en-US" sz="1800" b="1" dirty="0">
                <a:solidFill>
                  <a:schemeClr val="accent1"/>
                </a:solidFill>
              </a:rPr>
              <a:t>This unit explains how children’s rights law has developed at European level, which key principles guide its application, and which key aspects of children’s rights European law addresses.</a:t>
            </a:r>
          </a:p>
          <a:p>
            <a:endParaRPr lang="en-US" sz="1800" dirty="0"/>
          </a:p>
        </p:txBody>
      </p:sp>
    </p:spTree>
    <p:extLst>
      <p:ext uri="{BB962C8B-B14F-4D97-AF65-F5344CB8AC3E}">
        <p14:creationId xmlns:p14="http://schemas.microsoft.com/office/powerpoint/2010/main" val="18172646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A6854E-8CC1-5826-5732-002ED020EBED}"/>
              </a:ext>
            </a:extLst>
          </p:cNvPr>
          <p:cNvSpPr>
            <a:spLocks noGrp="1"/>
          </p:cNvSpPr>
          <p:nvPr>
            <p:ph type="title"/>
          </p:nvPr>
        </p:nvSpPr>
        <p:spPr>
          <a:xfrm>
            <a:off x="223934" y="214604"/>
            <a:ext cx="11129865" cy="1054261"/>
          </a:xfrm>
        </p:spPr>
        <p:txBody>
          <a:bodyPr>
            <a:normAutofit fontScale="90000"/>
          </a:bodyPr>
          <a:lstStyle/>
          <a:p>
            <a:r>
              <a:rPr lang="en-US" sz="1800" b="0" i="0" u="none" strike="noStrike" baseline="0" dirty="0">
                <a:solidFill>
                  <a:schemeClr val="accent1"/>
                </a:solidFill>
              </a:rPr>
              <a:t>an overview of the development of children's rights in the EU</a:t>
            </a:r>
            <a:br>
              <a:rPr lang="en-US" sz="1800" b="0" i="0" u="none" strike="noStrike" baseline="0" dirty="0">
                <a:solidFill>
                  <a:schemeClr val="accent1"/>
                </a:solidFill>
              </a:rPr>
            </a:br>
            <a:br>
              <a:rPr lang="ro-RO" sz="1800" b="0" i="0" u="none" strike="noStrike" baseline="0" dirty="0">
                <a:solidFill>
                  <a:schemeClr val="accent1"/>
                </a:solidFill>
              </a:rPr>
            </a:br>
            <a:r>
              <a:rPr lang="en-US" sz="1800" b="1" dirty="0">
                <a:solidFill>
                  <a:schemeClr val="accent1"/>
                </a:solidFill>
                <a:latin typeface="+mj-lt"/>
              </a:rPr>
              <a:t>how children’s rights law has developed at</a:t>
            </a:r>
            <a:r>
              <a:rPr lang="ro-RO" sz="1800" b="1" dirty="0">
                <a:solidFill>
                  <a:schemeClr val="accent1"/>
                </a:solidFill>
                <a:latin typeface="+mj-lt"/>
              </a:rPr>
              <a:t> </a:t>
            </a:r>
            <a:r>
              <a:rPr lang="en-US" sz="1800" b="1" dirty="0">
                <a:solidFill>
                  <a:schemeClr val="accent1"/>
                </a:solidFill>
                <a:latin typeface="+mj-lt"/>
              </a:rPr>
              <a:t>European level, which key principles guide its application, and which key aspects of children’s rights European law addresses</a:t>
            </a:r>
            <a:r>
              <a:rPr lang="ro-RO" sz="1800" dirty="0">
                <a:solidFill>
                  <a:schemeClr val="accent1"/>
                </a:solidFill>
                <a:latin typeface="+mj-lt"/>
              </a:rPr>
              <a:t>; </a:t>
            </a:r>
            <a:br>
              <a:rPr lang="ro-RO" sz="1800" dirty="0">
                <a:solidFill>
                  <a:schemeClr val="accent1"/>
                </a:solidFill>
                <a:latin typeface="+mj-lt"/>
              </a:rPr>
            </a:br>
            <a:endParaRPr lang="en-US" sz="1800" dirty="0">
              <a:solidFill>
                <a:schemeClr val="accent1"/>
              </a:solidFill>
            </a:endParaRPr>
          </a:p>
        </p:txBody>
      </p:sp>
      <p:sp>
        <p:nvSpPr>
          <p:cNvPr id="3" name="Content Placeholder 2">
            <a:extLst>
              <a:ext uri="{FF2B5EF4-FFF2-40B4-BE49-F238E27FC236}">
                <a16:creationId xmlns:a16="http://schemas.microsoft.com/office/drawing/2014/main" id="{6FA26C44-FCB0-472A-AC87-2CCD30756FC1}"/>
              </a:ext>
            </a:extLst>
          </p:cNvPr>
          <p:cNvSpPr>
            <a:spLocks noGrp="1"/>
          </p:cNvSpPr>
          <p:nvPr>
            <p:ph idx="1"/>
          </p:nvPr>
        </p:nvSpPr>
        <p:spPr>
          <a:xfrm>
            <a:off x="223935" y="1483567"/>
            <a:ext cx="11129865" cy="4693396"/>
          </a:xfrm>
        </p:spPr>
        <p:txBody>
          <a:bodyPr>
            <a:normAutofit/>
          </a:bodyPr>
          <a:lstStyle/>
          <a:p>
            <a:pPr algn="just"/>
            <a:r>
              <a:rPr lang="ro-RO" sz="2000" i="1" dirty="0">
                <a:solidFill>
                  <a:schemeClr val="accent1"/>
                </a:solidFill>
                <a:latin typeface="+mj-lt"/>
              </a:rPr>
              <a:t>t</a:t>
            </a:r>
            <a:r>
              <a:rPr lang="en-US" sz="2000" i="1" dirty="0">
                <a:solidFill>
                  <a:schemeClr val="accent1"/>
                </a:solidFill>
                <a:latin typeface="+mj-lt"/>
              </a:rPr>
              <a:t>he protection of the rights of the child</a:t>
            </a:r>
            <a:r>
              <a:rPr lang="en-US" sz="2000" dirty="0">
                <a:solidFill>
                  <a:schemeClr val="accent1"/>
                </a:solidFill>
                <a:latin typeface="+mj-lt"/>
              </a:rPr>
              <a:t>, as an objective of the EU, serves as a guiding</a:t>
            </a:r>
            <a:r>
              <a:rPr lang="ro-RO" sz="2000" dirty="0">
                <a:solidFill>
                  <a:schemeClr val="accent1"/>
                </a:solidFill>
                <a:latin typeface="+mj-lt"/>
              </a:rPr>
              <a:t> </a:t>
            </a:r>
            <a:r>
              <a:rPr lang="en-US" sz="2000" dirty="0">
                <a:solidFill>
                  <a:schemeClr val="accent1"/>
                </a:solidFill>
                <a:latin typeface="+mj-lt"/>
              </a:rPr>
              <a:t>principle for the interpretation of the Treaties</a:t>
            </a:r>
            <a:r>
              <a:rPr lang="ro-RO" sz="2000" dirty="0">
                <a:solidFill>
                  <a:schemeClr val="accent1"/>
                </a:solidFill>
                <a:latin typeface="+mj-lt"/>
              </a:rPr>
              <a:t>; </a:t>
            </a:r>
            <a:endParaRPr lang="en-US" sz="2000" dirty="0">
              <a:solidFill>
                <a:schemeClr val="accent1"/>
              </a:solidFill>
              <a:latin typeface="+mj-lt"/>
            </a:endParaRPr>
          </a:p>
          <a:p>
            <a:pPr marL="0" indent="0" algn="just">
              <a:buNone/>
            </a:pPr>
            <a:endParaRPr lang="ro-RO" sz="2000" dirty="0">
              <a:solidFill>
                <a:schemeClr val="accent1"/>
              </a:solidFill>
              <a:latin typeface="+mj-lt"/>
            </a:endParaRPr>
          </a:p>
          <a:p>
            <a:pPr algn="just"/>
            <a:r>
              <a:rPr lang="ro-RO" sz="2000" dirty="0"/>
              <a:t>t</a:t>
            </a:r>
            <a:r>
              <a:rPr lang="en-US" sz="2000" dirty="0"/>
              <a:t>he European Union’s (EU) approach towards children’s rights protection has evolved throughout the years, influenced by the pace of European integration, the development of the concept of European citizenship, demographic change and the EU enlargement</a:t>
            </a:r>
            <a:r>
              <a:rPr lang="ro-RO" sz="2000" dirty="0"/>
              <a:t>;</a:t>
            </a:r>
            <a:r>
              <a:rPr lang="en-US" sz="2000" dirty="0"/>
              <a:t> </a:t>
            </a:r>
          </a:p>
          <a:p>
            <a:pPr algn="just"/>
            <a:endParaRPr lang="en-US" sz="2000" dirty="0"/>
          </a:p>
          <a:p>
            <a:pPr algn="just"/>
            <a:r>
              <a:rPr lang="ro-RO" sz="2000" dirty="0"/>
              <a:t>u</a:t>
            </a:r>
            <a:r>
              <a:rPr lang="en-US" sz="2000" dirty="0" err="1"/>
              <a:t>ntil</a:t>
            </a:r>
            <a:r>
              <a:rPr lang="en-US" sz="2000" dirty="0"/>
              <a:t> the 1990s, the issue of children’s rights was less relevant for the EU agenda and the EU had a rather limited competence in the field of fundamental rights</a:t>
            </a:r>
            <a:r>
              <a:rPr lang="ro-RO" sz="2000" dirty="0"/>
              <a:t>;</a:t>
            </a:r>
            <a:r>
              <a:rPr lang="en-US" sz="2000" dirty="0"/>
              <a:t> </a:t>
            </a:r>
          </a:p>
          <a:p>
            <a:pPr algn="just"/>
            <a:endParaRPr lang="en-US" sz="2000" dirty="0"/>
          </a:p>
          <a:p>
            <a:pPr algn="just"/>
            <a:r>
              <a:rPr lang="en-US" sz="2000" dirty="0"/>
              <a:t>in recent decades, children’s rights have gradually taken on increased importance thanks to new competences acquired by the EU in this field.</a:t>
            </a:r>
          </a:p>
        </p:txBody>
      </p:sp>
    </p:spTree>
    <p:extLst>
      <p:ext uri="{BB962C8B-B14F-4D97-AF65-F5344CB8AC3E}">
        <p14:creationId xmlns:p14="http://schemas.microsoft.com/office/powerpoint/2010/main" val="3432959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BFE95B-7297-2086-C966-0D4A4BA737B2}"/>
              </a:ext>
            </a:extLst>
          </p:cNvPr>
          <p:cNvSpPr>
            <a:spLocks noGrp="1"/>
          </p:cNvSpPr>
          <p:nvPr>
            <p:ph type="title"/>
          </p:nvPr>
        </p:nvSpPr>
        <p:spPr>
          <a:xfrm>
            <a:off x="755780" y="365125"/>
            <a:ext cx="10598020" cy="1090451"/>
          </a:xfrm>
        </p:spPr>
        <p:txBody>
          <a:bodyPr>
            <a:normAutofit/>
          </a:bodyPr>
          <a:lstStyle/>
          <a:p>
            <a:r>
              <a:rPr lang="en-US" sz="2000" b="1" dirty="0">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rPr>
              <a:t>1. The EU development of children’s rights and the scope of legal protection under the TEU, TFEU and the Charter of Fundamental Rights of the EU (CFR</a:t>
            </a:r>
            <a:r>
              <a:rPr lang="ro-RO" sz="2000" b="1" dirty="0">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000" b="1" dirty="0">
                <a:solidFill>
                  <a:schemeClr val="accent1"/>
                </a:solidFill>
                <a:effectLst/>
                <a:ea typeface="Times New Roman" panose="02020603050405020304" pitchFamily="18" charset="0"/>
                <a:cs typeface="Times New Roman" panose="02020603050405020304" pitchFamily="18" charset="0"/>
              </a:rPr>
              <a:t> </a:t>
            </a:r>
            <a:endParaRPr lang="en-US" sz="2000" b="1" dirty="0">
              <a:solidFill>
                <a:schemeClr val="accent1"/>
              </a:solidFill>
            </a:endParaRPr>
          </a:p>
        </p:txBody>
      </p:sp>
      <p:sp>
        <p:nvSpPr>
          <p:cNvPr id="3" name="Content Placeholder 2">
            <a:extLst>
              <a:ext uri="{FF2B5EF4-FFF2-40B4-BE49-F238E27FC236}">
                <a16:creationId xmlns:a16="http://schemas.microsoft.com/office/drawing/2014/main" id="{229E74DE-F25C-DB13-D5F2-8834243A6C15}"/>
              </a:ext>
            </a:extLst>
          </p:cNvPr>
          <p:cNvSpPr>
            <a:spLocks noGrp="1"/>
          </p:cNvSpPr>
          <p:nvPr>
            <p:ph idx="1"/>
          </p:nvPr>
        </p:nvSpPr>
        <p:spPr>
          <a:xfrm>
            <a:off x="269033" y="1690688"/>
            <a:ext cx="10515600" cy="4351338"/>
          </a:xfrm>
        </p:spPr>
        <p:txBody>
          <a:bodyPr>
            <a:normAutofit/>
          </a:bodyPr>
          <a:lstStyle/>
          <a:p>
            <a:pPr marL="0" indent="0" algn="just">
              <a:buNone/>
            </a:pPr>
            <a:r>
              <a:rPr lang="ro-RO" sz="2000" b="0" i="0" u="none" strike="noStrike" baseline="0" dirty="0">
                <a:solidFill>
                  <a:schemeClr val="accent1"/>
                </a:solidFill>
                <a:latin typeface="+mj-lt"/>
              </a:rPr>
              <a:t>f</a:t>
            </a:r>
            <a:r>
              <a:rPr lang="en-US" sz="2000" b="0" i="0" u="none" strike="noStrike" baseline="0" dirty="0" err="1">
                <a:solidFill>
                  <a:schemeClr val="accent1"/>
                </a:solidFill>
                <a:latin typeface="+mj-lt"/>
              </a:rPr>
              <a:t>ollowing</a:t>
            </a:r>
            <a:r>
              <a:rPr lang="en-US" sz="2000" b="0" i="0" u="none" strike="noStrike" baseline="0" dirty="0">
                <a:solidFill>
                  <a:schemeClr val="accent1"/>
                </a:solidFill>
                <a:latin typeface="+mj-lt"/>
              </a:rPr>
              <a:t> the entry into force of </a:t>
            </a:r>
            <a:r>
              <a:rPr lang="en-US" sz="2000" b="0" i="1" u="none" strike="noStrike" baseline="0" dirty="0">
                <a:solidFill>
                  <a:schemeClr val="accent1"/>
                </a:solidFill>
                <a:latin typeface="+mj-lt"/>
              </a:rPr>
              <a:t>the Lisbon Treaty</a:t>
            </a:r>
            <a:r>
              <a:rPr lang="en-US" sz="2000" b="0" i="0" u="none" strike="noStrike" baseline="0" dirty="0">
                <a:solidFill>
                  <a:schemeClr val="accent1"/>
                </a:solidFill>
                <a:latin typeface="+mj-lt"/>
              </a:rPr>
              <a:t>, </a:t>
            </a:r>
            <a:r>
              <a:rPr lang="en-US" sz="2000" b="0" i="0" u="sng" strike="noStrike" baseline="0" dirty="0">
                <a:solidFill>
                  <a:schemeClr val="accent1"/>
                </a:solidFill>
                <a:latin typeface="+mj-lt"/>
              </a:rPr>
              <a:t>children’s rights became a legally</a:t>
            </a:r>
            <a:r>
              <a:rPr lang="ro-RO" sz="2000" b="0" i="0" u="sng" strike="noStrike" baseline="0" dirty="0">
                <a:solidFill>
                  <a:schemeClr val="accent1"/>
                </a:solidFill>
                <a:latin typeface="+mj-lt"/>
              </a:rPr>
              <a:t> </a:t>
            </a:r>
            <a:r>
              <a:rPr lang="en-US" sz="2000" b="0" i="0" u="sng" strike="noStrike" baseline="0" dirty="0">
                <a:solidFill>
                  <a:schemeClr val="accent1"/>
                </a:solidFill>
                <a:latin typeface="+mj-lt"/>
              </a:rPr>
              <a:t>enforceable </a:t>
            </a:r>
            <a:r>
              <a:rPr lang="en-US" sz="1400" b="0" i="0" u="sng" strike="noStrike" baseline="0" dirty="0">
                <a:solidFill>
                  <a:schemeClr val="accent1"/>
                </a:solidFill>
                <a:latin typeface="+mj-lt"/>
              </a:rPr>
              <a:t> </a:t>
            </a:r>
            <a:r>
              <a:rPr lang="en-US" sz="2000" b="0" i="0" u="sng" strike="noStrike" baseline="0" dirty="0">
                <a:solidFill>
                  <a:schemeClr val="accent1"/>
                </a:solidFill>
                <a:latin typeface="+mj-lt"/>
              </a:rPr>
              <a:t>aim </a:t>
            </a:r>
            <a:r>
              <a:rPr lang="en-US" sz="2000" b="0" i="0" u="none" strike="noStrike" baseline="0" dirty="0">
                <a:solidFill>
                  <a:schemeClr val="accent1"/>
                </a:solidFill>
                <a:latin typeface="+mj-lt"/>
              </a:rPr>
              <a:t>of the EU through </a:t>
            </a:r>
            <a:r>
              <a:rPr lang="en-US" sz="2000" b="0" i="1" u="none" strike="noStrike" baseline="0" dirty="0">
                <a:solidFill>
                  <a:schemeClr val="accent1"/>
                </a:solidFill>
                <a:latin typeface="+mj-lt"/>
              </a:rPr>
              <a:t>two instruments</a:t>
            </a:r>
            <a:r>
              <a:rPr lang="en-US" sz="2000" b="0" i="0" u="none" strike="noStrike" baseline="0" dirty="0">
                <a:solidFill>
                  <a:schemeClr val="accent1"/>
                </a:solidFill>
                <a:latin typeface="+mj-lt"/>
              </a:rPr>
              <a:t>: </a:t>
            </a:r>
            <a:endParaRPr lang="ro-RO" sz="2000" b="0" i="0" u="none" strike="noStrike" baseline="0" dirty="0">
              <a:solidFill>
                <a:schemeClr val="accent1"/>
              </a:solidFill>
              <a:latin typeface="+mj-lt"/>
            </a:endParaRPr>
          </a:p>
          <a:p>
            <a:pPr algn="just">
              <a:buFont typeface="Wingdings" panose="05000000000000000000" pitchFamily="2" charset="2"/>
              <a:buChar char="Ø"/>
            </a:pPr>
            <a:r>
              <a:rPr lang="en-US" sz="2000" b="0" i="0" u="none" strike="noStrike" baseline="0" dirty="0">
                <a:solidFill>
                  <a:schemeClr val="accent1"/>
                </a:solidFill>
                <a:latin typeface="+mj-lt"/>
              </a:rPr>
              <a:t>the Treaty on European Union and</a:t>
            </a:r>
            <a:endParaRPr lang="ro-RO" sz="2000" b="0" i="0" u="none" strike="noStrike" baseline="0" dirty="0">
              <a:solidFill>
                <a:schemeClr val="accent1"/>
              </a:solidFill>
              <a:latin typeface="+mj-lt"/>
            </a:endParaRPr>
          </a:p>
          <a:p>
            <a:pPr algn="just">
              <a:buFont typeface="Wingdings" panose="05000000000000000000" pitchFamily="2" charset="2"/>
              <a:buChar char="Ø"/>
            </a:pPr>
            <a:r>
              <a:rPr lang="en-US" sz="2000" b="0" i="0" u="none" strike="noStrike" baseline="0" dirty="0">
                <a:solidFill>
                  <a:schemeClr val="accent1"/>
                </a:solidFill>
                <a:latin typeface="+mj-lt"/>
              </a:rPr>
              <a:t>the</a:t>
            </a:r>
            <a:r>
              <a:rPr lang="ro-RO" sz="2000" b="0" i="0" u="none" strike="noStrike" baseline="0" dirty="0">
                <a:solidFill>
                  <a:schemeClr val="accent1"/>
                </a:solidFill>
                <a:latin typeface="+mj-lt"/>
              </a:rPr>
              <a:t> </a:t>
            </a:r>
            <a:r>
              <a:rPr lang="en-US" sz="2000" b="0" i="0" u="none" strike="noStrike" baseline="0" dirty="0">
                <a:solidFill>
                  <a:schemeClr val="accent1"/>
                </a:solidFill>
                <a:latin typeface="+mj-lt"/>
              </a:rPr>
              <a:t>Charter of Fundamental Rights of the European Union.</a:t>
            </a:r>
            <a:r>
              <a:rPr lang="ro-RO" sz="2000" b="0" i="0" u="none" strike="noStrike" baseline="0" dirty="0">
                <a:solidFill>
                  <a:schemeClr val="accent1"/>
                </a:solidFill>
                <a:latin typeface="+mj-lt"/>
              </a:rPr>
              <a:t> </a:t>
            </a:r>
          </a:p>
          <a:p>
            <a:pPr marL="0" indent="0" algn="just">
              <a:buNone/>
            </a:pPr>
            <a:endParaRPr lang="ro-RO" sz="2000" dirty="0">
              <a:solidFill>
                <a:schemeClr val="accent1"/>
              </a:solidFill>
              <a:latin typeface="+mj-lt"/>
            </a:endParaRPr>
          </a:p>
          <a:p>
            <a:pPr marL="0" indent="0" algn="just">
              <a:buNone/>
            </a:pPr>
            <a:r>
              <a:rPr lang="en-US" sz="2000" b="0" i="0" u="none" strike="noStrike" baseline="0" dirty="0">
                <a:solidFill>
                  <a:schemeClr val="accent1"/>
                </a:solidFill>
                <a:latin typeface="+mj-lt"/>
              </a:rPr>
              <a:t>the EU Treaties now provide a legal foundation for the EU to</a:t>
            </a:r>
            <a:r>
              <a:rPr lang="ro-RO" sz="2000" b="0" i="0" u="none" strike="noStrike" baseline="0" dirty="0">
                <a:solidFill>
                  <a:schemeClr val="accent1"/>
                </a:solidFill>
                <a:latin typeface="+mj-lt"/>
              </a:rPr>
              <a:t> </a:t>
            </a:r>
            <a:r>
              <a:rPr lang="en-US" sz="2000" b="0" i="0" u="none" strike="noStrike" baseline="0" dirty="0">
                <a:solidFill>
                  <a:schemeClr val="accent1"/>
                </a:solidFill>
                <a:latin typeface="+mj-lt"/>
              </a:rPr>
              <a:t>promote the protection of the rights of the child in its internal and external policies</a:t>
            </a:r>
            <a:r>
              <a:rPr lang="ro-RO" sz="2000" b="0" i="0" u="none" strike="noStrike" baseline="0" dirty="0">
                <a:solidFill>
                  <a:schemeClr val="accent1"/>
                </a:solidFill>
                <a:latin typeface="+mj-lt"/>
              </a:rPr>
              <a:t>;</a:t>
            </a:r>
          </a:p>
          <a:p>
            <a:pPr marL="0" indent="0" algn="just">
              <a:buNone/>
            </a:pPr>
            <a:endParaRPr lang="ro-RO" sz="2000" b="0" i="0" u="none" strike="noStrike" baseline="0" dirty="0">
              <a:solidFill>
                <a:schemeClr val="accent1"/>
              </a:solidFill>
              <a:latin typeface="+mj-lt"/>
            </a:endParaRPr>
          </a:p>
          <a:p>
            <a:pPr marL="0" indent="0" algn="just">
              <a:buNone/>
            </a:pPr>
            <a:r>
              <a:rPr lang="ro-RO" sz="2000" b="0" i="0" u="none" strike="noStrike" baseline="0" dirty="0">
                <a:solidFill>
                  <a:schemeClr val="accent1"/>
                </a:solidFill>
                <a:latin typeface="+mj-lt"/>
              </a:rPr>
              <a:t>i</a:t>
            </a:r>
            <a:r>
              <a:rPr lang="en-US" sz="2000" b="0" i="0" u="none" strike="noStrike" baseline="0" dirty="0">
                <a:solidFill>
                  <a:schemeClr val="accent1"/>
                </a:solidFill>
                <a:latin typeface="+mj-lt"/>
              </a:rPr>
              <a:t>n</a:t>
            </a:r>
            <a:r>
              <a:rPr lang="ro-RO" sz="2000" b="0" i="0" u="none" strike="noStrike" baseline="0" dirty="0">
                <a:solidFill>
                  <a:schemeClr val="accent1"/>
                </a:solidFill>
                <a:latin typeface="+mj-lt"/>
              </a:rPr>
              <a:t> </a:t>
            </a:r>
            <a:r>
              <a:rPr lang="en-US" sz="2000" b="0" i="0" u="none" strike="noStrike" baseline="0" dirty="0">
                <a:solidFill>
                  <a:schemeClr val="accent1"/>
                </a:solidFill>
                <a:latin typeface="+mj-lt"/>
              </a:rPr>
              <a:t>addition, the Charter sets specific rights, which reflect </a:t>
            </a:r>
            <a:r>
              <a:rPr lang="en-US" sz="2000" b="0" i="1" u="none" strike="noStrike" baseline="0" dirty="0">
                <a:solidFill>
                  <a:schemeClr val="accent1"/>
                </a:solidFill>
                <a:latin typeface="+mj-lt"/>
              </a:rPr>
              <a:t>international standards</a:t>
            </a:r>
            <a:r>
              <a:rPr lang="en-US" sz="2000" b="0" i="0" u="none" strike="noStrike" baseline="0" dirty="0">
                <a:solidFill>
                  <a:schemeClr val="accent1"/>
                </a:solidFill>
                <a:latin typeface="+mj-lt"/>
              </a:rPr>
              <a:t>, such as the</a:t>
            </a:r>
            <a:r>
              <a:rPr lang="ro-RO" sz="2000" b="0" i="0" u="none" strike="noStrike" baseline="0" dirty="0">
                <a:solidFill>
                  <a:schemeClr val="accent1"/>
                </a:solidFill>
                <a:latin typeface="+mj-lt"/>
              </a:rPr>
              <a:t> </a:t>
            </a:r>
            <a:r>
              <a:rPr lang="en-US" sz="2000" b="0" i="0" u="none" strike="noStrike" baseline="0" dirty="0">
                <a:solidFill>
                  <a:schemeClr val="accent1"/>
                </a:solidFill>
                <a:latin typeface="+mj-lt"/>
              </a:rPr>
              <a:t>UNCRC’s ‘</a:t>
            </a:r>
            <a:r>
              <a:rPr lang="en-US" sz="2000" b="0" i="1" u="none" strike="noStrike" baseline="0" dirty="0">
                <a:solidFill>
                  <a:schemeClr val="accent1"/>
                </a:solidFill>
                <a:latin typeface="+mj-lt"/>
              </a:rPr>
              <a:t>best interests of the child</a:t>
            </a:r>
            <a:r>
              <a:rPr lang="en-US" sz="2000" b="0" i="0" u="none" strike="noStrike" baseline="0" dirty="0">
                <a:solidFill>
                  <a:schemeClr val="accent1"/>
                </a:solidFill>
                <a:latin typeface="+mj-lt"/>
              </a:rPr>
              <a:t>’</a:t>
            </a:r>
            <a:r>
              <a:rPr lang="ro-RO" sz="2000" b="0" i="0" u="none" strike="noStrike" baseline="0" dirty="0">
                <a:solidFill>
                  <a:schemeClr val="accent1"/>
                </a:solidFill>
                <a:latin typeface="+mj-lt"/>
              </a:rPr>
              <a:t>;</a:t>
            </a:r>
          </a:p>
          <a:p>
            <a:pPr marL="0" indent="0" algn="just">
              <a:buNone/>
            </a:pPr>
            <a:endParaRPr lang="en-US" sz="2000" dirty="0">
              <a:solidFill>
                <a:schemeClr val="accent1"/>
              </a:solidFill>
              <a:latin typeface="+mj-lt"/>
            </a:endParaRPr>
          </a:p>
        </p:txBody>
      </p:sp>
    </p:spTree>
    <p:extLst>
      <p:ext uri="{BB962C8B-B14F-4D97-AF65-F5344CB8AC3E}">
        <p14:creationId xmlns:p14="http://schemas.microsoft.com/office/powerpoint/2010/main" val="42911847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A99E6-E8E3-4ED3-DF2B-B7788EB202D3}"/>
              </a:ext>
            </a:extLst>
          </p:cNvPr>
          <p:cNvSpPr>
            <a:spLocks noGrp="1"/>
          </p:cNvSpPr>
          <p:nvPr>
            <p:ph type="title"/>
          </p:nvPr>
        </p:nvSpPr>
        <p:spPr>
          <a:xfrm>
            <a:off x="541176" y="365125"/>
            <a:ext cx="10812624" cy="791871"/>
          </a:xfrm>
        </p:spPr>
        <p:txBody>
          <a:bodyPr>
            <a:normAutofit/>
          </a:bodyPr>
          <a:lstStyle/>
          <a:p>
            <a:pPr algn="ct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1. The EU development of children’s rights and the scope of legal protection under the TEU, TFEU and the Charter of Fundamental Rights of the EU (CFR</a:t>
            </a:r>
            <a:r>
              <a:rPr lang="ro-RO" sz="20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000" dirty="0">
                <a:effectLst/>
                <a:ea typeface="Times New Roman" panose="02020603050405020304" pitchFamily="18" charset="0"/>
                <a:cs typeface="Times New Roman" panose="02020603050405020304" pitchFamily="18" charset="0"/>
              </a:rPr>
              <a:t> </a:t>
            </a:r>
            <a:endParaRPr lang="en-US" sz="2000" dirty="0"/>
          </a:p>
        </p:txBody>
      </p:sp>
      <p:sp>
        <p:nvSpPr>
          <p:cNvPr id="3" name="Content Placeholder 2">
            <a:extLst>
              <a:ext uri="{FF2B5EF4-FFF2-40B4-BE49-F238E27FC236}">
                <a16:creationId xmlns:a16="http://schemas.microsoft.com/office/drawing/2014/main" id="{D0C9EF29-A303-A173-2482-491DEF0099A4}"/>
              </a:ext>
            </a:extLst>
          </p:cNvPr>
          <p:cNvSpPr>
            <a:spLocks noGrp="1"/>
          </p:cNvSpPr>
          <p:nvPr>
            <p:ph idx="1"/>
          </p:nvPr>
        </p:nvSpPr>
        <p:spPr>
          <a:xfrm>
            <a:off x="485191" y="1334278"/>
            <a:ext cx="10812625" cy="4954653"/>
          </a:xfrm>
        </p:spPr>
        <p:txBody>
          <a:bodyPr>
            <a:normAutofit lnSpcReduction="10000"/>
          </a:bodyPr>
          <a:lstStyle/>
          <a:p>
            <a:pPr marL="0" indent="0" algn="just">
              <a:buNone/>
            </a:pPr>
            <a:endParaRPr kumimoji="0" lang="ro-RO" altLang="en-US" sz="2000" i="0" u="none" strike="noStrike" cap="none" normalizeH="0" baseline="0" dirty="0">
              <a:ln>
                <a:noFill/>
              </a:ln>
              <a:solidFill>
                <a:schemeClr val="accent1"/>
              </a:solidFill>
              <a:effectLst/>
              <a:latin typeface="+mj-lt"/>
            </a:endParaRPr>
          </a:p>
          <a:p>
            <a:pPr marL="0" indent="0" algn="just">
              <a:buNone/>
            </a:pPr>
            <a:r>
              <a:rPr lang="ro-RO" sz="2000" dirty="0">
                <a:solidFill>
                  <a:schemeClr val="accent1"/>
                </a:solidFill>
                <a:latin typeface="+mj-lt"/>
              </a:rPr>
              <a:t>i</a:t>
            </a:r>
            <a:r>
              <a:rPr lang="en-US" sz="2000" dirty="0">
                <a:solidFill>
                  <a:schemeClr val="accent1"/>
                </a:solidFill>
                <a:latin typeface="+mj-lt"/>
              </a:rPr>
              <a:t>n 1950, the </a:t>
            </a:r>
            <a:r>
              <a:rPr lang="en-US" sz="2000" b="1" dirty="0">
                <a:solidFill>
                  <a:srgbClr val="7030A0"/>
                </a:solidFill>
              </a:rPr>
              <a:t>Council of Europe </a:t>
            </a:r>
            <a:r>
              <a:rPr lang="en-US" sz="2000" dirty="0" err="1">
                <a:solidFill>
                  <a:schemeClr val="accent1"/>
                </a:solidFill>
                <a:latin typeface="+mj-lt"/>
              </a:rPr>
              <a:t>CoE</a:t>
            </a:r>
            <a:r>
              <a:rPr lang="en-US" sz="2000" dirty="0">
                <a:solidFill>
                  <a:schemeClr val="accent1"/>
                </a:solidFill>
                <a:latin typeface="+mj-lt"/>
              </a:rPr>
              <a:t> adopted the </a:t>
            </a:r>
            <a:r>
              <a:rPr lang="en-US" sz="2000" dirty="0"/>
              <a:t>European Convention on Human Rights</a:t>
            </a:r>
            <a:r>
              <a:rPr lang="ro-RO" sz="2000" dirty="0">
                <a:solidFill>
                  <a:schemeClr val="accent1"/>
                </a:solidFill>
                <a:latin typeface="+mj-lt"/>
              </a:rPr>
              <a:t>, </a:t>
            </a:r>
            <a:r>
              <a:rPr lang="ro-RO" sz="2000" dirty="0" err="1">
                <a:solidFill>
                  <a:schemeClr val="accent1"/>
                </a:solidFill>
                <a:latin typeface="+mj-lt"/>
              </a:rPr>
              <a:t>which</a:t>
            </a:r>
            <a:r>
              <a:rPr lang="ro-RO" sz="2000" dirty="0">
                <a:solidFill>
                  <a:schemeClr val="accent1"/>
                </a:solidFill>
                <a:latin typeface="+mj-lt"/>
              </a:rPr>
              <a:t> </a:t>
            </a:r>
            <a:r>
              <a:rPr lang="en-US" sz="2000" dirty="0">
                <a:solidFill>
                  <a:schemeClr val="accent1"/>
                </a:solidFill>
                <a:latin typeface="+mj-lt"/>
              </a:rPr>
              <a:t>was the first instrument</a:t>
            </a:r>
            <a:r>
              <a:rPr lang="ro-RO" sz="2000" dirty="0">
                <a:solidFill>
                  <a:schemeClr val="accent1"/>
                </a:solidFill>
                <a:latin typeface="+mj-lt"/>
              </a:rPr>
              <a:t> </a:t>
            </a:r>
            <a:r>
              <a:rPr lang="en-US" sz="2000" dirty="0">
                <a:solidFill>
                  <a:schemeClr val="accent1"/>
                </a:solidFill>
                <a:latin typeface="+mj-lt"/>
              </a:rPr>
              <a:t>to </a:t>
            </a:r>
            <a:r>
              <a:rPr lang="en-US" sz="2000" dirty="0" err="1">
                <a:solidFill>
                  <a:schemeClr val="accent1"/>
                </a:solidFill>
                <a:latin typeface="+mj-lt"/>
              </a:rPr>
              <a:t>crystallise</a:t>
            </a:r>
            <a:r>
              <a:rPr lang="en-US" sz="2000" dirty="0">
                <a:solidFill>
                  <a:schemeClr val="accent1"/>
                </a:solidFill>
                <a:latin typeface="+mj-lt"/>
              </a:rPr>
              <a:t> and give binding effect to the rights set out in the Universal Declaration of Human Rights</a:t>
            </a:r>
            <a:r>
              <a:rPr lang="ro-RO" sz="2000" dirty="0">
                <a:solidFill>
                  <a:schemeClr val="accent1"/>
                </a:solidFill>
                <a:latin typeface="+mj-lt"/>
              </a:rPr>
              <a:t>;</a:t>
            </a:r>
            <a:r>
              <a:rPr lang="en-US" sz="2000" dirty="0">
                <a:solidFill>
                  <a:schemeClr val="accent1"/>
                </a:solidFill>
                <a:latin typeface="+mj-lt"/>
              </a:rPr>
              <a:t> </a:t>
            </a:r>
          </a:p>
          <a:p>
            <a:pPr marL="0" indent="0" algn="just">
              <a:buNone/>
            </a:pPr>
            <a:r>
              <a:rPr lang="en-US" sz="2000" dirty="0">
                <a:solidFill>
                  <a:schemeClr val="accent1"/>
                </a:solidFill>
                <a:latin typeface="+mj-lt"/>
              </a:rPr>
              <a:t>the </a:t>
            </a:r>
            <a:r>
              <a:rPr lang="en-US" sz="2000" dirty="0"/>
              <a:t>European Convention on Human Rights</a:t>
            </a:r>
            <a:r>
              <a:rPr lang="en-US" sz="2000" dirty="0">
                <a:solidFill>
                  <a:schemeClr val="accent1"/>
                </a:solidFill>
                <a:latin typeface="+mj-lt"/>
              </a:rPr>
              <a:t> applies equally to </a:t>
            </a:r>
            <a:r>
              <a:rPr lang="en-US" sz="2000" i="1" dirty="0">
                <a:latin typeface="+mj-lt"/>
              </a:rPr>
              <a:t>adults</a:t>
            </a:r>
            <a:r>
              <a:rPr lang="en-US" sz="2000" dirty="0">
                <a:solidFill>
                  <a:schemeClr val="accent1"/>
                </a:solidFill>
                <a:latin typeface="+mj-lt"/>
              </a:rPr>
              <a:t> and </a:t>
            </a:r>
            <a:r>
              <a:rPr lang="en-US" sz="2000" i="1" dirty="0">
                <a:latin typeface="+mj-lt"/>
              </a:rPr>
              <a:t>children</a:t>
            </a:r>
            <a:r>
              <a:rPr lang="ro-RO" sz="2000" dirty="0">
                <a:solidFill>
                  <a:schemeClr val="accent1"/>
                </a:solidFill>
                <a:latin typeface="+mj-lt"/>
              </a:rPr>
              <a:t>;</a:t>
            </a:r>
          </a:p>
          <a:p>
            <a:pPr marL="0" indent="0" algn="just">
              <a:buNone/>
            </a:pPr>
            <a:r>
              <a:rPr lang="ro-RO" sz="2000" dirty="0">
                <a:solidFill>
                  <a:schemeClr val="accent1"/>
                </a:solidFill>
                <a:latin typeface="+mj-lt"/>
              </a:rPr>
              <a:t>t</a:t>
            </a:r>
            <a:r>
              <a:rPr lang="en-US" sz="2000" dirty="0">
                <a:solidFill>
                  <a:schemeClr val="accent1"/>
                </a:solidFill>
                <a:latin typeface="+mj-lt"/>
              </a:rPr>
              <a:t>he Lisbon Treaty has incorporated children’s rights in</a:t>
            </a:r>
            <a:r>
              <a:rPr lang="ro-RO" sz="2000" dirty="0">
                <a:solidFill>
                  <a:schemeClr val="accent1"/>
                </a:solidFill>
                <a:latin typeface="+mj-lt"/>
              </a:rPr>
              <a:t> </a:t>
            </a:r>
            <a:r>
              <a:rPr lang="en-US" sz="2000" dirty="0">
                <a:solidFill>
                  <a:schemeClr val="accent1"/>
                </a:solidFill>
                <a:latin typeface="+mj-lt"/>
              </a:rPr>
              <a:t>the </a:t>
            </a:r>
            <a:r>
              <a:rPr lang="en-US" sz="2000" i="1" dirty="0">
                <a:solidFill>
                  <a:schemeClr val="accent1"/>
                </a:solidFill>
                <a:latin typeface="+mj-lt"/>
              </a:rPr>
              <a:t>Treaty on the European Union (TEU)</a:t>
            </a:r>
            <a:r>
              <a:rPr lang="ro-RO" sz="2000" i="1" dirty="0">
                <a:solidFill>
                  <a:schemeClr val="accent1"/>
                </a:solidFill>
                <a:latin typeface="+mj-lt"/>
              </a:rPr>
              <a:t>, a</a:t>
            </a:r>
            <a:r>
              <a:rPr lang="en-US" sz="2000" i="1" dirty="0">
                <a:solidFill>
                  <a:schemeClr val="accent1"/>
                </a:solidFill>
                <a:latin typeface="+mj-lt"/>
              </a:rPr>
              <a:t>s a result </a:t>
            </a:r>
            <a:r>
              <a:rPr lang="en-US" sz="2000" b="1" i="1" dirty="0">
                <a:solidFill>
                  <a:schemeClr val="accent1"/>
                </a:solidFill>
                <a:latin typeface="+mj-lt"/>
              </a:rPr>
              <a:t>all EU policies must be designed </a:t>
            </a:r>
            <a:r>
              <a:rPr lang="en-US" sz="2000" i="1" dirty="0">
                <a:solidFill>
                  <a:schemeClr val="accent1"/>
                </a:solidFill>
                <a:latin typeface="+mj-lt"/>
              </a:rPr>
              <a:t>and</a:t>
            </a:r>
            <a:r>
              <a:rPr lang="ro-RO" sz="2000" i="1" dirty="0">
                <a:solidFill>
                  <a:schemeClr val="accent1"/>
                </a:solidFill>
                <a:latin typeface="+mj-lt"/>
              </a:rPr>
              <a:t> </a:t>
            </a:r>
            <a:r>
              <a:rPr lang="en-US" sz="2000" b="1" i="1" dirty="0">
                <a:solidFill>
                  <a:schemeClr val="accent1"/>
                </a:solidFill>
                <a:latin typeface="+mj-lt"/>
              </a:rPr>
              <a:t>implemented in line with </a:t>
            </a:r>
            <a:r>
              <a:rPr lang="en-US" sz="2000" b="1" i="1" dirty="0">
                <a:latin typeface="+mj-lt"/>
              </a:rPr>
              <a:t>the child’s best interests</a:t>
            </a:r>
            <a:r>
              <a:rPr lang="ro-RO" sz="2000" b="1" i="1" dirty="0">
                <a:latin typeface="+mj-lt"/>
              </a:rPr>
              <a:t>;</a:t>
            </a:r>
          </a:p>
          <a:p>
            <a:pPr marL="0" indent="0" algn="just">
              <a:buNone/>
            </a:pPr>
            <a:endParaRPr lang="en-US" sz="2000" i="1" dirty="0">
              <a:latin typeface="+mj-lt"/>
            </a:endParaRPr>
          </a:p>
          <a:p>
            <a:pPr marL="0" indent="0" algn="just">
              <a:buNone/>
            </a:pPr>
            <a:r>
              <a:rPr lang="ro-RO" sz="2000" i="0" u="none" strike="noStrike" baseline="0" dirty="0">
                <a:solidFill>
                  <a:schemeClr val="accent1"/>
                </a:solidFill>
                <a:latin typeface="+mj-lt"/>
              </a:rPr>
              <a:t>t</a:t>
            </a:r>
            <a:r>
              <a:rPr lang="en-US" sz="2000" i="0" u="none" strike="noStrike" baseline="0" dirty="0">
                <a:solidFill>
                  <a:schemeClr val="accent1"/>
                </a:solidFill>
                <a:latin typeface="+mj-lt"/>
              </a:rPr>
              <a:t>he </a:t>
            </a:r>
            <a:r>
              <a:rPr lang="en-US" sz="2000" i="1" u="none" strike="noStrike" baseline="0" dirty="0">
                <a:solidFill>
                  <a:schemeClr val="accent1"/>
                </a:solidFill>
                <a:latin typeface="+mj-lt"/>
              </a:rPr>
              <a:t>Charter of Fundamental Rights of the European Union</a:t>
            </a:r>
            <a:r>
              <a:rPr lang="en-US" sz="2000" i="0" u="none" strike="noStrike" baseline="0" dirty="0">
                <a:solidFill>
                  <a:schemeClr val="accent1"/>
                </a:solidFill>
                <a:latin typeface="+mj-lt"/>
              </a:rPr>
              <a:t>, adopted in 2000, </a:t>
            </a:r>
            <a:r>
              <a:rPr lang="en-US" sz="2000" i="1" u="none" strike="noStrike" baseline="0" dirty="0">
                <a:latin typeface="+mj-lt"/>
              </a:rPr>
              <a:t>enshrines a range of civic, political, economic, social and cultural rights</a:t>
            </a:r>
            <a:r>
              <a:rPr lang="ro-RO" sz="2000" i="0" u="none" strike="noStrike" baseline="0" dirty="0">
                <a:solidFill>
                  <a:schemeClr val="accent1"/>
                </a:solidFill>
                <a:latin typeface="+mj-lt"/>
              </a:rPr>
              <a:t>; </a:t>
            </a:r>
          </a:p>
          <a:p>
            <a:pPr marL="0" indent="0" algn="just">
              <a:buNone/>
            </a:pPr>
            <a:r>
              <a:rPr lang="ro-RO" sz="2000" dirty="0">
                <a:solidFill>
                  <a:schemeClr val="accent1"/>
                </a:solidFill>
                <a:latin typeface="+mj-lt"/>
              </a:rPr>
              <a:t>w</a:t>
            </a:r>
            <a:r>
              <a:rPr lang="en-US" sz="2000" i="0" u="none" strike="noStrike" baseline="0" dirty="0">
                <a:solidFill>
                  <a:schemeClr val="accent1"/>
                </a:solidFill>
                <a:latin typeface="+mj-lt"/>
              </a:rPr>
              <a:t>hen the Lisbon Treaty came into force in 2009, the charter acquired the </a:t>
            </a:r>
            <a:r>
              <a:rPr lang="en-US" sz="2000" i="1" u="none" strike="noStrike" baseline="0" dirty="0">
                <a:latin typeface="+mj-lt"/>
              </a:rPr>
              <a:t>same legal value as the treaties</a:t>
            </a:r>
            <a:r>
              <a:rPr lang="en-US" sz="2000" i="0" u="none" strike="noStrike" baseline="0" dirty="0">
                <a:solidFill>
                  <a:schemeClr val="accent1"/>
                </a:solidFill>
                <a:latin typeface="+mj-lt"/>
              </a:rPr>
              <a:t>, meaning that the institutions of the EU are bound to comply with it</a:t>
            </a:r>
            <a:r>
              <a:rPr lang="ro-RO" sz="2000" i="0" u="none" strike="noStrike" baseline="0" dirty="0">
                <a:solidFill>
                  <a:schemeClr val="accent1"/>
                </a:solidFill>
                <a:latin typeface="+mj-lt"/>
              </a:rPr>
              <a:t>;</a:t>
            </a:r>
          </a:p>
          <a:p>
            <a:pPr marL="0" indent="0" algn="just">
              <a:buNone/>
            </a:pPr>
            <a:endParaRPr lang="ro-RO" sz="2000" i="0" u="none" strike="noStrike" baseline="0" dirty="0">
              <a:solidFill>
                <a:schemeClr val="accent1"/>
              </a:solidFill>
              <a:latin typeface="+mj-lt"/>
            </a:endParaRPr>
          </a:p>
          <a:p>
            <a:pPr marL="0" indent="0" algn="just">
              <a:buNone/>
            </a:pPr>
            <a:r>
              <a:rPr lang="ro-RO" sz="2000" dirty="0">
                <a:solidFill>
                  <a:schemeClr val="accent1"/>
                </a:solidFill>
                <a:latin typeface="+mj-lt"/>
              </a:rPr>
              <a:t>t</a:t>
            </a:r>
            <a:r>
              <a:rPr lang="en-US" sz="2000" dirty="0" err="1">
                <a:solidFill>
                  <a:schemeClr val="accent1"/>
                </a:solidFill>
                <a:latin typeface="+mj-lt"/>
              </a:rPr>
              <a:t>hus</a:t>
            </a:r>
            <a:r>
              <a:rPr lang="en-US" sz="2000" dirty="0">
                <a:solidFill>
                  <a:schemeClr val="accent1"/>
                </a:solidFill>
                <a:latin typeface="+mj-lt"/>
              </a:rPr>
              <a:t>, the rights of the child now</a:t>
            </a:r>
            <a:r>
              <a:rPr lang="ro-RO" sz="2000" dirty="0">
                <a:solidFill>
                  <a:schemeClr val="accent1"/>
                </a:solidFill>
                <a:latin typeface="+mj-lt"/>
              </a:rPr>
              <a:t> </a:t>
            </a:r>
            <a:r>
              <a:rPr lang="en-US" sz="2000" dirty="0">
                <a:solidFill>
                  <a:schemeClr val="accent1"/>
                </a:solidFill>
                <a:latin typeface="+mj-lt"/>
              </a:rPr>
              <a:t>constitute an </a:t>
            </a:r>
            <a:r>
              <a:rPr lang="en-US" sz="2000" i="1" dirty="0">
                <a:solidFill>
                  <a:schemeClr val="accent1"/>
                </a:solidFill>
                <a:latin typeface="+mj-lt"/>
              </a:rPr>
              <a:t>integral part of fundamental rights which the EU</a:t>
            </a:r>
            <a:r>
              <a:rPr lang="en-US" sz="2000" dirty="0">
                <a:solidFill>
                  <a:schemeClr val="accent1"/>
                </a:solidFill>
                <a:latin typeface="+mj-lt"/>
              </a:rPr>
              <a:t> and </a:t>
            </a:r>
            <a:r>
              <a:rPr lang="en-US" sz="2000" i="1" dirty="0">
                <a:solidFill>
                  <a:schemeClr val="accent1"/>
                </a:solidFill>
                <a:latin typeface="+mj-lt"/>
              </a:rPr>
              <a:t>Member States are</a:t>
            </a:r>
            <a:r>
              <a:rPr lang="ro-RO" sz="2000" i="1" dirty="0">
                <a:solidFill>
                  <a:schemeClr val="accent1"/>
                </a:solidFill>
                <a:latin typeface="+mj-lt"/>
              </a:rPr>
              <a:t> </a:t>
            </a:r>
            <a:r>
              <a:rPr lang="en-US" sz="2000" i="1" dirty="0">
                <a:solidFill>
                  <a:schemeClr val="accent1"/>
                </a:solidFill>
                <a:latin typeface="+mj-lt"/>
              </a:rPr>
              <a:t>bound to respect by virtue of European and international law</a:t>
            </a:r>
            <a:r>
              <a:rPr lang="en-US" sz="2000" dirty="0">
                <a:solidFill>
                  <a:schemeClr val="accent1"/>
                </a:solidFill>
                <a:latin typeface="+mj-lt"/>
              </a:rPr>
              <a:t>.</a:t>
            </a:r>
            <a:endParaRPr lang="ro-RO" sz="2000" dirty="0">
              <a:solidFill>
                <a:schemeClr val="accent1"/>
              </a:solidFill>
              <a:latin typeface="+mj-lt"/>
            </a:endParaRPr>
          </a:p>
          <a:p>
            <a:pPr algn="just"/>
            <a:endParaRPr lang="ro-RO" sz="2000" dirty="0">
              <a:solidFill>
                <a:schemeClr val="accent1"/>
              </a:solidFill>
              <a:latin typeface="+mj-lt"/>
            </a:endParaRPr>
          </a:p>
          <a:p>
            <a:endParaRPr lang="en-US" dirty="0"/>
          </a:p>
        </p:txBody>
      </p:sp>
    </p:spTree>
    <p:extLst>
      <p:ext uri="{BB962C8B-B14F-4D97-AF65-F5344CB8AC3E}">
        <p14:creationId xmlns:p14="http://schemas.microsoft.com/office/powerpoint/2010/main" val="2544038126"/>
      </p:ext>
    </p:extLst>
  </p:cSld>
  <p:clrMapOvr>
    <a:masterClrMapping/>
  </p:clrMapOvr>
</p:sld>
</file>

<file path=ppt/theme/theme1.xml><?xml version="1.0" encoding="utf-8"?>
<a:theme xmlns:a="http://schemas.openxmlformats.org/drawingml/2006/main" name="Office Theme">
  <a:themeElements>
    <a:clrScheme name="Custom 4">
      <a:dk1>
        <a:srgbClr val="4472C4"/>
      </a:dk1>
      <a:lt1>
        <a:sysClr val="window" lastClr="FFFFFF"/>
      </a:lt1>
      <a:dk2>
        <a:srgbClr val="4472C4"/>
      </a:dk2>
      <a:lt2>
        <a:srgbClr val="E7E6E6"/>
      </a:lt2>
      <a:accent1>
        <a:srgbClr val="171616"/>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ustom 2">
      <a:majorFont>
        <a:latin typeface="Times New Roman"/>
        <a:ea typeface=""/>
        <a:cs typeface=""/>
      </a:majorFont>
      <a:minorFont>
        <a:latin typeface="Times New Roman"/>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5796</TotalTime>
  <Words>7859</Words>
  <Application>Microsoft Office PowerPoint</Application>
  <PresentationFormat>Widescreen</PresentationFormat>
  <Paragraphs>346</Paragraphs>
  <Slides>45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45</vt:i4>
      </vt:variant>
    </vt:vector>
  </HeadingPairs>
  <TitlesOfParts>
    <vt:vector size="51" baseType="lpstr">
      <vt:lpstr>Arial</vt:lpstr>
      <vt:lpstr>Calibri</vt:lpstr>
      <vt:lpstr>Times New Roman</vt:lpstr>
      <vt:lpstr>Verdana</vt:lpstr>
      <vt:lpstr>Wingdings</vt:lpstr>
      <vt:lpstr>Office Theme</vt:lpstr>
      <vt:lpstr>European Standards and Institutional Practices of Family and Child’s Rights Protection  Cycle II, MASTER</vt:lpstr>
      <vt:lpstr>PowerPoint Presentation</vt:lpstr>
      <vt:lpstr>Unit 3:    The European Union legal and policy frameworks for children’s rights</vt:lpstr>
      <vt:lpstr>Unit 3:    The European Union legal and policy frameworks for children’s rights </vt:lpstr>
      <vt:lpstr>PowerPoint Presentation</vt:lpstr>
      <vt:lpstr>  Topics to cover: an overview of the development of children's rights in the EU  </vt:lpstr>
      <vt:lpstr>an overview of the development of children's rights in the EU  how children’s rights law has developed at European level, which key principles guide its application, and which key aspects of children’s rights European law addresses;  </vt:lpstr>
      <vt:lpstr>1. The EU development of children’s rights and the scope of legal protection under the TEU, TFEU and the Charter of Fundamental Rights of the EU (CFR) </vt:lpstr>
      <vt:lpstr>1. The EU development of children’s rights and the scope of legal protection under the TEU, TFEU and the Charter of Fundamental Rights of the EU (CFR) </vt:lpstr>
      <vt:lpstr>1. The EU development of children’s rights and the scope of legal protection under the TEU, TFEU and the Charter of Fundamental Rights of the EU (CFR) </vt:lpstr>
      <vt:lpstr>   1. The EU development of children’s rights and the scope of legal protection under the TEU, TFEU and  the Charter of Fundamental Rights of the EU (CFR).  Issues covered: The rights of the child; Prohibition of child labour and protection of young people at work   </vt:lpstr>
      <vt:lpstr>1. The EU development of children’s rights and the scope of legal protection under the TEU, TFEU and the Charter of Fundamental Rights of the EU (CFR).  Issues covered: Best interests of the child; Children’s rights to participation and to be heard </vt:lpstr>
      <vt:lpstr>1. The EU development of children’s rights and the scope of legal protection under the TEU, TFEU and  the Charter of Fundamental Rights of the EU (CFR). Issues covered: Right to receive free compulsory education; Prohibition (probison)of discrimination on  grounds of age</vt:lpstr>
      <vt:lpstr>2. The relation with the UNCRC and the goals and targets of the UN Sustainable Development Goals (SDGs) which are protected and promoted by different strands of the EU Strategy on the Rights of the Child. United Nations Convention on the Rights of the Child</vt:lpstr>
      <vt:lpstr>2. The relation with the UNCRC and the goals and targets of the UN Sustainable Development Goals (SDGs) which are protected and promoted by different strands of the EU Strategy on the Rights of the Child. </vt:lpstr>
      <vt:lpstr>2. The relation with the UNCRC and the goals and targets of the UN Sustainable Development Goals (SDGs) which are protected and promoted by different strands of the EU Strategy on the Rights of the Child.                              </vt:lpstr>
      <vt:lpstr>2. The relation with the UNCRC and the goals and targets of the UN Sustainable Development Goals (SDGs) which are protected and promoted by different strands of the EU Strategy on the Rights of the Child</vt:lpstr>
      <vt:lpstr>2. The relation with the UNCRC and the goals and targets of the UN Sustainable Development Goals (SDGs) which are protected and promoted by different strands of the EU Strategy on the Rights of the Child. </vt:lpstr>
      <vt:lpstr>2. The relation with the UNCRC and the goals and targets of the UN Sustainable Development Goals (SDGs) which are protected and promoted by different strands of the EU Strategy on the Rights of the Child</vt:lpstr>
      <vt:lpstr> 2. The relation with the UNCRC and the goals and targets of the UN Sustainable Development Goals (SDGs) which are protected and promoted by different strands of the EU Strategy on the Rights of the Child.</vt:lpstr>
      <vt:lpstr>2. The relation with the UNCRC and the goals and targets of the UN Sustainable Development Goals (SDGs) which are protected and promoted by different strands of the EU Strategy on the Rights of the Child.                           The final recommendations of the report include: </vt:lpstr>
      <vt:lpstr>2. The relation with the UNCRC and the goals and targets of the UN Sustainable Development Goals (SDGs) which are protected and promoted by different strands of the EU Strategy on the Rights of the Child.</vt:lpstr>
      <vt:lpstr>2. The relation with the UNCRC and the goals and targets of the UN Sustainable Development Goals (SDGs) which are protected and promoted by different strands of the EU Strategy on the Rights of the Child.                                    Children in armed conflict </vt:lpstr>
      <vt:lpstr>2. The relation with the UNCRC and the goals and targets of the UN Sustainable Development Goals (SDGs) which are protected and promoted by different strands of the EU Strategy on the Rights of the Child. </vt:lpstr>
      <vt:lpstr>3. The relevance of the CoE Convention for the Protection of Human Rights (ECHR) and Fundamental Freedoms in the EU context in relation to children’s rights</vt:lpstr>
      <vt:lpstr>3. The relevance of the CoE Convention for the Protection of Human Rights (ECHR) and Fundamental Freedoms in the EU context in relation to children’s rights</vt:lpstr>
      <vt:lpstr>3. The relevance of the CoE Convention for the Protection of Human Rights (ECHR) and Fundamental Freedoms in the EU context in relation to children’s rights</vt:lpstr>
      <vt:lpstr>3. The relevance of the CoE Convention for the Protection of Human Rights (ECHR) and Fundamental Freedoms in the EU context in relation to children’s rights</vt:lpstr>
      <vt:lpstr>4. The policy instrument of the EU Strategy on the Rights of the Child 2021-2024 and its six areas for priority actions.  EU Strategy on the Rights of the Child 2021-2024 and its six areas for priority actions, other EU strategies</vt:lpstr>
      <vt:lpstr> 4. The policy instrument of the EU Strategy on the Rights of the Child 2021-2024 and its six areas for priority actions.  EU Strategy on the Rights of the Child 2021-2024 and  its six areas for priority actions, other EU strategies</vt:lpstr>
      <vt:lpstr>4. The policy instrument of the EU Strategy on the Rights of the Child 2021-2024 and its six areas for priority actions. EU Strategy on the Rights of the Child 2021-2024 and  its six areas for priority actions, other EU strategies</vt:lpstr>
      <vt:lpstr> 4. EU actions to empower children to be active citizens and members of democratic societies                  Under the EU Strategy on the rights of the child, the Commission committed to: </vt:lpstr>
      <vt:lpstr>4. EU actions to empower children to be active citizens and members of democratic societies                Socio-economic inclusion, health and education </vt:lpstr>
      <vt:lpstr>  4. EU actions to empower children to be active citizens and members of democratic societies                Combating violence against children and ensuring child protection (thematic area 3 of the EU Strategy on the Rights of the Child EU)   </vt:lpstr>
      <vt:lpstr>4. EU actions to empower children to be active citizens and members of democratic societies. Child-friendly justice Thematic area 4 of the EU strategy on the Rights of the Child EU actions to support justice systems that uphold the rights and needs of children  </vt:lpstr>
      <vt:lpstr>4. EU actions to empower children to be active citizens and members of democratic societies.  Thematic area 5 of the EU strategy on the Rights of the Child EU                            Digital and Information Society </vt:lpstr>
      <vt:lpstr>4. EU actions to empower children to be active citizens and members of democratic societies.                  Thematic area 6 of the EU strategy on the Rights of the Child EU      The Global dimension</vt:lpstr>
      <vt:lpstr>5. The role of the Court of Justice of the European Union (CJEU) in developing legal protection for children’s rights</vt:lpstr>
      <vt:lpstr>5. The role of the Court of Justice of the European Union (CJEU) in developing legal protection for children’s rights</vt:lpstr>
      <vt:lpstr>5. The role of the Court of Justice of the European Union (CJEU) in developing legal protection for children’s rights</vt:lpstr>
      <vt:lpstr>6. Resolutions and Directives on the protection of children’s rights, ranging from child trafficking and child soldiers, strategies to prevent the trafficking of women and children: (E.P. resolution (2019/2876(RSP);</vt:lpstr>
      <vt:lpstr>                6.  European Parliament resolution on trafficking in children and child soldiers Directive 2011/36/EU of the European Parliament and of the Council of 5 April 2011 on preventing and combating trafficking in human beings and protecting its victims, and replacing Council Framework Decision 2002/629/JHA</vt:lpstr>
      <vt:lpstr>6. European Parliament resolution on trafficking in children and child soldiers Directive 2011/36/EU of the European Parliament and of the Council of 5 April 2011 on preventing and combating trafficking in human beings and protecting its victims, and replacing Council Framework Decision 2002/629/JHA</vt:lpstr>
      <vt:lpstr>6. European Parliament resolution on trafficking in children and child soldiers Directive 2011/36/EU of the European Parliament and of the Council of 5 April 2011 on preventing and combating trafficking in human beings and protecting its victims, and replacing Council Framework Decision 2002/629/JHA</vt:lpstr>
      <vt:lpstr>   thank you for your interest!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Esanu, Alina</dc:creator>
  <cp:lastModifiedBy>Esanu, Alina</cp:lastModifiedBy>
  <cp:revision>475</cp:revision>
  <dcterms:created xsi:type="dcterms:W3CDTF">2024-01-04T21:42:31Z</dcterms:created>
  <dcterms:modified xsi:type="dcterms:W3CDTF">2024-05-17T11:10:01Z</dcterms:modified>
</cp:coreProperties>
</file>