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4" r:id="rId1"/>
  </p:sldMasterIdLst>
  <p:notesMasterIdLst>
    <p:notesMasterId r:id="rId18"/>
  </p:notesMasterIdLst>
  <p:sldIdLst>
    <p:sldId id="256" r:id="rId2"/>
    <p:sldId id="260" r:id="rId3"/>
    <p:sldId id="257" r:id="rId4"/>
    <p:sldId id="268" r:id="rId5"/>
    <p:sldId id="258" r:id="rId6"/>
    <p:sldId id="259" r:id="rId7"/>
    <p:sldId id="261" r:id="rId8"/>
    <p:sldId id="262" r:id="rId9"/>
    <p:sldId id="263" r:id="rId10"/>
    <p:sldId id="264" r:id="rId11"/>
    <p:sldId id="265" r:id="rId12"/>
    <p:sldId id="266" r:id="rId13"/>
    <p:sldId id="267" r:id="rId14"/>
    <p:sldId id="269" r:id="rId15"/>
    <p:sldId id="271"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4" d="100"/>
          <a:sy n="94" d="100"/>
        </p:scale>
        <p:origin x="-384" y="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65AAE540-871E-4A26-9320-D3B067BAFE0E}" type="datetimeFigureOut">
              <a:rPr lang="ru-RU" smtClean="0"/>
              <a:t>20.09.2021</a:t>
            </a:fld>
            <a:endParaRPr lang="ru-R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F2850D-9BD9-48CC-8BC1-24DB6BF5C894}" type="slidenum">
              <a:rPr lang="ru-RU" smtClean="0"/>
              <a:t>‹#›</a:t>
            </a:fld>
            <a:endParaRPr lang="ru-RU"/>
          </a:p>
        </p:txBody>
      </p:sp>
    </p:spTree>
    <p:extLst>
      <p:ext uri="{BB962C8B-B14F-4D97-AF65-F5344CB8AC3E}">
        <p14:creationId xmlns:p14="http://schemas.microsoft.com/office/powerpoint/2010/main" val="2175763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a:p>
        </p:txBody>
      </p:sp>
      <p:sp>
        <p:nvSpPr>
          <p:cNvPr id="4" name="Slide Number Placeholder 3"/>
          <p:cNvSpPr>
            <a:spLocks noGrp="1"/>
          </p:cNvSpPr>
          <p:nvPr>
            <p:ph type="sldNum" sz="quarter" idx="5"/>
          </p:nvPr>
        </p:nvSpPr>
        <p:spPr/>
        <p:txBody>
          <a:bodyPr/>
          <a:lstStyle/>
          <a:p>
            <a:fld id="{7EF2850D-9BD9-48CC-8BC1-24DB6BF5C894}" type="slidenum">
              <a:rPr lang="ru-RU" smtClean="0"/>
              <a:t>1</a:t>
            </a:fld>
            <a:endParaRPr lang="ru-RU"/>
          </a:p>
        </p:txBody>
      </p:sp>
    </p:spTree>
    <p:extLst>
      <p:ext uri="{BB962C8B-B14F-4D97-AF65-F5344CB8AC3E}">
        <p14:creationId xmlns:p14="http://schemas.microsoft.com/office/powerpoint/2010/main" val="35315439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a:p>
        </p:txBody>
      </p:sp>
      <p:sp>
        <p:nvSpPr>
          <p:cNvPr id="4" name="Slide Number Placeholder 3"/>
          <p:cNvSpPr>
            <a:spLocks noGrp="1"/>
          </p:cNvSpPr>
          <p:nvPr>
            <p:ph type="sldNum" sz="quarter" idx="5"/>
          </p:nvPr>
        </p:nvSpPr>
        <p:spPr/>
        <p:txBody>
          <a:bodyPr/>
          <a:lstStyle/>
          <a:p>
            <a:fld id="{7EF2850D-9BD9-48CC-8BC1-24DB6BF5C894}" type="slidenum">
              <a:rPr lang="ru-RU" smtClean="0"/>
              <a:t>10</a:t>
            </a:fld>
            <a:endParaRPr lang="ru-RU"/>
          </a:p>
        </p:txBody>
      </p:sp>
    </p:spTree>
    <p:extLst>
      <p:ext uri="{BB962C8B-B14F-4D97-AF65-F5344CB8AC3E}">
        <p14:creationId xmlns:p14="http://schemas.microsoft.com/office/powerpoint/2010/main" val="26137895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a:p>
        </p:txBody>
      </p:sp>
      <p:sp>
        <p:nvSpPr>
          <p:cNvPr id="4" name="Slide Number Placeholder 3"/>
          <p:cNvSpPr>
            <a:spLocks noGrp="1"/>
          </p:cNvSpPr>
          <p:nvPr>
            <p:ph type="sldNum" sz="quarter" idx="5"/>
          </p:nvPr>
        </p:nvSpPr>
        <p:spPr/>
        <p:txBody>
          <a:bodyPr/>
          <a:lstStyle/>
          <a:p>
            <a:fld id="{7EF2850D-9BD9-48CC-8BC1-24DB6BF5C894}" type="slidenum">
              <a:rPr lang="ru-RU" smtClean="0"/>
              <a:t>11</a:t>
            </a:fld>
            <a:endParaRPr lang="ru-RU"/>
          </a:p>
        </p:txBody>
      </p:sp>
    </p:spTree>
    <p:extLst>
      <p:ext uri="{BB962C8B-B14F-4D97-AF65-F5344CB8AC3E}">
        <p14:creationId xmlns:p14="http://schemas.microsoft.com/office/powerpoint/2010/main" val="17221421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a:p>
        </p:txBody>
      </p:sp>
      <p:sp>
        <p:nvSpPr>
          <p:cNvPr id="4" name="Slide Number Placeholder 3"/>
          <p:cNvSpPr>
            <a:spLocks noGrp="1"/>
          </p:cNvSpPr>
          <p:nvPr>
            <p:ph type="sldNum" sz="quarter" idx="5"/>
          </p:nvPr>
        </p:nvSpPr>
        <p:spPr/>
        <p:txBody>
          <a:bodyPr/>
          <a:lstStyle/>
          <a:p>
            <a:fld id="{7EF2850D-9BD9-48CC-8BC1-24DB6BF5C894}" type="slidenum">
              <a:rPr lang="ru-RU" smtClean="0"/>
              <a:t>12</a:t>
            </a:fld>
            <a:endParaRPr lang="ru-RU"/>
          </a:p>
        </p:txBody>
      </p:sp>
    </p:spTree>
    <p:extLst>
      <p:ext uri="{BB962C8B-B14F-4D97-AF65-F5344CB8AC3E}">
        <p14:creationId xmlns:p14="http://schemas.microsoft.com/office/powerpoint/2010/main" val="38480554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a:p>
        </p:txBody>
      </p:sp>
      <p:sp>
        <p:nvSpPr>
          <p:cNvPr id="4" name="Slide Number Placeholder 3"/>
          <p:cNvSpPr>
            <a:spLocks noGrp="1"/>
          </p:cNvSpPr>
          <p:nvPr>
            <p:ph type="sldNum" sz="quarter" idx="5"/>
          </p:nvPr>
        </p:nvSpPr>
        <p:spPr/>
        <p:txBody>
          <a:bodyPr/>
          <a:lstStyle/>
          <a:p>
            <a:fld id="{7EF2850D-9BD9-48CC-8BC1-24DB6BF5C894}" type="slidenum">
              <a:rPr lang="ru-RU" smtClean="0"/>
              <a:t>13</a:t>
            </a:fld>
            <a:endParaRPr lang="ru-RU"/>
          </a:p>
        </p:txBody>
      </p:sp>
    </p:spTree>
    <p:extLst>
      <p:ext uri="{BB962C8B-B14F-4D97-AF65-F5344CB8AC3E}">
        <p14:creationId xmlns:p14="http://schemas.microsoft.com/office/powerpoint/2010/main" val="26415590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a:p>
        </p:txBody>
      </p:sp>
      <p:sp>
        <p:nvSpPr>
          <p:cNvPr id="4" name="Slide Number Placeholder 3"/>
          <p:cNvSpPr>
            <a:spLocks noGrp="1"/>
          </p:cNvSpPr>
          <p:nvPr>
            <p:ph type="sldNum" sz="quarter" idx="5"/>
          </p:nvPr>
        </p:nvSpPr>
        <p:spPr/>
        <p:txBody>
          <a:bodyPr/>
          <a:lstStyle/>
          <a:p>
            <a:fld id="{7EF2850D-9BD9-48CC-8BC1-24DB6BF5C894}" type="slidenum">
              <a:rPr lang="ru-RU" smtClean="0"/>
              <a:t>14</a:t>
            </a:fld>
            <a:endParaRPr lang="ru-RU"/>
          </a:p>
        </p:txBody>
      </p:sp>
    </p:spTree>
    <p:extLst>
      <p:ext uri="{BB962C8B-B14F-4D97-AF65-F5344CB8AC3E}">
        <p14:creationId xmlns:p14="http://schemas.microsoft.com/office/powerpoint/2010/main" val="32711992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a:p>
        </p:txBody>
      </p:sp>
      <p:sp>
        <p:nvSpPr>
          <p:cNvPr id="4" name="Slide Number Placeholder 3"/>
          <p:cNvSpPr>
            <a:spLocks noGrp="1"/>
          </p:cNvSpPr>
          <p:nvPr>
            <p:ph type="sldNum" sz="quarter" idx="5"/>
          </p:nvPr>
        </p:nvSpPr>
        <p:spPr/>
        <p:txBody>
          <a:bodyPr/>
          <a:lstStyle/>
          <a:p>
            <a:fld id="{7EF2850D-9BD9-48CC-8BC1-24DB6BF5C894}" type="slidenum">
              <a:rPr lang="ru-RU" smtClean="0"/>
              <a:t>15</a:t>
            </a:fld>
            <a:endParaRPr lang="ru-RU"/>
          </a:p>
        </p:txBody>
      </p:sp>
    </p:spTree>
    <p:extLst>
      <p:ext uri="{BB962C8B-B14F-4D97-AF65-F5344CB8AC3E}">
        <p14:creationId xmlns:p14="http://schemas.microsoft.com/office/powerpoint/2010/main" val="9473558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a:p>
        </p:txBody>
      </p:sp>
      <p:sp>
        <p:nvSpPr>
          <p:cNvPr id="4" name="Slide Number Placeholder 3"/>
          <p:cNvSpPr>
            <a:spLocks noGrp="1"/>
          </p:cNvSpPr>
          <p:nvPr>
            <p:ph type="sldNum" sz="quarter" idx="5"/>
          </p:nvPr>
        </p:nvSpPr>
        <p:spPr/>
        <p:txBody>
          <a:bodyPr/>
          <a:lstStyle/>
          <a:p>
            <a:fld id="{7EF2850D-9BD9-48CC-8BC1-24DB6BF5C894}" type="slidenum">
              <a:rPr lang="ru-RU" smtClean="0"/>
              <a:t>16</a:t>
            </a:fld>
            <a:endParaRPr lang="ru-RU"/>
          </a:p>
        </p:txBody>
      </p:sp>
    </p:spTree>
    <p:extLst>
      <p:ext uri="{BB962C8B-B14F-4D97-AF65-F5344CB8AC3E}">
        <p14:creationId xmlns:p14="http://schemas.microsoft.com/office/powerpoint/2010/main" val="976811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a:p>
        </p:txBody>
      </p:sp>
      <p:sp>
        <p:nvSpPr>
          <p:cNvPr id="4" name="Slide Number Placeholder 3"/>
          <p:cNvSpPr>
            <a:spLocks noGrp="1"/>
          </p:cNvSpPr>
          <p:nvPr>
            <p:ph type="sldNum" sz="quarter" idx="5"/>
          </p:nvPr>
        </p:nvSpPr>
        <p:spPr/>
        <p:txBody>
          <a:bodyPr/>
          <a:lstStyle/>
          <a:p>
            <a:fld id="{7EF2850D-9BD9-48CC-8BC1-24DB6BF5C894}" type="slidenum">
              <a:rPr lang="ru-RU" smtClean="0"/>
              <a:t>2</a:t>
            </a:fld>
            <a:endParaRPr lang="ru-RU"/>
          </a:p>
        </p:txBody>
      </p:sp>
    </p:spTree>
    <p:extLst>
      <p:ext uri="{BB962C8B-B14F-4D97-AF65-F5344CB8AC3E}">
        <p14:creationId xmlns:p14="http://schemas.microsoft.com/office/powerpoint/2010/main" val="332255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a:p>
        </p:txBody>
      </p:sp>
      <p:sp>
        <p:nvSpPr>
          <p:cNvPr id="4" name="Slide Number Placeholder 3"/>
          <p:cNvSpPr>
            <a:spLocks noGrp="1"/>
          </p:cNvSpPr>
          <p:nvPr>
            <p:ph type="sldNum" sz="quarter" idx="5"/>
          </p:nvPr>
        </p:nvSpPr>
        <p:spPr/>
        <p:txBody>
          <a:bodyPr/>
          <a:lstStyle/>
          <a:p>
            <a:fld id="{7EF2850D-9BD9-48CC-8BC1-24DB6BF5C894}" type="slidenum">
              <a:rPr lang="ru-RU" smtClean="0"/>
              <a:t>3</a:t>
            </a:fld>
            <a:endParaRPr lang="ru-RU"/>
          </a:p>
        </p:txBody>
      </p:sp>
    </p:spTree>
    <p:extLst>
      <p:ext uri="{BB962C8B-B14F-4D97-AF65-F5344CB8AC3E}">
        <p14:creationId xmlns:p14="http://schemas.microsoft.com/office/powerpoint/2010/main" val="1120726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a:p>
        </p:txBody>
      </p:sp>
      <p:sp>
        <p:nvSpPr>
          <p:cNvPr id="4" name="Slide Number Placeholder 3"/>
          <p:cNvSpPr>
            <a:spLocks noGrp="1"/>
          </p:cNvSpPr>
          <p:nvPr>
            <p:ph type="sldNum" sz="quarter" idx="5"/>
          </p:nvPr>
        </p:nvSpPr>
        <p:spPr/>
        <p:txBody>
          <a:bodyPr/>
          <a:lstStyle/>
          <a:p>
            <a:fld id="{7EF2850D-9BD9-48CC-8BC1-24DB6BF5C894}" type="slidenum">
              <a:rPr lang="ru-RU" smtClean="0"/>
              <a:t>4</a:t>
            </a:fld>
            <a:endParaRPr lang="ru-RU"/>
          </a:p>
        </p:txBody>
      </p:sp>
    </p:spTree>
    <p:extLst>
      <p:ext uri="{BB962C8B-B14F-4D97-AF65-F5344CB8AC3E}">
        <p14:creationId xmlns:p14="http://schemas.microsoft.com/office/powerpoint/2010/main" val="1865780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a:p>
        </p:txBody>
      </p:sp>
      <p:sp>
        <p:nvSpPr>
          <p:cNvPr id="4" name="Slide Number Placeholder 3"/>
          <p:cNvSpPr>
            <a:spLocks noGrp="1"/>
          </p:cNvSpPr>
          <p:nvPr>
            <p:ph type="sldNum" sz="quarter" idx="5"/>
          </p:nvPr>
        </p:nvSpPr>
        <p:spPr/>
        <p:txBody>
          <a:bodyPr/>
          <a:lstStyle/>
          <a:p>
            <a:fld id="{7EF2850D-9BD9-48CC-8BC1-24DB6BF5C894}" type="slidenum">
              <a:rPr lang="ru-RU" smtClean="0"/>
              <a:t>5</a:t>
            </a:fld>
            <a:endParaRPr lang="ru-RU"/>
          </a:p>
        </p:txBody>
      </p:sp>
    </p:spTree>
    <p:extLst>
      <p:ext uri="{BB962C8B-B14F-4D97-AF65-F5344CB8AC3E}">
        <p14:creationId xmlns:p14="http://schemas.microsoft.com/office/powerpoint/2010/main" val="40522027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a:p>
        </p:txBody>
      </p:sp>
      <p:sp>
        <p:nvSpPr>
          <p:cNvPr id="4" name="Slide Number Placeholder 3"/>
          <p:cNvSpPr>
            <a:spLocks noGrp="1"/>
          </p:cNvSpPr>
          <p:nvPr>
            <p:ph type="sldNum" sz="quarter" idx="5"/>
          </p:nvPr>
        </p:nvSpPr>
        <p:spPr/>
        <p:txBody>
          <a:bodyPr/>
          <a:lstStyle/>
          <a:p>
            <a:fld id="{7EF2850D-9BD9-48CC-8BC1-24DB6BF5C894}" type="slidenum">
              <a:rPr lang="ru-RU" smtClean="0"/>
              <a:t>6</a:t>
            </a:fld>
            <a:endParaRPr lang="ru-RU"/>
          </a:p>
        </p:txBody>
      </p:sp>
    </p:spTree>
    <p:extLst>
      <p:ext uri="{BB962C8B-B14F-4D97-AF65-F5344CB8AC3E}">
        <p14:creationId xmlns:p14="http://schemas.microsoft.com/office/powerpoint/2010/main" val="39125362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a:p>
        </p:txBody>
      </p:sp>
      <p:sp>
        <p:nvSpPr>
          <p:cNvPr id="4" name="Slide Number Placeholder 3"/>
          <p:cNvSpPr>
            <a:spLocks noGrp="1"/>
          </p:cNvSpPr>
          <p:nvPr>
            <p:ph type="sldNum" sz="quarter" idx="5"/>
          </p:nvPr>
        </p:nvSpPr>
        <p:spPr/>
        <p:txBody>
          <a:bodyPr/>
          <a:lstStyle/>
          <a:p>
            <a:fld id="{7EF2850D-9BD9-48CC-8BC1-24DB6BF5C894}" type="slidenum">
              <a:rPr lang="ru-RU" smtClean="0"/>
              <a:t>7</a:t>
            </a:fld>
            <a:endParaRPr lang="ru-RU"/>
          </a:p>
        </p:txBody>
      </p:sp>
    </p:spTree>
    <p:extLst>
      <p:ext uri="{BB962C8B-B14F-4D97-AF65-F5344CB8AC3E}">
        <p14:creationId xmlns:p14="http://schemas.microsoft.com/office/powerpoint/2010/main" val="27668918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a:p>
        </p:txBody>
      </p:sp>
      <p:sp>
        <p:nvSpPr>
          <p:cNvPr id="4" name="Slide Number Placeholder 3"/>
          <p:cNvSpPr>
            <a:spLocks noGrp="1"/>
          </p:cNvSpPr>
          <p:nvPr>
            <p:ph type="sldNum" sz="quarter" idx="5"/>
          </p:nvPr>
        </p:nvSpPr>
        <p:spPr/>
        <p:txBody>
          <a:bodyPr/>
          <a:lstStyle/>
          <a:p>
            <a:fld id="{7EF2850D-9BD9-48CC-8BC1-24DB6BF5C894}" type="slidenum">
              <a:rPr lang="ru-RU" smtClean="0"/>
              <a:t>8</a:t>
            </a:fld>
            <a:endParaRPr lang="ru-RU"/>
          </a:p>
        </p:txBody>
      </p:sp>
    </p:spTree>
    <p:extLst>
      <p:ext uri="{BB962C8B-B14F-4D97-AF65-F5344CB8AC3E}">
        <p14:creationId xmlns:p14="http://schemas.microsoft.com/office/powerpoint/2010/main" val="31342979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a:p>
        </p:txBody>
      </p:sp>
      <p:sp>
        <p:nvSpPr>
          <p:cNvPr id="4" name="Slide Number Placeholder 3"/>
          <p:cNvSpPr>
            <a:spLocks noGrp="1"/>
          </p:cNvSpPr>
          <p:nvPr>
            <p:ph type="sldNum" sz="quarter" idx="5"/>
          </p:nvPr>
        </p:nvSpPr>
        <p:spPr/>
        <p:txBody>
          <a:bodyPr/>
          <a:lstStyle/>
          <a:p>
            <a:fld id="{7EF2850D-9BD9-48CC-8BC1-24DB6BF5C894}" type="slidenum">
              <a:rPr lang="ru-RU" smtClean="0"/>
              <a:t>9</a:t>
            </a:fld>
            <a:endParaRPr lang="ru-RU"/>
          </a:p>
        </p:txBody>
      </p:sp>
    </p:spTree>
    <p:extLst>
      <p:ext uri="{BB962C8B-B14F-4D97-AF65-F5344CB8AC3E}">
        <p14:creationId xmlns:p14="http://schemas.microsoft.com/office/powerpoint/2010/main" val="1262157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75BD77-E11E-4F58-B301-51464963C706}" type="datetimeFigureOut">
              <a:rPr lang="ru-RU" smtClean="0"/>
              <a:t>20.09.2021</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3CA9825-4E45-43F0-B7A9-8C74A46531C8}" type="slidenum">
              <a:rPr lang="ru-RU" smtClean="0"/>
              <a:t>‹#›</a:t>
            </a:fld>
            <a:endParaRPr lang="ru-RU"/>
          </a:p>
        </p:txBody>
      </p:sp>
    </p:spTree>
    <p:extLst>
      <p:ext uri="{BB962C8B-B14F-4D97-AF65-F5344CB8AC3E}">
        <p14:creationId xmlns:p14="http://schemas.microsoft.com/office/powerpoint/2010/main" val="2532882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75BD77-E11E-4F58-B301-51464963C706}" type="datetimeFigureOut">
              <a:rPr lang="ru-RU" smtClean="0"/>
              <a:t>20.09.2021</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3CA9825-4E45-43F0-B7A9-8C74A46531C8}" type="slidenum">
              <a:rPr lang="ru-RU" smtClean="0"/>
              <a:t>‹#›</a:t>
            </a:fld>
            <a:endParaRPr lang="ru-RU"/>
          </a:p>
        </p:txBody>
      </p:sp>
    </p:spTree>
    <p:extLst>
      <p:ext uri="{BB962C8B-B14F-4D97-AF65-F5344CB8AC3E}">
        <p14:creationId xmlns:p14="http://schemas.microsoft.com/office/powerpoint/2010/main" val="685408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75BD77-E11E-4F58-B301-51464963C706}" type="datetimeFigureOut">
              <a:rPr lang="ru-RU" smtClean="0"/>
              <a:t>20.09.2021</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3CA9825-4E45-43F0-B7A9-8C74A46531C8}"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422493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9675BD77-E11E-4F58-B301-51464963C706}" type="datetimeFigureOut">
              <a:rPr lang="ru-RU" smtClean="0"/>
              <a:t>20.09.2021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3CA9825-4E45-43F0-B7A9-8C74A46531C8}" type="slidenum">
              <a:rPr lang="ru-RU" smtClean="0"/>
              <a:t>‹#›</a:t>
            </a:fld>
            <a:endParaRPr lang="ru-RU"/>
          </a:p>
        </p:txBody>
      </p:sp>
    </p:spTree>
    <p:extLst>
      <p:ext uri="{BB962C8B-B14F-4D97-AF65-F5344CB8AC3E}">
        <p14:creationId xmlns:p14="http://schemas.microsoft.com/office/powerpoint/2010/main" val="10964458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9675BD77-E11E-4F58-B301-51464963C706}" type="datetimeFigureOut">
              <a:rPr lang="ru-RU" smtClean="0"/>
              <a:t>20.09.2021</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3CA9825-4E45-43F0-B7A9-8C74A46531C8}"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764338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9675BD77-E11E-4F58-B301-51464963C706}" type="datetimeFigureOut">
              <a:rPr lang="ru-RU" smtClean="0"/>
              <a:t>20.09.2021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3CA9825-4E45-43F0-B7A9-8C74A46531C8}" type="slidenum">
              <a:rPr lang="ru-RU" smtClean="0"/>
              <a:t>‹#›</a:t>
            </a:fld>
            <a:endParaRPr lang="ru-RU"/>
          </a:p>
        </p:txBody>
      </p:sp>
    </p:spTree>
    <p:extLst>
      <p:ext uri="{BB962C8B-B14F-4D97-AF65-F5344CB8AC3E}">
        <p14:creationId xmlns:p14="http://schemas.microsoft.com/office/powerpoint/2010/main" val="6794097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75BD77-E11E-4F58-B301-51464963C706}" type="datetimeFigureOut">
              <a:rPr lang="ru-RU" smtClean="0"/>
              <a:t>20.09.2021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3CA9825-4E45-43F0-B7A9-8C74A46531C8}" type="slidenum">
              <a:rPr lang="ru-RU" smtClean="0"/>
              <a:t>‹#›</a:t>
            </a:fld>
            <a:endParaRPr lang="ru-RU"/>
          </a:p>
        </p:txBody>
      </p:sp>
    </p:spTree>
    <p:extLst>
      <p:ext uri="{BB962C8B-B14F-4D97-AF65-F5344CB8AC3E}">
        <p14:creationId xmlns:p14="http://schemas.microsoft.com/office/powerpoint/2010/main" val="25966351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75BD77-E11E-4F58-B301-51464963C706}" type="datetimeFigureOut">
              <a:rPr lang="ru-RU" smtClean="0"/>
              <a:t>20.09.2021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3CA9825-4E45-43F0-B7A9-8C74A46531C8}" type="slidenum">
              <a:rPr lang="ru-RU" smtClean="0"/>
              <a:t>‹#›</a:t>
            </a:fld>
            <a:endParaRPr lang="ru-RU"/>
          </a:p>
        </p:txBody>
      </p:sp>
    </p:spTree>
    <p:extLst>
      <p:ext uri="{BB962C8B-B14F-4D97-AF65-F5344CB8AC3E}">
        <p14:creationId xmlns:p14="http://schemas.microsoft.com/office/powerpoint/2010/main" val="12253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75BD77-E11E-4F58-B301-51464963C706}" type="datetimeFigureOut">
              <a:rPr lang="ru-RU" smtClean="0"/>
              <a:t>20.09.2021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3CA9825-4E45-43F0-B7A9-8C74A46531C8}" type="slidenum">
              <a:rPr lang="ru-RU" smtClean="0"/>
              <a:t>‹#›</a:t>
            </a:fld>
            <a:endParaRPr lang="ru-RU"/>
          </a:p>
        </p:txBody>
      </p:sp>
    </p:spTree>
    <p:extLst>
      <p:ext uri="{BB962C8B-B14F-4D97-AF65-F5344CB8AC3E}">
        <p14:creationId xmlns:p14="http://schemas.microsoft.com/office/powerpoint/2010/main" val="2049191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75BD77-E11E-4F58-B301-51464963C706}" type="datetimeFigureOut">
              <a:rPr lang="ru-RU" smtClean="0"/>
              <a:t>20.09.2021</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3CA9825-4E45-43F0-B7A9-8C74A46531C8}" type="slidenum">
              <a:rPr lang="ru-RU" smtClean="0"/>
              <a:t>‹#›</a:t>
            </a:fld>
            <a:endParaRPr lang="ru-RU"/>
          </a:p>
        </p:txBody>
      </p:sp>
    </p:spTree>
    <p:extLst>
      <p:ext uri="{BB962C8B-B14F-4D97-AF65-F5344CB8AC3E}">
        <p14:creationId xmlns:p14="http://schemas.microsoft.com/office/powerpoint/2010/main" val="3750153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75BD77-E11E-4F58-B301-51464963C706}" type="datetimeFigureOut">
              <a:rPr lang="ru-RU" smtClean="0"/>
              <a:t>20.09.2021</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3CA9825-4E45-43F0-B7A9-8C74A46531C8}" type="slidenum">
              <a:rPr lang="ru-RU" smtClean="0"/>
              <a:t>‹#›</a:t>
            </a:fld>
            <a:endParaRPr lang="ru-RU"/>
          </a:p>
        </p:txBody>
      </p:sp>
    </p:spTree>
    <p:extLst>
      <p:ext uri="{BB962C8B-B14F-4D97-AF65-F5344CB8AC3E}">
        <p14:creationId xmlns:p14="http://schemas.microsoft.com/office/powerpoint/2010/main" val="1590205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75BD77-E11E-4F58-B301-51464963C706}" type="datetimeFigureOut">
              <a:rPr lang="ru-RU" smtClean="0"/>
              <a:t>20.09.2021</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3CA9825-4E45-43F0-B7A9-8C74A46531C8}" type="slidenum">
              <a:rPr lang="ru-RU" smtClean="0"/>
              <a:t>‹#›</a:t>
            </a:fld>
            <a:endParaRPr lang="ru-RU"/>
          </a:p>
        </p:txBody>
      </p:sp>
    </p:spTree>
    <p:extLst>
      <p:ext uri="{BB962C8B-B14F-4D97-AF65-F5344CB8AC3E}">
        <p14:creationId xmlns:p14="http://schemas.microsoft.com/office/powerpoint/2010/main" val="3823906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75BD77-E11E-4F58-B301-51464963C706}" type="datetimeFigureOut">
              <a:rPr lang="ru-RU" smtClean="0"/>
              <a:t>20.09.2021</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3CA9825-4E45-43F0-B7A9-8C74A46531C8}" type="slidenum">
              <a:rPr lang="ru-RU" smtClean="0"/>
              <a:t>‹#›</a:t>
            </a:fld>
            <a:endParaRPr lang="ru-RU"/>
          </a:p>
        </p:txBody>
      </p:sp>
    </p:spTree>
    <p:extLst>
      <p:ext uri="{BB962C8B-B14F-4D97-AF65-F5344CB8AC3E}">
        <p14:creationId xmlns:p14="http://schemas.microsoft.com/office/powerpoint/2010/main" val="3987597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75BD77-E11E-4F58-B301-51464963C706}" type="datetimeFigureOut">
              <a:rPr lang="ru-RU" smtClean="0"/>
              <a:t>20.09.2021</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3CA9825-4E45-43F0-B7A9-8C74A46531C8}" type="slidenum">
              <a:rPr lang="ru-RU" smtClean="0"/>
              <a:t>‹#›</a:t>
            </a:fld>
            <a:endParaRPr lang="ru-RU"/>
          </a:p>
        </p:txBody>
      </p:sp>
    </p:spTree>
    <p:extLst>
      <p:ext uri="{BB962C8B-B14F-4D97-AF65-F5344CB8AC3E}">
        <p14:creationId xmlns:p14="http://schemas.microsoft.com/office/powerpoint/2010/main" val="3843287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75BD77-E11E-4F58-B301-51464963C706}" type="datetimeFigureOut">
              <a:rPr lang="ru-RU" smtClean="0"/>
              <a:t>20.09.2021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3CA9825-4E45-43F0-B7A9-8C74A46531C8}" type="slidenum">
              <a:rPr lang="ru-RU" smtClean="0"/>
              <a:t>‹#›</a:t>
            </a:fld>
            <a:endParaRPr lang="ru-RU"/>
          </a:p>
        </p:txBody>
      </p:sp>
    </p:spTree>
    <p:extLst>
      <p:ext uri="{BB962C8B-B14F-4D97-AF65-F5344CB8AC3E}">
        <p14:creationId xmlns:p14="http://schemas.microsoft.com/office/powerpoint/2010/main" val="53298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75BD77-E11E-4F58-B301-51464963C706}" type="datetimeFigureOut">
              <a:rPr lang="ru-RU" smtClean="0"/>
              <a:t>20.09.2021</a:t>
            </a:fld>
            <a:endParaRPr lang="ru-RU"/>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3CA9825-4E45-43F0-B7A9-8C74A46531C8}" type="slidenum">
              <a:rPr lang="ru-RU" smtClean="0"/>
              <a:t>‹#›</a:t>
            </a:fld>
            <a:endParaRPr lang="ru-RU"/>
          </a:p>
        </p:txBody>
      </p:sp>
    </p:spTree>
    <p:extLst>
      <p:ext uri="{BB962C8B-B14F-4D97-AF65-F5344CB8AC3E}">
        <p14:creationId xmlns:p14="http://schemas.microsoft.com/office/powerpoint/2010/main" val="263944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675BD77-E11E-4F58-B301-51464963C706}" type="datetimeFigureOut">
              <a:rPr lang="ru-RU" smtClean="0"/>
              <a:t>20.09.2021</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3CA9825-4E45-43F0-B7A9-8C74A46531C8}" type="slidenum">
              <a:rPr lang="ru-RU" smtClean="0"/>
              <a:t>‹#›</a:t>
            </a:fld>
            <a:endParaRPr lang="ru-RU"/>
          </a:p>
        </p:txBody>
      </p:sp>
    </p:spTree>
    <p:extLst>
      <p:ext uri="{BB962C8B-B14F-4D97-AF65-F5344CB8AC3E}">
        <p14:creationId xmlns:p14="http://schemas.microsoft.com/office/powerpoint/2010/main" val="3605889959"/>
      </p:ext>
    </p:extLst>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 id="2147483846" r:id="rId12"/>
    <p:sldLayoutId id="2147483847" r:id="rId13"/>
    <p:sldLayoutId id="2147483848" r:id="rId14"/>
    <p:sldLayoutId id="2147483849" r:id="rId15"/>
    <p:sldLayoutId id="214748385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3F70CE-DD81-45CE-8233-108E3A494661}"/>
              </a:ext>
            </a:extLst>
          </p:cNvPr>
          <p:cNvSpPr>
            <a:spLocks noGrp="1"/>
          </p:cNvSpPr>
          <p:nvPr>
            <p:ph type="ctrTitle"/>
          </p:nvPr>
        </p:nvSpPr>
        <p:spPr/>
        <p:txBody>
          <a:bodyPr/>
          <a:lstStyle/>
          <a:p>
            <a:r>
              <a:rPr lang="en-US" dirty="0"/>
              <a:t>Lexical approach </a:t>
            </a:r>
            <a:endParaRPr lang="ru-RU" dirty="0"/>
          </a:p>
        </p:txBody>
      </p:sp>
      <p:sp>
        <p:nvSpPr>
          <p:cNvPr id="3" name="Subtitle 2">
            <a:extLst>
              <a:ext uri="{FF2B5EF4-FFF2-40B4-BE49-F238E27FC236}">
                <a16:creationId xmlns:a16="http://schemas.microsoft.com/office/drawing/2014/main" xmlns="" id="{F25F1271-D6C5-489C-84A8-3832423F69B2}"/>
              </a:ext>
            </a:extLst>
          </p:cNvPr>
          <p:cNvSpPr>
            <a:spLocks noGrp="1"/>
          </p:cNvSpPr>
          <p:nvPr>
            <p:ph type="subTitle" idx="1"/>
          </p:nvPr>
        </p:nvSpPr>
        <p:spPr>
          <a:xfrm>
            <a:off x="2589213" y="4777379"/>
            <a:ext cx="8915399" cy="1474131"/>
          </a:xfrm>
        </p:spPr>
        <p:txBody>
          <a:bodyPr>
            <a:normAutofit fontScale="92500" lnSpcReduction="10000"/>
          </a:bodyPr>
          <a:lstStyle/>
          <a:p>
            <a:r>
              <a:rPr lang="en-US" dirty="0"/>
              <a:t>                                                                   </a:t>
            </a:r>
            <a:r>
              <a:rPr lang="ro-RO" dirty="0"/>
              <a:t>                     </a:t>
            </a:r>
            <a:r>
              <a:rPr lang="en-US" dirty="0"/>
              <a:t>    Collective project made by</a:t>
            </a:r>
          </a:p>
          <a:p>
            <a:r>
              <a:rPr lang="ro-RO" dirty="0"/>
              <a:t>                                                                                            </a:t>
            </a:r>
            <a:r>
              <a:rPr lang="en-US" dirty="0"/>
              <a:t>Tatiana Grosu</a:t>
            </a:r>
          </a:p>
          <a:p>
            <a:r>
              <a:rPr lang="ro-RO" dirty="0"/>
              <a:t>                                                                                            </a:t>
            </a:r>
            <a:r>
              <a:rPr lang="en-US" dirty="0"/>
              <a:t>Paula Laz</a:t>
            </a:r>
            <a:r>
              <a:rPr lang="ro-RO" dirty="0"/>
              <a:t>ăr</a:t>
            </a:r>
          </a:p>
          <a:p>
            <a:r>
              <a:rPr lang="ro-RO" dirty="0"/>
              <a:t>                                                                                            Marinela Gribincea, EF191SE</a:t>
            </a:r>
            <a:endParaRPr lang="en-US" dirty="0"/>
          </a:p>
          <a:p>
            <a:endParaRPr lang="ru-RU" dirty="0"/>
          </a:p>
        </p:txBody>
      </p:sp>
    </p:spTree>
    <p:extLst>
      <p:ext uri="{BB962C8B-B14F-4D97-AF65-F5344CB8AC3E}">
        <p14:creationId xmlns:p14="http://schemas.microsoft.com/office/powerpoint/2010/main" val="3431119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EF2F8E0-BDD2-4B4F-A832-FF259BF27EC1}"/>
              </a:ext>
            </a:extLst>
          </p:cNvPr>
          <p:cNvSpPr>
            <a:spLocks noGrp="1"/>
          </p:cNvSpPr>
          <p:nvPr>
            <p:ph idx="1"/>
          </p:nvPr>
        </p:nvSpPr>
        <p:spPr>
          <a:xfrm>
            <a:off x="2463282" y="583163"/>
            <a:ext cx="8901404" cy="5691674"/>
          </a:xfrm>
        </p:spPr>
        <p:txBody>
          <a:bodyPr>
            <a:normAutofit lnSpcReduction="10000"/>
          </a:bodyPr>
          <a:lstStyle/>
          <a:p>
            <a:pPr algn="just">
              <a:lnSpc>
                <a:spcPct val="107000"/>
              </a:lnSpc>
              <a:spcAft>
                <a:spcPts val="80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M. Lewis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makes a helpful summary of the findings from first language acquisition research which he thinks are relevant to second language acquisition:</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Language is not learnt by learning individual sounds and structures and then combining them, but by an increasing ability to break down wholes into parts.</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Grammar is acquired by a process of observation, hypothesis and experiment.</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We can use whole phrases without understanding their constituent parts.</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Acquisition is accelerated by contact with a sympathetic interlocutor with a higher level of competence in the target language.</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RU" sz="2400" dirty="0"/>
          </a:p>
        </p:txBody>
      </p:sp>
    </p:spTree>
    <p:extLst>
      <p:ext uri="{BB962C8B-B14F-4D97-AF65-F5344CB8AC3E}">
        <p14:creationId xmlns:p14="http://schemas.microsoft.com/office/powerpoint/2010/main" val="816617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F5A8B21-0EBD-4C6A-A81E-5780BC37C210}"/>
              </a:ext>
            </a:extLst>
          </p:cNvPr>
          <p:cNvSpPr>
            <a:spLocks noGrp="1"/>
          </p:cNvSpPr>
          <p:nvPr>
            <p:ph idx="1"/>
          </p:nvPr>
        </p:nvSpPr>
        <p:spPr>
          <a:xfrm>
            <a:off x="2467913" y="1573762"/>
            <a:ext cx="9008739" cy="3884645"/>
          </a:xfrm>
        </p:spPr>
        <p:txBody>
          <a:bodyPr/>
          <a:lstStyle/>
          <a:p>
            <a:pPr algn="just"/>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Schmitt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(2000) makes a significant contribution to a learning theory for the Lexical Approach by adding that 'the mind stores and processes these [lexical] chunks as individual wholes.' The mind is able to store large amounts of information in long-term memory but its short-term capacity is much more limited, when producing language in speech for example, so it is much more efficient for the brain to recall a chunk of language as if it were one piece of information. 'Figment of his imagination' is, therefore, recalled as one piece of information rather than four separate words.</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146115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A7AF34-1929-47B3-A4FD-2CDADACCE376}"/>
              </a:ext>
            </a:extLst>
          </p:cNvPr>
          <p:cNvSpPr>
            <a:spLocks noGrp="1"/>
          </p:cNvSpPr>
          <p:nvPr>
            <p:ph type="title"/>
          </p:nvPr>
        </p:nvSpPr>
        <p:spPr>
          <a:xfrm>
            <a:off x="2589212" y="577457"/>
            <a:ext cx="8911687" cy="1280890"/>
          </a:xfrm>
        </p:spPr>
        <p:txBody>
          <a:bodyPr/>
          <a:lstStyle/>
          <a:p>
            <a:r>
              <a:rPr lang="ro-RO" dirty="0"/>
              <a:t>Noticing</a:t>
            </a:r>
            <a:endParaRPr lang="ru-RU" dirty="0"/>
          </a:p>
        </p:txBody>
      </p:sp>
      <p:sp>
        <p:nvSpPr>
          <p:cNvPr id="3" name="Content Placeholder 2">
            <a:extLst>
              <a:ext uri="{FF2B5EF4-FFF2-40B4-BE49-F238E27FC236}">
                <a16:creationId xmlns:a16="http://schemas.microsoft.com/office/drawing/2014/main" xmlns="" id="{84441C9B-6E66-4C58-977D-86E161B90EBA}"/>
              </a:ext>
            </a:extLst>
          </p:cNvPr>
          <p:cNvSpPr>
            <a:spLocks noGrp="1"/>
          </p:cNvSpPr>
          <p:nvPr>
            <p:ph idx="1"/>
          </p:nvPr>
        </p:nvSpPr>
        <p:spPr>
          <a:xfrm>
            <a:off x="2206657" y="1632858"/>
            <a:ext cx="9204682" cy="4945223"/>
          </a:xfrm>
        </p:spPr>
        <p:txBody>
          <a:bodyPr>
            <a:normAutofit/>
          </a:bodyPr>
          <a:lstStyle/>
          <a:p>
            <a:pPr algn="just"/>
            <a:r>
              <a:rPr lang="ro-RO" sz="2000" dirty="0">
                <a:latin typeface="Times New Roman" panose="02020603050405020304" pitchFamily="18" charset="0"/>
                <a:ea typeface="Calibri" panose="020F0502020204030204" pitchFamily="34" charset="0"/>
              </a:rPr>
              <a:t>E</a:t>
            </a:r>
            <a:r>
              <a:rPr lang="en-US" sz="2000" dirty="0" err="1">
                <a:effectLst/>
                <a:latin typeface="Times New Roman" panose="02020603050405020304" pitchFamily="18" charset="0"/>
                <a:ea typeface="Calibri" panose="020F0502020204030204" pitchFamily="34" charset="0"/>
              </a:rPr>
              <a:t>ncouraging</a:t>
            </a:r>
            <a:r>
              <a:rPr lang="en-US" sz="2000" dirty="0">
                <a:effectLst/>
                <a:latin typeface="Times New Roman" panose="02020603050405020304" pitchFamily="18" charset="0"/>
                <a:ea typeface="Calibri" panose="020F0502020204030204" pitchFamily="34" charset="0"/>
              </a:rPr>
              <a:t> learners to notice language, specifically lexical chunks and collocations, is central to any methodology connected to a lexical view of language.</a:t>
            </a:r>
            <a:r>
              <a:rPr lang="ro-RO" sz="2000" dirty="0">
                <a:effectLst/>
                <a:latin typeface="Times New Roman" panose="02020603050405020304" pitchFamily="18" charset="0"/>
                <a:ea typeface="Calibri" panose="020F0502020204030204" pitchFamily="34" charset="0"/>
              </a:rPr>
              <a:t> </a:t>
            </a:r>
          </a:p>
          <a:p>
            <a:pPr algn="just">
              <a:lnSpc>
                <a:spcPct val="107000"/>
              </a:lnSpc>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Batstone (1996) describes noticing as 'a complex process: it involves the intake both of meaning and form, and it takes time for learners to progress from initial recognition to the point where they can internalize the underlying rule'. At the same time Lewis (2000) argues that noticing chunks and collocations is a necessary but not sufficient condition for input to become intake. If learners are not directed to notice language in a text there exists a danger that they will 'see through the text' and therefore fail to achieve intake.</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sz="2000" dirty="0">
                <a:effectLst/>
                <a:latin typeface="Times New Roman" panose="02020603050405020304" pitchFamily="18" charset="0"/>
                <a:ea typeface="Calibri" panose="020F0502020204030204" pitchFamily="34" charset="0"/>
              </a:rPr>
              <a:t>Sometimes the noticing is guided by the teacher i.e. the teacher directs the students' attention to lexical features thought to be useful; sometimes the noticing is 'self-directed', i.e. the students themselves select features they think will be useful for them. Sometimes the noticing is explicit, e.g. when items in a text are highlighted; sometimes it is implicit e.g. when the teacher reformulates a student's text </a:t>
            </a:r>
            <a:endParaRPr lang="ru-RU" sz="2000" dirty="0"/>
          </a:p>
        </p:txBody>
      </p:sp>
    </p:spTree>
    <p:extLst>
      <p:ext uri="{BB962C8B-B14F-4D97-AF65-F5344CB8AC3E}">
        <p14:creationId xmlns:p14="http://schemas.microsoft.com/office/powerpoint/2010/main" val="2908563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A88B9E-03D4-4B31-BA37-A0E1E487A4A7}"/>
              </a:ext>
            </a:extLst>
          </p:cNvPr>
          <p:cNvSpPr>
            <a:spLocks noGrp="1"/>
          </p:cNvSpPr>
          <p:nvPr>
            <p:ph type="title"/>
          </p:nvPr>
        </p:nvSpPr>
        <p:spPr>
          <a:xfrm>
            <a:off x="2415644" y="260215"/>
            <a:ext cx="5459393" cy="588870"/>
          </a:xfrm>
        </p:spPr>
        <p:txBody>
          <a:bodyPr>
            <a:normAutofit fontScale="90000"/>
          </a:bodyPr>
          <a:lstStyle/>
          <a:p>
            <a:r>
              <a:rPr lang="ro-RO" dirty="0"/>
              <a:t>*Language awareness</a:t>
            </a:r>
            <a:endParaRPr lang="ru-RU" dirty="0"/>
          </a:p>
        </p:txBody>
      </p:sp>
      <p:sp>
        <p:nvSpPr>
          <p:cNvPr id="3" name="Content Placeholder 2">
            <a:extLst>
              <a:ext uri="{FF2B5EF4-FFF2-40B4-BE49-F238E27FC236}">
                <a16:creationId xmlns:a16="http://schemas.microsoft.com/office/drawing/2014/main" xmlns="" id="{27146ECF-BA78-4CFB-94B9-B207882E5C95}"/>
              </a:ext>
            </a:extLst>
          </p:cNvPr>
          <p:cNvSpPr>
            <a:spLocks noGrp="1"/>
          </p:cNvSpPr>
          <p:nvPr>
            <p:ph idx="1"/>
          </p:nvPr>
        </p:nvSpPr>
        <p:spPr>
          <a:xfrm>
            <a:off x="2155371" y="1101012"/>
            <a:ext cx="9703837" cy="5570376"/>
          </a:xfrm>
        </p:spPr>
        <p:txBody>
          <a:bodyPr>
            <a:normAutofit fontScale="92500" lnSpcReduction="20000"/>
          </a:bodyPr>
          <a:lstStyle/>
          <a:p>
            <a:r>
              <a:rPr lang="ro-RO" dirty="0">
                <a:latin typeface="Times New Roman" panose="02020603050405020304" pitchFamily="18" charset="0"/>
                <a:ea typeface="Calibri" panose="020F0502020204030204" pitchFamily="34" charset="0"/>
              </a:rPr>
              <a:t>L</a:t>
            </a:r>
            <a:r>
              <a:rPr lang="en-US" sz="1800" dirty="0">
                <a:effectLst/>
                <a:latin typeface="Times New Roman" panose="02020603050405020304" pitchFamily="18" charset="0"/>
                <a:ea typeface="Calibri" panose="020F0502020204030204" pitchFamily="34" charset="0"/>
              </a:rPr>
              <a:t>earning materials and teachers can best help learners achieve noticing of lexical chunks by combining a Language Awareness approach to learning with a Lexical Approach to describing language.</a:t>
            </a:r>
            <a:endParaRPr lang="ro-RO" sz="1800" dirty="0">
              <a:effectLst/>
              <a:latin typeface="Times New Roman" panose="02020603050405020304" pitchFamily="18" charset="0"/>
              <a:ea typeface="Calibri" panose="020F0502020204030204" pitchFamily="34" charset="0"/>
            </a:endParaRPr>
          </a:p>
          <a:p>
            <a:pPr>
              <a:lnSpc>
                <a:spcPct val="107000"/>
              </a:lnSpc>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Tomlinson (2003) sums up the principles, objectives and procedures of a language awareness approach as:</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'Paying deliberate attention to features of language in use can help learners to notice the gap between their own performance in the target language and the performance of proficient users of the language.</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Noticing can give salience to a feature, so that it becomes more noticeable in future input, so contributing to the learner's psychological readiness to acquire that feature.</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main objective is to help learners to notice for themselves how language is typically used so that they will note the gaps and 'achieve learning readiness' [as well as independence from the teacher and teaching materials].</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first procedures are usually experiential rather than analytical and aim to involve the learners in affective interaction with a potentially engaging text. [That is, learners read a text, and respond with their own views and opinions before studying the language in the text or answering comprehension type questions.]</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Learners are later encouraged to focus on a particular feature of the text, identify instances of the feature, make discoveries and articulate generalizations about its use.'</a:t>
            </a:r>
            <a:r>
              <a:rPr lang="en-US" sz="1800" dirty="0">
                <a:effectLst/>
                <a:latin typeface="Times New Roman" panose="02020603050405020304" pitchFamily="18" charset="0"/>
                <a:ea typeface="Calibri" panose="020F0502020204030204" pitchFamily="34" charset="0"/>
              </a:rPr>
              <a:t/>
            </a:r>
            <a:br>
              <a:rPr lang="en-US" sz="1800" dirty="0">
                <a:effectLst/>
                <a:latin typeface="Times New Roman" panose="02020603050405020304" pitchFamily="18" charset="0"/>
                <a:ea typeface="Calibri" panose="020F0502020204030204" pitchFamily="34" charset="0"/>
              </a:rPr>
            </a:br>
            <a:endParaRPr lang="ru-RU" dirty="0"/>
          </a:p>
        </p:txBody>
      </p:sp>
    </p:spTree>
    <p:extLst>
      <p:ext uri="{BB962C8B-B14F-4D97-AF65-F5344CB8AC3E}">
        <p14:creationId xmlns:p14="http://schemas.microsoft.com/office/powerpoint/2010/main" val="910308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1665F1-4438-420C-9F69-A7311FBC6AAD}"/>
              </a:ext>
            </a:extLst>
          </p:cNvPr>
          <p:cNvSpPr>
            <a:spLocks noGrp="1"/>
          </p:cNvSpPr>
          <p:nvPr>
            <p:ph type="title"/>
          </p:nvPr>
        </p:nvSpPr>
        <p:spPr/>
        <p:txBody>
          <a:bodyPr/>
          <a:lstStyle/>
          <a:p>
            <a:r>
              <a:rPr lang="en-US" dirty="0"/>
              <a:t>Instructional materials</a:t>
            </a:r>
            <a:endParaRPr lang="ru-RU" dirty="0"/>
          </a:p>
        </p:txBody>
      </p:sp>
      <p:sp>
        <p:nvSpPr>
          <p:cNvPr id="3" name="Content Placeholder 2">
            <a:extLst>
              <a:ext uri="{FF2B5EF4-FFF2-40B4-BE49-F238E27FC236}">
                <a16:creationId xmlns:a16="http://schemas.microsoft.com/office/drawing/2014/main" xmlns="" id="{ACAD8AFC-C04A-4CD0-8525-DCDD9D603D60}"/>
              </a:ext>
            </a:extLst>
          </p:cNvPr>
          <p:cNvSpPr>
            <a:spLocks noGrp="1"/>
          </p:cNvSpPr>
          <p:nvPr>
            <p:ph idx="1"/>
          </p:nvPr>
        </p:nvSpPr>
        <p:spPr>
          <a:xfrm>
            <a:off x="2514567" y="1489786"/>
            <a:ext cx="7478519" cy="5069634"/>
          </a:xfrm>
        </p:spPr>
        <p:txBody>
          <a:bodyPr>
            <a:normAutofit fontScale="85000" lnSpcReduction="20000"/>
          </a:bodyPr>
          <a:lstStyle/>
          <a:p>
            <a:pPr>
              <a:spcAft>
                <a:spcPts val="800"/>
              </a:spcAft>
            </a:pPr>
            <a:r>
              <a:rPr lang="en-US" sz="3100" dirty="0">
                <a:effectLst/>
                <a:latin typeface="Times New Roman" panose="02020603050405020304" pitchFamily="18" charset="0"/>
                <a:ea typeface="Calibri" panose="020F0502020204030204" pitchFamily="34" charset="0"/>
                <a:cs typeface="Times New Roman" panose="02020603050405020304" pitchFamily="18" charset="0"/>
              </a:rPr>
              <a:t>Type 1</a:t>
            </a:r>
            <a:endParaRPr lang="ru-RU" sz="3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spcAft>
                <a:spcPts val="800"/>
              </a:spcAft>
              <a:buNone/>
            </a:pPr>
            <a:r>
              <a:rPr lang="en-US" sz="3100" dirty="0">
                <a:effectLst/>
                <a:latin typeface="Times New Roman" panose="02020603050405020304" pitchFamily="18" charset="0"/>
                <a:ea typeface="Calibri" panose="020F0502020204030204" pitchFamily="34" charset="0"/>
                <a:cs typeface="Times New Roman" panose="02020603050405020304" pitchFamily="18" charset="0"/>
              </a:rPr>
              <a:t>course package computer- concordance;</a:t>
            </a:r>
            <a:endParaRPr lang="ru-RU" sz="31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pPr>
            <a:r>
              <a:rPr lang="en-US" sz="3100" dirty="0">
                <a:effectLst/>
                <a:latin typeface="Times New Roman" panose="02020603050405020304" pitchFamily="18" charset="0"/>
                <a:ea typeface="Calibri" panose="020F0502020204030204" pitchFamily="34" charset="0"/>
                <a:cs typeface="Times New Roman" panose="02020603050405020304" pitchFamily="18" charset="0"/>
              </a:rPr>
              <a:t>Type 2</a:t>
            </a:r>
            <a:endParaRPr lang="ru-RU" sz="3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spcAft>
                <a:spcPts val="800"/>
              </a:spcAft>
              <a:buNone/>
            </a:pPr>
            <a:r>
              <a:rPr lang="en-US" sz="3100" dirty="0">
                <a:latin typeface="Times New Roman" panose="02020603050405020304" pitchFamily="18" charset="0"/>
                <a:ea typeface="Calibri" panose="020F0502020204030204" pitchFamily="34" charset="0"/>
                <a:cs typeface="Times New Roman" panose="02020603050405020304" pitchFamily="18" charset="0"/>
              </a:rPr>
              <a:t>c</a:t>
            </a:r>
            <a:r>
              <a:rPr lang="en-US" sz="3100" dirty="0">
                <a:effectLst/>
                <a:latin typeface="Times New Roman" panose="02020603050405020304" pitchFamily="18" charset="0"/>
                <a:ea typeface="Calibri" panose="020F0502020204030204" pitchFamily="34" charset="0"/>
                <a:cs typeface="Times New Roman" panose="02020603050405020304" pitchFamily="18" charset="0"/>
              </a:rPr>
              <a:t>ollection of vocabulary-teaching activities;</a:t>
            </a:r>
            <a:endParaRPr lang="ru-RU" sz="31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pPr>
            <a:r>
              <a:rPr lang="en-US" sz="3100" dirty="0">
                <a:effectLst/>
                <a:latin typeface="Times New Roman" panose="02020603050405020304" pitchFamily="18" charset="0"/>
                <a:ea typeface="Calibri" panose="020F0502020204030204" pitchFamily="34" charset="0"/>
                <a:cs typeface="Times New Roman" panose="02020603050405020304" pitchFamily="18" charset="0"/>
              </a:rPr>
              <a:t>Type 3</a:t>
            </a:r>
            <a:endParaRPr lang="ru-RU" sz="3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spcAft>
                <a:spcPts val="800"/>
              </a:spcAft>
              <a:buNone/>
            </a:pPr>
            <a:r>
              <a:rPr lang="en-US" sz="3100" dirty="0">
                <a:effectLst/>
                <a:latin typeface="Times New Roman" panose="02020603050405020304" pitchFamily="18" charset="0"/>
                <a:ea typeface="Calibri" panose="020F0502020204030204" pitchFamily="34" charset="0"/>
                <a:cs typeface="Times New Roman" panose="02020603050405020304" pitchFamily="18" charset="0"/>
              </a:rPr>
              <a:t>“printout version” of computer corpora;</a:t>
            </a:r>
            <a:endParaRPr lang="ru-RU" sz="3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spcAft>
                <a:spcPts val="800"/>
              </a:spcAft>
              <a:buNone/>
            </a:pPr>
            <a:r>
              <a:rPr lang="en-US" sz="3100" dirty="0">
                <a:latin typeface="Times New Roman" panose="02020603050405020304" pitchFamily="18" charset="0"/>
                <a:ea typeface="Calibri" panose="020F0502020204030204" pitchFamily="34" charset="0"/>
                <a:cs typeface="Times New Roman" panose="02020603050405020304" pitchFamily="18" charset="0"/>
              </a:rPr>
              <a:t>c</a:t>
            </a:r>
            <a:r>
              <a:rPr lang="en-US" sz="3100" dirty="0">
                <a:effectLst/>
                <a:latin typeface="Times New Roman" panose="02020603050405020304" pitchFamily="18" charset="0"/>
                <a:ea typeface="Calibri" panose="020F0502020204030204" pitchFamily="34" charset="0"/>
                <a:cs typeface="Times New Roman" panose="02020603050405020304" pitchFamily="18" charset="0"/>
              </a:rPr>
              <a:t>ollections packaged in text format;</a:t>
            </a:r>
            <a:endParaRPr lang="ru-RU" sz="31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pPr>
            <a:r>
              <a:rPr lang="en-US" sz="3100" dirty="0">
                <a:effectLst/>
                <a:latin typeface="Times New Roman" panose="02020603050405020304" pitchFamily="18" charset="0"/>
                <a:ea typeface="Calibri" panose="020F0502020204030204" pitchFamily="34" charset="0"/>
                <a:cs typeface="Times New Roman" panose="02020603050405020304" pitchFamily="18" charset="0"/>
              </a:rPr>
              <a:t>Type 4:</a:t>
            </a:r>
            <a:endParaRPr lang="ru-RU" sz="3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spcAft>
                <a:spcPts val="800"/>
              </a:spcAft>
              <a:buNone/>
            </a:pPr>
            <a:r>
              <a:rPr lang="en-US" sz="3100" dirty="0">
                <a:latin typeface="Times New Roman" panose="02020603050405020304" pitchFamily="18" charset="0"/>
                <a:ea typeface="Calibri" panose="020F0502020204030204" pitchFamily="34" charset="0"/>
                <a:cs typeface="Times New Roman" panose="02020603050405020304" pitchFamily="18" charset="0"/>
              </a:rPr>
              <a:t>p</a:t>
            </a:r>
            <a:r>
              <a:rPr lang="en-US" sz="3100" dirty="0">
                <a:effectLst/>
                <a:latin typeface="Times New Roman" panose="02020603050405020304" pitchFamily="18" charset="0"/>
                <a:ea typeface="Calibri" panose="020F0502020204030204" pitchFamily="34" charset="0"/>
                <a:cs typeface="Times New Roman" panose="02020603050405020304" pitchFamily="18" charset="0"/>
              </a:rPr>
              <a:t>rograms and attached data sets</a:t>
            </a:r>
            <a:endParaRPr lang="ru-RU" sz="31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0847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xmlns="" id="{19DE3EC6-71DB-4993-956B-25BA54CE1BF6}"/>
              </a:ext>
            </a:extLst>
          </p:cNvPr>
          <p:cNvSpPr txBox="1"/>
          <p:nvPr/>
        </p:nvSpPr>
        <p:spPr>
          <a:xfrm>
            <a:off x="1108011" y="1407376"/>
            <a:ext cx="6097554" cy="3785652"/>
          </a:xfrm>
          <a:prstGeom prst="rect">
            <a:avLst/>
          </a:prstGeom>
          <a:noFill/>
        </p:spPr>
        <p:txBody>
          <a:bodyPr wrap="square">
            <a:spAutoFit/>
          </a:bodyPr>
          <a:lstStyle/>
          <a:p>
            <a:r>
              <a:rPr lang="en-US" sz="4000" dirty="0">
                <a:effectLst/>
              </a:rPr>
              <a:t>Teacher`s Role:</a:t>
            </a:r>
            <a:r>
              <a:rPr lang="ro-RO" sz="2000" dirty="0">
                <a:effectLst/>
              </a:rPr>
              <a:t/>
            </a:r>
            <a:br>
              <a:rPr lang="ro-RO" sz="2000" dirty="0">
                <a:effectLst/>
              </a:rPr>
            </a:br>
            <a:r>
              <a:rPr lang="en-US" sz="2000" dirty="0">
                <a:effectLst/>
              </a:rPr>
              <a:t/>
            </a:r>
            <a:br>
              <a:rPr lang="en-US" sz="2000" dirty="0">
                <a:effectLst/>
              </a:rPr>
            </a:br>
            <a:r>
              <a:rPr lang="ro-RO" sz="2000" dirty="0">
                <a:effectLst/>
              </a:rPr>
              <a:t>1. </a:t>
            </a:r>
            <a:r>
              <a:rPr lang="en-US" sz="2000" dirty="0">
                <a:effectLst/>
              </a:rPr>
              <a:t>To guide </a:t>
            </a:r>
            <a:r>
              <a:rPr lang="ro-RO" sz="2000" dirty="0">
                <a:effectLst/>
              </a:rPr>
              <a:t/>
            </a:r>
            <a:br>
              <a:rPr lang="ro-RO" sz="2000" dirty="0">
                <a:effectLst/>
              </a:rPr>
            </a:br>
            <a:r>
              <a:rPr lang="ro-RO" sz="2000" dirty="0">
                <a:effectLst/>
              </a:rPr>
              <a:t/>
            </a:r>
            <a:br>
              <a:rPr lang="ro-RO" sz="2000" dirty="0">
                <a:effectLst/>
              </a:rPr>
            </a:br>
            <a:r>
              <a:rPr lang="en-US" sz="2000" dirty="0">
                <a:effectLst/>
              </a:rPr>
              <a:t>a. highlighting lexical chunks</a:t>
            </a:r>
            <a:r>
              <a:rPr lang="ro-RO" sz="2000" dirty="0">
                <a:effectLst/>
              </a:rPr>
              <a:t> </a:t>
            </a:r>
            <a:br>
              <a:rPr lang="ro-RO" sz="2000" dirty="0">
                <a:effectLst/>
              </a:rPr>
            </a:br>
            <a:r>
              <a:rPr lang="en-US" sz="2000" dirty="0">
                <a:effectLst/>
              </a:rPr>
              <a:t>b. focusing on frequent exp.</a:t>
            </a:r>
            <a:r>
              <a:rPr lang="ro-RO" sz="2000" dirty="0">
                <a:effectLst/>
              </a:rPr>
              <a:t/>
            </a:r>
            <a:br>
              <a:rPr lang="ro-RO" sz="2000" dirty="0">
                <a:effectLst/>
              </a:rPr>
            </a:br>
            <a:r>
              <a:rPr lang="en-US" sz="2000" dirty="0">
                <a:effectLst/>
              </a:rPr>
              <a:t/>
            </a:r>
            <a:br>
              <a:rPr lang="en-US" sz="2000" dirty="0">
                <a:effectLst/>
              </a:rPr>
            </a:br>
            <a:r>
              <a:rPr lang="ro-RO" sz="2000" dirty="0">
                <a:effectLst/>
              </a:rPr>
              <a:t>2. </a:t>
            </a:r>
            <a:r>
              <a:rPr lang="en-US" sz="2000" dirty="0">
                <a:effectLst/>
              </a:rPr>
              <a:t>To explain</a:t>
            </a:r>
            <a:r>
              <a:rPr lang="ro-RO" sz="2000" dirty="0">
                <a:effectLst/>
              </a:rPr>
              <a:t/>
            </a:r>
            <a:br>
              <a:rPr lang="ro-RO" sz="2000" dirty="0">
                <a:effectLst/>
              </a:rPr>
            </a:br>
            <a:r>
              <a:rPr lang="en-US" sz="2000" dirty="0">
                <a:effectLst/>
              </a:rPr>
              <a:t> </a:t>
            </a:r>
            <a:br>
              <a:rPr lang="en-US" sz="2000" dirty="0">
                <a:effectLst/>
              </a:rPr>
            </a:br>
            <a:r>
              <a:rPr lang="en-US" sz="2000" dirty="0">
                <a:effectLst/>
              </a:rPr>
              <a:t>a. translate </a:t>
            </a:r>
            <a:r>
              <a:rPr lang="ro-RO" sz="2000" dirty="0">
                <a:effectLst/>
              </a:rPr>
              <a:t/>
            </a:r>
            <a:br>
              <a:rPr lang="ro-RO" sz="2000" dirty="0">
                <a:effectLst/>
              </a:rPr>
            </a:br>
            <a:r>
              <a:rPr lang="en-US" sz="2000" dirty="0">
                <a:effectLst/>
              </a:rPr>
              <a:t>b. explain expressions in a/the context</a:t>
            </a:r>
            <a:endParaRPr lang="en-US" sz="2000" dirty="0"/>
          </a:p>
        </p:txBody>
      </p:sp>
      <p:pic>
        <p:nvPicPr>
          <p:cNvPr id="11" name="Рисунок 10">
            <a:extLst>
              <a:ext uri="{FF2B5EF4-FFF2-40B4-BE49-F238E27FC236}">
                <a16:creationId xmlns:a16="http://schemas.microsoft.com/office/drawing/2014/main" xmlns="" id="{1190C210-CA43-4753-A28D-3FCF19A616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07799" y="990905"/>
            <a:ext cx="4876190" cy="4876190"/>
          </a:xfrm>
          <a:prstGeom prst="rect">
            <a:avLst/>
          </a:prstGeom>
        </p:spPr>
      </p:pic>
    </p:spTree>
    <p:extLst>
      <p:ext uri="{BB962C8B-B14F-4D97-AF65-F5344CB8AC3E}">
        <p14:creationId xmlns:p14="http://schemas.microsoft.com/office/powerpoint/2010/main" val="29346604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8">
            <a:extLst>
              <a:ext uri="{FF2B5EF4-FFF2-40B4-BE49-F238E27FC236}">
                <a16:creationId xmlns:a16="http://schemas.microsoft.com/office/drawing/2014/main" xmlns="" id="{E8A41B0C-32DE-49B6-95A4-8383204CA9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263" y="3129465"/>
            <a:ext cx="2729633" cy="3659991"/>
          </a:xfrm>
          <a:prstGeom prst="rect">
            <a:avLst/>
          </a:prstGeom>
        </p:spPr>
      </p:pic>
      <p:pic>
        <p:nvPicPr>
          <p:cNvPr id="11" name="Рисунок 10">
            <a:extLst>
              <a:ext uri="{FF2B5EF4-FFF2-40B4-BE49-F238E27FC236}">
                <a16:creationId xmlns:a16="http://schemas.microsoft.com/office/drawing/2014/main" xmlns="" id="{177F47B6-645F-4EEF-AA63-E2ECAC3930D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29984" y="3150641"/>
            <a:ext cx="2750049" cy="3659991"/>
          </a:xfrm>
          <a:prstGeom prst="rect">
            <a:avLst/>
          </a:prstGeom>
        </p:spPr>
      </p:pic>
      <p:sp>
        <p:nvSpPr>
          <p:cNvPr id="12" name="Title 1">
            <a:extLst>
              <a:ext uri="{FF2B5EF4-FFF2-40B4-BE49-F238E27FC236}">
                <a16:creationId xmlns:a16="http://schemas.microsoft.com/office/drawing/2014/main" xmlns="" id="{6AF3D82C-CA35-483E-A50B-E55F85B204F3}"/>
              </a:ext>
            </a:extLst>
          </p:cNvPr>
          <p:cNvSpPr>
            <a:spLocks noGrp="1"/>
          </p:cNvSpPr>
          <p:nvPr>
            <p:ph type="title"/>
          </p:nvPr>
        </p:nvSpPr>
        <p:spPr>
          <a:xfrm>
            <a:off x="2482334" y="421073"/>
            <a:ext cx="7922675" cy="857220"/>
          </a:xfrm>
        </p:spPr>
        <p:txBody>
          <a:bodyPr>
            <a:normAutofit fontScale="90000"/>
          </a:bodyPr>
          <a:lstStyle/>
          <a:p>
            <a:r>
              <a:rPr lang="en-US" sz="6000" dirty="0"/>
              <a:t>Recommended Books:</a:t>
            </a:r>
            <a:r>
              <a:rPr lang="ro-RO" dirty="0"/>
              <a:t/>
            </a:r>
            <a:br>
              <a:rPr lang="ro-RO" dirty="0"/>
            </a:br>
            <a:endParaRPr lang="ru-RU" dirty="0"/>
          </a:p>
        </p:txBody>
      </p:sp>
      <p:sp>
        <p:nvSpPr>
          <p:cNvPr id="14" name="TextBox 13">
            <a:extLst>
              <a:ext uri="{FF2B5EF4-FFF2-40B4-BE49-F238E27FC236}">
                <a16:creationId xmlns:a16="http://schemas.microsoft.com/office/drawing/2014/main" xmlns="" id="{41923E8B-E927-486D-B988-6B0848E775F1}"/>
              </a:ext>
            </a:extLst>
          </p:cNvPr>
          <p:cNvSpPr txBox="1"/>
          <p:nvPr/>
        </p:nvSpPr>
        <p:spPr>
          <a:xfrm>
            <a:off x="2482334" y="2344635"/>
            <a:ext cx="10114569" cy="1569660"/>
          </a:xfrm>
          <a:prstGeom prst="rect">
            <a:avLst/>
          </a:prstGeom>
          <a:noFill/>
        </p:spPr>
        <p:txBody>
          <a:bodyPr wrap="square">
            <a:spAutoFit/>
          </a:bodyPr>
          <a:lstStyle/>
          <a:p>
            <a:r>
              <a:rPr lang="en-US" sz="2400" dirty="0"/>
              <a:t>a. Implementing the Lexical Approach (by Michael Lewis)</a:t>
            </a:r>
            <a:r>
              <a:rPr lang="ro-RO" sz="2400" dirty="0"/>
              <a:t/>
            </a:r>
            <a:br>
              <a:rPr lang="ro-RO" sz="2400" dirty="0"/>
            </a:br>
            <a:r>
              <a:rPr lang="en-US" sz="2400" dirty="0"/>
              <a:t>b. Oxford Collocations Dictionary</a:t>
            </a:r>
            <a:r>
              <a:rPr lang="ro-RO" sz="2400" dirty="0"/>
              <a:t/>
            </a:r>
            <a:br>
              <a:rPr lang="ro-RO" sz="2400" dirty="0"/>
            </a:br>
            <a:r>
              <a:rPr lang="en-US" sz="2400" dirty="0"/>
              <a:t>c. </a:t>
            </a:r>
            <a:r>
              <a:rPr lang="en-US" sz="2400" dirty="0" err="1"/>
              <a:t>Teching</a:t>
            </a:r>
            <a:r>
              <a:rPr lang="en-US" sz="2400" dirty="0"/>
              <a:t> Collocation (by Michael Lewis)</a:t>
            </a:r>
            <a:r>
              <a:rPr lang="ro-RO" sz="2400" dirty="0"/>
              <a:t/>
            </a:r>
            <a:br>
              <a:rPr lang="ro-RO" sz="2400" dirty="0"/>
            </a:br>
            <a:r>
              <a:rPr lang="en-US" sz="2400" dirty="0"/>
              <a:t>d. Natural Grammar  (by Scott </a:t>
            </a:r>
            <a:r>
              <a:rPr lang="en-US" sz="2400" dirty="0" err="1"/>
              <a:t>Thornbury</a:t>
            </a:r>
            <a:r>
              <a:rPr lang="en-US" sz="2400" dirty="0"/>
              <a:t>)</a:t>
            </a:r>
          </a:p>
        </p:txBody>
      </p:sp>
    </p:spTree>
    <p:extLst>
      <p:ext uri="{BB962C8B-B14F-4D97-AF65-F5344CB8AC3E}">
        <p14:creationId xmlns:p14="http://schemas.microsoft.com/office/powerpoint/2010/main" val="37424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53BCB7-B6F1-4C78-A43F-C96130BEB79F}"/>
              </a:ext>
            </a:extLst>
          </p:cNvPr>
          <p:cNvSpPr>
            <a:spLocks noGrp="1"/>
          </p:cNvSpPr>
          <p:nvPr>
            <p:ph type="title"/>
          </p:nvPr>
        </p:nvSpPr>
        <p:spPr>
          <a:xfrm>
            <a:off x="2844853" y="1510518"/>
            <a:ext cx="8915400" cy="663514"/>
          </a:xfrm>
        </p:spPr>
        <p:txBody>
          <a:bodyPr>
            <a:normAutofit fontScale="90000"/>
          </a:bodyPr>
          <a:lstStyle/>
          <a:p>
            <a:r>
              <a:rPr lang="ro-RO" sz="3200" dirty="0">
                <a:effectLst/>
                <a:latin typeface="Times New Roman" panose="02020603050405020304" pitchFamily="18" charset="0"/>
                <a:ea typeface="Calibri" panose="020F0502020204030204" pitchFamily="34" charset="0"/>
                <a:cs typeface="Times New Roman" panose="02020603050405020304" pitchFamily="18" charset="0"/>
              </a:rPr>
              <a:t>What</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’s the difference between lexis and vocabulary? </a:t>
            </a:r>
            <a:r>
              <a:rPr lang="ru-RU" sz="1800" dirty="0">
                <a:effectLst/>
                <a:latin typeface="Calibri" panose="020F0502020204030204" pitchFamily="34" charset="0"/>
                <a:ea typeface="Calibri" panose="020F0502020204030204" pitchFamily="34" charset="0"/>
                <a:cs typeface="Times New Roman" panose="02020603050405020304" pitchFamily="18" charset="0"/>
              </a:rPr>
              <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sp>
        <p:nvSpPr>
          <p:cNvPr id="3" name="Content Placeholder 2">
            <a:extLst>
              <a:ext uri="{FF2B5EF4-FFF2-40B4-BE49-F238E27FC236}">
                <a16:creationId xmlns:a16="http://schemas.microsoft.com/office/drawing/2014/main" xmlns="" id="{2229AFB3-A433-4568-BA18-C1FE5847705D}"/>
              </a:ext>
            </a:extLst>
          </p:cNvPr>
          <p:cNvSpPr>
            <a:spLocks noGrp="1"/>
          </p:cNvSpPr>
          <p:nvPr>
            <p:ph idx="1"/>
          </p:nvPr>
        </p:nvSpPr>
        <p:spPr>
          <a:xfrm>
            <a:off x="2462297" y="2964025"/>
            <a:ext cx="8915400" cy="2662335"/>
          </a:xfrm>
        </p:spPr>
        <p:txBody>
          <a:bodyPr/>
          <a:lstStyle/>
          <a:p>
            <a:pPr algn="just"/>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As nouns the difference between vocabulary and lexis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is that </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vocabulary</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is a usually alphabetized and explained collection of words e.g. of a particular field, or prepared for a specific purpose, often for learning while </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lexis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is (linguistics) the set of all words and phrases in a language.</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795220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A58690-B2ED-44F7-A420-C567EBC96699}"/>
              </a:ext>
            </a:extLst>
          </p:cNvPr>
          <p:cNvSpPr>
            <a:spLocks noGrp="1"/>
          </p:cNvSpPr>
          <p:nvPr>
            <p:ph type="title"/>
          </p:nvPr>
        </p:nvSpPr>
        <p:spPr>
          <a:xfrm>
            <a:off x="2592925" y="624110"/>
            <a:ext cx="8911687" cy="859457"/>
          </a:xfrm>
        </p:spPr>
        <p:txBody>
          <a:bodyPr/>
          <a:lstStyle/>
          <a:p>
            <a:r>
              <a:rPr lang="ro-RO" dirty="0"/>
              <a:t>Lexical approach </a:t>
            </a:r>
            <a:endParaRPr lang="ru-RU" dirty="0"/>
          </a:p>
        </p:txBody>
      </p:sp>
      <p:sp>
        <p:nvSpPr>
          <p:cNvPr id="3" name="Content Placeholder 2">
            <a:extLst>
              <a:ext uri="{FF2B5EF4-FFF2-40B4-BE49-F238E27FC236}">
                <a16:creationId xmlns:a16="http://schemas.microsoft.com/office/drawing/2014/main" xmlns="" id="{F0AC9D5D-71AD-48CB-9F11-64A1688A5B6C}"/>
              </a:ext>
            </a:extLst>
          </p:cNvPr>
          <p:cNvSpPr>
            <a:spLocks noGrp="1"/>
          </p:cNvSpPr>
          <p:nvPr>
            <p:ph idx="1"/>
          </p:nvPr>
        </p:nvSpPr>
        <p:spPr>
          <a:xfrm>
            <a:off x="2519266" y="1558211"/>
            <a:ext cx="8761444" cy="4675679"/>
          </a:xfrm>
        </p:spPr>
        <p:txBody>
          <a:bodyPr>
            <a:normAutofit fontScale="92500" lnSpcReduction="10000"/>
          </a:bodyPr>
          <a:lstStyle/>
          <a:p>
            <a:pPr algn="just"/>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 lexical approach in language teaching refers to one derived from the belief that the building blocks of language learning and communication are not grammar, functions, notions, or some other unit of planning and teaching but lexis, that is,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words and word combinations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Lexical approaches in language teaching reflect a belief in the centrality of the lexicon to language structure, second language learning, and language use, and in particular to multiword lexical units or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“chunks”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that are learned and used as single items. Linguistic theory has also recognized a more central role for vocabulary in linguistic description. Formal transformational/generative linguistics, which previously took syntax as the primary focus, now gives more central attention to the lexicon and how the lexicon is formatted, coded, and organized. Chomsky, the father of contemporary studies in syntax, has recently adopted a “lexicon-is-prime” position in his Minimalist Linguistic theory.</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ru-RU" dirty="0"/>
          </a:p>
        </p:txBody>
      </p:sp>
    </p:spTree>
    <p:extLst>
      <p:ext uri="{BB962C8B-B14F-4D97-AF65-F5344CB8AC3E}">
        <p14:creationId xmlns:p14="http://schemas.microsoft.com/office/powerpoint/2010/main" val="2617804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AB45B5-9F8D-4D78-B2E4-2849D6D9B330}"/>
              </a:ext>
            </a:extLst>
          </p:cNvPr>
          <p:cNvSpPr>
            <a:spLocks noGrp="1"/>
          </p:cNvSpPr>
          <p:nvPr>
            <p:ph type="title"/>
          </p:nvPr>
        </p:nvSpPr>
        <p:spPr>
          <a:xfrm>
            <a:off x="2452998" y="871372"/>
            <a:ext cx="8911687" cy="1280890"/>
          </a:xfrm>
        </p:spPr>
        <p:txBody>
          <a:bodyPr/>
          <a:lstStyle/>
          <a:p>
            <a:r>
              <a:rPr lang="en-US" dirty="0"/>
              <a:t>Objectives</a:t>
            </a:r>
            <a:endParaRPr lang="ru-RU" dirty="0"/>
          </a:p>
        </p:txBody>
      </p:sp>
      <p:sp>
        <p:nvSpPr>
          <p:cNvPr id="3" name="Content Placeholder 2">
            <a:extLst>
              <a:ext uri="{FF2B5EF4-FFF2-40B4-BE49-F238E27FC236}">
                <a16:creationId xmlns:a16="http://schemas.microsoft.com/office/drawing/2014/main" xmlns="" id="{0EA9C45E-0B31-4208-8D87-90D21CCD58FA}"/>
              </a:ext>
            </a:extLst>
          </p:cNvPr>
          <p:cNvSpPr>
            <a:spLocks noGrp="1"/>
          </p:cNvSpPr>
          <p:nvPr>
            <p:ph idx="1"/>
          </p:nvPr>
        </p:nvSpPr>
        <p:spPr>
          <a:xfrm>
            <a:off x="2365277" y="2152262"/>
            <a:ext cx="8999408" cy="4229878"/>
          </a:xfrm>
        </p:spPr>
        <p:txBody>
          <a:bodyPr>
            <a:normAutofit/>
          </a:bodyPr>
          <a:lstStyle/>
          <a:p>
            <a:pPr algn="just">
              <a:lnSpc>
                <a:spcPct val="107000"/>
              </a:lnSpc>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-to understand and combine learning materials of lexical principles rather than grammatical.</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-to perceive the most general and typical lexical words together with lexical patterns and accesses.</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-to solidify the perception of lexical patterns and accesses.</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6518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33042B9-3220-46A3-91AE-B868248A36E5}"/>
              </a:ext>
            </a:extLst>
          </p:cNvPr>
          <p:cNvSpPr>
            <a:spLocks noGrp="1"/>
          </p:cNvSpPr>
          <p:nvPr>
            <p:ph idx="1"/>
          </p:nvPr>
        </p:nvSpPr>
        <p:spPr>
          <a:xfrm>
            <a:off x="2715209" y="1530220"/>
            <a:ext cx="8444204" cy="4721290"/>
          </a:xfrm>
        </p:spPr>
        <p:txBody>
          <a:bodyPr>
            <a:normAutofit/>
          </a:bodyPr>
          <a:lstStyle/>
          <a:p>
            <a:pPr algn="just"/>
            <a:r>
              <a:rPr lang="en-US" sz="2400" dirty="0">
                <a:effectLst/>
                <a:latin typeface="Times New Roman" panose="02020603050405020304" pitchFamily="18" charset="0"/>
                <a:ea typeface="Calibri" panose="020F0502020204030204" pitchFamily="34" charset="0"/>
              </a:rPr>
              <a:t>'Lexical chunk' is an umbrella term which includes all the other terms. We define a lexical chunk as any pair or group of words which are commonly found together, or in close proximity.</a:t>
            </a:r>
            <a:br>
              <a:rPr lang="en-US" sz="2400" dirty="0">
                <a:effectLst/>
                <a:latin typeface="Times New Roman" panose="02020603050405020304" pitchFamily="18" charset="0"/>
                <a:ea typeface="Calibri" panose="020F0502020204030204" pitchFamily="34" charset="0"/>
              </a:rPr>
            </a:br>
            <a:endParaRPr lang="ro-RO" sz="2400" dirty="0">
              <a:effectLst/>
              <a:latin typeface="Times New Roman" panose="02020603050405020304" pitchFamily="18" charset="0"/>
              <a:ea typeface="Calibri" panose="020F0502020204030204" pitchFamily="34" charset="0"/>
            </a:endParaRPr>
          </a:p>
          <a:p>
            <a:pPr algn="just"/>
            <a:r>
              <a:rPr lang="en-US" sz="2400" dirty="0">
                <a:effectLst/>
                <a:latin typeface="Times New Roman" panose="02020603050405020304" pitchFamily="18" charset="0"/>
                <a:ea typeface="Calibri" panose="020F0502020204030204" pitchFamily="34" charset="0"/>
              </a:rPr>
              <a:t>'Collocation' is also included in the term 'lexical chunk', but we refer to it separately from time to time, so we define it as a pair of lexical content words commonly found together. Following this definition, 'basic' + 'principles' is a collocation, but 'look' + 'at' is not because it combines a lexical content word and a grammar function word. Identifying chunks and collocations is often a question of intuition, unless you have access to a corpus.</a:t>
            </a:r>
            <a:br>
              <a:rPr lang="en-US" sz="2400" dirty="0">
                <a:effectLst/>
                <a:latin typeface="Times New Roman" panose="02020603050405020304" pitchFamily="18" charset="0"/>
                <a:ea typeface="Calibri" panose="020F0502020204030204" pitchFamily="34" charset="0"/>
              </a:rPr>
            </a:br>
            <a:endParaRPr lang="ro-RO" sz="2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879861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3BBD2D-920F-4D23-936E-30D0DB829201}"/>
              </a:ext>
            </a:extLst>
          </p:cNvPr>
          <p:cNvSpPr>
            <a:spLocks noGrp="1"/>
          </p:cNvSpPr>
          <p:nvPr>
            <p:ph type="title"/>
          </p:nvPr>
        </p:nvSpPr>
        <p:spPr/>
        <p:txBody>
          <a:bodyPr/>
          <a:lstStyle/>
          <a:p>
            <a:r>
              <a:rPr lang="ro-RO" dirty="0"/>
              <a:t>Principle 1 </a:t>
            </a:r>
            <a:br>
              <a:rPr lang="ro-RO" dirty="0"/>
            </a:br>
            <a:r>
              <a:rPr lang="ro-RO" dirty="0"/>
              <a:t>Gramaticalised lexis</a:t>
            </a:r>
            <a:endParaRPr lang="ru-RU" dirty="0"/>
          </a:p>
        </p:txBody>
      </p:sp>
      <p:sp>
        <p:nvSpPr>
          <p:cNvPr id="3" name="Content Placeholder 2">
            <a:extLst>
              <a:ext uri="{FF2B5EF4-FFF2-40B4-BE49-F238E27FC236}">
                <a16:creationId xmlns:a16="http://schemas.microsoft.com/office/drawing/2014/main" xmlns="" id="{C0CB7FE7-DC07-4658-9886-84A2B348E113}"/>
              </a:ext>
            </a:extLst>
          </p:cNvPr>
          <p:cNvSpPr>
            <a:spLocks noGrp="1"/>
          </p:cNvSpPr>
          <p:nvPr>
            <p:ph idx="1"/>
          </p:nvPr>
        </p:nvSpPr>
        <p:spPr>
          <a:xfrm>
            <a:off x="2589212" y="2581469"/>
            <a:ext cx="8911687" cy="2960914"/>
          </a:xfrm>
        </p:spPr>
        <p:txBody>
          <a:bodyPr/>
          <a:lstStyle/>
          <a:p>
            <a:pPr algn="just"/>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basic principle of the lexical approach, then, is: "Language is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grammaticalised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lexis, not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lexicalised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grammar" (Lewis 1993). In other words, lexis is central in creating meaning, grammar plays a subservient managerial role. If you accept this principle then the logical implication is that we should spend more time helping learners develop their stock of phrases, and less time on grammatical structures.</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498139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CA39307-E5AC-4FCD-8F50-C0F2952D17F1}"/>
              </a:ext>
            </a:extLst>
          </p:cNvPr>
          <p:cNvSpPr>
            <a:spLocks noGrp="1"/>
          </p:cNvSpPr>
          <p:nvPr>
            <p:ph idx="1"/>
          </p:nvPr>
        </p:nvSpPr>
        <p:spPr>
          <a:xfrm>
            <a:off x="2062065" y="1054359"/>
            <a:ext cx="9283960" cy="5561045"/>
          </a:xfrm>
        </p:spPr>
        <p:txBody>
          <a:bodyPr>
            <a:normAutofit/>
          </a:bodyPr>
          <a:lstStyle/>
          <a:p>
            <a:pPr algn="just">
              <a:lnSpc>
                <a:spcPct val="107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In recent years it has been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recognised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both that native speakers have a vast stock of these lexical chunks and that these lexical chunks are vital for fluent production. Fluency does not depend so much on having a set of generative grammar rules and a separate stock of words - the 'slot and filler' or open choice principle - as on having rapid access to a stock of chunks:</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"It is our ability to use lexical phrases that helps us to speak with fluency. This prefabricated speech has both the advantages of more efficient retrieval and of permitting speakers (and learners) to direct their attention to the larger structure of the discourse, rather than keeping it narrowly focused on individual words as they are produced"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Nattinger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DeCarrico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1992).</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315807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7C50CC-EB22-497A-B087-9E8A31F0BFB7}"/>
              </a:ext>
            </a:extLst>
          </p:cNvPr>
          <p:cNvSpPr>
            <a:spLocks noGrp="1"/>
          </p:cNvSpPr>
          <p:nvPr>
            <p:ph type="title"/>
          </p:nvPr>
        </p:nvSpPr>
        <p:spPr>
          <a:xfrm>
            <a:off x="2383939" y="381754"/>
            <a:ext cx="9255967" cy="551547"/>
          </a:xfrm>
        </p:spPr>
        <p:txBody>
          <a:bodyPr>
            <a:normAutofit/>
          </a:bodyPr>
          <a:lstStyle/>
          <a:p>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an example of lexical chunks or prefabricated speech in action:</a:t>
            </a:r>
            <a:endParaRPr lang="ru-RU" sz="2800" dirty="0"/>
          </a:p>
        </p:txBody>
      </p:sp>
      <p:sp>
        <p:nvSpPr>
          <p:cNvPr id="3" name="Content Placeholder 2">
            <a:extLst>
              <a:ext uri="{FF2B5EF4-FFF2-40B4-BE49-F238E27FC236}">
                <a16:creationId xmlns:a16="http://schemas.microsoft.com/office/drawing/2014/main" xmlns="" id="{7A2063A3-7343-44E8-BFD2-C2DA8EC76F60}"/>
              </a:ext>
            </a:extLst>
          </p:cNvPr>
          <p:cNvSpPr>
            <a:spLocks noGrp="1"/>
          </p:cNvSpPr>
          <p:nvPr>
            <p:ph idx="1"/>
          </p:nvPr>
        </p:nvSpPr>
        <p:spPr>
          <a:xfrm>
            <a:off x="2049624" y="1222551"/>
            <a:ext cx="10142376" cy="5504820"/>
          </a:xfrm>
        </p:spPr>
        <p:txBody>
          <a:bodyPr>
            <a:normAutofit fontScale="92500" lnSpcReduction="20000"/>
          </a:bodyPr>
          <a:lstStyle/>
          <a:p>
            <a:pPr>
              <a:lnSpc>
                <a:spcPct val="107000"/>
              </a:lnSpc>
              <a:spcAft>
                <a:spcPts val="800"/>
              </a:spcAft>
            </a:pP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Chris: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Carlos tells me Naomi fancies him.</a:t>
            </a:r>
            <a:br>
              <a:rPr lang="en-US" sz="1800" dirty="0">
                <a:effectLst/>
                <a:latin typeface="Times New Roman" panose="02020603050405020304" pitchFamily="18" charset="0"/>
                <a:ea typeface="Calibri" panose="020F0502020204030204" pitchFamily="34" charset="0"/>
                <a:cs typeface="Times New Roman" panose="02020603050405020304" pitchFamily="18" charset="0"/>
              </a:rPr>
            </a:b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Ivor: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It's just a figment of his imagination.</a:t>
            </a:r>
            <a:br>
              <a:rPr lang="en-US" sz="1800" dirty="0">
                <a:effectLst/>
                <a:latin typeface="Times New Roman" panose="02020603050405020304" pitchFamily="18" charset="0"/>
                <a:ea typeface="Calibri" panose="020F0502020204030204" pitchFamily="34" charset="0"/>
                <a:cs typeface="Times New Roman" panose="02020603050405020304" pitchFamily="18" charset="0"/>
              </a:rPr>
            </a:b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r>
            <a:br>
              <a:rPr lang="en-US" sz="1800" dirty="0">
                <a:effectLst/>
                <a:latin typeface="Times New Roman" panose="02020603050405020304" pitchFamily="18" charset="0"/>
                <a:ea typeface="Calibri" panose="020F0502020204030204" pitchFamily="34" charset="0"/>
                <a:cs typeface="Times New Roman" panose="02020603050405020304" pitchFamily="18" charset="0"/>
              </a:rPr>
            </a:b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According to the theory we have just outlined, it is not the case that Ivor has accessed 'figment' and 'imagination' from his vocabulary store and then accessed the structure: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it + to be + adverb + article + noun + of + possessive adjective + noun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from the grammar store. It is more likely that Ivor has accessed the whole chunk in one go. We have, in Peters' words, in addition to vocabulary and grammar stores, a 'phrasebook with grammatical notes'. Probably, the chunk is stored something like this:</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It is/was + (just/only) + a figment of + possessive + imagination</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Accessing, in effect, 8 words in one go allows me to speak fluently and to focus on other aspects of the discourse - more comments about Carlos, for example. </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We can make 2 more points about this example:</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 number of friends and colleagues were asked to give an example of the word 'figment'. They all gave an example which corresponds to our chunk above. When asked to define the word 'figment', hardly anyone could do this accurately. This is an example of how native speakers routinely use chunks without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analysing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 constituent parts.</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There is nothing intrinsically negative in the dictionary definition of the word 'figment', yet it is always, in </a:t>
            </a: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our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experience, used dismissively or derisively. This is an example of how we store information about a word which goes beyond its simple meaning.</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571415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5A80D2-2496-43D9-836B-487A39E3846E}"/>
              </a:ext>
            </a:extLst>
          </p:cNvPr>
          <p:cNvSpPr>
            <a:spLocks noGrp="1"/>
          </p:cNvSpPr>
          <p:nvPr>
            <p:ph type="title"/>
          </p:nvPr>
        </p:nvSpPr>
        <p:spPr/>
        <p:txBody>
          <a:bodyPr/>
          <a:lstStyle/>
          <a:p>
            <a:r>
              <a:rPr lang="ro-RO" dirty="0"/>
              <a:t>Principle 2</a:t>
            </a:r>
            <a:br>
              <a:rPr lang="ro-RO" dirty="0"/>
            </a:br>
            <a:r>
              <a:rPr lang="ro-RO" dirty="0"/>
              <a:t>Collocations in action</a:t>
            </a:r>
            <a:endParaRPr lang="ru-RU" dirty="0"/>
          </a:p>
        </p:txBody>
      </p:sp>
      <p:sp>
        <p:nvSpPr>
          <p:cNvPr id="3" name="Content Placeholder 2">
            <a:extLst>
              <a:ext uri="{FF2B5EF4-FFF2-40B4-BE49-F238E27FC236}">
                <a16:creationId xmlns:a16="http://schemas.microsoft.com/office/drawing/2014/main" xmlns="" id="{E7D2FC2E-8EE7-42D4-B419-CE1B73D89B44}"/>
              </a:ext>
            </a:extLst>
          </p:cNvPr>
          <p:cNvSpPr>
            <a:spLocks noGrp="1"/>
          </p:cNvSpPr>
          <p:nvPr>
            <p:ph idx="1"/>
          </p:nvPr>
        </p:nvSpPr>
        <p:spPr>
          <a:xfrm>
            <a:off x="2589212" y="2488164"/>
            <a:ext cx="8911687" cy="2932922"/>
          </a:xfrm>
        </p:spPr>
        <p:txBody>
          <a:bodyPr>
            <a:normAutofit/>
          </a:bodyPr>
          <a:lstStyle/>
          <a:p>
            <a:pPr>
              <a:lnSpc>
                <a:spcPct val="107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Complete the following sentences with as many different words as you can.</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 The Lexical Approach has had a strong…………….on me.</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 Carlos and Ivor ……………..me to try out the Lexical Approach.</a:t>
            </a:r>
            <a:endParaRPr lang="ro-RO"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ro-RO"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69546017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TM02892315[[fn=Wisp]]</Template>
  <TotalTime>107</TotalTime>
  <Words>1274</Words>
  <Application>Microsoft Office PowerPoint</Application>
  <PresentationFormat>Custom</PresentationFormat>
  <Paragraphs>78</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Wisp</vt:lpstr>
      <vt:lpstr>Lexical approach </vt:lpstr>
      <vt:lpstr>What’s the difference between lexis and vocabulary?  </vt:lpstr>
      <vt:lpstr>Lexical approach </vt:lpstr>
      <vt:lpstr>Objectives</vt:lpstr>
      <vt:lpstr>PowerPoint Presentation</vt:lpstr>
      <vt:lpstr>Principle 1  Gramaticalised lexis</vt:lpstr>
      <vt:lpstr>PowerPoint Presentation</vt:lpstr>
      <vt:lpstr>an example of lexical chunks or prefabricated speech in action:</vt:lpstr>
      <vt:lpstr>Principle 2 Collocations in action</vt:lpstr>
      <vt:lpstr>PowerPoint Presentation</vt:lpstr>
      <vt:lpstr>PowerPoint Presentation</vt:lpstr>
      <vt:lpstr>Noticing</vt:lpstr>
      <vt:lpstr>*Language awareness</vt:lpstr>
      <vt:lpstr>Instructional materials</vt:lpstr>
      <vt:lpstr>PowerPoint Presentation</vt:lpstr>
      <vt:lpstr>Recommended Books: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Lexical approach </dc:title>
  <dc:creator>Grosu Tatiana</dc:creator>
  <cp:lastModifiedBy>RePack by Diakov</cp:lastModifiedBy>
  <cp:revision>4</cp:revision>
  <cp:lastPrinted>2021-09-19T19:49:44Z</cp:lastPrinted>
  <dcterms:created xsi:type="dcterms:W3CDTF">2021-09-19T15:41:06Z</dcterms:created>
  <dcterms:modified xsi:type="dcterms:W3CDTF">2021-09-20T07:08:37Z</dcterms:modified>
</cp:coreProperties>
</file>