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70" r:id="rId6"/>
    <p:sldId id="271" r:id="rId7"/>
    <p:sldId id="259" r:id="rId8"/>
    <p:sldId id="260" r:id="rId9"/>
    <p:sldId id="261" r:id="rId10"/>
    <p:sldId id="264" r:id="rId11"/>
    <p:sldId id="265" r:id="rId12"/>
    <p:sldId id="266" r:id="rId13"/>
    <p:sldId id="262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4C64-BAD3-4323-AE50-2D628BA30CAE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0CC91-0F28-48F1-A5A8-9083E9018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3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4C64-BAD3-4323-AE50-2D628BA30CAE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0CC91-0F28-48F1-A5A8-9083E9018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81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4C64-BAD3-4323-AE50-2D628BA30CAE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0CC91-0F28-48F1-A5A8-9083E9018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4C64-BAD3-4323-AE50-2D628BA30CAE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0CC91-0F28-48F1-A5A8-9083E9018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22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4C64-BAD3-4323-AE50-2D628BA30CAE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0CC91-0F28-48F1-A5A8-9083E9018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43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4C64-BAD3-4323-AE50-2D628BA30CAE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0CC91-0F28-48F1-A5A8-9083E9018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5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4C64-BAD3-4323-AE50-2D628BA30CAE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0CC91-0F28-48F1-A5A8-9083E9018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20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4C64-BAD3-4323-AE50-2D628BA30CAE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0CC91-0F28-48F1-A5A8-9083E9018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79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4C64-BAD3-4323-AE50-2D628BA30CAE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0CC91-0F28-48F1-A5A8-9083E9018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28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4C64-BAD3-4323-AE50-2D628BA30CAE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0CC91-0F28-48F1-A5A8-9083E9018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32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4C64-BAD3-4323-AE50-2D628BA30CAE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0CC91-0F28-48F1-A5A8-9083E9018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9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94C64-BAD3-4323-AE50-2D628BA30CAE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0CC91-0F28-48F1-A5A8-9083E9018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syjournals.ru/files/68979/Kozlovskaya.pdf" TargetMode="External"/><Relationship Id="rId3" Type="http://schemas.openxmlformats.org/officeDocument/2006/relationships/image" Target="../media/image9.jpeg"/><Relationship Id="rId7" Type="http://schemas.openxmlformats.org/officeDocument/2006/relationships/hyperlink" Target="https://cyberleninka.ru/article/n/vliyanie-materinskoy-deprivatsii-na-zhiznedeyatelnost-detey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ookap.info/razvit/alekseenkova_lichnost_v_usloviyah_psihicheskoy_deprivatsii_uchebnoe_posobie/gl12.shtm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hyperlink" Target="https://narcologos.ru/15501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jWG8w1RDQo" TargetMode="External"/><Relationship Id="rId2" Type="http://schemas.openxmlformats.org/officeDocument/2006/relationships/hyperlink" Target="https://www.youtube.com/watch?v=ChoOExRLT4Q&amp;t=21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LyVkXaqXOv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9 комиксов от мамы 3 детей, просматривая которые так и хочешь воскликнуть: «Как же мне это знакомо!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830" y="1975279"/>
            <a:ext cx="4758170" cy="480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48848" y="73959"/>
            <a:ext cx="5784982" cy="423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02610" indent="-55753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АФФЕКТИВНАЯ СФЕРА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Картинки по запросу &quot;малыши аффективная сфер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521526"/>
            <a:ext cx="6132679" cy="410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3200" y="691756"/>
            <a:ext cx="1156392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08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Эмоции в жизни маленького ребенка играют особенную роль. Они являются первой формой связи ребенка с окружающим миром. Эмоции служат выражением отношения ребенка к предметному миру, толкают к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познанию, тем самым способствуя всестороннему развитию малыша, они представляют собой одно из средств общения ребенка со взрослыми и детьми.</a:t>
            </a:r>
            <a:endParaRPr lang="en-US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232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399" y="372203"/>
            <a:ext cx="11305309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o-RO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собенности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«Я-концепции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Я-концепцию можно определить как совокупность всех представлений индивида о себе, полученных в результате критического взгляда на себя, свои поступки, образ жизни и т. п. Описательную составляющую Я-концепции часто называют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образом Я,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составляющую же, связанную с отношением к себе или отдельным своим качествам, принято называть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самооценкой.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артинки по запросу &quot;малыш рассматривает свои рук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6" t="-1582" b="1"/>
          <a:stretch/>
        </p:blipFill>
        <p:spPr bwMode="auto">
          <a:xfrm>
            <a:off x="92362" y="2425035"/>
            <a:ext cx="4636655" cy="308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&quot;малыш смотрит в зеркало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054" y="3500121"/>
            <a:ext cx="4599710" cy="294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&quot;малыш и мама\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880" y="2004950"/>
            <a:ext cx="3280352" cy="280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488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382" y="195726"/>
            <a:ext cx="11582400" cy="6144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ПОСЛЕДОВАТЕЛЬНОСТЬ ФОРМИРОВАНИЯ Я-КОНЦЕПЦИИ У МЛАДЕНЦЕВ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1524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Первые два месяца жизни у ребенка нет грани между собой и миром.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1524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Осознание своего тела приходит в 3-8 месяцев.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1524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Воздействие на окружение начинается с 3 месяцев.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1524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Выражение отношения к другим людям наступает у ребенка с 7-8 месяцев.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1524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Умение откладывать осуществление своих «планов» на короткое время появляется с 8 месяцев.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1524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Подражание окружающим людям и изучение норм их поведения начинается с 6 месяцев.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1524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Опережающая модель в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самопроявлении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понимание того, что от него ждут, наступает в 12-18 месяцев.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1524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Внешний Я-образ (узнает себя в зеркале, на фотографии) формируется с 8 месяцев.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1524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Узнает о принадлежности к конкретному полу с 18 месяцев.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1524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Узнает о своих физических особенностях и других характеристиках с 18 месяцев.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1524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Негативная реакция на несоответствие суждений о нем и вербальный образ своего Я появляются с 18 месяцев.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1524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Проявление  своего  отношения  к  чему-либо  в   «сознательных  эмоциях» — гордости, вины, стыда, смущения — появляется после 1 года.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152400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Интернализация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общественных норм, ориентация на социальные нормы в своем поведении появляется у ребенка около 2 лет.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1524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Понимание освоения половых ролей возникает после 20 месяцев.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1524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Распространение понятия Я на то, что мне принадлежит,— «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собственничество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— возникает у ребенка около 2 лет.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815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.mel.fm/i/3/3mCOepgyEG/5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63" y="106501"/>
            <a:ext cx="3092231" cy="314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315" y="3933492"/>
            <a:ext cx="5968103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M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Винникотт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одним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первых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кто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осуждал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невозможного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убеждён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книги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советы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запутывают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папы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из-за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сомневаться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себе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своих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способностях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заботиться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M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M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 нужна идеальная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мать (термин «достаточно хорошая мать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Матери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естественных знаний о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Педиатры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 акушеры должны уважать знания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endParaRPr lang="ru-RU" sz="1600" b="1" dirty="0"/>
          </a:p>
          <a:p>
            <a:pPr algn="just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17 комиксов-анекдотов о том, что с появлением ребенка все в доме встает с ног на голов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702" y="106501"/>
            <a:ext cx="4008298" cy="400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17 комиксов-анекдотов о том, что с появлением ребенка все в доме встает с ног на голов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056" y="3965927"/>
            <a:ext cx="5559191" cy="281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17 комиксов-анекдотов о том, что с появлением ребенка все в доме встает с ног на голов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013" y="69381"/>
            <a:ext cx="3896545" cy="389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89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9 комиксов от мамы 3 детей, просматривая которые так и хочешь воскликнуть: «Как же мне это знакомо!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3" y="815959"/>
            <a:ext cx="4804353" cy="574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273" y="446627"/>
            <a:ext cx="6419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Кризис 1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года: Я ЕСТЬ! (сепарация)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273" y="1173298"/>
            <a:ext cx="6668654" cy="5373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152400" algn="l"/>
              </a:tabLst>
            </a:pPr>
            <a:r>
              <a:rPr lang="ru-MD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Приобретения:</a:t>
            </a:r>
            <a:r>
              <a:rPr lang="ru-M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детская (автономная) речь, первые слова, ходьба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152400" algn="l"/>
              </a:tabLst>
            </a:pPr>
            <a:r>
              <a:rPr lang="ru-MD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Симптомы: </a:t>
            </a:r>
            <a:r>
              <a:rPr lang="ru-M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трудновоспитуемость, резкое увеличение новых форм поведения, самостоятельности, чувствительность к замечаниям, капризность, прочие негативные эмоциональные реакции, регресс в употреблении ранее приобретенных навыков, противоречивое поведение, чувствительность к запретам.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152400" algn="l"/>
              </a:tabLst>
            </a:pPr>
            <a:r>
              <a:rPr lang="ru-MD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Рекомендации:</a:t>
            </a:r>
            <a:r>
              <a:rPr lang="ru-M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Определенное количество твердых запретов, единая линия воспитания, помощь в приобретении самостоятельности и поддержка при необходимости, методы отвлекания, игр, и т.д., пережить гипертрофированную привязанность, не ругать за сломанные игрушки и т.д.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821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328" y="147710"/>
            <a:ext cx="11610109" cy="6781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Добрый день! Моему сыну сейчас 1,1 года. Он боится чужих людей, постоянно просится на ручки, в присутствии незнакомых просто не слазит с рук, дома все время за мной гоняется, не дает ничего делать, если увидит что чем-то занята - начинает истерику, просится на руки, если что-то не дают - истерика, очень часто психует если что-то не получается - бросает игрушки с остервенением, стучит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ими,падает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пол, с папой и с бабушками ведет себя получше, когда меня рядом нет. все это началось месяцев в 11, мне кажется, как раз когда он осознанно стал обращаться ко мне мама. Сейчас возникла еще одна проблема - он убегает на улице, я понимаю, ему все интересно, но позволить ему ходить везде, к сожалению не могу, ведь не везде безопасно - то лужа- ему по пояс, то грязь, все-таки весна.. на дорогу выбегает, 100% безопасного места для гуляния в округе нет. бывает что ему понравится какая-нибудь дверь (подъезда, например) и он может час стоять стучать ручками и плакать, что его не впускают. предлагаю пойти к нашему подъезду, там я могу открыть дверь - новая истерика. Пою песенки, стихи читаю, могу поплясать, предлагаю разные игры и даже вкусности... к сожалению это мало помогает... сын отвлекается на пару минут, а потом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продолжает..выйти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другую комнату, оставив ребенка, совсем не помогает, он начинает реветь еще громче.. если начинаю строго разговаривать или даже кричать - он кричит еще громче, чаще всего это все продолжается, пока он не получает то, что хочет, манипулирует .. просто не знаю что делать, силы мои на пределе, я начала срываться на него. Особенно тяжело на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улице,он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ни секунды не стоит на месте, стремится к запретной цели, если не пускаю, он садится на землю, ревет не хочет идти, на руках изгибается. на объяснения, что там опасно- не реагирует, игнорирует предложения типа - пойдем лучше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</a:t>
            </a:r>
            <a:r>
              <a:rPr lang="ru-M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чек посмотрим, на качели покачаемся и т.п. как же вести себя? позволить все? не обращать внимания на крики? ведь ему самому тоже тяжело, он не понимает почему я не позволяю нырнуть в лужу или стоять посреди проезжей части... я думала использовать поводок.. но мне кажется это уж слишком.. ведь тогда тянуть его придется за поводок, а не за руку, которую он, кстати, все время выдирает.. Подскажите что делать, как помочь ребенку, что я делаю не так?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538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799" y="168711"/>
            <a:ext cx="1112981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Прокомментируйте обозначенные детско-родительские проблемы и предложите примерные способы их решения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«Мама с хвостиком».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Плач под дверью.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Исследовательская активность.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Негативизм.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Истерики.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Ю. Яковлев. Мамин хвостик (Художник В.Кульков) | Художники, Детские книги,  Плака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7" y="2188398"/>
            <a:ext cx="3353423" cy="453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Адаптация к садику проходит успешно! Мама уже почти не плачет под дверью))  / открытка №377046 - Аткрытка / atkritka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970" y="2255356"/>
            <a:ext cx="404812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Восприятие мира ребенком в разные периоды жизни. Как помочь малышу развить  восприятие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950" y="4862562"/>
            <a:ext cx="5062969" cy="179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к правильно реагировать на внезапные детские истерики? | Mamapl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106" y="4222986"/>
            <a:ext cx="4444134" cy="249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17 комиксов-анекдотов о том, что с появлением ребенка все в доме встает с ног на голову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095" y="643312"/>
            <a:ext cx="3519688" cy="351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221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5017" y="1127116"/>
            <a:ext cx="10880437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ДОМАШНЕЕ ЗАДАНИЕ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Проанализируйте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итоги развития ребенка за год.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Выделите и опишите,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 должен знать и уметь ребенок к году.</a:t>
            </a: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Когнитивные навыки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Эмоциональная сфера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Социальные и поведенческие навыки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83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853" y="908122"/>
            <a:ext cx="11665527" cy="709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6764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Ведущий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 деятельности ребенка в младенческом возрасте — непосредственное эмоциональное общение с окружающими. Внутри и на фоне его формируются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ориентировочные и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сенсомоторно-манипулятивные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действия.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7854" y="2344061"/>
            <a:ext cx="729672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6446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Важным новообразованием этого возраста является формирование у ребенка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потребности в общении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другими людьми и определенное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эмоциональное отношение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ним. Дефицит эмоционального общения оказывает отрицательное влияние на психическое развитие малыша.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19 комиксов от мамы 3 детей, просматривая которые так и хочешь воскликнуть: «Как же мне это знакомо!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037" y="2197388"/>
            <a:ext cx="4133384" cy="455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7853" y="3789449"/>
            <a:ext cx="7213601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67640" algn="just">
              <a:lnSpc>
                <a:spcPct val="115000"/>
              </a:lnSpc>
              <a:spcAft>
                <a:spcPts val="0"/>
              </a:spcAft>
            </a:pP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Эмпатией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называется способность человека эмоционально отзываться на переживания других людей. Считается, что первичные эмпатические реакции ребенка на отрицательное состояние матери — тревогу, страх, огорчение — можно обнаружить в возрасте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2—3 месяцев.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Они носят характер плача, двигательного возбуждения, отказа от пищи.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273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стадии эмоционального развития ребен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429" y="4655127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&quot;стадии эмоционального развития ребенк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529" y="1882918"/>
            <a:ext cx="38100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056" y="399534"/>
            <a:ext cx="92640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СТАДИИ ЭМОЦИОНАЛЬНОГО</a:t>
            </a:r>
            <a:r>
              <a:rPr lang="ru-MD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РАЗВИТИЯ РЕБЕНКА</a:t>
            </a:r>
          </a:p>
          <a:p>
            <a:endParaRPr lang="ru-RU" b="1" dirty="0">
              <a:latin typeface="Times New Roman" panose="02020603050405020304" pitchFamily="18" charset="0"/>
            </a:endParaRPr>
          </a:p>
          <a:p>
            <a:pPr algn="just"/>
            <a:endParaRPr lang="ru-MD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M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ПРИСПОСОБЛЕНИЕ И ИНТЕРЕС К МИРУ (ДО 3 МЕС.)</a:t>
            </a:r>
          </a:p>
          <a:p>
            <a:pPr marL="342900" indent="-342900" algn="just">
              <a:buAutoNum type="arabicPeriod"/>
            </a:pPr>
            <a:r>
              <a:rPr lang="ru-M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ВЛЮБЛЕННОСТЬ (2-7 МЕС.)</a:t>
            </a:r>
          </a:p>
          <a:p>
            <a:pPr marL="342900" indent="-342900" algn="just">
              <a:buAutoNum type="arabicPeriod"/>
            </a:pPr>
            <a:r>
              <a:rPr lang="ru-M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ПРОИЗВОЛЬНОЙ КОММУНИКАЦИИ (3-10 МЕС.)</a:t>
            </a:r>
          </a:p>
          <a:p>
            <a:pPr marL="342900" indent="-342900" algn="just">
              <a:buAutoNum type="arabicPeriod"/>
            </a:pPr>
            <a:r>
              <a:rPr lang="ru-M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ЧУВСТВА «Я» (9-18 МЕС.)</a:t>
            </a:r>
          </a:p>
          <a:p>
            <a:pPr marL="342900" indent="-342900" algn="just">
              <a:buAutoNum type="arabicPeriod"/>
            </a:pPr>
            <a:r>
              <a:rPr lang="ru-M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ЭМОЦИОНАЛЬНОГО ВООБРАЖЕНИЯ (18-36 МЕС.)</a:t>
            </a:r>
          </a:p>
          <a:p>
            <a:pPr marL="342900" indent="-342900" algn="just"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Картинки по запросу &quot;стадии эмоционального развития ребенк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833" y="2863273"/>
            <a:ext cx="5368593" cy="383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455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379" y="279840"/>
            <a:ext cx="6927274" cy="32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ЭМОЦИОНАЛЬНЫЕ НАРУШЕНИЯ</a:t>
            </a:r>
            <a:endParaRPr lang="en-US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67640"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6764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Отклонения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развитии эмоций у ребенка могут выражаться как в недостаточном их развитии (эмоциональная холодность), так и в чрезмерном развитии отрицательных эмоций.</a:t>
            </a:r>
            <a:endParaRPr lang="en-US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6764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 холодности и замкнутости может возникать в результате развития у ребенка </a:t>
            </a:r>
            <a:r>
              <a:rPr lang="ru-RU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госпитализма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при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эмоциональной депривации.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19 комиксов от мамы 3 детей, просматривая которые так и хочешь воскликнуть: «Как же мне это знакомо!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058" y="692727"/>
            <a:ext cx="4545269" cy="478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9379" y="3694825"/>
            <a:ext cx="667789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Госпитализм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двигательная и эмоциональная заторможенность, резкое снижение активности.</a:t>
            </a:r>
            <a:endParaRPr lang="en-US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Эмоциональная депривация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(от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лат.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deprivatio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лишение) — продолжительное более или менее полное лишение человека эмоциональных впечатлений.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211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Детский дом. Личный опыт | Православие и мир">
            <a:extLst>
              <a:ext uri="{FF2B5EF4-FFF2-40B4-BE49-F238E27FC236}">
                <a16:creationId xmlns:a16="http://schemas.microsoft.com/office/drawing/2014/main" id="{027C4306-B2AF-41B9-8E84-9DD3A5342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19" y="351371"/>
            <a:ext cx="3653820" cy="243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В Хабаровском крае закрываются детские дома - МК Хабаровск">
            <a:extLst>
              <a:ext uri="{FF2B5EF4-FFF2-40B4-BE49-F238E27FC236}">
                <a16:creationId xmlns:a16="http://schemas.microsoft.com/office/drawing/2014/main" id="{466E6267-29DF-479A-B1E5-9135FB642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080" y="2428310"/>
            <a:ext cx="3080376" cy="230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Детский Дом .RU - Наши Детские Дома - Ракуло-Когшеньгский детский дом,  Архангельская область">
            <a:extLst>
              <a:ext uri="{FF2B5EF4-FFF2-40B4-BE49-F238E27FC236}">
                <a16:creationId xmlns:a16="http://schemas.microsoft.com/office/drawing/2014/main" id="{CB3AB0BA-FB73-4E0A-9955-FE605E5EA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09" y="4117155"/>
            <a:ext cx="3355943" cy="251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B78DC8E7-317C-48D3-B5B4-E1B4BA8DB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579" y="2976513"/>
            <a:ext cx="6900421" cy="388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B8520B-E0EC-497A-A310-B10445779B69}"/>
              </a:ext>
            </a:extLst>
          </p:cNvPr>
          <p:cNvSpPr txBox="1"/>
          <p:nvPr/>
        </p:nvSpPr>
        <p:spPr>
          <a:xfrm>
            <a:off x="4138367" y="280149"/>
            <a:ext cx="780539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MD" dirty="0">
                <a:hlinkClick r:id="rId6"/>
              </a:rPr>
              <a:t>https://bookap.info/razvit/alekseenkova_lichnost_v_usloviyah_psihicheskoy_deprivatsii_uchebnoe_posobie/gl12.shtm</a:t>
            </a:r>
            <a:endParaRPr lang="ro-MD" dirty="0"/>
          </a:p>
          <a:p>
            <a:endParaRPr lang="ro-MD" dirty="0"/>
          </a:p>
          <a:p>
            <a:r>
              <a:rPr lang="en-US" dirty="0">
                <a:hlinkClick r:id="rId7"/>
              </a:rPr>
              <a:t>https://cyberleninka.ru/article/n/vliyanie-materinskoy-deprivatsii-na-zhiznedeyatelnost-detey</a:t>
            </a:r>
            <a:endParaRPr lang="ro-MD" dirty="0"/>
          </a:p>
          <a:p>
            <a:endParaRPr lang="ro-MD" dirty="0"/>
          </a:p>
          <a:p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psyjournals.ru/files/68979/Kozlovskaya.pdf</a:t>
            </a:r>
            <a:endParaRPr lang="ru-MD" dirty="0" smtClean="0"/>
          </a:p>
          <a:p>
            <a:r>
              <a:rPr lang="ru-MD" dirty="0"/>
              <a:t> </a:t>
            </a:r>
            <a:r>
              <a:rPr lang="ru-MD" dirty="0" smtClean="0"/>
              <a:t>                  </a:t>
            </a:r>
            <a:r>
              <a:rPr lang="en-US" dirty="0">
                <a:hlinkClick r:id="rId9"/>
              </a:rPr>
              <a:t>https://</a:t>
            </a:r>
            <a:r>
              <a:rPr lang="en-US" dirty="0" smtClean="0">
                <a:hlinkClick r:id="rId9"/>
              </a:rPr>
              <a:t>narcologos.ru/155010</a:t>
            </a:r>
            <a:r>
              <a:rPr lang="ru-MD" dirty="0" smtClean="0"/>
              <a:t> (кейс румынских сирот)</a:t>
            </a:r>
            <a:endParaRPr lang="ro-MD" dirty="0"/>
          </a:p>
          <a:p>
            <a:endParaRPr lang="ru-MD" dirty="0"/>
          </a:p>
        </p:txBody>
      </p:sp>
    </p:spTree>
    <p:extLst>
      <p:ext uri="{BB962C8B-B14F-4D97-AF65-F5344CB8AC3E}">
        <p14:creationId xmlns:p14="http://schemas.microsoft.com/office/powerpoint/2010/main" val="3974873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6959" y="533407"/>
            <a:ext cx="56562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www.youtube.com/watch?v=ChoOExRLT4Q&amp;t=21s</a:t>
            </a:r>
            <a:endParaRPr lang="ru-MD" dirty="0" smtClean="0"/>
          </a:p>
          <a:p>
            <a:r>
              <a:rPr lang="ru-MD" dirty="0" smtClean="0"/>
              <a:t>Влияние эмоциональной депривации на ребенка</a:t>
            </a:r>
          </a:p>
          <a:p>
            <a:endParaRPr lang="ru-MD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www.youtube.com/watch?v=EjWG8w1RDQo</a:t>
            </a:r>
            <a:endParaRPr lang="ru-MD" dirty="0" smtClean="0"/>
          </a:p>
          <a:p>
            <a:r>
              <a:rPr lang="ru-MD" dirty="0" smtClean="0"/>
              <a:t>Эксперимент Безжизненное лицо</a:t>
            </a:r>
          </a:p>
          <a:p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6959" y="2329934"/>
            <a:ext cx="82386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www.youtube.com/watch?v=LyVkXaqXOv4</a:t>
            </a:r>
            <a:endParaRPr lang="ru-MD" dirty="0" smtClean="0"/>
          </a:p>
          <a:p>
            <a:r>
              <a:rPr lang="ru-RU" dirty="0"/>
              <a:t>Горе, опасность в младенчестве (Шпиц и </a:t>
            </a:r>
            <a:r>
              <a:rPr lang="ru-RU" dirty="0" smtClean="0"/>
              <a:t>Вольф, </a:t>
            </a:r>
            <a:r>
              <a:rPr lang="ru-RU" dirty="0"/>
              <a:t>исследовательский проект, 1947)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641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8909" y="219532"/>
            <a:ext cx="1168399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ПРИЧИНЫ ВОЗНИКНОВЕНИЯ ОТКЛОНЕНИЙ В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ЭМОЦИОНАЛЬНОМ</a:t>
            </a:r>
            <a:r>
              <a:rPr lang="ru-MD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РАЗВИТИИ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4762" y="1051882"/>
            <a:ext cx="9444183" cy="2644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Срыв привычного стереотипа поведения. </a:t>
            </a:r>
            <a:endParaRPr lang="en-US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Неправильное построение режима дня ребенка</a:t>
            </a:r>
            <a:endParaRPr lang="en-US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Неправильные воспитательные приемы</a:t>
            </a:r>
            <a:endParaRPr lang="en-US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Отсутствие необходимых условий для игры и самостоятельной деятельности</a:t>
            </a:r>
            <a:endParaRPr lang="en-US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односторонней аффективной привязанности у ребенка</a:t>
            </a:r>
            <a:endParaRPr lang="en-US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единого подхода к ребенку 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Картинки по запросу &quot;причины отклонений в эмоциональном развитии дете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356" y="3103417"/>
            <a:ext cx="5424644" cy="364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&quot;причины отклонений в эмоциональном развитии детей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08" y="3696709"/>
            <a:ext cx="3810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ртинки по запросу &quot;причины отклонений в эмоциональном развитии детей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553648"/>
            <a:ext cx="71342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479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2043" y="295632"/>
            <a:ext cx="553882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79725" indent="-67056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МОТИВАЦИОННАЯ СФЕРА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576" y="783894"/>
            <a:ext cx="11018982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3373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ПОТРЕБНОСТИ - ПЕРВОИСТОЧНИК ПСИХИЧЕСКОЙ АКТИВНОСТИ РЕБЕНКА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2376" y="1266697"/>
            <a:ext cx="1142538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Солипсизм первого года 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жизни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(от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лат.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solus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единственный +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ipse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сам) — период абсолютного эгоцентризма ребенка.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Картинки по запросу &quot;детский эгоиз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8160"/>
            <a:ext cx="3732934" cy="261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&quot;детский эгоизм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637" y="3898656"/>
            <a:ext cx="5172363" cy="294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ртинки по запросу &quot;детский эгоизм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417" y="1996127"/>
            <a:ext cx="3853005" cy="249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144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51724"/>
            <a:ext cx="11554691" cy="249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5575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аиболее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значимые потребности 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</a:p>
          <a:p>
            <a:pPr indent="155575" algn="just">
              <a:lnSpc>
                <a:spcPct val="115000"/>
              </a:lnSpc>
              <a:spcAft>
                <a:spcPts val="0"/>
              </a:spcAft>
            </a:pPr>
            <a:endParaRPr lang="en-US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АФФИЛИАТИВНАЯ ПОТРЕБНОСТЬ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БЕЗОПАСНОСТИ, ИЛИ БАЗАЛЬНОЕ ДОВЕРИЕ 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НОВЫХ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ВПЕЧАТЛЕНИЯХ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Картинки по запросу &quot;детский эгоиз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902" y="3600685"/>
            <a:ext cx="4518026" cy="338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&quot;новые впечатления у детей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5" y="2304339"/>
            <a:ext cx="2475346" cy="250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Картинки по запросу &quot;достижения маленьких детей ест сам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067" y="4062016"/>
            <a:ext cx="3945372" cy="246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67544" y="1547295"/>
            <a:ext cx="60043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формирования привязанности</a:t>
            </a:r>
          </a:p>
          <a:p>
            <a:pPr algn="just"/>
            <a:r>
              <a:rPr lang="ru-M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-сигнальное поведение (плач, улыбка, голосовые сигналы)</a:t>
            </a:r>
          </a:p>
          <a:p>
            <a:pPr algn="just"/>
            <a:r>
              <a:rPr lang="ru-M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-ориентировочное поведение (взгляды)</a:t>
            </a:r>
          </a:p>
          <a:p>
            <a:pPr algn="just"/>
            <a:r>
              <a:rPr lang="ru-M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-локомоции связанные с поведением другого (следование, приближение)</a:t>
            </a:r>
          </a:p>
          <a:p>
            <a:pPr algn="just"/>
            <a:r>
              <a:rPr lang="ru-M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-действия для достижения контакта (карабкаться, обхватывать руками, цепляться, прижиматься)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2464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2012</TotalTime>
  <Words>1456</Words>
  <Application>Microsoft Office PowerPoint</Application>
  <PresentationFormat>Широкоэкранный</PresentationFormat>
  <Paragraphs>91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Olga</cp:lastModifiedBy>
  <cp:revision>25</cp:revision>
  <dcterms:created xsi:type="dcterms:W3CDTF">2021-02-14T09:55:46Z</dcterms:created>
  <dcterms:modified xsi:type="dcterms:W3CDTF">2022-02-21T14:36:09Z</dcterms:modified>
</cp:coreProperties>
</file>