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5.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8" r:id="rId3"/>
    <p:sldId id="259" r:id="rId4"/>
    <p:sldId id="260" r:id="rId5"/>
    <p:sldId id="263" r:id="rId6"/>
    <p:sldId id="262" r:id="rId7"/>
    <p:sldId id="264" r:id="rId8"/>
    <p:sldId id="266" r:id="rId9"/>
    <p:sldId id="267" r:id="rId10"/>
    <p:sldId id="265" r:id="rId11"/>
    <p:sldId id="268" r:id="rId12"/>
    <p:sldId id="269" r:id="rId13"/>
    <p:sldId id="273" r:id="rId14"/>
    <p:sldId id="271" r:id="rId15"/>
    <p:sldId id="274" r:id="rId16"/>
    <p:sldId id="275" r:id="rId17"/>
    <p:sldId id="278" r:id="rId18"/>
    <p:sldId id="280" r:id="rId19"/>
    <p:sldId id="279" r:id="rId20"/>
    <p:sldId id="276" r:id="rId21"/>
    <p:sldId id="277" r:id="rId22"/>
    <p:sldId id="281" r:id="rId23"/>
    <p:sldId id="282" r:id="rId24"/>
    <p:sldId id="290" r:id="rId25"/>
    <p:sldId id="291" r:id="rId26"/>
    <p:sldId id="284" r:id="rId27"/>
    <p:sldId id="283" r:id="rId28"/>
    <p:sldId id="293" r:id="rId29"/>
    <p:sldId id="285" r:id="rId30"/>
    <p:sldId id="294" r:id="rId31"/>
    <p:sldId id="295" r:id="rId32"/>
    <p:sldId id="287" r:id="rId33"/>
    <p:sldId id="296" r:id="rId34"/>
    <p:sldId id="297" r:id="rId35"/>
    <p:sldId id="298" r:id="rId36"/>
    <p:sldId id="299" r:id="rId37"/>
    <p:sldId id="302" r:id="rId38"/>
    <p:sldId id="300" r:id="rId39"/>
    <p:sldId id="30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CCCF5"/>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08" autoAdjust="0"/>
    <p:restoredTop sz="80961" autoAdjust="0"/>
  </p:normalViewPr>
  <p:slideViewPr>
    <p:cSldViewPr>
      <p:cViewPr>
        <p:scale>
          <a:sx n="60" d="100"/>
          <a:sy n="60" d="100"/>
        </p:scale>
        <p:origin x="-1386"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9BE83-040E-4E4B-BB8F-AD1ED7269430}" type="doc">
      <dgm:prSet loTypeId="urn:microsoft.com/office/officeart/2005/8/layout/process1" loCatId="process" qsTypeId="urn:microsoft.com/office/officeart/2005/8/quickstyle/simple1" qsCatId="simple" csTypeId="urn:microsoft.com/office/officeart/2005/8/colors/colorful1" csCatId="colorful" phldr="1"/>
      <dgm:spPr/>
    </dgm:pt>
    <dgm:pt modelId="{5BCFCD8B-0F37-4A4E-B2F4-A6B2D791B4AE}">
      <dgm:prSet phldrT="[Text]" custT="1"/>
      <dgm:spPr/>
      <dgm:t>
        <a:bodyPr/>
        <a:lstStyle/>
        <a:p>
          <a:r>
            <a:rPr lang="en-US" sz="2900" b="1" dirty="0" smtClean="0"/>
            <a:t>Descartes, </a:t>
          </a:r>
          <a:r>
            <a:rPr lang="en-US" sz="7200" b="1" dirty="0" smtClean="0"/>
            <a:t>Kant</a:t>
          </a:r>
          <a:r>
            <a:rPr lang="en-US" sz="2900" b="1" dirty="0" smtClean="0"/>
            <a:t>,</a:t>
          </a:r>
          <a:br>
            <a:rPr lang="en-US" sz="2900" b="1" dirty="0" smtClean="0"/>
          </a:br>
          <a:r>
            <a:rPr lang="en-US" sz="2900" b="1" dirty="0" smtClean="0"/>
            <a:t>Schelling</a:t>
          </a:r>
          <a:endParaRPr lang="en-US" sz="2900" b="1" dirty="0"/>
        </a:p>
      </dgm:t>
    </dgm:pt>
    <dgm:pt modelId="{BCCAC66F-5A0B-488F-993B-881CC15A78A8}" type="parTrans" cxnId="{D967528F-AFDF-45B5-9F28-6BD1D450F712}">
      <dgm:prSet/>
      <dgm:spPr/>
      <dgm:t>
        <a:bodyPr/>
        <a:lstStyle/>
        <a:p>
          <a:endParaRPr lang="en-US"/>
        </a:p>
      </dgm:t>
    </dgm:pt>
    <dgm:pt modelId="{69C0EC9F-991F-4DCD-8C3A-C6E55A4FA4A6}" type="sibTrans" cxnId="{D967528F-AFDF-45B5-9F28-6BD1D450F712}">
      <dgm:prSet/>
      <dgm:spPr/>
      <dgm:t>
        <a:bodyPr/>
        <a:lstStyle/>
        <a:p>
          <a:endParaRPr lang="en-US"/>
        </a:p>
      </dgm:t>
    </dgm:pt>
    <dgm:pt modelId="{BA493CE6-5143-4829-987E-2618649FEF9E}" type="pres">
      <dgm:prSet presAssocID="{7839BE83-040E-4E4B-BB8F-AD1ED7269430}" presName="Name0" presStyleCnt="0">
        <dgm:presLayoutVars>
          <dgm:dir/>
          <dgm:resizeHandles val="exact"/>
        </dgm:presLayoutVars>
      </dgm:prSet>
      <dgm:spPr/>
    </dgm:pt>
    <dgm:pt modelId="{88A10AEA-98F4-4199-A87D-A3F511FEC1FA}" type="pres">
      <dgm:prSet presAssocID="{5BCFCD8B-0F37-4A4E-B2F4-A6B2D791B4AE}" presName="node" presStyleLbl="node1" presStyleIdx="0" presStyleCnt="1" custLinFactNeighborX="-28998" custLinFactNeighborY="17650">
        <dgm:presLayoutVars>
          <dgm:bulletEnabled val="1"/>
        </dgm:presLayoutVars>
      </dgm:prSet>
      <dgm:spPr/>
      <dgm:t>
        <a:bodyPr/>
        <a:lstStyle/>
        <a:p>
          <a:endParaRPr lang="en-US"/>
        </a:p>
      </dgm:t>
    </dgm:pt>
  </dgm:ptLst>
  <dgm:cxnLst>
    <dgm:cxn modelId="{941DEA6C-9A64-45A3-B321-AFBAF4BC66C1}" type="presOf" srcId="{7839BE83-040E-4E4B-BB8F-AD1ED7269430}" destId="{BA493CE6-5143-4829-987E-2618649FEF9E}" srcOrd="0" destOrd="0" presId="urn:microsoft.com/office/officeart/2005/8/layout/process1"/>
    <dgm:cxn modelId="{D967528F-AFDF-45B5-9F28-6BD1D450F712}" srcId="{7839BE83-040E-4E4B-BB8F-AD1ED7269430}" destId="{5BCFCD8B-0F37-4A4E-B2F4-A6B2D791B4AE}" srcOrd="0" destOrd="0" parTransId="{BCCAC66F-5A0B-488F-993B-881CC15A78A8}" sibTransId="{69C0EC9F-991F-4DCD-8C3A-C6E55A4FA4A6}"/>
    <dgm:cxn modelId="{267099D1-84B3-4A19-A212-83F7E1DEDFA5}" type="presOf" srcId="{5BCFCD8B-0F37-4A4E-B2F4-A6B2D791B4AE}" destId="{88A10AEA-98F4-4199-A87D-A3F511FEC1FA}" srcOrd="0" destOrd="0" presId="urn:microsoft.com/office/officeart/2005/8/layout/process1"/>
    <dgm:cxn modelId="{2E530932-F6FB-4F11-BF86-616E7DF5BF07}" type="presParOf" srcId="{BA493CE6-5143-4829-987E-2618649FEF9E}" destId="{88A10AEA-98F4-4199-A87D-A3F511FEC1F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10AEA-98F4-4199-A87D-A3F511FEC1FA}">
      <dsp:nvSpPr>
        <dsp:cNvPr id="0" name=""/>
        <dsp:cNvSpPr/>
      </dsp:nvSpPr>
      <dsp:spPr>
        <a:xfrm>
          <a:off x="0" y="0"/>
          <a:ext cx="2534496" cy="184990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t>Descartes, </a:t>
          </a:r>
          <a:r>
            <a:rPr lang="en-US" sz="7200" b="1" kern="1200" dirty="0" smtClean="0"/>
            <a:t>Kant</a:t>
          </a:r>
          <a:r>
            <a:rPr lang="en-US" sz="2900" b="1" kern="1200" dirty="0" smtClean="0"/>
            <a:t>,</a:t>
          </a:r>
          <a:br>
            <a:rPr lang="en-US" sz="2900" b="1" kern="1200" dirty="0" smtClean="0"/>
          </a:br>
          <a:r>
            <a:rPr lang="en-US" sz="2900" b="1" kern="1200" dirty="0" smtClean="0"/>
            <a:t>Schelling</a:t>
          </a:r>
          <a:endParaRPr lang="en-US" sz="2900" b="1" kern="1200" dirty="0"/>
        </a:p>
      </dsp:txBody>
      <dsp:txXfrm>
        <a:off x="54182" y="54182"/>
        <a:ext cx="2426132" cy="17415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1DCEB-290F-4AE9-BBE7-022C5F4E5A71}" type="datetimeFigureOut">
              <a:rPr lang="en-US" smtClean="0"/>
              <a:pPr/>
              <a:t>5/9/2017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909ED1-2D69-41D7-B278-F7A80EB8C073}" type="slidenum">
              <a:rPr lang="en-US" smtClean="0"/>
              <a:pPr/>
              <a:t>‹#›</a:t>
            </a:fld>
            <a:endParaRPr lang="en-US"/>
          </a:p>
        </p:txBody>
      </p:sp>
    </p:spTree>
    <p:extLst>
      <p:ext uri="{BB962C8B-B14F-4D97-AF65-F5344CB8AC3E}">
        <p14:creationId xmlns:p14="http://schemas.microsoft.com/office/powerpoint/2010/main" val="152082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a:t>
            </a:fld>
            <a:endParaRPr lang="en-US"/>
          </a:p>
        </p:txBody>
      </p:sp>
    </p:spTree>
    <p:extLst>
      <p:ext uri="{BB962C8B-B14F-4D97-AF65-F5344CB8AC3E}">
        <p14:creationId xmlns:p14="http://schemas.microsoft.com/office/powerpoint/2010/main" val="392284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22</a:t>
            </a:fld>
            <a:endParaRPr lang="en-US"/>
          </a:p>
        </p:txBody>
      </p:sp>
    </p:spTree>
    <p:extLst>
      <p:ext uri="{BB962C8B-B14F-4D97-AF65-F5344CB8AC3E}">
        <p14:creationId xmlns:p14="http://schemas.microsoft.com/office/powerpoint/2010/main" val="19521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27</a:t>
            </a:fld>
            <a:endParaRPr lang="en-US"/>
          </a:p>
        </p:txBody>
      </p:sp>
    </p:spTree>
    <p:extLst>
      <p:ext uri="{BB962C8B-B14F-4D97-AF65-F5344CB8AC3E}">
        <p14:creationId xmlns:p14="http://schemas.microsoft.com/office/powerpoint/2010/main" val="171629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29</a:t>
            </a:fld>
            <a:endParaRPr lang="en-US"/>
          </a:p>
        </p:txBody>
      </p:sp>
    </p:spTree>
    <p:extLst>
      <p:ext uri="{BB962C8B-B14F-4D97-AF65-F5344CB8AC3E}">
        <p14:creationId xmlns:p14="http://schemas.microsoft.com/office/powerpoint/2010/main" val="382414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30</a:t>
            </a:fld>
            <a:endParaRPr lang="en-US"/>
          </a:p>
        </p:txBody>
      </p:sp>
    </p:spTree>
    <p:extLst>
      <p:ext uri="{BB962C8B-B14F-4D97-AF65-F5344CB8AC3E}">
        <p14:creationId xmlns:p14="http://schemas.microsoft.com/office/powerpoint/2010/main" val="2378217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31</a:t>
            </a:fld>
            <a:endParaRPr lang="en-US"/>
          </a:p>
        </p:txBody>
      </p:sp>
    </p:spTree>
    <p:extLst>
      <p:ext uri="{BB962C8B-B14F-4D97-AF65-F5344CB8AC3E}">
        <p14:creationId xmlns:p14="http://schemas.microsoft.com/office/powerpoint/2010/main" val="4064088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15</a:t>
            </a:r>
            <a:r>
              <a:rPr lang="en-US" baseline="0" dirty="0" smtClean="0"/>
              <a:t> </a:t>
            </a:r>
            <a:r>
              <a:rPr lang="en-US" dirty="0" smtClean="0"/>
              <a:t> So “truth” isn’t really a thing of the moment; rather it’s a sort of living, growing being that develops alongside history and humanity.</a:t>
            </a:r>
          </a:p>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32</a:t>
            </a:fld>
            <a:endParaRPr lang="en-US"/>
          </a:p>
        </p:txBody>
      </p:sp>
    </p:spTree>
    <p:extLst>
      <p:ext uri="{BB962C8B-B14F-4D97-AF65-F5344CB8AC3E}">
        <p14:creationId xmlns:p14="http://schemas.microsoft.com/office/powerpoint/2010/main" val="2338188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34</a:t>
            </a:fld>
            <a:endParaRPr lang="en-US"/>
          </a:p>
        </p:txBody>
      </p:sp>
    </p:spTree>
    <p:extLst>
      <p:ext uri="{BB962C8B-B14F-4D97-AF65-F5344CB8AC3E}">
        <p14:creationId xmlns:p14="http://schemas.microsoft.com/office/powerpoint/2010/main" val="3988885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35</a:t>
            </a:fld>
            <a:endParaRPr lang="en-US"/>
          </a:p>
        </p:txBody>
      </p:sp>
    </p:spTree>
    <p:extLst>
      <p:ext uri="{BB962C8B-B14F-4D97-AF65-F5344CB8AC3E}">
        <p14:creationId xmlns:p14="http://schemas.microsoft.com/office/powerpoint/2010/main" val="3132738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39</a:t>
            </a:fld>
            <a:endParaRPr lang="en-US"/>
          </a:p>
        </p:txBody>
      </p:sp>
    </p:spTree>
    <p:extLst>
      <p:ext uri="{BB962C8B-B14F-4D97-AF65-F5344CB8AC3E}">
        <p14:creationId xmlns:p14="http://schemas.microsoft.com/office/powerpoint/2010/main" val="406465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a:t>
            </a:fld>
            <a:endParaRPr lang="en-US"/>
          </a:p>
        </p:txBody>
      </p:sp>
    </p:spTree>
    <p:extLst>
      <p:ext uri="{BB962C8B-B14F-4D97-AF65-F5344CB8AC3E}">
        <p14:creationId xmlns:p14="http://schemas.microsoft.com/office/powerpoint/2010/main" val="294252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3</a:t>
            </a:fld>
            <a:endParaRPr lang="en-US"/>
          </a:p>
        </p:txBody>
      </p:sp>
    </p:spTree>
    <p:extLst>
      <p:ext uri="{BB962C8B-B14F-4D97-AF65-F5344CB8AC3E}">
        <p14:creationId xmlns:p14="http://schemas.microsoft.com/office/powerpoint/2010/main" val="20982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4</a:t>
            </a:fld>
            <a:endParaRPr lang="en-US"/>
          </a:p>
        </p:txBody>
      </p:sp>
    </p:spTree>
    <p:extLst>
      <p:ext uri="{BB962C8B-B14F-4D97-AF65-F5344CB8AC3E}">
        <p14:creationId xmlns:p14="http://schemas.microsoft.com/office/powerpoint/2010/main" val="2431971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5</a:t>
            </a:fld>
            <a:endParaRPr lang="en-US"/>
          </a:p>
        </p:txBody>
      </p:sp>
    </p:spTree>
    <p:extLst>
      <p:ext uri="{BB962C8B-B14F-4D97-AF65-F5344CB8AC3E}">
        <p14:creationId xmlns:p14="http://schemas.microsoft.com/office/powerpoint/2010/main" val="139717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6</a:t>
            </a:fld>
            <a:endParaRPr lang="en-US"/>
          </a:p>
        </p:txBody>
      </p:sp>
    </p:spTree>
    <p:extLst>
      <p:ext uri="{BB962C8B-B14F-4D97-AF65-F5344CB8AC3E}">
        <p14:creationId xmlns:p14="http://schemas.microsoft.com/office/powerpoint/2010/main" val="2930269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12</a:t>
            </a:fld>
            <a:endParaRPr lang="en-US"/>
          </a:p>
        </p:txBody>
      </p:sp>
    </p:spTree>
    <p:extLst>
      <p:ext uri="{BB962C8B-B14F-4D97-AF65-F5344CB8AC3E}">
        <p14:creationId xmlns:p14="http://schemas.microsoft.com/office/powerpoint/2010/main" val="158250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20</a:t>
            </a:fld>
            <a:endParaRPr lang="en-US"/>
          </a:p>
        </p:txBody>
      </p:sp>
    </p:spTree>
    <p:extLst>
      <p:ext uri="{BB962C8B-B14F-4D97-AF65-F5344CB8AC3E}">
        <p14:creationId xmlns:p14="http://schemas.microsoft.com/office/powerpoint/2010/main" val="267944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21</a:t>
            </a:fld>
            <a:endParaRPr lang="en-US"/>
          </a:p>
        </p:txBody>
      </p:sp>
    </p:spTree>
    <p:extLst>
      <p:ext uri="{BB962C8B-B14F-4D97-AF65-F5344CB8AC3E}">
        <p14:creationId xmlns:p14="http://schemas.microsoft.com/office/powerpoint/2010/main" val="171545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4947A69-9FBD-43E8-AB0E-623469075590}" type="datetimeFigureOut">
              <a:rPr lang="en-US" smtClean="0"/>
              <a:pPr/>
              <a:t>5/9/2017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0B73C58-A8CE-45C6-9F91-0BE8B535BE20}"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947A69-9FBD-43E8-AB0E-623469075590}" type="datetimeFigureOut">
              <a:rPr lang="en-US" smtClean="0"/>
              <a:pPr/>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70B73C58-A8CE-45C6-9F91-0BE8B535BE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947A69-9FBD-43E8-AB0E-623469075590}" type="datetimeFigureOut">
              <a:rPr lang="en-US" smtClean="0"/>
              <a:pPr/>
              <a:t>5/9/2017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947A69-9FBD-43E8-AB0E-623469075590}" type="datetimeFigureOut">
              <a:rPr lang="en-US" smtClean="0"/>
              <a:pPr/>
              <a:t>5/9/2017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947A69-9FBD-43E8-AB0E-623469075590}" type="datetimeFigureOut">
              <a:rPr lang="en-US" smtClean="0"/>
              <a:pPr/>
              <a:t>5/9/2017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47A69-9FBD-43E8-AB0E-623469075590}" type="datetimeFigureOut">
              <a:rPr lang="en-US" smtClean="0"/>
              <a:pPr/>
              <a:t>5/9/2017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947A69-9FBD-43E8-AB0E-623469075590}" type="datetimeFigureOut">
              <a:rPr lang="en-US" smtClean="0"/>
              <a:pPr/>
              <a:t>5/9/2017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947A69-9FBD-43E8-AB0E-623469075590}" type="datetimeFigureOut">
              <a:rPr lang="en-US" smtClean="0"/>
              <a:pPr/>
              <a:t>5/9/2017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4947A69-9FBD-43E8-AB0E-623469075590}" type="datetimeFigureOut">
              <a:rPr lang="en-US" smtClean="0"/>
              <a:pPr/>
              <a:t>5/9/2017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0B73C58-A8CE-45C6-9F91-0BE8B535BE2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3.png"/><Relationship Id="rId7" Type="http://schemas.openxmlformats.org/officeDocument/2006/relationships/image" Target="../media/image50.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g"/><Relationship Id="rId5" Type="http://schemas.openxmlformats.org/officeDocument/2006/relationships/image" Target="../media/image48.jpeg"/><Relationship Id="rId10" Type="http://schemas.openxmlformats.org/officeDocument/2006/relationships/image" Target="../media/image53.jpeg"/><Relationship Id="rId4" Type="http://schemas.microsoft.com/office/2007/relationships/hdphoto" Target="../media/hdphoto1.wdp"/><Relationship Id="rId9" Type="http://schemas.openxmlformats.org/officeDocument/2006/relationships/image" Target="../media/image52.jp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2.jpg"/><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gif"/></Relationships>
</file>

<file path=ppt/slides/_rels/slide1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5" Type="http://schemas.openxmlformats.org/officeDocument/2006/relationships/image" Target="../media/image2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eg"/><Relationship Id="rId14" Type="http://schemas.openxmlformats.org/officeDocument/2006/relationships/image" Target="../media/image19.jpg"/></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2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77.jpg"/></Relationships>
</file>

<file path=ppt/slides/_rels/slide24.xml.rels><?xml version="1.0" encoding="UTF-8" standalone="yes"?>
<Relationships xmlns="http://schemas.openxmlformats.org/package/2006/relationships"><Relationship Id="rId8" Type="http://schemas.openxmlformats.org/officeDocument/2006/relationships/image" Target="../media/image83.jpg"/><Relationship Id="rId3" Type="http://schemas.microsoft.com/office/2007/relationships/hdphoto" Target="../media/hdphoto2.wdp"/><Relationship Id="rId7" Type="http://schemas.openxmlformats.org/officeDocument/2006/relationships/image" Target="../media/image82.jpg"/><Relationship Id="rId12" Type="http://schemas.openxmlformats.org/officeDocument/2006/relationships/image" Target="../media/image87.jp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81.jpg"/><Relationship Id="rId11" Type="http://schemas.openxmlformats.org/officeDocument/2006/relationships/image" Target="../media/image86.jpg"/><Relationship Id="rId5" Type="http://schemas.openxmlformats.org/officeDocument/2006/relationships/image" Target="../media/image80.jpeg"/><Relationship Id="rId10" Type="http://schemas.openxmlformats.org/officeDocument/2006/relationships/image" Target="../media/image85.jpg"/><Relationship Id="rId4" Type="http://schemas.openxmlformats.org/officeDocument/2006/relationships/image" Target="../media/image54.jpg"/><Relationship Id="rId9" Type="http://schemas.openxmlformats.org/officeDocument/2006/relationships/image" Target="../media/image84.jpg"/></Relationships>
</file>

<file path=ppt/slides/_rels/slide25.xml.rels><?xml version="1.0" encoding="UTF-8" standalone="yes"?>
<Relationships xmlns="http://schemas.openxmlformats.org/package/2006/relationships"><Relationship Id="rId8" Type="http://schemas.openxmlformats.org/officeDocument/2006/relationships/image" Target="../media/image88.jpeg"/><Relationship Id="rId3" Type="http://schemas.microsoft.com/office/2007/relationships/hdphoto" Target="../media/hdphoto2.wdp"/><Relationship Id="rId7" Type="http://schemas.openxmlformats.org/officeDocument/2006/relationships/image" Target="../media/image82.jp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eg"/><Relationship Id="rId4" Type="http://schemas.openxmlformats.org/officeDocument/2006/relationships/image" Target="../media/image54.jpg"/><Relationship Id="rId9" Type="http://schemas.openxmlformats.org/officeDocument/2006/relationships/image" Target="../media/image89.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78.jpg"/></Relationships>
</file>

<file path=ppt/slides/_rels/slide2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2.jp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03.jpg"/><Relationship Id="rId4" Type="http://schemas.openxmlformats.org/officeDocument/2006/relationships/image" Target="../media/image102.jpg"/></Relationships>
</file>

<file path=ppt/slides/_rels/slide36.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G"/><Relationship Id="rId7" Type="http://schemas.openxmlformats.org/officeDocument/2006/relationships/image" Target="../media/image109.jp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12.jpg"/><Relationship Id="rId13" Type="http://schemas.openxmlformats.org/officeDocument/2006/relationships/image" Target="../media/image117.png"/><Relationship Id="rId3" Type="http://schemas.openxmlformats.org/officeDocument/2006/relationships/image" Target="../media/image105.JPG"/><Relationship Id="rId7" Type="http://schemas.openxmlformats.org/officeDocument/2006/relationships/image" Target="../media/image111.png"/><Relationship Id="rId12" Type="http://schemas.openxmlformats.org/officeDocument/2006/relationships/image" Target="../media/image116.jp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109.jpg"/><Relationship Id="rId11" Type="http://schemas.openxmlformats.org/officeDocument/2006/relationships/image" Target="../media/image115.jpg"/><Relationship Id="rId5" Type="http://schemas.openxmlformats.org/officeDocument/2006/relationships/image" Target="../media/image107.png"/><Relationship Id="rId10" Type="http://schemas.openxmlformats.org/officeDocument/2006/relationships/image" Target="../media/image114.jpg"/><Relationship Id="rId4" Type="http://schemas.openxmlformats.org/officeDocument/2006/relationships/image" Target="../media/image106.png"/><Relationship Id="rId9" Type="http://schemas.openxmlformats.org/officeDocument/2006/relationships/image" Target="../media/image113.jpg"/></Relationships>
</file>

<file path=ppt/slides/_rels/slide3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gif"/><Relationship Id="rId7" Type="http://schemas.openxmlformats.org/officeDocument/2006/relationships/image" Target="../media/image12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09.jpg"/><Relationship Id="rId5" Type="http://schemas.openxmlformats.org/officeDocument/2006/relationships/image" Target="../media/image122.png"/><Relationship Id="rId10" Type="http://schemas.openxmlformats.org/officeDocument/2006/relationships/image" Target="../media/image107.png"/><Relationship Id="rId4" Type="http://schemas.openxmlformats.org/officeDocument/2006/relationships/image" Target="../media/image121.png"/><Relationship Id="rId9"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subTitle" idx="1"/>
          </p:nvPr>
        </p:nvSpPr>
        <p:spPr>
          <a:xfrm>
            <a:off x="304800" y="404664"/>
            <a:ext cx="8610600" cy="1428750"/>
          </a:xfrm>
        </p:spPr>
        <p:txBody>
          <a:bodyPr>
            <a:noAutofit/>
          </a:bodyPr>
          <a:lstStyle/>
          <a:p>
            <a:pPr lvl="1">
              <a:spcBef>
                <a:spcPct val="0"/>
              </a:spcBef>
            </a:pPr>
            <a:r>
              <a:rPr lang="en-US" altLang="en-US" sz="6000" b="1" dirty="0" smtClean="0">
                <a:ln>
                  <a:solidFill>
                    <a:schemeClr val="tx1"/>
                  </a:solidFill>
                </a:ln>
                <a:solidFill>
                  <a:sysClr val="windowText" lastClr="000000"/>
                </a:solidFill>
              </a:rPr>
              <a:t>Classical German</a:t>
            </a:r>
          </a:p>
          <a:p>
            <a:pPr lvl="1">
              <a:spcBef>
                <a:spcPct val="0"/>
              </a:spcBef>
            </a:pPr>
            <a:r>
              <a:rPr lang="en-US" altLang="en-US" sz="6000" b="1" u="sng" dirty="0" smtClean="0">
                <a:ln>
                  <a:solidFill>
                    <a:schemeClr val="tx1"/>
                  </a:solidFill>
                </a:ln>
                <a:solidFill>
                  <a:sysClr val="windowText" lastClr="000000"/>
                </a:solidFill>
                <a:effectLst>
                  <a:outerShdw blurRad="63500" dir="3600000" algn="tl" rotWithShape="0">
                    <a:srgbClr val="000000">
                      <a:alpha val="70000"/>
                    </a:srgbClr>
                  </a:outerShdw>
                </a:effectLst>
              </a:rPr>
              <a:t>philosophy</a:t>
            </a:r>
            <a:endParaRPr lang="ru-RU" altLang="en-US" sz="6000" b="1" u="sng" dirty="0">
              <a:ln w="18415" cmpd="sng">
                <a:solidFill>
                  <a:schemeClr val="tx1"/>
                </a:solidFill>
                <a:prstDash val="solid"/>
              </a:ln>
              <a:solidFill>
                <a:sysClr val="windowText" lastClr="000000"/>
              </a:solidFill>
              <a:effectLst>
                <a:outerShdw blurRad="63500" dir="3600000" algn="tl" rotWithShape="0">
                  <a:srgbClr val="000000">
                    <a:alpha val="70000"/>
                  </a:srgbClr>
                </a:outerShdw>
              </a:effectLst>
            </a:endParaRPr>
          </a:p>
        </p:txBody>
      </p:sp>
      <p:pic>
        <p:nvPicPr>
          <p:cNvPr id="6" name="Picture 5" descr="https://encrypted-tbn0.gstatic.com/images?q=tbn:ANd9GcQVc50GIMASKCPvUonjCcO94cdg7-UEnT1aqfvbnXCagno2sn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9063"/>
            <a:ext cx="221456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ttps://encrypted-tbn0.gstatic.com/images?q=tbn:ANd9GcShGnZwXQ-n2Tw6UgTfvM84PtebNSx9nk9bxXWPq0tN47zp3jID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4071938"/>
            <a:ext cx="2714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https://encrypted-tbn2.gstatic.com/images?q=tbn:ANd9GcSUGfUceYwzVS0E7l9nOb3J-BjYrHMSaXHOfvG6-zVhrCyOIf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3" y="5143500"/>
            <a:ext cx="20716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https://encrypted-tbn2.gstatic.com/images?q=tbn:ANd9GcTFe9hVnEJmaxiPr3UpgQIFrFRqZ-Kl3nfaP2ghYGqWfNv1gfqGz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4813" y="5162550"/>
            <a:ext cx="2214562"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https://encrypted-tbn0.gstatic.com/images?q=tbn:ANd9GcSl9WqO9t-oPjK6pcVE2eoDLyDtQJmuaCTpmThCrT36yiWpb93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563" y="3357563"/>
            <a:ext cx="21812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https://encrypted-tbn0.gstatic.com/images?q=tbn:ANd9GcSQ9spbabMqCtQC4H7cNBhiAke1CuspwuKx7JOG2E6wD9ude2j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813" y="3357563"/>
            <a:ext cx="225266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089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326943" y="4658436"/>
            <a:ext cx="1866900" cy="2047875"/>
          </a:xfrm>
          <a:prstGeom prst="rect">
            <a:avLst/>
          </a:prstGeom>
          <a:noFill/>
          <a:ln w="9525">
            <a:noFill/>
            <a:miter lim="800000"/>
            <a:headEnd/>
            <a:tailEnd/>
          </a:ln>
        </p:spPr>
      </p:pic>
      <p:pic>
        <p:nvPicPr>
          <p:cNvPr id="3" name="Picture 4" descr="http://t2.gstatic.com/images?q=tbn:ANd9GcQmBLOVOUViZcWSmD7RTz9CuKW92zxHv9jmxaZTdy-0QPNq0j3n"/>
          <p:cNvPicPr>
            <a:picLocks noChangeAspect="1" noChangeArrowheads="1"/>
          </p:cNvPicPr>
          <p:nvPr/>
        </p:nvPicPr>
        <p:blipFill>
          <a:blip r:embed="rId3" cstate="print"/>
          <a:srcRect/>
          <a:stretch>
            <a:fillRect/>
          </a:stretch>
        </p:blipFill>
        <p:spPr bwMode="auto">
          <a:xfrm>
            <a:off x="2621799" y="1752601"/>
            <a:ext cx="1610931" cy="1447799"/>
          </a:xfrm>
          <a:prstGeom prst="rect">
            <a:avLst/>
          </a:prstGeom>
          <a:noFill/>
        </p:spPr>
      </p:pic>
      <p:sp>
        <p:nvSpPr>
          <p:cNvPr id="4" name="TextBox 3"/>
          <p:cNvSpPr txBox="1"/>
          <p:nvPr/>
        </p:nvSpPr>
        <p:spPr>
          <a:xfrm>
            <a:off x="1043608" y="566410"/>
            <a:ext cx="1578191" cy="584775"/>
          </a:xfrm>
          <a:prstGeom prst="rect">
            <a:avLst/>
          </a:prstGeom>
          <a:noFill/>
        </p:spPr>
        <p:txBody>
          <a:bodyPr wrap="square" rtlCol="0">
            <a:spAutoFit/>
          </a:bodyPr>
          <a:lstStyle/>
          <a:p>
            <a:pPr algn="ctr"/>
            <a:r>
              <a:rPr lang="en-US" sz="3200" b="1" dirty="0" smtClean="0"/>
              <a:t>Plato</a:t>
            </a:r>
            <a:endParaRPr lang="en-US" sz="2000" b="1" dirty="0"/>
          </a:p>
        </p:txBody>
      </p:sp>
      <p:sp>
        <p:nvSpPr>
          <p:cNvPr id="5" name="TextBox 4"/>
          <p:cNvSpPr txBox="1"/>
          <p:nvPr/>
        </p:nvSpPr>
        <p:spPr>
          <a:xfrm>
            <a:off x="6172200" y="762000"/>
            <a:ext cx="1712168" cy="584775"/>
          </a:xfrm>
          <a:prstGeom prst="rect">
            <a:avLst/>
          </a:prstGeom>
          <a:noFill/>
        </p:spPr>
        <p:txBody>
          <a:bodyPr wrap="square" rtlCol="0">
            <a:spAutoFit/>
          </a:bodyPr>
          <a:lstStyle/>
          <a:p>
            <a:r>
              <a:rPr lang="en-US" sz="3200" b="1" dirty="0" smtClean="0"/>
              <a:t>Kant</a:t>
            </a:r>
            <a:endParaRPr lang="en-US" sz="3200" b="1" dirty="0"/>
          </a:p>
        </p:txBody>
      </p:sp>
      <p:cxnSp>
        <p:nvCxnSpPr>
          <p:cNvPr id="6" name="Straight Connector 5"/>
          <p:cNvCxnSpPr/>
          <p:nvPr/>
        </p:nvCxnSpPr>
        <p:spPr>
          <a:xfrm>
            <a:off x="381000" y="3505200"/>
            <a:ext cx="8412480" cy="0"/>
          </a:xfrm>
          <a:prstGeom prst="line">
            <a:avLst/>
          </a:prstGeom>
          <a:ln w="603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67200" y="1371600"/>
            <a:ext cx="380999" cy="2031325"/>
          </a:xfrm>
          <a:prstGeom prst="rect">
            <a:avLst/>
          </a:prstGeom>
          <a:noFill/>
        </p:spPr>
        <p:txBody>
          <a:bodyPr wrap="square" rtlCol="0">
            <a:spAutoFit/>
          </a:bodyPr>
          <a:lstStyle/>
          <a:p>
            <a:pPr algn="ctr"/>
            <a:r>
              <a:rPr lang="en-US" b="1" dirty="0" err="1" smtClean="0"/>
              <a:t>Noumena</a:t>
            </a:r>
            <a:endParaRPr lang="en-US" b="1" dirty="0"/>
          </a:p>
        </p:txBody>
      </p:sp>
      <p:sp>
        <p:nvSpPr>
          <p:cNvPr id="8" name="TextBox 7"/>
          <p:cNvSpPr txBox="1"/>
          <p:nvPr/>
        </p:nvSpPr>
        <p:spPr>
          <a:xfrm>
            <a:off x="4267200" y="3657600"/>
            <a:ext cx="381000" cy="2585323"/>
          </a:xfrm>
          <a:prstGeom prst="rect">
            <a:avLst/>
          </a:prstGeom>
          <a:noFill/>
        </p:spPr>
        <p:txBody>
          <a:bodyPr wrap="square" rtlCol="0">
            <a:spAutoFit/>
          </a:bodyPr>
          <a:lstStyle/>
          <a:p>
            <a:pPr algn="ctr"/>
            <a:r>
              <a:rPr lang="en-US" b="1" dirty="0" smtClean="0"/>
              <a:t>Phenomena</a:t>
            </a:r>
            <a:endParaRPr lang="en-US" b="1" dirty="0"/>
          </a:p>
        </p:txBody>
      </p:sp>
      <p:sp>
        <p:nvSpPr>
          <p:cNvPr id="9" name="TextBox 8"/>
          <p:cNvSpPr txBox="1"/>
          <p:nvPr/>
        </p:nvSpPr>
        <p:spPr>
          <a:xfrm>
            <a:off x="6922" y="1054387"/>
            <a:ext cx="3044423" cy="1938992"/>
          </a:xfrm>
          <a:prstGeom prst="rect">
            <a:avLst/>
          </a:prstGeom>
          <a:noFill/>
        </p:spPr>
        <p:txBody>
          <a:bodyPr wrap="none" rtlCol="0">
            <a:spAutoFit/>
          </a:bodyPr>
          <a:lstStyle/>
          <a:p>
            <a:r>
              <a:rPr lang="en-US" sz="2000" b="1" dirty="0" smtClean="0"/>
              <a:t>Reality  Itself</a:t>
            </a:r>
          </a:p>
          <a:p>
            <a:pPr>
              <a:buFont typeface="Arial" pitchFamily="34" charset="0"/>
              <a:buChar char="•"/>
            </a:pPr>
            <a:r>
              <a:rPr lang="en-US" sz="2000" b="1" dirty="0" smtClean="0"/>
              <a:t>  Completely Knowable</a:t>
            </a:r>
          </a:p>
          <a:p>
            <a:pPr>
              <a:buFont typeface="Arial" pitchFamily="34" charset="0"/>
              <a:buChar char="•"/>
            </a:pPr>
            <a:r>
              <a:rPr lang="en-US" sz="2000" b="1" dirty="0" smtClean="0"/>
              <a:t>  Perfect in Itself</a:t>
            </a:r>
          </a:p>
          <a:p>
            <a:pPr>
              <a:buFont typeface="Arial" pitchFamily="34" charset="0"/>
              <a:buChar char="•"/>
            </a:pPr>
            <a:r>
              <a:rPr lang="en-US" sz="2000" b="1" dirty="0" smtClean="0"/>
              <a:t>  Unchanging</a:t>
            </a:r>
          </a:p>
          <a:p>
            <a:pPr>
              <a:buFont typeface="Arial" pitchFamily="34" charset="0"/>
              <a:buChar char="•"/>
            </a:pPr>
            <a:r>
              <a:rPr lang="en-US" sz="2000" b="1" dirty="0" smtClean="0"/>
              <a:t>  Timeless</a:t>
            </a:r>
          </a:p>
          <a:p>
            <a:pPr>
              <a:buFont typeface="Arial" pitchFamily="34" charset="0"/>
              <a:buChar char="•"/>
            </a:pPr>
            <a:r>
              <a:rPr lang="en-US" sz="2000" b="1" dirty="0" smtClean="0"/>
              <a:t>  Invisible </a:t>
            </a:r>
          </a:p>
        </p:txBody>
      </p:sp>
      <p:sp>
        <p:nvSpPr>
          <p:cNvPr id="10" name="TextBox 9"/>
          <p:cNvSpPr txBox="1"/>
          <p:nvPr/>
        </p:nvSpPr>
        <p:spPr>
          <a:xfrm>
            <a:off x="228600" y="3810000"/>
            <a:ext cx="3312125" cy="2246769"/>
          </a:xfrm>
          <a:prstGeom prst="rect">
            <a:avLst/>
          </a:prstGeom>
          <a:noFill/>
        </p:spPr>
        <p:txBody>
          <a:bodyPr wrap="none" rtlCol="0">
            <a:spAutoFit/>
          </a:bodyPr>
          <a:lstStyle/>
          <a:p>
            <a:r>
              <a:rPr lang="en-US" sz="2000" b="1" dirty="0" smtClean="0"/>
              <a:t>The Appearance of Reality</a:t>
            </a:r>
          </a:p>
          <a:p>
            <a:pPr>
              <a:buFont typeface="Arial" pitchFamily="34" charset="0"/>
              <a:buChar char="•"/>
            </a:pPr>
            <a:r>
              <a:rPr lang="en-US" sz="2000" b="1" dirty="0" smtClean="0"/>
              <a:t>  Partially Knowable</a:t>
            </a:r>
          </a:p>
          <a:p>
            <a:pPr>
              <a:buFont typeface="Arial" pitchFamily="34" charset="0"/>
              <a:buChar char="•"/>
            </a:pPr>
            <a:r>
              <a:rPr lang="en-US" sz="2000" b="1" dirty="0" smtClean="0"/>
              <a:t>  Imperfect</a:t>
            </a:r>
          </a:p>
          <a:p>
            <a:pPr>
              <a:buFont typeface="Arial" pitchFamily="34" charset="0"/>
              <a:buChar char="•"/>
            </a:pPr>
            <a:r>
              <a:rPr lang="en-US" sz="2000" b="1" dirty="0" smtClean="0"/>
              <a:t>  Changing</a:t>
            </a:r>
          </a:p>
          <a:p>
            <a:pPr>
              <a:buFont typeface="Arial" pitchFamily="34" charset="0"/>
              <a:buChar char="•"/>
            </a:pPr>
            <a:r>
              <a:rPr lang="en-US" sz="2000" b="1" dirty="0" smtClean="0"/>
              <a:t>  Temporal</a:t>
            </a:r>
          </a:p>
          <a:p>
            <a:pPr>
              <a:buFont typeface="Arial" pitchFamily="34" charset="0"/>
              <a:buChar char="•"/>
            </a:pPr>
            <a:r>
              <a:rPr lang="en-US" sz="2000" b="1" dirty="0" smtClean="0"/>
              <a:t>  Visible</a:t>
            </a:r>
          </a:p>
          <a:p>
            <a:pPr>
              <a:buFont typeface="Arial" pitchFamily="34" charset="0"/>
              <a:buChar char="•"/>
            </a:pPr>
            <a:endParaRPr lang="en-US" sz="2000" b="1" dirty="0"/>
          </a:p>
        </p:txBody>
      </p:sp>
      <p:sp>
        <p:nvSpPr>
          <p:cNvPr id="11" name="TextBox 10"/>
          <p:cNvSpPr txBox="1"/>
          <p:nvPr/>
        </p:nvSpPr>
        <p:spPr>
          <a:xfrm>
            <a:off x="4903714" y="1265760"/>
            <a:ext cx="3905236" cy="1938992"/>
          </a:xfrm>
          <a:prstGeom prst="rect">
            <a:avLst/>
          </a:prstGeom>
          <a:noFill/>
        </p:spPr>
        <p:txBody>
          <a:bodyPr wrap="none" rtlCol="0">
            <a:spAutoFit/>
          </a:bodyPr>
          <a:lstStyle/>
          <a:p>
            <a:r>
              <a:rPr lang="en-US" sz="2400" b="1" dirty="0" smtClean="0"/>
              <a:t>Reality “as it is in itself”</a:t>
            </a:r>
          </a:p>
          <a:p>
            <a:pPr>
              <a:buFont typeface="Arial" pitchFamily="34" charset="0"/>
              <a:buChar char="•"/>
            </a:pPr>
            <a:r>
              <a:rPr lang="en-US" sz="2400" b="1" dirty="0" smtClean="0"/>
              <a:t>  Absolutely Unknowable</a:t>
            </a:r>
          </a:p>
          <a:p>
            <a:pPr>
              <a:buFont typeface="Arial" pitchFamily="34" charset="0"/>
              <a:buChar char="•"/>
            </a:pPr>
            <a:r>
              <a:rPr lang="en-US" sz="2400" b="1" dirty="0" smtClean="0"/>
              <a:t>  Possibly a realm of free </a:t>
            </a:r>
          </a:p>
          <a:p>
            <a:r>
              <a:rPr lang="en-US" sz="2400" b="1" dirty="0" smtClean="0"/>
              <a:t>actions</a:t>
            </a:r>
          </a:p>
          <a:p>
            <a:pPr>
              <a:buFont typeface="Arial" pitchFamily="34" charset="0"/>
              <a:buChar char="•"/>
            </a:pPr>
            <a:r>
              <a:rPr lang="en-US" sz="2400" b="1" dirty="0" smtClean="0"/>
              <a:t>  Non-sensible</a:t>
            </a:r>
          </a:p>
        </p:txBody>
      </p:sp>
      <p:sp>
        <p:nvSpPr>
          <p:cNvPr id="12" name="TextBox 11"/>
          <p:cNvSpPr txBox="1"/>
          <p:nvPr/>
        </p:nvSpPr>
        <p:spPr>
          <a:xfrm>
            <a:off x="5001636" y="3632579"/>
            <a:ext cx="3505200" cy="2862322"/>
          </a:xfrm>
          <a:prstGeom prst="rect">
            <a:avLst/>
          </a:prstGeom>
          <a:noFill/>
        </p:spPr>
        <p:txBody>
          <a:bodyPr wrap="square" rtlCol="0">
            <a:spAutoFit/>
          </a:bodyPr>
          <a:lstStyle/>
          <a:p>
            <a:r>
              <a:rPr lang="en-US" sz="2000" b="1" dirty="0" smtClean="0"/>
              <a:t>The “Mere Appearance” of Reality</a:t>
            </a:r>
          </a:p>
          <a:p>
            <a:pPr>
              <a:buFont typeface="Arial" pitchFamily="34" charset="0"/>
              <a:buChar char="•"/>
            </a:pPr>
            <a:r>
              <a:rPr lang="en-US" sz="2000" b="1" dirty="0" smtClean="0"/>
              <a:t>  Perfectly  Knowable</a:t>
            </a:r>
          </a:p>
          <a:p>
            <a:pPr>
              <a:buFont typeface="Arial" pitchFamily="34" charset="0"/>
              <a:buChar char="•"/>
            </a:pPr>
            <a:r>
              <a:rPr lang="en-US" sz="2000" b="1" dirty="0" smtClean="0"/>
              <a:t>  Here Newton’s physics is true.</a:t>
            </a:r>
          </a:p>
          <a:p>
            <a:pPr>
              <a:buFont typeface="Arial" pitchFamily="34" charset="0"/>
              <a:buChar char="•"/>
            </a:pPr>
            <a:r>
              <a:rPr lang="en-US" sz="2000" b="1" dirty="0" smtClean="0"/>
              <a:t>  Actions and choices completely determined by physical causes and laws.</a:t>
            </a:r>
          </a:p>
          <a:p>
            <a:pPr>
              <a:buFont typeface="Arial" pitchFamily="34" charset="0"/>
              <a:buChar char="•"/>
            </a:pPr>
            <a:r>
              <a:rPr lang="en-US" sz="2000" b="1" dirty="0" smtClean="0"/>
              <a:t>  Sensible</a:t>
            </a:r>
            <a:endParaRPr lang="en-US" sz="2000" b="1" dirty="0"/>
          </a:p>
        </p:txBody>
      </p:sp>
      <p:sp>
        <p:nvSpPr>
          <p:cNvPr id="13" name="TextBox 12"/>
          <p:cNvSpPr txBox="1"/>
          <p:nvPr/>
        </p:nvSpPr>
        <p:spPr>
          <a:xfrm>
            <a:off x="167871" y="43190"/>
            <a:ext cx="8641079" cy="523220"/>
          </a:xfrm>
          <a:prstGeom prst="rect">
            <a:avLst/>
          </a:prstGeom>
          <a:no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Two Worlds Seen from a Scientific Point of View</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796580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139952" y="620688"/>
            <a:ext cx="4534272" cy="5733256"/>
          </a:xfrm>
          <a:prstGeom prst="rect">
            <a:avLst/>
          </a:prstGeom>
        </p:spPr>
        <p:style>
          <a:lnRef idx="1">
            <a:schemeClr val="accent5"/>
          </a:lnRef>
          <a:fillRef idx="2">
            <a:schemeClr val="accent5"/>
          </a:fillRef>
          <a:effectRef idx="1">
            <a:schemeClr val="accent5"/>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585216" lvl="1" indent="0" algn="just">
              <a:buNone/>
            </a:pPr>
            <a:r>
              <a:rPr lang="en-US" altLang="en-US" b="1" dirty="0" smtClean="0">
                <a:solidFill>
                  <a:sysClr val="windowText" lastClr="000000"/>
                </a:solidFill>
              </a:rPr>
              <a:t>   “[W]e indeed, rightly considering objects of sense as mere appearances, confess, thereby, that [the appearances] are based upon a thing in itself, though we know not this thing as it is in itself, but only know its appearances, namely, the way in which our senses are affected by this unknown something.”</a:t>
            </a:r>
          </a:p>
          <a:p>
            <a:pPr marL="585216" lvl="1" indent="0">
              <a:buNone/>
            </a:pPr>
            <a:endParaRPr lang="en-US" altLang="en-US" sz="1600" b="1" dirty="0" smtClean="0">
              <a:solidFill>
                <a:sysClr val="windowText" lastClr="000000"/>
              </a:solidFill>
            </a:endParaRPr>
          </a:p>
          <a:p>
            <a:pPr lvl="1" algn="ctr">
              <a:buFontTx/>
              <a:buNone/>
            </a:pPr>
            <a:r>
              <a:rPr lang="en-US" altLang="en-US" sz="1800" b="1" dirty="0" smtClean="0">
                <a:solidFill>
                  <a:sysClr val="windowText" lastClr="000000"/>
                </a:solidFill>
              </a:rPr>
              <a:t>Immanuel Kant, </a:t>
            </a:r>
            <a:r>
              <a:rPr lang="en-US" altLang="en-US" sz="1800" b="1" i="1" dirty="0" smtClean="0">
                <a:solidFill>
                  <a:sysClr val="windowText" lastClr="000000"/>
                </a:solidFill>
              </a:rPr>
              <a:t>Prolegomena to Any Future Metaphysics</a:t>
            </a:r>
            <a:endParaRPr lang="en-US" altLang="en-US" sz="1800" b="1" dirty="0" smtClean="0">
              <a:solidFill>
                <a:sysClr val="windowText" lastClr="000000"/>
              </a:solidFill>
            </a:endParaRPr>
          </a:p>
        </p:txBody>
      </p:sp>
      <p:sp>
        <p:nvSpPr>
          <p:cNvPr id="5" name="Oval 4"/>
          <p:cNvSpPr/>
          <p:nvPr/>
        </p:nvSpPr>
        <p:spPr>
          <a:xfrm>
            <a:off x="166050" y="260648"/>
            <a:ext cx="3829886" cy="36724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247696" y="5892279"/>
            <a:ext cx="3809056"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Phenomena</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345908" y="1340768"/>
            <a:ext cx="3248004" cy="2154436"/>
          </a:xfrm>
          <a:prstGeom prst="rect">
            <a:avLst/>
          </a:prstGeom>
          <a:noFill/>
        </p:spPr>
        <p:txBody>
          <a:bodyPr wrap="none" lIns="91440" tIns="45720" rIns="91440" bIns="45720">
            <a:spAutoFit/>
          </a:bodyPr>
          <a:lstStyle/>
          <a:p>
            <a:pPr algn="ctr"/>
            <a:r>
              <a:rPr lang="en-US"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Noumena</a:t>
            </a:r>
            <a:endPar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000" i="1" dirty="0">
                <a:ln w="18415" cmpd="sng">
                  <a:solidFill>
                    <a:srgbClr val="FFFFFF"/>
                  </a:solidFill>
                  <a:prstDash val="solid"/>
                </a:ln>
                <a:solidFill>
                  <a:srgbClr val="FFFFFF"/>
                </a:solidFill>
                <a:effectLst>
                  <a:outerShdw blurRad="63500" dir="3600000" algn="tl" rotWithShape="0">
                    <a:srgbClr val="000000">
                      <a:alpha val="70000"/>
                    </a:srgbClr>
                  </a:outerShdw>
                </a:effectLst>
              </a:rPr>
              <a:t>t</a:t>
            </a:r>
            <a:r>
              <a:rPr lang="en-US" sz="40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hing in </a:t>
            </a:r>
          </a:p>
          <a:p>
            <a:pPr algn="ctr"/>
            <a:r>
              <a:rPr lang="en-US" sz="4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itself</a:t>
            </a:r>
            <a:endParaRPr lang="en-US" sz="4000" b="0"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Multiply 7"/>
          <p:cNvSpPr/>
          <p:nvPr/>
        </p:nvSpPr>
        <p:spPr>
          <a:xfrm>
            <a:off x="166050" y="0"/>
            <a:ext cx="3829886" cy="3456384"/>
          </a:xfrm>
          <a:prstGeom prst="mathMultiply">
            <a:avLst>
              <a:gd name="adj1" fmla="val 7331"/>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rgbClr val="FF0000"/>
                </a:solidFill>
              </a:ln>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8520" y="3384082"/>
            <a:ext cx="3972348" cy="2966020"/>
          </a:xfrm>
          <a:prstGeom prst="rect">
            <a:avLst/>
          </a:prstGeom>
        </p:spPr>
      </p:pic>
      <p:sp>
        <p:nvSpPr>
          <p:cNvPr id="9" name="Rectangle 2"/>
          <p:cNvSpPr txBox="1">
            <a:spLocks noChangeArrowheads="1"/>
          </p:cNvSpPr>
          <p:nvPr/>
        </p:nvSpPr>
        <p:spPr>
          <a:xfrm>
            <a:off x="3995936" y="145902"/>
            <a:ext cx="5110336" cy="6480720"/>
          </a:xfrm>
          <a:prstGeom prst="rect">
            <a:avLst/>
          </a:prstGeom>
        </p:spPr>
        <p:style>
          <a:lnRef idx="1">
            <a:schemeClr val="accent2"/>
          </a:lnRef>
          <a:fillRef idx="2">
            <a:schemeClr val="accent2"/>
          </a:fillRef>
          <a:effectRef idx="1">
            <a:schemeClr val="accent2"/>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a:buNone/>
            </a:pPr>
            <a:r>
              <a:rPr lang="en-US" altLang="en-US" b="1" dirty="0" smtClean="0">
                <a:solidFill>
                  <a:sysClr val="windowText" lastClr="000000"/>
                </a:solidFill>
              </a:rPr>
              <a:t>Kant’s “Copernican Revolution” in Epistemology</a:t>
            </a:r>
          </a:p>
          <a:p>
            <a:pPr lvl="1" algn="just"/>
            <a:r>
              <a:rPr lang="en-US" altLang="en-US" b="1" dirty="0" smtClean="0">
                <a:solidFill>
                  <a:sysClr val="windowText" lastClr="000000"/>
                </a:solidFill>
              </a:rPr>
              <a:t> </a:t>
            </a:r>
            <a:r>
              <a:rPr lang="en-US" altLang="en-US" sz="2300" b="1" dirty="0" smtClean="0">
                <a:solidFill>
                  <a:sysClr val="windowText" lastClr="000000"/>
                </a:solidFill>
              </a:rPr>
              <a:t>Humans can have no knowledge of “things in themselves.”</a:t>
            </a:r>
          </a:p>
          <a:p>
            <a:pPr lvl="1" algn="just"/>
            <a:r>
              <a:rPr lang="en-US" altLang="en-US" sz="2300" b="1" dirty="0" smtClean="0">
                <a:solidFill>
                  <a:sysClr val="windowText" lastClr="000000"/>
                </a:solidFill>
              </a:rPr>
              <a:t> Order and structure, at least the order and structure of humans, do not exist “out there” in the </a:t>
            </a:r>
            <a:r>
              <a:rPr lang="en-US" altLang="en-US" sz="2300" b="1" dirty="0" err="1" smtClean="0">
                <a:solidFill>
                  <a:sysClr val="windowText" lastClr="000000"/>
                </a:solidFill>
              </a:rPr>
              <a:t>noumenal</a:t>
            </a:r>
            <a:r>
              <a:rPr lang="en-US" altLang="en-US" sz="2300" b="1" dirty="0" smtClean="0">
                <a:solidFill>
                  <a:sysClr val="windowText" lastClr="000000"/>
                </a:solidFill>
              </a:rPr>
              <a:t> world.</a:t>
            </a:r>
          </a:p>
          <a:p>
            <a:pPr lvl="1" algn="just"/>
            <a:r>
              <a:rPr lang="en-US" altLang="en-US" sz="2300" b="1" dirty="0" smtClean="0">
                <a:solidFill>
                  <a:sysClr val="windowText" lastClr="000000"/>
                </a:solidFill>
              </a:rPr>
              <a:t> (For all humans know, the </a:t>
            </a:r>
            <a:r>
              <a:rPr lang="en-US" altLang="en-US" sz="2300" b="1" dirty="0" err="1" smtClean="0">
                <a:solidFill>
                  <a:sysClr val="windowText" lastClr="000000"/>
                </a:solidFill>
              </a:rPr>
              <a:t>noumenal</a:t>
            </a:r>
            <a:r>
              <a:rPr lang="en-US" altLang="en-US" sz="2300" b="1" dirty="0" smtClean="0">
                <a:solidFill>
                  <a:sysClr val="windowText" lastClr="000000"/>
                </a:solidFill>
              </a:rPr>
              <a:t> world might as well be Heraclitus’ formless flux.)</a:t>
            </a:r>
          </a:p>
          <a:p>
            <a:pPr lvl="1" algn="just"/>
            <a:r>
              <a:rPr lang="en-US" altLang="en-US" sz="2300" b="1" dirty="0" smtClean="0">
                <a:solidFill>
                  <a:sysClr val="windowText" lastClr="000000"/>
                </a:solidFill>
              </a:rPr>
              <a:t> Order and structure, at least those of  humans, exist “in here,” i.e. in the phenomenal world of the human mind.</a:t>
            </a:r>
          </a:p>
        </p:txBody>
      </p:sp>
    </p:spTree>
    <p:extLst>
      <p:ext uri="{BB962C8B-B14F-4D97-AF65-F5344CB8AC3E}">
        <p14:creationId xmlns:p14="http://schemas.microsoft.com/office/powerpoint/2010/main" val="21438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3760" y="0"/>
            <a:ext cx="5166320" cy="2677656"/>
          </a:xfrm>
          <a:prstGeom prst="rect">
            <a:avLst/>
          </a:prstGeom>
        </p:spPr>
        <p:txBody>
          <a:bodyPr wrap="square">
            <a:spAutoFit/>
          </a:bodyPr>
          <a:lstStyle/>
          <a:p>
            <a:pPr algn="just"/>
            <a:r>
              <a:rPr lang="en-US" sz="2400" b="1" dirty="0" smtClean="0"/>
              <a:t>   The </a:t>
            </a:r>
            <a:r>
              <a:rPr lang="en-US" sz="2400" b="1" dirty="0"/>
              <a:t>terms "a priori" and "a posteriori" are used primarily to denote the foundations upon which </a:t>
            </a:r>
            <a:r>
              <a:rPr lang="en-US" sz="2400" b="1" dirty="0" smtClean="0"/>
              <a:t>a proposition</a:t>
            </a:r>
            <a:r>
              <a:rPr lang="en-US" sz="2400" b="1" dirty="0"/>
              <a:t> is known. A given proposition is knowable a priori if it can be known independent of any experience </a:t>
            </a:r>
            <a:r>
              <a:rPr lang="en-US" sz="2400" b="1" dirty="0" smtClean="0"/>
              <a:t>… </a:t>
            </a:r>
            <a:endParaRPr lang="en-US" sz="2400" b="1" dirty="0"/>
          </a:p>
        </p:txBody>
      </p:sp>
      <p:sp>
        <p:nvSpPr>
          <p:cNvPr id="4" name="Rectangle 3"/>
          <p:cNvSpPr/>
          <p:nvPr/>
        </p:nvSpPr>
        <p:spPr>
          <a:xfrm>
            <a:off x="539552" y="24867"/>
            <a:ext cx="2451312"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priori</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p:cNvSpPr/>
          <p:nvPr/>
        </p:nvSpPr>
        <p:spPr>
          <a:xfrm>
            <a:off x="5220072" y="5733256"/>
            <a:ext cx="3680816"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posteriori</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19488" y="4183363"/>
            <a:ext cx="4572000" cy="2677656"/>
          </a:xfrm>
          <a:prstGeom prst="rect">
            <a:avLst/>
          </a:prstGeom>
        </p:spPr>
        <p:txBody>
          <a:bodyPr>
            <a:spAutoFit/>
          </a:bodyPr>
          <a:lstStyle/>
          <a:p>
            <a:pPr algn="just"/>
            <a:r>
              <a:rPr lang="en-US" sz="2400" b="1" dirty="0" smtClean="0"/>
              <a:t>    … other </a:t>
            </a:r>
            <a:r>
              <a:rPr lang="en-US" sz="2400" b="1" dirty="0"/>
              <a:t>than the experience of learning the language in which the proposition is expressed, whereas a proposition that is knowable a posteriori is known on the basis of experience. </a:t>
            </a:r>
            <a:r>
              <a:rPr lang="en-US" sz="2400" b="1" dirty="0" smtClean="0"/>
              <a:t>8</a:t>
            </a:r>
            <a:endParaRPr lang="en-US" sz="24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8" y="980728"/>
            <a:ext cx="3871408" cy="28689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018" y="2613031"/>
            <a:ext cx="2248054" cy="1591320"/>
          </a:xfrm>
          <a:prstGeom prst="rect">
            <a:avLst/>
          </a:prstGeom>
        </p:spPr>
      </p:pic>
      <p:sp>
        <p:nvSpPr>
          <p:cNvPr id="9" name="Rectangle 8"/>
          <p:cNvSpPr/>
          <p:nvPr/>
        </p:nvSpPr>
        <p:spPr>
          <a:xfrm>
            <a:off x="85137" y="3818589"/>
            <a:ext cx="4448654"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2400" b="1" i="1" dirty="0"/>
              <a:t>"All bachelors are unmarried"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2935103"/>
            <a:ext cx="4332056" cy="2885968"/>
          </a:xfrm>
          <a:prstGeom prst="rect">
            <a:avLst/>
          </a:prstGeom>
        </p:spPr>
      </p:pic>
      <p:sp>
        <p:nvSpPr>
          <p:cNvPr id="11" name="Rectangle 10"/>
          <p:cNvSpPr/>
          <p:nvPr/>
        </p:nvSpPr>
        <p:spPr>
          <a:xfrm>
            <a:off x="5555100" y="2613031"/>
            <a:ext cx="3345788"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400" b="1" i="1" dirty="0"/>
              <a:t>"It is raining outside," </a:t>
            </a:r>
          </a:p>
        </p:txBody>
      </p:sp>
    </p:spTree>
    <p:extLst>
      <p:ext uri="{BB962C8B-B14F-4D97-AF65-F5344CB8AC3E}">
        <p14:creationId xmlns:p14="http://schemas.microsoft.com/office/powerpoint/2010/main" val="10771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1614" y="2625080"/>
            <a:ext cx="3131840" cy="2615952"/>
          </a:xfrm>
          <a:prstGeom prst="rect">
            <a:avLst/>
          </a:prstGeom>
        </p:spPr>
      </p:pic>
      <p:sp>
        <p:nvSpPr>
          <p:cNvPr id="2" name="Oval 1"/>
          <p:cNvSpPr/>
          <p:nvPr/>
        </p:nvSpPr>
        <p:spPr>
          <a:xfrm>
            <a:off x="-108520" y="0"/>
            <a:ext cx="2029686" cy="21602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152196" y="472023"/>
            <a:ext cx="2148786" cy="1077218"/>
          </a:xfrm>
          <a:prstGeom prst="rect">
            <a:avLst/>
          </a:prstGeom>
          <a:noFill/>
        </p:spPr>
        <p:txBody>
          <a:bodyPr wrap="square" lIns="91440" tIns="45720" rIns="91440" bIns="45720">
            <a:spAutoFit/>
          </a:bodyPr>
          <a:lstStyle/>
          <a:p>
            <a:pPr algn="ctr"/>
            <a:r>
              <a:rPr lang="en-US" sz="28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Noumena</a:t>
            </a:r>
            <a:endPar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i="1" dirty="0">
                <a:ln w="18415" cmpd="sng">
                  <a:solidFill>
                    <a:srgbClr val="FFFFFF"/>
                  </a:solidFill>
                  <a:prstDash val="solid"/>
                </a:ln>
                <a:solidFill>
                  <a:srgbClr val="FFFFFF"/>
                </a:solidFill>
                <a:effectLst>
                  <a:outerShdw blurRad="63500" dir="3600000" algn="tl" rotWithShape="0">
                    <a:srgbClr val="000000">
                      <a:alpha val="70000"/>
                    </a:srgbClr>
                  </a:outerShdw>
                </a:effectLst>
              </a:rPr>
              <a:t>t</a:t>
            </a:r>
            <a:r>
              <a:rPr lang="en-US"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hing in </a:t>
            </a:r>
          </a:p>
          <a:p>
            <a:pPr algn="ctr"/>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itself</a:t>
            </a:r>
            <a:endParaRPr lang="en-US" b="0"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3472668" y="4385494"/>
            <a:ext cx="1874120" cy="400110"/>
          </a:xfrm>
          <a:prstGeom prst="rect">
            <a:avLst/>
          </a:prstGeom>
          <a:noFill/>
        </p:spPr>
        <p:txBody>
          <a:bodyPr wrap="square" lIns="91440" tIns="45720" rIns="91440" bIns="45720">
            <a:spAutoFit/>
          </a:bodyPr>
          <a:lstStyle/>
          <a:p>
            <a:pPr algn="ctr"/>
            <a:r>
              <a:rPr lang="en-US"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Phenomena</a:t>
            </a:r>
            <a:endParaRPr 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79912" y="3645024"/>
            <a:ext cx="1259632" cy="940525"/>
          </a:xfrm>
          <a:prstGeom prst="rect">
            <a:avLst/>
          </a:prstGeom>
        </p:spPr>
      </p:pic>
      <p:sp>
        <p:nvSpPr>
          <p:cNvPr id="6" name="Rectangle 5"/>
          <p:cNvSpPr/>
          <p:nvPr/>
        </p:nvSpPr>
        <p:spPr>
          <a:xfrm>
            <a:off x="4067944" y="0"/>
            <a:ext cx="1527982" cy="584775"/>
          </a:xfrm>
          <a:prstGeom prst="rect">
            <a:avLst/>
          </a:prstGeom>
          <a:noFill/>
        </p:spPr>
        <p:txBody>
          <a:bodyPr wrap="none" lIns="91440" tIns="45720" rIns="91440" bIns="45720">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priori</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7524328" y="6253378"/>
            <a:ext cx="1478290" cy="400110"/>
          </a:xfrm>
          <a:prstGeom prst="rect">
            <a:avLst/>
          </a:prstGeom>
          <a:noFill/>
        </p:spPr>
        <p:txBody>
          <a:bodyPr wrap="none" lIns="91440" tIns="45720" rIns="91440" bIns="45720">
            <a:spAutoFit/>
          </a:bodyPr>
          <a:lstStyle/>
          <a:p>
            <a:pPr algn="ct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posteriori</a:t>
            </a:r>
            <a:endParaRPr 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6617459" y="-27384"/>
            <a:ext cx="1909497"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 Reason</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3354812" y="548680"/>
            <a:ext cx="2058577"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 Intellect</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417050" y="33293"/>
            <a:ext cx="2034532"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 Sensory</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TextBox 10"/>
          <p:cNvSpPr txBox="1"/>
          <p:nvPr/>
        </p:nvSpPr>
        <p:spPr>
          <a:xfrm>
            <a:off x="179512" y="1854099"/>
            <a:ext cx="1584176" cy="461665"/>
          </a:xfrm>
          <a:prstGeom prst="rect">
            <a:avLst/>
          </a:prstGeom>
          <a:noFill/>
        </p:spPr>
        <p:txBody>
          <a:bodyPr wrap="square" rtlCol="0">
            <a:spAutoFit/>
          </a:bodyPr>
          <a:lstStyle/>
          <a:p>
            <a:pPr algn="ctr"/>
            <a:r>
              <a:rPr lang="en-US" sz="2400" b="1" dirty="0" smtClean="0"/>
              <a:t>Space</a:t>
            </a:r>
            <a:endParaRPr lang="en-US" sz="2400" b="1" dirty="0"/>
          </a:p>
        </p:txBody>
      </p:sp>
      <p:sp>
        <p:nvSpPr>
          <p:cNvPr id="12" name="Right Brace 11"/>
          <p:cNvSpPr/>
          <p:nvPr/>
        </p:nvSpPr>
        <p:spPr>
          <a:xfrm rot="16798515">
            <a:off x="1456511" y="810189"/>
            <a:ext cx="462632" cy="2119855"/>
          </a:xfrm>
          <a:prstGeom prst="rightBrace">
            <a:avLst>
              <a:gd name="adj1" fmla="val 49633"/>
              <a:gd name="adj2" fmla="val 50000"/>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3" name="TextBox 12"/>
          <p:cNvSpPr txBox="1"/>
          <p:nvPr/>
        </p:nvSpPr>
        <p:spPr>
          <a:xfrm rot="700167">
            <a:off x="637260" y="1156074"/>
            <a:ext cx="210965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t>2. Intuitions</a:t>
            </a:r>
            <a:endParaRPr lang="en-US" sz="2400" b="1"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863">
            <a:off x="-1357728" y="3949596"/>
            <a:ext cx="4210885" cy="1165387"/>
          </a:xfrm>
          <a:prstGeom prst="rect">
            <a:avLst/>
          </a:prstGeom>
        </p:spPr>
      </p:pic>
      <p:sp>
        <p:nvSpPr>
          <p:cNvPr id="15" name="TextBox 14"/>
          <p:cNvSpPr txBox="1"/>
          <p:nvPr/>
        </p:nvSpPr>
        <p:spPr>
          <a:xfrm>
            <a:off x="1434315" y="2677297"/>
            <a:ext cx="1584176" cy="461665"/>
          </a:xfrm>
          <a:prstGeom prst="rect">
            <a:avLst/>
          </a:prstGeom>
          <a:noFill/>
        </p:spPr>
        <p:txBody>
          <a:bodyPr wrap="square" rtlCol="0">
            <a:spAutoFit/>
          </a:bodyPr>
          <a:lstStyle/>
          <a:p>
            <a:pPr algn="ctr"/>
            <a:r>
              <a:rPr lang="en-US" sz="2400" b="1" dirty="0" smtClean="0"/>
              <a:t>Time</a:t>
            </a:r>
            <a:endParaRPr lang="en-US" sz="2400" b="1" dirty="0"/>
          </a:p>
        </p:txBody>
      </p:sp>
      <p:sp>
        <p:nvSpPr>
          <p:cNvPr id="16" name="Block Arc 15"/>
          <p:cNvSpPr/>
          <p:nvPr/>
        </p:nvSpPr>
        <p:spPr>
          <a:xfrm rot="16425624">
            <a:off x="-387177" y="3734781"/>
            <a:ext cx="4559499" cy="824611"/>
          </a:xfrm>
          <a:prstGeom prst="blockArc">
            <a:avLst>
              <a:gd name="adj1" fmla="val 10779260"/>
              <a:gd name="adj2" fmla="val 27175"/>
              <a:gd name="adj3" fmla="val 24906"/>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39323"/>
          <a:stretch/>
        </p:blipFill>
        <p:spPr>
          <a:xfrm>
            <a:off x="1785684" y="3138962"/>
            <a:ext cx="1202140" cy="3547078"/>
          </a:xfrm>
          <a:prstGeom prst="rect">
            <a:avLst/>
          </a:prstGeom>
        </p:spPr>
      </p:pic>
      <p:sp>
        <p:nvSpPr>
          <p:cNvPr id="18" name="Rectangle 17"/>
          <p:cNvSpPr/>
          <p:nvPr/>
        </p:nvSpPr>
        <p:spPr>
          <a:xfrm>
            <a:off x="3779912" y="1133455"/>
            <a:ext cx="5123547" cy="56323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just"/>
            <a:r>
              <a:rPr lang="en-US" sz="2400" b="1" dirty="0" smtClean="0"/>
              <a:t>    According </a:t>
            </a:r>
            <a:r>
              <a:rPr lang="en-US" sz="2400" b="1" dirty="0"/>
              <a:t>to Kant, knowledge about space is </a:t>
            </a:r>
            <a:r>
              <a:rPr lang="en-US" sz="2400" b="1" i="1" dirty="0"/>
              <a:t>synthetic</a:t>
            </a:r>
            <a:r>
              <a:rPr lang="en-US" sz="2400" b="1" dirty="0"/>
              <a:t>, in that statements about space are not simply true by virtue of the meaning of the words in the statement. In his work, Kant rejected the view that space must be either a substance or relation. </a:t>
            </a:r>
            <a:endParaRPr lang="en-US" sz="2400" b="1" dirty="0" smtClean="0"/>
          </a:p>
          <a:p>
            <a:pPr algn="just"/>
            <a:r>
              <a:rPr lang="en-US" sz="2400" b="1" dirty="0"/>
              <a:t> </a:t>
            </a:r>
            <a:r>
              <a:rPr lang="en-US" sz="2400" b="1" dirty="0" smtClean="0"/>
              <a:t>  Instead </a:t>
            </a:r>
            <a:r>
              <a:rPr lang="en-US" sz="2400" b="1" dirty="0"/>
              <a:t>he came to the conclusion that space and time are not discovered by humans to be objective features of the world, but imposed by us as part of a framework for organizing experience</a:t>
            </a:r>
          </a:p>
        </p:txBody>
      </p:sp>
      <p:sp>
        <p:nvSpPr>
          <p:cNvPr id="19" name="Rectangle 18"/>
          <p:cNvSpPr/>
          <p:nvPr/>
        </p:nvSpPr>
        <p:spPr>
          <a:xfrm>
            <a:off x="2771800" y="1440897"/>
            <a:ext cx="72008" cy="43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547172" y="1465215"/>
            <a:ext cx="1619354" cy="830997"/>
          </a:xfrm>
          <a:prstGeom prst="rect">
            <a:avLst/>
          </a:prstGeom>
        </p:spPr>
        <p:txBody>
          <a:bodyPr wrap="none">
            <a:spAutoFit/>
          </a:bodyPr>
          <a:lstStyle/>
          <a:p>
            <a:pPr algn="ctr"/>
            <a:r>
              <a:rPr lang="en-US" altLang="en-US" sz="2400" b="1" dirty="0" smtClean="0"/>
              <a:t>12 mind’s </a:t>
            </a:r>
          </a:p>
          <a:p>
            <a:pPr algn="ctr"/>
            <a:r>
              <a:rPr lang="en-US" altLang="en-US" sz="2400" b="1" dirty="0" smtClean="0"/>
              <a:t>categories</a:t>
            </a:r>
            <a:endParaRPr lang="en-US" sz="2400" b="1" dirty="0"/>
          </a:p>
        </p:txBody>
      </p:sp>
      <p:sp>
        <p:nvSpPr>
          <p:cNvPr id="22" name="Rectangle 21"/>
          <p:cNvSpPr/>
          <p:nvPr/>
        </p:nvSpPr>
        <p:spPr>
          <a:xfrm>
            <a:off x="3467002" y="4714816"/>
            <a:ext cx="1885452" cy="523220"/>
          </a:xfrm>
          <a:prstGeom prst="rect">
            <a:avLst/>
          </a:prstGeom>
          <a:noFill/>
        </p:spPr>
        <p:txBody>
          <a:bodyPr wrap="none" lIns="91440" tIns="45720" rIns="91440" bIns="45720">
            <a:prstTxWarp prst="textArchDown">
              <a:avLst/>
            </a:prstTxWarp>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Perception</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 name="Rectangle 30"/>
          <p:cNvSpPr/>
          <p:nvPr/>
        </p:nvSpPr>
        <p:spPr>
          <a:xfrm>
            <a:off x="0" y="186399"/>
            <a:ext cx="2453506" cy="563231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2000" b="1" dirty="0" smtClean="0"/>
              <a:t>       The </a:t>
            </a:r>
            <a:r>
              <a:rPr lang="en-US" sz="2000" b="1" dirty="0"/>
              <a:t>word comes from </a:t>
            </a:r>
            <a:r>
              <a:rPr lang="en-US" sz="2000" b="1" dirty="0" smtClean="0"/>
              <a:t>the Greek</a:t>
            </a:r>
            <a:r>
              <a:rPr lang="en-US" sz="2000" b="1" dirty="0"/>
              <a:t> </a:t>
            </a:r>
            <a:r>
              <a:rPr lang="en-US" sz="2000" b="1" i="1" dirty="0"/>
              <a:t>katēgoria</a:t>
            </a:r>
            <a:r>
              <a:rPr lang="en-US" sz="2000" b="1" dirty="0"/>
              <a:t>, meaning "that which can be said, </a:t>
            </a:r>
            <a:r>
              <a:rPr lang="en-US" sz="2000" b="1" dirty="0" smtClean="0"/>
              <a:t>predicated, or publicly declared and asserted, about something." A category is an attribute, property, quality, or characteristic that can be predicated of a thing. Kant  called </a:t>
            </a:r>
            <a:r>
              <a:rPr lang="en-US" sz="2000" b="1" dirty="0"/>
              <a:t>them "ontological predicates.</a:t>
            </a:r>
          </a:p>
        </p:txBody>
      </p:sp>
      <p:sp>
        <p:nvSpPr>
          <p:cNvPr id="32" name="Rectangle 31"/>
          <p:cNvSpPr/>
          <p:nvPr/>
        </p:nvSpPr>
        <p:spPr>
          <a:xfrm>
            <a:off x="6341685" y="1116900"/>
            <a:ext cx="2807804" cy="563231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000" b="1" dirty="0" smtClean="0"/>
              <a:t>    These </a:t>
            </a:r>
            <a:r>
              <a:rPr lang="en-US" sz="2000" b="1" dirty="0"/>
              <a:t>are supposed to be the qualities or attributes that can be affirmed of each and every thing in experience. Any particular object that exists in thought must have been able to have the Categories attributed to it as possible predicates because the Categories are the properties, qualities, or characteristics of any possible object in general.</a:t>
            </a:r>
          </a:p>
        </p:txBody>
      </p:sp>
      <p:sp>
        <p:nvSpPr>
          <p:cNvPr id="33" name="Rectangle 32"/>
          <p:cNvSpPr/>
          <p:nvPr/>
        </p:nvSpPr>
        <p:spPr>
          <a:xfrm>
            <a:off x="6012160" y="1416390"/>
            <a:ext cx="72008" cy="43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501244" y="833898"/>
            <a:ext cx="2262158" cy="461665"/>
          </a:xfrm>
          <a:prstGeom prst="rect">
            <a:avLst/>
          </a:prstGeom>
        </p:spPr>
        <p:txBody>
          <a:bodyPr wrap="none">
            <a:spAutoFit/>
          </a:bodyPr>
          <a:lstStyle/>
          <a:p>
            <a:pPr algn="ctr"/>
            <a:r>
              <a:rPr lang="en-US" altLang="en-US" sz="2400" b="1" dirty="0" smtClean="0"/>
              <a:t>3 a priori ideas</a:t>
            </a:r>
            <a:endParaRPr lang="en-US" sz="2400" b="1" dirty="0"/>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1758" y="4250114"/>
            <a:ext cx="3112242" cy="1750636"/>
          </a:xfrm>
          <a:prstGeom prst="rect">
            <a:avLst/>
          </a:prstGeom>
        </p:spPr>
      </p:pic>
      <p:sp>
        <p:nvSpPr>
          <p:cNvPr id="36" name="TextBox 35"/>
          <p:cNvSpPr txBox="1"/>
          <p:nvPr/>
        </p:nvSpPr>
        <p:spPr>
          <a:xfrm>
            <a:off x="7587878" y="3933056"/>
            <a:ext cx="1556121" cy="2246769"/>
          </a:xfrm>
          <a:prstGeom prst="rect">
            <a:avLst/>
          </a:prstGeom>
          <a:noFill/>
        </p:spPr>
        <p:txBody>
          <a:bodyPr wrap="square" rtlCol="0">
            <a:spAutoFit/>
          </a:bodyPr>
          <a:lstStyle/>
          <a:p>
            <a:pPr algn="ctr"/>
            <a:r>
              <a:rPr lang="en-US" sz="2000" b="1" dirty="0" smtClean="0"/>
              <a:t>Culture</a:t>
            </a:r>
          </a:p>
          <a:p>
            <a:pPr algn="ctr"/>
            <a:r>
              <a:rPr lang="en-US" sz="2000" b="1" dirty="0" smtClean="0"/>
              <a:t>Society</a:t>
            </a:r>
          </a:p>
          <a:p>
            <a:pPr algn="ctr"/>
            <a:r>
              <a:rPr lang="en-US" sz="2000" b="1" dirty="0" smtClean="0"/>
              <a:t>Age</a:t>
            </a:r>
          </a:p>
          <a:p>
            <a:pPr algn="ctr"/>
            <a:r>
              <a:rPr lang="en-US" sz="2000" b="1" dirty="0" smtClean="0"/>
              <a:t>Work</a:t>
            </a:r>
          </a:p>
          <a:p>
            <a:pPr algn="ctr"/>
            <a:r>
              <a:rPr lang="en-US" sz="2000" b="1" dirty="0" smtClean="0"/>
              <a:t>Subjective experience</a:t>
            </a:r>
          </a:p>
          <a:p>
            <a:pPr algn="ctr"/>
            <a:r>
              <a:rPr lang="en-US" sz="2000" b="1" dirty="0" smtClean="0"/>
              <a:t>Knowledge</a:t>
            </a:r>
            <a:endParaRPr lang="en-US" sz="2000" b="1" dirty="0"/>
          </a:p>
        </p:txBody>
      </p:sp>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6176" y="3029690"/>
            <a:ext cx="1627232" cy="1220424"/>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6454" y="1304118"/>
            <a:ext cx="1780850" cy="997276"/>
          </a:xfrm>
          <a:prstGeom prst="rect">
            <a:avLst/>
          </a:prstGeom>
        </p:spPr>
      </p:pic>
      <p:sp>
        <p:nvSpPr>
          <p:cNvPr id="39" name="Rectangle 38"/>
          <p:cNvSpPr/>
          <p:nvPr/>
        </p:nvSpPr>
        <p:spPr>
          <a:xfrm>
            <a:off x="7967304" y="1414590"/>
            <a:ext cx="971741"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God</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0" name="Picture 39"/>
          <p:cNvPicPr>
            <a:picLocks noChangeAspect="1"/>
          </p:cNvPicPr>
          <p:nvPr/>
        </p:nvPicPr>
        <p:blipFill rotWithShape="1">
          <a:blip r:embed="rId10" cstate="print">
            <a:extLst>
              <a:ext uri="{28A0092B-C50C-407E-A947-70E740481C1C}">
                <a14:useLocalDpi xmlns:a14="http://schemas.microsoft.com/office/drawing/2010/main" val="0"/>
              </a:ext>
            </a:extLst>
          </a:blip>
          <a:srcRect t="19010" b="23458"/>
          <a:stretch/>
        </p:blipFill>
        <p:spPr>
          <a:xfrm>
            <a:off x="6617459" y="2249027"/>
            <a:ext cx="2476500" cy="889935"/>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21" y="33293"/>
            <a:ext cx="5143500" cy="6858000"/>
          </a:xfrm>
          <a:prstGeom prst="rect">
            <a:avLst/>
          </a:prstGeom>
        </p:spPr>
      </p:pic>
      <p:sp>
        <p:nvSpPr>
          <p:cNvPr id="42" name="Rectangle 41"/>
          <p:cNvSpPr/>
          <p:nvPr/>
        </p:nvSpPr>
        <p:spPr>
          <a:xfrm>
            <a:off x="5211170" y="1061470"/>
            <a:ext cx="3938319" cy="526297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400" b="1" dirty="0" smtClean="0"/>
              <a:t>    Transcendental </a:t>
            </a:r>
            <a:r>
              <a:rPr lang="en-US" sz="2400" b="1" dirty="0"/>
              <a:t>idealism </a:t>
            </a:r>
            <a:r>
              <a:rPr lang="en-US" sz="2400" b="1" dirty="0" smtClean="0"/>
              <a:t>-Kant's </a:t>
            </a:r>
            <a:r>
              <a:rPr lang="en-US" sz="2400" b="1" dirty="0"/>
              <a:t>doctrine maintains that human experience of things is similar to the way </a:t>
            </a:r>
            <a:r>
              <a:rPr lang="en-US" sz="2400" b="1" dirty="0" smtClean="0"/>
              <a:t>they appear to us—implying </a:t>
            </a:r>
            <a:r>
              <a:rPr lang="en-US" sz="2400" b="1" dirty="0"/>
              <a:t>a fundamentally subject-based component, rather than being an activity that directly (and therefore without any obvious causal link) comprehends the things as </a:t>
            </a:r>
            <a:r>
              <a:rPr lang="en-US" sz="2400" b="1"/>
              <a:t>they </a:t>
            </a:r>
            <a:r>
              <a:rPr lang="en-US" sz="2400" b="1" smtClean="0"/>
              <a:t>are in </a:t>
            </a:r>
            <a:r>
              <a:rPr lang="en-US" sz="2400" b="1" dirty="0" smtClean="0"/>
              <a:t>themselves</a:t>
            </a:r>
            <a:endParaRPr lang="en-US" sz="2400" b="1" dirty="0"/>
          </a:p>
        </p:txBody>
      </p:sp>
    </p:spTree>
    <p:extLst>
      <p:ext uri="{BB962C8B-B14F-4D97-AF65-F5344CB8AC3E}">
        <p14:creationId xmlns:p14="http://schemas.microsoft.com/office/powerpoint/2010/main" val="15809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31"/>
                                        </p:tgtEl>
                                      </p:cBhvr>
                                    </p:animEffect>
                                    <p:set>
                                      <p:cBhvr>
                                        <p:cTn id="78" dur="1" fill="hold">
                                          <p:stCondLst>
                                            <p:cond delay="499"/>
                                          </p:stCondLst>
                                        </p:cTn>
                                        <p:tgtEl>
                                          <p:spTgt spid="31"/>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2"/>
                                        </p:tgtEl>
                                      </p:cBhvr>
                                    </p:animEffect>
                                    <p:set>
                                      <p:cBhvr>
                                        <p:cTn id="81" dur="1" fill="hold">
                                          <p:stCondLst>
                                            <p:cond delay="499"/>
                                          </p:stCondLst>
                                        </p:cTn>
                                        <p:tgtEl>
                                          <p:spTgt spid="32"/>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childTnLst>
                          </p:cTn>
                        </p:par>
                        <p:par>
                          <p:cTn id="90" fill="hold">
                            <p:stCondLst>
                              <p:cond delay="1500"/>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par>
                          <p:cTn id="98" fill="hold">
                            <p:stCondLst>
                              <p:cond delay="2500"/>
                            </p:stCondLst>
                            <p:childTnLst>
                              <p:par>
                                <p:cTn id="99" presetID="10" presetClass="entr" presetSubtype="0" fill="hold" nodeType="after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childTnLst>
                                </p:cTn>
                              </p:par>
                            </p:childTnLst>
                          </p:cTn>
                        </p:par>
                        <p:par>
                          <p:cTn id="102" fill="hold">
                            <p:stCondLst>
                              <p:cond delay="3000"/>
                            </p:stCondLst>
                            <p:childTnLst>
                              <p:par>
                                <p:cTn id="103" presetID="10" presetClass="entr" presetSubtype="0" fill="hold" nodeType="after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500"/>
                                        <p:tgtEl>
                                          <p:spTgt spid="38"/>
                                        </p:tgtEl>
                                      </p:cBhvr>
                                    </p:animEffect>
                                  </p:childTnLst>
                                </p:cTn>
                              </p:par>
                            </p:childTnLst>
                          </p:cTn>
                        </p:par>
                        <p:par>
                          <p:cTn id="106" fill="hold">
                            <p:stCondLst>
                              <p:cond delay="3500"/>
                            </p:stCondLst>
                            <p:childTnLst>
                              <p:par>
                                <p:cTn id="107" presetID="10" presetClass="entr" presetSubtype="0" fill="hold" grpId="0" nodeType="after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childTnLst>
                          </p:cTn>
                        </p:par>
                        <p:par>
                          <p:cTn id="110" fill="hold">
                            <p:stCondLst>
                              <p:cond delay="4000"/>
                            </p:stCondLst>
                            <p:childTnLst>
                              <p:par>
                                <p:cTn id="111" presetID="10" presetClass="entr" presetSubtype="0" fill="hold" nodeType="after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fade">
                                      <p:cBhvr>
                                        <p:cTn id="118" dur="500"/>
                                        <p:tgtEl>
                                          <p:spTgt spid="41"/>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animBg="1"/>
      <p:bldP spid="15" grpId="0"/>
      <p:bldP spid="16" grpId="0" animBg="1"/>
      <p:bldP spid="18" grpId="0" animBg="1"/>
      <p:bldP spid="18" grpId="1" animBg="1"/>
      <p:bldP spid="19" grpId="0" animBg="1"/>
      <p:bldP spid="20" grpId="0"/>
      <p:bldP spid="22" grpId="0"/>
      <p:bldP spid="31" grpId="0" animBg="1"/>
      <p:bldP spid="31" grpId="1" animBg="1"/>
      <p:bldP spid="32" grpId="0" animBg="1"/>
      <p:bldP spid="32" grpId="1" animBg="1"/>
      <p:bldP spid="33" grpId="0" animBg="1"/>
      <p:bldP spid="34" grpId="0"/>
      <p:bldP spid="36" grpId="0"/>
      <p:bldP spid="39" grpId="0"/>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036" b="95516" l="3540" r="96903">
                        <a14:foregroundMark x1="11062" y1="21973" x2="3540" y2="34529"/>
                        <a14:foregroundMark x1="57080" y1="4484" x2="57080" y2="4484"/>
                        <a14:foregroundMark x1="97345" y1="52018" x2="97345" y2="52018"/>
                        <a14:foregroundMark x1="64159" y1="95516" x2="64159" y2="95516"/>
                        <a14:foregroundMark x1="6637" y1="34978" x2="6637" y2="34978"/>
                        <a14:foregroundMark x1="4425" y1="40359" x2="4425" y2="40359"/>
                        <a14:foregroundMark x1="4425" y1="44843" x2="4425" y2="44843"/>
                      </a14:backgroundRemoval>
                    </a14:imgEffect>
                  </a14:imgLayer>
                </a14:imgProps>
              </a:ext>
              <a:ext uri="{28A0092B-C50C-407E-A947-70E740481C1C}">
                <a14:useLocalDpi xmlns:a14="http://schemas.microsoft.com/office/drawing/2010/main" val="0"/>
              </a:ext>
            </a:extLst>
          </a:blip>
          <a:srcRect l="3135"/>
          <a:stretch/>
        </p:blipFill>
        <p:spPr>
          <a:xfrm>
            <a:off x="286602" y="-52555"/>
            <a:ext cx="8857397" cy="6963109"/>
          </a:xfrm>
          <a:prstGeom prst="rect">
            <a:avLst/>
          </a:prstGeom>
        </p:spPr>
      </p:pic>
      <p:sp>
        <p:nvSpPr>
          <p:cNvPr id="6" name="Rectangle 5"/>
          <p:cNvSpPr/>
          <p:nvPr/>
        </p:nvSpPr>
        <p:spPr>
          <a:xfrm>
            <a:off x="2832386" y="836712"/>
            <a:ext cx="3502882" cy="584775"/>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3200" b="0" cap="none" spc="0" dirty="0" err="1"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Noumenal</a:t>
            </a:r>
            <a:r>
              <a:rPr lang="en-US" sz="32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 Reality</a:t>
            </a:r>
            <a:endParaRPr lang="en-US" sz="32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sp>
        <p:nvSpPr>
          <p:cNvPr id="7" name="Rectangle 6"/>
          <p:cNvSpPr/>
          <p:nvPr/>
        </p:nvSpPr>
        <p:spPr>
          <a:xfrm>
            <a:off x="4228371" y="2996952"/>
            <a:ext cx="3373039" cy="523220"/>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Phenomenal Reality</a:t>
            </a:r>
            <a:endParaRPr lang="en-US" sz="28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sp>
        <p:nvSpPr>
          <p:cNvPr id="8" name="Rectangle 7"/>
          <p:cNvSpPr/>
          <p:nvPr/>
        </p:nvSpPr>
        <p:spPr>
          <a:xfrm>
            <a:off x="5580112" y="4453778"/>
            <a:ext cx="1683473" cy="954107"/>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800" b="0" cap="none" spc="0" dirty="0" err="1"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Accesible</a:t>
            </a:r>
            <a:endPar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a:p>
            <a:pPr algn="ctr"/>
            <a:r>
              <a:rPr lang="en-US" sz="280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Reality</a:t>
            </a:r>
            <a:endParaRPr lang="en-US" sz="28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9436" t="68416" r="38723" b="3483"/>
          <a:stretch/>
        </p:blipFill>
        <p:spPr>
          <a:xfrm>
            <a:off x="7427358" y="4930829"/>
            <a:ext cx="1637731" cy="1927169"/>
          </a:xfrm>
          <a:prstGeom prst="rect">
            <a:avLst/>
          </a:prstGeom>
          <a:ln>
            <a:noFill/>
          </a:ln>
          <a:effectLst>
            <a:softEdge rad="11250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3" y="1595198"/>
            <a:ext cx="2503132" cy="1401754"/>
          </a:xfrm>
          <a:prstGeom prst="rect">
            <a:avLst/>
          </a:prstGeom>
        </p:spPr>
      </p:pic>
      <p:sp>
        <p:nvSpPr>
          <p:cNvPr id="11" name="Rectangle 10"/>
          <p:cNvSpPr/>
          <p:nvPr/>
        </p:nvSpPr>
        <p:spPr>
          <a:xfrm>
            <a:off x="1562724" y="2360410"/>
            <a:ext cx="971741" cy="584775"/>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32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God</a:t>
            </a:r>
            <a:endParaRPr lang="en-US" sz="32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13060"/>
          <a:stretch/>
        </p:blipFill>
        <p:spPr>
          <a:xfrm>
            <a:off x="-83839" y="1628356"/>
            <a:ext cx="2607390" cy="1464108"/>
          </a:xfrm>
          <a:prstGeom prst="rect">
            <a:avLst/>
          </a:prstGeom>
        </p:spPr>
      </p:pic>
      <p:sp>
        <p:nvSpPr>
          <p:cNvPr id="13" name="Rectangle 12"/>
          <p:cNvSpPr/>
          <p:nvPr/>
        </p:nvSpPr>
        <p:spPr>
          <a:xfrm>
            <a:off x="0" y="3092464"/>
            <a:ext cx="3069792"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400" b="1" dirty="0" smtClean="0">
                <a:solidFill>
                  <a:sysClr val="windowText" lastClr="000000"/>
                </a:solidFill>
              </a:rPr>
              <a:t>   beyond </a:t>
            </a:r>
            <a:r>
              <a:rPr lang="en-US" sz="2400" b="1" dirty="0">
                <a:solidFill>
                  <a:sysClr val="windowText" lastClr="000000"/>
                </a:solidFill>
              </a:rPr>
              <a:t>or above the range of normal or merely physical human experience</a:t>
            </a:r>
          </a:p>
        </p:txBody>
      </p:sp>
      <p:sp>
        <p:nvSpPr>
          <p:cNvPr id="15" name="Rectangle 14"/>
          <p:cNvSpPr/>
          <p:nvPr/>
        </p:nvSpPr>
        <p:spPr>
          <a:xfrm>
            <a:off x="2593074" y="71704"/>
            <a:ext cx="6472015"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400" b="1" dirty="0" smtClean="0"/>
              <a:t>    Transcendental empirical </a:t>
            </a:r>
            <a:r>
              <a:rPr lang="en-US" sz="2400" b="1" dirty="0"/>
              <a:t>reality involves transcendental ideality; space and time are forms of human intuition, and they can only be proved valid for things as they appear to us and not for things as they are in themselves</a:t>
            </a:r>
          </a:p>
        </p:txBody>
      </p:sp>
      <p:sp>
        <p:nvSpPr>
          <p:cNvPr id="16" name="Donut 15"/>
          <p:cNvSpPr/>
          <p:nvPr/>
        </p:nvSpPr>
        <p:spPr>
          <a:xfrm>
            <a:off x="3069793" y="2117377"/>
            <a:ext cx="5390640" cy="4308950"/>
          </a:xfrm>
          <a:prstGeom prst="donut">
            <a:avLst>
              <a:gd name="adj" fmla="val 418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4940388" y="4419109"/>
            <a:ext cx="2624436" cy="954107"/>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Transcendental</a:t>
            </a:r>
          </a:p>
          <a:p>
            <a:pPr algn="ctr"/>
            <a:r>
              <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Reality</a:t>
            </a:r>
            <a:endParaRPr lang="en-US" sz="28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sp>
        <p:nvSpPr>
          <p:cNvPr id="14" name="Rectangle 13"/>
          <p:cNvSpPr/>
          <p:nvPr/>
        </p:nvSpPr>
        <p:spPr>
          <a:xfrm>
            <a:off x="20946" y="4534365"/>
            <a:ext cx="4919441"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400" b="1" dirty="0" smtClean="0"/>
              <a:t>    Transcendentalists </a:t>
            </a:r>
            <a:r>
              <a:rPr lang="en-US" sz="2400" b="1" dirty="0"/>
              <a:t>desire to ground their religion and philosophy in principles not based </a:t>
            </a:r>
            <a:r>
              <a:rPr lang="en-US" sz="2400" b="1" dirty="0" smtClean="0"/>
              <a:t>on </a:t>
            </a:r>
            <a:r>
              <a:rPr lang="en-US" sz="2400" b="1" dirty="0"/>
              <a:t>physical experience, but deriving from the inner spiritual or mental essence of the human.</a:t>
            </a:r>
          </a:p>
        </p:txBody>
      </p:sp>
    </p:spTree>
    <p:extLst>
      <p:ext uri="{BB962C8B-B14F-4D97-AF65-F5344CB8AC3E}">
        <p14:creationId xmlns:p14="http://schemas.microsoft.com/office/powerpoint/2010/main" val="414238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3720" y="188640"/>
            <a:ext cx="4586512" cy="707886"/>
          </a:xfrm>
          <a:prstGeom prst="rect">
            <a:avLst/>
          </a:prstGeom>
        </p:spPr>
        <p:txBody>
          <a:bodyPr wrap="none">
            <a:spAutoFit/>
          </a:bodyPr>
          <a:lstStyle/>
          <a:p>
            <a:r>
              <a:rPr lang="en-US" altLang="en-US" sz="4000" b="1" dirty="0" smtClean="0"/>
              <a:t>The </a:t>
            </a:r>
            <a:r>
              <a:rPr lang="en-US" altLang="en-US" sz="4000" b="1" dirty="0"/>
              <a:t>Ethics of Duty</a:t>
            </a:r>
          </a:p>
        </p:txBody>
      </p:sp>
      <p:sp>
        <p:nvSpPr>
          <p:cNvPr id="3" name="Rectangle 2"/>
          <p:cNvSpPr/>
          <p:nvPr/>
        </p:nvSpPr>
        <p:spPr>
          <a:xfrm>
            <a:off x="3206908" y="5085184"/>
            <a:ext cx="3419872" cy="1077218"/>
          </a:xfrm>
          <a:prstGeom prst="rect">
            <a:avLst/>
          </a:prstGeom>
        </p:spPr>
        <p:txBody>
          <a:bodyPr wrap="square">
            <a:spAutoFit/>
          </a:bodyPr>
          <a:lstStyle/>
          <a:p>
            <a:pPr algn="ctr"/>
            <a:r>
              <a:rPr lang="en-US" altLang="en-US" sz="3200" b="1" u="sng" dirty="0" smtClean="0"/>
              <a:t>Heteronomy</a:t>
            </a:r>
          </a:p>
          <a:p>
            <a:pPr algn="ctr"/>
            <a:r>
              <a:rPr lang="en-US" altLang="en-US" sz="3200" b="1" u="sng" dirty="0" smtClean="0"/>
              <a:t> </a:t>
            </a:r>
            <a:r>
              <a:rPr lang="en-US" altLang="en-US" sz="3200" b="1" u="sng" dirty="0"/>
              <a:t>of will</a:t>
            </a:r>
            <a:endParaRPr lang="en-US" sz="3200" b="1" dirty="0"/>
          </a:p>
        </p:txBody>
      </p:sp>
      <p:sp>
        <p:nvSpPr>
          <p:cNvPr id="4" name="Rectangle 3"/>
          <p:cNvSpPr/>
          <p:nvPr/>
        </p:nvSpPr>
        <p:spPr>
          <a:xfrm>
            <a:off x="467544" y="1178853"/>
            <a:ext cx="1970411" cy="584775"/>
          </a:xfrm>
          <a:prstGeom prst="rect">
            <a:avLst/>
          </a:prstGeom>
        </p:spPr>
        <p:txBody>
          <a:bodyPr wrap="none">
            <a:spAutoFit/>
          </a:bodyPr>
          <a:lstStyle/>
          <a:p>
            <a:r>
              <a:rPr lang="en-US" altLang="en-US" sz="3200" b="1" u="sng" dirty="0"/>
              <a:t>good will</a:t>
            </a:r>
          </a:p>
        </p:txBody>
      </p:sp>
      <p:sp>
        <p:nvSpPr>
          <p:cNvPr id="5" name="Rectangle 4"/>
          <p:cNvSpPr/>
          <p:nvPr/>
        </p:nvSpPr>
        <p:spPr>
          <a:xfrm>
            <a:off x="6372200" y="1178853"/>
            <a:ext cx="1159292" cy="646331"/>
          </a:xfrm>
          <a:prstGeom prst="rect">
            <a:avLst/>
          </a:prstGeom>
        </p:spPr>
        <p:txBody>
          <a:bodyPr wrap="none">
            <a:spAutoFit/>
          </a:bodyPr>
          <a:lstStyle/>
          <a:p>
            <a:r>
              <a:rPr lang="en-US" altLang="en-US" sz="3600" b="1" u="sng" dirty="0"/>
              <a:t>duty</a:t>
            </a:r>
            <a:endParaRPr lang="en-US" sz="3600" dirty="0"/>
          </a:p>
        </p:txBody>
      </p:sp>
      <p:sp>
        <p:nvSpPr>
          <p:cNvPr id="6" name="Rectangle 5"/>
          <p:cNvSpPr/>
          <p:nvPr/>
        </p:nvSpPr>
        <p:spPr>
          <a:xfrm>
            <a:off x="6660232" y="2420888"/>
            <a:ext cx="1994457" cy="1077218"/>
          </a:xfrm>
          <a:prstGeom prst="rect">
            <a:avLst/>
          </a:prstGeom>
        </p:spPr>
        <p:txBody>
          <a:bodyPr wrap="none">
            <a:spAutoFit/>
          </a:bodyPr>
          <a:lstStyle/>
          <a:p>
            <a:pPr algn="ctr"/>
            <a:r>
              <a:rPr lang="en-US" altLang="en-US" sz="3200" dirty="0"/>
              <a:t>Three </a:t>
            </a:r>
            <a:endParaRPr lang="en-US" altLang="en-US" sz="3200" dirty="0" smtClean="0"/>
          </a:p>
          <a:p>
            <a:pPr algn="ctr"/>
            <a:r>
              <a:rPr lang="en-US" altLang="en-US" sz="3200" dirty="0" smtClean="0"/>
              <a:t>principles</a:t>
            </a:r>
            <a:endParaRPr lang="en-US" altLang="en-US" sz="3200" dirty="0"/>
          </a:p>
        </p:txBody>
      </p:sp>
      <p:sp>
        <p:nvSpPr>
          <p:cNvPr id="7" name="Rectangle 6"/>
          <p:cNvSpPr/>
          <p:nvPr/>
        </p:nvSpPr>
        <p:spPr>
          <a:xfrm>
            <a:off x="50373" y="2715540"/>
            <a:ext cx="2406428" cy="1077218"/>
          </a:xfrm>
          <a:prstGeom prst="rect">
            <a:avLst/>
          </a:prstGeom>
        </p:spPr>
        <p:txBody>
          <a:bodyPr wrap="none">
            <a:spAutoFit/>
          </a:bodyPr>
          <a:lstStyle/>
          <a:p>
            <a:pPr algn="ctr"/>
            <a:r>
              <a:rPr lang="en-US" altLang="en-US" sz="3200" b="1" u="sng" dirty="0"/>
              <a:t>Categorical </a:t>
            </a:r>
            <a:endParaRPr lang="en-US" altLang="en-US" sz="3200" b="1" u="sng" dirty="0" smtClean="0"/>
          </a:p>
          <a:p>
            <a:pPr algn="ctr"/>
            <a:r>
              <a:rPr lang="en-US" altLang="en-US" sz="3200" b="1" u="sng" dirty="0" smtClean="0"/>
              <a:t>Imperative</a:t>
            </a:r>
            <a:endParaRPr lang="en-US" altLang="en-US" sz="3200" b="1" u="sng" dirty="0"/>
          </a:p>
        </p:txBody>
      </p:sp>
      <p:sp>
        <p:nvSpPr>
          <p:cNvPr id="8" name="Rectangle 7"/>
          <p:cNvSpPr/>
          <p:nvPr/>
        </p:nvSpPr>
        <p:spPr>
          <a:xfrm>
            <a:off x="5529564" y="3788925"/>
            <a:ext cx="2323072" cy="954107"/>
          </a:xfrm>
          <a:prstGeom prst="rect">
            <a:avLst/>
          </a:prstGeom>
        </p:spPr>
        <p:txBody>
          <a:bodyPr wrap="none">
            <a:spAutoFit/>
          </a:bodyPr>
          <a:lstStyle/>
          <a:p>
            <a:pPr algn="ctr"/>
            <a:r>
              <a:rPr lang="en-US" altLang="en-US" sz="2800" b="1" u="sng" dirty="0" smtClean="0"/>
              <a:t>Hypothetical</a:t>
            </a:r>
          </a:p>
          <a:p>
            <a:pPr algn="ctr"/>
            <a:r>
              <a:rPr lang="en-US" altLang="en-US" sz="2800" b="1" u="sng" dirty="0" smtClean="0"/>
              <a:t> </a:t>
            </a:r>
            <a:r>
              <a:rPr lang="en-US" altLang="en-US" sz="2800" b="1" u="sng" dirty="0"/>
              <a:t>Imperative</a:t>
            </a:r>
          </a:p>
        </p:txBody>
      </p:sp>
      <p:sp>
        <p:nvSpPr>
          <p:cNvPr id="9" name="Rectangle 8"/>
          <p:cNvSpPr/>
          <p:nvPr/>
        </p:nvSpPr>
        <p:spPr>
          <a:xfrm>
            <a:off x="1043608" y="4321552"/>
            <a:ext cx="2291012" cy="1077218"/>
          </a:xfrm>
          <a:prstGeom prst="rect">
            <a:avLst/>
          </a:prstGeom>
        </p:spPr>
        <p:txBody>
          <a:bodyPr wrap="none">
            <a:spAutoFit/>
          </a:bodyPr>
          <a:lstStyle/>
          <a:p>
            <a:pPr algn="ctr"/>
            <a:r>
              <a:rPr lang="en-US" altLang="en-US" sz="3200" b="1" u="sng" dirty="0"/>
              <a:t>Autonomy</a:t>
            </a:r>
            <a:r>
              <a:rPr lang="en-US" altLang="en-US" sz="3200" b="1" dirty="0"/>
              <a:t> </a:t>
            </a:r>
            <a:endParaRPr lang="en-US" altLang="en-US" sz="3200" b="1" dirty="0" smtClean="0"/>
          </a:p>
          <a:p>
            <a:pPr algn="ctr"/>
            <a:r>
              <a:rPr lang="en-US" altLang="en-US" sz="3200" b="1" dirty="0" smtClean="0"/>
              <a:t>of will</a:t>
            </a:r>
            <a:endParaRPr lang="en-US" sz="3200" b="1" dirty="0"/>
          </a:p>
        </p:txBody>
      </p:sp>
    </p:spTree>
    <p:extLst>
      <p:ext uri="{BB962C8B-B14F-4D97-AF65-F5344CB8AC3E}">
        <p14:creationId xmlns:p14="http://schemas.microsoft.com/office/powerpoint/2010/main" val="1536712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1880" y="188640"/>
            <a:ext cx="2153154" cy="584775"/>
          </a:xfrm>
          <a:prstGeom prst="rect">
            <a:avLst/>
          </a:prstGeom>
        </p:spPr>
        <p:txBody>
          <a:bodyPr wrap="none">
            <a:spAutoFit/>
          </a:bodyPr>
          <a:lstStyle/>
          <a:p>
            <a:r>
              <a:rPr lang="en-US" altLang="en-US" sz="3200" b="1" dirty="0"/>
              <a:t>Good Will</a:t>
            </a:r>
            <a:endParaRPr lang="en-US" sz="3200" b="1" dirty="0"/>
          </a:p>
        </p:txBody>
      </p:sp>
      <p:sp>
        <p:nvSpPr>
          <p:cNvPr id="3" name="Rectangle 2"/>
          <p:cNvSpPr/>
          <p:nvPr/>
        </p:nvSpPr>
        <p:spPr>
          <a:xfrm>
            <a:off x="5248895" y="773415"/>
            <a:ext cx="3891561" cy="1569660"/>
          </a:xfrm>
          <a:prstGeom prst="rect">
            <a:avLst/>
          </a:prstGeom>
        </p:spPr>
        <p:txBody>
          <a:bodyPr wrap="square">
            <a:spAutoFit/>
          </a:bodyPr>
          <a:lstStyle/>
          <a:p>
            <a:pPr algn="just"/>
            <a:r>
              <a:rPr lang="en-US" altLang="en-US" sz="2400" b="1" dirty="0" smtClean="0"/>
              <a:t>   An </a:t>
            </a:r>
            <a:r>
              <a:rPr lang="en-US" altLang="en-US" sz="2400" b="1" dirty="0"/>
              <a:t>action has moral worth only when performed by an agent who possesses a good will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6" y="742511"/>
            <a:ext cx="5319082" cy="256341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858" b="24203"/>
          <a:stretch/>
        </p:blipFill>
        <p:spPr>
          <a:xfrm>
            <a:off x="4690352" y="2343075"/>
            <a:ext cx="4453648" cy="451492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763" t="60752" r="4704" b="25836"/>
          <a:stretch/>
        </p:blipFill>
        <p:spPr>
          <a:xfrm>
            <a:off x="1360463" y="5372968"/>
            <a:ext cx="7776864" cy="1485032"/>
          </a:xfrm>
          <a:prstGeom prst="rect">
            <a:avLst/>
          </a:prstGeom>
        </p:spPr>
      </p:pic>
      <p:sp>
        <p:nvSpPr>
          <p:cNvPr id="4" name="Rectangle 3"/>
          <p:cNvSpPr/>
          <p:nvPr/>
        </p:nvSpPr>
        <p:spPr>
          <a:xfrm>
            <a:off x="0" y="3356992"/>
            <a:ext cx="4572000" cy="2246769"/>
          </a:xfrm>
          <a:prstGeom prst="rect">
            <a:avLst/>
          </a:prstGeom>
        </p:spPr>
        <p:txBody>
          <a:bodyPr>
            <a:spAutoFit/>
          </a:bodyPr>
          <a:lstStyle/>
          <a:p>
            <a:pPr algn="just"/>
            <a:r>
              <a:rPr lang="en-US" altLang="en-US" sz="2800" b="1" dirty="0" smtClean="0"/>
              <a:t>    An </a:t>
            </a:r>
            <a:r>
              <a:rPr lang="en-US" altLang="en-US" sz="2800" b="1" dirty="0"/>
              <a:t>agent has a good will only if moral obligation based on a universally valid norm is the action’s sole motive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0" y="5546321"/>
            <a:ext cx="1536874" cy="1311679"/>
          </a:xfrm>
          <a:prstGeom prst="rect">
            <a:avLst/>
          </a:prstGeom>
        </p:spPr>
      </p:pic>
      <p:sp>
        <p:nvSpPr>
          <p:cNvPr id="9" name="Rectangle 8"/>
          <p:cNvSpPr/>
          <p:nvPr/>
        </p:nvSpPr>
        <p:spPr>
          <a:xfrm>
            <a:off x="4582128" y="2508954"/>
            <a:ext cx="4572000" cy="267765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2400" b="1" dirty="0">
                <a:solidFill>
                  <a:schemeClr val="folHlink"/>
                </a:solidFill>
                <a:latin typeface="Arial Black" pitchFamily="34" charset="0"/>
              </a:rPr>
              <a:t>The moral agent, for Kant, gives priority to the moral demand- does not mean rule-bound character devoid of the warmth of human emotion.</a:t>
            </a:r>
          </a:p>
        </p:txBody>
      </p:sp>
    </p:spTree>
    <p:extLst>
      <p:ext uri="{BB962C8B-B14F-4D97-AF65-F5344CB8AC3E}">
        <p14:creationId xmlns:p14="http://schemas.microsoft.com/office/powerpoint/2010/main" val="18627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291"/>
            <a:ext cx="4645387" cy="344632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71" y="3598466"/>
            <a:ext cx="4499425" cy="3234739"/>
          </a:xfrm>
          <a:prstGeom prst="rect">
            <a:avLst/>
          </a:prstGeom>
        </p:spPr>
      </p:pic>
      <p:sp>
        <p:nvSpPr>
          <p:cNvPr id="2" name="Rectangle 1"/>
          <p:cNvSpPr/>
          <p:nvPr/>
        </p:nvSpPr>
        <p:spPr>
          <a:xfrm>
            <a:off x="4572000" y="-19328"/>
            <a:ext cx="4572000" cy="3197286"/>
          </a:xfrm>
          <a:prstGeom prst="rect">
            <a:avLst/>
          </a:prstGeom>
        </p:spPr>
        <p:txBody>
          <a:bodyPr>
            <a:spAutoFit/>
          </a:bodyPr>
          <a:lstStyle/>
          <a:p>
            <a:pPr algn="ctr">
              <a:lnSpc>
                <a:spcPct val="90000"/>
              </a:lnSpc>
            </a:pPr>
            <a:r>
              <a:rPr lang="en-US" altLang="en-US" sz="2800" b="1" dirty="0"/>
              <a:t>“Act in such a way that you always treat humanity, whether in your own person or in the person of any other, never simply as a means, but always at the same time as an end.”</a:t>
            </a:r>
            <a:endParaRPr lang="en-US" altLang="en-US" sz="2800" b="1" i="1" dirty="0"/>
          </a:p>
        </p:txBody>
      </p:sp>
      <p:sp>
        <p:nvSpPr>
          <p:cNvPr id="4" name="Rectangle 3"/>
          <p:cNvSpPr/>
          <p:nvPr/>
        </p:nvSpPr>
        <p:spPr>
          <a:xfrm>
            <a:off x="1043239" y="38515"/>
            <a:ext cx="2800767"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Pleasure</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4862344" y="5901819"/>
            <a:ext cx="4105611"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Good results</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265555" y="2996952"/>
            <a:ext cx="3709670"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Satisfaction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1115616" y="4293096"/>
            <a:ext cx="2946640" cy="1754326"/>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Good act</a:t>
            </a:r>
          </a:p>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Immoral</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Multiply 10"/>
          <p:cNvSpPr/>
          <p:nvPr/>
        </p:nvSpPr>
        <p:spPr>
          <a:xfrm>
            <a:off x="827584" y="38515"/>
            <a:ext cx="3528392" cy="1230245"/>
          </a:xfrm>
          <a:prstGeom prst="mathMultiply">
            <a:avLst>
              <a:gd name="adj1" fmla="val 79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2673846"/>
            <a:ext cx="2819400" cy="1619250"/>
          </a:xfrm>
          <a:prstGeom prst="rect">
            <a:avLst/>
          </a:prstGeom>
        </p:spPr>
      </p:pic>
      <p:sp>
        <p:nvSpPr>
          <p:cNvPr id="14" name="Rectangle 13"/>
          <p:cNvSpPr/>
          <p:nvPr/>
        </p:nvSpPr>
        <p:spPr>
          <a:xfrm>
            <a:off x="4814706" y="3021806"/>
            <a:ext cx="4307590"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 emotions </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1172722" y="4544546"/>
            <a:ext cx="2946640" cy="1754326"/>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Good act</a:t>
            </a:r>
          </a:p>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Moral</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634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8" grpId="1"/>
      <p:bldP spid="11" grpId="0" animBg="1"/>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792" y="3062948"/>
            <a:ext cx="3615959" cy="3771900"/>
          </a:xfrm>
          <a:prstGeom prst="rect">
            <a:avLst/>
          </a:prstGeom>
        </p:spPr>
      </p:pic>
      <p:sp>
        <p:nvSpPr>
          <p:cNvPr id="2" name="Rectangle 1"/>
          <p:cNvSpPr/>
          <p:nvPr/>
        </p:nvSpPr>
        <p:spPr>
          <a:xfrm>
            <a:off x="4572000" y="-19328"/>
            <a:ext cx="4572000" cy="3197286"/>
          </a:xfrm>
          <a:prstGeom prst="rect">
            <a:avLst/>
          </a:prstGeom>
        </p:spPr>
        <p:txBody>
          <a:bodyPr>
            <a:spAutoFit/>
          </a:bodyPr>
          <a:lstStyle/>
          <a:p>
            <a:pPr algn="ctr">
              <a:lnSpc>
                <a:spcPct val="90000"/>
              </a:lnSpc>
            </a:pPr>
            <a:r>
              <a:rPr lang="en-US" altLang="en-US" sz="2800" b="1" dirty="0"/>
              <a:t>“Act in such a way that you always treat humanity, whether in your own person or in the person of any other, never simply as a means, but always at the same time as an end.”</a:t>
            </a:r>
            <a:endParaRPr lang="en-US" altLang="en-US" sz="2800" b="1" i="1" dirty="0"/>
          </a:p>
        </p:txBody>
      </p:sp>
      <p:sp>
        <p:nvSpPr>
          <p:cNvPr id="4" name="Rectangle 3"/>
          <p:cNvSpPr/>
          <p:nvPr/>
        </p:nvSpPr>
        <p:spPr>
          <a:xfrm>
            <a:off x="1043239" y="38515"/>
            <a:ext cx="2800767"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Pleasure</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265555" y="2996952"/>
            <a:ext cx="3709670"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Satisfaction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1259632" y="4581128"/>
            <a:ext cx="2946640" cy="1754326"/>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Bad act</a:t>
            </a:r>
          </a:p>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Immoral</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0" y="3861148"/>
            <a:ext cx="1460656" cy="584775"/>
          </a:xfrm>
          <a:prstGeom prst="rect">
            <a:avLst/>
          </a:prstGeom>
        </p:spPr>
        <p:txBody>
          <a:bodyPr wrap="none">
            <a:spAutoFit/>
          </a:bodyPr>
          <a:lstStyle/>
          <a:p>
            <a:r>
              <a:rPr lang="en-US" sz="3200" b="1" dirty="0" smtClean="0"/>
              <a:t>beggar</a:t>
            </a:r>
            <a:endParaRPr lang="en-US" sz="32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11" y="786384"/>
            <a:ext cx="3962400" cy="2642616"/>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7368" r="11442"/>
          <a:stretch/>
        </p:blipFill>
        <p:spPr>
          <a:xfrm>
            <a:off x="-22798" y="786384"/>
            <a:ext cx="4085054" cy="2674227"/>
          </a:xfrm>
          <a:prstGeom prst="rect">
            <a:avLst/>
          </a:prstGeom>
        </p:spPr>
      </p:pic>
      <p:sp>
        <p:nvSpPr>
          <p:cNvPr id="13" name="Rectangle 12"/>
          <p:cNvSpPr/>
          <p:nvPr/>
        </p:nvSpPr>
        <p:spPr>
          <a:xfrm>
            <a:off x="4926788" y="3062948"/>
            <a:ext cx="3996608"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Compassion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1115616" y="4606178"/>
            <a:ext cx="2946640" cy="1754326"/>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Good act</a:t>
            </a:r>
          </a:p>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Moral</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518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19328"/>
            <a:ext cx="4572000" cy="3197286"/>
          </a:xfrm>
          <a:prstGeom prst="rect">
            <a:avLst/>
          </a:prstGeom>
        </p:spPr>
        <p:txBody>
          <a:bodyPr>
            <a:spAutoFit/>
          </a:bodyPr>
          <a:lstStyle/>
          <a:p>
            <a:pPr algn="ctr">
              <a:lnSpc>
                <a:spcPct val="90000"/>
              </a:lnSpc>
            </a:pPr>
            <a:r>
              <a:rPr lang="en-US" altLang="en-US" sz="2800" b="1" dirty="0"/>
              <a:t>“Act in such a way that you always treat humanity, whether in your own person or in the person of any other, never simply as a means, but always at the same time as an end.”</a:t>
            </a:r>
            <a:endParaRPr lang="en-US" altLang="en-US" sz="2800" b="1"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26545"/>
            <a:ext cx="4716016" cy="3470792"/>
          </a:xfrm>
          <a:prstGeom prst="rect">
            <a:avLst/>
          </a:prstGeom>
        </p:spPr>
      </p:pic>
      <p:sp>
        <p:nvSpPr>
          <p:cNvPr id="4" name="Rectangle 3"/>
          <p:cNvSpPr/>
          <p:nvPr/>
        </p:nvSpPr>
        <p:spPr>
          <a:xfrm>
            <a:off x="1771233" y="188640"/>
            <a:ext cx="2800767"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Pleasure</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300" y="3758099"/>
            <a:ext cx="4457700" cy="3067050"/>
          </a:xfrm>
          <a:prstGeom prst="rect">
            <a:avLst/>
          </a:prstGeom>
        </p:spPr>
      </p:pic>
      <p:sp>
        <p:nvSpPr>
          <p:cNvPr id="6" name="Rectangle 5"/>
          <p:cNvSpPr/>
          <p:nvPr/>
        </p:nvSpPr>
        <p:spPr>
          <a:xfrm>
            <a:off x="4862344" y="5901819"/>
            <a:ext cx="4105611"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Good results</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258285" y="3369766"/>
            <a:ext cx="3709670"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Satisfaction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1115616" y="4293096"/>
            <a:ext cx="2946640" cy="1754326"/>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Good act</a:t>
            </a:r>
          </a:p>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Immoral</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107504" y="2246381"/>
            <a:ext cx="4572000" cy="2246769"/>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n-US" sz="2800" dirty="0">
                <a:solidFill>
                  <a:sysClr val="windowText" lastClr="000000"/>
                </a:solidFill>
                <a:latin typeface="Arial Black" pitchFamily="34" charset="0"/>
              </a:rPr>
              <a:t>A good will is determined by moral demands- constrained to act in certain ways- according to duty.</a:t>
            </a:r>
          </a:p>
        </p:txBody>
      </p:sp>
    </p:spTree>
    <p:extLst>
      <p:ext uri="{BB962C8B-B14F-4D97-AF65-F5344CB8AC3E}">
        <p14:creationId xmlns:p14="http://schemas.microsoft.com/office/powerpoint/2010/main" val="189033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682" t="4805" r="2921" b="3201"/>
          <a:stretch/>
        </p:blipFill>
        <p:spPr>
          <a:xfrm>
            <a:off x="0" y="-1143"/>
            <a:ext cx="9118331" cy="688660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5754"/>
          <a:stretch/>
        </p:blipFill>
        <p:spPr>
          <a:xfrm>
            <a:off x="0" y="0"/>
            <a:ext cx="9144000" cy="6806005"/>
          </a:xfrm>
          <a:prstGeom prst="rect">
            <a:avLst/>
          </a:prstGeom>
        </p:spPr>
      </p:pic>
      <p:sp>
        <p:nvSpPr>
          <p:cNvPr id="4" name="Rectangle 3"/>
          <p:cNvSpPr/>
          <p:nvPr/>
        </p:nvSpPr>
        <p:spPr>
          <a:xfrm>
            <a:off x="2286000" y="257535"/>
            <a:ext cx="4572000" cy="156966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r>
              <a:rPr lang="en-US" sz="3200" b="1" dirty="0" smtClean="0"/>
              <a:t>German philosophy, here taken to mean either </a:t>
            </a:r>
            <a:endParaRPr lang="en-US" sz="3200" b="1" dirty="0"/>
          </a:p>
        </p:txBody>
      </p:sp>
      <p:sp>
        <p:nvSpPr>
          <p:cNvPr id="5" name="Rectangle 4"/>
          <p:cNvSpPr/>
          <p:nvPr/>
        </p:nvSpPr>
        <p:spPr>
          <a:xfrm>
            <a:off x="235376" y="2039944"/>
            <a:ext cx="4009431" cy="954107"/>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ctr"/>
            <a:r>
              <a:rPr lang="en-US" sz="2800" b="1" dirty="0" smtClean="0"/>
              <a:t>The philosophy </a:t>
            </a:r>
            <a:r>
              <a:rPr lang="en-US" sz="2800" b="1" dirty="0"/>
              <a:t> in </a:t>
            </a:r>
            <a:r>
              <a:rPr lang="en-US" sz="2800" b="1" dirty="0" smtClean="0"/>
              <a:t>the </a:t>
            </a:r>
          </a:p>
          <a:p>
            <a:pPr algn="ctr"/>
            <a:r>
              <a:rPr lang="en-US" sz="2800" b="1" dirty="0" smtClean="0"/>
              <a:t>German language</a:t>
            </a:r>
            <a:endParaRPr lang="en-US" sz="2800" b="1" dirty="0"/>
          </a:p>
        </p:txBody>
      </p:sp>
      <p:sp>
        <p:nvSpPr>
          <p:cNvPr id="6" name="Rectangle 5"/>
          <p:cNvSpPr/>
          <p:nvPr/>
        </p:nvSpPr>
        <p:spPr>
          <a:xfrm>
            <a:off x="5167416" y="1916832"/>
            <a:ext cx="3365024" cy="120032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sz="3600" b="1" dirty="0" smtClean="0"/>
              <a:t>Philosophy </a:t>
            </a:r>
            <a:r>
              <a:rPr lang="en-US" sz="3600" b="1" dirty="0"/>
              <a:t>by </a:t>
            </a:r>
            <a:endParaRPr lang="en-US" sz="3600" b="1" dirty="0" smtClean="0"/>
          </a:p>
          <a:p>
            <a:pPr algn="ctr"/>
            <a:r>
              <a:rPr lang="en-US" sz="3600" b="1" dirty="0" smtClean="0"/>
              <a:t>Germans 1</a:t>
            </a:r>
            <a:endParaRPr lang="en-US" sz="3600"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342580"/>
            <a:ext cx="5508104" cy="355714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9861" y="3212976"/>
            <a:ext cx="3794139" cy="364502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3211" y="3235578"/>
            <a:ext cx="2396221" cy="3786029"/>
          </a:xfrm>
          <a:prstGeom prst="rect">
            <a:avLst/>
          </a:prstGeom>
        </p:spPr>
      </p:pic>
      <p:sp>
        <p:nvSpPr>
          <p:cNvPr id="10" name="Rectangle 9"/>
          <p:cNvSpPr/>
          <p:nvPr/>
        </p:nvSpPr>
        <p:spPr>
          <a:xfrm>
            <a:off x="2469501" y="884984"/>
            <a:ext cx="4204997" cy="923330"/>
          </a:xfrm>
          <a:prstGeom prst="rect">
            <a:avLst/>
          </a:prstGeom>
          <a:solidFill>
            <a:srgbClr val="FF0000"/>
          </a:solidFill>
        </p:spPr>
        <p:txBody>
          <a:bodyPr wrap="none">
            <a:spAutoFit/>
          </a:bodyPr>
          <a:lstStyle/>
          <a:p>
            <a:r>
              <a:rPr lang="en-US" sz="5400" b="1" dirty="0" smtClean="0">
                <a:ln>
                  <a:solidFill>
                    <a:sysClr val="windowText" lastClr="000000"/>
                  </a:solidFill>
                </a:ln>
              </a:rPr>
              <a:t>Major </a:t>
            </a:r>
            <a:r>
              <a:rPr lang="en-US" sz="5400" b="1" dirty="0">
                <a:ln>
                  <a:solidFill>
                    <a:sysClr val="windowText" lastClr="000000"/>
                  </a:solidFill>
                </a:ln>
              </a:rPr>
              <a:t>figure</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375" y="3403001"/>
            <a:ext cx="2797835" cy="2060421"/>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9751" y="3572262"/>
            <a:ext cx="2882333" cy="216175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8855" y="27460"/>
            <a:ext cx="6264695" cy="68580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496" y="-38942"/>
            <a:ext cx="4169096" cy="311078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86500" y="-38942"/>
            <a:ext cx="2857500" cy="3333750"/>
          </a:xfrm>
          <a:prstGeom prst="rect">
            <a:avLst/>
          </a:prstGeom>
        </p:spPr>
      </p:pic>
      <p:pic>
        <p:nvPicPr>
          <p:cNvPr id="17" name="Picture 16"/>
          <p:cNvPicPr>
            <a:picLocks noChangeAspect="1"/>
          </p:cNvPicPr>
          <p:nvPr/>
        </p:nvPicPr>
        <p:blipFill rotWithShape="1">
          <a:blip r:embed="rId13" cstate="print">
            <a:extLst>
              <a:ext uri="{28A0092B-C50C-407E-A947-70E740481C1C}">
                <a14:useLocalDpi xmlns:a14="http://schemas.microsoft.com/office/drawing/2010/main" val="0"/>
              </a:ext>
            </a:extLst>
          </a:blip>
          <a:srcRect r="37758"/>
          <a:stretch/>
        </p:blipFill>
        <p:spPr>
          <a:xfrm>
            <a:off x="66500" y="3044448"/>
            <a:ext cx="3084709" cy="2787774"/>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16215" y="3095490"/>
            <a:ext cx="2538655" cy="2974986"/>
          </a:xfrm>
          <a:prstGeom prst="rect">
            <a:avLst/>
          </a:prstGeom>
        </p:spPr>
      </p:pic>
      <p:pic>
        <p:nvPicPr>
          <p:cNvPr id="19" name="Picture 18"/>
          <p:cNvPicPr>
            <a:picLocks noChangeAspect="1"/>
          </p:cNvPicPr>
          <p:nvPr/>
        </p:nvPicPr>
        <p:blipFill rotWithShape="1">
          <a:blip r:embed="rId15">
            <a:extLst>
              <a:ext uri="{28A0092B-C50C-407E-A947-70E740481C1C}">
                <a14:useLocalDpi xmlns:a14="http://schemas.microsoft.com/office/drawing/2010/main" val="0"/>
              </a:ext>
            </a:extLst>
          </a:blip>
          <a:srcRect l="40345" t="35057" b="44253"/>
          <a:stretch/>
        </p:blipFill>
        <p:spPr>
          <a:xfrm>
            <a:off x="1403648" y="5832222"/>
            <a:ext cx="6469902" cy="993229"/>
          </a:xfrm>
          <a:prstGeom prst="rect">
            <a:avLst/>
          </a:prstGeom>
        </p:spPr>
      </p:pic>
      <p:sp>
        <p:nvSpPr>
          <p:cNvPr id="20" name="Rectangle 19"/>
          <p:cNvSpPr/>
          <p:nvPr/>
        </p:nvSpPr>
        <p:spPr>
          <a:xfrm>
            <a:off x="1496550" y="4751273"/>
            <a:ext cx="6891873"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80000"/>
              </a:lnSpc>
            </a:pPr>
            <a:r>
              <a:rPr lang="ru-RU" altLang="en-US" sz="3200" b="1" dirty="0" err="1"/>
              <a:t>Kant</a:t>
            </a:r>
            <a:r>
              <a:rPr lang="ru-RU" altLang="en-US" sz="3200" b="1" dirty="0"/>
              <a:t> </a:t>
            </a:r>
            <a:r>
              <a:rPr lang="ru-RU" altLang="en-US" sz="3200" b="1" dirty="0" err="1"/>
              <a:t>developed</a:t>
            </a:r>
            <a:r>
              <a:rPr lang="ru-RU" altLang="en-US" sz="3200" b="1" dirty="0"/>
              <a:t> </a:t>
            </a:r>
            <a:r>
              <a:rPr lang="ru-RU" altLang="en-US" sz="3200" b="1" dirty="0" smtClean="0"/>
              <a:t>a</a:t>
            </a:r>
            <a:r>
              <a:rPr lang="en-US" altLang="en-US" sz="3200" b="1" dirty="0" smtClean="0"/>
              <a:t> Critical Philosophy</a:t>
            </a:r>
            <a:r>
              <a:rPr lang="ru-RU" altLang="en-US" sz="3200" b="1" dirty="0" smtClean="0"/>
              <a:t> </a:t>
            </a:r>
            <a:r>
              <a:rPr lang="ru-RU" altLang="en-US" sz="3200" b="1" dirty="0" err="1"/>
              <a:t>whose</a:t>
            </a:r>
            <a:r>
              <a:rPr lang="ru-RU" altLang="en-US" sz="3200" b="1" dirty="0"/>
              <a:t> </a:t>
            </a:r>
            <a:r>
              <a:rPr lang="ru-RU" altLang="en-US" sz="3200" b="1" dirty="0" err="1"/>
              <a:t>rigour</a:t>
            </a:r>
            <a:r>
              <a:rPr lang="ru-RU" altLang="en-US" sz="3200" b="1" dirty="0"/>
              <a:t> </a:t>
            </a:r>
            <a:r>
              <a:rPr lang="ru-RU" altLang="en-US" sz="3200" b="1" dirty="0" err="1"/>
              <a:t>and</a:t>
            </a:r>
            <a:r>
              <a:rPr lang="ru-RU" altLang="en-US" sz="3200" b="1" dirty="0"/>
              <a:t> </a:t>
            </a:r>
            <a:r>
              <a:rPr lang="ru-RU" altLang="en-US" sz="3200" b="1" dirty="0" err="1"/>
              <a:t>clarity</a:t>
            </a:r>
            <a:r>
              <a:rPr lang="ru-RU" altLang="en-US" sz="3200" b="1" dirty="0"/>
              <a:t> </a:t>
            </a:r>
            <a:r>
              <a:rPr lang="ru-RU" altLang="en-US" sz="3200" b="1" dirty="0" err="1"/>
              <a:t>stands</a:t>
            </a:r>
            <a:r>
              <a:rPr lang="ru-RU" altLang="en-US" sz="3200" b="1" dirty="0"/>
              <a:t> </a:t>
            </a:r>
            <a:r>
              <a:rPr lang="ru-RU" altLang="en-US" sz="3200" b="1" dirty="0" err="1"/>
              <a:t>to</a:t>
            </a:r>
            <a:r>
              <a:rPr lang="ru-RU" altLang="en-US" sz="3200" b="1" dirty="0"/>
              <a:t> </a:t>
            </a:r>
            <a:r>
              <a:rPr lang="ru-RU" altLang="en-US" sz="3200" b="1" dirty="0" err="1"/>
              <a:t>this</a:t>
            </a:r>
            <a:r>
              <a:rPr lang="ru-RU" altLang="en-US" sz="3200" b="1" dirty="0"/>
              <a:t> </a:t>
            </a:r>
            <a:r>
              <a:rPr lang="ru-RU" altLang="en-US" sz="3200" b="1" dirty="0" err="1"/>
              <a:t>day</a:t>
            </a:r>
            <a:r>
              <a:rPr lang="ru-RU" altLang="en-US" sz="3200" b="1" dirty="0"/>
              <a:t>. </a:t>
            </a:r>
            <a:r>
              <a:rPr lang="ru-RU" altLang="en-US" sz="3200" b="1" dirty="0" err="1" smtClean="0"/>
              <a:t>Kant</a:t>
            </a:r>
            <a:r>
              <a:rPr lang="ru-RU" altLang="en-US" sz="3200" b="1" dirty="0" smtClean="0"/>
              <a:t> </a:t>
            </a:r>
            <a:r>
              <a:rPr lang="ru-RU" altLang="en-US" sz="3200" b="1" dirty="0" err="1"/>
              <a:t>was</a:t>
            </a:r>
            <a:r>
              <a:rPr lang="ru-RU" altLang="en-US" sz="3200" b="1" dirty="0"/>
              <a:t> </a:t>
            </a:r>
            <a:r>
              <a:rPr lang="ru-RU" altLang="en-US" sz="3200" b="1" dirty="0" err="1"/>
              <a:t>the</a:t>
            </a:r>
            <a:r>
              <a:rPr lang="ru-RU" altLang="en-US" sz="3200" b="1" dirty="0"/>
              <a:t> </a:t>
            </a:r>
            <a:r>
              <a:rPr lang="ru-RU" altLang="en-US" sz="3200" b="1" dirty="0" err="1"/>
              <a:t>purest</a:t>
            </a:r>
            <a:r>
              <a:rPr lang="ru-RU" altLang="en-US" sz="3200" b="1" dirty="0"/>
              <a:t> </a:t>
            </a:r>
            <a:r>
              <a:rPr lang="ru-RU" altLang="en-US" sz="3200" b="1" dirty="0" err="1"/>
              <a:t>expression</a:t>
            </a:r>
            <a:r>
              <a:rPr lang="ru-RU" altLang="en-US" sz="3200" b="1" dirty="0"/>
              <a:t> </a:t>
            </a:r>
            <a:r>
              <a:rPr lang="ru-RU" altLang="en-US" sz="3200" b="1" dirty="0" err="1" smtClean="0"/>
              <a:t>of</a:t>
            </a:r>
            <a:r>
              <a:rPr lang="en-US" altLang="en-US" sz="3200" b="1" dirty="0" smtClean="0"/>
              <a:t>. Enlightenment Reason and Universalism.1</a:t>
            </a:r>
            <a:endParaRPr lang="ru-RU" altLang="en-US" sz="3200" b="1" dirty="0"/>
          </a:p>
        </p:txBody>
      </p:sp>
    </p:spTree>
    <p:extLst>
      <p:ext uri="{BB962C8B-B14F-4D97-AF65-F5344CB8AC3E}">
        <p14:creationId xmlns:p14="http://schemas.microsoft.com/office/powerpoint/2010/main" val="9603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0" fill="hold"/>
                                        <p:tgtEl>
                                          <p:spTgt spid="13"/>
                                        </p:tgtEl>
                                        <p:attrNameLst>
                                          <p:attrName>ppt_w</p:attrName>
                                        </p:attrNameLst>
                                      </p:cBhvr>
                                      <p:tavLst>
                                        <p:tav tm="0">
                                          <p:val>
                                            <p:fltVal val="0"/>
                                          </p:val>
                                        </p:tav>
                                        <p:tav tm="100000">
                                          <p:val>
                                            <p:strVal val="#ppt_w"/>
                                          </p:val>
                                        </p:tav>
                                      </p:tavLst>
                                    </p:anim>
                                    <p:anim calcmode="lin" valueType="num">
                                      <p:cBhvr>
                                        <p:cTn id="62" dur="5000" fill="hold"/>
                                        <p:tgtEl>
                                          <p:spTgt spid="13"/>
                                        </p:tgtEl>
                                        <p:attrNameLst>
                                          <p:attrName>ppt_h</p:attrName>
                                        </p:attrNameLst>
                                      </p:cBhvr>
                                      <p:tavLst>
                                        <p:tav tm="0">
                                          <p:val>
                                            <p:fltVal val="0"/>
                                          </p:val>
                                        </p:tav>
                                        <p:tav tm="100000">
                                          <p:val>
                                            <p:strVal val="#ppt_h"/>
                                          </p:val>
                                        </p:tav>
                                      </p:tavLst>
                                    </p:anim>
                                    <p:animEffect transition="in" filter="fade">
                                      <p:cBhvr>
                                        <p:cTn id="63" dur="50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childTnLst>
                          </p:cTn>
                        </p:par>
                        <p:par>
                          <p:cTn id="77" fill="hold">
                            <p:stCondLst>
                              <p:cond delay="1500"/>
                            </p:stCondLst>
                            <p:childTnLst>
                              <p:par>
                                <p:cTn id="78" presetID="10" presetClass="entr" presetSubtype="0"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par>
                          <p:cTn id="81" fill="hold">
                            <p:stCondLst>
                              <p:cond delay="2000"/>
                            </p:stCondLst>
                            <p:childTnLst>
                              <p:par>
                                <p:cTn id="82" presetID="22" presetClass="entr" presetSubtype="1"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wipe(up)">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1844824"/>
            <a:ext cx="4572000" cy="2323713"/>
          </a:xfrm>
          <a:prstGeom prst="rect">
            <a:avLst/>
          </a:prstGeom>
        </p:spPr>
        <p:txBody>
          <a:bodyPr>
            <a:spAutoFit/>
          </a:bodyPr>
          <a:lstStyle/>
          <a:p>
            <a:pPr lvl="1" algn="just"/>
            <a:r>
              <a:rPr lang="en-US" altLang="en-US" sz="2900" b="1" dirty="0"/>
              <a:t>Act only in such a way in which the maxim of action can be rationally willed as a universal law</a:t>
            </a:r>
          </a:p>
        </p:txBody>
      </p:sp>
      <p:sp>
        <p:nvSpPr>
          <p:cNvPr id="3" name="Rectangle 2"/>
          <p:cNvSpPr/>
          <p:nvPr/>
        </p:nvSpPr>
        <p:spPr>
          <a:xfrm>
            <a:off x="2771800" y="332656"/>
            <a:ext cx="2492990" cy="646331"/>
          </a:xfrm>
          <a:prstGeom prst="rect">
            <a:avLst/>
          </a:prstGeom>
        </p:spPr>
        <p:txBody>
          <a:bodyPr wrap="none">
            <a:spAutoFit/>
          </a:bodyPr>
          <a:lstStyle/>
          <a:p>
            <a:r>
              <a:rPr lang="en-US" altLang="en-US" sz="3600" b="1" dirty="0" smtClean="0"/>
              <a:t>Imperative</a:t>
            </a:r>
            <a:endParaRPr lang="en-US" sz="3600" b="1" dirty="0"/>
          </a:p>
        </p:txBody>
      </p:sp>
      <p:sp>
        <p:nvSpPr>
          <p:cNvPr id="4" name="Rectangle 3"/>
          <p:cNvSpPr/>
          <p:nvPr/>
        </p:nvSpPr>
        <p:spPr>
          <a:xfrm>
            <a:off x="5940151" y="764704"/>
            <a:ext cx="2569934" cy="646331"/>
          </a:xfrm>
          <a:prstGeom prst="rect">
            <a:avLst/>
          </a:prstGeom>
        </p:spPr>
        <p:txBody>
          <a:bodyPr wrap="none">
            <a:spAutoFit/>
          </a:bodyPr>
          <a:lstStyle/>
          <a:p>
            <a:r>
              <a:rPr lang="en-US" altLang="en-US" sz="3600" b="1" dirty="0"/>
              <a:t>Categorical</a:t>
            </a:r>
            <a:endParaRPr lang="en-US" sz="3600" b="1" dirty="0"/>
          </a:p>
        </p:txBody>
      </p:sp>
      <p:sp>
        <p:nvSpPr>
          <p:cNvPr id="5" name="Rectangle 4"/>
          <p:cNvSpPr/>
          <p:nvPr/>
        </p:nvSpPr>
        <p:spPr>
          <a:xfrm>
            <a:off x="4572000" y="4148029"/>
            <a:ext cx="4572000" cy="2677656"/>
          </a:xfrm>
          <a:prstGeom prst="rect">
            <a:avLst/>
          </a:prstGeom>
        </p:spPr>
        <p:txBody>
          <a:bodyPr>
            <a:spAutoFit/>
          </a:bodyPr>
          <a:lstStyle/>
          <a:p>
            <a:pPr lvl="1" algn="ctr"/>
            <a:r>
              <a:rPr lang="en-US" altLang="en-US" sz="2800" b="1" dirty="0"/>
              <a:t>It requires unconditional conformity by all rational beings, regardless of circumstances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410"/>
          <a:stretch/>
        </p:blipFill>
        <p:spPr>
          <a:xfrm>
            <a:off x="5076057" y="1327330"/>
            <a:ext cx="4055850" cy="33587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94" y="1087868"/>
            <a:ext cx="5088433" cy="4861411"/>
          </a:xfrm>
          <a:prstGeom prst="rect">
            <a:avLst/>
          </a:prstGeom>
        </p:spPr>
      </p:pic>
      <p:sp>
        <p:nvSpPr>
          <p:cNvPr id="8" name="Rectangle 7"/>
          <p:cNvSpPr/>
          <p:nvPr/>
        </p:nvSpPr>
        <p:spPr>
          <a:xfrm>
            <a:off x="314110" y="1294180"/>
            <a:ext cx="4572000" cy="95410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r>
              <a:rPr lang="en-US" altLang="en-US" sz="2800" b="1" dirty="0"/>
              <a:t>“</a:t>
            </a:r>
            <a:r>
              <a:rPr lang="en-US" altLang="en-US" sz="2800" b="1" u="sng" dirty="0"/>
              <a:t>If</a:t>
            </a:r>
            <a:r>
              <a:rPr lang="en-US" altLang="en-US" sz="2800" b="1" dirty="0"/>
              <a:t> I want to obtain </a:t>
            </a:r>
            <a:r>
              <a:rPr lang="en-US" altLang="en-US" sz="2800" b="1" i="1" dirty="0"/>
              <a:t>e</a:t>
            </a:r>
            <a:r>
              <a:rPr lang="en-US" altLang="en-US" sz="2800" b="1" dirty="0"/>
              <a:t>, </a:t>
            </a:r>
            <a:r>
              <a:rPr lang="en-US" altLang="en-US" sz="2800" b="1" u="sng" dirty="0"/>
              <a:t>then</a:t>
            </a:r>
            <a:r>
              <a:rPr lang="en-US" altLang="en-US" sz="2800" b="1" dirty="0"/>
              <a:t> I must obtain means </a:t>
            </a:r>
            <a:r>
              <a:rPr lang="en-US" altLang="en-US" sz="2800" b="1" i="1" dirty="0"/>
              <a:t>m</a:t>
            </a:r>
            <a:r>
              <a:rPr lang="en-US" altLang="en-US" sz="2800" b="1" dirty="0"/>
              <a:t>.”</a:t>
            </a:r>
          </a:p>
        </p:txBody>
      </p:sp>
      <p:sp>
        <p:nvSpPr>
          <p:cNvPr id="9" name="Rectangle 8"/>
          <p:cNvSpPr/>
          <p:nvPr/>
        </p:nvSpPr>
        <p:spPr>
          <a:xfrm>
            <a:off x="314110" y="2694399"/>
            <a:ext cx="4572000" cy="224676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lvl="1" algn="ctr"/>
            <a:r>
              <a:rPr lang="en-US" altLang="en-US" sz="2800" b="1" dirty="0"/>
              <a:t>E.g. “If I want to buy a house, then I must work hard to make enough money for a down payment.” 9</a:t>
            </a:r>
          </a:p>
        </p:txBody>
      </p:sp>
      <p:sp>
        <p:nvSpPr>
          <p:cNvPr id="10" name="Rectangle 9"/>
          <p:cNvSpPr/>
          <p:nvPr/>
        </p:nvSpPr>
        <p:spPr>
          <a:xfrm>
            <a:off x="348229" y="4941168"/>
            <a:ext cx="4572000" cy="156966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a:r>
              <a:rPr lang="en-US" sz="2400" b="1" dirty="0"/>
              <a:t>If I wish to quench my thirst, I must drink something.</a:t>
            </a:r>
          </a:p>
          <a:p>
            <a:pPr algn="ctr"/>
            <a:r>
              <a:rPr lang="en-US" sz="2400" b="1" dirty="0"/>
              <a:t>If I wish to pass this exam, I must study.</a:t>
            </a:r>
          </a:p>
        </p:txBody>
      </p:sp>
      <p:sp>
        <p:nvSpPr>
          <p:cNvPr id="11" name="Rectangle 10"/>
          <p:cNvSpPr/>
          <p:nvPr/>
        </p:nvSpPr>
        <p:spPr>
          <a:xfrm>
            <a:off x="586417" y="832515"/>
            <a:ext cx="2013693" cy="461665"/>
          </a:xfrm>
          <a:prstGeom prst="rect">
            <a:avLst/>
          </a:prstGeom>
        </p:spPr>
        <p:txBody>
          <a:bodyPr wrap="none">
            <a:spAutoFit/>
          </a:bodyPr>
          <a:lstStyle/>
          <a:p>
            <a:r>
              <a:rPr lang="en-US" altLang="en-US" sz="2400" b="1" dirty="0" smtClean="0"/>
              <a:t>Hypothetical</a:t>
            </a:r>
            <a:endParaRPr lang="en-US" sz="2400" b="1" dirty="0"/>
          </a:p>
        </p:txBody>
      </p:sp>
    </p:spTree>
    <p:extLst>
      <p:ext uri="{BB962C8B-B14F-4D97-AF65-F5344CB8AC3E}">
        <p14:creationId xmlns:p14="http://schemas.microsoft.com/office/powerpoint/2010/main" val="57801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316" y="2677655"/>
            <a:ext cx="4537684" cy="41803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51" y="41793"/>
            <a:ext cx="4439130" cy="2235079"/>
          </a:xfrm>
          <a:prstGeom prst="rect">
            <a:avLst/>
          </a:prstGeom>
        </p:spPr>
      </p:pic>
      <p:sp>
        <p:nvSpPr>
          <p:cNvPr id="2" name="Rectangle 1"/>
          <p:cNvSpPr/>
          <p:nvPr/>
        </p:nvSpPr>
        <p:spPr>
          <a:xfrm>
            <a:off x="4572000" y="0"/>
            <a:ext cx="4572000" cy="2677656"/>
          </a:xfrm>
          <a:prstGeom prst="rect">
            <a:avLst/>
          </a:prstGeom>
        </p:spPr>
        <p:txBody>
          <a:bodyPr>
            <a:spAutoFit/>
          </a:bodyPr>
          <a:lstStyle/>
          <a:p>
            <a:pPr algn="ctr"/>
            <a:r>
              <a:rPr lang="en-US" altLang="en-US" sz="2800" b="1" u="sng" dirty="0"/>
              <a:t>Autonomy of </a:t>
            </a:r>
            <a:r>
              <a:rPr lang="en-US" altLang="en-US" sz="2800" b="1" u="sng" dirty="0" smtClean="0"/>
              <a:t>will</a:t>
            </a:r>
          </a:p>
          <a:p>
            <a:pPr algn="ctr"/>
            <a:r>
              <a:rPr lang="en-US" altLang="en-US" sz="2800" b="1" dirty="0" smtClean="0"/>
              <a:t> </a:t>
            </a:r>
            <a:r>
              <a:rPr lang="en-US" altLang="en-US" sz="2800" b="1" dirty="0"/>
              <a:t>is present when one knowingly governs oneself in accordance with universally valid moral </a:t>
            </a:r>
            <a:r>
              <a:rPr lang="en-US" altLang="en-US" sz="2800" b="1" dirty="0" smtClean="0"/>
              <a:t>principles 10</a:t>
            </a:r>
            <a:endParaRPr lang="en-US" altLang="en-US" sz="2800" b="1" dirty="0"/>
          </a:p>
        </p:txBody>
      </p:sp>
      <p:sp>
        <p:nvSpPr>
          <p:cNvPr id="3" name="Rectangle 2"/>
          <p:cNvSpPr/>
          <p:nvPr/>
        </p:nvSpPr>
        <p:spPr>
          <a:xfrm>
            <a:off x="0" y="2456795"/>
            <a:ext cx="4572000" cy="4401205"/>
          </a:xfrm>
          <a:prstGeom prst="rect">
            <a:avLst/>
          </a:prstGeom>
        </p:spPr>
        <p:txBody>
          <a:bodyPr>
            <a:spAutoFit/>
          </a:bodyPr>
          <a:lstStyle/>
          <a:p>
            <a:pPr algn="ctr"/>
            <a:r>
              <a:rPr lang="en-US" altLang="en-US" sz="2800" b="1" u="sng" dirty="0"/>
              <a:t>Heteronomy of will</a:t>
            </a:r>
            <a:r>
              <a:rPr lang="en-US" altLang="en-US" sz="2800" b="1" dirty="0"/>
              <a:t>: </a:t>
            </a:r>
            <a:endParaRPr lang="en-US" altLang="en-US" sz="2800" b="1" dirty="0" smtClean="0"/>
          </a:p>
          <a:p>
            <a:pPr algn="ctr"/>
            <a:r>
              <a:rPr lang="en-US" altLang="en-US" sz="2800" b="1" dirty="0" smtClean="0"/>
              <a:t>the </a:t>
            </a:r>
            <a:r>
              <a:rPr lang="en-US" altLang="en-US" sz="2800" b="1" dirty="0"/>
              <a:t>will’s determination by persons or conditions other than oneself. (“heteronomy”: any source of determining influence or control over the will, internal or external, except a determination of the will by moral principles)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932" y="-1"/>
            <a:ext cx="4431360" cy="227687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2522" y="2545797"/>
            <a:ext cx="4465271" cy="4312203"/>
          </a:xfrm>
          <a:prstGeom prst="rect">
            <a:avLst/>
          </a:prstGeom>
        </p:spPr>
      </p:pic>
    </p:spTree>
    <p:extLst>
      <p:ext uri="{BB962C8B-B14F-4D97-AF65-F5344CB8AC3E}">
        <p14:creationId xmlns:p14="http://schemas.microsoft.com/office/powerpoint/2010/main" val="13615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7" y="1097281"/>
            <a:ext cx="4156733" cy="5151119"/>
          </a:xfrm>
          <a:prstGeom prst="rect">
            <a:avLst/>
          </a:prstGeom>
        </p:spPr>
      </p:pic>
      <p:sp>
        <p:nvSpPr>
          <p:cNvPr id="3" name="Title 2"/>
          <p:cNvSpPr txBox="1">
            <a:spLocks/>
          </p:cNvSpPr>
          <p:nvPr/>
        </p:nvSpPr>
        <p:spPr>
          <a:xfrm>
            <a:off x="0" y="43031"/>
            <a:ext cx="7756263" cy="105425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smtClean="0"/>
              <a:t>Who was Hegel?</a:t>
            </a:r>
            <a:endParaRPr lang="en-US" dirty="0"/>
          </a:p>
        </p:txBody>
      </p:sp>
      <p:sp>
        <p:nvSpPr>
          <p:cNvPr id="4" name="Rectangle 3"/>
          <p:cNvSpPr/>
          <p:nvPr/>
        </p:nvSpPr>
        <p:spPr>
          <a:xfrm>
            <a:off x="4267200" y="899243"/>
            <a:ext cx="4572000" cy="5349157"/>
          </a:xfrm>
          <a:prstGeom prst="rect">
            <a:avLst/>
          </a:prstGeom>
        </p:spPr>
        <p:txBody>
          <a:bodyPr>
            <a:spAutoFit/>
          </a:bodyPr>
          <a:lstStyle/>
          <a:p>
            <a:pPr lvl="0">
              <a:spcBef>
                <a:spcPct val="20000"/>
              </a:spcBef>
              <a:buClr>
                <a:srgbClr val="873624"/>
              </a:buClr>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Georg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Wilhelm Friedrich Hegel was born in Stuttgart, Germany, in 1770</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i="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a:t>
            </a:r>
            <a:endParaRPr lang="en-US" sz="2800" i="1" u="sng"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0" algn="just">
              <a:spcBef>
                <a:spcPct val="20000"/>
              </a:spcBef>
              <a:buClr>
                <a:srgbClr val="873624"/>
              </a:buClr>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Hegel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worked as a professor in various German universities, where he became well acquainted with Romanticism, to which his ‘Hegelianism’ would largely be a response.</a:t>
            </a:r>
          </a:p>
        </p:txBody>
      </p:sp>
    </p:spTree>
    <p:extLst>
      <p:ext uri="{BB962C8B-B14F-4D97-AF65-F5344CB8AC3E}">
        <p14:creationId xmlns:p14="http://schemas.microsoft.com/office/powerpoint/2010/main" val="18900641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10" t="25293" r="7195" b="39806"/>
          <a:stretch/>
        </p:blipFill>
        <p:spPr>
          <a:xfrm>
            <a:off x="2699792" y="-10161"/>
            <a:ext cx="6392846" cy="250305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79" y="-10161"/>
            <a:ext cx="2826256" cy="250305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898" t="20397" r="3164" b="11955"/>
          <a:stretch/>
        </p:blipFill>
        <p:spPr>
          <a:xfrm>
            <a:off x="2579209" y="2492897"/>
            <a:ext cx="6580558" cy="43966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0" y="2492895"/>
            <a:ext cx="2549959" cy="3366575"/>
          </a:xfrm>
          <a:prstGeom prst="rect">
            <a:avLst/>
          </a:prstGeom>
        </p:spPr>
      </p:pic>
      <p:sp>
        <p:nvSpPr>
          <p:cNvPr id="8" name="Rectangle 7"/>
          <p:cNvSpPr/>
          <p:nvPr/>
        </p:nvSpPr>
        <p:spPr>
          <a:xfrm>
            <a:off x="-62960" y="5899919"/>
            <a:ext cx="2627642" cy="769441"/>
          </a:xfrm>
          <a:prstGeom prst="rect">
            <a:avLst/>
          </a:prstGeom>
          <a:solidFill>
            <a:srgbClr val="FCCCF5"/>
          </a:solidFill>
        </p:spPr>
        <p:txBody>
          <a:bodyPr wrap="none" lIns="91440" tIns="45720" rIns="91440" bIns="45720">
            <a:spAutoFit/>
          </a:bodyPr>
          <a:lstStyle/>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Schelling</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Rectangle 1"/>
          <p:cNvSpPr/>
          <p:nvPr/>
        </p:nvSpPr>
        <p:spPr>
          <a:xfrm>
            <a:off x="-62960" y="-171400"/>
            <a:ext cx="2669320" cy="584775"/>
          </a:xfrm>
          <a:prstGeom prst="rect">
            <a:avLst/>
          </a:prstGeom>
        </p:spPr>
        <p:txBody>
          <a:bodyPr wrap="none">
            <a:spAutoFit/>
          </a:bodyPr>
          <a:lstStyle/>
          <a:p>
            <a:r>
              <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Romanticism</a:t>
            </a:r>
            <a:endParaRPr lang="en-US" sz="3200" b="1" dirty="0"/>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27471" r="7675" b="34039"/>
          <a:stretch/>
        </p:blipFill>
        <p:spPr>
          <a:xfrm>
            <a:off x="2626841" y="0"/>
            <a:ext cx="6567415" cy="2566309"/>
          </a:xfrm>
          <a:prstGeom prst="rect">
            <a:avLst/>
          </a:prstGeom>
        </p:spPr>
      </p:pic>
    </p:spTree>
    <p:extLst>
      <p:ext uri="{BB962C8B-B14F-4D97-AF65-F5344CB8AC3E}">
        <p14:creationId xmlns:p14="http://schemas.microsoft.com/office/powerpoint/2010/main" val="15602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4036" b="95516" l="3540" r="96903">
                        <a14:foregroundMark x1="11062" y1="21973" x2="3540" y2="34529"/>
                        <a14:foregroundMark x1="57080" y1="4484" x2="57080" y2="4484"/>
                        <a14:foregroundMark x1="97345" y1="52018" x2="97345" y2="52018"/>
                        <a14:foregroundMark x1="64159" y1="95516" x2="64159" y2="95516"/>
                        <a14:foregroundMark x1="6637" y1="34978" x2="6637" y2="34978"/>
                        <a14:foregroundMark x1="4425" y1="40359" x2="4425" y2="40359"/>
                        <a14:foregroundMark x1="4425" y1="44843" x2="4425" y2="44843"/>
                      </a14:backgroundRemoval>
                    </a14:imgEffect>
                  </a14:imgLayer>
                </a14:imgProps>
              </a:ext>
              <a:ext uri="{28A0092B-C50C-407E-A947-70E740481C1C}">
                <a14:useLocalDpi xmlns:a14="http://schemas.microsoft.com/office/drawing/2010/main" val="0"/>
              </a:ext>
            </a:extLst>
          </a:blip>
          <a:srcRect l="3135"/>
          <a:stretch/>
        </p:blipFill>
        <p:spPr>
          <a:xfrm>
            <a:off x="310357" y="38617"/>
            <a:ext cx="8857397" cy="6963109"/>
          </a:xfrm>
          <a:prstGeom prst="rect">
            <a:avLst/>
          </a:prstGeom>
        </p:spPr>
      </p:pic>
      <p:sp>
        <p:nvSpPr>
          <p:cNvPr id="3" name="Rectangle 2"/>
          <p:cNvSpPr/>
          <p:nvPr/>
        </p:nvSpPr>
        <p:spPr>
          <a:xfrm>
            <a:off x="2832386" y="836712"/>
            <a:ext cx="3502882" cy="584775"/>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3200" b="0" cap="none" spc="0" dirty="0" err="1"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Noumenal</a:t>
            </a:r>
            <a:r>
              <a:rPr lang="en-US" sz="32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 Reality</a:t>
            </a:r>
            <a:endParaRPr lang="en-US" sz="32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sp>
        <p:nvSpPr>
          <p:cNvPr id="4" name="Rectangle 3"/>
          <p:cNvSpPr/>
          <p:nvPr/>
        </p:nvSpPr>
        <p:spPr>
          <a:xfrm>
            <a:off x="4228371" y="2996952"/>
            <a:ext cx="3373039" cy="523220"/>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Phenomenal Reality</a:t>
            </a:r>
            <a:endParaRPr lang="en-US" sz="28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sp>
        <p:nvSpPr>
          <p:cNvPr id="5" name="Rectangle 4"/>
          <p:cNvSpPr/>
          <p:nvPr/>
        </p:nvSpPr>
        <p:spPr>
          <a:xfrm>
            <a:off x="5580112" y="4453778"/>
            <a:ext cx="1683473" cy="954107"/>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800" b="0" cap="none" spc="0" dirty="0" err="1"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Accesible</a:t>
            </a:r>
            <a:endPar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a:p>
            <a:pPr algn="ctr"/>
            <a:r>
              <a:rPr lang="en-US" sz="280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Reality</a:t>
            </a:r>
            <a:endParaRPr lang="en-US" sz="28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sp>
        <p:nvSpPr>
          <p:cNvPr id="6" name="Donut 5"/>
          <p:cNvSpPr/>
          <p:nvPr/>
        </p:nvSpPr>
        <p:spPr>
          <a:xfrm>
            <a:off x="3069793" y="2117377"/>
            <a:ext cx="5390640" cy="4308950"/>
          </a:xfrm>
          <a:prstGeom prst="donut">
            <a:avLst>
              <a:gd name="adj" fmla="val 418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9436" t="68416" r="38723" b="3483"/>
          <a:stretch/>
        </p:blipFill>
        <p:spPr>
          <a:xfrm>
            <a:off x="7092280" y="4500145"/>
            <a:ext cx="2051719" cy="2414322"/>
          </a:xfrm>
          <a:prstGeom prst="rect">
            <a:avLst/>
          </a:prstGeom>
          <a:ln>
            <a:noFill/>
          </a:ln>
          <a:effectLst>
            <a:softEdge rad="112500"/>
          </a:effectLst>
        </p:spPr>
      </p:pic>
      <p:sp>
        <p:nvSpPr>
          <p:cNvPr id="10" name="Oval 9"/>
          <p:cNvSpPr/>
          <p:nvPr/>
        </p:nvSpPr>
        <p:spPr>
          <a:xfrm>
            <a:off x="539552" y="404664"/>
            <a:ext cx="1872208" cy="259228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p:cNvSpPr/>
          <p:nvPr/>
        </p:nvSpPr>
        <p:spPr>
          <a:xfrm rot="2277696">
            <a:off x="1561822" y="3050277"/>
            <a:ext cx="2078271" cy="41656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9114" y="5156049"/>
            <a:ext cx="549080" cy="662931"/>
          </a:xfrm>
          <a:prstGeom prst="rect">
            <a:avLst/>
          </a:prstGeom>
        </p:spPr>
      </p:pic>
      <p:sp>
        <p:nvSpPr>
          <p:cNvPr id="7" name="Rectangle 6"/>
          <p:cNvSpPr/>
          <p:nvPr/>
        </p:nvSpPr>
        <p:spPr>
          <a:xfrm>
            <a:off x="4940388" y="4419109"/>
            <a:ext cx="2624436" cy="954107"/>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Transcendental</a:t>
            </a:r>
          </a:p>
          <a:p>
            <a:pPr algn="ctr"/>
            <a:r>
              <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Reality</a:t>
            </a:r>
            <a:endParaRPr lang="en-US" sz="28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2069" t="9680" r="10753"/>
          <a:stretch/>
        </p:blipFill>
        <p:spPr>
          <a:xfrm>
            <a:off x="3410754" y="3954414"/>
            <a:ext cx="1529634" cy="1510139"/>
          </a:xfrm>
          <a:prstGeom prst="rect">
            <a:avLst/>
          </a:prstGeom>
        </p:spPr>
      </p:pic>
      <p:sp>
        <p:nvSpPr>
          <p:cNvPr id="14" name="Curved Up Arrow 13"/>
          <p:cNvSpPr/>
          <p:nvPr/>
        </p:nvSpPr>
        <p:spPr>
          <a:xfrm rot="756931">
            <a:off x="3959506" y="5607136"/>
            <a:ext cx="4218253" cy="792088"/>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9436" t="68416" r="38723" b="3483"/>
          <a:stretch/>
        </p:blipFill>
        <p:spPr>
          <a:xfrm>
            <a:off x="7187479" y="1857530"/>
            <a:ext cx="2051719" cy="2414322"/>
          </a:xfrm>
          <a:prstGeom prst="rect">
            <a:avLst/>
          </a:prstGeom>
          <a:ln>
            <a:noFill/>
          </a:ln>
          <a:effectLst>
            <a:softEdge rad="112500"/>
          </a:effectLst>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9436" t="68416" r="38723" b="3483"/>
          <a:stretch/>
        </p:blipFill>
        <p:spPr>
          <a:xfrm>
            <a:off x="5226746" y="1247977"/>
            <a:ext cx="2051719" cy="2414322"/>
          </a:xfrm>
          <a:prstGeom prst="rect">
            <a:avLst/>
          </a:prstGeom>
          <a:ln>
            <a:noFill/>
          </a:ln>
          <a:effectLst>
            <a:softEdge rad="112500"/>
          </a:effectLst>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29436" t="68416" r="38723" b="3483"/>
          <a:stretch/>
        </p:blipFill>
        <p:spPr>
          <a:xfrm>
            <a:off x="5028676" y="4405573"/>
            <a:ext cx="2051719" cy="2414322"/>
          </a:xfrm>
          <a:prstGeom prst="rect">
            <a:avLst/>
          </a:prstGeom>
          <a:ln>
            <a:noFill/>
          </a:ln>
          <a:effectLst>
            <a:softEdge rad="112500"/>
          </a:effectLst>
        </p:spPr>
      </p:pic>
      <p:sp>
        <p:nvSpPr>
          <p:cNvPr id="18" name="Down Arrow 17"/>
          <p:cNvSpPr/>
          <p:nvPr/>
        </p:nvSpPr>
        <p:spPr>
          <a:xfrm rot="7027634" flipH="1">
            <a:off x="6333928" y="2843378"/>
            <a:ext cx="163543" cy="275560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2307" y="2348880"/>
            <a:ext cx="1463040" cy="1097280"/>
          </a:xfrm>
          <a:prstGeom prst="rect">
            <a:avLst/>
          </a:prstGeom>
        </p:spPr>
      </p:pic>
      <p:sp>
        <p:nvSpPr>
          <p:cNvPr id="20" name="Not Equal 19"/>
          <p:cNvSpPr/>
          <p:nvPr/>
        </p:nvSpPr>
        <p:spPr>
          <a:xfrm>
            <a:off x="3923926" y="3429000"/>
            <a:ext cx="1016462" cy="541813"/>
          </a:xfrm>
          <a:prstGeom prst="mathNotEqual">
            <a:avLst>
              <a:gd name="adj1" fmla="val 11881"/>
              <a:gd name="adj2" fmla="val 6600000"/>
              <a:gd name="adj3" fmla="val 1176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6548537" y="0"/>
            <a:ext cx="2651688" cy="1754326"/>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Spirit of</a:t>
            </a:r>
          </a:p>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culture</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6738"/>
            <a:ext cx="7576591" cy="5986442"/>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51" y="0"/>
            <a:ext cx="6667500" cy="6667500"/>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15" y="-49795"/>
            <a:ext cx="7582539" cy="6858000"/>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57" y="-49795"/>
            <a:ext cx="5290589" cy="6666142"/>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610" y="-85609"/>
            <a:ext cx="6849850" cy="6921954"/>
          </a:xfrm>
          <a:prstGeom prst="rect">
            <a:avLst/>
          </a:prstGeom>
        </p:spPr>
      </p:pic>
    </p:spTree>
    <p:extLst>
      <p:ext uri="{BB962C8B-B14F-4D97-AF65-F5344CB8AC3E}">
        <p14:creationId xmlns:p14="http://schemas.microsoft.com/office/powerpoint/2010/main" val="312625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4036" b="95516" l="3540" r="96903">
                        <a14:foregroundMark x1="11062" y1="21973" x2="3540" y2="34529"/>
                        <a14:foregroundMark x1="57080" y1="4484" x2="57080" y2="4484"/>
                        <a14:foregroundMark x1="97345" y1="52018" x2="97345" y2="52018"/>
                        <a14:foregroundMark x1="64159" y1="95516" x2="64159" y2="95516"/>
                        <a14:foregroundMark x1="6637" y1="34978" x2="6637" y2="34978"/>
                        <a14:foregroundMark x1="4425" y1="40359" x2="4425" y2="40359"/>
                        <a14:foregroundMark x1="4425" y1="44843" x2="4425" y2="44843"/>
                      </a14:backgroundRemoval>
                    </a14:imgEffect>
                  </a14:imgLayer>
                </a14:imgProps>
              </a:ext>
              <a:ext uri="{28A0092B-C50C-407E-A947-70E740481C1C}">
                <a14:useLocalDpi xmlns:a14="http://schemas.microsoft.com/office/drawing/2010/main" val="0"/>
              </a:ext>
            </a:extLst>
          </a:blip>
          <a:srcRect l="3135"/>
          <a:stretch/>
        </p:blipFill>
        <p:spPr>
          <a:xfrm>
            <a:off x="310357" y="38617"/>
            <a:ext cx="8857397" cy="6963109"/>
          </a:xfrm>
          <a:prstGeom prst="rect">
            <a:avLst/>
          </a:prstGeom>
        </p:spPr>
      </p:pic>
      <p:sp>
        <p:nvSpPr>
          <p:cNvPr id="3" name="Rectangle 2"/>
          <p:cNvSpPr/>
          <p:nvPr/>
        </p:nvSpPr>
        <p:spPr>
          <a:xfrm>
            <a:off x="2832386" y="836712"/>
            <a:ext cx="3502882" cy="584775"/>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3200" b="0" cap="none" spc="0" dirty="0" err="1"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Noumenal</a:t>
            </a:r>
            <a:r>
              <a:rPr lang="en-US" sz="32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 Reality</a:t>
            </a:r>
            <a:endParaRPr lang="en-US" sz="32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sp>
        <p:nvSpPr>
          <p:cNvPr id="4" name="Rectangle 3"/>
          <p:cNvSpPr/>
          <p:nvPr/>
        </p:nvSpPr>
        <p:spPr>
          <a:xfrm>
            <a:off x="4228371" y="2996952"/>
            <a:ext cx="3373039" cy="523220"/>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Phenomenal Reality</a:t>
            </a:r>
            <a:endParaRPr lang="en-US" sz="28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sp>
        <p:nvSpPr>
          <p:cNvPr id="5" name="Rectangle 4"/>
          <p:cNvSpPr/>
          <p:nvPr/>
        </p:nvSpPr>
        <p:spPr>
          <a:xfrm>
            <a:off x="5580112" y="4453778"/>
            <a:ext cx="1683473" cy="954107"/>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800" b="0" cap="none" spc="0" dirty="0" err="1"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Accesible</a:t>
            </a:r>
            <a:endPar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a:p>
            <a:pPr algn="ctr"/>
            <a:r>
              <a:rPr lang="en-US" sz="280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Reality</a:t>
            </a:r>
            <a:endParaRPr lang="en-US" sz="28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sp>
        <p:nvSpPr>
          <p:cNvPr id="6" name="Donut 5"/>
          <p:cNvSpPr/>
          <p:nvPr/>
        </p:nvSpPr>
        <p:spPr>
          <a:xfrm>
            <a:off x="3069793" y="2117377"/>
            <a:ext cx="5390640" cy="4308950"/>
          </a:xfrm>
          <a:prstGeom prst="donut">
            <a:avLst>
              <a:gd name="adj" fmla="val 418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9436" t="68416" r="38723" b="3483"/>
          <a:stretch/>
        </p:blipFill>
        <p:spPr>
          <a:xfrm>
            <a:off x="7092280" y="4500145"/>
            <a:ext cx="2051719" cy="2414322"/>
          </a:xfrm>
          <a:prstGeom prst="rect">
            <a:avLst/>
          </a:prstGeom>
          <a:ln>
            <a:noFill/>
          </a:ln>
          <a:effectLst>
            <a:softEdge rad="112500"/>
          </a:effectLst>
        </p:spPr>
      </p:pic>
      <p:sp>
        <p:nvSpPr>
          <p:cNvPr id="10" name="Oval 9"/>
          <p:cNvSpPr/>
          <p:nvPr/>
        </p:nvSpPr>
        <p:spPr>
          <a:xfrm>
            <a:off x="539552" y="404664"/>
            <a:ext cx="1872208" cy="259228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p:cNvSpPr/>
          <p:nvPr/>
        </p:nvSpPr>
        <p:spPr>
          <a:xfrm rot="2277696">
            <a:off x="1561822" y="3050277"/>
            <a:ext cx="2078271" cy="41656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9114" y="5156049"/>
            <a:ext cx="549080" cy="662931"/>
          </a:xfrm>
          <a:prstGeom prst="rect">
            <a:avLst/>
          </a:prstGeom>
        </p:spPr>
      </p:pic>
      <p:sp>
        <p:nvSpPr>
          <p:cNvPr id="7" name="Rectangle 6"/>
          <p:cNvSpPr/>
          <p:nvPr/>
        </p:nvSpPr>
        <p:spPr>
          <a:xfrm>
            <a:off x="4940388" y="4419109"/>
            <a:ext cx="2624436" cy="954107"/>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Transcendental</a:t>
            </a:r>
          </a:p>
          <a:p>
            <a:pPr algn="ctr"/>
            <a:r>
              <a:rPr lang="en-US" sz="2800" b="0" cap="none" spc="0" dirty="0" smtClean="0">
                <a:ln w="18415" cmpd="sng">
                  <a:solidFill>
                    <a:schemeClr val="bg1"/>
                  </a:solidFill>
                  <a:prstDash val="solid"/>
                </a:ln>
                <a:solidFill>
                  <a:sysClr val="windowText" lastClr="000000"/>
                </a:solidFill>
                <a:effectLst>
                  <a:outerShdw blurRad="63500" dir="3600000" algn="tl" rotWithShape="0">
                    <a:srgbClr val="000000">
                      <a:alpha val="70000"/>
                    </a:srgbClr>
                  </a:outerShdw>
                </a:effectLst>
              </a:rPr>
              <a:t>Reality</a:t>
            </a:r>
            <a:endParaRPr lang="en-US" sz="2800" b="0" cap="none" spc="0" dirty="0">
              <a:ln w="18415" cmpd="sng">
                <a:solidFill>
                  <a:schemeClr val="bg1"/>
                </a:solidFill>
                <a:prstDash val="solid"/>
              </a:ln>
              <a:solidFill>
                <a:sysClr val="windowText" lastClr="000000"/>
              </a:solidFill>
              <a:effectLst>
                <a:outerShdw blurRad="63500" dir="3600000" algn="tl" rotWithShape="0">
                  <a:srgbClr val="000000">
                    <a:alpha val="70000"/>
                  </a:srgbClr>
                </a:outerShdw>
              </a:effectLst>
            </a:endParaRP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2069" t="9680" r="10753"/>
          <a:stretch/>
        </p:blipFill>
        <p:spPr>
          <a:xfrm>
            <a:off x="3410754" y="3954414"/>
            <a:ext cx="1529634" cy="1510139"/>
          </a:xfrm>
          <a:prstGeom prst="rect">
            <a:avLst/>
          </a:prstGeom>
        </p:spPr>
      </p:pic>
      <p:sp>
        <p:nvSpPr>
          <p:cNvPr id="14" name="Curved Up Arrow 13"/>
          <p:cNvSpPr/>
          <p:nvPr/>
        </p:nvSpPr>
        <p:spPr>
          <a:xfrm rot="756931">
            <a:off x="3959506" y="5607136"/>
            <a:ext cx="4218253" cy="792088"/>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9436" t="68416" r="38723" b="3483"/>
          <a:stretch/>
        </p:blipFill>
        <p:spPr>
          <a:xfrm>
            <a:off x="7187479" y="1857530"/>
            <a:ext cx="2051719" cy="2414322"/>
          </a:xfrm>
          <a:prstGeom prst="rect">
            <a:avLst/>
          </a:prstGeom>
          <a:ln>
            <a:noFill/>
          </a:ln>
          <a:effectLst>
            <a:softEdge rad="112500"/>
          </a:effectLst>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9436" t="68416" r="38723" b="3483"/>
          <a:stretch/>
        </p:blipFill>
        <p:spPr>
          <a:xfrm>
            <a:off x="5226746" y="1247977"/>
            <a:ext cx="2051719" cy="2414322"/>
          </a:xfrm>
          <a:prstGeom prst="rect">
            <a:avLst/>
          </a:prstGeom>
          <a:ln>
            <a:noFill/>
          </a:ln>
          <a:effectLst>
            <a:softEdge rad="112500"/>
          </a:effectLst>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29436" t="68416" r="38723" b="3483"/>
          <a:stretch/>
        </p:blipFill>
        <p:spPr>
          <a:xfrm>
            <a:off x="5028676" y="4405573"/>
            <a:ext cx="2051719" cy="2414322"/>
          </a:xfrm>
          <a:prstGeom prst="rect">
            <a:avLst/>
          </a:prstGeom>
          <a:ln>
            <a:noFill/>
          </a:ln>
          <a:effectLst>
            <a:softEdge rad="112500"/>
          </a:effectLst>
        </p:spPr>
      </p:pic>
      <p:sp>
        <p:nvSpPr>
          <p:cNvPr id="18" name="Down Arrow 17"/>
          <p:cNvSpPr/>
          <p:nvPr/>
        </p:nvSpPr>
        <p:spPr>
          <a:xfrm rot="7027634" flipH="1">
            <a:off x="6333928" y="2843378"/>
            <a:ext cx="163543" cy="275560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2307" y="2348880"/>
            <a:ext cx="1463040" cy="1097280"/>
          </a:xfrm>
          <a:prstGeom prst="rect">
            <a:avLst/>
          </a:prstGeom>
        </p:spPr>
      </p:pic>
      <p:sp>
        <p:nvSpPr>
          <p:cNvPr id="20" name="Not Equal 19"/>
          <p:cNvSpPr/>
          <p:nvPr/>
        </p:nvSpPr>
        <p:spPr>
          <a:xfrm>
            <a:off x="3923926" y="3429000"/>
            <a:ext cx="1016462" cy="541813"/>
          </a:xfrm>
          <a:prstGeom prst="mathNotEqual">
            <a:avLst>
              <a:gd name="adj1" fmla="val 11881"/>
              <a:gd name="adj2" fmla="val 6600000"/>
              <a:gd name="adj3" fmla="val 1176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6548537" y="0"/>
            <a:ext cx="2651688" cy="1754326"/>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Spirit of</a:t>
            </a:r>
          </a:p>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culture</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4501" y="1990973"/>
            <a:ext cx="715811" cy="715811"/>
          </a:xfrm>
          <a:prstGeom prst="rect">
            <a:avLst/>
          </a:prstGeom>
        </p:spPr>
      </p:pic>
      <p:sp>
        <p:nvSpPr>
          <p:cNvPr id="27" name="Plus 26"/>
          <p:cNvSpPr/>
          <p:nvPr/>
        </p:nvSpPr>
        <p:spPr>
          <a:xfrm>
            <a:off x="6394499" y="2117377"/>
            <a:ext cx="183974" cy="33776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9" cstate="print">
            <a:extLst>
              <a:ext uri="{28A0092B-C50C-407E-A947-70E740481C1C}">
                <a14:useLocalDpi xmlns:a14="http://schemas.microsoft.com/office/drawing/2010/main" val="0"/>
              </a:ext>
            </a:extLst>
          </a:blip>
          <a:srcRect l="29436" t="68416" r="38723" b="3483"/>
          <a:stretch/>
        </p:blipFill>
        <p:spPr>
          <a:xfrm>
            <a:off x="5684312" y="2014515"/>
            <a:ext cx="568294" cy="668729"/>
          </a:xfrm>
          <a:prstGeom prst="rect">
            <a:avLst/>
          </a:prstGeom>
          <a:ln>
            <a:noFill/>
          </a:ln>
          <a:effectLst>
            <a:softEdge rad="112500"/>
          </a:effectLst>
        </p:spPr>
      </p:pic>
      <p:sp>
        <p:nvSpPr>
          <p:cNvPr id="29" name="Donut 28"/>
          <p:cNvSpPr/>
          <p:nvPr/>
        </p:nvSpPr>
        <p:spPr>
          <a:xfrm>
            <a:off x="5556017" y="1884160"/>
            <a:ext cx="2123207" cy="889723"/>
          </a:xfrm>
          <a:prstGeom prst="donut">
            <a:avLst>
              <a:gd name="adj" fmla="val 3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p:cNvSpPr/>
          <p:nvPr/>
        </p:nvSpPr>
        <p:spPr>
          <a:xfrm>
            <a:off x="289062" y="1577975"/>
            <a:ext cx="3320140" cy="1754326"/>
          </a:xfrm>
          <a:prstGeom prst="rect">
            <a:avLst/>
          </a:prstGeom>
          <a:solidFill>
            <a:srgbClr val="FCCCF5"/>
          </a:solid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solidFill>
                  <a:schemeClr val="bg1">
                    <a:shade val="50000"/>
                  </a:schemeClr>
                </a:solidFill>
              </a:rPr>
              <a:t>Aesthetic </a:t>
            </a:r>
          </a:p>
          <a:p>
            <a:pPr algn="ctr"/>
            <a:r>
              <a:rPr lang="en-US" sz="5400" b="1" dirty="0" smtClean="0">
                <a:ln w="50800"/>
                <a:solidFill>
                  <a:schemeClr val="bg1">
                    <a:shade val="50000"/>
                  </a:schemeClr>
                </a:solidFill>
              </a:rPr>
              <a:t>pleasure</a:t>
            </a:r>
            <a:endParaRPr lang="en-US" sz="5400" b="1" dirty="0">
              <a:ln w="50800"/>
              <a:solidFill>
                <a:schemeClr val="bg1">
                  <a:shade val="50000"/>
                </a:schemeClr>
              </a:solidFill>
            </a:endParaRPr>
          </a:p>
        </p:txBody>
      </p:sp>
      <p:sp>
        <p:nvSpPr>
          <p:cNvPr id="31" name="Rectangle 30"/>
          <p:cNvSpPr/>
          <p:nvPr/>
        </p:nvSpPr>
        <p:spPr>
          <a:xfrm>
            <a:off x="18770" y="3258561"/>
            <a:ext cx="9190765" cy="360098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800" b="1" dirty="0" smtClean="0"/>
              <a:t>   The </a:t>
            </a:r>
            <a:r>
              <a:rPr lang="en-US" sz="2800" b="1" dirty="0"/>
              <a:t>movement emphasized intense emotion as an authentic source </a:t>
            </a:r>
            <a:r>
              <a:rPr lang="en-US" sz="2800" b="1" dirty="0" smtClean="0"/>
              <a:t>of aesthetic</a:t>
            </a:r>
            <a:r>
              <a:rPr lang="en-US" sz="2800" b="1" dirty="0"/>
              <a:t> experience, placing new emphasis on such emotions </a:t>
            </a:r>
            <a:r>
              <a:rPr lang="en-US" sz="2800" b="1" dirty="0" smtClean="0"/>
              <a:t>as apprehension, and awe—especially </a:t>
            </a:r>
            <a:r>
              <a:rPr lang="en-US" sz="2800" b="1" dirty="0"/>
              <a:t>that experienced in confronting the new aesthetic categories of </a:t>
            </a:r>
            <a:r>
              <a:rPr lang="en-US" sz="2800" b="1" dirty="0" smtClean="0"/>
              <a:t>the sublimity</a:t>
            </a:r>
            <a:r>
              <a:rPr lang="en-US" sz="2800" b="1" dirty="0"/>
              <a:t> and beauty of nature. It </a:t>
            </a:r>
            <a:r>
              <a:rPr lang="en-US" sz="2800" b="1" dirty="0" smtClean="0"/>
              <a:t>elevated folk art</a:t>
            </a:r>
            <a:r>
              <a:rPr lang="en-US" sz="2800" b="1" dirty="0"/>
              <a:t> </a:t>
            </a:r>
            <a:r>
              <a:rPr lang="en-US" sz="3200" b="1" dirty="0"/>
              <a:t>and</a:t>
            </a:r>
            <a:r>
              <a:rPr lang="en-US" sz="2800" b="1" dirty="0"/>
              <a:t> ancient custom to something noble, but also spontaneity as a desirable </a:t>
            </a:r>
            <a:r>
              <a:rPr lang="en-US" sz="2800" b="1" dirty="0" smtClean="0"/>
              <a:t>characteristic. </a:t>
            </a:r>
            <a:endParaRPr lang="en-US" sz="2800" b="1" dirty="0"/>
          </a:p>
        </p:txBody>
      </p:sp>
      <p:sp>
        <p:nvSpPr>
          <p:cNvPr id="32" name="Rectangle 31"/>
          <p:cNvSpPr/>
          <p:nvPr/>
        </p:nvSpPr>
        <p:spPr>
          <a:xfrm>
            <a:off x="-13399" y="0"/>
            <a:ext cx="6631019" cy="156966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b="1" dirty="0"/>
              <a:t>T</a:t>
            </a:r>
            <a:r>
              <a:rPr lang="en-US" sz="2400" b="1" dirty="0" smtClean="0"/>
              <a:t>he </a:t>
            </a:r>
            <a:r>
              <a:rPr lang="en-US" sz="2400" b="1" dirty="0"/>
              <a:t>Romantic period it was associated </a:t>
            </a:r>
            <a:r>
              <a:rPr lang="en-US" sz="2400" b="1" dirty="0" smtClean="0"/>
              <a:t>with liberalism and radicalism, </a:t>
            </a:r>
            <a:r>
              <a:rPr lang="en-US" sz="2400" b="1" dirty="0"/>
              <a:t>its long-term effect on the growth </a:t>
            </a:r>
            <a:r>
              <a:rPr lang="en-US" sz="2400" b="1" dirty="0" smtClean="0"/>
              <a:t>of nationalism</a:t>
            </a:r>
            <a:r>
              <a:rPr lang="en-US" sz="2400" b="1" dirty="0"/>
              <a:t> was perhaps more significant.</a:t>
            </a:r>
          </a:p>
        </p:txBody>
      </p:sp>
    </p:spTree>
    <p:extLst>
      <p:ext uri="{BB962C8B-B14F-4D97-AF65-F5344CB8AC3E}">
        <p14:creationId xmlns:p14="http://schemas.microsoft.com/office/powerpoint/2010/main" val="234168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22783800"/>
            <a:ext cx="4522788" cy="2246769"/>
          </a:xfrm>
          <a:prstGeom prst="rect">
            <a:avLst/>
          </a:prstGeom>
        </p:spPr>
        <p:txBody>
          <a:bodyPr wrap="square">
            <a:spAutoFit/>
          </a:bodyPr>
          <a:lstStyle/>
          <a:p>
            <a:pPr marL="365760" lvl="0" indent="-365760">
              <a:spcBef>
                <a:spcPct val="20000"/>
              </a:spcBef>
              <a:buClr>
                <a:srgbClr val="873624"/>
              </a:buClr>
              <a:buFont typeface="Wingdings" pitchFamily="2" charset="2"/>
              <a:buChar char=""/>
            </a:pPr>
            <a:r>
              <a:rPr lang="en-US" sz="1000" dirty="0">
                <a:solidFill>
                  <a:prstClr val="black">
                    <a:lumMod val="85000"/>
                    <a:lumOff val="15000"/>
                  </a:prstClr>
                </a:solidFill>
              </a:rPr>
              <a:t>Along with J. G. Fichte and F. W. J. von Schelling, Hegel (1770–1831) belongs to the period of “German idealism” in the decades following Kant. The most systematic of the post-Kantian idealists, Hegel attempted, throughout his published writings as well as in his lectures, to elaborate a comprehensive and systematic ontology from a “logical” starting point. He is perhaps most well-known for his teleological account of history, an account which was later taken over by Marx and “inverted” into a materialist theory of an historical development culminating in communism. For most of the twentieth century, the “logical” side of Hegel's thought had been largely forgotten, but his political and social philosophy continued to find interest and support. However, since the 1970s, a degree of more general philosophical interest in Hegel's systematic thought has also been revived.</a:t>
            </a:r>
          </a:p>
        </p:txBody>
      </p:sp>
      <p:graphicFrame>
        <p:nvGraphicFramePr>
          <p:cNvPr id="3" name="Diagram 2"/>
          <p:cNvGraphicFramePr/>
          <p:nvPr>
            <p:extLst>
              <p:ext uri="{D42A27DB-BD31-4B8C-83A1-F6EECF244321}">
                <p14:modId xmlns:p14="http://schemas.microsoft.com/office/powerpoint/2010/main" val="2469436677"/>
              </p:ext>
            </p:extLst>
          </p:nvPr>
        </p:nvGraphicFramePr>
        <p:xfrm>
          <a:off x="179512" y="2852937"/>
          <a:ext cx="2539454" cy="1849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3008" y="66820"/>
            <a:ext cx="4940776" cy="830997"/>
          </a:xfrm>
          <a:prstGeom prst="rect">
            <a:avLst/>
          </a:prstGeom>
          <a:noFill/>
        </p:spPr>
        <p:txBody>
          <a:bodyPr wrap="none" lIns="91440" tIns="45720" rIns="91440" bIns="45720">
            <a:spAutoFit/>
          </a:bodyPr>
          <a:lstStyle/>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Hegel’s Influence</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5" name="Group 4"/>
          <p:cNvGrpSpPr/>
          <p:nvPr/>
        </p:nvGrpSpPr>
        <p:grpSpPr>
          <a:xfrm>
            <a:off x="4788024" y="1124744"/>
            <a:ext cx="1858820" cy="1115292"/>
            <a:chOff x="5210917" y="242453"/>
            <a:chExt cx="1858820" cy="1115292"/>
          </a:xfrm>
        </p:grpSpPr>
        <p:sp>
          <p:nvSpPr>
            <p:cNvPr id="6" name="Rounded Rectangle 5"/>
            <p:cNvSpPr/>
            <p:nvPr/>
          </p:nvSpPr>
          <p:spPr>
            <a:xfrm>
              <a:off x="5210917" y="242453"/>
              <a:ext cx="1858820" cy="1115292"/>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Rounded Rectangle 4"/>
            <p:cNvSpPr/>
            <p:nvPr/>
          </p:nvSpPr>
          <p:spPr>
            <a:xfrm>
              <a:off x="5243583" y="275119"/>
              <a:ext cx="1793488" cy="1049960"/>
            </a:xfrm>
            <a:prstGeom prst="rect">
              <a:avLst/>
            </a:prstGeom>
          </p:spPr>
          <p:style>
            <a:lnRef idx="1">
              <a:schemeClr val="accent5"/>
            </a:lnRef>
            <a:fillRef idx="2">
              <a:schemeClr val="accent5"/>
            </a:fillRef>
            <a:effectRef idx="1">
              <a:schemeClr val="accent5"/>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4000" b="1" kern="1200" dirty="0" smtClean="0"/>
                <a:t>Marx</a:t>
              </a:r>
              <a:endParaRPr lang="en-US" sz="4000" b="1" kern="1200" dirty="0"/>
            </a:p>
          </p:txBody>
        </p:sp>
      </p:grpSp>
      <p:grpSp>
        <p:nvGrpSpPr>
          <p:cNvPr id="8" name="Group 7"/>
          <p:cNvGrpSpPr/>
          <p:nvPr/>
        </p:nvGrpSpPr>
        <p:grpSpPr>
          <a:xfrm>
            <a:off x="3347864" y="3124392"/>
            <a:ext cx="1440160" cy="1736204"/>
            <a:chOff x="4127411" y="0"/>
            <a:chExt cx="2947164" cy="1600200"/>
          </a:xfrm>
        </p:grpSpPr>
        <p:sp>
          <p:nvSpPr>
            <p:cNvPr id="9" name="Rounded Rectangle 8"/>
            <p:cNvSpPr/>
            <p:nvPr/>
          </p:nvSpPr>
          <p:spPr>
            <a:xfrm>
              <a:off x="4127411" y="0"/>
              <a:ext cx="2947164" cy="1600200"/>
            </a:xfrm>
            <a:prstGeom prst="roundRect">
              <a:avLst>
                <a:gd name="adj" fmla="val 10000"/>
              </a:avLst>
            </a:prstGeom>
          </p:spPr>
          <p:style>
            <a:lnRef idx="1">
              <a:schemeClr val="accent6"/>
            </a:lnRef>
            <a:fillRef idx="2">
              <a:schemeClr val="accent6"/>
            </a:fillRef>
            <a:effectRef idx="1">
              <a:schemeClr val="accent6"/>
            </a:effectRef>
            <a:fontRef idx="minor">
              <a:schemeClr val="dk1"/>
            </a:fontRef>
          </p:style>
        </p:sp>
        <p:sp>
          <p:nvSpPr>
            <p:cNvPr id="10" name="Rounded Rectangle 4"/>
            <p:cNvSpPr/>
            <p:nvPr/>
          </p:nvSpPr>
          <p:spPr>
            <a:xfrm>
              <a:off x="4174278" y="46868"/>
              <a:ext cx="2853428" cy="1506464"/>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5400" b="1" kern="1200" dirty="0" smtClean="0"/>
                <a:t>Hegel</a:t>
              </a:r>
              <a:endParaRPr lang="en-US" sz="4000" b="1" kern="1200" dirty="0"/>
            </a:p>
          </p:txBody>
        </p:sp>
      </p:grpSp>
      <p:sp>
        <p:nvSpPr>
          <p:cNvPr id="11" name="Right Arrow 10"/>
          <p:cNvSpPr/>
          <p:nvPr/>
        </p:nvSpPr>
        <p:spPr>
          <a:xfrm>
            <a:off x="2771800" y="3475868"/>
            <a:ext cx="504056" cy="103325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12" name="Group 11"/>
          <p:cNvGrpSpPr/>
          <p:nvPr/>
        </p:nvGrpSpPr>
        <p:grpSpPr>
          <a:xfrm>
            <a:off x="2156495" y="5517232"/>
            <a:ext cx="2381146" cy="1115292"/>
            <a:chOff x="5210917" y="242453"/>
            <a:chExt cx="1858820" cy="1115292"/>
          </a:xfrm>
        </p:grpSpPr>
        <p:sp>
          <p:nvSpPr>
            <p:cNvPr id="13" name="Rounded Rectangle 12"/>
            <p:cNvSpPr/>
            <p:nvPr/>
          </p:nvSpPr>
          <p:spPr>
            <a:xfrm>
              <a:off x="5210917" y="242453"/>
              <a:ext cx="1858820" cy="1115292"/>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14" name="Rounded Rectangle 4"/>
            <p:cNvSpPr/>
            <p:nvPr/>
          </p:nvSpPr>
          <p:spPr>
            <a:xfrm>
              <a:off x="5243583" y="275119"/>
              <a:ext cx="1793488" cy="1049960"/>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4000" b="1" kern="1200" dirty="0" smtClean="0"/>
                <a:t>Schopenhauer</a:t>
              </a:r>
              <a:endParaRPr lang="en-US" sz="4000" b="1" kern="1200" dirty="0"/>
            </a:p>
          </p:txBody>
        </p:sp>
      </p:grpSp>
      <p:grpSp>
        <p:nvGrpSpPr>
          <p:cNvPr id="15" name="Group 14"/>
          <p:cNvGrpSpPr/>
          <p:nvPr/>
        </p:nvGrpSpPr>
        <p:grpSpPr>
          <a:xfrm>
            <a:off x="4963784" y="5436418"/>
            <a:ext cx="1904798" cy="1115292"/>
            <a:chOff x="5210917" y="242453"/>
            <a:chExt cx="1858820" cy="1115292"/>
          </a:xfrm>
        </p:grpSpPr>
        <p:sp>
          <p:nvSpPr>
            <p:cNvPr id="16" name="Rounded Rectangle 15"/>
            <p:cNvSpPr/>
            <p:nvPr/>
          </p:nvSpPr>
          <p:spPr>
            <a:xfrm>
              <a:off x="5210917" y="242453"/>
              <a:ext cx="1858820" cy="1115292"/>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17" name="Rounded Rectangle 4"/>
            <p:cNvSpPr/>
            <p:nvPr/>
          </p:nvSpPr>
          <p:spPr>
            <a:xfrm>
              <a:off x="5243583" y="275119"/>
              <a:ext cx="1793488" cy="1049960"/>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800" b="1" kern="1200" dirty="0" smtClean="0"/>
                <a:t>Nietzsche</a:t>
              </a:r>
              <a:endParaRPr lang="en-US" sz="2800" b="1" kern="1200" dirty="0"/>
            </a:p>
          </p:txBody>
        </p:sp>
      </p:grpSp>
      <p:grpSp>
        <p:nvGrpSpPr>
          <p:cNvPr id="18" name="Group 17"/>
          <p:cNvGrpSpPr/>
          <p:nvPr/>
        </p:nvGrpSpPr>
        <p:grpSpPr>
          <a:xfrm>
            <a:off x="6562191" y="3992493"/>
            <a:ext cx="2381146" cy="1115292"/>
            <a:chOff x="5210917" y="242453"/>
            <a:chExt cx="1858820" cy="1115292"/>
          </a:xfrm>
        </p:grpSpPr>
        <p:sp>
          <p:nvSpPr>
            <p:cNvPr id="19" name="Rounded Rectangle 18"/>
            <p:cNvSpPr/>
            <p:nvPr/>
          </p:nvSpPr>
          <p:spPr>
            <a:xfrm>
              <a:off x="5210917" y="242453"/>
              <a:ext cx="1858820" cy="11152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0" name="Rounded Rectangle 4"/>
            <p:cNvSpPr/>
            <p:nvPr/>
          </p:nvSpPr>
          <p:spPr>
            <a:xfrm>
              <a:off x="5243583" y="275119"/>
              <a:ext cx="1793488" cy="1049960"/>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400" b="1" kern="1200" dirty="0" smtClean="0"/>
                <a:t>Existentialism</a:t>
              </a:r>
              <a:endParaRPr lang="en-US" sz="2400" b="1" kern="1200" dirty="0"/>
            </a:p>
          </p:txBody>
        </p:sp>
      </p:grpSp>
      <p:grpSp>
        <p:nvGrpSpPr>
          <p:cNvPr id="21" name="Group 20"/>
          <p:cNvGrpSpPr/>
          <p:nvPr/>
        </p:nvGrpSpPr>
        <p:grpSpPr>
          <a:xfrm>
            <a:off x="7092280" y="42118"/>
            <a:ext cx="1935710" cy="855699"/>
            <a:chOff x="5210917" y="242453"/>
            <a:chExt cx="1858820" cy="1115292"/>
          </a:xfrm>
        </p:grpSpPr>
        <p:sp>
          <p:nvSpPr>
            <p:cNvPr id="22" name="Rounded Rectangle 21"/>
            <p:cNvSpPr/>
            <p:nvPr/>
          </p:nvSpPr>
          <p:spPr>
            <a:xfrm>
              <a:off x="5210917" y="242453"/>
              <a:ext cx="1858820" cy="1115292"/>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23" name="Rounded Rectangle 4"/>
            <p:cNvSpPr/>
            <p:nvPr/>
          </p:nvSpPr>
          <p:spPr>
            <a:xfrm>
              <a:off x="5243583" y="275119"/>
              <a:ext cx="1793488" cy="1049960"/>
            </a:xfrm>
            <a:prstGeom prst="rect">
              <a:avLst/>
            </a:prstGeom>
          </p:spPr>
          <p:style>
            <a:lnRef idx="1">
              <a:schemeClr val="accent5"/>
            </a:lnRef>
            <a:fillRef idx="2">
              <a:schemeClr val="accent5"/>
            </a:fillRef>
            <a:effectRef idx="1">
              <a:schemeClr val="accent5"/>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800" b="1" kern="1200" dirty="0" smtClean="0"/>
                <a:t>Neo-</a:t>
              </a:r>
              <a:r>
                <a:rPr lang="en-US" sz="2800" b="1" kern="1200" dirty="0" err="1" smtClean="0"/>
                <a:t>marxism</a:t>
              </a:r>
              <a:endParaRPr lang="en-US" sz="2800" b="1" kern="1200" dirty="0"/>
            </a:p>
          </p:txBody>
        </p:sp>
      </p:grpSp>
      <p:sp>
        <p:nvSpPr>
          <p:cNvPr id="24" name="Right Arrow 23"/>
          <p:cNvSpPr/>
          <p:nvPr/>
        </p:nvSpPr>
        <p:spPr>
          <a:xfrm rot="1990723">
            <a:off x="1179297" y="4893170"/>
            <a:ext cx="1031139" cy="5166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4608004" y="5474902"/>
            <a:ext cx="252028" cy="1033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9150342">
            <a:off x="4569497" y="2487419"/>
            <a:ext cx="1122442" cy="5151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ight Arrow 26"/>
          <p:cNvSpPr/>
          <p:nvPr/>
        </p:nvSpPr>
        <p:spPr>
          <a:xfrm rot="19150342">
            <a:off x="6646032" y="1104023"/>
            <a:ext cx="1122442" cy="5151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ight Arrow 27"/>
          <p:cNvSpPr/>
          <p:nvPr/>
        </p:nvSpPr>
        <p:spPr>
          <a:xfrm rot="19150342">
            <a:off x="6905839" y="5412025"/>
            <a:ext cx="1122442" cy="515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Not Equal 28"/>
          <p:cNvSpPr/>
          <p:nvPr/>
        </p:nvSpPr>
        <p:spPr>
          <a:xfrm>
            <a:off x="3103095" y="4886728"/>
            <a:ext cx="1219940" cy="442113"/>
          </a:xfrm>
          <a:prstGeom prst="mathNotEqua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Not Equal 29"/>
          <p:cNvSpPr/>
          <p:nvPr/>
        </p:nvSpPr>
        <p:spPr>
          <a:xfrm>
            <a:off x="5556961" y="2676780"/>
            <a:ext cx="2243367" cy="1112260"/>
          </a:xfrm>
          <a:prstGeom prst="mathNotEqual">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 name="Group 30"/>
          <p:cNvGrpSpPr/>
          <p:nvPr/>
        </p:nvGrpSpPr>
        <p:grpSpPr>
          <a:xfrm>
            <a:off x="1864562" y="1067886"/>
            <a:ext cx="1858820" cy="1115292"/>
            <a:chOff x="5210917" y="242453"/>
            <a:chExt cx="1858820" cy="1115292"/>
          </a:xfrm>
          <a:solidFill>
            <a:srgbClr val="FF66FF"/>
          </a:solidFill>
        </p:grpSpPr>
        <p:sp>
          <p:nvSpPr>
            <p:cNvPr id="32" name="Rounded Rectangle 31"/>
            <p:cNvSpPr/>
            <p:nvPr/>
          </p:nvSpPr>
          <p:spPr>
            <a:xfrm>
              <a:off x="5210917" y="242453"/>
              <a:ext cx="1858820" cy="1115292"/>
            </a:xfrm>
            <a:prstGeom prst="roundRect">
              <a:avLst>
                <a:gd name="adj" fmla="val 10000"/>
              </a:avLst>
            </a:prstGeom>
            <a:grpFill/>
          </p:spPr>
          <p:style>
            <a:lnRef idx="1">
              <a:schemeClr val="accent5"/>
            </a:lnRef>
            <a:fillRef idx="1001">
              <a:schemeClr val="lt1"/>
            </a:fillRef>
            <a:effectRef idx="1">
              <a:schemeClr val="accent5"/>
            </a:effectRef>
            <a:fontRef idx="minor">
              <a:schemeClr val="dk1"/>
            </a:fontRef>
          </p:style>
        </p:sp>
        <p:sp>
          <p:nvSpPr>
            <p:cNvPr id="33" name="Rounded Rectangle 4"/>
            <p:cNvSpPr/>
            <p:nvPr/>
          </p:nvSpPr>
          <p:spPr>
            <a:xfrm>
              <a:off x="5243583" y="275119"/>
              <a:ext cx="1793488" cy="1049960"/>
            </a:xfrm>
            <a:prstGeom prst="rect">
              <a:avLst/>
            </a:prstGeom>
            <a:solidFill>
              <a:srgbClr val="FCCCF5"/>
            </a:solidFill>
          </p:spPr>
          <p:style>
            <a:lnRef idx="1">
              <a:schemeClr val="accent5"/>
            </a:lnRef>
            <a:fillRef idx="1001">
              <a:schemeClr val="lt1"/>
            </a:fillRef>
            <a:effectRef idx="1">
              <a:schemeClr val="accent5"/>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3200" b="1" kern="1200" dirty="0" smtClean="0"/>
                <a:t>Romanticism</a:t>
              </a:r>
              <a:endParaRPr lang="en-US" sz="3200" b="1" kern="1200" dirty="0"/>
            </a:p>
          </p:txBody>
        </p:sp>
      </p:grpSp>
      <p:sp>
        <p:nvSpPr>
          <p:cNvPr id="34" name="Right Arrow 33"/>
          <p:cNvSpPr/>
          <p:nvPr/>
        </p:nvSpPr>
        <p:spPr>
          <a:xfrm rot="19150342">
            <a:off x="2115678" y="2265282"/>
            <a:ext cx="679610" cy="5151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Right Arrow 34"/>
          <p:cNvSpPr/>
          <p:nvPr/>
        </p:nvSpPr>
        <p:spPr>
          <a:xfrm>
            <a:off x="3923928" y="1316680"/>
            <a:ext cx="809338" cy="515188"/>
          </a:xfrm>
          <a:prstGeom prst="rightArrow">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Right Arrow 35"/>
          <p:cNvSpPr/>
          <p:nvPr/>
        </p:nvSpPr>
        <p:spPr>
          <a:xfrm rot="2927648">
            <a:off x="3187412" y="2375108"/>
            <a:ext cx="1023543" cy="515188"/>
          </a:xfrm>
          <a:prstGeom prst="rightArrow">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907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79457" y="4928136"/>
            <a:ext cx="4572000" cy="1938992"/>
          </a:xfrm>
          <a:prstGeom prst="rect">
            <a:avLst/>
          </a:prstGeom>
        </p:spPr>
        <p:txBody>
          <a:bodyPr>
            <a:spAutoFit/>
          </a:bodyPr>
          <a:lstStyle/>
          <a:p>
            <a:pPr algn="just"/>
            <a:r>
              <a:rPr lang="en-US" sz="2400" b="1" dirty="0" smtClean="0"/>
              <a:t>    Hegel’s </a:t>
            </a:r>
            <a:r>
              <a:rPr lang="en-US" sz="2400" b="1" dirty="0"/>
              <a:t>work is normally categorized as German idealism, and he is considered specifically to be an absolute idealist</a:t>
            </a:r>
            <a:r>
              <a:rPr lang="en-US" sz="2400" b="1" dirty="0" smtClean="0"/>
              <a:t>. 12</a:t>
            </a:r>
            <a:endParaRPr lang="en-US" sz="2400" b="1" dirty="0"/>
          </a:p>
        </p:txBody>
      </p:sp>
      <p:sp>
        <p:nvSpPr>
          <p:cNvPr id="8" name="Rectangle 7"/>
          <p:cNvSpPr/>
          <p:nvPr/>
        </p:nvSpPr>
        <p:spPr>
          <a:xfrm>
            <a:off x="-72008" y="332656"/>
            <a:ext cx="4572000" cy="1938992"/>
          </a:xfrm>
          <a:prstGeom prst="rect">
            <a:avLst/>
          </a:prstGeom>
        </p:spPr>
        <p:txBody>
          <a:bodyPr>
            <a:spAutoFit/>
          </a:bodyPr>
          <a:lstStyle/>
          <a:p>
            <a:pPr algn="just"/>
            <a:r>
              <a:rPr lang="en-US" sz="2400" b="1" dirty="0" smtClean="0"/>
              <a:t>    Hegel </a:t>
            </a:r>
            <a:r>
              <a:rPr lang="en-US" sz="2400" b="1" dirty="0"/>
              <a:t>was influenced by Immanuel </a:t>
            </a:r>
            <a:r>
              <a:rPr lang="en-US" sz="2400" b="1" dirty="0" smtClean="0"/>
              <a:t>Kant + Schelling, </a:t>
            </a:r>
            <a:r>
              <a:rPr lang="en-US" sz="2400" b="1" dirty="0"/>
              <a:t>and Hegel’s work in the philosophy of history would influence Karl Marx.</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996" y="0"/>
            <a:ext cx="2958955" cy="2219216"/>
          </a:xfrm>
          <a:prstGeom prst="rect">
            <a:avLst/>
          </a:prstGeom>
        </p:spPr>
      </p:pic>
      <p:sp>
        <p:nvSpPr>
          <p:cNvPr id="4" name="Plus 3"/>
          <p:cNvSpPr/>
          <p:nvPr/>
        </p:nvSpPr>
        <p:spPr>
          <a:xfrm>
            <a:off x="7415808" y="1623151"/>
            <a:ext cx="1728192" cy="1512168"/>
          </a:xfrm>
          <a:prstGeom prst="mathPlus">
            <a:avLst>
              <a:gd name="adj1" fmla="val 1309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158" y="2379235"/>
            <a:ext cx="1990725" cy="2295525"/>
          </a:xfrm>
          <a:prstGeom prst="rect">
            <a:avLst/>
          </a:prstGeom>
        </p:spPr>
      </p:pic>
      <p:sp>
        <p:nvSpPr>
          <p:cNvPr id="6" name="Rectangle 5"/>
          <p:cNvSpPr/>
          <p:nvPr/>
        </p:nvSpPr>
        <p:spPr>
          <a:xfrm>
            <a:off x="6833124" y="3041684"/>
            <a:ext cx="2310876" cy="1446550"/>
          </a:xfrm>
          <a:prstGeom prst="rect">
            <a:avLst/>
          </a:prstGeom>
          <a:noFill/>
        </p:spPr>
        <p:txBody>
          <a:bodyPr wrap="square" lIns="91440" tIns="45720" rIns="91440" bIns="45720">
            <a:spAutoFit/>
          </a:bodyPr>
          <a:lstStyle/>
          <a:p>
            <a:pPr algn="ctr"/>
            <a:r>
              <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Romanticism</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197158" y="2636912"/>
            <a:ext cx="4572000" cy="1569660"/>
          </a:xfrm>
          <a:prstGeom prst="rect">
            <a:avLst/>
          </a:prstGeom>
        </p:spPr>
        <p:txBody>
          <a:bodyPr>
            <a:spAutoFit/>
          </a:bodyPr>
          <a:lstStyle/>
          <a:p>
            <a:pPr algn="r"/>
            <a:r>
              <a:rPr lang="en-US" sz="2400" b="1" dirty="0"/>
              <a:t>Absolute idealism is G. W. F. Hegel's account of how existence is comprehensible as an all-inclusive whole. </a:t>
            </a:r>
            <a:r>
              <a:rPr lang="en-US" sz="2400" b="1" dirty="0" smtClean="0"/>
              <a:t>11a</a:t>
            </a:r>
            <a:endParaRPr lang="en-US" sz="2400" b="1"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8434" y="4206572"/>
            <a:ext cx="2909447" cy="2602803"/>
          </a:xfrm>
          <a:prstGeom prst="rect">
            <a:avLst/>
          </a:prstGeom>
        </p:spPr>
      </p:pic>
    </p:spTree>
    <p:extLst>
      <p:ext uri="{BB962C8B-B14F-4D97-AF65-F5344CB8AC3E}">
        <p14:creationId xmlns:p14="http://schemas.microsoft.com/office/powerpoint/2010/main" val="288293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0"/>
            <a:ext cx="82296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CA" alt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the third stage the World Spirit begins to manifest itself in human society.</a:t>
            </a:r>
            <a:endParaRPr lang="ru-RU" altLang="en-US" sz="2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3"/>
          <p:cNvSpPr txBox="1">
            <a:spLocks noChangeArrowheads="1"/>
          </p:cNvSpPr>
          <p:nvPr/>
        </p:nvSpPr>
        <p:spPr bwMode="auto">
          <a:xfrm>
            <a:off x="0" y="1119353"/>
            <a:ext cx="8892480" cy="13247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nSpc>
                <a:spcPct val="90000"/>
              </a:lnSpc>
              <a:buNone/>
            </a:pPr>
            <a:r>
              <a:rPr lang="ru-RU" altLang="en-US" sz="2400" b="1" dirty="0" smtClean="0"/>
              <a:t>3. </a:t>
            </a:r>
            <a:r>
              <a:rPr lang="en-CA" altLang="en-US" sz="2400" b="1" dirty="0" smtClean="0"/>
              <a:t>Being of Absolute Spirit. It is the infinite freedom, expressed in art, religion and philosophy. Absolute Spirit is the ultimate manifestation of the spirit. </a:t>
            </a:r>
            <a:r>
              <a:rPr lang="ru-RU" altLang="en-US" sz="2400" b="1" dirty="0" smtClean="0"/>
              <a:t> </a:t>
            </a:r>
            <a:r>
              <a:rPr lang="en-CA" altLang="en-US" sz="2400" b="1" dirty="0" smtClean="0"/>
              <a:t>It is always effective truth.</a:t>
            </a:r>
            <a:endParaRPr lang="ru-RU" altLang="en-US" sz="2400" b="1" dirty="0" smtClean="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698" t="18905" r="9647" b="36324"/>
          <a:stretch/>
        </p:blipFill>
        <p:spPr>
          <a:xfrm>
            <a:off x="2319657" y="2276871"/>
            <a:ext cx="6836758" cy="4581129"/>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5124"/>
          <a:stretch/>
        </p:blipFill>
        <p:spPr>
          <a:xfrm>
            <a:off x="0" y="2444096"/>
            <a:ext cx="9144000" cy="339412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95" y="1090376"/>
            <a:ext cx="4475278" cy="5616034"/>
          </a:xfrm>
          <a:prstGeom prst="rect">
            <a:avLst/>
          </a:prstGeom>
        </p:spPr>
      </p:pic>
      <p:sp>
        <p:nvSpPr>
          <p:cNvPr id="10" name="Rectangle 9"/>
          <p:cNvSpPr/>
          <p:nvPr/>
        </p:nvSpPr>
        <p:spPr>
          <a:xfrm>
            <a:off x="219422" y="3263995"/>
            <a:ext cx="4482244" cy="1754326"/>
          </a:xfrm>
          <a:prstGeom prst="rect">
            <a:avLst/>
          </a:prstGeom>
        </p:spPr>
        <p:txBody>
          <a:bodyPr wrap="square">
            <a:spAutoFit/>
          </a:bodyPr>
          <a:lstStyle/>
          <a:p>
            <a:pPr>
              <a:lnSpc>
                <a:spcPct val="90000"/>
              </a:lnSpc>
            </a:pPr>
            <a:r>
              <a:rPr lang="ru-RU" altLang="en-US" sz="2400" b="1" dirty="0"/>
              <a:t>2. </a:t>
            </a:r>
            <a:r>
              <a:rPr lang="en-CA" altLang="en-US" sz="2400" b="1" dirty="0"/>
              <a:t>Being of Objective Spirit. It is common human reason expressed in various forms of social life: family, the state, politics, etc.</a:t>
            </a:r>
          </a:p>
        </p:txBody>
      </p:sp>
      <p:sp>
        <p:nvSpPr>
          <p:cNvPr id="11" name="Curved Up Arrow 10"/>
          <p:cNvSpPr/>
          <p:nvPr/>
        </p:nvSpPr>
        <p:spPr>
          <a:xfrm rot="18080552" flipV="1">
            <a:off x="4495591" y="2749182"/>
            <a:ext cx="2952328" cy="1113328"/>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5949280"/>
            <a:ext cx="9144000" cy="757130"/>
          </a:xfrm>
          <a:prstGeom prst="rect">
            <a:avLst/>
          </a:prstGeom>
        </p:spPr>
        <p:txBody>
          <a:bodyPr wrap="square">
            <a:spAutoFit/>
          </a:bodyPr>
          <a:lstStyle/>
          <a:p>
            <a:pPr>
              <a:lnSpc>
                <a:spcPct val="90000"/>
              </a:lnSpc>
            </a:pPr>
            <a:r>
              <a:rPr lang="ru-RU" altLang="en-US" sz="2400" b="1" dirty="0"/>
              <a:t>1.</a:t>
            </a:r>
            <a:r>
              <a:rPr lang="en-CA" altLang="en-US" sz="2400" b="1" dirty="0"/>
              <a:t> Being of Subjective Spirit.</a:t>
            </a:r>
            <a:r>
              <a:rPr lang="ru-RU" altLang="en-US" sz="2400" b="1" dirty="0"/>
              <a:t> </a:t>
            </a:r>
            <a:r>
              <a:rPr lang="en-CA" altLang="en-US" sz="2400" b="1" dirty="0"/>
              <a:t>It is the logic of the individual</a:t>
            </a:r>
            <a:r>
              <a:rPr lang="ru-RU" altLang="en-US" sz="2400" b="1" dirty="0"/>
              <a:t>. </a:t>
            </a:r>
            <a:r>
              <a:rPr lang="en-CA" altLang="en-US" sz="2400" b="1" dirty="0"/>
              <a:t>Subjective Spirit is the individual mind</a:t>
            </a:r>
            <a:r>
              <a:rPr lang="ru-RU" altLang="en-US" sz="2400" b="1" dirty="0"/>
              <a:t>.</a:t>
            </a:r>
          </a:p>
        </p:txBody>
      </p:sp>
    </p:spTree>
    <p:extLst>
      <p:ext uri="{BB962C8B-B14F-4D97-AF65-F5344CB8AC3E}">
        <p14:creationId xmlns:p14="http://schemas.microsoft.com/office/powerpoint/2010/main" val="145188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2"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 grpId="0"/>
      <p:bldP spid="4" grpId="1"/>
      <p:bldP spid="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47343" y="4201784"/>
            <a:ext cx="757679" cy="7567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66157" y="4191273"/>
            <a:ext cx="757679" cy="76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p:cNvSpPr txBox="1">
            <a:spLocks/>
          </p:cNvSpPr>
          <p:nvPr/>
        </p:nvSpPr>
        <p:spPr>
          <a:xfrm>
            <a:off x="688490" y="43031"/>
            <a:ext cx="7756263" cy="105425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mtClean="0"/>
              <a:t>The Dialectic Process</a:t>
            </a:r>
            <a:endParaRPr lang="en-US" dirty="0"/>
          </a:p>
        </p:txBody>
      </p:sp>
      <p:sp>
        <p:nvSpPr>
          <p:cNvPr id="5" name="Content Placeholder 3"/>
          <p:cNvSpPr txBox="1">
            <a:spLocks/>
          </p:cNvSpPr>
          <p:nvPr/>
        </p:nvSpPr>
        <p:spPr>
          <a:xfrm>
            <a:off x="0" y="5358150"/>
            <a:ext cx="9080937" cy="1282262"/>
          </a:xfrm>
          <a:prstGeom prst="rect">
            <a:avLst/>
          </a:prstGeom>
        </p:spPr>
        <p:txBody>
          <a:bodyPr>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a:buFont typeface="Wingdings 2"/>
              <a:buNone/>
            </a:pPr>
            <a:r>
              <a:rPr lang="en-US" sz="2600" b="1" dirty="0" smtClean="0"/>
              <a:t>To Hegel, the dialectic process is an observed </a:t>
            </a:r>
            <a:r>
              <a:rPr lang="en-US" b="1" u="sng" dirty="0" smtClean="0"/>
              <a:t>historical phenomenon </a:t>
            </a:r>
            <a:r>
              <a:rPr lang="en-US" sz="2600" b="1" dirty="0" smtClean="0"/>
              <a:t>– not a “prediction” –  in which the best of two opposing points of view are “</a:t>
            </a:r>
            <a:r>
              <a:rPr lang="en-US" sz="2600" b="1" dirty="0" err="1" smtClean="0"/>
              <a:t>sublated</a:t>
            </a:r>
            <a:r>
              <a:rPr lang="en-US" sz="2600" b="1" dirty="0" smtClean="0"/>
              <a:t>,” or combined.</a:t>
            </a:r>
            <a:endParaRPr lang="en-US" sz="2600" b="1" dirty="0"/>
          </a:p>
        </p:txBody>
      </p:sp>
      <p:sp>
        <p:nvSpPr>
          <p:cNvPr id="6" name="Rectangle 5"/>
          <p:cNvSpPr/>
          <p:nvPr/>
        </p:nvSpPr>
        <p:spPr>
          <a:xfrm>
            <a:off x="662812" y="3501008"/>
            <a:ext cx="1959191" cy="646331"/>
          </a:xfrm>
          <a:prstGeom prst="rect">
            <a:avLst/>
          </a:prstGeom>
          <a:noFill/>
        </p:spPr>
        <p:txBody>
          <a:bodyPr wrap="none" lIns="91440" tIns="45720" rIns="91440" bIns="45720">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Dialectic</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470717" y="1097281"/>
            <a:ext cx="2967479" cy="64633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schemeClr val="bg1">
                    <a:shade val="50000"/>
                  </a:schemeClr>
                </a:solidFill>
              </a:rPr>
              <a:t>Not Dialectic</a:t>
            </a:r>
            <a:endParaRPr lang="en-US" sz="3600" b="1" dirty="0">
              <a:ln w="50800"/>
              <a:solidFill>
                <a:schemeClr val="bg1">
                  <a:shade val="50000"/>
                </a:schemeClr>
              </a:solidFill>
            </a:endParaRPr>
          </a:p>
        </p:txBody>
      </p:sp>
      <p:sp>
        <p:nvSpPr>
          <p:cNvPr id="8" name="TextBox 7"/>
          <p:cNvSpPr txBox="1"/>
          <p:nvPr/>
        </p:nvSpPr>
        <p:spPr>
          <a:xfrm>
            <a:off x="5410200" y="1916832"/>
            <a:ext cx="3670738" cy="1200329"/>
          </a:xfrm>
          <a:prstGeom prst="rect">
            <a:avLst/>
          </a:prstGeom>
          <a:noFill/>
        </p:spPr>
        <p:txBody>
          <a:bodyPr wrap="square" rtlCol="0">
            <a:spAutoFit/>
          </a:bodyPr>
          <a:lstStyle/>
          <a:p>
            <a:r>
              <a:rPr lang="en-US" sz="2400" b="1" dirty="0" smtClean="0"/>
              <a:t>Synthesis: Blue</a:t>
            </a:r>
          </a:p>
          <a:p>
            <a:r>
              <a:rPr lang="en-US" sz="2400" b="1" dirty="0" smtClean="0"/>
              <a:t>Antithesis: Yellow</a:t>
            </a:r>
          </a:p>
          <a:p>
            <a:r>
              <a:rPr lang="en-US" sz="2400" b="1" dirty="0" smtClean="0"/>
              <a:t>Synthesis: Green</a:t>
            </a:r>
            <a:endParaRPr lang="en-US" sz="2400" b="1" dirty="0"/>
          </a:p>
        </p:txBody>
      </p:sp>
      <p:sp>
        <p:nvSpPr>
          <p:cNvPr id="9" name="TextBox 8"/>
          <p:cNvSpPr txBox="1"/>
          <p:nvPr/>
        </p:nvSpPr>
        <p:spPr>
          <a:xfrm>
            <a:off x="5334000" y="3419158"/>
            <a:ext cx="3746938" cy="1938992"/>
          </a:xfrm>
          <a:prstGeom prst="rect">
            <a:avLst/>
          </a:prstGeom>
          <a:noFill/>
        </p:spPr>
        <p:txBody>
          <a:bodyPr wrap="square" rtlCol="0">
            <a:spAutoFit/>
          </a:bodyPr>
          <a:lstStyle/>
          <a:p>
            <a:r>
              <a:rPr lang="en-US" sz="2400" b="1" dirty="0" smtClean="0"/>
              <a:t>Synthesis: Blue -&gt; Baby Blue</a:t>
            </a:r>
          </a:p>
          <a:p>
            <a:r>
              <a:rPr lang="en-US" sz="2400" b="1" dirty="0" smtClean="0"/>
              <a:t>Antithesis: Yellow -&gt; Pale Yellow</a:t>
            </a:r>
          </a:p>
          <a:p>
            <a:r>
              <a:rPr lang="en-US" sz="2400" b="1" dirty="0" smtClean="0"/>
              <a:t>Synthesis: Mint Green</a:t>
            </a:r>
            <a:endParaRPr lang="en-US" sz="2400" b="1" dirty="0"/>
          </a:p>
        </p:txBody>
      </p:sp>
      <p:sp>
        <p:nvSpPr>
          <p:cNvPr id="10" name="Oval 9"/>
          <p:cNvSpPr/>
          <p:nvPr/>
        </p:nvSpPr>
        <p:spPr>
          <a:xfrm>
            <a:off x="613921" y="2283619"/>
            <a:ext cx="757679" cy="76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247344" y="2288874"/>
            <a:ext cx="757679" cy="7567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11"/>
          <p:cNvSpPr/>
          <p:nvPr/>
        </p:nvSpPr>
        <p:spPr>
          <a:xfrm>
            <a:off x="1535357" y="2337541"/>
            <a:ext cx="5334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qual 12"/>
          <p:cNvSpPr/>
          <p:nvPr/>
        </p:nvSpPr>
        <p:spPr>
          <a:xfrm>
            <a:off x="3319955" y="2337541"/>
            <a:ext cx="533400" cy="533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4267200" y="2288874"/>
            <a:ext cx="723900" cy="7620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66321" y="4191273"/>
            <a:ext cx="757679" cy="762000"/>
          </a:xfrm>
          <a:prstGeom prst="ellipse">
            <a:avLst/>
          </a:prstGeom>
          <a:solidFill>
            <a:srgbClr val="7DC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399744" y="4196528"/>
            <a:ext cx="757679" cy="756745"/>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us 16"/>
          <p:cNvSpPr/>
          <p:nvPr/>
        </p:nvSpPr>
        <p:spPr>
          <a:xfrm>
            <a:off x="1687757" y="4245195"/>
            <a:ext cx="5334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qual 17"/>
          <p:cNvSpPr/>
          <p:nvPr/>
        </p:nvSpPr>
        <p:spPr>
          <a:xfrm>
            <a:off x="3472355" y="4245195"/>
            <a:ext cx="533400" cy="533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p:cNvSpPr/>
          <p:nvPr/>
        </p:nvSpPr>
        <p:spPr>
          <a:xfrm>
            <a:off x="4419600" y="4196528"/>
            <a:ext cx="723900" cy="762001"/>
          </a:xfrm>
          <a:prstGeom prst="ellipse">
            <a:avLst/>
          </a:prstGeom>
          <a:solidFill>
            <a:srgbClr val="AB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19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2857" t="1838" b="756"/>
          <a:stretch>
            <a:fillRect/>
          </a:stretch>
        </p:blipFill>
        <p:spPr bwMode="auto">
          <a:xfrm rot="16200000">
            <a:off x="1101945" y="-1184055"/>
            <a:ext cx="6858001" cy="9226108"/>
          </a:xfrm>
          <a:prstGeom prst="rect">
            <a:avLst/>
          </a:prstGeom>
          <a:noFill/>
          <a:ln w="9525">
            <a:noFill/>
            <a:miter lim="800000"/>
            <a:headEnd/>
            <a:tailEnd/>
          </a:ln>
          <a:effectLst/>
        </p:spPr>
      </p:pic>
      <p:cxnSp>
        <p:nvCxnSpPr>
          <p:cNvPr id="3" name="Straight Arrow Connector 2"/>
          <p:cNvCxnSpPr/>
          <p:nvPr/>
        </p:nvCxnSpPr>
        <p:spPr>
          <a:xfrm>
            <a:off x="6629400" y="1108841"/>
            <a:ext cx="457200" cy="381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1"/>
          <p:cNvSpPr txBox="1">
            <a:spLocks noChangeArrowheads="1"/>
          </p:cNvSpPr>
          <p:nvPr/>
        </p:nvSpPr>
        <p:spPr bwMode="auto">
          <a:xfrm>
            <a:off x="0" y="19836"/>
            <a:ext cx="6300192" cy="830997"/>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b="1" dirty="0">
                <a:solidFill>
                  <a:sysClr val="windowText" lastClr="000000"/>
                </a:solidFill>
                <a:latin typeface="Times New Roman" pitchFamily="18" charset="0"/>
                <a:cs typeface="Times New Roman" pitchFamily="18" charset="0"/>
              </a:rPr>
              <a:t>“On April </a:t>
            </a:r>
            <a:r>
              <a:rPr lang="en-US" altLang="en-US" b="1" dirty="0" smtClean="0">
                <a:solidFill>
                  <a:sysClr val="windowText" lastClr="000000"/>
                </a:solidFill>
                <a:latin typeface="Times New Roman" pitchFamily="18" charset="0"/>
                <a:cs typeface="Times New Roman" pitchFamily="18" charset="0"/>
              </a:rPr>
              <a:t>22, 1724 </a:t>
            </a:r>
            <a:r>
              <a:rPr lang="en-US" altLang="en-US" b="1" dirty="0">
                <a:solidFill>
                  <a:sysClr val="windowText" lastClr="000000"/>
                </a:solidFill>
                <a:latin typeface="Times New Roman" pitchFamily="18" charset="0"/>
                <a:cs typeface="Times New Roman" pitchFamily="18" charset="0"/>
              </a:rPr>
              <a:t>Immanuel Kant was born in </a:t>
            </a:r>
            <a:r>
              <a:rPr lang="en-US" altLang="en-US" b="1" dirty="0" err="1">
                <a:solidFill>
                  <a:sysClr val="windowText" lastClr="000000"/>
                </a:solidFill>
                <a:latin typeface="Times New Roman" pitchFamily="18" charset="0"/>
                <a:cs typeface="Times New Roman" pitchFamily="18" charset="0"/>
              </a:rPr>
              <a:t>Königsberg</a:t>
            </a:r>
            <a:r>
              <a:rPr lang="en-US" altLang="en-US" b="1" dirty="0" smtClean="0">
                <a:solidFill>
                  <a:sysClr val="windowText" lastClr="000000"/>
                </a:solidFill>
                <a:latin typeface="Times New Roman" pitchFamily="18" charset="0"/>
                <a:cs typeface="Times New Roman" pitchFamily="18" charset="0"/>
              </a:rPr>
              <a:t>. 2</a:t>
            </a:r>
            <a:endParaRPr lang="en-US" altLang="ja-JP" b="1" baseline="30000" dirty="0">
              <a:solidFill>
                <a:sysClr val="windowText" lastClr="000000"/>
              </a:solidFill>
              <a:latin typeface="Times New Roman" pitchFamily="18" charset="0"/>
              <a:cs typeface="Times New Roman" pitchFamily="18" charset="0"/>
            </a:endParaRPr>
          </a:p>
        </p:txBody>
      </p:sp>
      <p:pic>
        <p:nvPicPr>
          <p:cNvPr id="5" name="Picture 1" descr="tumblr_lj4frrMOpK1qiymnio1_5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700808"/>
            <a:ext cx="365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42" y="1108841"/>
            <a:ext cx="5480158"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altLang="en-US" sz="2400" b="1" dirty="0" smtClean="0">
                <a:latin typeface="Times New Roman" pitchFamily="18" charset="0"/>
                <a:cs typeface="Times New Roman" pitchFamily="18" charset="0"/>
              </a:rPr>
              <a:t>  Kant’s father was  a harness-maker who died when Kant was 22. His mother, Anna Regina, died when Kant was 13. Kant acknowledged a lasting debt to her love and instruction. She seems to have been the first to have recognized his intellectual gifts.</a:t>
            </a:r>
            <a:endParaRPr lang="en-US" altLang="en-US" sz="2400" b="1" dirty="0">
              <a:latin typeface="Times New Roman" pitchFamily="18" charset="0"/>
              <a:cs typeface="Times New Roman" pitchFamily="18" charset="0"/>
            </a:endParaRPr>
          </a:p>
        </p:txBody>
      </p:sp>
      <p:sp>
        <p:nvSpPr>
          <p:cNvPr id="7" name="Rectangle 6"/>
          <p:cNvSpPr/>
          <p:nvPr/>
        </p:nvSpPr>
        <p:spPr>
          <a:xfrm>
            <a:off x="6242" y="3890665"/>
            <a:ext cx="5480158"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en-US" sz="2400" b="1" dirty="0">
                <a:latin typeface="Times New Roman" pitchFamily="18" charset="0"/>
                <a:cs typeface="Times New Roman" pitchFamily="18" charset="0"/>
              </a:rPr>
              <a:t>Kant went to school at the Collegium </a:t>
            </a:r>
            <a:r>
              <a:rPr lang="en-US" altLang="en-US" sz="2400" b="1" dirty="0" err="1">
                <a:latin typeface="Times New Roman" pitchFamily="18" charset="0"/>
                <a:cs typeface="Times New Roman" pitchFamily="18" charset="0"/>
              </a:rPr>
              <a:t>Fridericianum</a:t>
            </a:r>
            <a:r>
              <a:rPr lang="en-US" altLang="en-US" sz="2400" b="1" dirty="0">
                <a:latin typeface="Times New Roman" pitchFamily="18" charset="0"/>
                <a:cs typeface="Times New Roman" pitchFamily="18" charset="0"/>
              </a:rPr>
              <a:t>, a private </a:t>
            </a:r>
            <a:r>
              <a:rPr lang="en-US" altLang="en-US" sz="2400" b="1" dirty="0" err="1">
                <a:latin typeface="Times New Roman" pitchFamily="18" charset="0"/>
                <a:cs typeface="Times New Roman" pitchFamily="18" charset="0"/>
              </a:rPr>
              <a:t>Pietist</a:t>
            </a:r>
            <a:r>
              <a:rPr lang="en-US" altLang="en-US" sz="2400" b="1" dirty="0">
                <a:latin typeface="Times New Roman" pitchFamily="18" charset="0"/>
                <a:cs typeface="Times New Roman" pitchFamily="18" charset="0"/>
              </a:rPr>
              <a:t> foundation between 1732 and 1740, </a:t>
            </a:r>
            <a:endParaRPr lang="en-US" altLang="en-US" sz="2400" b="1" dirty="0" smtClean="0">
              <a:latin typeface="Times New Roman" pitchFamily="18" charset="0"/>
              <a:cs typeface="Times New Roman" pitchFamily="18" charset="0"/>
            </a:endParaRPr>
          </a:p>
          <a:p>
            <a:r>
              <a:rPr lang="en-US" altLang="en-US" sz="2400" b="1" dirty="0" smtClean="0">
                <a:latin typeface="Times New Roman" pitchFamily="18" charset="0"/>
                <a:cs typeface="Times New Roman" pitchFamily="18" charset="0"/>
              </a:rPr>
              <a:t>(</a:t>
            </a:r>
            <a:r>
              <a:rPr lang="en-US" altLang="en-US" sz="2400" b="1" dirty="0">
                <a:latin typeface="Times New Roman" pitchFamily="18" charset="0"/>
                <a:cs typeface="Times New Roman" pitchFamily="18" charset="0"/>
              </a:rPr>
              <a:t>He was 8 to 16)</a:t>
            </a:r>
            <a:endParaRPr lang="en-US" altLang="en-US" sz="2400" b="1" dirty="0"/>
          </a:p>
        </p:txBody>
      </p:sp>
      <p:sp>
        <p:nvSpPr>
          <p:cNvPr id="8" name="TextBox 2"/>
          <p:cNvSpPr txBox="1">
            <a:spLocks noChangeArrowheads="1"/>
          </p:cNvSpPr>
          <p:nvPr/>
        </p:nvSpPr>
        <p:spPr bwMode="auto">
          <a:xfrm>
            <a:off x="-5134" y="5644533"/>
            <a:ext cx="5410200" cy="1200329"/>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dirty="0">
                <a:solidFill>
                  <a:sysClr val="windowText" lastClr="000000"/>
                </a:solidFill>
                <a:latin typeface="Times New Roman" pitchFamily="18" charset="0"/>
                <a:cs typeface="Times New Roman" pitchFamily="18" charset="0"/>
              </a:rPr>
              <a:t>Kant enrolled as a theology student, but he was interested primarily in courses in mathematics and physics. </a:t>
            </a:r>
            <a:r>
              <a:rPr lang="en-US" altLang="en-US" b="1" dirty="0" smtClean="0">
                <a:solidFill>
                  <a:sysClr val="windowText" lastClr="000000"/>
                </a:solidFill>
                <a:latin typeface="Times New Roman" pitchFamily="18" charset="0"/>
                <a:cs typeface="Times New Roman" pitchFamily="18" charset="0"/>
              </a:rPr>
              <a:t>3</a:t>
            </a:r>
            <a:endParaRPr lang="en-US" altLang="en-US" b="1"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861440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9" y="45628"/>
            <a:ext cx="9187283" cy="6812372"/>
          </a:xfrm>
          <a:prstGeom prst="rect">
            <a:avLst/>
          </a:prstGeom>
        </p:spPr>
      </p:pic>
      <p:sp>
        <p:nvSpPr>
          <p:cNvPr id="2" name="Title 1"/>
          <p:cNvSpPr txBox="1">
            <a:spLocks/>
          </p:cNvSpPr>
          <p:nvPr/>
        </p:nvSpPr>
        <p:spPr>
          <a:xfrm>
            <a:off x="6264696" y="47208"/>
            <a:ext cx="3203848" cy="1054250"/>
          </a:xfrm>
          <a:prstGeom prst="rect">
            <a:avLst/>
          </a:prstGeom>
        </p:spPr>
        <p:txBody>
          <a:bodyPr>
            <a:scene3d>
              <a:camera prst="orthographicFront"/>
              <a:lightRig rig="balanced" dir="t">
                <a:rot lat="0" lon="0" rev="2100000"/>
              </a:lightRig>
            </a:scene3d>
            <a:sp3d extrusionH="57150" prstMaterial="metal">
              <a:bevelT w="38100" h="25400"/>
              <a:contourClr>
                <a:schemeClr val="bg2"/>
              </a:contourClr>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smtClean="0">
                <a:ln w="50800"/>
                <a:solidFill>
                  <a:schemeClr val="bg1">
                    <a:shade val="50000"/>
                  </a:schemeClr>
                </a:solidFill>
                <a:effectLst/>
              </a:rPr>
              <a:t>The Dialectic</a:t>
            </a:r>
          </a:p>
          <a:p>
            <a:r>
              <a:rPr lang="en-US" sz="2800" dirty="0" smtClean="0">
                <a:ln w="50800"/>
                <a:solidFill>
                  <a:schemeClr val="bg1">
                    <a:shade val="50000"/>
                  </a:schemeClr>
                </a:solidFill>
                <a:effectLst/>
              </a:rPr>
              <a:t> Process 13</a:t>
            </a:r>
            <a:endParaRPr lang="en-US" sz="2800" dirty="0">
              <a:ln w="50800"/>
              <a:solidFill>
                <a:schemeClr val="bg1">
                  <a:shade val="50000"/>
                </a:schemeClr>
              </a:solidFill>
              <a:effectLst/>
            </a:endParaRPr>
          </a:p>
        </p:txBody>
      </p:sp>
      <p:sp>
        <p:nvSpPr>
          <p:cNvPr id="4" name="Rectangle 3"/>
          <p:cNvSpPr/>
          <p:nvPr/>
        </p:nvSpPr>
        <p:spPr>
          <a:xfrm>
            <a:off x="2676929" y="1101458"/>
            <a:ext cx="1720343" cy="769441"/>
          </a:xfrm>
          <a:prstGeom prst="rect">
            <a:avLst/>
          </a:prstGeom>
          <a:noFill/>
        </p:spPr>
        <p:txBody>
          <a:bodyPr wrap="none" lIns="91440" tIns="45720" rIns="91440" bIns="45720">
            <a:spAutoFit/>
          </a:bodyPr>
          <a:lstStyle/>
          <a:p>
            <a:pPr algn="ctr"/>
            <a:r>
              <a:rPr lang="ro-RO" sz="4400" b="1" dirty="0"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a:t>
            </a:r>
            <a:r>
              <a:rPr lang="en-US" sz="4400" b="1" cap="none" spc="0" dirty="0"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and</a:t>
            </a:r>
            <a:r>
              <a:rPr lang="ro-RO" sz="4400" b="1" cap="none" spc="0" dirty="0"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a:t>
            </a:r>
            <a:endParaRPr lang="en-US" sz="4400" b="1" cap="none" spc="0"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sp>
        <p:nvSpPr>
          <p:cNvPr id="5" name="Rectangle 4"/>
          <p:cNvSpPr/>
          <p:nvPr/>
        </p:nvSpPr>
        <p:spPr>
          <a:xfrm>
            <a:off x="4807584" y="1393845"/>
            <a:ext cx="3726160" cy="1384995"/>
          </a:xfrm>
          <a:prstGeom prst="rect">
            <a:avLst/>
          </a:prstGeom>
        </p:spPr>
        <p:txBody>
          <a:bodyPr wrap="square">
            <a:spAutoFit/>
          </a:bodyPr>
          <a:lstStyle/>
          <a:p>
            <a:pPr algn="just"/>
            <a:r>
              <a:rPr lang="en-US" sz="2800" b="1" dirty="0" smtClean="0">
                <a:solidFill>
                  <a:sysClr val="windowText" lastClr="000000"/>
                </a:solidFill>
              </a:rPr>
              <a:t>   First</a:t>
            </a:r>
            <a:r>
              <a:rPr lang="en-US" sz="2800" b="1" dirty="0">
                <a:solidFill>
                  <a:sysClr val="windowText" lastClr="000000"/>
                </a:solidFill>
              </a:rPr>
              <a:t>, someone puts forth a claim: this is called a thesis.</a:t>
            </a:r>
          </a:p>
        </p:txBody>
      </p:sp>
      <p:sp>
        <p:nvSpPr>
          <p:cNvPr id="6" name="Rectangle 5"/>
          <p:cNvSpPr/>
          <p:nvPr/>
        </p:nvSpPr>
        <p:spPr>
          <a:xfrm>
            <a:off x="0" y="1515580"/>
            <a:ext cx="2267744" cy="2308324"/>
          </a:xfrm>
          <a:prstGeom prst="rect">
            <a:avLst/>
          </a:prstGeom>
        </p:spPr>
        <p:txBody>
          <a:bodyPr wrap="square">
            <a:spAutoFit/>
          </a:bodyPr>
          <a:lstStyle/>
          <a:p>
            <a:pPr algn="ctr"/>
            <a:r>
              <a:rPr lang="en-US" sz="2400" b="1" dirty="0">
                <a:solidFill>
                  <a:sysClr val="windowText" lastClr="000000"/>
                </a:solidFill>
              </a:rPr>
              <a:t>Then, someone else puts forth a contradictory claim: an antithesis.</a:t>
            </a:r>
          </a:p>
        </p:txBody>
      </p:sp>
      <p:sp>
        <p:nvSpPr>
          <p:cNvPr id="7" name="Rectangle 6"/>
          <p:cNvSpPr/>
          <p:nvPr/>
        </p:nvSpPr>
        <p:spPr>
          <a:xfrm>
            <a:off x="4139952" y="3140968"/>
            <a:ext cx="4572000" cy="1200329"/>
          </a:xfrm>
          <a:prstGeom prst="rect">
            <a:avLst/>
          </a:prstGeom>
        </p:spPr>
        <p:txBody>
          <a:bodyPr>
            <a:spAutoFit/>
          </a:bodyPr>
          <a:lstStyle/>
          <a:p>
            <a:pPr algn="ctr"/>
            <a:r>
              <a:rPr lang="en-US" sz="2400" b="1" dirty="0">
                <a:solidFill>
                  <a:sysClr val="windowText" lastClr="000000"/>
                </a:solidFill>
              </a:rPr>
              <a:t>A third party forms a synthesis, which accommodates the best of both points of view.</a:t>
            </a:r>
          </a:p>
        </p:txBody>
      </p:sp>
      <p:sp>
        <p:nvSpPr>
          <p:cNvPr id="8" name="Rectangle 7"/>
          <p:cNvSpPr/>
          <p:nvPr/>
        </p:nvSpPr>
        <p:spPr>
          <a:xfrm>
            <a:off x="4827679" y="809070"/>
            <a:ext cx="1260281" cy="584775"/>
          </a:xfrm>
          <a:prstGeom prst="rect">
            <a:avLst/>
          </a:prstGeom>
        </p:spPr>
        <p:txBody>
          <a:bodyPr wrap="none">
            <a:spAutoFit/>
          </a:bodyPr>
          <a:lstStyle/>
          <a:p>
            <a:r>
              <a:rPr lang="en-US" sz="3200" b="1" i="1" dirty="0">
                <a:solidFill>
                  <a:sysClr val="windowText" lastClr="000000"/>
                </a:solidFill>
              </a:rPr>
              <a:t>being</a:t>
            </a:r>
            <a:r>
              <a:rPr lang="en-US" sz="3200" i="1" dirty="0">
                <a:solidFill>
                  <a:sysClr val="windowText" lastClr="000000"/>
                </a:solidFill>
              </a:rPr>
              <a:t> </a:t>
            </a:r>
          </a:p>
        </p:txBody>
      </p:sp>
      <p:sp>
        <p:nvSpPr>
          <p:cNvPr id="9" name="Rectangle 8"/>
          <p:cNvSpPr/>
          <p:nvPr/>
        </p:nvSpPr>
        <p:spPr>
          <a:xfrm>
            <a:off x="245648" y="809070"/>
            <a:ext cx="1776448" cy="523220"/>
          </a:xfrm>
          <a:prstGeom prst="rect">
            <a:avLst/>
          </a:prstGeom>
        </p:spPr>
        <p:txBody>
          <a:bodyPr wrap="none">
            <a:spAutoFit/>
          </a:bodyPr>
          <a:lstStyle/>
          <a:p>
            <a:r>
              <a:rPr lang="en-US" sz="2800" b="1" i="1" dirty="0">
                <a:solidFill>
                  <a:sysClr val="windowText" lastClr="000000"/>
                </a:solidFill>
              </a:rPr>
              <a:t>non-being</a:t>
            </a:r>
          </a:p>
        </p:txBody>
      </p:sp>
      <p:sp>
        <p:nvSpPr>
          <p:cNvPr id="10" name="Rectangle 9"/>
          <p:cNvSpPr/>
          <p:nvPr/>
        </p:nvSpPr>
        <p:spPr>
          <a:xfrm>
            <a:off x="2676929" y="2879358"/>
            <a:ext cx="1694695" cy="523220"/>
          </a:xfrm>
          <a:prstGeom prst="rect">
            <a:avLst/>
          </a:prstGeom>
        </p:spPr>
        <p:txBody>
          <a:bodyPr wrap="none">
            <a:spAutoFit/>
          </a:bodyPr>
          <a:lstStyle/>
          <a:p>
            <a:r>
              <a:rPr lang="en-US" sz="2800" b="1" i="1" dirty="0">
                <a:solidFill>
                  <a:sysClr val="windowText" lastClr="000000"/>
                </a:solidFill>
              </a:rPr>
              <a:t>becoming</a:t>
            </a:r>
          </a:p>
        </p:txBody>
      </p:sp>
      <p:sp>
        <p:nvSpPr>
          <p:cNvPr id="11" name="Rectangle 10"/>
          <p:cNvSpPr/>
          <p:nvPr/>
        </p:nvSpPr>
        <p:spPr>
          <a:xfrm>
            <a:off x="2676929" y="5157192"/>
            <a:ext cx="1797287" cy="830997"/>
          </a:xfrm>
          <a:prstGeom prst="rect">
            <a:avLst/>
          </a:prstGeom>
        </p:spPr>
        <p:txBody>
          <a:bodyPr wrap="none">
            <a:spAutoFit/>
          </a:bodyPr>
          <a:lstStyle/>
          <a:p>
            <a:r>
              <a:rPr lang="en-US" sz="4800" b="1" i="1" dirty="0">
                <a:solidFill>
                  <a:sysClr val="windowText" lastClr="000000"/>
                </a:solidFill>
              </a:rPr>
              <a:t>being</a:t>
            </a:r>
            <a:r>
              <a:rPr lang="en-US" sz="4800" i="1" dirty="0">
                <a:solidFill>
                  <a:sysClr val="windowText" lastClr="000000"/>
                </a:solidFill>
              </a:rPr>
              <a:t> </a:t>
            </a:r>
          </a:p>
        </p:txBody>
      </p:sp>
      <p:sp>
        <p:nvSpPr>
          <p:cNvPr id="12" name="Rectangle 11"/>
          <p:cNvSpPr/>
          <p:nvPr/>
        </p:nvSpPr>
        <p:spPr>
          <a:xfrm>
            <a:off x="6709980" y="5171058"/>
            <a:ext cx="2457724" cy="707886"/>
          </a:xfrm>
          <a:prstGeom prst="rect">
            <a:avLst/>
          </a:prstGeom>
        </p:spPr>
        <p:txBody>
          <a:bodyPr wrap="none">
            <a:spAutoFit/>
          </a:bodyPr>
          <a:lstStyle/>
          <a:p>
            <a:r>
              <a:rPr lang="en-US" sz="4000" b="1" i="1" dirty="0">
                <a:solidFill>
                  <a:sysClr val="windowText" lastClr="000000"/>
                </a:solidFill>
              </a:rPr>
              <a:t>non-being</a:t>
            </a:r>
          </a:p>
        </p:txBody>
      </p:sp>
      <p:sp>
        <p:nvSpPr>
          <p:cNvPr id="13" name="Rectangle 12"/>
          <p:cNvSpPr/>
          <p:nvPr/>
        </p:nvSpPr>
        <p:spPr>
          <a:xfrm>
            <a:off x="4286665" y="6150114"/>
            <a:ext cx="2342308" cy="707886"/>
          </a:xfrm>
          <a:prstGeom prst="rect">
            <a:avLst/>
          </a:prstGeom>
        </p:spPr>
        <p:txBody>
          <a:bodyPr wrap="none">
            <a:spAutoFit/>
          </a:bodyPr>
          <a:lstStyle/>
          <a:p>
            <a:r>
              <a:rPr lang="en-US" sz="4000" b="1" i="1" u="sng" dirty="0">
                <a:solidFill>
                  <a:sysClr val="windowText" lastClr="000000"/>
                </a:solidFill>
              </a:rPr>
              <a:t>becoming</a:t>
            </a:r>
          </a:p>
        </p:txBody>
      </p:sp>
      <p:sp>
        <p:nvSpPr>
          <p:cNvPr id="14" name="Rectangle 13"/>
          <p:cNvSpPr/>
          <p:nvPr/>
        </p:nvSpPr>
        <p:spPr>
          <a:xfrm>
            <a:off x="120075" y="5525001"/>
            <a:ext cx="2645276" cy="1015663"/>
          </a:xfrm>
          <a:prstGeom prst="rect">
            <a:avLst/>
          </a:prstGeom>
          <a:noFill/>
        </p:spPr>
        <p:txBody>
          <a:bodyPr wrap="none" lIns="91440" tIns="45720" rIns="91440" bIns="45720">
            <a:spAutoFit/>
          </a:bodyPr>
          <a:lstStyle/>
          <a:p>
            <a:pPr algn="ctr"/>
            <a:r>
              <a:rPr lang="en-US" sz="6000" b="0" cap="none" spc="0" dirty="0" smtClean="0">
                <a:ln w="18415" cmpd="sng">
                  <a:solidFill>
                    <a:sysClr val="windowText" lastClr="000000"/>
                  </a:solidFill>
                  <a:prstDash val="solid"/>
                </a:ln>
                <a:solidFill>
                  <a:srgbClr val="FF0000"/>
                </a:solidFill>
                <a:effectLst>
                  <a:outerShdw blurRad="63500" dir="3600000" algn="tl" rotWithShape="0">
                    <a:srgbClr val="000000">
                      <a:alpha val="70000"/>
                    </a:srgbClr>
                  </a:outerShdw>
                </a:effectLst>
              </a:rPr>
              <a:t>Reason</a:t>
            </a:r>
            <a:endParaRPr lang="en-US" sz="6000" b="0" cap="none" spc="0" dirty="0">
              <a:ln w="18415" cmpd="sng">
                <a:solidFill>
                  <a:sysClr val="windowText" lastClr="000000"/>
                </a:solidFill>
                <a:prstDash val="solid"/>
              </a:ln>
              <a:solidFill>
                <a:srgbClr val="FF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660210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699247" y="45628"/>
            <a:ext cx="7756263" cy="105425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3600" dirty="0" smtClean="0"/>
              <a:t>Hegel’s Philosophy of History</a:t>
            </a:r>
            <a:endParaRPr lang="en-US" sz="3600" dirty="0"/>
          </a:p>
        </p:txBody>
      </p:sp>
      <p:sp>
        <p:nvSpPr>
          <p:cNvPr id="3" name="Content Placeholder 1"/>
          <p:cNvSpPr txBox="1">
            <a:spLocks/>
          </p:cNvSpPr>
          <p:nvPr/>
        </p:nvSpPr>
        <p:spPr>
          <a:xfrm>
            <a:off x="184890" y="645459"/>
            <a:ext cx="8784976" cy="820613"/>
          </a:xfrm>
          <a:prstGeom prst="rect">
            <a:avLst/>
          </a:prstGeom>
        </p:spPr>
        <p:txBody>
          <a:bodyPr>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b="1" dirty="0" smtClean="0"/>
              <a:t>         His philosophy was mostly a method for understanding history.</a:t>
            </a:r>
          </a:p>
          <a:p>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3769726"/>
            <a:ext cx="2556792" cy="31154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600" y="1099878"/>
            <a:ext cx="3707904" cy="5849743"/>
          </a:xfrm>
          <a:prstGeom prst="rect">
            <a:avLst/>
          </a:prstGeom>
        </p:spPr>
      </p:pic>
      <p:sp>
        <p:nvSpPr>
          <p:cNvPr id="6" name="Rectangle 5"/>
          <p:cNvSpPr/>
          <p:nvPr/>
        </p:nvSpPr>
        <p:spPr>
          <a:xfrm>
            <a:off x="323528" y="1751325"/>
            <a:ext cx="4896544"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2400" b="1" dirty="0" smtClean="0"/>
              <a:t>   The </a:t>
            </a:r>
            <a:r>
              <a:rPr lang="en-US" sz="2400" b="1" dirty="0"/>
              <a:t>reason he stressed this is because his belief on truth was that since the basis of human understanding changes from one generation to the </a:t>
            </a:r>
            <a:r>
              <a:rPr lang="en-US" sz="2400" b="1" dirty="0" smtClean="0"/>
              <a:t>next. </a:t>
            </a:r>
            <a:endParaRPr lang="en-US" sz="2400" b="1" dirty="0"/>
          </a:p>
        </p:txBody>
      </p:sp>
      <p:sp>
        <p:nvSpPr>
          <p:cNvPr id="7" name="Rectangle 6"/>
          <p:cNvSpPr/>
          <p:nvPr/>
        </p:nvSpPr>
        <p:spPr>
          <a:xfrm>
            <a:off x="0" y="3769726"/>
            <a:ext cx="2621846"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400" b="1" dirty="0" smtClean="0"/>
              <a:t>    There </a:t>
            </a:r>
            <a:r>
              <a:rPr lang="en-US" sz="2400" b="1" dirty="0"/>
              <a:t>is no eternal truth, but rather right and wrong relate to a certain historical </a:t>
            </a:r>
            <a:r>
              <a:rPr lang="en-US" sz="2400" b="1" dirty="0" smtClean="0"/>
              <a:t>context 14</a:t>
            </a:r>
            <a:endParaRPr lang="en-US" sz="2400" b="1" dirty="0"/>
          </a:p>
        </p:txBody>
      </p:sp>
    </p:spTree>
    <p:extLst>
      <p:ext uri="{BB962C8B-B14F-4D97-AF65-F5344CB8AC3E}">
        <p14:creationId xmlns:p14="http://schemas.microsoft.com/office/powerpoint/2010/main" val="28326041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5148064" y="1697255"/>
            <a:ext cx="3528391" cy="1057689"/>
          </a:xfrm>
          <a:prstGeom prst="rect">
            <a:avLst/>
          </a:prstGeom>
        </p:spPr>
        <p:txBody>
          <a:bodyPr>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b="1" dirty="0" smtClean="0"/>
              <a:t>“Truth” is not an objective entity.</a:t>
            </a:r>
          </a:p>
        </p:txBody>
      </p:sp>
      <p:sp>
        <p:nvSpPr>
          <p:cNvPr id="3" name="Title 2"/>
          <p:cNvSpPr txBox="1">
            <a:spLocks/>
          </p:cNvSpPr>
          <p:nvPr/>
        </p:nvSpPr>
        <p:spPr>
          <a:xfrm>
            <a:off x="3663097" y="196528"/>
            <a:ext cx="5373398" cy="105425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smtClean="0"/>
              <a:t>“Truth” in Hegel</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01830"/>
            <a:ext cx="2926080" cy="917448"/>
          </a:xfrm>
          <a:prstGeom prst="rect">
            <a:avLst/>
          </a:prstGeom>
        </p:spPr>
      </p:pic>
      <p:sp>
        <p:nvSpPr>
          <p:cNvPr id="5" name="Rectangle 4"/>
          <p:cNvSpPr/>
          <p:nvPr/>
        </p:nvSpPr>
        <p:spPr>
          <a:xfrm>
            <a:off x="0" y="1628800"/>
            <a:ext cx="4572000" cy="1815882"/>
          </a:xfrm>
          <a:prstGeom prst="rect">
            <a:avLst/>
          </a:prstGeom>
        </p:spPr>
        <p:txBody>
          <a:bodyPr>
            <a:spAutoFit/>
          </a:bodyPr>
          <a:lstStyle/>
          <a:p>
            <a:pPr algn="ctr"/>
            <a:r>
              <a:rPr lang="en-US" sz="2800" b="1" dirty="0"/>
              <a:t>“Truth” is also not subjective in the sense that it is “up to” the individual.</a:t>
            </a:r>
          </a:p>
        </p:txBody>
      </p:sp>
      <p:sp>
        <p:nvSpPr>
          <p:cNvPr id="6" name="Rectangle 5"/>
          <p:cNvSpPr/>
          <p:nvPr/>
        </p:nvSpPr>
        <p:spPr>
          <a:xfrm>
            <a:off x="107504" y="3749457"/>
            <a:ext cx="4572000" cy="3108543"/>
          </a:xfrm>
          <a:prstGeom prst="rect">
            <a:avLst/>
          </a:prstGeom>
        </p:spPr>
        <p:txBody>
          <a:bodyPr>
            <a:spAutoFit/>
          </a:bodyPr>
          <a:lstStyle/>
          <a:p>
            <a:pPr algn="just"/>
            <a:r>
              <a:rPr lang="en-US" sz="2800" b="1" dirty="0" smtClean="0"/>
              <a:t>    Truth </a:t>
            </a:r>
            <a:r>
              <a:rPr lang="en-US" sz="2800" b="1" dirty="0"/>
              <a:t>is an evolving reality that develops in the same way that the “world spirit” does, but toward full truth rather than toward full knowledge of itself</a:t>
            </a:r>
            <a:r>
              <a:rPr lang="en-US" sz="2800" b="1" dirty="0" smtClean="0"/>
              <a:t>. 15</a:t>
            </a:r>
            <a:endParaRPr lang="en-US" sz="2800" b="1"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9504" y="2754945"/>
            <a:ext cx="4487885" cy="4069580"/>
          </a:xfrm>
          <a:prstGeom prst="rect">
            <a:avLst/>
          </a:prstGeom>
        </p:spPr>
      </p:pic>
      <p:sp>
        <p:nvSpPr>
          <p:cNvPr id="8" name="Donut 7"/>
          <p:cNvSpPr/>
          <p:nvPr/>
        </p:nvSpPr>
        <p:spPr>
          <a:xfrm>
            <a:off x="4805771" y="2754945"/>
            <a:ext cx="4212976" cy="3914415"/>
          </a:xfrm>
          <a:prstGeom prst="donut">
            <a:avLst>
              <a:gd name="adj" fmla="val 282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5415648" y="3739286"/>
            <a:ext cx="2701381" cy="2123658"/>
          </a:xfrm>
          <a:prstGeom prst="rect">
            <a:avLst/>
          </a:prstGeom>
        </p:spPr>
        <p:txBody>
          <a:bodyPr wrap="none">
            <a:spAutoFit/>
          </a:bodyPr>
          <a:lstStyle/>
          <a:p>
            <a:pPr algn="ctr"/>
            <a:r>
              <a:rPr lang="en-US" sz="6600" b="1" dirty="0">
                <a:ln>
                  <a:solidFill>
                    <a:sysClr val="windowText" lastClr="000000"/>
                  </a:solidFill>
                </a:ln>
                <a:solidFill>
                  <a:schemeClr val="bg1"/>
                </a:solidFill>
              </a:rPr>
              <a:t>world </a:t>
            </a:r>
            <a:endParaRPr lang="en-US" sz="6600" b="1" dirty="0" smtClean="0">
              <a:ln>
                <a:solidFill>
                  <a:sysClr val="windowText" lastClr="000000"/>
                </a:solidFill>
              </a:ln>
              <a:solidFill>
                <a:schemeClr val="bg1"/>
              </a:solidFill>
            </a:endParaRPr>
          </a:p>
          <a:p>
            <a:pPr algn="ctr"/>
            <a:r>
              <a:rPr lang="en-US" sz="6600" b="1" dirty="0" smtClean="0">
                <a:ln>
                  <a:solidFill>
                    <a:sysClr val="windowText" lastClr="000000"/>
                  </a:solidFill>
                </a:ln>
                <a:solidFill>
                  <a:schemeClr val="bg1"/>
                </a:solidFill>
              </a:rPr>
              <a:t>spirit</a:t>
            </a:r>
            <a:endParaRPr lang="en-US" sz="6600" dirty="0">
              <a:ln>
                <a:solidFill>
                  <a:sysClr val="windowText" lastClr="000000"/>
                </a:solidFill>
              </a:ln>
              <a:solidFill>
                <a:schemeClr val="bg1"/>
              </a:solidFill>
            </a:endParaRPr>
          </a:p>
        </p:txBody>
      </p:sp>
    </p:spTree>
    <p:extLst>
      <p:ext uri="{BB962C8B-B14F-4D97-AF65-F5344CB8AC3E}">
        <p14:creationId xmlns:p14="http://schemas.microsoft.com/office/powerpoint/2010/main" val="67222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987824" y="203859"/>
            <a:ext cx="6400800" cy="6858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000" dirty="0" smtClean="0"/>
              <a:t>The man</a:t>
            </a:r>
            <a:endParaRPr lang="en-US" sz="4000" dirty="0"/>
          </a:p>
        </p:txBody>
      </p:sp>
      <p:sp>
        <p:nvSpPr>
          <p:cNvPr id="3" name="Content Placeholder 4"/>
          <p:cNvSpPr txBox="1">
            <a:spLocks/>
          </p:cNvSpPr>
          <p:nvPr/>
        </p:nvSpPr>
        <p:spPr>
          <a:xfrm>
            <a:off x="-36512" y="546759"/>
            <a:ext cx="3960440" cy="5544616"/>
          </a:xfrm>
          <a:prstGeom prst="rect">
            <a:avLst/>
          </a:prstGeom>
        </p:spPr>
        <p:txBody>
          <a:bodyPr>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sz="2400" b="1" dirty="0" smtClean="0"/>
              <a:t>Lived from 1788-1860</a:t>
            </a:r>
          </a:p>
          <a:p>
            <a:r>
              <a:rPr lang="en-US" sz="2400" b="1" dirty="0" smtClean="0"/>
              <a:t>German</a:t>
            </a:r>
          </a:p>
          <a:p>
            <a:r>
              <a:rPr lang="en-US" altLang="en-US" sz="2400" b="1" dirty="0" smtClean="0"/>
              <a:t>The major work: The </a:t>
            </a:r>
            <a:r>
              <a:rPr lang="en-US" altLang="en-US" sz="2400" b="1" dirty="0"/>
              <a:t>world as will and representation</a:t>
            </a:r>
            <a:endParaRPr lang="en-US" sz="2400" b="1" dirty="0" smtClean="0"/>
          </a:p>
          <a:p>
            <a:r>
              <a:rPr lang="en-US" sz="2400" b="1" dirty="0" smtClean="0"/>
              <a:t>Schopenhauer rejected most of his predecessors in philosophy</a:t>
            </a:r>
          </a:p>
          <a:p>
            <a:r>
              <a:rPr lang="en-US" sz="2400" b="1" dirty="0" smtClean="0"/>
              <a:t>He only recognized two philosophers</a:t>
            </a:r>
          </a:p>
          <a:p>
            <a:pPr lvl="1"/>
            <a:r>
              <a:rPr lang="en-US" sz="1800" b="1" dirty="0" smtClean="0"/>
              <a:t>Kant</a:t>
            </a:r>
          </a:p>
          <a:p>
            <a:pPr lvl="1"/>
            <a:r>
              <a:rPr lang="en-US" sz="1800" b="1" dirty="0" smtClean="0"/>
              <a:t>Plato</a:t>
            </a:r>
          </a:p>
          <a:p>
            <a:r>
              <a:rPr lang="en-US" sz="2000" b="1" dirty="0" smtClean="0"/>
              <a:t>He also drew different aspects from some philosophies of the East (Buddhism)</a:t>
            </a:r>
          </a:p>
        </p:txBody>
      </p:sp>
      <p:pic>
        <p:nvPicPr>
          <p:cNvPr id="4" name="Picture 2" descr="http://www.theoccidentalobserver.net/authors/Schopenhau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036" y="1072054"/>
            <a:ext cx="5286964" cy="52372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Bilder-Philosoph\SCH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517" y="980728"/>
            <a:ext cx="5352483"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12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2" y="695003"/>
            <a:ext cx="4572000" cy="2246769"/>
          </a:xfrm>
          <a:prstGeom prst="rect">
            <a:avLst/>
          </a:prstGeom>
          <a:solidFill>
            <a:srgbClr val="FF33CC"/>
          </a:solidFill>
        </p:spPr>
        <p:txBody>
          <a:bodyPr>
            <a:spAutoFit/>
          </a:bodyPr>
          <a:lstStyle/>
          <a:p>
            <a:pPr algn="just"/>
            <a:r>
              <a:rPr lang="en-US" altLang="en-US" sz="2800" b="1" dirty="0" smtClean="0"/>
              <a:t>    The </a:t>
            </a:r>
            <a:r>
              <a:rPr lang="en-US" altLang="en-US" sz="2800" b="1" dirty="0"/>
              <a:t>modern western philosophy culminates in </a:t>
            </a:r>
            <a:r>
              <a:rPr lang="en-US" altLang="en-US" sz="2800" b="1" dirty="0" smtClean="0"/>
              <a:t>optimism </a:t>
            </a:r>
            <a:r>
              <a:rPr lang="en-US" altLang="en-US" sz="2800" b="1" dirty="0"/>
              <a:t>that the reason will reign at the end of human history. </a:t>
            </a:r>
            <a:endParaRPr lang="en-US" sz="2800" b="1" dirty="0"/>
          </a:p>
        </p:txBody>
      </p:sp>
      <p:sp>
        <p:nvSpPr>
          <p:cNvPr id="3" name="Rectangle 2"/>
          <p:cNvSpPr/>
          <p:nvPr/>
        </p:nvSpPr>
        <p:spPr>
          <a:xfrm>
            <a:off x="18773" y="3157796"/>
            <a:ext cx="4572000" cy="791692"/>
          </a:xfrm>
          <a:prstGeom prst="rect">
            <a:avLst/>
          </a:prstGeom>
          <a:solidFill>
            <a:srgbClr val="FCCCF5"/>
          </a:solidFill>
        </p:spPr>
        <p:txBody>
          <a:bodyPr>
            <a:spAutoFit/>
          </a:bodyPr>
          <a:lstStyle/>
          <a:p>
            <a:pPr algn="ctr">
              <a:lnSpc>
                <a:spcPct val="80000"/>
              </a:lnSpc>
            </a:pPr>
            <a:r>
              <a:rPr lang="en-US" altLang="en-US" sz="2800" b="1" dirty="0">
                <a:solidFill>
                  <a:schemeClr val="bg1"/>
                </a:solidFill>
              </a:rPr>
              <a:t>The real is reasonable, and the reasonable is real.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86" y="3949488"/>
            <a:ext cx="4400406" cy="2935896"/>
          </a:xfrm>
          <a:prstGeom prst="rect">
            <a:avLst/>
          </a:prstGeom>
        </p:spPr>
      </p:pic>
      <p:sp>
        <p:nvSpPr>
          <p:cNvPr id="5" name="Rectangle 4"/>
          <p:cNvSpPr/>
          <p:nvPr/>
        </p:nvSpPr>
        <p:spPr>
          <a:xfrm>
            <a:off x="395536" y="26136"/>
            <a:ext cx="3440365"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altLang="en-US" sz="2800" b="1" dirty="0"/>
              <a:t>Hegelian optimism </a:t>
            </a:r>
            <a:endParaRPr lang="en-US" sz="2800" dirty="0"/>
          </a:p>
        </p:txBody>
      </p:sp>
      <p:sp>
        <p:nvSpPr>
          <p:cNvPr id="6" name="Rectangle 5"/>
          <p:cNvSpPr/>
          <p:nvPr/>
        </p:nvSpPr>
        <p:spPr>
          <a:xfrm>
            <a:off x="4626187" y="66154"/>
            <a:ext cx="4482317" cy="523220"/>
          </a:xfrm>
          <a:prstGeom prst="rect">
            <a:avLst/>
          </a:prstGeom>
          <a:solidFill>
            <a:schemeClr val="bg1"/>
          </a:solidFill>
        </p:spPr>
        <p:txBody>
          <a:bodyPr wrap="none">
            <a:spAutoFit/>
          </a:bodyPr>
          <a:lstStyle/>
          <a:p>
            <a:r>
              <a:rPr lang="en-US" altLang="en-US" sz="2800" b="1" u="sng" dirty="0" smtClean="0"/>
              <a:t>Schopenhauer pessimism </a:t>
            </a:r>
            <a:endParaRPr lang="en-US" sz="2800" b="1" u="sng" dirty="0"/>
          </a:p>
        </p:txBody>
      </p:sp>
      <p:sp>
        <p:nvSpPr>
          <p:cNvPr id="7" name="Rectangle 6"/>
          <p:cNvSpPr/>
          <p:nvPr/>
        </p:nvSpPr>
        <p:spPr>
          <a:xfrm>
            <a:off x="4557403" y="695003"/>
            <a:ext cx="4572000" cy="3539430"/>
          </a:xfrm>
          <a:prstGeom prst="rect">
            <a:avLst/>
          </a:prstGeom>
          <a:solidFill>
            <a:schemeClr val="bg1">
              <a:lumMod val="75000"/>
              <a:lumOff val="25000"/>
            </a:schemeClr>
          </a:solidFill>
        </p:spPr>
        <p:txBody>
          <a:bodyPr>
            <a:spAutoFit/>
          </a:bodyPr>
          <a:lstStyle/>
          <a:p>
            <a:pPr algn="just"/>
            <a:r>
              <a:rPr lang="en-US" altLang="en-US" sz="2800" b="1" dirty="0" smtClean="0"/>
              <a:t>   Schopenhauer </a:t>
            </a:r>
            <a:r>
              <a:rPr lang="en-US" altLang="en-US" sz="2800" b="1" dirty="0"/>
              <a:t>views happiness not as something positive, but as something negative. Suffering is something; happiness is nothing. If we feel happy, we don’t get the real situation. </a:t>
            </a:r>
            <a:endParaRPr lang="en-US" sz="2800" b="1" dirty="0"/>
          </a:p>
        </p:txBody>
      </p:sp>
      <p:sp>
        <p:nvSpPr>
          <p:cNvPr id="8" name="Rectangle 7"/>
          <p:cNvSpPr/>
          <p:nvPr/>
        </p:nvSpPr>
        <p:spPr>
          <a:xfrm>
            <a:off x="4626187" y="4333776"/>
            <a:ext cx="4572000" cy="2554545"/>
          </a:xfrm>
          <a:prstGeom prst="rect">
            <a:avLst/>
          </a:prstGeom>
        </p:spPr>
        <p:txBody>
          <a:bodyPr>
            <a:spAutoFit/>
          </a:bodyPr>
          <a:lstStyle/>
          <a:p>
            <a:pPr algn="ctr"/>
            <a:r>
              <a:rPr lang="en-US" altLang="en-US" sz="3200" b="1" dirty="0"/>
              <a:t>This feeling of happiness comes from the absence of consciousness of our life. </a:t>
            </a:r>
            <a:r>
              <a:rPr lang="en-US" altLang="en-US" sz="3200" b="1" dirty="0" smtClean="0"/>
              <a:t>16</a:t>
            </a:r>
            <a:endParaRPr lang="en-US" sz="3200" b="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695003"/>
            <a:ext cx="4608512" cy="3638773"/>
          </a:xfrm>
          <a:prstGeom prst="rect">
            <a:avLst/>
          </a:prstGeom>
        </p:spPr>
      </p:pic>
    </p:spTree>
    <p:extLst>
      <p:ext uri="{BB962C8B-B14F-4D97-AF65-F5344CB8AC3E}">
        <p14:creationId xmlns:p14="http://schemas.microsoft.com/office/powerpoint/2010/main" val="46339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752" y="0"/>
            <a:ext cx="4716356" cy="584775"/>
          </a:xfrm>
          <a:prstGeom prst="rect">
            <a:avLst/>
          </a:prstGeom>
        </p:spPr>
        <p:txBody>
          <a:bodyPr wrap="none">
            <a:spAutoFit/>
          </a:bodyPr>
          <a:lstStyle/>
          <a:p>
            <a:r>
              <a:rPr lang="en-US" altLang="en-US" sz="3200" b="1" dirty="0" smtClean="0"/>
              <a:t>Being (</a:t>
            </a:r>
            <a:r>
              <a:rPr lang="en-US" altLang="en-US" sz="3200" b="1" dirty="0" err="1" smtClean="0"/>
              <a:t>noumen</a:t>
            </a:r>
            <a:r>
              <a:rPr lang="en-US" altLang="en-US" sz="3200" b="1" dirty="0" smtClean="0"/>
              <a:t>)  </a:t>
            </a:r>
            <a:r>
              <a:rPr lang="en-US" altLang="en-US" sz="3200" b="1" dirty="0"/>
              <a:t>as Will</a:t>
            </a:r>
            <a:endParaRPr lang="en-US" sz="3200" b="1" dirty="0"/>
          </a:p>
        </p:txBody>
      </p:sp>
      <p:sp>
        <p:nvSpPr>
          <p:cNvPr id="3" name="Rectangle 2"/>
          <p:cNvSpPr/>
          <p:nvPr/>
        </p:nvSpPr>
        <p:spPr>
          <a:xfrm>
            <a:off x="-323916" y="1124744"/>
            <a:ext cx="4572000" cy="2246769"/>
          </a:xfrm>
          <a:prstGeom prst="rect">
            <a:avLst/>
          </a:prstGeom>
        </p:spPr>
        <p:txBody>
          <a:bodyPr>
            <a:spAutoFit/>
          </a:bodyPr>
          <a:lstStyle/>
          <a:p>
            <a:pPr algn="ctr"/>
            <a:r>
              <a:rPr lang="en-US" altLang="en-US" sz="2800" b="1" dirty="0"/>
              <a:t>The reality in itself according to Kant is unknowable, and we know only the phenomenal world. </a:t>
            </a:r>
            <a:endParaRPr lang="en-US" sz="2800" b="1" dirty="0"/>
          </a:p>
        </p:txBody>
      </p:sp>
      <p:sp>
        <p:nvSpPr>
          <p:cNvPr id="4" name="Rectangle 3"/>
          <p:cNvSpPr/>
          <p:nvPr/>
        </p:nvSpPr>
        <p:spPr>
          <a:xfrm>
            <a:off x="1401188" y="476672"/>
            <a:ext cx="1197764" cy="584775"/>
          </a:xfrm>
          <a:prstGeom prst="rect">
            <a:avLst/>
          </a:prstGeom>
        </p:spPr>
        <p:txBody>
          <a:bodyPr wrap="none">
            <a:spAutoFit/>
          </a:bodyPr>
          <a:lstStyle/>
          <a:p>
            <a:r>
              <a:rPr lang="en-US" altLang="en-US" sz="3200" b="1" dirty="0"/>
              <a:t>Kant </a:t>
            </a:r>
            <a:endParaRPr lang="en-US" sz="3200" dirty="0"/>
          </a:p>
        </p:txBody>
      </p:sp>
      <p:sp>
        <p:nvSpPr>
          <p:cNvPr id="5" name="Rectangle 4"/>
          <p:cNvSpPr/>
          <p:nvPr/>
        </p:nvSpPr>
        <p:spPr>
          <a:xfrm>
            <a:off x="4248084" y="764704"/>
            <a:ext cx="4572000" cy="1569660"/>
          </a:xfrm>
          <a:prstGeom prst="rect">
            <a:avLst/>
          </a:prstGeom>
        </p:spPr>
        <p:txBody>
          <a:bodyPr>
            <a:spAutoFit/>
          </a:bodyPr>
          <a:lstStyle/>
          <a:p>
            <a:pPr algn="ctr"/>
            <a:r>
              <a:rPr lang="en-US" altLang="en-US" sz="2400" b="1" dirty="0"/>
              <a:t>Schopenhauer refuses this very fundamental of Kant’s philosophy that influences the German idealism. </a:t>
            </a:r>
            <a:endParaRPr lang="en-US" sz="2400" b="1" dirty="0"/>
          </a:p>
        </p:txBody>
      </p:sp>
      <p:sp>
        <p:nvSpPr>
          <p:cNvPr id="6" name="Rectangle 5"/>
          <p:cNvSpPr/>
          <p:nvPr/>
        </p:nvSpPr>
        <p:spPr>
          <a:xfrm>
            <a:off x="4427984" y="2248128"/>
            <a:ext cx="4572000" cy="1384995"/>
          </a:xfrm>
          <a:prstGeom prst="rect">
            <a:avLst/>
          </a:prstGeom>
        </p:spPr>
        <p:txBody>
          <a:bodyPr>
            <a:spAutoFit/>
          </a:bodyPr>
          <a:lstStyle/>
          <a:p>
            <a:pPr algn="ctr"/>
            <a:r>
              <a:rPr lang="en-US" altLang="en-US" sz="2800" b="1" dirty="0"/>
              <a:t>According to him </a:t>
            </a:r>
            <a:r>
              <a:rPr lang="en-US" altLang="en-US" sz="2800" b="1" dirty="0" smtClean="0"/>
              <a:t>‘reality in itself’ </a:t>
            </a:r>
            <a:r>
              <a:rPr lang="en-US" altLang="en-US" sz="2800" b="1" dirty="0"/>
              <a:t>is knowable, and it is the will</a:t>
            </a:r>
            <a:r>
              <a:rPr lang="en-US" altLang="en-US" sz="2800" b="1" dirty="0" smtClean="0"/>
              <a:t>. +</a:t>
            </a:r>
            <a:endParaRPr lang="en-US" altLang="en-US" sz="28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60" y="3371513"/>
            <a:ext cx="3203848" cy="33981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084" y="3506702"/>
            <a:ext cx="4895916" cy="334786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004" y="3488111"/>
            <a:ext cx="5524500" cy="3351298"/>
          </a:xfrm>
          <a:prstGeom prst="rect">
            <a:avLst/>
          </a:prstGeom>
        </p:spPr>
      </p:pic>
      <p:sp>
        <p:nvSpPr>
          <p:cNvPr id="9" name="Rectangle 8"/>
          <p:cNvSpPr/>
          <p:nvPr/>
        </p:nvSpPr>
        <p:spPr>
          <a:xfrm>
            <a:off x="5409417" y="5654858"/>
            <a:ext cx="2249334" cy="1446550"/>
          </a:xfrm>
          <a:prstGeom prst="rect">
            <a:avLst/>
          </a:prstGeom>
        </p:spPr>
        <p:txBody>
          <a:bodyPr wrap="none">
            <a:spAutoFit/>
          </a:bodyPr>
          <a:lstStyle/>
          <a:p>
            <a:r>
              <a:rPr lang="en-US" altLang="en-US" sz="8800" b="1" i="1" dirty="0"/>
              <a:t>will</a:t>
            </a:r>
            <a:endParaRPr lang="en-US" sz="8800" i="1" dirty="0"/>
          </a:p>
        </p:txBody>
      </p:sp>
      <p:sp>
        <p:nvSpPr>
          <p:cNvPr id="11" name="Rectangle 10"/>
          <p:cNvSpPr/>
          <p:nvPr/>
        </p:nvSpPr>
        <p:spPr>
          <a:xfrm>
            <a:off x="3779912" y="823352"/>
            <a:ext cx="5328592" cy="267765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r>
              <a:rPr lang="en-US" altLang="en-US" sz="2400" b="1" dirty="0"/>
              <a:t>The Schopenhauer’s will is the reality it self. If the whole reality is will, it is a dynamic movement of will, not a being, or a becoming. But the movement of will moves nowhere, because this metaphysical will is blind and purposeless.</a:t>
            </a:r>
            <a:endParaRPr lang="en-US" sz="2400" b="1" dirty="0"/>
          </a:p>
        </p:txBody>
      </p:sp>
    </p:spTree>
    <p:extLst>
      <p:ext uri="{BB962C8B-B14F-4D97-AF65-F5344CB8AC3E}">
        <p14:creationId xmlns:p14="http://schemas.microsoft.com/office/powerpoint/2010/main" val="12072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0"/>
            <a:ext cx="8229600" cy="571500"/>
          </a:xfrm>
          <a:prstGeom prst="rect">
            <a:avLst/>
          </a:prstGeom>
          <a:ln>
            <a:solidFill>
              <a:schemeClr val="accent1"/>
            </a:solidFill>
          </a:ln>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sz="2800" dirty="0" smtClean="0">
                <a:solidFill>
                  <a:schemeClr val="tx1"/>
                </a:solidFill>
              </a:rPr>
              <a:t>Suffering – That is the essence of our life </a:t>
            </a:r>
            <a:endParaRPr lang="en-US" altLang="en-US" sz="2800" dirty="0">
              <a:solidFill>
                <a:schemeClr val="tx1"/>
              </a:solidFill>
            </a:endParaRPr>
          </a:p>
        </p:txBody>
      </p:sp>
      <p:sp>
        <p:nvSpPr>
          <p:cNvPr id="3" name="Rectangle 2"/>
          <p:cNvSpPr/>
          <p:nvPr/>
        </p:nvSpPr>
        <p:spPr>
          <a:xfrm>
            <a:off x="179512" y="764704"/>
            <a:ext cx="8784976" cy="523220"/>
          </a:xfrm>
          <a:prstGeom prst="rect">
            <a:avLst/>
          </a:prstGeom>
        </p:spPr>
        <p:txBody>
          <a:bodyPr wrap="square">
            <a:spAutoFit/>
          </a:bodyPr>
          <a:lstStyle/>
          <a:p>
            <a:pPr algn="ctr"/>
            <a:r>
              <a:rPr lang="en-US" altLang="en-US" sz="2800" b="1" i="1" dirty="0"/>
              <a:t>We are the slave of the blind metaphysical will. </a:t>
            </a:r>
            <a:endParaRPr lang="en-US" sz="2800" b="1" i="1" dirty="0"/>
          </a:p>
        </p:txBody>
      </p:sp>
      <p:sp>
        <p:nvSpPr>
          <p:cNvPr id="4" name="Rectangle 3"/>
          <p:cNvSpPr/>
          <p:nvPr/>
        </p:nvSpPr>
        <p:spPr>
          <a:xfrm>
            <a:off x="714400" y="1554227"/>
            <a:ext cx="7715200" cy="1384995"/>
          </a:xfrm>
          <a:prstGeom prst="rect">
            <a:avLst/>
          </a:prstGeom>
        </p:spPr>
        <p:txBody>
          <a:bodyPr wrap="square">
            <a:spAutoFit/>
          </a:bodyPr>
          <a:lstStyle/>
          <a:p>
            <a:pPr algn="ctr"/>
            <a:r>
              <a:rPr lang="en-US" altLang="en-US" sz="2800" b="1" dirty="0"/>
              <a:t>O</a:t>
            </a:r>
            <a:r>
              <a:rPr lang="en-US" altLang="en-US" sz="2800" b="1" dirty="0" smtClean="0"/>
              <a:t>ur </a:t>
            </a:r>
            <a:r>
              <a:rPr lang="en-US" altLang="en-US" sz="2800" b="1" dirty="0"/>
              <a:t>life is not only full of suffering, but also life means to suffer, because the will is arbitrary and purposeless. </a:t>
            </a:r>
            <a:endParaRPr lang="en-US" sz="2800" b="1" dirty="0"/>
          </a:p>
        </p:txBody>
      </p:sp>
      <p:sp>
        <p:nvSpPr>
          <p:cNvPr id="5" name="Rectangle 4"/>
          <p:cNvSpPr/>
          <p:nvPr/>
        </p:nvSpPr>
        <p:spPr>
          <a:xfrm>
            <a:off x="456319" y="3226446"/>
            <a:ext cx="2661306" cy="707886"/>
          </a:xfrm>
          <a:prstGeom prst="rect">
            <a:avLst/>
          </a:prstGeom>
          <a:noFill/>
        </p:spPr>
        <p:txBody>
          <a:bodyPr wrap="none" lIns="91440" tIns="45720" rIns="91440" bIns="45720">
            <a:prstTxWarp prst="textArchUp">
              <a:avLst/>
            </a:prstTxWarp>
            <a:spAutoFit/>
          </a:bodyPr>
          <a:lstStyle/>
          <a:p>
            <a:pPr algn="ctr"/>
            <a:r>
              <a:rPr lang="en-US" sz="4000" b="0" cap="none" spc="0" dirty="0" smtClean="0">
                <a:ln w="18415" cmpd="sng">
                  <a:solidFill>
                    <a:sysClr val="windowText" lastClr="000000"/>
                  </a:solidFill>
                  <a:prstDash val="solid"/>
                </a:ln>
                <a:solidFill>
                  <a:srgbClr val="C00000"/>
                </a:solidFill>
                <a:effectLst>
                  <a:outerShdw blurRad="63500" dir="3600000" algn="tl" rotWithShape="0">
                    <a:srgbClr val="000000">
                      <a:alpha val="70000"/>
                    </a:srgbClr>
                  </a:outerShdw>
                </a:effectLst>
              </a:rPr>
              <a:t>1. I want…</a:t>
            </a:r>
            <a:endParaRPr lang="en-US" sz="4000" b="0" cap="none" spc="0" dirty="0">
              <a:ln w="18415" cmpd="sng">
                <a:solidFill>
                  <a:sysClr val="windowText" lastClr="000000"/>
                </a:solidFill>
                <a:prstDash val="solid"/>
              </a:ln>
              <a:solidFill>
                <a:srgbClr val="C00000"/>
              </a:solidFill>
              <a:effectLst>
                <a:outerShdw blurRad="63500" dir="3600000" algn="tl" rotWithShape="0">
                  <a:srgbClr val="000000">
                    <a:alpha val="70000"/>
                  </a:srgbClr>
                </a:outerShdw>
              </a:effectLs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60" y="4797152"/>
            <a:ext cx="1779363" cy="181867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9105" y="5017046"/>
            <a:ext cx="1480767" cy="18409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2006" y="3580389"/>
            <a:ext cx="1670344" cy="142149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279" y="5109843"/>
            <a:ext cx="1606761" cy="174815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399" y="3448686"/>
            <a:ext cx="1269435" cy="132232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1599" y="5119213"/>
            <a:ext cx="1728633" cy="172863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6358" y="3422798"/>
            <a:ext cx="1587500" cy="1625600"/>
          </a:xfrm>
          <a:prstGeom prst="rect">
            <a:avLst/>
          </a:prstGeom>
        </p:spPr>
      </p:pic>
      <p:sp>
        <p:nvSpPr>
          <p:cNvPr id="13" name="Rectangle 12"/>
          <p:cNvSpPr/>
          <p:nvPr/>
        </p:nvSpPr>
        <p:spPr>
          <a:xfrm rot="20071373">
            <a:off x="5920289" y="3047247"/>
            <a:ext cx="2661306" cy="707886"/>
          </a:xfrm>
          <a:prstGeom prst="rect">
            <a:avLst/>
          </a:prstGeom>
          <a:noFill/>
        </p:spPr>
        <p:txBody>
          <a:bodyPr wrap="none" lIns="91440" tIns="45720" rIns="91440" bIns="45720">
            <a:prstTxWarp prst="textArchUp">
              <a:avLst/>
            </a:prstTxWarp>
            <a:spAutoFit/>
          </a:bodyPr>
          <a:lstStyle/>
          <a:p>
            <a:pPr algn="ctr"/>
            <a:r>
              <a:rPr lang="en-US" sz="4000" dirty="0">
                <a:ln w="18415" cmpd="sng">
                  <a:solidFill>
                    <a:schemeClr val="tx1"/>
                  </a:solidFill>
                  <a:prstDash val="solid"/>
                </a:ln>
                <a:solidFill>
                  <a:schemeClr val="accent2">
                    <a:lumMod val="20000"/>
                    <a:lumOff val="80000"/>
                  </a:schemeClr>
                </a:solidFill>
                <a:effectLst>
                  <a:outerShdw blurRad="63500" dir="3600000" algn="tl" rotWithShape="0">
                    <a:srgbClr val="000000">
                      <a:alpha val="70000"/>
                    </a:srgbClr>
                  </a:outerShdw>
                </a:effectLst>
              </a:rPr>
              <a:t>2</a:t>
            </a:r>
            <a:r>
              <a:rPr lang="en-US" sz="4000" b="0" cap="none" spc="0" dirty="0" smtClean="0">
                <a:ln w="18415" cmpd="sng">
                  <a:solidFill>
                    <a:schemeClr val="tx1"/>
                  </a:solidFill>
                  <a:prstDash val="solid"/>
                </a:ln>
                <a:solidFill>
                  <a:schemeClr val="accent2">
                    <a:lumMod val="20000"/>
                    <a:lumOff val="80000"/>
                  </a:schemeClr>
                </a:solidFill>
                <a:effectLst>
                  <a:outerShdw blurRad="63500" dir="3600000" algn="tl" rotWithShape="0">
                    <a:srgbClr val="000000">
                      <a:alpha val="70000"/>
                    </a:srgbClr>
                  </a:outerShdw>
                </a:effectLst>
              </a:rPr>
              <a:t>. </a:t>
            </a:r>
            <a:r>
              <a:rPr lang="en-US" sz="4000" dirty="0" smtClean="0">
                <a:ln w="18415" cmpd="sng">
                  <a:solidFill>
                    <a:schemeClr val="tx1"/>
                  </a:solidFill>
                  <a:prstDash val="solid"/>
                </a:ln>
                <a:solidFill>
                  <a:schemeClr val="accent2">
                    <a:lumMod val="20000"/>
                    <a:lumOff val="80000"/>
                  </a:schemeClr>
                </a:solidFill>
                <a:effectLst>
                  <a:outerShdw blurRad="63500" dir="3600000" algn="tl" rotWithShape="0">
                    <a:srgbClr val="000000">
                      <a:alpha val="70000"/>
                    </a:srgbClr>
                  </a:outerShdw>
                </a:effectLst>
              </a:rPr>
              <a:t>How to obtain …</a:t>
            </a:r>
            <a:endParaRPr lang="en-US" sz="4000" b="0" cap="none" spc="0" dirty="0">
              <a:ln w="18415" cmpd="sng">
                <a:solidFill>
                  <a:schemeClr val="tx1"/>
                </a:solidFill>
                <a:prstDash val="solid"/>
              </a:ln>
              <a:solidFill>
                <a:schemeClr val="accent2">
                  <a:lumMod val="20000"/>
                  <a:lumOff val="80000"/>
                </a:schemeClr>
              </a:solidFill>
              <a:effectLst>
                <a:outerShdw blurRad="63500" dir="3600000" algn="tl" rotWithShape="0">
                  <a:srgbClr val="000000">
                    <a:alpha val="70000"/>
                  </a:srgbClr>
                </a:outerShdw>
              </a:effectLst>
            </a:endParaRPr>
          </a:p>
        </p:txBody>
      </p:sp>
      <p:sp>
        <p:nvSpPr>
          <p:cNvPr id="14" name="TextBox 13"/>
          <p:cNvSpPr txBox="1"/>
          <p:nvPr/>
        </p:nvSpPr>
        <p:spPr>
          <a:xfrm>
            <a:off x="6804248" y="3934332"/>
            <a:ext cx="1625352" cy="523220"/>
          </a:xfrm>
          <a:prstGeom prst="rect">
            <a:avLst/>
          </a:prstGeom>
          <a:solidFill>
            <a:schemeClr val="accent5">
              <a:lumMod val="75000"/>
            </a:schemeClr>
          </a:solidFill>
        </p:spPr>
        <p:txBody>
          <a:bodyPr wrap="square" rtlCol="0">
            <a:spAutoFit/>
          </a:bodyPr>
          <a:lstStyle/>
          <a:p>
            <a:r>
              <a:rPr lang="en-US" sz="2800" b="1" dirty="0" smtClean="0"/>
              <a:t>Reason</a:t>
            </a:r>
            <a:endParaRPr lang="en-US" sz="2800" b="1" dirty="0"/>
          </a:p>
        </p:txBody>
      </p:sp>
      <p:sp>
        <p:nvSpPr>
          <p:cNvPr id="15" name="TextBox 14"/>
          <p:cNvSpPr txBox="1"/>
          <p:nvPr/>
        </p:nvSpPr>
        <p:spPr>
          <a:xfrm>
            <a:off x="7232091" y="4528790"/>
            <a:ext cx="1911907" cy="523220"/>
          </a:xfrm>
          <a:prstGeom prst="rect">
            <a:avLst/>
          </a:prstGeom>
          <a:solidFill>
            <a:schemeClr val="accent6">
              <a:lumMod val="60000"/>
              <a:lumOff val="40000"/>
            </a:schemeClr>
          </a:solidFill>
        </p:spPr>
        <p:txBody>
          <a:bodyPr wrap="square" rtlCol="0">
            <a:spAutoFit/>
          </a:bodyPr>
          <a:lstStyle/>
          <a:p>
            <a:r>
              <a:rPr lang="en-US" sz="2800" b="1" dirty="0" smtClean="0"/>
              <a:t>Judgment</a:t>
            </a:r>
            <a:endParaRPr lang="en-US" sz="2800" b="1" dirty="0"/>
          </a:p>
        </p:txBody>
      </p:sp>
      <p:sp>
        <p:nvSpPr>
          <p:cNvPr id="16" name="TextBox 15"/>
          <p:cNvSpPr txBox="1"/>
          <p:nvPr/>
        </p:nvSpPr>
        <p:spPr>
          <a:xfrm>
            <a:off x="7079430" y="5252626"/>
            <a:ext cx="1625352" cy="523220"/>
          </a:xfrm>
          <a:prstGeom prst="rect">
            <a:avLst/>
          </a:prstGeom>
          <a:solidFill>
            <a:srgbClr val="FFFF00"/>
          </a:solidFill>
        </p:spPr>
        <p:txBody>
          <a:bodyPr wrap="square" rtlCol="0">
            <a:spAutoFit/>
          </a:bodyPr>
          <a:lstStyle/>
          <a:p>
            <a:r>
              <a:rPr lang="en-US" sz="2800" b="1" dirty="0" smtClean="0">
                <a:solidFill>
                  <a:schemeClr val="bg1"/>
                </a:solidFill>
              </a:rPr>
              <a:t>Strategy</a:t>
            </a:r>
            <a:endParaRPr lang="en-US" sz="2800" b="1" dirty="0">
              <a:solidFill>
                <a:schemeClr val="bg1"/>
              </a:solidFill>
            </a:endParaRPr>
          </a:p>
        </p:txBody>
      </p:sp>
      <p:sp>
        <p:nvSpPr>
          <p:cNvPr id="17" name="TextBox 16"/>
          <p:cNvSpPr txBox="1"/>
          <p:nvPr/>
        </p:nvSpPr>
        <p:spPr>
          <a:xfrm>
            <a:off x="7232091" y="3292971"/>
            <a:ext cx="1625352" cy="523220"/>
          </a:xfrm>
          <a:prstGeom prst="rect">
            <a:avLst/>
          </a:prstGeom>
          <a:solidFill>
            <a:srgbClr val="00B0F0"/>
          </a:solidFill>
        </p:spPr>
        <p:txBody>
          <a:bodyPr wrap="square" rtlCol="0">
            <a:spAutoFit/>
          </a:bodyPr>
          <a:lstStyle/>
          <a:p>
            <a:r>
              <a:rPr lang="en-US" sz="2800" b="1" dirty="0" smtClean="0"/>
              <a:t>Method</a:t>
            </a:r>
            <a:endParaRPr lang="en-US" sz="2800" b="1" dirty="0"/>
          </a:p>
        </p:txBody>
      </p:sp>
      <p:sp>
        <p:nvSpPr>
          <p:cNvPr id="18" name="TextBox 17"/>
          <p:cNvSpPr txBox="1"/>
          <p:nvPr/>
        </p:nvSpPr>
        <p:spPr>
          <a:xfrm>
            <a:off x="7079430" y="5983921"/>
            <a:ext cx="1885058" cy="523220"/>
          </a:xfrm>
          <a:prstGeom prst="rect">
            <a:avLst/>
          </a:prstGeom>
          <a:solidFill>
            <a:srgbClr val="FFC000"/>
          </a:solidFill>
        </p:spPr>
        <p:txBody>
          <a:bodyPr wrap="square" rtlCol="0">
            <a:spAutoFit/>
          </a:bodyPr>
          <a:lstStyle/>
          <a:p>
            <a:r>
              <a:rPr lang="en-US" sz="2800" b="1" dirty="0" smtClean="0"/>
              <a:t>Resources</a:t>
            </a:r>
            <a:endParaRPr lang="en-US" sz="2800" b="1" dirty="0"/>
          </a:p>
        </p:txBody>
      </p:sp>
      <p:sp>
        <p:nvSpPr>
          <p:cNvPr id="19" name="Rectangle 18"/>
          <p:cNvSpPr/>
          <p:nvPr/>
        </p:nvSpPr>
        <p:spPr>
          <a:xfrm>
            <a:off x="35496" y="1268760"/>
            <a:ext cx="8880228" cy="138499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altLang="en-US" sz="2800" b="1" dirty="0" smtClean="0"/>
              <a:t>   We </a:t>
            </a:r>
            <a:r>
              <a:rPr lang="en-US" altLang="en-US" sz="2800" b="1" dirty="0"/>
              <a:t>plan something rationally for our future, but our reason is only the instrument of that will. The will play our reason without any direction.</a:t>
            </a:r>
          </a:p>
        </p:txBody>
      </p:sp>
    </p:spTree>
    <p:extLst>
      <p:ext uri="{BB962C8B-B14F-4D97-AF65-F5344CB8AC3E}">
        <p14:creationId xmlns:p14="http://schemas.microsoft.com/office/powerpoint/2010/main" val="303819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500"/>
                            </p:stCondLst>
                            <p:childTnLst>
                              <p:par>
                                <p:cTn id="17" presetID="10"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5000"/>
                            </p:stCondLst>
                            <p:childTnLst>
                              <p:par>
                                <p:cTn id="21" presetID="10" presetClass="entr" presetSubtype="0" fill="hold"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par>
                          <p:cTn id="24" fill="hold">
                            <p:stCondLst>
                              <p:cond delay="6500"/>
                            </p:stCondLst>
                            <p:childTnLst>
                              <p:par>
                                <p:cTn id="25" presetID="10" presetClass="entr" presetSubtype="0" fill="hold" nodeType="after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8000"/>
                            </p:stCondLst>
                            <p:childTnLst>
                              <p:par>
                                <p:cTn id="29" presetID="10" presetClass="entr" presetSubtype="0" fill="hold"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par>
                          <p:cTn id="32" fill="hold">
                            <p:stCondLst>
                              <p:cond delay="9500"/>
                            </p:stCondLst>
                            <p:childTnLst>
                              <p:par>
                                <p:cTn id="33" presetID="10" presetClass="entr" presetSubtype="0" fill="hold"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500"/>
                            </p:stCondLst>
                            <p:childTnLst>
                              <p:par>
                                <p:cTn id="42" presetID="26" presetClass="entr" presetSubtype="0" fill="hold" grpId="0" nodeType="afterEffect">
                                  <p:stCondLst>
                                    <p:cond delay="50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80">
                                          <p:stCondLst>
                                            <p:cond delay="0"/>
                                          </p:stCondLst>
                                        </p:cTn>
                                        <p:tgtEl>
                                          <p:spTgt spid="17"/>
                                        </p:tgtEl>
                                      </p:cBhvr>
                                    </p:animEffect>
                                    <p:anim calcmode="lin" valueType="num">
                                      <p:cBhvr>
                                        <p:cTn id="4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0" dur="26">
                                          <p:stCondLst>
                                            <p:cond delay="650"/>
                                          </p:stCondLst>
                                        </p:cTn>
                                        <p:tgtEl>
                                          <p:spTgt spid="17"/>
                                        </p:tgtEl>
                                      </p:cBhvr>
                                      <p:to x="100000" y="60000"/>
                                    </p:animScale>
                                    <p:animScale>
                                      <p:cBhvr>
                                        <p:cTn id="51" dur="166" decel="50000">
                                          <p:stCondLst>
                                            <p:cond delay="676"/>
                                          </p:stCondLst>
                                        </p:cTn>
                                        <p:tgtEl>
                                          <p:spTgt spid="17"/>
                                        </p:tgtEl>
                                      </p:cBhvr>
                                      <p:to x="100000" y="100000"/>
                                    </p:animScale>
                                    <p:animScale>
                                      <p:cBhvr>
                                        <p:cTn id="52" dur="26">
                                          <p:stCondLst>
                                            <p:cond delay="1312"/>
                                          </p:stCondLst>
                                        </p:cTn>
                                        <p:tgtEl>
                                          <p:spTgt spid="17"/>
                                        </p:tgtEl>
                                      </p:cBhvr>
                                      <p:to x="100000" y="80000"/>
                                    </p:animScale>
                                    <p:animScale>
                                      <p:cBhvr>
                                        <p:cTn id="53" dur="166" decel="50000">
                                          <p:stCondLst>
                                            <p:cond delay="1338"/>
                                          </p:stCondLst>
                                        </p:cTn>
                                        <p:tgtEl>
                                          <p:spTgt spid="17"/>
                                        </p:tgtEl>
                                      </p:cBhvr>
                                      <p:to x="100000" y="100000"/>
                                    </p:animScale>
                                    <p:animScale>
                                      <p:cBhvr>
                                        <p:cTn id="54" dur="26">
                                          <p:stCondLst>
                                            <p:cond delay="1642"/>
                                          </p:stCondLst>
                                        </p:cTn>
                                        <p:tgtEl>
                                          <p:spTgt spid="17"/>
                                        </p:tgtEl>
                                      </p:cBhvr>
                                      <p:to x="100000" y="90000"/>
                                    </p:animScale>
                                    <p:animScale>
                                      <p:cBhvr>
                                        <p:cTn id="55" dur="166" decel="50000">
                                          <p:stCondLst>
                                            <p:cond delay="1668"/>
                                          </p:stCondLst>
                                        </p:cTn>
                                        <p:tgtEl>
                                          <p:spTgt spid="17"/>
                                        </p:tgtEl>
                                      </p:cBhvr>
                                      <p:to x="100000" y="100000"/>
                                    </p:animScale>
                                    <p:animScale>
                                      <p:cBhvr>
                                        <p:cTn id="56" dur="26">
                                          <p:stCondLst>
                                            <p:cond delay="1808"/>
                                          </p:stCondLst>
                                        </p:cTn>
                                        <p:tgtEl>
                                          <p:spTgt spid="17"/>
                                        </p:tgtEl>
                                      </p:cBhvr>
                                      <p:to x="100000" y="95000"/>
                                    </p:animScale>
                                    <p:animScale>
                                      <p:cBhvr>
                                        <p:cTn id="57" dur="166" decel="50000">
                                          <p:stCondLst>
                                            <p:cond delay="1834"/>
                                          </p:stCondLst>
                                        </p:cTn>
                                        <p:tgtEl>
                                          <p:spTgt spid="17"/>
                                        </p:tgtEl>
                                      </p:cBhvr>
                                      <p:to x="100000" y="100000"/>
                                    </p:animScale>
                                  </p:childTnLst>
                                </p:cTn>
                              </p:par>
                            </p:childTnLst>
                          </p:cTn>
                        </p:par>
                        <p:par>
                          <p:cTn id="58" fill="hold">
                            <p:stCondLst>
                              <p:cond delay="3000"/>
                            </p:stCondLst>
                            <p:childTnLst>
                              <p:par>
                                <p:cTn id="59" presetID="26" presetClass="entr" presetSubtype="0" fill="hold" grpId="0" nodeType="afterEffect">
                                  <p:stCondLst>
                                    <p:cond delay="50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80">
                                          <p:stCondLst>
                                            <p:cond delay="0"/>
                                          </p:stCondLst>
                                        </p:cTn>
                                        <p:tgtEl>
                                          <p:spTgt spid="15"/>
                                        </p:tgtEl>
                                      </p:cBhvr>
                                    </p:animEffect>
                                    <p:anim calcmode="lin" valueType="num">
                                      <p:cBhvr>
                                        <p:cTn id="6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7" dur="26">
                                          <p:stCondLst>
                                            <p:cond delay="650"/>
                                          </p:stCondLst>
                                        </p:cTn>
                                        <p:tgtEl>
                                          <p:spTgt spid="15"/>
                                        </p:tgtEl>
                                      </p:cBhvr>
                                      <p:to x="100000" y="60000"/>
                                    </p:animScale>
                                    <p:animScale>
                                      <p:cBhvr>
                                        <p:cTn id="68" dur="166" decel="50000">
                                          <p:stCondLst>
                                            <p:cond delay="676"/>
                                          </p:stCondLst>
                                        </p:cTn>
                                        <p:tgtEl>
                                          <p:spTgt spid="15"/>
                                        </p:tgtEl>
                                      </p:cBhvr>
                                      <p:to x="100000" y="100000"/>
                                    </p:animScale>
                                    <p:animScale>
                                      <p:cBhvr>
                                        <p:cTn id="69" dur="26">
                                          <p:stCondLst>
                                            <p:cond delay="1312"/>
                                          </p:stCondLst>
                                        </p:cTn>
                                        <p:tgtEl>
                                          <p:spTgt spid="15"/>
                                        </p:tgtEl>
                                      </p:cBhvr>
                                      <p:to x="100000" y="80000"/>
                                    </p:animScale>
                                    <p:animScale>
                                      <p:cBhvr>
                                        <p:cTn id="70" dur="166" decel="50000">
                                          <p:stCondLst>
                                            <p:cond delay="1338"/>
                                          </p:stCondLst>
                                        </p:cTn>
                                        <p:tgtEl>
                                          <p:spTgt spid="15"/>
                                        </p:tgtEl>
                                      </p:cBhvr>
                                      <p:to x="100000" y="100000"/>
                                    </p:animScale>
                                    <p:animScale>
                                      <p:cBhvr>
                                        <p:cTn id="71" dur="26">
                                          <p:stCondLst>
                                            <p:cond delay="1642"/>
                                          </p:stCondLst>
                                        </p:cTn>
                                        <p:tgtEl>
                                          <p:spTgt spid="15"/>
                                        </p:tgtEl>
                                      </p:cBhvr>
                                      <p:to x="100000" y="90000"/>
                                    </p:animScale>
                                    <p:animScale>
                                      <p:cBhvr>
                                        <p:cTn id="72" dur="166" decel="50000">
                                          <p:stCondLst>
                                            <p:cond delay="1668"/>
                                          </p:stCondLst>
                                        </p:cTn>
                                        <p:tgtEl>
                                          <p:spTgt spid="15"/>
                                        </p:tgtEl>
                                      </p:cBhvr>
                                      <p:to x="100000" y="100000"/>
                                    </p:animScale>
                                    <p:animScale>
                                      <p:cBhvr>
                                        <p:cTn id="73" dur="26">
                                          <p:stCondLst>
                                            <p:cond delay="1808"/>
                                          </p:stCondLst>
                                        </p:cTn>
                                        <p:tgtEl>
                                          <p:spTgt spid="15"/>
                                        </p:tgtEl>
                                      </p:cBhvr>
                                      <p:to x="100000" y="95000"/>
                                    </p:animScale>
                                    <p:animScale>
                                      <p:cBhvr>
                                        <p:cTn id="74" dur="166" decel="50000">
                                          <p:stCondLst>
                                            <p:cond delay="1834"/>
                                          </p:stCondLst>
                                        </p:cTn>
                                        <p:tgtEl>
                                          <p:spTgt spid="15"/>
                                        </p:tgtEl>
                                      </p:cBhvr>
                                      <p:to x="100000" y="100000"/>
                                    </p:animScale>
                                  </p:childTnLst>
                                </p:cTn>
                              </p:par>
                            </p:childTnLst>
                          </p:cTn>
                        </p:par>
                        <p:par>
                          <p:cTn id="75" fill="hold">
                            <p:stCondLst>
                              <p:cond delay="5500"/>
                            </p:stCondLst>
                            <p:childTnLst>
                              <p:par>
                                <p:cTn id="76" presetID="26" presetClass="entr" presetSubtype="0" fill="hold" grpId="0" nodeType="afterEffect">
                                  <p:stCondLst>
                                    <p:cond delay="500"/>
                                  </p:stCondLst>
                                  <p:childTnLst>
                                    <p:set>
                                      <p:cBhvr>
                                        <p:cTn id="77" dur="1" fill="hold">
                                          <p:stCondLst>
                                            <p:cond delay="0"/>
                                          </p:stCondLst>
                                        </p:cTn>
                                        <p:tgtEl>
                                          <p:spTgt spid="18"/>
                                        </p:tgtEl>
                                        <p:attrNameLst>
                                          <p:attrName>style.visibility</p:attrName>
                                        </p:attrNameLst>
                                      </p:cBhvr>
                                      <p:to>
                                        <p:strVal val="visible"/>
                                      </p:to>
                                    </p:set>
                                    <p:animEffect transition="in" filter="wipe(down)">
                                      <p:cBhvr>
                                        <p:cTn id="78" dur="580">
                                          <p:stCondLst>
                                            <p:cond delay="0"/>
                                          </p:stCondLst>
                                        </p:cTn>
                                        <p:tgtEl>
                                          <p:spTgt spid="18"/>
                                        </p:tgtEl>
                                      </p:cBhvr>
                                    </p:animEffect>
                                    <p:anim calcmode="lin" valueType="num">
                                      <p:cBhvr>
                                        <p:cTn id="7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84" dur="26">
                                          <p:stCondLst>
                                            <p:cond delay="650"/>
                                          </p:stCondLst>
                                        </p:cTn>
                                        <p:tgtEl>
                                          <p:spTgt spid="18"/>
                                        </p:tgtEl>
                                      </p:cBhvr>
                                      <p:to x="100000" y="60000"/>
                                    </p:animScale>
                                    <p:animScale>
                                      <p:cBhvr>
                                        <p:cTn id="85" dur="166" decel="50000">
                                          <p:stCondLst>
                                            <p:cond delay="676"/>
                                          </p:stCondLst>
                                        </p:cTn>
                                        <p:tgtEl>
                                          <p:spTgt spid="18"/>
                                        </p:tgtEl>
                                      </p:cBhvr>
                                      <p:to x="100000" y="100000"/>
                                    </p:animScale>
                                    <p:animScale>
                                      <p:cBhvr>
                                        <p:cTn id="86" dur="26">
                                          <p:stCondLst>
                                            <p:cond delay="1312"/>
                                          </p:stCondLst>
                                        </p:cTn>
                                        <p:tgtEl>
                                          <p:spTgt spid="18"/>
                                        </p:tgtEl>
                                      </p:cBhvr>
                                      <p:to x="100000" y="80000"/>
                                    </p:animScale>
                                    <p:animScale>
                                      <p:cBhvr>
                                        <p:cTn id="87" dur="166" decel="50000">
                                          <p:stCondLst>
                                            <p:cond delay="1338"/>
                                          </p:stCondLst>
                                        </p:cTn>
                                        <p:tgtEl>
                                          <p:spTgt spid="18"/>
                                        </p:tgtEl>
                                      </p:cBhvr>
                                      <p:to x="100000" y="100000"/>
                                    </p:animScale>
                                    <p:animScale>
                                      <p:cBhvr>
                                        <p:cTn id="88" dur="26">
                                          <p:stCondLst>
                                            <p:cond delay="1642"/>
                                          </p:stCondLst>
                                        </p:cTn>
                                        <p:tgtEl>
                                          <p:spTgt spid="18"/>
                                        </p:tgtEl>
                                      </p:cBhvr>
                                      <p:to x="100000" y="90000"/>
                                    </p:animScale>
                                    <p:animScale>
                                      <p:cBhvr>
                                        <p:cTn id="89" dur="166" decel="50000">
                                          <p:stCondLst>
                                            <p:cond delay="1668"/>
                                          </p:stCondLst>
                                        </p:cTn>
                                        <p:tgtEl>
                                          <p:spTgt spid="18"/>
                                        </p:tgtEl>
                                      </p:cBhvr>
                                      <p:to x="100000" y="100000"/>
                                    </p:animScale>
                                    <p:animScale>
                                      <p:cBhvr>
                                        <p:cTn id="90" dur="26">
                                          <p:stCondLst>
                                            <p:cond delay="1808"/>
                                          </p:stCondLst>
                                        </p:cTn>
                                        <p:tgtEl>
                                          <p:spTgt spid="18"/>
                                        </p:tgtEl>
                                      </p:cBhvr>
                                      <p:to x="100000" y="95000"/>
                                    </p:animScale>
                                    <p:animScale>
                                      <p:cBhvr>
                                        <p:cTn id="91" dur="166" decel="50000">
                                          <p:stCondLst>
                                            <p:cond delay="1834"/>
                                          </p:stCondLst>
                                        </p:cTn>
                                        <p:tgtEl>
                                          <p:spTgt spid="18"/>
                                        </p:tgtEl>
                                      </p:cBhvr>
                                      <p:to x="100000" y="100000"/>
                                    </p:animScale>
                                  </p:childTnLst>
                                </p:cTn>
                              </p:par>
                            </p:childTnLst>
                          </p:cTn>
                        </p:par>
                        <p:par>
                          <p:cTn id="92" fill="hold">
                            <p:stCondLst>
                              <p:cond delay="8000"/>
                            </p:stCondLst>
                            <p:childTnLst>
                              <p:par>
                                <p:cTn id="93" presetID="26" presetClass="entr" presetSubtype="0" fill="hold" grpId="0" nodeType="afterEffect">
                                  <p:stCondLst>
                                    <p:cond delay="500"/>
                                  </p:stCondLst>
                                  <p:childTnLst>
                                    <p:set>
                                      <p:cBhvr>
                                        <p:cTn id="94" dur="1" fill="hold">
                                          <p:stCondLst>
                                            <p:cond delay="0"/>
                                          </p:stCondLst>
                                        </p:cTn>
                                        <p:tgtEl>
                                          <p:spTgt spid="16"/>
                                        </p:tgtEl>
                                        <p:attrNameLst>
                                          <p:attrName>style.visibility</p:attrName>
                                        </p:attrNameLst>
                                      </p:cBhvr>
                                      <p:to>
                                        <p:strVal val="visible"/>
                                      </p:to>
                                    </p:set>
                                    <p:animEffect transition="in" filter="wipe(down)">
                                      <p:cBhvr>
                                        <p:cTn id="95" dur="580">
                                          <p:stCondLst>
                                            <p:cond delay="0"/>
                                          </p:stCondLst>
                                        </p:cTn>
                                        <p:tgtEl>
                                          <p:spTgt spid="16"/>
                                        </p:tgtEl>
                                      </p:cBhvr>
                                    </p:animEffect>
                                    <p:anim calcmode="lin" valueType="num">
                                      <p:cBhvr>
                                        <p:cTn id="9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1" dur="26">
                                          <p:stCondLst>
                                            <p:cond delay="650"/>
                                          </p:stCondLst>
                                        </p:cTn>
                                        <p:tgtEl>
                                          <p:spTgt spid="16"/>
                                        </p:tgtEl>
                                      </p:cBhvr>
                                      <p:to x="100000" y="60000"/>
                                    </p:animScale>
                                    <p:animScale>
                                      <p:cBhvr>
                                        <p:cTn id="102" dur="166" decel="50000">
                                          <p:stCondLst>
                                            <p:cond delay="676"/>
                                          </p:stCondLst>
                                        </p:cTn>
                                        <p:tgtEl>
                                          <p:spTgt spid="16"/>
                                        </p:tgtEl>
                                      </p:cBhvr>
                                      <p:to x="100000" y="100000"/>
                                    </p:animScale>
                                    <p:animScale>
                                      <p:cBhvr>
                                        <p:cTn id="103" dur="26">
                                          <p:stCondLst>
                                            <p:cond delay="1312"/>
                                          </p:stCondLst>
                                        </p:cTn>
                                        <p:tgtEl>
                                          <p:spTgt spid="16"/>
                                        </p:tgtEl>
                                      </p:cBhvr>
                                      <p:to x="100000" y="80000"/>
                                    </p:animScale>
                                    <p:animScale>
                                      <p:cBhvr>
                                        <p:cTn id="104" dur="166" decel="50000">
                                          <p:stCondLst>
                                            <p:cond delay="1338"/>
                                          </p:stCondLst>
                                        </p:cTn>
                                        <p:tgtEl>
                                          <p:spTgt spid="16"/>
                                        </p:tgtEl>
                                      </p:cBhvr>
                                      <p:to x="100000" y="100000"/>
                                    </p:animScale>
                                    <p:animScale>
                                      <p:cBhvr>
                                        <p:cTn id="105" dur="26">
                                          <p:stCondLst>
                                            <p:cond delay="1642"/>
                                          </p:stCondLst>
                                        </p:cTn>
                                        <p:tgtEl>
                                          <p:spTgt spid="16"/>
                                        </p:tgtEl>
                                      </p:cBhvr>
                                      <p:to x="100000" y="90000"/>
                                    </p:animScale>
                                    <p:animScale>
                                      <p:cBhvr>
                                        <p:cTn id="106" dur="166" decel="50000">
                                          <p:stCondLst>
                                            <p:cond delay="1668"/>
                                          </p:stCondLst>
                                        </p:cTn>
                                        <p:tgtEl>
                                          <p:spTgt spid="16"/>
                                        </p:tgtEl>
                                      </p:cBhvr>
                                      <p:to x="100000" y="100000"/>
                                    </p:animScale>
                                    <p:animScale>
                                      <p:cBhvr>
                                        <p:cTn id="107" dur="26">
                                          <p:stCondLst>
                                            <p:cond delay="1808"/>
                                          </p:stCondLst>
                                        </p:cTn>
                                        <p:tgtEl>
                                          <p:spTgt spid="16"/>
                                        </p:tgtEl>
                                      </p:cBhvr>
                                      <p:to x="100000" y="95000"/>
                                    </p:animScale>
                                    <p:animScale>
                                      <p:cBhvr>
                                        <p:cTn id="108" dur="166" decel="50000">
                                          <p:stCondLst>
                                            <p:cond delay="1834"/>
                                          </p:stCondLst>
                                        </p:cTn>
                                        <p:tgtEl>
                                          <p:spTgt spid="16"/>
                                        </p:tgtEl>
                                      </p:cBhvr>
                                      <p:to x="100000" y="100000"/>
                                    </p:animScale>
                                  </p:childTnLst>
                                </p:cTn>
                              </p:par>
                            </p:childTnLst>
                          </p:cTn>
                        </p:par>
                        <p:par>
                          <p:cTn id="109" fill="hold">
                            <p:stCondLst>
                              <p:cond delay="10500"/>
                            </p:stCondLst>
                            <p:childTnLst>
                              <p:par>
                                <p:cTn id="110" presetID="26" presetClass="entr" presetSubtype="0" fill="hold" grpId="0" nodeType="afterEffect">
                                  <p:stCondLst>
                                    <p:cond delay="500"/>
                                  </p:stCondLst>
                                  <p:childTnLst>
                                    <p:set>
                                      <p:cBhvr>
                                        <p:cTn id="111" dur="1" fill="hold">
                                          <p:stCondLst>
                                            <p:cond delay="0"/>
                                          </p:stCondLst>
                                        </p:cTn>
                                        <p:tgtEl>
                                          <p:spTgt spid="14"/>
                                        </p:tgtEl>
                                        <p:attrNameLst>
                                          <p:attrName>style.visibility</p:attrName>
                                        </p:attrNameLst>
                                      </p:cBhvr>
                                      <p:to>
                                        <p:strVal val="visible"/>
                                      </p:to>
                                    </p:set>
                                    <p:animEffect transition="in" filter="wipe(down)">
                                      <p:cBhvr>
                                        <p:cTn id="112" dur="580">
                                          <p:stCondLst>
                                            <p:cond delay="0"/>
                                          </p:stCondLst>
                                        </p:cTn>
                                        <p:tgtEl>
                                          <p:spTgt spid="14"/>
                                        </p:tgtEl>
                                      </p:cBhvr>
                                    </p:animEffect>
                                    <p:anim calcmode="lin" valueType="num">
                                      <p:cBhvr>
                                        <p:cTn id="1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8" dur="26">
                                          <p:stCondLst>
                                            <p:cond delay="650"/>
                                          </p:stCondLst>
                                        </p:cTn>
                                        <p:tgtEl>
                                          <p:spTgt spid="14"/>
                                        </p:tgtEl>
                                      </p:cBhvr>
                                      <p:to x="100000" y="60000"/>
                                    </p:animScale>
                                    <p:animScale>
                                      <p:cBhvr>
                                        <p:cTn id="119" dur="166" decel="50000">
                                          <p:stCondLst>
                                            <p:cond delay="676"/>
                                          </p:stCondLst>
                                        </p:cTn>
                                        <p:tgtEl>
                                          <p:spTgt spid="14"/>
                                        </p:tgtEl>
                                      </p:cBhvr>
                                      <p:to x="100000" y="100000"/>
                                    </p:animScale>
                                    <p:animScale>
                                      <p:cBhvr>
                                        <p:cTn id="120" dur="26">
                                          <p:stCondLst>
                                            <p:cond delay="1312"/>
                                          </p:stCondLst>
                                        </p:cTn>
                                        <p:tgtEl>
                                          <p:spTgt spid="14"/>
                                        </p:tgtEl>
                                      </p:cBhvr>
                                      <p:to x="100000" y="80000"/>
                                    </p:animScale>
                                    <p:animScale>
                                      <p:cBhvr>
                                        <p:cTn id="121" dur="166" decel="50000">
                                          <p:stCondLst>
                                            <p:cond delay="1338"/>
                                          </p:stCondLst>
                                        </p:cTn>
                                        <p:tgtEl>
                                          <p:spTgt spid="14"/>
                                        </p:tgtEl>
                                      </p:cBhvr>
                                      <p:to x="100000" y="100000"/>
                                    </p:animScale>
                                    <p:animScale>
                                      <p:cBhvr>
                                        <p:cTn id="122" dur="26">
                                          <p:stCondLst>
                                            <p:cond delay="1642"/>
                                          </p:stCondLst>
                                        </p:cTn>
                                        <p:tgtEl>
                                          <p:spTgt spid="14"/>
                                        </p:tgtEl>
                                      </p:cBhvr>
                                      <p:to x="100000" y="90000"/>
                                    </p:animScale>
                                    <p:animScale>
                                      <p:cBhvr>
                                        <p:cTn id="123" dur="166" decel="50000">
                                          <p:stCondLst>
                                            <p:cond delay="1668"/>
                                          </p:stCondLst>
                                        </p:cTn>
                                        <p:tgtEl>
                                          <p:spTgt spid="14"/>
                                        </p:tgtEl>
                                      </p:cBhvr>
                                      <p:to x="100000" y="100000"/>
                                    </p:animScale>
                                    <p:animScale>
                                      <p:cBhvr>
                                        <p:cTn id="124" dur="26">
                                          <p:stCondLst>
                                            <p:cond delay="1808"/>
                                          </p:stCondLst>
                                        </p:cTn>
                                        <p:tgtEl>
                                          <p:spTgt spid="14"/>
                                        </p:tgtEl>
                                      </p:cBhvr>
                                      <p:to x="100000" y="95000"/>
                                    </p:animScale>
                                    <p:animScale>
                                      <p:cBhvr>
                                        <p:cTn id="125" dur="166" decel="50000">
                                          <p:stCondLst>
                                            <p:cond delay="1834"/>
                                          </p:stCondLst>
                                        </p:cTn>
                                        <p:tgtEl>
                                          <p:spTgt spid="14"/>
                                        </p:tgtEl>
                                      </p:cBhvr>
                                      <p:to x="100000" y="100000"/>
                                    </p:animScale>
                                  </p:childTnLst>
                                </p:cTn>
                              </p:par>
                            </p:childTnLst>
                          </p:cTn>
                        </p:par>
                        <p:par>
                          <p:cTn id="126" fill="hold">
                            <p:stCondLst>
                              <p:cond delay="13000"/>
                            </p:stCondLst>
                            <p:childTnLst>
                              <p:par>
                                <p:cTn id="127" presetID="10" presetClass="entr" presetSubtype="0" fill="hold" grpId="0" nodeType="afterEffect">
                                  <p:stCondLst>
                                    <p:cond delay="0"/>
                                  </p:stCondLst>
                                  <p:childTnLst>
                                    <p:set>
                                      <p:cBhvr>
                                        <p:cTn id="128" dur="1" fill="hold">
                                          <p:stCondLst>
                                            <p:cond delay="0"/>
                                          </p:stCondLst>
                                        </p:cTn>
                                        <p:tgtEl>
                                          <p:spTgt spid="19"/>
                                        </p:tgtEl>
                                        <p:attrNameLst>
                                          <p:attrName>style.visibility</p:attrName>
                                        </p:attrNameLst>
                                      </p:cBhvr>
                                      <p:to>
                                        <p:strVal val="visible"/>
                                      </p:to>
                                    </p:set>
                                    <p:animEffect transition="in" filter="fade">
                                      <p:cBhvr>
                                        <p:cTn id="1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animBg="1"/>
      <p:bldP spid="15" grpId="0" animBg="1"/>
      <p:bldP spid="16" grpId="0" animBg="1"/>
      <p:bldP spid="17" grpId="0" animBg="1"/>
      <p:bldP spid="18"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438" y="1196752"/>
            <a:ext cx="1779363" cy="181867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4221" y="836712"/>
            <a:ext cx="1480767" cy="18409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438" y="3595549"/>
            <a:ext cx="1670344" cy="142149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0" y="5075965"/>
            <a:ext cx="1606761" cy="174815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8673" y="4437112"/>
            <a:ext cx="1728633" cy="172863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60" y="70944"/>
            <a:ext cx="9096189" cy="4366168"/>
          </a:xfrm>
          <a:prstGeom prst="rect">
            <a:avLst/>
          </a:prstGeom>
        </p:spPr>
      </p:pic>
      <p:sp>
        <p:nvSpPr>
          <p:cNvPr id="8" name="Rectangle 7"/>
          <p:cNvSpPr/>
          <p:nvPr/>
        </p:nvSpPr>
        <p:spPr>
          <a:xfrm>
            <a:off x="2201384" y="2677665"/>
            <a:ext cx="2456122" cy="1200329"/>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Will</a:t>
            </a:r>
          </a:p>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Motivation</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Oval 8"/>
          <p:cNvSpPr/>
          <p:nvPr/>
        </p:nvSpPr>
        <p:spPr>
          <a:xfrm>
            <a:off x="6732240" y="2677665"/>
            <a:ext cx="858448" cy="8712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9"/>
          <p:cNvSpPr/>
          <p:nvPr/>
        </p:nvSpPr>
        <p:spPr>
          <a:xfrm rot="18668246">
            <a:off x="-254702" y="702831"/>
            <a:ext cx="2371162" cy="646331"/>
          </a:xfrm>
          <a:prstGeom prst="rect">
            <a:avLst/>
          </a:prstGeom>
          <a:solidFill>
            <a:srgbClr val="FF33CC"/>
          </a:solid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Happiness</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rot="2432663">
            <a:off x="7143614" y="1406726"/>
            <a:ext cx="2077813" cy="646331"/>
          </a:xfrm>
          <a:prstGeom prst="rect">
            <a:avLst/>
          </a:prstGeom>
        </p:spPr>
        <p:style>
          <a:lnRef idx="1">
            <a:schemeClr val="dk1"/>
          </a:lnRef>
          <a:fillRef idx="2">
            <a:schemeClr val="dk1"/>
          </a:fillRef>
          <a:effectRef idx="1">
            <a:schemeClr val="dk1"/>
          </a:effectRef>
          <a:fontRef idx="minor">
            <a:schemeClr val="dk1"/>
          </a:fontRef>
        </p:style>
        <p:txBody>
          <a:bodyPr wrap="none" lIns="91440" tIns="45720" rIns="91440" bIns="45720">
            <a:spAutoFit/>
          </a:bodyPr>
          <a:lstStyle/>
          <a:p>
            <a:pPr algn="ctr"/>
            <a:r>
              <a:rPr lang="en-US" sz="3600" b="0" cap="none" spc="0"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Suffering</a:t>
            </a:r>
            <a:endParaRPr lang="en-US" sz="3600" b="0" cap="none" spc="0"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9326" y="5517231"/>
            <a:ext cx="1964674" cy="137308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0558" y="4149080"/>
            <a:ext cx="2063441" cy="1368151"/>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0032" y="164837"/>
            <a:ext cx="2539592" cy="2376524"/>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0688" y="2677664"/>
            <a:ext cx="1567013" cy="1471416"/>
          </a:xfrm>
          <a:prstGeom prst="rect">
            <a:avLst/>
          </a:prstGeom>
        </p:spPr>
      </p:pic>
      <p:sp>
        <p:nvSpPr>
          <p:cNvPr id="16" name="Rectangle 15"/>
          <p:cNvSpPr/>
          <p:nvPr/>
        </p:nvSpPr>
        <p:spPr>
          <a:xfrm rot="21445850">
            <a:off x="3828339" y="4771066"/>
            <a:ext cx="2063385" cy="646331"/>
          </a:xfrm>
          <a:prstGeom prst="rect">
            <a:avLst/>
          </a:prstGeom>
        </p:spPr>
        <p:style>
          <a:lnRef idx="1">
            <a:schemeClr val="dk1"/>
          </a:lnRef>
          <a:fillRef idx="2">
            <a:schemeClr val="dk1"/>
          </a:fillRef>
          <a:effectRef idx="1">
            <a:schemeClr val="dk1"/>
          </a:effectRef>
          <a:fontRef idx="minor">
            <a:schemeClr val="dk1"/>
          </a:fontRef>
        </p:style>
        <p:txBody>
          <a:bodyPr wrap="none" lIns="91440" tIns="45720" rIns="91440" bIns="45720">
            <a:spAutoFit/>
          </a:bodyPr>
          <a:lstStyle/>
          <a:p>
            <a:pPr algn="ctr"/>
            <a:r>
              <a:rPr lang="en-US" sz="3600"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Boredom</a:t>
            </a:r>
            <a:endParaRPr lang="en-US" sz="3600" b="0" cap="none" spc="0"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17" name="Oval 16"/>
          <p:cNvSpPr/>
          <p:nvPr/>
        </p:nvSpPr>
        <p:spPr>
          <a:xfrm>
            <a:off x="4228282" y="3913209"/>
            <a:ext cx="858448" cy="87125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3004" y="5393979"/>
            <a:ext cx="2231124" cy="1485459"/>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98038" y="5305350"/>
            <a:ext cx="2407136" cy="1589800"/>
          </a:xfrm>
          <a:prstGeom prst="rect">
            <a:avLst/>
          </a:prstGeom>
        </p:spPr>
      </p:pic>
    </p:spTree>
    <p:extLst>
      <p:ext uri="{BB962C8B-B14F-4D97-AF65-F5344CB8AC3E}">
        <p14:creationId xmlns:p14="http://schemas.microsoft.com/office/powerpoint/2010/main" val="39550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23528" y="0"/>
            <a:ext cx="82296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t>The Way of Release</a:t>
            </a:r>
            <a:endParaRPr lang="en-US" altLang="en-US" dirty="0"/>
          </a:p>
        </p:txBody>
      </p:sp>
      <p:sp>
        <p:nvSpPr>
          <p:cNvPr id="3" name="Rectangle 2"/>
          <p:cNvSpPr/>
          <p:nvPr/>
        </p:nvSpPr>
        <p:spPr>
          <a:xfrm>
            <a:off x="323528" y="980728"/>
            <a:ext cx="4248472" cy="3539430"/>
          </a:xfrm>
          <a:prstGeom prst="rect">
            <a:avLst/>
          </a:prstGeom>
        </p:spPr>
        <p:txBody>
          <a:bodyPr wrap="square">
            <a:spAutoFit/>
          </a:bodyPr>
          <a:lstStyle/>
          <a:p>
            <a:pPr marL="514350" indent="-514350" algn="ctr">
              <a:buAutoNum type="arabicPeriod"/>
            </a:pPr>
            <a:r>
              <a:rPr lang="en-US" altLang="en-US" sz="2800" b="1" dirty="0" smtClean="0"/>
              <a:t>Through </a:t>
            </a:r>
            <a:r>
              <a:rPr lang="en-US" altLang="en-US" sz="2800" b="1" dirty="0"/>
              <a:t>the aesthetical way: </a:t>
            </a:r>
            <a:endParaRPr lang="en-US" altLang="en-US" sz="2800" b="1" dirty="0" smtClean="0"/>
          </a:p>
          <a:p>
            <a:pPr algn="ctr"/>
            <a:endParaRPr lang="en-US" altLang="en-US" sz="2800" b="1" dirty="0"/>
          </a:p>
          <a:p>
            <a:pPr algn="ctr"/>
            <a:r>
              <a:rPr lang="en-US" altLang="en-US" sz="2800" b="1" dirty="0" smtClean="0"/>
              <a:t>Music </a:t>
            </a:r>
            <a:r>
              <a:rPr lang="en-US" altLang="en-US" sz="2800" b="1" dirty="0"/>
              <a:t>can release us from suffering, but this way is only temporary, because we forget only the suffering</a:t>
            </a:r>
            <a:endParaRPr lang="en-US" sz="2800" b="1" dirty="0"/>
          </a:p>
        </p:txBody>
      </p:sp>
      <p:sp>
        <p:nvSpPr>
          <p:cNvPr id="4" name="Rectangle 3"/>
          <p:cNvSpPr/>
          <p:nvPr/>
        </p:nvSpPr>
        <p:spPr>
          <a:xfrm>
            <a:off x="4438328" y="980728"/>
            <a:ext cx="4572000" cy="3539430"/>
          </a:xfrm>
          <a:prstGeom prst="rect">
            <a:avLst/>
          </a:prstGeom>
        </p:spPr>
        <p:txBody>
          <a:bodyPr>
            <a:spAutoFit/>
          </a:bodyPr>
          <a:lstStyle/>
          <a:p>
            <a:pPr algn="ctr"/>
            <a:r>
              <a:rPr lang="en-US" altLang="en-US" sz="2800" b="1" dirty="0" smtClean="0"/>
              <a:t>	2</a:t>
            </a:r>
            <a:r>
              <a:rPr lang="en-US" altLang="en-US" sz="2800" b="1" dirty="0"/>
              <a:t>. The true way of release is the </a:t>
            </a:r>
            <a:r>
              <a:rPr lang="en-US" altLang="en-US" sz="2800" b="1" dirty="0" smtClean="0"/>
              <a:t>ethical </a:t>
            </a:r>
            <a:r>
              <a:rPr lang="en-US" altLang="en-US" sz="2800" b="1" dirty="0"/>
              <a:t>way</a:t>
            </a:r>
            <a:r>
              <a:rPr lang="en-US" altLang="en-US" sz="2800" b="1" dirty="0" smtClean="0"/>
              <a:t>:</a:t>
            </a:r>
          </a:p>
          <a:p>
            <a:pPr algn="ctr"/>
            <a:endParaRPr lang="en-US" altLang="en-US" sz="2800" b="1" dirty="0"/>
          </a:p>
          <a:p>
            <a:pPr algn="ctr"/>
            <a:r>
              <a:rPr lang="en-US" altLang="en-US" sz="2800" b="1" dirty="0" smtClean="0"/>
              <a:t> </a:t>
            </a:r>
            <a:r>
              <a:rPr lang="en-US" altLang="en-US" sz="2800" b="1" dirty="0"/>
              <a:t>through the ethical sympathy with the other being that suffer like us.  Schopenhauer’s ethics is the ethics of compassion </a:t>
            </a:r>
            <a:endParaRPr lang="en-US" sz="28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80365"/>
            <a:ext cx="4438328" cy="227763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328" y="4580364"/>
            <a:ext cx="4705671" cy="2227605"/>
          </a:xfrm>
          <a:prstGeom prst="rect">
            <a:avLst/>
          </a:prstGeom>
        </p:spPr>
      </p:pic>
    </p:spTree>
    <p:extLst>
      <p:ext uri="{BB962C8B-B14F-4D97-AF65-F5344CB8AC3E}">
        <p14:creationId xmlns:p14="http://schemas.microsoft.com/office/powerpoint/2010/main" val="11836261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nut 1"/>
          <p:cNvSpPr/>
          <p:nvPr/>
        </p:nvSpPr>
        <p:spPr>
          <a:xfrm>
            <a:off x="1619672" y="188640"/>
            <a:ext cx="6336704" cy="6192688"/>
          </a:xfrm>
          <a:prstGeom prst="donut">
            <a:avLst>
              <a:gd name="adj" fmla="val 25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2297601" y="2823319"/>
            <a:ext cx="4980851" cy="1754326"/>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Phenomenal </a:t>
            </a:r>
          </a:p>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suffering world</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p:cNvSpPr/>
          <p:nvPr/>
        </p:nvSpPr>
        <p:spPr>
          <a:xfrm rot="16200000">
            <a:off x="-1299239" y="2312876"/>
            <a:ext cx="5477782" cy="1944216"/>
          </a:xfrm>
          <a:prstGeom prst="rect">
            <a:avLst/>
          </a:prstGeom>
          <a:noFill/>
        </p:spPr>
        <p:txBody>
          <a:bodyPr wrap="none" lIns="91440" tIns="45720" rIns="91440" bIns="45720">
            <a:prstTxWarp prst="textArchUp">
              <a:avLst/>
            </a:prstTxWarp>
            <a:spAutoFit/>
          </a:bodyPr>
          <a:lstStyle/>
          <a:p>
            <a:pPr algn="ctr"/>
            <a:r>
              <a:rPr lang="en-US"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Noumenal</a:t>
            </a: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world</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08187">
            <a:off x="1049833" y="758888"/>
            <a:ext cx="1844970" cy="1059629"/>
          </a:xfrm>
          <a:prstGeom prst="ellipse">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0097" y="692696"/>
            <a:ext cx="1069915" cy="108510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397" y="1366157"/>
            <a:ext cx="1802741" cy="150839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0039" y="1734464"/>
            <a:ext cx="901874" cy="66638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9131" y="1448664"/>
            <a:ext cx="1395071" cy="142589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2364" y="4729694"/>
            <a:ext cx="985620" cy="122536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4008" y="1703794"/>
            <a:ext cx="978970" cy="83312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0674" y="599939"/>
            <a:ext cx="846027" cy="92047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2040" y="4577645"/>
            <a:ext cx="1224577" cy="1224577"/>
          </a:xfrm>
          <a:prstGeom prst="rect">
            <a:avLst/>
          </a:prstGeom>
        </p:spPr>
      </p:pic>
      <p:sp>
        <p:nvSpPr>
          <p:cNvPr id="15" name="Rectangle 14"/>
          <p:cNvSpPr/>
          <p:nvPr/>
        </p:nvSpPr>
        <p:spPr>
          <a:xfrm rot="17107826">
            <a:off x="1179051" y="837940"/>
            <a:ext cx="1476687" cy="923330"/>
          </a:xfrm>
          <a:prstGeom prst="rect">
            <a:avLst/>
          </a:prstGeom>
          <a:noFill/>
        </p:spPr>
        <p:txBody>
          <a:bodyPr wrap="none" lIns="91440" tIns="45720" rIns="91440" bIns="45720">
            <a:prstTxWarp prst="textArchUp">
              <a:avLst/>
            </a:prstTxWarp>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soul</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a:off x="1785573" y="2896076"/>
            <a:ext cx="731289" cy="1015663"/>
          </a:xfrm>
          <a:prstGeom prst="rect">
            <a:avLst/>
          </a:prstGeom>
          <a:noFill/>
        </p:spPr>
        <p:txBody>
          <a:bodyPr wrap="none" lIns="91440" tIns="45720" rIns="91440" bIns="45720">
            <a:spAutoFit/>
          </a:bodyPr>
          <a:lstStyle/>
          <a:p>
            <a:pPr algn="ctr"/>
            <a:r>
              <a:rPr lang="en-US"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Com</a:t>
            </a:r>
          </a:p>
          <a:p>
            <a:pPr algn="ct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p</a:t>
            </a:r>
            <a:r>
              <a:rPr lang="en-US"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as</a:t>
            </a:r>
          </a:p>
          <a:p>
            <a:pPr algn="ctr"/>
            <a:r>
              <a:rPr lang="en-US" sz="20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sion</a:t>
            </a:r>
            <a:endParaRPr 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Multiply 16"/>
          <p:cNvSpPr/>
          <p:nvPr/>
        </p:nvSpPr>
        <p:spPr>
          <a:xfrm>
            <a:off x="766928" y="280494"/>
            <a:ext cx="1896041" cy="2120355"/>
          </a:xfrm>
          <a:prstGeom prst="mathMultiply">
            <a:avLst>
              <a:gd name="adj1" fmla="val 60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2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9"/>
                                        </p:tgtEl>
                                      </p:cBhvr>
                                    </p:animEffect>
                                    <p:anim calcmode="lin" valueType="num">
                                      <p:cBhvr>
                                        <p:cTn id="33" dur="1000"/>
                                        <p:tgtEl>
                                          <p:spTgt spid="9"/>
                                        </p:tgtEl>
                                        <p:attrNameLst>
                                          <p:attrName>ppt_x</p:attrName>
                                        </p:attrNameLst>
                                      </p:cBhvr>
                                      <p:tavLst>
                                        <p:tav tm="0">
                                          <p:val>
                                            <p:strVal val="ppt_x"/>
                                          </p:val>
                                        </p:tav>
                                        <p:tav tm="100000">
                                          <p:val>
                                            <p:strVal val="ppt_x"/>
                                          </p:val>
                                        </p:tav>
                                      </p:tavLst>
                                    </p:anim>
                                    <p:anim calcmode="lin" valueType="num">
                                      <p:cBhvr>
                                        <p:cTn id="34" dur="1000"/>
                                        <p:tgtEl>
                                          <p:spTgt spid="9"/>
                                        </p:tgtEl>
                                        <p:attrNameLst>
                                          <p:attrName>ppt_y</p:attrName>
                                        </p:attrNameLst>
                                      </p:cBhvr>
                                      <p:tavLst>
                                        <p:tav tm="0">
                                          <p:val>
                                            <p:strVal val="ppt_y"/>
                                          </p:val>
                                        </p:tav>
                                        <p:tav tm="100000">
                                          <p:val>
                                            <p:strVal val="ppt_y+.1"/>
                                          </p:val>
                                        </p:tav>
                                      </p:tavLst>
                                    </p:anim>
                                    <p:set>
                                      <p:cBhvr>
                                        <p:cTn id="35" dur="1" fill="hold">
                                          <p:stCondLst>
                                            <p:cond delay="999"/>
                                          </p:stCondLst>
                                        </p:cTn>
                                        <p:tgtEl>
                                          <p:spTgt spid="9"/>
                                        </p:tgtEl>
                                        <p:attrNameLst>
                                          <p:attrName>style.visibility</p:attrName>
                                        </p:attrNameLst>
                                      </p:cBhvr>
                                      <p:to>
                                        <p:strVal val="hidden"/>
                                      </p:to>
                                    </p:set>
                                  </p:childTnLst>
                                </p:cTn>
                              </p:par>
                            </p:childTnLst>
                          </p:cTn>
                        </p:par>
                        <p:par>
                          <p:cTn id="36" fill="hold">
                            <p:stCondLst>
                              <p:cond delay="1000"/>
                            </p:stCondLst>
                            <p:childTnLst>
                              <p:par>
                                <p:cTn id="37" presetID="47" presetClass="exit" presetSubtype="0" fill="hold" nodeType="afterEffect">
                                  <p:stCondLst>
                                    <p:cond delay="0"/>
                                  </p:stCondLst>
                                  <p:childTnLst>
                                    <p:animEffect transition="out" filter="fade">
                                      <p:cBhvr>
                                        <p:cTn id="38" dur="1000"/>
                                        <p:tgtEl>
                                          <p:spTgt spid="7"/>
                                        </p:tgtEl>
                                      </p:cBhvr>
                                    </p:animEffect>
                                    <p:anim calcmode="lin" valueType="num">
                                      <p:cBhvr>
                                        <p:cTn id="39" dur="1000"/>
                                        <p:tgtEl>
                                          <p:spTgt spid="7"/>
                                        </p:tgtEl>
                                        <p:attrNameLst>
                                          <p:attrName>ppt_x</p:attrName>
                                        </p:attrNameLst>
                                      </p:cBhvr>
                                      <p:tavLst>
                                        <p:tav tm="0">
                                          <p:val>
                                            <p:strVal val="ppt_x"/>
                                          </p:val>
                                        </p:tav>
                                        <p:tav tm="100000">
                                          <p:val>
                                            <p:strVal val="ppt_x"/>
                                          </p:val>
                                        </p:tav>
                                      </p:tavLst>
                                    </p:anim>
                                    <p:anim calcmode="lin" valueType="num">
                                      <p:cBhvr>
                                        <p:cTn id="40" dur="1000"/>
                                        <p:tgtEl>
                                          <p:spTgt spid="7"/>
                                        </p:tgtEl>
                                        <p:attrNameLst>
                                          <p:attrName>ppt_y</p:attrName>
                                        </p:attrNameLst>
                                      </p:cBhvr>
                                      <p:tavLst>
                                        <p:tav tm="0">
                                          <p:val>
                                            <p:strVal val="ppt_y"/>
                                          </p:val>
                                        </p:tav>
                                        <p:tav tm="100000">
                                          <p:val>
                                            <p:strVal val="ppt_y-.1"/>
                                          </p:val>
                                        </p:tav>
                                      </p:tavLst>
                                    </p:anim>
                                    <p:set>
                                      <p:cBhvr>
                                        <p:cTn id="41" dur="1" fill="hold">
                                          <p:stCondLst>
                                            <p:cond delay="99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5580112" cy="1815882"/>
          </a:xfrm>
          <a:prstGeom prst="rect">
            <a:avLst/>
          </a:prstGeom>
        </p:spPr>
        <p:txBody>
          <a:bodyPr wrap="square">
            <a:spAutoFit/>
          </a:bodyPr>
          <a:lstStyle/>
          <a:p>
            <a:pPr algn="just"/>
            <a:r>
              <a:rPr lang="en-US" altLang="en-US" sz="2800" b="1" dirty="0" smtClean="0">
                <a:latin typeface="Times New Roman" pitchFamily="18" charset="0"/>
                <a:cs typeface="Times New Roman" pitchFamily="18" charset="0"/>
              </a:rPr>
              <a:t>   Kant </a:t>
            </a:r>
            <a:r>
              <a:rPr lang="en-US" altLang="en-US" sz="2800" b="1" dirty="0">
                <a:latin typeface="Times New Roman" pitchFamily="18" charset="0"/>
                <a:cs typeface="Times New Roman" pitchFamily="18" charset="0"/>
              </a:rPr>
              <a:t>was employed as a family tutor by three families. The resultant social milieu enables him to refine his social manners</a:t>
            </a:r>
            <a:r>
              <a:rPr lang="en-US" altLang="en-US" sz="2800" b="1" dirty="0" smtClean="0">
                <a:latin typeface="Times New Roman" pitchFamily="18" charset="0"/>
                <a:cs typeface="Times New Roman" pitchFamily="18" charset="0"/>
              </a:rPr>
              <a:t>. 4 </a:t>
            </a:r>
            <a:endParaRPr lang="en-US" sz="2800" b="1" dirty="0"/>
          </a:p>
        </p:txBody>
      </p:sp>
      <p:sp>
        <p:nvSpPr>
          <p:cNvPr id="3" name="Rectangle 2"/>
          <p:cNvSpPr/>
          <p:nvPr/>
        </p:nvSpPr>
        <p:spPr>
          <a:xfrm>
            <a:off x="4539741" y="1844824"/>
            <a:ext cx="4572000" cy="3416320"/>
          </a:xfrm>
          <a:prstGeom prst="rect">
            <a:avLst/>
          </a:prstGeom>
        </p:spPr>
        <p:txBody>
          <a:bodyPr>
            <a:spAutoFit/>
          </a:bodyPr>
          <a:lstStyle/>
          <a:p>
            <a:pPr algn="just"/>
            <a:r>
              <a:rPr lang="en-US" altLang="en-US" sz="2400" b="1" dirty="0" smtClean="0">
                <a:latin typeface="Times New Roman" pitchFamily="18" charset="0"/>
                <a:cs typeface="Times New Roman" pitchFamily="18" charset="0"/>
              </a:rPr>
              <a:t>   Kant </a:t>
            </a:r>
            <a:r>
              <a:rPr lang="en-US" altLang="en-US" sz="2400" b="1" dirty="0">
                <a:latin typeface="Times New Roman" pitchFamily="18" charset="0"/>
                <a:cs typeface="Times New Roman" pitchFamily="18" charset="0"/>
              </a:rPr>
              <a:t>was ‘no great devotee (</a:t>
            </a:r>
            <a:r>
              <a:rPr lang="en-US" altLang="en-US" sz="2400" b="1" i="1" dirty="0" err="1">
                <a:latin typeface="Times New Roman" pitchFamily="18" charset="0"/>
                <a:cs typeface="Times New Roman" pitchFamily="18" charset="0"/>
              </a:rPr>
              <a:t>Verehrer</a:t>
            </a:r>
            <a:r>
              <a:rPr lang="en-US" altLang="en-US" sz="2400" b="1" dirty="0">
                <a:latin typeface="Times New Roman" pitchFamily="18" charset="0"/>
                <a:cs typeface="Times New Roman" pitchFamily="18" charset="0"/>
              </a:rPr>
              <a:t>) of the female sex,’ </a:t>
            </a:r>
            <a:r>
              <a:rPr lang="en-US" altLang="en-US" sz="2400" b="1" dirty="0" smtClean="0">
                <a:latin typeface="Times New Roman" pitchFamily="18" charset="0"/>
                <a:cs typeface="Times New Roman" pitchFamily="18" charset="0"/>
              </a:rPr>
              <a:t>the biographers did </a:t>
            </a:r>
            <a:r>
              <a:rPr lang="en-US" altLang="en-US" sz="2400" b="1" dirty="0">
                <a:latin typeface="Times New Roman" pitchFamily="18" charset="0"/>
                <a:cs typeface="Times New Roman" pitchFamily="18" charset="0"/>
              </a:rPr>
              <a:t>not mean that Kant looked down on women or that he was a misogynist, but rather that he was not someone for whom sexual exploits were important as a means of proving himself</a:t>
            </a:r>
            <a:r>
              <a:rPr lang="en-US" altLang="en-US" sz="2400" b="1" dirty="0" smtClean="0">
                <a:latin typeface="Times New Roman" pitchFamily="18" charset="0"/>
                <a:cs typeface="Times New Roman" pitchFamily="18" charset="0"/>
              </a:rPr>
              <a:t>..5</a:t>
            </a:r>
            <a:endParaRPr lang="en-US" sz="2400" b="1" dirty="0"/>
          </a:p>
        </p:txBody>
      </p:sp>
      <p:sp>
        <p:nvSpPr>
          <p:cNvPr id="4" name="Rectangle 3"/>
          <p:cNvSpPr/>
          <p:nvPr/>
        </p:nvSpPr>
        <p:spPr>
          <a:xfrm>
            <a:off x="9463" y="5512865"/>
            <a:ext cx="4572000" cy="1200329"/>
          </a:xfrm>
          <a:prstGeom prst="rect">
            <a:avLst/>
          </a:prstGeom>
        </p:spPr>
        <p:txBody>
          <a:bodyPr>
            <a:spAutoFit/>
          </a:bodyPr>
          <a:lstStyle/>
          <a:p>
            <a:pPr algn="just"/>
            <a:r>
              <a:rPr lang="en-US" altLang="en-US" sz="2400" b="1" dirty="0" smtClean="0">
                <a:latin typeface="Times New Roman" pitchFamily="18" charset="0"/>
                <a:cs typeface="Times New Roman" pitchFamily="18" charset="0"/>
              </a:rPr>
              <a:t>   Kant </a:t>
            </a:r>
            <a:r>
              <a:rPr lang="en-US" altLang="en-US" sz="2400" b="1" dirty="0">
                <a:latin typeface="Times New Roman" pitchFamily="18" charset="0"/>
                <a:cs typeface="Times New Roman" pitchFamily="18" charset="0"/>
              </a:rPr>
              <a:t>Becomes a </a:t>
            </a:r>
            <a:r>
              <a:rPr lang="en-US" altLang="en-US" sz="2400" b="1" i="1" dirty="0" smtClean="0">
                <a:latin typeface="Times New Roman" pitchFamily="18" charset="0"/>
                <a:cs typeface="Times New Roman" pitchFamily="18" charset="0"/>
              </a:rPr>
              <a:t>Private-docent</a:t>
            </a:r>
            <a:r>
              <a:rPr lang="en-US" altLang="en-US" sz="2400" b="1" dirty="0" smtClean="0">
                <a:latin typeface="Times New Roman" pitchFamily="18" charset="0"/>
                <a:cs typeface="Times New Roman" pitchFamily="18" charset="0"/>
              </a:rPr>
              <a:t> </a:t>
            </a:r>
            <a:r>
              <a:rPr lang="en-US" altLang="en-US" sz="2400" b="1" dirty="0">
                <a:latin typeface="Times New Roman" pitchFamily="18" charset="0"/>
                <a:cs typeface="Times New Roman" pitchFamily="18" charset="0"/>
              </a:rPr>
              <a:t>or non-paid university Lecturer at the University of </a:t>
            </a:r>
            <a:r>
              <a:rPr lang="en-US" altLang="en-US" sz="2400" b="1" dirty="0" err="1">
                <a:latin typeface="Times New Roman" pitchFamily="18" charset="0"/>
                <a:cs typeface="Times New Roman" pitchFamily="18" charset="0"/>
              </a:rPr>
              <a:t>Königsberg</a:t>
            </a:r>
            <a:r>
              <a:rPr lang="en-US" altLang="en-US" sz="2400" b="1" dirty="0">
                <a:latin typeface="Times New Roman" pitchFamily="18" charset="0"/>
                <a:cs typeface="Times New Roman" pitchFamily="18"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086" y="30153"/>
            <a:ext cx="3315402" cy="18146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0" y="1992827"/>
            <a:ext cx="6000750" cy="32385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5" y="4142774"/>
            <a:ext cx="3962948" cy="271522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12" y="1992827"/>
            <a:ext cx="4617975" cy="28403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4048" y="5231327"/>
            <a:ext cx="3941812" cy="1562100"/>
          </a:xfrm>
          <a:prstGeom prst="rect">
            <a:avLst/>
          </a:prstGeom>
        </p:spPr>
      </p:pic>
    </p:spTree>
    <p:extLst>
      <p:ext uri="{BB962C8B-B14F-4D97-AF65-F5344CB8AC3E}">
        <p14:creationId xmlns:p14="http://schemas.microsoft.com/office/powerpoint/2010/main" val="98891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1569660"/>
          </a:xfrm>
          <a:prstGeom prst="rect">
            <a:avLst/>
          </a:prstGeom>
        </p:spPr>
        <p:txBody>
          <a:bodyPr>
            <a:spAutoFit/>
          </a:bodyPr>
          <a:lstStyle/>
          <a:p>
            <a:pPr algn="just"/>
            <a:r>
              <a:rPr lang="en-US" altLang="en-US" sz="2400" b="1" dirty="0" smtClean="0">
                <a:latin typeface="Times New Roman" pitchFamily="18" charset="0"/>
                <a:cs typeface="Times New Roman" pitchFamily="18" charset="0"/>
              </a:rPr>
              <a:t>   Aided </a:t>
            </a:r>
            <a:r>
              <a:rPr lang="en-US" altLang="en-US" sz="2400" b="1" dirty="0">
                <a:latin typeface="Times New Roman" pitchFamily="18" charset="0"/>
                <a:cs typeface="Times New Roman" pitchFamily="18" charset="0"/>
              </a:rPr>
              <a:t>financially by a relative, Kant was able to complete his University degree at the University of </a:t>
            </a:r>
            <a:r>
              <a:rPr lang="en-US" altLang="en-US" sz="2400" b="1" dirty="0" err="1">
                <a:latin typeface="Times New Roman" pitchFamily="18" charset="0"/>
                <a:cs typeface="Times New Roman" pitchFamily="18" charset="0"/>
              </a:rPr>
              <a:t>Königsberg</a:t>
            </a:r>
            <a:r>
              <a:rPr lang="en-US" altLang="en-US" sz="2400" b="1" dirty="0">
                <a:latin typeface="Times New Roman" pitchFamily="18" charset="0"/>
                <a:cs typeface="Times New Roman" pitchFamily="18" charset="0"/>
              </a:rPr>
              <a:t>. </a:t>
            </a:r>
            <a:r>
              <a:rPr lang="en-US" altLang="en-US" sz="2400" b="1" dirty="0" smtClean="0">
                <a:latin typeface="Times New Roman" pitchFamily="18" charset="0"/>
                <a:cs typeface="Times New Roman" pitchFamily="18" charset="0"/>
              </a:rPr>
              <a:t>6</a:t>
            </a:r>
            <a:endParaRPr lang="en-US" sz="2400" b="1" dirty="0"/>
          </a:p>
        </p:txBody>
      </p:sp>
      <p:sp>
        <p:nvSpPr>
          <p:cNvPr id="5" name="Rectangle 4"/>
          <p:cNvSpPr/>
          <p:nvPr/>
        </p:nvSpPr>
        <p:spPr>
          <a:xfrm>
            <a:off x="4295922" y="2276872"/>
            <a:ext cx="4798062" cy="1938992"/>
          </a:xfrm>
          <a:prstGeom prst="rect">
            <a:avLst/>
          </a:prstGeom>
        </p:spPr>
        <p:txBody>
          <a:bodyPr wrap="square">
            <a:spAutoFit/>
          </a:bodyPr>
          <a:lstStyle/>
          <a:p>
            <a:pPr algn="just"/>
            <a:r>
              <a:rPr lang="en-US" altLang="en-US" sz="2400" b="1" dirty="0">
                <a:latin typeface="Times New Roman" pitchFamily="18" charset="0"/>
                <a:cs typeface="Times New Roman" pitchFamily="18" charset="0"/>
              </a:rPr>
              <a:t>In 1770 he obtained the chair of Logic and Metaphysics. His inaugural dissertation to this post was </a:t>
            </a:r>
            <a:r>
              <a:rPr lang="en-US" altLang="en-US" sz="2400" b="1" i="1" dirty="0">
                <a:latin typeface="Times New Roman" pitchFamily="18" charset="0"/>
                <a:cs typeface="Times New Roman" pitchFamily="18" charset="0"/>
              </a:rPr>
              <a:t>On the Form and Principle of the Sensible and Intelligible World.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9343" b="16088"/>
          <a:stretch/>
        </p:blipFill>
        <p:spPr>
          <a:xfrm>
            <a:off x="4774349" y="0"/>
            <a:ext cx="4331663" cy="22768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99" y="1505346"/>
            <a:ext cx="3704813" cy="1923653"/>
          </a:xfrm>
          <a:prstGeom prst="rect">
            <a:avLst/>
          </a:prstGeom>
        </p:spPr>
      </p:pic>
      <p:sp>
        <p:nvSpPr>
          <p:cNvPr id="4" name="Rectangle 3"/>
          <p:cNvSpPr/>
          <p:nvPr/>
        </p:nvSpPr>
        <p:spPr>
          <a:xfrm>
            <a:off x="447890" y="5842279"/>
            <a:ext cx="4032448"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altLang="en-US" sz="2800" b="1" dirty="0">
                <a:latin typeface="Times New Roman" pitchFamily="18" charset="0"/>
                <a:cs typeface="Times New Roman" pitchFamily="18" charset="0"/>
              </a:rPr>
              <a:t>I</a:t>
            </a:r>
            <a:r>
              <a:rPr lang="en-US" altLang="en-US" sz="2800" b="1" dirty="0" smtClean="0">
                <a:latin typeface="Times New Roman" pitchFamily="18" charset="0"/>
                <a:cs typeface="Times New Roman" pitchFamily="18" charset="0"/>
              </a:rPr>
              <a:t>n </a:t>
            </a:r>
            <a:r>
              <a:rPr lang="en-US" altLang="en-US" sz="2800" b="1" dirty="0">
                <a:latin typeface="Times New Roman" pitchFamily="18" charset="0"/>
                <a:cs typeface="Times New Roman" pitchFamily="18" charset="0"/>
              </a:rPr>
              <a:t>1790 </a:t>
            </a:r>
            <a:r>
              <a:rPr lang="en-US" altLang="en-US" sz="2800" b="1" i="1" dirty="0">
                <a:latin typeface="Times New Roman" pitchFamily="18" charset="0"/>
                <a:cs typeface="Times New Roman" pitchFamily="18" charset="0"/>
              </a:rPr>
              <a:t>The Critique of Judgment</a:t>
            </a:r>
            <a:r>
              <a:rPr lang="en-US" altLang="en-US" sz="2800" b="1" dirty="0">
                <a:latin typeface="Times New Roman" pitchFamily="18" charset="0"/>
                <a:cs typeface="Times New Roman" pitchFamily="18" charset="0"/>
              </a:rPr>
              <a:t>. </a:t>
            </a:r>
            <a:endParaRPr lang="en-US" altLang="en-US" sz="2800" b="1" i="1" dirty="0">
              <a:latin typeface="Times New Roman" pitchFamily="18" charset="0"/>
              <a:cs typeface="Times New Roman" pitchFamily="18" charset="0"/>
            </a:endParaRPr>
          </a:p>
        </p:txBody>
      </p:sp>
      <p:sp>
        <p:nvSpPr>
          <p:cNvPr id="6" name="Rectangle 5"/>
          <p:cNvSpPr/>
          <p:nvPr/>
        </p:nvSpPr>
        <p:spPr>
          <a:xfrm>
            <a:off x="-91662" y="3615699"/>
            <a:ext cx="4572000" cy="138499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r>
              <a:rPr lang="en-US" altLang="en-US" sz="2800" b="1" dirty="0">
                <a:latin typeface="Times New Roman" pitchFamily="18" charset="0"/>
                <a:cs typeface="Times New Roman" pitchFamily="18" charset="0"/>
              </a:rPr>
              <a:t>In 1781 he published the first edition of </a:t>
            </a:r>
            <a:r>
              <a:rPr lang="en-US" altLang="en-US" sz="2800" b="1" i="1" dirty="0">
                <a:latin typeface="Times New Roman" pitchFamily="18" charset="0"/>
                <a:cs typeface="Times New Roman" pitchFamily="18" charset="0"/>
              </a:rPr>
              <a:t>The Critique of Pure Reason</a:t>
            </a:r>
            <a:r>
              <a:rPr lang="en-US" altLang="en-US" sz="2800" b="1" dirty="0">
                <a:latin typeface="Times New Roman" pitchFamily="18" charset="0"/>
                <a:cs typeface="Times New Roman" pitchFamily="18" charset="0"/>
              </a:rPr>
              <a:t>.</a:t>
            </a:r>
          </a:p>
        </p:txBody>
      </p:sp>
      <p:sp>
        <p:nvSpPr>
          <p:cNvPr id="7" name="Rectangle 6"/>
          <p:cNvSpPr/>
          <p:nvPr/>
        </p:nvSpPr>
        <p:spPr>
          <a:xfrm>
            <a:off x="106729" y="5013176"/>
            <a:ext cx="4572000" cy="83099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just"/>
            <a:r>
              <a:rPr lang="en-US" altLang="en-US" sz="2400" b="1" dirty="0">
                <a:latin typeface="Times New Roman" pitchFamily="18" charset="0"/>
                <a:cs typeface="Times New Roman" pitchFamily="18" charset="0"/>
              </a:rPr>
              <a:t>In 1788, he published </a:t>
            </a:r>
            <a:r>
              <a:rPr lang="en-US" altLang="en-US" sz="2400" b="1" i="1" dirty="0">
                <a:latin typeface="Times New Roman" pitchFamily="18" charset="0"/>
                <a:cs typeface="Times New Roman" pitchFamily="18" charset="0"/>
              </a:rPr>
              <a:t>The Critique of Practical </a:t>
            </a:r>
            <a:r>
              <a:rPr lang="en-US" altLang="en-US" sz="2400" b="1" i="1" dirty="0" smtClean="0">
                <a:latin typeface="Times New Roman" pitchFamily="18" charset="0"/>
                <a:cs typeface="Times New Roman" pitchFamily="18" charset="0"/>
              </a:rPr>
              <a:t>Reason</a:t>
            </a:r>
            <a:endParaRPr lang="en-US" altLang="en-US" sz="2400" b="1" dirty="0">
              <a:latin typeface="Times New Roman" pitchFamily="18" charset="0"/>
              <a:cs typeface="Times New Roman"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349" y="-6136"/>
            <a:ext cx="4319635" cy="6754338"/>
          </a:xfrm>
          <a:prstGeom prst="rect">
            <a:avLst/>
          </a:prstGeom>
        </p:spPr>
      </p:pic>
    </p:spTree>
    <p:extLst>
      <p:ext uri="{BB962C8B-B14F-4D97-AF65-F5344CB8AC3E}">
        <p14:creationId xmlns:p14="http://schemas.microsoft.com/office/powerpoint/2010/main" val="31753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4357" y="260648"/>
            <a:ext cx="4489207" cy="3046988"/>
          </a:xfrm>
          <a:prstGeom prst="rect">
            <a:avLst/>
          </a:prstGeom>
        </p:spPr>
        <p:txBody>
          <a:bodyPr wrap="square">
            <a:spAutoFit/>
          </a:bodyPr>
          <a:lstStyle/>
          <a:p>
            <a:pPr algn="just"/>
            <a:r>
              <a:rPr lang="en-US" altLang="en-US" sz="2400" b="1" dirty="0" smtClean="0">
                <a:latin typeface="Times New Roman" pitchFamily="18" charset="0"/>
                <a:cs typeface="Times New Roman" pitchFamily="18" charset="0"/>
              </a:rPr>
              <a:t>   Kant </a:t>
            </a:r>
            <a:r>
              <a:rPr lang="en-US" altLang="en-US" sz="2400" b="1" dirty="0">
                <a:latin typeface="Times New Roman" pitchFamily="18" charset="0"/>
                <a:cs typeface="Times New Roman" pitchFamily="18" charset="0"/>
              </a:rPr>
              <a:t>fame as a lecturer  began to spread. </a:t>
            </a:r>
            <a:r>
              <a:rPr lang="en-US" altLang="en-US" sz="2400" b="1" dirty="0" smtClean="0">
                <a:latin typeface="Times New Roman" pitchFamily="18" charset="0"/>
                <a:cs typeface="Times New Roman" pitchFamily="18" charset="0"/>
              </a:rPr>
              <a:t>Despite being very difficult to read </a:t>
            </a:r>
            <a:r>
              <a:rPr lang="en-US" altLang="en-US" sz="2400" b="1" i="1" dirty="0" smtClean="0">
                <a:latin typeface="Times New Roman" pitchFamily="18" charset="0"/>
                <a:cs typeface="Times New Roman" pitchFamily="18" charset="0"/>
              </a:rPr>
              <a:t>The </a:t>
            </a:r>
            <a:r>
              <a:rPr lang="en-US" altLang="en-US" sz="2400" b="1" i="1" dirty="0">
                <a:latin typeface="Times New Roman" pitchFamily="18" charset="0"/>
                <a:cs typeface="Times New Roman" pitchFamily="18" charset="0"/>
              </a:rPr>
              <a:t>Critique of Pure Reason</a:t>
            </a:r>
            <a:r>
              <a:rPr lang="en-US" altLang="en-US" sz="2400" b="1" dirty="0">
                <a:latin typeface="Times New Roman" pitchFamily="18" charset="0"/>
                <a:cs typeface="Times New Roman" pitchFamily="18" charset="0"/>
              </a:rPr>
              <a:t>, Kant’s lecturing style was witty and popular. He illustrated his topics from works of English and French literature, books of travel and geography.</a:t>
            </a:r>
          </a:p>
        </p:txBody>
      </p:sp>
      <p:sp>
        <p:nvSpPr>
          <p:cNvPr id="3" name="Rectangle 2"/>
          <p:cNvSpPr/>
          <p:nvPr/>
        </p:nvSpPr>
        <p:spPr>
          <a:xfrm>
            <a:off x="-27642" y="4162336"/>
            <a:ext cx="4572000" cy="2308324"/>
          </a:xfrm>
          <a:prstGeom prst="rect">
            <a:avLst/>
          </a:prstGeom>
        </p:spPr>
        <p:txBody>
          <a:bodyPr>
            <a:spAutoFit/>
          </a:bodyPr>
          <a:lstStyle/>
          <a:p>
            <a:pPr algn="just"/>
            <a:r>
              <a:rPr lang="en-US" altLang="en-US" sz="2400" b="1" dirty="0" smtClean="0">
                <a:latin typeface="Times New Roman" pitchFamily="18" charset="0"/>
                <a:cs typeface="Times New Roman" pitchFamily="18" charset="0"/>
              </a:rPr>
              <a:t>   By </a:t>
            </a:r>
            <a:r>
              <a:rPr lang="en-US" altLang="en-US" sz="2400" b="1" dirty="0">
                <a:latin typeface="Times New Roman" pitchFamily="18" charset="0"/>
                <a:cs typeface="Times New Roman" pitchFamily="18" charset="0"/>
              </a:rPr>
              <a:t>the 1790s Kant’s ‘critical philosophy’ was widely taught in most every German university. Students would journey to </a:t>
            </a:r>
            <a:r>
              <a:rPr lang="en-US" altLang="en-US" sz="2400" b="1" dirty="0" err="1">
                <a:latin typeface="Times New Roman" pitchFamily="18" charset="0"/>
                <a:cs typeface="Times New Roman" pitchFamily="18" charset="0"/>
              </a:rPr>
              <a:t>Königsberg</a:t>
            </a:r>
            <a:r>
              <a:rPr lang="en-US" altLang="en-US" sz="2400" b="1" dirty="0">
                <a:latin typeface="Times New Roman" pitchFamily="18" charset="0"/>
                <a:cs typeface="Times New Roman" pitchFamily="18" charset="0"/>
              </a:rPr>
              <a:t> as a temple of philosophy</a:t>
            </a:r>
            <a:r>
              <a:rPr lang="en-US" altLang="en-US" sz="2400" b="1" dirty="0" smtClean="0">
                <a:latin typeface="Times New Roman" pitchFamily="18" charset="0"/>
                <a:cs typeface="Times New Roman" pitchFamily="18" charset="0"/>
              </a:rPr>
              <a:t>. 7 </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3" y="19639"/>
            <a:ext cx="4588569" cy="342419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9023" y="3307636"/>
            <a:ext cx="4614977" cy="3550364"/>
          </a:xfrm>
          <a:prstGeom prst="rect">
            <a:avLst/>
          </a:prstGeom>
        </p:spPr>
      </p:pic>
    </p:spTree>
    <p:extLst>
      <p:ext uri="{BB962C8B-B14F-4D97-AF65-F5344CB8AC3E}">
        <p14:creationId xmlns:p14="http://schemas.microsoft.com/office/powerpoint/2010/main" val="47314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2680"/>
            <a:ext cx="4572000" cy="2677656"/>
          </a:xfrm>
          <a:prstGeom prst="rect">
            <a:avLst/>
          </a:prstGeom>
        </p:spPr>
        <p:txBody>
          <a:bodyPr>
            <a:spAutoFit/>
          </a:bodyPr>
          <a:lstStyle/>
          <a:p>
            <a:pPr algn="just"/>
            <a:r>
              <a:rPr lang="en-US" altLang="en-US" sz="2400" b="1" dirty="0" smtClean="0">
                <a:latin typeface="Times New Roman" pitchFamily="18" charset="0"/>
                <a:cs typeface="Times New Roman" pitchFamily="18" charset="0"/>
              </a:rPr>
              <a:t>    Kant’s </a:t>
            </a:r>
            <a:r>
              <a:rPr lang="en-US" altLang="en-US" sz="2400" b="1" dirty="0">
                <a:latin typeface="Times New Roman" pitchFamily="18" charset="0"/>
                <a:cs typeface="Times New Roman" pitchFamily="18" charset="0"/>
              </a:rPr>
              <a:t>last years consisted in a sad decline in his intellectual and physical capacities. Perhaps it would correspond in modern pathological terms – this is the instructor's opinion -- to Alzheimer's disease.</a:t>
            </a:r>
            <a:endParaRPr lang="en-US" sz="2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830" y="36328"/>
            <a:ext cx="4057650" cy="26860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8" y="2722378"/>
            <a:ext cx="2842698" cy="28049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4662" y="2695574"/>
            <a:ext cx="5877818" cy="2768147"/>
          </a:xfrm>
          <a:prstGeom prst="rect">
            <a:avLst/>
          </a:prstGeom>
        </p:spPr>
      </p:pic>
      <p:sp>
        <p:nvSpPr>
          <p:cNvPr id="6" name="Rectangle 5"/>
          <p:cNvSpPr/>
          <p:nvPr/>
        </p:nvSpPr>
        <p:spPr>
          <a:xfrm>
            <a:off x="2393504" y="2722378"/>
            <a:ext cx="54006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gn="ctr"/>
            <a:r>
              <a:rPr lang="en-US" altLang="en-US" sz="2800" b="1" dirty="0"/>
              <a:t>Died, very sadly, totally senile, at </a:t>
            </a:r>
            <a:r>
              <a:rPr lang="en-US" altLang="en-US" sz="2800" b="1" dirty="0" err="1"/>
              <a:t>K</a:t>
            </a:r>
            <a:r>
              <a:rPr lang="en-US" altLang="en-US" sz="2800" b="1" dirty="0" err="1">
                <a:cs typeface="Arial" pitchFamily="34" charset="0"/>
              </a:rPr>
              <a:t>ö</a:t>
            </a:r>
            <a:r>
              <a:rPr lang="en-US" altLang="en-US" sz="2800" b="1" dirty="0" err="1"/>
              <a:t>nigsberg</a:t>
            </a:r>
            <a:r>
              <a:rPr lang="en-US" altLang="en-US" sz="2800" b="1" dirty="0"/>
              <a:t> in 1804.</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15724"/>
          <a:stretch/>
        </p:blipFill>
        <p:spPr>
          <a:xfrm>
            <a:off x="73118" y="3647090"/>
            <a:ext cx="9070882" cy="32109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9063" y="36328"/>
            <a:ext cx="4324937" cy="2710674"/>
          </a:xfrm>
          <a:prstGeom prst="rect">
            <a:avLst/>
          </a:prstGeom>
        </p:spPr>
      </p:pic>
    </p:spTree>
    <p:extLst>
      <p:ext uri="{BB962C8B-B14F-4D97-AF65-F5344CB8AC3E}">
        <p14:creationId xmlns:p14="http://schemas.microsoft.com/office/powerpoint/2010/main" val="396487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775805" y="1556792"/>
            <a:ext cx="4476715" cy="4536504"/>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a:buNone/>
            </a:pPr>
            <a:r>
              <a:rPr lang="en-US" altLang="en-US" sz="2400" b="1" u="sng" dirty="0" err="1" smtClean="0"/>
              <a:t>Noumenal</a:t>
            </a:r>
            <a:r>
              <a:rPr lang="en-US" altLang="en-US" sz="2400" b="1" u="sng" dirty="0" smtClean="0"/>
              <a:t> World</a:t>
            </a:r>
          </a:p>
          <a:p>
            <a:pPr marL="137160" indent="0" algn="ctr">
              <a:buNone/>
            </a:pPr>
            <a:endParaRPr lang="en-US" altLang="en-US" sz="2400" b="1" u="sng" dirty="0"/>
          </a:p>
          <a:p>
            <a:pPr marL="137160" indent="0" algn="ctr">
              <a:buNone/>
            </a:pPr>
            <a:endParaRPr lang="en-US" altLang="en-US" sz="2400" b="1" u="sng" dirty="0" smtClean="0"/>
          </a:p>
          <a:p>
            <a:pPr marL="137160" indent="0" algn="ctr">
              <a:buNone/>
            </a:pPr>
            <a:r>
              <a:rPr lang="en-US" altLang="en-US" sz="2400" b="1" dirty="0" smtClean="0"/>
              <a:t>- The world of “things in themselves.”</a:t>
            </a:r>
          </a:p>
          <a:p>
            <a:pPr marL="137160" indent="0" algn="ctr">
              <a:buNone/>
            </a:pPr>
            <a:r>
              <a:rPr lang="en-US" altLang="en-US" sz="2400" b="1" dirty="0" smtClean="0"/>
              <a:t>- This is the world from which raw sense data originates.</a:t>
            </a:r>
          </a:p>
          <a:p>
            <a:pPr marL="137160" indent="0" algn="ctr">
              <a:buNone/>
            </a:pPr>
            <a:r>
              <a:rPr lang="en-US" altLang="en-US" sz="2400" b="1" dirty="0" smtClean="0"/>
              <a:t>- Human beings do not live in this world and have no knowledge of it.</a:t>
            </a:r>
          </a:p>
        </p:txBody>
      </p:sp>
      <p:sp>
        <p:nvSpPr>
          <p:cNvPr id="3" name="Rectangle 2"/>
          <p:cNvSpPr/>
          <p:nvPr/>
        </p:nvSpPr>
        <p:spPr>
          <a:xfrm>
            <a:off x="2605989" y="71046"/>
            <a:ext cx="3495509" cy="523220"/>
          </a:xfrm>
          <a:prstGeom prst="rect">
            <a:avLst/>
          </a:prstGeom>
        </p:spPr>
        <p:txBody>
          <a:bodyPr wrap="none">
            <a:spAutoFit/>
          </a:bodyPr>
          <a:lstStyle/>
          <a:p>
            <a:pPr marL="137160" indent="0" algn="ctr">
              <a:buNone/>
            </a:pPr>
            <a:r>
              <a:rPr lang="en-US" altLang="en-US" sz="2800" b="1" dirty="0"/>
              <a:t>Kant’s Two Worlds</a:t>
            </a:r>
          </a:p>
        </p:txBody>
      </p:sp>
      <p:sp>
        <p:nvSpPr>
          <p:cNvPr id="4" name="Rectangle 3"/>
          <p:cNvSpPr/>
          <p:nvPr/>
        </p:nvSpPr>
        <p:spPr>
          <a:xfrm>
            <a:off x="0" y="564149"/>
            <a:ext cx="9144000" cy="754053"/>
          </a:xfrm>
          <a:prstGeom prst="rect">
            <a:avLst/>
          </a:prstGeom>
        </p:spPr>
        <p:txBody>
          <a:bodyPr wrap="square">
            <a:spAutoFit/>
          </a:bodyPr>
          <a:lstStyle/>
          <a:p>
            <a:pPr marL="137160" indent="0">
              <a:buNone/>
            </a:pPr>
            <a:r>
              <a:rPr lang="en-US" altLang="en-US" sz="2150" b="1" dirty="0" smtClean="0"/>
              <a:t>  A </a:t>
            </a:r>
            <a:r>
              <a:rPr lang="en-US" altLang="en-US" sz="2150" b="1" dirty="0"/>
              <a:t>consequence of Kant’s analysis of perception is that there are really two worlds:  The </a:t>
            </a:r>
            <a:r>
              <a:rPr lang="en-US" altLang="en-US" sz="2150" b="1" dirty="0" err="1"/>
              <a:t>Noumenal</a:t>
            </a:r>
            <a:r>
              <a:rPr lang="en-US" altLang="en-US" sz="2150" b="1" dirty="0"/>
              <a:t> World and the Phenomenal World.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961"/>
            <a:ext cx="5292080" cy="5613039"/>
          </a:xfrm>
          <a:prstGeom prst="rect">
            <a:avLst/>
          </a:prstGeom>
        </p:spPr>
      </p:pic>
    </p:spTree>
    <p:extLst>
      <p:ext uri="{BB962C8B-B14F-4D97-AF65-F5344CB8AC3E}">
        <p14:creationId xmlns:p14="http://schemas.microsoft.com/office/powerpoint/2010/main" val="3929104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148064" y="18757"/>
            <a:ext cx="3886200" cy="548640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585216" lvl="1" indent="0" algn="ctr">
              <a:buNone/>
            </a:pPr>
            <a:r>
              <a:rPr lang="en-US" altLang="en-US" b="1" u="sng" dirty="0" smtClean="0"/>
              <a:t>The Phenomenal World</a:t>
            </a:r>
            <a:endParaRPr lang="en-US" altLang="en-US" dirty="0" smtClean="0"/>
          </a:p>
          <a:p>
            <a:pPr lvl="2" algn="ctr"/>
            <a:r>
              <a:rPr lang="en-US" altLang="en-US" sz="2400" dirty="0" smtClean="0"/>
              <a:t>The world of perception.</a:t>
            </a:r>
          </a:p>
          <a:p>
            <a:pPr lvl="2" algn="ctr"/>
            <a:endParaRPr lang="en-US" altLang="en-US" sz="2400" dirty="0" smtClean="0"/>
          </a:p>
          <a:p>
            <a:pPr lvl="2" algn="ctr"/>
            <a:r>
              <a:rPr lang="en-US" altLang="en-US" sz="2400" dirty="0" smtClean="0"/>
              <a:t>The world of sense data after it has been organized and structured by the mind’s categories.</a:t>
            </a:r>
          </a:p>
          <a:p>
            <a:pPr lvl="2" algn="ctr"/>
            <a:endParaRPr lang="en-US" altLang="en-US" sz="2400" dirty="0" smtClean="0"/>
          </a:p>
          <a:p>
            <a:pPr lvl="2" algn="ctr"/>
            <a:r>
              <a:rPr lang="en-US" altLang="en-US" sz="2400" dirty="0" smtClean="0"/>
              <a:t>This is the world in which humans live and of which they have knowledge.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107" r="12297"/>
          <a:stretch/>
        </p:blipFill>
        <p:spPr>
          <a:xfrm>
            <a:off x="-1" y="0"/>
            <a:ext cx="6238105" cy="68580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574" r="14468"/>
          <a:stretch/>
        </p:blipFill>
        <p:spPr>
          <a:xfrm>
            <a:off x="-38086" y="3592852"/>
            <a:ext cx="3673982" cy="3279867"/>
          </a:xfrm>
          <a:prstGeom prst="rect">
            <a:avLst/>
          </a:prstGeom>
        </p:spPr>
      </p:pic>
    </p:spTree>
    <p:extLst>
      <p:ext uri="{BB962C8B-B14F-4D97-AF65-F5344CB8AC3E}">
        <p14:creationId xmlns:p14="http://schemas.microsoft.com/office/powerpoint/2010/main" val="27927879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40783</TotalTime>
  <Words>2658</Words>
  <Application>Microsoft Office PowerPoint</Application>
  <PresentationFormat>On-screen Show (4:3)</PresentationFormat>
  <Paragraphs>325</Paragraphs>
  <Slides>39</Slides>
  <Notes>18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RePack by Diakov</dc:creator>
  <cp:lastModifiedBy>RePack by Diakov</cp:lastModifiedBy>
  <cp:revision>680</cp:revision>
  <dcterms:created xsi:type="dcterms:W3CDTF">2017-01-26T13:08:34Z</dcterms:created>
  <dcterms:modified xsi:type="dcterms:W3CDTF">2017-05-09T18:19:32Z</dcterms:modified>
</cp:coreProperties>
</file>