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4" r:id="rId3"/>
    <p:sldId id="259" r:id="rId4"/>
    <p:sldId id="265" r:id="rId5"/>
    <p:sldId id="270" r:id="rId6"/>
    <p:sldId id="271" r:id="rId7"/>
    <p:sldId id="268" r:id="rId8"/>
    <p:sldId id="272" r:id="rId9"/>
    <p:sldId id="273" r:id="rId10"/>
    <p:sldId id="269" r:id="rId11"/>
    <p:sldId id="260" r:id="rId12"/>
    <p:sldId id="261" r:id="rId13"/>
    <p:sldId id="262" r:id="rId14"/>
    <p:sldId id="267" r:id="rId15"/>
    <p:sldId id="266" r:id="rId16"/>
    <p:sldId id="274" r:id="rId17"/>
    <p:sldId id="26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AA65C-8547-4954-BC22-467D366FE706}" type="datetimeFigureOut">
              <a:rPr lang="en-US" smtClean="0"/>
              <a:t>5/1/2023</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AE0A2B-0358-4A6A-AB20-75F9DDB022B0}" type="slidenum">
              <a:rPr lang="en-US" smtClean="0"/>
              <a:t>‹#›</a:t>
            </a:fld>
            <a:endParaRPr lang="en-US"/>
          </a:p>
        </p:txBody>
      </p:sp>
    </p:spTree>
    <p:extLst>
      <p:ext uri="{BB962C8B-B14F-4D97-AF65-F5344CB8AC3E}">
        <p14:creationId xmlns:p14="http://schemas.microsoft.com/office/powerpoint/2010/main" val="3182624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62E123A0-3951-408F-9B36-FA77F16C8A61}" type="slidenum">
              <a:rPr lang="en-US" smtClean="0"/>
              <a:t>12</a:t>
            </a:fld>
            <a:endParaRPr lang="en-US"/>
          </a:p>
        </p:txBody>
      </p:sp>
    </p:spTree>
    <p:extLst>
      <p:ext uri="{BB962C8B-B14F-4D97-AF65-F5344CB8AC3E}">
        <p14:creationId xmlns:p14="http://schemas.microsoft.com/office/powerpoint/2010/main" val="227642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F92DBFA1-B9CA-4947-8B14-7F68EBFA6EE5}" type="datetimeFigureOut">
              <a:rPr lang="en-US" smtClean="0"/>
              <a:t>5/1/2023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3103914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92DBFA1-B9CA-4947-8B14-7F68EBFA6EE5}" type="datetimeFigureOut">
              <a:rPr lang="en-US" smtClean="0"/>
              <a:t>5/1/2023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372037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92DBFA1-B9CA-4947-8B14-7F68EBFA6EE5}" type="datetimeFigureOut">
              <a:rPr lang="en-US" smtClean="0"/>
              <a:t>5/1/2023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177304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92DBFA1-B9CA-4947-8B14-7F68EBFA6EE5}" type="datetimeFigureOut">
              <a:rPr lang="en-US" smtClean="0"/>
              <a:t>5/1/2023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3469036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92DBFA1-B9CA-4947-8B14-7F68EBFA6EE5}" type="datetimeFigureOut">
              <a:rPr lang="en-US" smtClean="0"/>
              <a:t>5/1/2023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205160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F92DBFA1-B9CA-4947-8B14-7F68EBFA6EE5}" type="datetimeFigureOut">
              <a:rPr lang="en-US" smtClean="0"/>
              <a:t>5/1/2023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464357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F92DBFA1-B9CA-4947-8B14-7F68EBFA6EE5}" type="datetimeFigureOut">
              <a:rPr lang="en-US" smtClean="0"/>
              <a:t>5/1/2023</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228226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F92DBFA1-B9CA-4947-8B14-7F68EBFA6EE5}" type="datetimeFigureOut">
              <a:rPr lang="en-US" smtClean="0"/>
              <a:t>5/1/2023</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314773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92DBFA1-B9CA-4947-8B14-7F68EBFA6EE5}" type="datetimeFigureOut">
              <a:rPr lang="en-US" smtClean="0"/>
              <a:t>5/1/2023</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3309687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92DBFA1-B9CA-4947-8B14-7F68EBFA6EE5}" type="datetimeFigureOut">
              <a:rPr lang="en-US" smtClean="0"/>
              <a:t>5/1/2023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2675719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92DBFA1-B9CA-4947-8B14-7F68EBFA6EE5}" type="datetimeFigureOut">
              <a:rPr lang="en-US" smtClean="0"/>
              <a:t>5/1/2023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EBF97635-6C2D-45DD-AF38-F5C42049F767}" type="slidenum">
              <a:rPr lang="en-US" smtClean="0"/>
              <a:t>‹#›</a:t>
            </a:fld>
            <a:endParaRPr lang="en-US"/>
          </a:p>
        </p:txBody>
      </p:sp>
    </p:spTree>
    <p:extLst>
      <p:ext uri="{BB962C8B-B14F-4D97-AF65-F5344CB8AC3E}">
        <p14:creationId xmlns:p14="http://schemas.microsoft.com/office/powerpoint/2010/main" val="776761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2DBFA1-B9CA-4947-8B14-7F68EBFA6EE5}" type="datetimeFigureOut">
              <a:rPr lang="en-US" smtClean="0"/>
              <a:t>5/1/2023</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F97635-6C2D-45DD-AF38-F5C42049F767}" type="slidenum">
              <a:rPr lang="en-US" smtClean="0"/>
              <a:t>‹#›</a:t>
            </a:fld>
            <a:endParaRPr lang="en-US"/>
          </a:p>
        </p:txBody>
      </p:sp>
    </p:spTree>
    <p:extLst>
      <p:ext uri="{BB962C8B-B14F-4D97-AF65-F5344CB8AC3E}">
        <p14:creationId xmlns:p14="http://schemas.microsoft.com/office/powerpoint/2010/main" val="3203967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drive.google.com/drive/folders/1G0taDyHylZ9m6wpKIExgT0ZbvUZbPrZ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www.coursera.org/learn/psychological-first-aid/home/welcom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9876" y="856341"/>
            <a:ext cx="11448661" cy="4011098"/>
          </a:xfrm>
          <a:prstGeom prst="rect">
            <a:avLst/>
          </a:prstGeom>
        </p:spPr>
        <p:txBody>
          <a:bodyPr wrap="square">
            <a:spAutoFit/>
          </a:bodyPr>
          <a:lstStyle/>
          <a:p>
            <a:pPr algn="ctr">
              <a:lnSpc>
                <a:spcPct val="107000"/>
              </a:lnSpc>
              <a:spcAft>
                <a:spcPts val="0"/>
              </a:spcAft>
            </a:pPr>
            <a:r>
              <a:rPr lang="ru-MD" sz="2800" b="1" dirty="0" smtClean="0">
                <a:latin typeface="Times New Roman" panose="02020603050405020304" pitchFamily="18" charset="0"/>
                <a:ea typeface="NewtonC"/>
                <a:cs typeface="Times New Roman" panose="02020603050405020304" pitchFamily="18" charset="0"/>
              </a:rPr>
              <a:t>Кризисное консультирование</a:t>
            </a:r>
          </a:p>
          <a:p>
            <a:pPr algn="just">
              <a:lnSpc>
                <a:spcPct val="107000"/>
              </a:lnSpc>
              <a:spcAft>
                <a:spcPts val="0"/>
              </a:spcAft>
            </a:pPr>
            <a:endParaRPr lang="ru-MD" dirty="0" smtClean="0">
              <a:latin typeface="Times New Roman" panose="02020603050405020304" pitchFamily="18" charset="0"/>
              <a:ea typeface="NewtonC"/>
              <a:cs typeface="Times New Roman" panose="02020603050405020304" pitchFamily="18" charset="0"/>
            </a:endParaRPr>
          </a:p>
          <a:p>
            <a:pPr algn="just">
              <a:lnSpc>
                <a:spcPct val="107000"/>
              </a:lnSpc>
              <a:spcAft>
                <a:spcPts val="0"/>
              </a:spcAft>
            </a:pPr>
            <a:endParaRPr lang="ru-MD" sz="2400" dirty="0" smtClean="0">
              <a:latin typeface="Times New Roman" panose="02020603050405020304" pitchFamily="18" charset="0"/>
              <a:ea typeface="NewtonC"/>
              <a:cs typeface="Times New Roman" panose="02020603050405020304" pitchFamily="18" charset="0"/>
            </a:endParaRPr>
          </a:p>
          <a:p>
            <a:pPr algn="just">
              <a:lnSpc>
                <a:spcPct val="107000"/>
              </a:lnSpc>
              <a:spcAft>
                <a:spcPts val="0"/>
              </a:spcAft>
            </a:pPr>
            <a:r>
              <a:rPr lang="ru-MD" sz="2400" dirty="0" smtClean="0">
                <a:latin typeface="Times New Roman" panose="02020603050405020304" pitchFamily="18" charset="0"/>
                <a:ea typeface="NewtonC"/>
                <a:cs typeface="Times New Roman" panose="02020603050405020304" pitchFamily="18" charset="0"/>
              </a:rPr>
              <a:t>Понятие </a:t>
            </a:r>
            <a:r>
              <a:rPr lang="ru-MD" sz="2400" dirty="0">
                <a:latin typeface="Times New Roman" panose="02020603050405020304" pitchFamily="18" charset="0"/>
                <a:ea typeface="NewtonC"/>
                <a:cs typeface="Times New Roman" panose="02020603050405020304" pitchFamily="18" charset="0"/>
              </a:rPr>
              <a:t>кризиса в современной психологии имеет </a:t>
            </a:r>
            <a:r>
              <a:rPr lang="ru-MD" sz="2400" dirty="0" smtClean="0">
                <a:latin typeface="Times New Roman" panose="02020603050405020304" pitchFamily="18" charset="0"/>
                <a:ea typeface="NewtonC"/>
                <a:cs typeface="Times New Roman" panose="02020603050405020304" pitchFamily="18" charset="0"/>
              </a:rPr>
              <a:t>двоякое </a:t>
            </a:r>
            <a:r>
              <a:rPr lang="ru-MD" sz="2400" dirty="0">
                <a:latin typeface="Times New Roman" panose="02020603050405020304" pitchFamily="18" charset="0"/>
                <a:ea typeface="NewtonC"/>
                <a:cs typeface="Times New Roman" panose="02020603050405020304" pitchFamily="18" charset="0"/>
              </a:rPr>
              <a:t>значение: </a:t>
            </a:r>
            <a:endParaRPr lang="ru-MD" sz="2400" dirty="0" smtClean="0">
              <a:latin typeface="Times New Roman" panose="02020603050405020304" pitchFamily="18" charset="0"/>
              <a:ea typeface="NewtonC"/>
              <a:cs typeface="Times New Roman" panose="02020603050405020304" pitchFamily="18" charset="0"/>
            </a:endParaRPr>
          </a:p>
          <a:p>
            <a:pPr algn="just">
              <a:lnSpc>
                <a:spcPct val="107000"/>
              </a:lnSpc>
              <a:spcAft>
                <a:spcPts val="0"/>
              </a:spcAft>
            </a:pPr>
            <a:r>
              <a:rPr lang="ru-MD" sz="2400" dirty="0" smtClean="0">
                <a:latin typeface="Times New Roman" panose="02020603050405020304" pitchFamily="18" charset="0"/>
                <a:ea typeface="NewtonC"/>
                <a:cs typeface="Times New Roman" panose="02020603050405020304" pitchFamily="18" charset="0"/>
              </a:rPr>
              <a:t>кризис </a:t>
            </a:r>
            <a:r>
              <a:rPr lang="ru-MD" sz="2400" dirty="0">
                <a:latin typeface="Times New Roman" panose="02020603050405020304" pitchFamily="18" charset="0"/>
                <a:ea typeface="NewtonC"/>
                <a:cs typeface="Times New Roman" panose="02020603050405020304" pitchFamily="18" charset="0"/>
              </a:rPr>
              <a:t>как экстремальная (критическая) </a:t>
            </a:r>
            <a:r>
              <a:rPr lang="ru-MD" sz="2400" dirty="0" smtClean="0">
                <a:latin typeface="Times New Roman" panose="02020603050405020304" pitchFamily="18" charset="0"/>
                <a:ea typeface="NewtonC"/>
                <a:cs typeface="Times New Roman" panose="02020603050405020304" pitchFamily="18" charset="0"/>
              </a:rPr>
              <a:t>ситуация,</a:t>
            </a:r>
            <a:r>
              <a:rPr lang="ru-MD" sz="2400" dirty="0">
                <a:latin typeface="Calibri" panose="020F0502020204030204" pitchFamily="34" charset="0"/>
                <a:ea typeface="Calibri" panose="020F0502020204030204" pitchFamily="34" charset="0"/>
                <a:cs typeface="Times New Roman" panose="02020603050405020304" pitchFamily="18" charset="0"/>
              </a:rPr>
              <a:t> </a:t>
            </a:r>
            <a:r>
              <a:rPr lang="ru-MD" sz="2400" dirty="0" smtClean="0">
                <a:latin typeface="Times New Roman" panose="02020603050405020304" pitchFamily="18" charset="0"/>
                <a:ea typeface="NewtonC"/>
                <a:cs typeface="Times New Roman" panose="02020603050405020304" pitchFamily="18" charset="0"/>
              </a:rPr>
              <a:t>требующая </a:t>
            </a:r>
            <a:r>
              <a:rPr lang="ru-MD" sz="2400" dirty="0">
                <a:latin typeface="Times New Roman" panose="02020603050405020304" pitchFamily="18" charset="0"/>
                <a:ea typeface="NewtonC"/>
                <a:cs typeface="Times New Roman" panose="02020603050405020304" pitchFamily="18" charset="0"/>
              </a:rPr>
              <a:t>немедленного </a:t>
            </a:r>
            <a:r>
              <a:rPr lang="ru-MD" sz="2400" dirty="0" smtClean="0">
                <a:latin typeface="Times New Roman" panose="02020603050405020304" pitchFamily="18" charset="0"/>
                <a:ea typeface="NewtonC"/>
                <a:cs typeface="Times New Roman" panose="02020603050405020304" pitchFamily="18" charset="0"/>
              </a:rPr>
              <a:t>вмешательства</a:t>
            </a:r>
            <a:r>
              <a:rPr lang="ru-MD" sz="2400" dirty="0">
                <a:latin typeface="Times New Roman" panose="02020603050405020304" pitchFamily="18" charset="0"/>
                <a:ea typeface="NewtonC"/>
                <a:cs typeface="Times New Roman" panose="02020603050405020304" pitchFamily="18" charset="0"/>
              </a:rPr>
              <a:t>;</a:t>
            </a:r>
            <a:endParaRPr lang="ru-MD" sz="2400" dirty="0" smtClean="0">
              <a:latin typeface="Times New Roman" panose="02020603050405020304" pitchFamily="18" charset="0"/>
              <a:ea typeface="NewtonC"/>
              <a:cs typeface="Times New Roman" panose="02020603050405020304" pitchFamily="18" charset="0"/>
            </a:endParaRPr>
          </a:p>
          <a:p>
            <a:pPr algn="just">
              <a:lnSpc>
                <a:spcPct val="107000"/>
              </a:lnSpc>
              <a:spcAft>
                <a:spcPts val="0"/>
              </a:spcAft>
            </a:pPr>
            <a:r>
              <a:rPr lang="ru-MD" sz="2400" dirty="0" smtClean="0">
                <a:latin typeface="Times New Roman" panose="02020603050405020304" pitchFamily="18" charset="0"/>
                <a:ea typeface="NewtonC"/>
                <a:cs typeface="Times New Roman" panose="02020603050405020304" pitchFamily="18" charset="0"/>
              </a:rPr>
              <a:t>кризис </a:t>
            </a:r>
            <a:r>
              <a:rPr lang="ru-MD" sz="2400" dirty="0">
                <a:latin typeface="Times New Roman" panose="02020603050405020304" pitchFamily="18" charset="0"/>
                <a:ea typeface="NewtonC"/>
                <a:cs typeface="Times New Roman" panose="02020603050405020304" pitchFamily="18" charset="0"/>
              </a:rPr>
              <a:t>как </a:t>
            </a:r>
            <a:r>
              <a:rPr lang="ru-MD" sz="2400" dirty="0" smtClean="0">
                <a:latin typeface="Times New Roman" panose="02020603050405020304" pitchFamily="18" charset="0"/>
                <a:ea typeface="NewtonC"/>
                <a:cs typeface="Times New Roman" panose="02020603050405020304" pitchFamily="18" charset="0"/>
              </a:rPr>
              <a:t>необходимый </a:t>
            </a:r>
            <a:r>
              <a:rPr lang="ru-MD" sz="2400" dirty="0">
                <a:latin typeface="Times New Roman" panose="02020603050405020304" pitchFamily="18" charset="0"/>
                <a:ea typeface="NewtonC"/>
                <a:cs typeface="Times New Roman" panose="02020603050405020304" pitchFamily="18" charset="0"/>
              </a:rPr>
              <a:t>механизм личностного развития. </a:t>
            </a:r>
            <a:endParaRPr lang="ru-MD" sz="2400" dirty="0" smtClean="0">
              <a:latin typeface="Times New Roman" panose="02020603050405020304" pitchFamily="18" charset="0"/>
              <a:ea typeface="NewtonC"/>
              <a:cs typeface="Times New Roman" panose="02020603050405020304" pitchFamily="18" charset="0"/>
            </a:endParaRPr>
          </a:p>
          <a:p>
            <a:pPr algn="just">
              <a:lnSpc>
                <a:spcPct val="107000"/>
              </a:lnSpc>
              <a:spcAft>
                <a:spcPts val="0"/>
              </a:spcAft>
            </a:pPr>
            <a:endParaRPr lang="ru-MD" sz="2400" dirty="0">
              <a:latin typeface="Times New Roman" panose="02020603050405020304" pitchFamily="18" charset="0"/>
              <a:ea typeface="NewtonC"/>
              <a:cs typeface="Times New Roman" panose="02020603050405020304" pitchFamily="18" charset="0"/>
            </a:endParaRPr>
          </a:p>
          <a:p>
            <a:pPr algn="just">
              <a:lnSpc>
                <a:spcPct val="107000"/>
              </a:lnSpc>
              <a:spcAft>
                <a:spcPts val="0"/>
              </a:spcAft>
            </a:pPr>
            <a:r>
              <a:rPr lang="ru-MD" sz="2400" dirty="0" smtClean="0">
                <a:latin typeface="Times New Roman" panose="02020603050405020304" pitchFamily="18" charset="0"/>
                <a:ea typeface="NewtonC"/>
                <a:cs typeface="Times New Roman" panose="02020603050405020304" pitchFamily="18" charset="0"/>
              </a:rPr>
              <a:t>Оба </a:t>
            </a:r>
            <a:r>
              <a:rPr lang="ru-MD" sz="2400" dirty="0">
                <a:latin typeface="Times New Roman" panose="02020603050405020304" pitchFamily="18" charset="0"/>
                <a:ea typeface="NewtonC"/>
                <a:cs typeface="Times New Roman" panose="02020603050405020304" pitchFamily="18" charset="0"/>
              </a:rPr>
              <a:t>направления </a:t>
            </a:r>
            <a:r>
              <a:rPr lang="ru-MD" sz="2400" dirty="0" smtClean="0">
                <a:latin typeface="Times New Roman" panose="02020603050405020304" pitchFamily="18" charset="0"/>
                <a:ea typeface="NewtonC"/>
                <a:cs typeface="Times New Roman" panose="02020603050405020304" pitchFamily="18" charset="0"/>
              </a:rPr>
              <a:t>имеют</a:t>
            </a:r>
            <a:r>
              <a:rPr lang="ru-MD" sz="2400" dirty="0">
                <a:latin typeface="Calibri" panose="020F0502020204030204" pitchFamily="34" charset="0"/>
                <a:ea typeface="Calibri" panose="020F0502020204030204" pitchFamily="34" charset="0"/>
                <a:cs typeface="Times New Roman" panose="02020603050405020304" pitchFamily="18" charset="0"/>
              </a:rPr>
              <a:t> </a:t>
            </a:r>
            <a:r>
              <a:rPr lang="ru-MD" sz="2400" dirty="0" smtClean="0">
                <a:latin typeface="Times New Roman" panose="02020603050405020304" pitchFamily="18" charset="0"/>
                <a:ea typeface="NewtonC"/>
                <a:cs typeface="Times New Roman" panose="02020603050405020304" pitchFamily="18" charset="0"/>
              </a:rPr>
              <a:t>общие </a:t>
            </a:r>
            <a:r>
              <a:rPr lang="ru-MD" sz="2400" dirty="0">
                <a:latin typeface="Times New Roman" panose="02020603050405020304" pitchFamily="18" charset="0"/>
                <a:ea typeface="NewtonC"/>
                <a:cs typeface="Times New Roman" panose="02020603050405020304" pitchFamily="18" charset="0"/>
              </a:rPr>
              <a:t>корни и историю, однако в современной </a:t>
            </a:r>
            <a:r>
              <a:rPr lang="ru-MD" sz="2400" dirty="0" smtClean="0">
                <a:latin typeface="Times New Roman" panose="02020603050405020304" pitchFamily="18" charset="0"/>
                <a:ea typeface="NewtonC"/>
                <a:cs typeface="Times New Roman" panose="02020603050405020304" pitchFamily="18" charset="0"/>
              </a:rPr>
              <a:t>психологической</a:t>
            </a:r>
            <a:r>
              <a:rPr lang="ru-MD" sz="2400" dirty="0">
                <a:latin typeface="Calibri" panose="020F0502020204030204" pitchFamily="34" charset="0"/>
                <a:ea typeface="Calibri" panose="020F0502020204030204" pitchFamily="34" charset="0"/>
                <a:cs typeface="Times New Roman" panose="02020603050405020304" pitchFamily="18" charset="0"/>
              </a:rPr>
              <a:t> </a:t>
            </a:r>
            <a:r>
              <a:rPr lang="ru-MD" sz="2400" dirty="0" smtClean="0">
                <a:latin typeface="Times New Roman" panose="02020603050405020304" pitchFamily="18" charset="0"/>
                <a:ea typeface="NewtonC"/>
              </a:rPr>
              <a:t>традиции </a:t>
            </a:r>
            <a:r>
              <a:rPr lang="ru-MD" sz="2400" dirty="0">
                <a:latin typeface="Times New Roman" panose="02020603050405020304" pitchFamily="18" charset="0"/>
                <a:ea typeface="NewtonC"/>
              </a:rPr>
              <a:t>они оказались достаточно сильно разделены. </a:t>
            </a:r>
            <a:endParaRPr lang="en-US" sz="2400" dirty="0"/>
          </a:p>
        </p:txBody>
      </p:sp>
    </p:spTree>
    <p:extLst>
      <p:ext uri="{BB962C8B-B14F-4D97-AF65-F5344CB8AC3E}">
        <p14:creationId xmlns:p14="http://schemas.microsoft.com/office/powerpoint/2010/main" val="484225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8622" y="298579"/>
            <a:ext cx="11859208" cy="6186309"/>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На одной из ЧС гробы с телами погибших на ночь принесли в храм, чтобы </a:t>
            </a:r>
            <a:r>
              <a:rPr lang="ru-RU" dirty="0" smtClean="0">
                <a:latin typeface="Times New Roman" panose="02020603050405020304" pitchFamily="18" charset="0"/>
                <a:cs typeface="Times New Roman" panose="02020603050405020304" pitchFamily="18" charset="0"/>
              </a:rPr>
              <a:t>родственники могли </a:t>
            </a:r>
            <a:r>
              <a:rPr lang="ru-RU" dirty="0">
                <a:latin typeface="Times New Roman" panose="02020603050405020304" pitchFamily="18" charset="0"/>
                <a:cs typeface="Times New Roman" panose="02020603050405020304" pitchFamily="18" charset="0"/>
              </a:rPr>
              <a:t>побыть рядом последние часы. Гробы были закрыты, потому что состояние 47 </a:t>
            </a:r>
            <a:r>
              <a:rPr lang="ru-RU" dirty="0" smtClean="0">
                <a:latin typeface="Times New Roman" panose="02020603050405020304" pitchFamily="18" charset="0"/>
                <a:cs typeface="Times New Roman" panose="02020603050405020304" pitchFamily="18" charset="0"/>
              </a:rPr>
              <a:t>погибших было </a:t>
            </a:r>
            <a:r>
              <a:rPr lang="ru-RU" dirty="0">
                <a:latin typeface="Times New Roman" panose="02020603050405020304" pitchFamily="18" charset="0"/>
                <a:cs typeface="Times New Roman" panose="02020603050405020304" pitchFamily="18" charset="0"/>
              </a:rPr>
              <a:t>разным. Но все же было решено там, где можно, крышки ненадолго открыть, чтобы </a:t>
            </a:r>
            <a:r>
              <a:rPr lang="ru-RU" dirty="0" smtClean="0">
                <a:latin typeface="Times New Roman" panose="02020603050405020304" pitchFamily="18" charset="0"/>
                <a:cs typeface="Times New Roman" panose="02020603050405020304" pitchFamily="18" charset="0"/>
              </a:rPr>
              <a:t>родные </a:t>
            </a:r>
            <a:r>
              <a:rPr lang="ru-RU" dirty="0">
                <a:latin typeface="Times New Roman" panose="02020603050405020304" pitchFamily="18" charset="0"/>
                <a:cs typeface="Times New Roman" panose="02020603050405020304" pitchFamily="18" charset="0"/>
              </a:rPr>
              <a:t>могли последний раз прикоснуться и попрощаться. Со мной были двое мужчин, </a:t>
            </a:r>
            <a:r>
              <a:rPr lang="ru-RU" dirty="0" smtClean="0">
                <a:latin typeface="Times New Roman" panose="02020603050405020304" pitchFamily="18" charset="0"/>
                <a:cs typeface="Times New Roman" panose="02020603050405020304" pitchFamily="18" charset="0"/>
              </a:rPr>
              <a:t>которые помогали </a:t>
            </a:r>
            <a:r>
              <a:rPr lang="ru-RU" dirty="0">
                <a:latin typeface="Times New Roman" panose="02020603050405020304" pitchFamily="18" charset="0"/>
                <a:cs typeface="Times New Roman" panose="02020603050405020304" pitchFamily="18" charset="0"/>
              </a:rPr>
              <a:t>открывать и закрывать гробы. В одном гробу лежал молодой парень – сын, внук,</a:t>
            </a:r>
          </a:p>
          <a:p>
            <a:pPr algn="just"/>
            <a:r>
              <a:rPr lang="ru-RU" dirty="0">
                <a:latin typeface="Times New Roman" panose="02020603050405020304" pitchFamily="18" charset="0"/>
                <a:cs typeface="Times New Roman" panose="02020603050405020304" pitchFamily="18" charset="0"/>
              </a:rPr>
              <a:t>брат. Лицо совсем не повреждено, как будто спит. Близкие попросили 15 минут на прощание.</a:t>
            </a:r>
          </a:p>
          <a:p>
            <a:pPr algn="just"/>
            <a:r>
              <a:rPr lang="ru-RU" dirty="0">
                <a:latin typeface="Times New Roman" panose="02020603050405020304" pitchFamily="18" charset="0"/>
                <a:cs typeface="Times New Roman" panose="02020603050405020304" pitchFamily="18" charset="0"/>
              </a:rPr>
              <a:t>Время прошло, крышку опустили, и тут мне в спину грохнуло грубое: «Стоять!» Я </a:t>
            </a:r>
            <a:r>
              <a:rPr lang="ru-RU" dirty="0" smtClean="0">
                <a:latin typeface="Times New Roman" panose="02020603050405020304" pitchFamily="18" charset="0"/>
                <a:cs typeface="Times New Roman" panose="02020603050405020304" pitchFamily="18" charset="0"/>
              </a:rPr>
              <a:t>поворачиваюсь </a:t>
            </a:r>
            <a:r>
              <a:rPr lang="ru-RU" dirty="0">
                <a:latin typeface="Times New Roman" panose="02020603050405020304" pitchFamily="18" charset="0"/>
                <a:cs typeface="Times New Roman" panose="02020603050405020304" pitchFamily="18" charset="0"/>
              </a:rPr>
              <a:t>и вижу огромного роста крепкого мужчину, который смотрит на меня, сдвинув брови</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Ты вообще кто такая, чтобы командовать? Мы будем прощаться столько, сколько нам надо».</a:t>
            </a:r>
          </a:p>
          <a:p>
            <a:pPr algn="just"/>
            <a:r>
              <a:rPr lang="ru-RU" dirty="0">
                <a:latin typeface="Times New Roman" panose="02020603050405020304" pitchFamily="18" charset="0"/>
                <a:cs typeface="Times New Roman" panose="02020603050405020304" pitchFamily="18" charset="0"/>
              </a:rPr>
              <a:t>В такие моменты слова приходят свыше, это невозможно придумать. Я сказала: «</a:t>
            </a:r>
            <a:r>
              <a:rPr lang="ru-RU" dirty="0" smtClean="0">
                <a:latin typeface="Times New Roman" panose="02020603050405020304" pitchFamily="18" charset="0"/>
                <a:cs typeface="Times New Roman" panose="02020603050405020304" pitchFamily="18" charset="0"/>
              </a:rPr>
              <a:t>Понимаю</a:t>
            </a:r>
            <a:r>
              <a:rPr lang="ru-RU" dirty="0">
                <a:latin typeface="Times New Roman" panose="02020603050405020304" pitchFamily="18" charset="0"/>
                <a:cs typeface="Times New Roman" panose="02020603050405020304" pitchFamily="18" charset="0"/>
              </a:rPr>
              <a:t>, что ваш брат лежит как живой, и вам хочется быть с ним, смотреть на него, прикасаться.</a:t>
            </a:r>
          </a:p>
          <a:p>
            <a:pPr algn="just"/>
            <a:r>
              <a:rPr lang="ru-RU" dirty="0">
                <a:latin typeface="Times New Roman" panose="02020603050405020304" pitchFamily="18" charset="0"/>
                <a:cs typeface="Times New Roman" panose="02020603050405020304" pitchFamily="18" charset="0"/>
              </a:rPr>
              <a:t>Но вон там стоят люди, которые не могут так же проститься со своими погибшими. Они могут</a:t>
            </a:r>
          </a:p>
          <a:p>
            <a:pPr algn="just"/>
            <a:r>
              <a:rPr lang="ru-RU" dirty="0">
                <a:latin typeface="Times New Roman" panose="02020603050405020304" pitchFamily="18" charset="0"/>
                <a:cs typeface="Times New Roman" panose="02020603050405020304" pitchFamily="18" charset="0"/>
              </a:rPr>
              <a:t>только к гробу прикоснуться. Ребята были одной командой при жизни, пусть они останутся</a:t>
            </a:r>
          </a:p>
          <a:p>
            <a:pPr algn="just"/>
            <a:r>
              <a:rPr lang="ru-RU" dirty="0">
                <a:latin typeface="Times New Roman" panose="02020603050405020304" pitchFamily="18" charset="0"/>
                <a:cs typeface="Times New Roman" panose="02020603050405020304" pitchFamily="18" charset="0"/>
              </a:rPr>
              <a:t>одной командой и после смерти. Пусть они все и их родные будут в равных условиях». У </a:t>
            </a:r>
            <a:r>
              <a:rPr lang="ru-RU" dirty="0" smtClean="0">
                <a:latin typeface="Times New Roman" panose="02020603050405020304" pitchFamily="18" charset="0"/>
                <a:cs typeface="Times New Roman" panose="02020603050405020304" pitchFamily="18" charset="0"/>
              </a:rPr>
              <a:t>мужчины </a:t>
            </a:r>
            <a:r>
              <a:rPr lang="ru-RU" dirty="0">
                <a:latin typeface="Times New Roman" panose="02020603050405020304" pitchFamily="18" charset="0"/>
                <a:cs typeface="Times New Roman" panose="02020603050405020304" pitchFamily="18" charset="0"/>
              </a:rPr>
              <a:t>взгляд смягчился, и он произнес: «Да, я понял». Потом он меня попросил побыть с </a:t>
            </a:r>
            <a:r>
              <a:rPr lang="ru-RU" dirty="0" smtClean="0">
                <a:latin typeface="Times New Roman" panose="02020603050405020304" pitchFamily="18" charset="0"/>
                <a:cs typeface="Times New Roman" panose="02020603050405020304" pitchFamily="18" charset="0"/>
              </a:rPr>
              <a:t>его матерью</a:t>
            </a:r>
            <a:r>
              <a:rPr lang="ru-RU" dirty="0">
                <a:latin typeface="Times New Roman" panose="02020603050405020304" pitchFamily="18" charset="0"/>
                <a:cs typeface="Times New Roman" panose="02020603050405020304" pitchFamily="18" charset="0"/>
              </a:rPr>
              <a:t>: «Нас тут много, но, пожалуйста, помогите ей».</a:t>
            </a:r>
          </a:p>
          <a:p>
            <a:pPr algn="just"/>
            <a:r>
              <a:rPr lang="ru-RU" dirty="0">
                <a:latin typeface="Times New Roman" panose="02020603050405020304" pitchFamily="18" charset="0"/>
                <a:cs typeface="Times New Roman" panose="02020603050405020304" pitchFamily="18" charset="0"/>
              </a:rPr>
              <a:t>А другая женщина кричала: «Мне плевать на остальных. Я хочу видеть своего мужа </a:t>
            </a:r>
            <a:r>
              <a:rPr lang="ru-RU" dirty="0" smtClean="0">
                <a:latin typeface="Times New Roman" panose="02020603050405020304" pitchFamily="18" charset="0"/>
                <a:cs typeface="Times New Roman" panose="02020603050405020304" pitchFamily="18" charset="0"/>
              </a:rPr>
              <a:t>и быть </a:t>
            </a:r>
            <a:r>
              <a:rPr lang="ru-RU" dirty="0">
                <a:latin typeface="Times New Roman" panose="02020603050405020304" pitchFamily="18" charset="0"/>
                <a:cs typeface="Times New Roman" panose="02020603050405020304" pitchFamily="18" charset="0"/>
              </a:rPr>
              <a:t>с ним». Тогда я села рядом с ней, взяла ее за руку и стала говорить о любви, которая </a:t>
            </a:r>
            <a:r>
              <a:rPr lang="ru-RU" dirty="0" smtClean="0">
                <a:latin typeface="Times New Roman" panose="02020603050405020304" pitchFamily="18" charset="0"/>
                <a:cs typeface="Times New Roman" panose="02020603050405020304" pitchFamily="18" charset="0"/>
              </a:rPr>
              <a:t>была между </a:t>
            </a:r>
            <a:r>
              <a:rPr lang="ru-RU" dirty="0">
                <a:latin typeface="Times New Roman" panose="02020603050405020304" pitchFamily="18" charset="0"/>
                <a:cs typeface="Times New Roman" panose="02020603050405020304" pitchFamily="18" charset="0"/>
              </a:rPr>
              <a:t>ними. У женщины потекли слезы, она сказала: «Давай выйдем на воздух. </a:t>
            </a:r>
            <a:r>
              <a:rPr lang="ru-RU" dirty="0" smtClean="0">
                <a:latin typeface="Times New Roman" panose="02020603050405020304" pitchFamily="18" charset="0"/>
                <a:cs typeface="Times New Roman" panose="02020603050405020304" pitchFamily="18" charset="0"/>
              </a:rPr>
              <a:t>Закрывайте гроб».</a:t>
            </a:r>
          </a:p>
          <a:p>
            <a:pPr algn="just"/>
            <a:r>
              <a:rPr lang="ru-RU" dirty="0">
                <a:latin typeface="Times New Roman" panose="02020603050405020304" pitchFamily="18" charset="0"/>
                <a:cs typeface="Times New Roman" panose="02020603050405020304" pitchFamily="18" charset="0"/>
              </a:rPr>
              <a:t>Еще был случай, когда мне казалось, что меня вот-вот ударят, – у мужчины </a:t>
            </a:r>
            <a:r>
              <a:rPr lang="ru-RU" dirty="0" smtClean="0">
                <a:latin typeface="Times New Roman" panose="02020603050405020304" pitchFamily="18" charset="0"/>
                <a:cs typeface="Times New Roman" panose="02020603050405020304" pitchFamily="18" charset="0"/>
              </a:rPr>
              <a:t>погибла дочь</a:t>
            </a:r>
            <a:r>
              <a:rPr lang="ru-RU" dirty="0">
                <a:latin typeface="Times New Roman" panose="02020603050405020304" pitchFamily="18" charset="0"/>
                <a:cs typeface="Times New Roman" panose="02020603050405020304" pitchFamily="18" charset="0"/>
              </a:rPr>
              <a:t>, необходимо было провести опознание, а он был нетрезв, кричал на всех, ругался и </a:t>
            </a:r>
            <a:r>
              <a:rPr lang="ru-RU" dirty="0" smtClean="0">
                <a:latin typeface="Times New Roman" panose="02020603050405020304" pitchFamily="18" charset="0"/>
                <a:cs typeface="Times New Roman" panose="02020603050405020304" pitchFamily="18" charset="0"/>
              </a:rPr>
              <a:t>махал кулаками</a:t>
            </a:r>
            <a:r>
              <a:rPr lang="ru-RU" dirty="0">
                <a:latin typeface="Times New Roman" panose="02020603050405020304" pitchFamily="18" charset="0"/>
                <a:cs typeface="Times New Roman" panose="02020603050405020304" pitchFamily="18" charset="0"/>
              </a:rPr>
              <a:t>. Я не знала, как ему помочь, но слова тоже пришли: «Вы очень любите свою </a:t>
            </a:r>
            <a:r>
              <a:rPr lang="ru-RU" dirty="0" smtClean="0">
                <a:latin typeface="Times New Roman" panose="02020603050405020304" pitchFamily="18" charset="0"/>
                <a:cs typeface="Times New Roman" panose="02020603050405020304" pitchFamily="18" charset="0"/>
              </a:rPr>
              <a:t>девочку. И </a:t>
            </a:r>
            <a:r>
              <a:rPr lang="ru-RU" dirty="0">
                <a:latin typeface="Times New Roman" panose="02020603050405020304" pitchFamily="18" charset="0"/>
                <a:cs typeface="Times New Roman" panose="02020603050405020304" pitchFamily="18" charset="0"/>
              </a:rPr>
              <a:t>сейчас вы можете с ней проститься. И только вы можете из своих отцовских рук передать </a:t>
            </a:r>
            <a:r>
              <a:rPr lang="ru-RU" dirty="0" smtClean="0">
                <a:latin typeface="Times New Roman" panose="02020603050405020304" pitchFamily="18" charset="0"/>
                <a:cs typeface="Times New Roman" panose="02020603050405020304" pitchFamily="18" charset="0"/>
              </a:rPr>
              <a:t>ее в </a:t>
            </a:r>
            <a:r>
              <a:rPr lang="ru-RU" dirty="0">
                <a:latin typeface="Times New Roman" panose="02020603050405020304" pitchFamily="18" charset="0"/>
                <a:cs typeface="Times New Roman" panose="02020603050405020304" pitchFamily="18" charset="0"/>
              </a:rPr>
              <a:t>другие Отцовские руки». Он как-то затих и пошел со мной.</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676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742" y="337563"/>
            <a:ext cx="11227837" cy="6001643"/>
          </a:xfrm>
          <a:prstGeom prst="rect">
            <a:avLst/>
          </a:prstGeom>
        </p:spPr>
        <p:txBody>
          <a:bodyPr wrap="square">
            <a:spAutoFit/>
          </a:bodyPr>
          <a:lstStyle/>
          <a:p>
            <a:pPr algn="just"/>
            <a:r>
              <a:rPr lang="ru-RU" sz="2400" dirty="0">
                <a:latin typeface="Times New Roman" panose="02020603050405020304" pitchFamily="18" charset="0"/>
                <a:ea typeface="Calibri" panose="020F0502020204030204" pitchFamily="34" charset="0"/>
                <a:cs typeface="Times New Roman" panose="02020603050405020304" pitchFamily="18" charset="0"/>
              </a:rPr>
              <a:t>Основная задача психологов на месте чрезвычайной ситуации – поддержать человека в беде, дать ему возможность пережить самое острое состояние, помочь понять, что делать дальше</a:t>
            </a:r>
            <a:r>
              <a:rPr lang="ru-MD" sz="24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endParaRPr lang="ru-RU" sz="2400" b="1" dirty="0" smtClean="0">
              <a:latin typeface="Times New Roman" panose="02020603050405020304" pitchFamily="18" charset="0"/>
              <a:cs typeface="Times New Roman" panose="02020603050405020304" pitchFamily="18" charset="0"/>
            </a:endParaRPr>
          </a:p>
          <a:p>
            <a:pPr algn="just"/>
            <a:r>
              <a:rPr lang="ru-RU" sz="2400" b="1" dirty="0" smtClean="0">
                <a:latin typeface="Times New Roman" panose="02020603050405020304" pitchFamily="18" charset="0"/>
                <a:cs typeface="Times New Roman" panose="02020603050405020304" pitchFamily="18" charset="0"/>
              </a:rPr>
              <a:t>Кому </a:t>
            </a:r>
            <a:r>
              <a:rPr lang="ru-RU" sz="2400" b="1" dirty="0">
                <a:latin typeface="Times New Roman" panose="02020603050405020304" pitchFamily="18" charset="0"/>
                <a:cs typeface="Times New Roman" panose="02020603050405020304" pitchFamily="18" charset="0"/>
              </a:rPr>
              <a:t>нужна помощь в первую очередь</a:t>
            </a:r>
            <a:r>
              <a:rPr lang="ru-RU" sz="2400" b="1" dirty="0" smtClean="0">
                <a:latin typeface="Times New Roman" panose="02020603050405020304" pitchFamily="18" charset="0"/>
                <a:cs typeface="Times New Roman" panose="02020603050405020304" pitchFamily="18" charset="0"/>
              </a:rPr>
              <a:t>?</a:t>
            </a:r>
          </a:p>
          <a:p>
            <a:pPr algn="just"/>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Представьте себе, что </a:t>
            </a:r>
            <a:r>
              <a:rPr lang="ru-RU" sz="2400" dirty="0">
                <a:latin typeface="Times New Roman" panose="02020603050405020304" pitchFamily="18" charset="0"/>
                <a:cs typeface="Times New Roman" panose="02020603050405020304" pitchFamily="18" charset="0"/>
              </a:rPr>
              <a:t>при опознании погибших стоит бурно рыдающая женщина, а рядом абсолютно спокойно сидит другая – в странной позе с зажатыми руками и ногами, взгляд устремлен в одну точку. </a:t>
            </a:r>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Если </a:t>
            </a:r>
            <a:r>
              <a:rPr lang="ru-RU" sz="2400" dirty="0">
                <a:latin typeface="Times New Roman" panose="02020603050405020304" pitchFamily="18" charset="0"/>
                <a:cs typeface="Times New Roman" panose="02020603050405020304" pitchFamily="18" charset="0"/>
              </a:rPr>
              <a:t>психологу МЧС надо выбрать, к какой из них подойти в первую очередь, </a:t>
            </a:r>
            <a:r>
              <a:rPr lang="ru-RU" sz="2400" dirty="0" smtClean="0">
                <a:latin typeface="Times New Roman" panose="02020603050405020304" pitchFamily="18" charset="0"/>
                <a:cs typeface="Times New Roman" panose="02020603050405020304" pitchFamily="18" charset="0"/>
              </a:rPr>
              <a:t>к какой он </a:t>
            </a:r>
            <a:r>
              <a:rPr lang="ru-RU" sz="2400" dirty="0">
                <a:latin typeface="Times New Roman" panose="02020603050405020304" pitchFamily="18" charset="0"/>
                <a:cs typeface="Times New Roman" panose="02020603050405020304" pitchFamily="18" charset="0"/>
              </a:rPr>
              <a:t>подойдет </a:t>
            </a:r>
            <a:r>
              <a:rPr lang="ru-RU" sz="2400" dirty="0" smtClean="0">
                <a:latin typeface="Times New Roman" panose="02020603050405020304" pitchFamily="18" charset="0"/>
                <a:cs typeface="Times New Roman" panose="02020603050405020304" pitchFamily="18" charset="0"/>
              </a:rPr>
              <a:t>в первую очередь? </a:t>
            </a:r>
          </a:p>
          <a:p>
            <a:pPr algn="just"/>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Срочной помощи также требуют </a:t>
            </a:r>
            <a:r>
              <a:rPr lang="ru-RU" sz="2400" dirty="0">
                <a:latin typeface="Times New Roman" panose="02020603050405020304" pitchFamily="18" charset="0"/>
                <a:cs typeface="Times New Roman" panose="02020603050405020304" pitchFamily="18" charset="0"/>
              </a:rPr>
              <a:t>острые состояния: </a:t>
            </a:r>
            <a:r>
              <a:rPr lang="ru-RU" sz="2400" b="1" dirty="0">
                <a:latin typeface="Times New Roman" panose="02020603050405020304" pitchFamily="18" charset="0"/>
                <a:cs typeface="Times New Roman" panose="02020603050405020304" pitchFamily="18" charset="0"/>
              </a:rPr>
              <a:t>агрессия, истерика, паника</a:t>
            </a:r>
            <a:r>
              <a:rPr lang="ru-RU" sz="2400" dirty="0">
                <a:latin typeface="Times New Roman" panose="02020603050405020304" pitchFamily="18" charset="0"/>
                <a:cs typeface="Times New Roman" panose="02020603050405020304" pitchFamily="18" charset="0"/>
              </a:rPr>
              <a:t>. Эти состояния очень мучительны, человек с ними не может справиться самостоятельно. Кроме того, они эмоционально заразительны и без вмешательства специалиста могут повлечь за собой массовую реакцию.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4949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2750" y="205527"/>
            <a:ext cx="11507756" cy="6059159"/>
          </a:xfrm>
          <a:prstGeom prst="rect">
            <a:avLst/>
          </a:prstGeom>
        </p:spPr>
        <p:txBody>
          <a:bodyPr wrap="square">
            <a:spAutoFit/>
          </a:bodyPr>
          <a:lstStyle/>
          <a:p>
            <a:pPr indent="180340" algn="just">
              <a:lnSpc>
                <a:spcPct val="107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Слова, которые ранят</a:t>
            </a:r>
            <a:r>
              <a:rPr lang="ru-RU"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endParaRPr lang="ru-RU" dirty="0" smtClean="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ru-RU" sz="2000" dirty="0" smtClean="0">
                <a:latin typeface="Times New Roman" panose="02020603050405020304" pitchFamily="18" charset="0"/>
                <a:ea typeface="Calibri" panose="020F0502020204030204" pitchFamily="34" charset="0"/>
                <a:cs typeface="Times New Roman" panose="02020603050405020304" pitchFamily="18" charset="0"/>
              </a:rPr>
              <a:t>Например</a:t>
            </a:r>
            <a:r>
              <a:rPr lang="ru-RU" sz="2000" dirty="0">
                <a:latin typeface="Times New Roman" panose="02020603050405020304" pitchFamily="18" charset="0"/>
                <a:ea typeface="Calibri" panose="020F0502020204030204" pitchFamily="34" charset="0"/>
                <a:cs typeface="Times New Roman" panose="02020603050405020304" pitchFamily="18" charset="0"/>
              </a:rPr>
              <a:t>, «Такова судьба», «Бог забирает лучших», «Пришло его время», «Надо держаться</a:t>
            </a:r>
            <a:r>
              <a:rPr lang="ru-RU" sz="2000" dirty="0" smtClean="0">
                <a:latin typeface="Times New Roman" panose="02020603050405020304" pitchFamily="18" charset="0"/>
                <a:ea typeface="Calibri" panose="020F0502020204030204" pitchFamily="34" charset="0"/>
                <a:cs typeface="Times New Roman" panose="02020603050405020304" pitchFamily="18" charset="0"/>
              </a:rPr>
              <a:t>».</a:t>
            </a:r>
          </a:p>
          <a:p>
            <a:pPr indent="180340" algn="just">
              <a:lnSpc>
                <a:spcPct val="107000"/>
              </a:lnSpc>
              <a:spcAft>
                <a:spcPts val="0"/>
              </a:spcAft>
            </a:pPr>
            <a:endParaRPr lang="ru-RU" sz="2000" dirty="0" smtClean="0">
              <a:latin typeface="Times New Roman" panose="02020603050405020304" pitchFamily="18" charset="0"/>
              <a:ea typeface="Calibri" panose="020F0502020204030204" pitchFamily="34"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Одна женщина, у которой трагически погиб сын-подросток, написала в своем блоге: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У каждого, кто потерял близких, свой список самых ярких „ободряющих“ высказываний от сочувствующих. Теперь у меня такой тоже есть: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1</a:t>
            </a:r>
            <a:r>
              <a:rPr lang="ru-RU" sz="2000" dirty="0">
                <a:latin typeface="Times New Roman" panose="02020603050405020304" pitchFamily="18" charset="0"/>
                <a:cs typeface="Times New Roman" panose="02020603050405020304" pitchFamily="18" charset="0"/>
              </a:rPr>
              <a:t>. У меня тоже умер ребенок, и мне было в тысячу раз хуже, чем тебе!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 Он ушел в лучший мир. Ему там хорошо.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3</a:t>
            </a:r>
            <a:r>
              <a:rPr lang="ru-RU" sz="2000" dirty="0">
                <a:latin typeface="Times New Roman" panose="02020603050405020304" pitchFamily="18" charset="0"/>
                <a:cs typeface="Times New Roman" panose="02020603050405020304" pitchFamily="18" charset="0"/>
              </a:rPr>
              <a:t>. У тебя умер сын? А по тебе не скажешь.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4</a:t>
            </a:r>
            <a:r>
              <a:rPr lang="ru-RU" sz="2000" dirty="0">
                <a:latin typeface="Times New Roman" panose="02020603050405020304" pitchFamily="18" charset="0"/>
                <a:cs typeface="Times New Roman" panose="02020603050405020304" pitchFamily="18" charset="0"/>
              </a:rPr>
              <a:t>. Как теперь твоя семья, вернее, то, что от нее осталось?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5</a:t>
            </a:r>
            <a:r>
              <a:rPr lang="ru-RU" sz="2000" dirty="0">
                <a:latin typeface="Times New Roman" panose="02020603050405020304" pitchFamily="18" charset="0"/>
                <a:cs typeface="Times New Roman" panose="02020603050405020304" pitchFamily="18" charset="0"/>
              </a:rPr>
              <a:t>. Он наверняка занимался оккультными практиками, а это до добра не доводит.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6</a:t>
            </a:r>
            <a:r>
              <a:rPr lang="ru-RU" sz="2000" dirty="0">
                <a:latin typeface="Times New Roman" panose="02020603050405020304" pitchFamily="18" charset="0"/>
                <a:cs typeface="Times New Roman" panose="02020603050405020304" pitchFamily="18" charset="0"/>
              </a:rPr>
              <a:t>. Зато у тебя есть другие дети.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7</a:t>
            </a:r>
            <a:r>
              <a:rPr lang="ru-RU" sz="2000" dirty="0">
                <a:latin typeface="Times New Roman" panose="02020603050405020304" pitchFamily="18" charset="0"/>
                <a:cs typeface="Times New Roman" panose="02020603050405020304" pitchFamily="18" charset="0"/>
              </a:rPr>
              <a:t>. Вот до чего доводит распущенность!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8</a:t>
            </a:r>
            <a:r>
              <a:rPr lang="ru-RU" sz="2000" dirty="0">
                <a:latin typeface="Times New Roman" panose="02020603050405020304" pitchFamily="18" charset="0"/>
                <a:cs typeface="Times New Roman" panose="02020603050405020304" pitchFamily="18" charset="0"/>
              </a:rPr>
              <a:t>. Может быть, тебе собачку завести? </a:t>
            </a:r>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9. Вам </a:t>
            </a:r>
            <a:r>
              <a:rPr lang="ru-RU" sz="2000" dirty="0">
                <a:latin typeface="Times New Roman" panose="02020603050405020304" pitchFamily="18" charset="0"/>
                <a:cs typeface="Times New Roman" panose="02020603050405020304" pitchFamily="18" charset="0"/>
              </a:rPr>
              <a:t>надо жить ради внука</a:t>
            </a:r>
            <a:r>
              <a:rPr lang="ru-RU" sz="2000" dirty="0" smtClean="0">
                <a:latin typeface="Times New Roman" panose="02020603050405020304" pitchFamily="18" charset="0"/>
                <a:cs typeface="Times New Roman" panose="02020603050405020304" pitchFamily="18" charset="0"/>
              </a:rPr>
              <a:t>!</a:t>
            </a:r>
            <a:r>
              <a:rPr lang="ru-RU" sz="2000" dirty="0" smtClean="0">
                <a:latin typeface="Times New Roman" panose="02020603050405020304" pitchFamily="18" charset="0"/>
                <a:ea typeface="Calibri" panose="020F0502020204030204" pitchFamily="34" charset="0"/>
                <a:cs typeface="Times New Roman" panose="02020603050405020304" pitchFamily="18" charset="0"/>
              </a:rPr>
              <a:t> </a:t>
            </a:r>
          </a:p>
          <a:p>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ru-RU" sz="2000" dirty="0" err="1" smtClean="0">
                <a:latin typeface="Times New Roman" panose="02020603050405020304" pitchFamily="18" charset="0"/>
                <a:ea typeface="Calibri" panose="020F0502020204030204" pitchFamily="34" charset="0"/>
                <a:cs typeface="Times New Roman" panose="02020603050405020304" pitchFamily="18" charset="0"/>
              </a:rPr>
              <a:t>Ворден</a:t>
            </a:r>
            <a:r>
              <a:rPr lang="ru-RU" sz="2000" dirty="0" smtClean="0">
                <a:latin typeface="Times New Roman" panose="02020603050405020304" pitchFamily="18" charset="0"/>
                <a:ea typeface="Calibri" panose="020F0502020204030204" pitchFamily="34" charset="0"/>
                <a:cs typeface="Times New Roman" panose="02020603050405020304" pitchFamily="18" charset="0"/>
              </a:rPr>
              <a:t> В. Консультирование и терапия горя. Пособие для специалистов в области психического здоровья.</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2777413" y="6264686"/>
            <a:ext cx="10369420" cy="388696"/>
          </a:xfrm>
          <a:prstGeom prst="rect">
            <a:avLst/>
          </a:prstGeom>
        </p:spPr>
        <p:txBody>
          <a:bodyPr wrap="square">
            <a:spAutoFit/>
          </a:bodyPr>
          <a:lstStyle/>
          <a:p>
            <a:pPr indent="180340" algn="just">
              <a:lnSpc>
                <a:spcPct val="107000"/>
              </a:lnSpc>
              <a:spcAft>
                <a:spcPts val="0"/>
              </a:spcAft>
            </a:pPr>
            <a:r>
              <a:rPr lang="ru-MD" u="sng">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3"/>
              </a:rPr>
              <a:t>https://drive.google.com/drive/folders/1G0taDyHylZ9m6wpKIExgT0ZbvUZbPrZG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23664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0784" y="414126"/>
            <a:ext cx="11433110" cy="5163786"/>
          </a:xfrm>
          <a:prstGeom prst="rect">
            <a:avLst/>
          </a:prstGeom>
        </p:spPr>
        <p:txBody>
          <a:bodyPr wrap="square">
            <a:spAutoFit/>
          </a:bodyPr>
          <a:lstStyle/>
          <a:p>
            <a:pPr indent="180340" algn="just">
              <a:lnSpc>
                <a:spcPct val="107000"/>
              </a:lnSpc>
              <a:spcAft>
                <a:spcPts val="0"/>
              </a:spcAft>
            </a:pPr>
            <a:r>
              <a:rPr lang="ru-MD" sz="2400" dirty="0">
                <a:latin typeface="Times New Roman" panose="02020603050405020304" pitchFamily="18" charset="0"/>
                <a:ea typeface="Calibri" panose="020F0502020204030204" pitchFamily="34" charset="0"/>
                <a:cs typeface="Times New Roman" panose="02020603050405020304" pitchFamily="18" charset="0"/>
              </a:rPr>
              <a:t>6 C модель - </a:t>
            </a:r>
            <a:r>
              <a:rPr lang="ru-MD" sz="2400" dirty="0" err="1">
                <a:latin typeface="Times New Roman" panose="02020603050405020304" pitchFamily="18" charset="0"/>
                <a:ea typeface="Calibri" panose="020F0502020204030204" pitchFamily="34" charset="0"/>
                <a:cs typeface="Times New Roman" panose="02020603050405020304" pitchFamily="18" charset="0"/>
              </a:rPr>
              <a:t>когнитивно</a:t>
            </a:r>
            <a:r>
              <a:rPr lang="ru-MD" sz="2400" dirty="0">
                <a:latin typeface="Times New Roman" panose="02020603050405020304" pitchFamily="18" charset="0"/>
                <a:ea typeface="Calibri" panose="020F0502020204030204" pitchFamily="34" charset="0"/>
                <a:cs typeface="Times New Roman" panose="02020603050405020304" pitchFamily="18" charset="0"/>
              </a:rPr>
              <a:t>-функциональная модель экстренной помощи, эмпирически доказана и основана на нейропсихологии острого стресса. Является официальной национальной моделью психологической первой помощи в Израиле совмещает 4 принципа экстренной интервенции сразу после травматической ситуации</a:t>
            </a:r>
            <a:r>
              <a:rPr lang="ru-MD" sz="2400" dirty="0" smtClean="0">
                <a:latin typeface="Times New Roman" panose="02020603050405020304" pitchFamily="18" charset="0"/>
                <a:ea typeface="Calibri" panose="020F0502020204030204" pitchFamily="34" charset="0"/>
                <a:cs typeface="Times New Roman" panose="02020603050405020304" pitchFamily="18" charset="0"/>
              </a:rPr>
              <a:t>:</a:t>
            </a:r>
          </a:p>
          <a:p>
            <a:pPr indent="180340" algn="just">
              <a:lnSpc>
                <a:spcPct val="107000"/>
              </a:lnSpc>
              <a:spcAft>
                <a:spcPts val="0"/>
              </a:spcAft>
            </a:pP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0"/>
              </a:spcAft>
              <a:buAutoNum type="arabicPeriod"/>
            </a:pPr>
            <a:r>
              <a:rPr lang="ru-MD" sz="2400" b="1" dirty="0" err="1" smtClean="0">
                <a:latin typeface="Times New Roman" panose="02020603050405020304" pitchFamily="18" charset="0"/>
                <a:ea typeface="Calibri" panose="020F0502020204030204" pitchFamily="34" charset="0"/>
                <a:cs typeface="Times New Roman" panose="02020603050405020304" pitchFamily="18" charset="0"/>
              </a:rPr>
              <a:t>Commitment</a:t>
            </a:r>
            <a:r>
              <a:rPr lang="ru-MD" sz="2400" b="1" dirty="0" smtClean="0">
                <a:latin typeface="Times New Roman" panose="02020603050405020304" pitchFamily="18" charset="0"/>
                <a:ea typeface="Calibri" panose="020F0502020204030204" pitchFamily="34" charset="0"/>
                <a:cs typeface="Times New Roman" panose="02020603050405020304" pitchFamily="18" charset="0"/>
              </a:rPr>
              <a:t> </a:t>
            </a:r>
            <a:r>
              <a:rPr lang="ru-MD" sz="2400" b="1" dirty="0">
                <a:latin typeface="Times New Roman" panose="02020603050405020304" pitchFamily="18" charset="0"/>
                <a:ea typeface="Calibri" panose="020F0502020204030204" pitchFamily="34" charset="0"/>
                <a:cs typeface="Times New Roman" panose="02020603050405020304" pitchFamily="18" charset="0"/>
              </a:rPr>
              <a:t>против одиночества</a:t>
            </a:r>
            <a:r>
              <a:rPr lang="ru-MD" sz="2400" b="1"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0"/>
              </a:spcAft>
            </a:pPr>
            <a:r>
              <a:rPr lang="ru-RU" sz="2000" dirty="0">
                <a:latin typeface="Times New Roman" panose="02020603050405020304" pitchFamily="18" charset="0"/>
                <a:cs typeface="Times New Roman" panose="02020603050405020304" pitchFamily="18" charset="0"/>
              </a:rPr>
              <a:t>Взаимодействуем с человеком, не оставляя его одного (держим разговор</a:t>
            </a:r>
            <a:r>
              <a:rPr lang="ru-RU" sz="2000" dirty="0" smtClean="0">
                <a:latin typeface="Times New Roman" panose="02020603050405020304" pitchFamily="18" charset="0"/>
                <a:cs typeface="Times New Roman" panose="02020603050405020304" pitchFamily="18" charset="0"/>
              </a:rPr>
              <a:t>). Установите </a:t>
            </a:r>
            <a:r>
              <a:rPr lang="ru-RU" sz="2000" dirty="0">
                <a:latin typeface="Times New Roman" panose="02020603050405020304" pitchFamily="18" charset="0"/>
                <a:cs typeface="Times New Roman" panose="02020603050405020304" pitchFamily="18" charset="0"/>
              </a:rPr>
              <a:t>контакт, который создаст у человека ощущение безопасности, даст ему почувствовать, что он не один.</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"Я здесь, с тобой, я никуда не уйду</a:t>
            </a:r>
            <a:r>
              <a:rPr lang="ru-RU" sz="2000" dirty="0" smtClean="0">
                <a:latin typeface="Times New Roman" panose="02020603050405020304" pitchFamily="18" charset="0"/>
                <a:cs typeface="Times New Roman" panose="02020603050405020304" pitchFamily="18" charset="0"/>
              </a:rPr>
              <a:t>". Во </a:t>
            </a:r>
            <a:r>
              <a:rPr lang="ru-RU" sz="2000" dirty="0">
                <a:latin typeface="Times New Roman" panose="02020603050405020304" pitchFamily="18" charset="0"/>
                <a:cs typeface="Times New Roman" panose="02020603050405020304" pitchFamily="18" charset="0"/>
              </a:rPr>
              <a:t>время травматического события человек чувствует себя одиноким и беспомощным и важно его вернуть к жизни через </a:t>
            </a:r>
            <a:r>
              <a:rPr lang="ru-RU" sz="2000" dirty="0" smtClean="0">
                <a:latin typeface="Times New Roman" panose="02020603050405020304" pitchFamily="18" charset="0"/>
                <a:cs typeface="Times New Roman" panose="02020603050405020304" pitchFamily="18" charset="0"/>
              </a:rPr>
              <a:t>контакт. Если </a:t>
            </a:r>
            <a:r>
              <a:rPr lang="ru-RU" sz="2000" dirty="0">
                <a:latin typeface="Times New Roman" panose="02020603050405020304" pitchFamily="18" charset="0"/>
                <a:cs typeface="Times New Roman" panose="02020603050405020304" pitchFamily="18" charset="0"/>
              </a:rPr>
              <a:t>не отвечает, прикасаемся к его плечу сильным нажатием, одновременно берём за руку. Если человек глубоко погружен в свои переживания - сжимаем его руку своей рукой и просим сжать ее в </a:t>
            </a:r>
            <a:r>
              <a:rPr lang="ru-RU" sz="2000" dirty="0" smtClean="0">
                <a:latin typeface="Times New Roman" panose="02020603050405020304" pitchFamily="18" charset="0"/>
                <a:cs typeface="Times New Roman" panose="02020603050405020304" pitchFamily="18" charset="0"/>
              </a:rPr>
              <a:t>ответ. Пострадавший </a:t>
            </a:r>
            <a:r>
              <a:rPr lang="ru-RU" sz="2000" dirty="0">
                <a:latin typeface="Times New Roman" panose="02020603050405020304" pitchFamily="18" charset="0"/>
                <a:cs typeface="Times New Roman" panose="02020603050405020304" pitchFamily="18" charset="0"/>
              </a:rPr>
              <a:t>будет с вами "на связи</a:t>
            </a:r>
            <a:r>
              <a:rPr lang="ru-RU" sz="2000" dirty="0" smtClean="0">
                <a:latin typeface="Times New Roman" panose="02020603050405020304" pitchFamily="18" charset="0"/>
                <a:cs typeface="Times New Roman" panose="02020603050405020304" pitchFamily="18" charset="0"/>
              </a:rPr>
              <a:t>". Если </a:t>
            </a:r>
            <a:r>
              <a:rPr lang="ru-RU" sz="2000" dirty="0">
                <a:latin typeface="Times New Roman" panose="02020603050405020304" pitchFamily="18" charset="0"/>
                <a:cs typeface="Times New Roman" panose="02020603050405020304" pitchFamily="18" charset="0"/>
              </a:rPr>
              <a:t>человек лежит - поднимите его. В идеале - усадите.</a:t>
            </a:r>
            <a:endParaRPr lang="ru-MD" sz="20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0"/>
              </a:spcAft>
              <a:buAutoNum type="arabicPeriod"/>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84488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8775" y="514844"/>
            <a:ext cx="11647715" cy="5447645"/>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2. Challenge and control </a:t>
            </a:r>
            <a:r>
              <a:rPr lang="ru-MD" sz="2400" b="1" dirty="0">
                <a:latin typeface="Times New Roman" panose="02020603050405020304" pitchFamily="18" charset="0"/>
                <a:cs typeface="Times New Roman" panose="02020603050405020304" pitchFamily="18" charset="0"/>
              </a:rPr>
              <a:t>против беспомощности</a:t>
            </a:r>
            <a:r>
              <a:rPr lang="en-US" sz="2400" b="1" dirty="0" smtClean="0">
                <a:latin typeface="Times New Roman" panose="02020603050405020304" pitchFamily="18" charset="0"/>
                <a:cs typeface="Times New Roman" panose="02020603050405020304" pitchFamily="18" charset="0"/>
              </a:rPr>
              <a:t>.</a:t>
            </a:r>
            <a:endParaRPr lang="ru-MD" sz="2400" b="1" dirty="0" smtClean="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Просим делать простые доступные адекватные ситуации задания (взять ребёнка на руки, проверить открыта ли дверь, поставить аварийный знак</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Нужно</a:t>
            </a:r>
            <a:r>
              <a:rPr lang="ru-RU" sz="2000" dirty="0">
                <a:latin typeface="Times New Roman" panose="02020603050405020304" pitchFamily="18" charset="0"/>
                <a:cs typeface="Times New Roman" panose="02020603050405020304" pitchFamily="18" charset="0"/>
              </a:rPr>
              <a:t>, чтобы человек действовал самостоятельно, помогал другим и превратился из жертвы в </a:t>
            </a:r>
            <a:r>
              <a:rPr lang="ru-RU" sz="2000" dirty="0" smtClean="0">
                <a:latin typeface="Times New Roman" panose="02020603050405020304" pitchFamily="18" charset="0"/>
                <a:cs typeface="Times New Roman" panose="02020603050405020304" pitchFamily="18" charset="0"/>
              </a:rPr>
              <a:t>помощника.</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Стимулируйте </a:t>
            </a:r>
            <a:r>
              <a:rPr lang="ru-RU" sz="2000" dirty="0">
                <a:latin typeface="Times New Roman" panose="02020603050405020304" pitchFamily="18" charset="0"/>
                <a:cs typeface="Times New Roman" panose="02020603050405020304" pitchFamily="18" charset="0"/>
              </a:rPr>
              <a:t>человека на активное </a:t>
            </a:r>
            <a:r>
              <a:rPr lang="ru-RU" sz="2000" dirty="0" smtClean="0">
                <a:latin typeface="Times New Roman" panose="02020603050405020304" pitchFamily="18" charset="0"/>
                <a:cs typeface="Times New Roman" panose="02020603050405020304" pitchFamily="18" charset="0"/>
              </a:rPr>
              <a:t>действие.</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Нам </a:t>
            </a:r>
            <a:r>
              <a:rPr lang="ru-RU" sz="2000" dirty="0">
                <a:latin typeface="Times New Roman" panose="02020603050405020304" pitchFamily="18" charset="0"/>
                <a:cs typeface="Times New Roman" panose="02020603050405020304" pitchFamily="18" charset="0"/>
              </a:rPr>
              <a:t>кажется, что пострадавшего человека лучше не беспокоить, дать ему воды и отправить </a:t>
            </a:r>
            <a:r>
              <a:rPr lang="ru-RU" sz="2000" dirty="0" smtClean="0">
                <a:latin typeface="Times New Roman" panose="02020603050405020304" pitchFamily="18" charset="0"/>
                <a:cs typeface="Times New Roman" panose="02020603050405020304" pitchFamily="18" charset="0"/>
              </a:rPr>
              <a:t>отдыхать.</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Вместо </a:t>
            </a:r>
            <a:r>
              <a:rPr lang="ru-RU" sz="2000" dirty="0">
                <a:latin typeface="Times New Roman" panose="02020603050405020304" pitchFamily="18" charset="0"/>
                <a:cs typeface="Times New Roman" panose="02020603050405020304" pitchFamily="18" charset="0"/>
              </a:rPr>
              <a:t>этого нужно побудить его к активным действиям: помогать себе или другим, и дать ему простые </a:t>
            </a:r>
            <a:r>
              <a:rPr lang="ru-RU" sz="2000" dirty="0" smtClean="0">
                <a:latin typeface="Times New Roman" panose="02020603050405020304" pitchFamily="18" charset="0"/>
                <a:cs typeface="Times New Roman" panose="02020603050405020304" pitchFamily="18" charset="0"/>
              </a:rPr>
              <a:t>инструкции.</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Это </a:t>
            </a:r>
            <a:r>
              <a:rPr lang="ru-RU" sz="2000" dirty="0">
                <a:latin typeface="Times New Roman" panose="02020603050405020304" pitchFamily="18" charset="0"/>
                <a:cs typeface="Times New Roman" panose="02020603050405020304" pitchFamily="18" charset="0"/>
              </a:rPr>
              <a:t>вернет ему ответственность и ощущение </a:t>
            </a:r>
            <a:r>
              <a:rPr lang="ru-RU" sz="2000" dirty="0" smtClean="0">
                <a:latin typeface="Times New Roman" panose="02020603050405020304" pitchFamily="18" charset="0"/>
                <a:cs typeface="Times New Roman" panose="02020603050405020304" pitchFamily="18" charset="0"/>
              </a:rPr>
              <a:t>контроля.</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Например</a:t>
            </a:r>
            <a:r>
              <a:rPr lang="ru-RU" sz="2000" dirty="0">
                <a:latin typeface="Times New Roman" panose="02020603050405020304" pitchFamily="18" charset="0"/>
                <a:cs typeface="Times New Roman" panose="02020603050405020304" pitchFamily="18" charset="0"/>
              </a:rPr>
              <a:t>, если пострадавший был на улице и после случившегося охвачен приступом страха: " Позвони всем, кто был с тобой и проследи, чтобы все позвонили сейчас домой и сообщили, что они в порядке</a:t>
            </a:r>
            <a:r>
              <a:rPr lang="ru-RU" sz="2000" dirty="0" smtClean="0">
                <a:latin typeface="Times New Roman" panose="02020603050405020304" pitchFamily="18" charset="0"/>
                <a:cs typeface="Times New Roman" panose="02020603050405020304" pitchFamily="18" charset="0"/>
              </a:rPr>
              <a:t>".</a:t>
            </a:r>
          </a:p>
          <a:p>
            <a:pPr algn="just"/>
            <a:endParaRPr lang="en-US" sz="2000" dirty="0">
              <a:latin typeface="Times New Roman" panose="02020603050405020304" pitchFamily="18" charset="0"/>
              <a:cs typeface="Times New Roman" panose="02020603050405020304" pitchFamily="18" charset="0"/>
            </a:endParaRPr>
          </a:p>
          <a:p>
            <a:r>
              <a:rPr lang="ru-MD" sz="2400" b="1" dirty="0">
                <a:latin typeface="Times New Roman" panose="02020603050405020304" pitchFamily="18" charset="0"/>
                <a:cs typeface="Times New Roman" panose="02020603050405020304" pitchFamily="18" charset="0"/>
              </a:rPr>
              <a:t>3. </a:t>
            </a:r>
            <a:r>
              <a:rPr lang="ru-MD" sz="2400" b="1" dirty="0" err="1">
                <a:latin typeface="Times New Roman" panose="02020603050405020304" pitchFamily="18" charset="0"/>
                <a:cs typeface="Times New Roman" panose="02020603050405020304" pitchFamily="18" charset="0"/>
              </a:rPr>
              <a:t>Cognition</a:t>
            </a:r>
            <a:r>
              <a:rPr lang="ru-MD" sz="2400" b="1" dirty="0">
                <a:latin typeface="Times New Roman" panose="02020603050405020304" pitchFamily="18" charset="0"/>
                <a:cs typeface="Times New Roman" panose="02020603050405020304" pitchFamily="18" charset="0"/>
              </a:rPr>
              <a:t> &amp; </a:t>
            </a:r>
            <a:r>
              <a:rPr lang="ru-MD" sz="2400" b="1" dirty="0" err="1">
                <a:latin typeface="Times New Roman" panose="02020603050405020304" pitchFamily="18" charset="0"/>
                <a:cs typeface="Times New Roman" panose="02020603050405020304" pitchFamily="18" charset="0"/>
              </a:rPr>
              <a:t>communication</a:t>
            </a:r>
            <a:r>
              <a:rPr lang="ru-MD" sz="2400" b="1" dirty="0">
                <a:latin typeface="Times New Roman" panose="02020603050405020304" pitchFamily="18" charset="0"/>
                <a:cs typeface="Times New Roman" panose="02020603050405020304" pitchFamily="18" charset="0"/>
              </a:rPr>
              <a:t> против </a:t>
            </a:r>
            <a:r>
              <a:rPr lang="ru-MD" sz="2400" b="1" dirty="0" err="1">
                <a:latin typeface="Times New Roman" panose="02020603050405020304" pitchFamily="18" charset="0"/>
                <a:cs typeface="Times New Roman" panose="02020603050405020304" pitchFamily="18" charset="0"/>
              </a:rPr>
              <a:t>гиперактивации</a:t>
            </a:r>
            <a:r>
              <a:rPr lang="ru-MD" sz="2400" b="1" dirty="0">
                <a:latin typeface="Times New Roman" panose="02020603050405020304" pitchFamily="18" charset="0"/>
                <a:cs typeface="Times New Roman" panose="02020603050405020304" pitchFamily="18" charset="0"/>
              </a:rPr>
              <a:t> </a:t>
            </a:r>
            <a:r>
              <a:rPr lang="ru-MD" sz="2400" b="1" dirty="0" err="1">
                <a:latin typeface="Times New Roman" panose="02020603050405020304" pitchFamily="18" charset="0"/>
                <a:cs typeface="Times New Roman" panose="02020603050405020304" pitchFamily="18" charset="0"/>
              </a:rPr>
              <a:t>лимбической</a:t>
            </a:r>
            <a:r>
              <a:rPr lang="ru-MD" sz="2400" b="1" dirty="0">
                <a:latin typeface="Times New Roman" panose="02020603050405020304" pitchFamily="18" charset="0"/>
                <a:cs typeface="Times New Roman" panose="02020603050405020304" pitchFamily="18" charset="0"/>
              </a:rPr>
              <a:t> системы</a:t>
            </a:r>
            <a:r>
              <a:rPr lang="ru-MD" b="1" dirty="0" smtClean="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Когнитивный, а не эмоциональный канал </a:t>
            </a:r>
            <a:r>
              <a:rPr lang="ru-RU" sz="2000" dirty="0" smtClean="0">
                <a:latin typeface="Times New Roman" panose="02020603050405020304" pitchFamily="18" charset="0"/>
                <a:cs typeface="Times New Roman" panose="02020603050405020304" pitchFamily="18" charset="0"/>
              </a:rPr>
              <a:t>общения!</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Не </a:t>
            </a:r>
            <a:r>
              <a:rPr lang="ru-RU" sz="2000" dirty="0">
                <a:latin typeface="Times New Roman" panose="02020603050405020304" pitchFamily="18" charset="0"/>
                <a:cs typeface="Times New Roman" panose="02020603050405020304" pitchFamily="18" charset="0"/>
              </a:rPr>
              <a:t>поощряем выражать свои чувства во время происшествия и сразу после </a:t>
            </a:r>
            <a:r>
              <a:rPr lang="ru-RU" sz="2000" dirty="0" smtClean="0">
                <a:latin typeface="Times New Roman" panose="02020603050405020304" pitchFamily="18" charset="0"/>
                <a:cs typeface="Times New Roman" panose="02020603050405020304" pitchFamily="18" charset="0"/>
              </a:rPr>
              <a:t>него.</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ИЗБЕГАЙТЕ </a:t>
            </a:r>
            <a:r>
              <a:rPr lang="ru-RU" sz="2000" dirty="0">
                <a:latin typeface="Times New Roman" panose="02020603050405020304" pitchFamily="18" charset="0"/>
                <a:cs typeface="Times New Roman" panose="02020603050405020304" pitchFamily="18" charset="0"/>
              </a:rPr>
              <a:t>ТАКИХ ВЫСКАЗЫВАНИЙ: "Это нормально, что ты боишься, волнуешься и плачешь</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Что </a:t>
            </a:r>
            <a:r>
              <a:rPr lang="ru-RU" sz="2000" dirty="0">
                <a:latin typeface="Times New Roman" panose="02020603050405020304" pitchFamily="18" charset="0"/>
                <a:cs typeface="Times New Roman" panose="02020603050405020304" pitchFamily="18" charset="0"/>
              </a:rPr>
              <a:t>целесообразно сказать</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Посчитай, сколько тут находится людей и скажи мне</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Где находится ближайшее убежище</a:t>
            </a:r>
            <a:r>
              <a:rPr lang="ru-RU" sz="2000" dirty="0" smtClean="0">
                <a:latin typeface="Times New Roman" panose="02020603050405020304" pitchFamily="18" charset="0"/>
                <a:cs typeface="Times New Roman" panose="02020603050405020304" pitchFamily="18" charset="0"/>
              </a:rPr>
              <a:t>?» Нужно </a:t>
            </a:r>
            <a:r>
              <a:rPr lang="ru-RU" sz="2000" dirty="0">
                <a:latin typeface="Times New Roman" panose="02020603050405020304" pitchFamily="18" charset="0"/>
                <a:cs typeface="Times New Roman" panose="02020603050405020304" pitchFamily="18" charset="0"/>
              </a:rPr>
              <a:t>задействовать мышление, а не эмоции! (имена, факты, числа, количество, </a:t>
            </a:r>
            <a:r>
              <a:rPr lang="ru-RU" sz="2000" dirty="0" smtClean="0">
                <a:latin typeface="Times New Roman" panose="02020603050405020304" pitchFamily="18" charset="0"/>
                <a:cs typeface="Times New Roman" panose="02020603050405020304" pitchFamily="18" charset="0"/>
              </a:rPr>
              <a:t>выбор)</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Задаем </a:t>
            </a:r>
            <a:r>
              <a:rPr lang="ru-RU" sz="2000" dirty="0">
                <a:latin typeface="Times New Roman" panose="02020603050405020304" pitchFamily="18" charset="0"/>
                <a:cs typeface="Times New Roman" panose="02020603050405020304" pitchFamily="18" charset="0"/>
              </a:rPr>
              <a:t>вопросы, наводящие на размышления. Канал общения с пострадавшим от тревоги должен быть ментальным (мыслительным), а не эмоциональным.</a:t>
            </a:r>
            <a:r>
              <a:rPr lang="ru-MD"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0237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5428" y="506324"/>
            <a:ext cx="11358465" cy="6053004"/>
          </a:xfrm>
          <a:prstGeom prst="rect">
            <a:avLst/>
          </a:prstGeom>
        </p:spPr>
        <p:txBody>
          <a:bodyPr wrap="square">
            <a:spAutoFit/>
          </a:bodyPr>
          <a:lstStyle/>
          <a:p>
            <a:pPr indent="180340" algn="just">
              <a:lnSpc>
                <a:spcPct val="107000"/>
              </a:lnSpc>
            </a:pPr>
            <a:r>
              <a:rPr lang="ru-MD" sz="2400" b="1" dirty="0" smtClean="0">
                <a:latin typeface="Times New Roman" panose="02020603050405020304" pitchFamily="18" charset="0"/>
                <a:cs typeface="Times New Roman" panose="02020603050405020304" pitchFamily="18" charset="0"/>
              </a:rPr>
              <a:t>4. </a:t>
            </a:r>
            <a:r>
              <a:rPr lang="ru-MD" sz="2400" b="1" dirty="0" err="1" smtClean="0">
                <a:latin typeface="Times New Roman" panose="02020603050405020304" pitchFamily="18" charset="0"/>
                <a:cs typeface="Times New Roman" panose="02020603050405020304" pitchFamily="18" charset="0"/>
              </a:rPr>
              <a:t>Continuity</a:t>
            </a:r>
            <a:r>
              <a:rPr lang="ru-MD" sz="2400" b="1" dirty="0" smtClean="0">
                <a:latin typeface="Times New Roman" panose="02020603050405020304" pitchFamily="18" charset="0"/>
                <a:cs typeface="Times New Roman" panose="02020603050405020304" pitchFamily="18" charset="0"/>
              </a:rPr>
              <a:t> против спутанности. </a:t>
            </a:r>
            <a:endParaRPr lang="en-US" sz="2400" b="1" dirty="0" smtClean="0">
              <a:latin typeface="Times New Roman" panose="02020603050405020304" pitchFamily="18" charset="0"/>
              <a:cs typeface="Times New Roman" panose="02020603050405020304" pitchFamily="18" charset="0"/>
            </a:endParaRPr>
          </a:p>
          <a:p>
            <a:pPr indent="180340" algn="just">
              <a:lnSpc>
                <a:spcPct val="107000"/>
              </a:lnSpc>
              <a:spcAft>
                <a:spcPts val="0"/>
              </a:spcAft>
            </a:pPr>
            <a:r>
              <a:rPr lang="ru-RU" sz="2000" dirty="0">
                <a:latin typeface="Times New Roman" panose="02020603050405020304" pitchFamily="18" charset="0"/>
                <a:cs typeface="Times New Roman" panose="02020603050405020304" pitchFamily="18" charset="0"/>
              </a:rPr>
              <a:t>Объективное восстановление хронологии </a:t>
            </a:r>
            <a:r>
              <a:rPr lang="ru-RU" sz="2000" dirty="0" smtClean="0">
                <a:latin typeface="Times New Roman" panose="02020603050405020304" pitchFamily="18" charset="0"/>
                <a:cs typeface="Times New Roman" panose="02020603050405020304" pitchFamily="18" charset="0"/>
              </a:rPr>
              <a:t>событий.</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Очень </a:t>
            </a:r>
            <a:r>
              <a:rPr lang="ru-RU" sz="2000" dirty="0">
                <a:latin typeface="Times New Roman" panose="02020603050405020304" pitchFamily="18" charset="0"/>
                <a:cs typeface="Times New Roman" panose="02020603050405020304" pitchFamily="18" charset="0"/>
              </a:rPr>
              <a:t>важно рассказать пострадавшему, что было до происшествия и что после него. И подчеркнуть, что происшествие </a:t>
            </a:r>
            <a:r>
              <a:rPr lang="ru-RU" sz="2000" dirty="0" smtClean="0">
                <a:latin typeface="Times New Roman" panose="02020603050405020304" pitchFamily="18" charset="0"/>
                <a:cs typeface="Times New Roman" panose="02020603050405020304" pitchFamily="18" charset="0"/>
              </a:rPr>
              <a:t>ЗАКОНЧИЛОСЬ.</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Рекомендуется </a:t>
            </a:r>
            <a:r>
              <a:rPr lang="ru-RU" sz="2000" dirty="0">
                <a:latin typeface="Times New Roman" panose="02020603050405020304" pitchFamily="18" charset="0"/>
                <a:cs typeface="Times New Roman" panose="02020603050405020304" pitchFamily="18" charset="0"/>
              </a:rPr>
              <a:t>описать следующую цепь событий</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Вчера были сирены, ракета попала в дом/ или упала рядом. Уже всех освободили, все убрали, спасатели всем помогли. Происшествие закончилось. Сейчас уже все позади</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После </a:t>
            </a:r>
            <a:r>
              <a:rPr lang="ru-RU" sz="2000" dirty="0">
                <a:latin typeface="Times New Roman" panose="02020603050405020304" pitchFamily="18" charset="0"/>
                <a:cs typeface="Times New Roman" panose="02020603050405020304" pitchFamily="18" charset="0"/>
              </a:rPr>
              <a:t>этого очень важно, чтобы пострадавший САМ рассказал эту историю снова и снова. С самого начала, ещё до того, как все случилось, и до </a:t>
            </a:r>
            <a:r>
              <a:rPr lang="ru-RU" sz="2000" dirty="0" smtClean="0">
                <a:latin typeface="Times New Roman" panose="02020603050405020304" pitchFamily="18" charset="0"/>
                <a:cs typeface="Times New Roman" panose="02020603050405020304" pitchFamily="18" charset="0"/>
              </a:rPr>
              <a:t>конца.</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Ему </a:t>
            </a:r>
            <a:r>
              <a:rPr lang="ru-RU" sz="2000" dirty="0">
                <a:latin typeface="Times New Roman" panose="02020603050405020304" pitchFamily="18" charset="0"/>
                <a:cs typeface="Times New Roman" panose="02020603050405020304" pitchFamily="18" charset="0"/>
              </a:rPr>
              <a:t>будет трудно рассказывать начало и конец. Он будет рассказывать трагический момент снова и снова, и не сможет рассказать, что было до и </a:t>
            </a:r>
            <a:r>
              <a:rPr lang="ru-RU" sz="2000" dirty="0" smtClean="0">
                <a:latin typeface="Times New Roman" panose="02020603050405020304" pitchFamily="18" charset="0"/>
                <a:cs typeface="Times New Roman" panose="02020603050405020304" pitchFamily="18" charset="0"/>
              </a:rPr>
              <a:t>после.</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И </a:t>
            </a:r>
            <a:r>
              <a:rPr lang="ru-RU" sz="2000" dirty="0">
                <a:latin typeface="Times New Roman" panose="02020603050405020304" pitchFamily="18" charset="0"/>
                <a:cs typeface="Times New Roman" panose="02020603050405020304" pitchFamily="18" charset="0"/>
              </a:rPr>
              <a:t>это уже ваша работа - помочь </a:t>
            </a:r>
            <a:r>
              <a:rPr lang="ru-RU" sz="2000" dirty="0" smtClean="0">
                <a:latin typeface="Times New Roman" panose="02020603050405020304" pitchFamily="18" charset="0"/>
                <a:cs typeface="Times New Roman" panose="02020603050405020304" pitchFamily="18" charset="0"/>
              </a:rPr>
              <a:t>ему.</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Задавайте </a:t>
            </a:r>
            <a:r>
              <a:rPr lang="ru-RU" sz="2000" dirty="0">
                <a:latin typeface="Times New Roman" panose="02020603050405020304" pitchFamily="18" charset="0"/>
                <a:cs typeface="Times New Roman" panose="02020603050405020304" pitchFamily="18" charset="0"/>
              </a:rPr>
              <a:t>ему наводящие вопросы, чтобы помочь ему создать целостную </a:t>
            </a:r>
            <a:r>
              <a:rPr lang="ru-RU" sz="2000" dirty="0" smtClean="0">
                <a:latin typeface="Times New Roman" panose="02020603050405020304" pitchFamily="18" charset="0"/>
                <a:cs typeface="Times New Roman" panose="02020603050405020304" pitchFamily="18" charset="0"/>
              </a:rPr>
              <a:t>историю.</a:t>
            </a:r>
            <a:endParaRPr lang="ru-RU" sz="2000" dirty="0">
              <a:latin typeface="Times New Roman" panose="02020603050405020304" pitchFamily="18" charset="0"/>
              <a:cs typeface="Times New Roman" panose="02020603050405020304" pitchFamily="18" charset="0"/>
            </a:endParaRPr>
          </a:p>
          <a:p>
            <a:pPr indent="180340" algn="just">
              <a:lnSpc>
                <a:spcPct val="107000"/>
              </a:lnSpc>
              <a:spcAft>
                <a:spcPts val="0"/>
              </a:spcAft>
            </a:pPr>
            <a:r>
              <a:rPr lang="ru-RU" sz="2000" dirty="0" smtClean="0">
                <a:latin typeface="Times New Roman" panose="02020603050405020304" pitchFamily="18" charset="0"/>
                <a:cs typeface="Times New Roman" panose="02020603050405020304" pitchFamily="18" charset="0"/>
              </a:rPr>
              <a:t>НЕ </a:t>
            </a:r>
            <a:r>
              <a:rPr lang="ru-RU" sz="2000" dirty="0">
                <a:latin typeface="Times New Roman" panose="02020603050405020304" pitchFamily="18" charset="0"/>
                <a:cs typeface="Times New Roman" panose="02020603050405020304" pitchFamily="18" charset="0"/>
              </a:rPr>
              <a:t>ЗАДАВАЙТЕ ЕМУ ВОПРОСЫ О ТОМ, КАК ОН СЕБЯ </a:t>
            </a:r>
            <a:r>
              <a:rPr lang="ru-RU" sz="2000" dirty="0" smtClean="0">
                <a:latin typeface="Times New Roman" panose="02020603050405020304" pitchFamily="18" charset="0"/>
                <a:cs typeface="Times New Roman" panose="02020603050405020304" pitchFamily="18" charset="0"/>
              </a:rPr>
              <a:t>ЧУВСТВУЕТ!</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Только </a:t>
            </a:r>
            <a:r>
              <a:rPr lang="ru-RU" sz="2000" dirty="0">
                <a:latin typeface="Times New Roman" panose="02020603050405020304" pitchFamily="18" charset="0"/>
                <a:cs typeface="Times New Roman" panose="02020603050405020304" pitchFamily="18" charset="0"/>
              </a:rPr>
              <a:t>о том, что произошло, и как это случилось, по порядку происходящего.</a:t>
            </a:r>
            <a:endParaRPr lang="ru-MD" sz="2000" b="1" dirty="0" smtClean="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07000"/>
              </a:lnSpc>
              <a:spcAft>
                <a:spcPts val="0"/>
              </a:spcAft>
            </a:pPr>
            <a:endParaRPr lang="ru-MD" b="1" dirty="0" smtClean="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ru-MD" sz="2000" b="1" dirty="0" smtClean="0">
                <a:latin typeface="Times New Roman" panose="02020603050405020304" pitchFamily="18" charset="0"/>
                <a:ea typeface="Calibri" panose="020F0502020204030204" pitchFamily="34" charset="0"/>
                <a:cs typeface="Times New Roman" panose="02020603050405020304" pitchFamily="18" charset="0"/>
              </a:rPr>
              <a:t>Чего НЕ делать сразу после острой психологической травмы:</a:t>
            </a:r>
            <a:r>
              <a:rPr lang="ru-MD" sz="2000"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ru-MD" sz="2000" dirty="0" smtClean="0">
                <a:latin typeface="Times New Roman" panose="02020603050405020304" pitchFamily="18" charset="0"/>
                <a:ea typeface="Calibri" panose="020F0502020204030204" pitchFamily="34" charset="0"/>
                <a:cs typeface="Times New Roman" panose="02020603050405020304" pitchFamily="18" charset="0"/>
              </a:rPr>
              <a:t>- не обнимать/гладить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ru-MD" sz="2000" dirty="0" smtClean="0">
                <a:latin typeface="Times New Roman" panose="02020603050405020304" pitchFamily="18" charset="0"/>
                <a:ea typeface="Calibri" panose="020F0502020204030204" pitchFamily="34" charset="0"/>
                <a:cs typeface="Times New Roman" panose="02020603050405020304" pitchFamily="18" charset="0"/>
              </a:rPr>
              <a:t>- не предлагать присесть/прилечь/отдохнуть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ru-MD" sz="2000" dirty="0" smtClean="0">
                <a:latin typeface="Times New Roman" panose="02020603050405020304" pitchFamily="18" charset="0"/>
                <a:ea typeface="Calibri" panose="020F0502020204030204" pitchFamily="34" charset="0"/>
                <a:cs typeface="Times New Roman" panose="02020603050405020304" pitchFamily="18" charset="0"/>
              </a:rPr>
              <a:t>- не оставлять в одиночестве</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ru-MD" sz="2000" dirty="0" smtClean="0">
                <a:latin typeface="Times New Roman" panose="02020603050405020304" pitchFamily="18" charset="0"/>
                <a:ea typeface="Calibri" panose="020F0502020204030204" pitchFamily="34" charset="0"/>
                <a:cs typeface="Times New Roman" panose="02020603050405020304" pitchFamily="18" charset="0"/>
              </a:rPr>
              <a:t>- не говорить об эмоциях</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55728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6613" y="117693"/>
            <a:ext cx="11644604" cy="6740307"/>
          </a:xfrm>
          <a:prstGeom prst="rect">
            <a:avLst/>
          </a:prstGeom>
        </p:spPr>
        <p:txBody>
          <a:bodyPr wrap="square">
            <a:spAutoFit/>
          </a:bodyPr>
          <a:lstStyle/>
          <a:p>
            <a:r>
              <a:rPr lang="ru-RU" b="0" i="0" dirty="0" smtClean="0">
                <a:solidFill>
                  <a:srgbClr val="000000"/>
                </a:solidFill>
                <a:effectLst/>
                <a:latin typeface="roboto"/>
              </a:rPr>
              <a:t>ПРИМЕР РАБОТЫ ПО МОДЕЛИ "6 С "ДЕЙСТВИЕ":</a:t>
            </a:r>
            <a:br>
              <a:rPr lang="ru-RU" b="0" i="0" dirty="0" smtClean="0">
                <a:solidFill>
                  <a:srgbClr val="000000"/>
                </a:solidFill>
                <a:effectLst/>
                <a:latin typeface="roboto"/>
              </a:rPr>
            </a:br>
            <a:r>
              <a:rPr lang="ru-RU" b="0" i="0" dirty="0" smtClean="0">
                <a:solidFill>
                  <a:srgbClr val="000000"/>
                </a:solidFill>
                <a:effectLst/>
                <a:latin typeface="roboto"/>
              </a:rPr>
              <a:t>Обратитесь уверенным голосом к пострадавшему:</a:t>
            </a:r>
            <a:br>
              <a:rPr lang="ru-RU" b="0" i="0" dirty="0" smtClean="0">
                <a:solidFill>
                  <a:srgbClr val="000000"/>
                </a:solidFill>
                <a:effectLst/>
                <a:latin typeface="roboto"/>
              </a:rPr>
            </a:br>
            <a:r>
              <a:rPr lang="ru-RU" b="0" i="0" dirty="0" smtClean="0">
                <a:solidFill>
                  <a:srgbClr val="000000"/>
                </a:solidFill>
                <a:effectLst/>
                <a:latin typeface="roboto"/>
              </a:rPr>
              <a:t>Алексей, ты меня слышишь? (Убедитесь, что он с вами в контакте) Я с тобой и я никуда не уйду. Мне нужно, чтобы ты ответил мне на несколько вопросов. Это очень важно. Ты со мной? </a:t>
            </a:r>
          </a:p>
          <a:p>
            <a:r>
              <a:rPr lang="ru-RU" b="0" i="0" dirty="0" smtClean="0">
                <a:solidFill>
                  <a:srgbClr val="000000"/>
                </a:solidFill>
                <a:effectLst/>
                <a:latin typeface="roboto"/>
              </a:rPr>
              <a:t>(Задавайте только технические вопросы, не эмоциональные)</a:t>
            </a:r>
            <a:br>
              <a:rPr lang="ru-RU" b="0" i="0" dirty="0" smtClean="0">
                <a:solidFill>
                  <a:srgbClr val="000000"/>
                </a:solidFill>
                <a:effectLst/>
                <a:latin typeface="roboto"/>
              </a:rPr>
            </a:br>
            <a:r>
              <a:rPr lang="ru-RU" b="0" i="0" dirty="0" smtClean="0">
                <a:solidFill>
                  <a:srgbClr val="000000"/>
                </a:solidFill>
                <a:effectLst/>
                <a:latin typeface="roboto"/>
              </a:rPr>
              <a:t>Когда ты пришел в это место, где были сирены? Когда точно это случилось? Где ты был до того, как это случилось? Что ты делал за десять минут до того, как это случилось? Так как это началось? Что случилось после этого? Где был твой друг в это время, ты его видел? Что делал твой друг? Что случилось после этого? Так, что случилось? Мне действительно важно это знать, что случилось после того, как ты услышал сирену и не нашел убежища? И после того, как ты закричал, что случилось?</a:t>
            </a:r>
            <a:br>
              <a:rPr lang="ru-RU" b="0" i="0" dirty="0" smtClean="0">
                <a:solidFill>
                  <a:srgbClr val="000000"/>
                </a:solidFill>
                <a:effectLst/>
                <a:latin typeface="roboto"/>
              </a:rPr>
            </a:br>
            <a:r>
              <a:rPr lang="ru-RU" b="0" i="0" dirty="0" smtClean="0">
                <a:solidFill>
                  <a:srgbClr val="000000"/>
                </a:solidFill>
                <a:effectLst/>
                <a:latin typeface="roboto"/>
              </a:rPr>
              <a:t>И после того, как тебе кто-то закричал войти/спуститься вниз, что случилось потом? И затем?</a:t>
            </a:r>
            <a:br>
              <a:rPr lang="ru-RU" b="0" i="0" dirty="0" smtClean="0">
                <a:solidFill>
                  <a:srgbClr val="000000"/>
                </a:solidFill>
                <a:effectLst/>
                <a:latin typeface="roboto"/>
              </a:rPr>
            </a:br>
            <a:r>
              <a:rPr lang="ru-RU" b="0" i="0" dirty="0" smtClean="0">
                <a:solidFill>
                  <a:srgbClr val="000000"/>
                </a:solidFill>
                <a:effectLst/>
                <a:latin typeface="roboto"/>
              </a:rPr>
              <a:t>Как ты оттуда вышел? Как поехал обратно? Что ты сделал первым делом, когда вернулся домой?</a:t>
            </a:r>
          </a:p>
          <a:p>
            <a:r>
              <a:rPr lang="ru-RU" b="0" i="0" dirty="0" smtClean="0">
                <a:solidFill>
                  <a:srgbClr val="000000"/>
                </a:solidFill>
                <a:effectLst/>
                <a:latin typeface="roboto"/>
              </a:rPr>
              <a:t/>
            </a:r>
            <a:br>
              <a:rPr lang="ru-RU" b="0" i="0" dirty="0" smtClean="0">
                <a:solidFill>
                  <a:srgbClr val="000000"/>
                </a:solidFill>
                <a:effectLst/>
                <a:latin typeface="roboto"/>
              </a:rPr>
            </a:br>
            <a:r>
              <a:rPr lang="ru-RU" b="0" i="0" dirty="0" smtClean="0">
                <a:solidFill>
                  <a:srgbClr val="000000"/>
                </a:solidFill>
                <a:effectLst/>
                <a:latin typeface="roboto"/>
              </a:rPr>
              <a:t>Направляющие пострадавшего рассказать всю историю: несколько минут до того, как началось событие и после того, как оно завершилось.</a:t>
            </a:r>
            <a:br>
              <a:rPr lang="ru-RU" b="0" i="0" dirty="0" smtClean="0">
                <a:solidFill>
                  <a:srgbClr val="000000"/>
                </a:solidFill>
                <a:effectLst/>
                <a:latin typeface="roboto"/>
              </a:rPr>
            </a:br>
            <a:r>
              <a:rPr lang="ru-RU" b="0" i="0" dirty="0" smtClean="0">
                <a:solidFill>
                  <a:srgbClr val="000000"/>
                </a:solidFill>
                <a:effectLst/>
                <a:latin typeface="roboto"/>
              </a:rPr>
              <a:t>После того, как человек закончил рассказывать историю под вашим руководством, просите его рассказывать эту историю снова, и снова, и снова, в течение следующих двух дней. Убедитесь, что он рассказал все, что мог.</a:t>
            </a:r>
          </a:p>
          <a:p>
            <a:r>
              <a:rPr lang="ru-RU" b="0" i="0" dirty="0" smtClean="0">
                <a:solidFill>
                  <a:srgbClr val="000000"/>
                </a:solidFill>
                <a:effectLst/>
                <a:latin typeface="roboto"/>
              </a:rPr>
              <a:t>В дальнейшем, после того, как он рассказал историю и успокоился, и уже способен, можно научить его делать тоже самое для другого, кто тоже там был и находится в страхе.</a:t>
            </a:r>
            <a:br>
              <a:rPr lang="ru-RU" b="0" i="0" dirty="0" smtClean="0">
                <a:solidFill>
                  <a:srgbClr val="000000"/>
                </a:solidFill>
                <a:effectLst/>
                <a:latin typeface="roboto"/>
              </a:rPr>
            </a:br>
            <a:r>
              <a:rPr lang="ru-RU" b="0" i="0" dirty="0" smtClean="0">
                <a:solidFill>
                  <a:srgbClr val="000000"/>
                </a:solidFill>
                <a:effectLst/>
                <a:latin typeface="roboto"/>
              </a:rPr>
              <a:t>Попросить его проинструктировать человека, который находится в страхе, как рассказать историю с момента нескольких минут до и до момента после события. В точности так, как вы инструктировали его. Пострадавшему очень важно находиться в действии, когда он помогает другим. Это возвращает чувство контроля, которое было утрачено.</a:t>
            </a:r>
          </a:p>
        </p:txBody>
      </p:sp>
    </p:spTree>
    <p:extLst>
      <p:ext uri="{BB962C8B-B14F-4D97-AF65-F5344CB8AC3E}">
        <p14:creationId xmlns:p14="http://schemas.microsoft.com/office/powerpoint/2010/main" val="22496047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6531" y="411444"/>
            <a:ext cx="11308702" cy="3550074"/>
          </a:xfrm>
          <a:prstGeom prst="rect">
            <a:avLst/>
          </a:prstGeom>
        </p:spPr>
        <p:txBody>
          <a:bodyPr wrap="square">
            <a:spAutoFit/>
          </a:bodyPr>
          <a:lstStyle/>
          <a:p>
            <a:pPr indent="180340" algn="just">
              <a:lnSpc>
                <a:spcPct val="107000"/>
              </a:lnSpc>
              <a:spcAft>
                <a:spcPts val="0"/>
              </a:spcAft>
            </a:pPr>
            <a:r>
              <a:rPr lang="ru-MD" sz="2400" b="1" dirty="0">
                <a:latin typeface="Times New Roman" panose="02020603050405020304" pitchFamily="18" charset="0"/>
                <a:ea typeface="Calibri" panose="020F0502020204030204" pitchFamily="34" charset="0"/>
                <a:cs typeface="Times New Roman" panose="02020603050405020304" pitchFamily="18" charset="0"/>
              </a:rPr>
              <a:t>Первая психологическая помощь</a:t>
            </a:r>
            <a:endParaRPr lang="en-US" sz="2400" b="1"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ru-MD" sz="2400" b="1" dirty="0">
                <a:latin typeface="Times New Roman" panose="02020603050405020304" pitchFamily="18" charset="0"/>
                <a:ea typeface="Calibri" panose="020F0502020204030204" pitchFamily="34" charset="0"/>
                <a:cs typeface="Times New Roman" panose="02020603050405020304" pitchFamily="18" charset="0"/>
              </a:rPr>
              <a:t>Психологическая кризисная интервенция Университет Джона </a:t>
            </a:r>
            <a:r>
              <a:rPr lang="ru-MD" sz="2400" b="1" dirty="0" err="1">
                <a:latin typeface="Times New Roman" panose="02020603050405020304" pitchFamily="18" charset="0"/>
                <a:ea typeface="Calibri" panose="020F0502020204030204" pitchFamily="34" charset="0"/>
                <a:cs typeface="Times New Roman" panose="02020603050405020304" pitchFamily="18" charset="0"/>
              </a:rPr>
              <a:t>Хопкинса</a:t>
            </a:r>
            <a:endParaRPr lang="en-US" sz="2400" b="1"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ru-MD"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RAPID</a:t>
            </a:r>
            <a:endParaRPr lang="en-US" sz="2400" b="1"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R </a:t>
            </a:r>
            <a:r>
              <a:rPr lang="ru-MD"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rapport</a:t>
            </a:r>
            <a:r>
              <a:rPr lang="ru-MD" sz="2400" dirty="0">
                <a:latin typeface="Times New Roman" panose="02020603050405020304" pitchFamily="18" charset="0"/>
                <a:ea typeface="Calibri" panose="020F0502020204030204" pitchFamily="34" charset="0"/>
                <a:cs typeface="Times New Roman" panose="02020603050405020304" pitchFamily="18" charset="0"/>
              </a:rPr>
              <a:t>)- установление контакта с применением рефлексивного слушания</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A </a:t>
            </a:r>
            <a:r>
              <a:rPr lang="ru-MD"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assessment</a:t>
            </a:r>
            <a:r>
              <a:rPr lang="ru-MD" sz="2400" dirty="0">
                <a:latin typeface="Times New Roman" panose="02020603050405020304" pitchFamily="18" charset="0"/>
                <a:ea typeface="Calibri" panose="020F0502020204030204" pitchFamily="34" charset="0"/>
                <a:cs typeface="Times New Roman" panose="02020603050405020304" pitchFamily="18" charset="0"/>
              </a:rPr>
              <a:t>)- оценка остроты </a:t>
            </a:r>
            <a:r>
              <a:rPr lang="ru-MD" sz="2400" dirty="0" smtClean="0">
                <a:latin typeface="Times New Roman" panose="02020603050405020304" pitchFamily="18" charset="0"/>
                <a:ea typeface="Calibri" panose="020F0502020204030204" pitchFamily="34" charset="0"/>
                <a:cs typeface="Times New Roman" panose="02020603050405020304" pitchFamily="18" charset="0"/>
              </a:rPr>
              <a:t>стресса, </a:t>
            </a:r>
            <a:r>
              <a:rPr lang="ru-MD" sz="2400" dirty="0">
                <a:latin typeface="Times New Roman" panose="02020603050405020304" pitchFamily="18" charset="0"/>
                <a:ea typeface="Calibri" panose="020F0502020204030204" pitchFamily="34" charset="0"/>
                <a:cs typeface="Times New Roman" panose="02020603050405020304" pitchFamily="18" charset="0"/>
              </a:rPr>
              <a:t>нужды в помощи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P </a:t>
            </a:r>
            <a:r>
              <a:rPr lang="ru-MD"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prioritization</a:t>
            </a:r>
            <a:r>
              <a:rPr lang="ru-MD" sz="2400" dirty="0">
                <a:latin typeface="Times New Roman" panose="02020603050405020304" pitchFamily="18" charset="0"/>
                <a:ea typeface="Calibri" panose="020F0502020204030204" pitchFamily="34" charset="0"/>
                <a:cs typeface="Times New Roman" panose="02020603050405020304" pitchFamily="18" charset="0"/>
              </a:rPr>
              <a:t>)- приоритетность оказания первой помощи</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I </a:t>
            </a:r>
            <a:r>
              <a:rPr lang="ru-MD"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investigation</a:t>
            </a:r>
            <a:r>
              <a:rPr lang="ru-MD" sz="2400" dirty="0">
                <a:latin typeface="Times New Roman" panose="02020603050405020304" pitchFamily="18" charset="0"/>
                <a:ea typeface="Calibri" panose="020F0502020204030204" pitchFamily="34" charset="0"/>
                <a:cs typeface="Times New Roman" panose="02020603050405020304" pitchFamily="18" charset="0"/>
              </a:rPr>
              <a:t>)- интервенция, помощь, вмешательство</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D </a:t>
            </a:r>
            <a:r>
              <a:rPr lang="ru-MD"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disposition</a:t>
            </a:r>
            <a:r>
              <a:rPr lang="ru-MD" sz="2400" dirty="0">
                <a:latin typeface="Times New Roman" panose="02020603050405020304" pitchFamily="18" charset="0"/>
                <a:ea typeface="Calibri" panose="020F0502020204030204" pitchFamily="34" charset="0"/>
                <a:cs typeface="Times New Roman" panose="02020603050405020304" pitchFamily="18" charset="0"/>
              </a:rPr>
              <a:t>)- диспозиция, может ли эффективно функционировать дальше</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752670" y="5017908"/>
            <a:ext cx="10556032" cy="388696"/>
          </a:xfrm>
          <a:prstGeom prst="rect">
            <a:avLst/>
          </a:prstGeom>
        </p:spPr>
        <p:txBody>
          <a:bodyPr wrap="square">
            <a:spAutoFit/>
          </a:bodyPr>
          <a:lstStyle/>
          <a:p>
            <a:pPr indent="180340" algn="just">
              <a:lnSpc>
                <a:spcPct val="107000"/>
              </a:lnSpc>
              <a:spcAft>
                <a:spcPts val="0"/>
              </a:spcAft>
            </a:pPr>
            <a:r>
              <a:rPr lang="ru-MD"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https://www.coursera.org/learn/psychological-first-aid/home/welcome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995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rotWithShape="1">
          <a:blip r:embed="rId2"/>
          <a:srcRect l="21064" t="18632" r="43516" b="14782"/>
          <a:stretch/>
        </p:blipFill>
        <p:spPr bwMode="auto">
          <a:xfrm>
            <a:off x="382556" y="83976"/>
            <a:ext cx="9545216" cy="656875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1318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9922" y="234337"/>
            <a:ext cx="11199844" cy="2443939"/>
          </a:xfrm>
          <a:prstGeom prst="rect">
            <a:avLst/>
          </a:prstGeom>
        </p:spPr>
        <p:txBody>
          <a:bodyPr wrap="square">
            <a:spAutoFit/>
          </a:bodyPr>
          <a:lstStyle/>
          <a:p>
            <a:pPr indent="180340" algn="just">
              <a:lnSpc>
                <a:spcPct val="107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Крис </a:t>
            </a:r>
            <a:r>
              <a:rPr lang="ru-RU" sz="2400" b="1" dirty="0" err="1">
                <a:latin typeface="Times New Roman" panose="02020603050405020304" pitchFamily="18" charset="0"/>
                <a:ea typeface="Calibri" panose="020F0502020204030204" pitchFamily="34" charset="0"/>
                <a:cs typeface="Times New Roman" panose="02020603050405020304" pitchFamily="18" charset="0"/>
              </a:rPr>
              <a:t>Восс</a:t>
            </a:r>
            <a:r>
              <a:rPr lang="ru-RU" sz="2400" dirty="0">
                <a:latin typeface="Times New Roman" panose="02020603050405020304" pitchFamily="18" charset="0"/>
                <a:ea typeface="Calibri" panose="020F0502020204030204" pitchFamily="34" charset="0"/>
                <a:cs typeface="Times New Roman" panose="02020603050405020304" pitchFamily="18" charset="0"/>
              </a:rPr>
              <a:t>, специалист ФБР, который много лет занимался переговорами по освобождению детей, захваченных в заложники, писал, что людьми руководят две потребности: </a:t>
            </a:r>
            <a:endParaRPr lang="ru-RU" sz="2400" dirty="0" smtClean="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ru-RU" sz="2400" dirty="0" smtClean="0">
                <a:latin typeface="Times New Roman" panose="02020603050405020304" pitchFamily="18" charset="0"/>
                <a:ea typeface="Calibri" panose="020F0502020204030204" pitchFamily="34" charset="0"/>
                <a:cs typeface="Times New Roman" panose="02020603050405020304" pitchFamily="18" charset="0"/>
              </a:rPr>
              <a:t>первая </a:t>
            </a:r>
            <a:r>
              <a:rPr lang="ru-RU" sz="2400" dirty="0">
                <a:latin typeface="Times New Roman" panose="02020603050405020304" pitchFamily="18" charset="0"/>
                <a:ea typeface="Calibri" panose="020F0502020204030204" pitchFamily="34" charset="0"/>
                <a:cs typeface="Times New Roman" panose="02020603050405020304" pitchFamily="18" charset="0"/>
              </a:rPr>
              <a:t>– в безопасности, вторая – в контроле над своей жизнью. В целом это одно и то же: когда ты контролируешь ситуацию, ты ощущаешь себя в безопасности. Но это еще одна иллюзия, потому что полностью контролировать жизнь невозможно</a:t>
            </a:r>
            <a:r>
              <a:rPr lang="ru-MD"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Рисунок 2"/>
          <p:cNvPicPr>
            <a:picLocks noChangeAspect="1"/>
          </p:cNvPicPr>
          <p:nvPr/>
        </p:nvPicPr>
        <p:blipFill rotWithShape="1">
          <a:blip r:embed="rId2"/>
          <a:srcRect l="5771" t="20998" r="45255" b="31595"/>
          <a:stretch/>
        </p:blipFill>
        <p:spPr>
          <a:xfrm>
            <a:off x="3153747" y="2678276"/>
            <a:ext cx="7949682" cy="4328623"/>
          </a:xfrm>
          <a:prstGeom prst="rect">
            <a:avLst/>
          </a:prstGeom>
        </p:spPr>
      </p:pic>
    </p:spTree>
    <p:extLst>
      <p:ext uri="{BB962C8B-B14F-4D97-AF65-F5344CB8AC3E}">
        <p14:creationId xmlns:p14="http://schemas.microsoft.com/office/powerpoint/2010/main" val="4214206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3224" y="702159"/>
            <a:ext cx="11204639" cy="5170646"/>
          </a:xfrm>
          <a:prstGeom prst="rect">
            <a:avLst/>
          </a:prstGeom>
        </p:spPr>
        <p:txBody>
          <a:bodyPr wrap="square">
            <a:spAutoFit/>
          </a:bodyPr>
          <a:lstStyle/>
          <a:p>
            <a:pPr marL="342900" indent="-342900" algn="just">
              <a:buAutoNum type="arabicPeriod"/>
            </a:pPr>
            <a:r>
              <a:rPr lang="ru-RU" sz="2400" dirty="0" smtClean="0">
                <a:latin typeface="Times New Roman" panose="02020603050405020304" pitchFamily="18" charset="0"/>
                <a:cs typeface="Times New Roman" panose="02020603050405020304" pitchFamily="18" charset="0"/>
              </a:rPr>
              <a:t>Вы видите женщину, сидящую на бордюре, все ее движения замедленны, никаких видимых эмоциональных реакций, безразлично окидывает взглядом пространство вокруг, кажется что она очень, очень сильно устала. С задержкой обращает внимание на окружающих людей, говорит медленно, речь насыщена длинными паузами. Она очень спокойна.</a:t>
            </a:r>
          </a:p>
          <a:p>
            <a:pPr marL="342900" indent="-342900" algn="just">
              <a:buAutoNum type="arabicPeriod"/>
            </a:pPr>
            <a:r>
              <a:rPr lang="ru-RU" sz="2400" dirty="0" smtClean="0">
                <a:latin typeface="Times New Roman" panose="02020603050405020304" pitchFamily="18" charset="0"/>
                <a:cs typeface="Times New Roman" panose="02020603050405020304" pitchFamily="18" charset="0"/>
              </a:rPr>
              <a:t>Мужчина, за которым вы наблюдаете, мечется в разные стороны. Он постоянно что-то громко говорит, выкрикивая бессвязные фразы. Его движения хаотичны и обрывочны, бессвязны так же как и речь. Он слабо реагирует на окружающих людей, на просьбы, или замечания.</a:t>
            </a:r>
          </a:p>
          <a:p>
            <a:pPr marL="342900" indent="-342900" algn="just">
              <a:buAutoNum type="arabicPeriod"/>
            </a:pPr>
            <a:r>
              <a:rPr lang="ru-RU" sz="2400" dirty="0" smtClean="0">
                <a:latin typeface="Times New Roman" panose="02020603050405020304" pitchFamily="18" charset="0"/>
                <a:cs typeface="Times New Roman" panose="02020603050405020304" pitchFamily="18" charset="0"/>
              </a:rPr>
              <a:t>Молодой мужчина раздражен и недоволен медлительностью спасательных работ. Он порывается «разбираться» кто встречается на его пути. Ругает правительство, медиков, и спасателей на местах. Напряжен, его руки сжимаются в кулаки, он замахивается на них.   </a:t>
            </a:r>
          </a:p>
          <a:p>
            <a:pPr marL="342900" indent="-342900">
              <a:buAutoNum type="arabicPeriod"/>
            </a:pPr>
            <a:endParaRPr lang="en-US" dirty="0"/>
          </a:p>
        </p:txBody>
      </p:sp>
    </p:spTree>
    <p:extLst>
      <p:ext uri="{BB962C8B-B14F-4D97-AF65-F5344CB8AC3E}">
        <p14:creationId xmlns:p14="http://schemas.microsoft.com/office/powerpoint/2010/main" val="3137420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926" y="265954"/>
            <a:ext cx="11663266" cy="6370975"/>
          </a:xfrm>
          <a:prstGeom prst="rect">
            <a:avLst/>
          </a:prstGeom>
        </p:spPr>
        <p:txBody>
          <a:bodyPr wrap="square">
            <a:spAutoFit/>
          </a:bodyPr>
          <a:lstStyle/>
          <a:p>
            <a:pPr algn="just"/>
            <a:r>
              <a:rPr lang="ru-RU" sz="2400" dirty="0">
                <a:latin typeface="Times New Roman" panose="02020603050405020304" pitchFamily="18" charset="0"/>
                <a:cs typeface="Times New Roman" panose="02020603050405020304" pitchFamily="18" charset="0"/>
              </a:rPr>
              <a:t>В состоянии апатии человек может находиться от нескольких часов до </a:t>
            </a:r>
            <a:r>
              <a:rPr lang="ru-RU" sz="2400" dirty="0" smtClean="0">
                <a:latin typeface="Times New Roman" panose="02020603050405020304" pitchFamily="18" charset="0"/>
                <a:cs typeface="Times New Roman" panose="02020603050405020304" pitchFamily="18" charset="0"/>
              </a:rPr>
              <a:t>нескольких недель</a:t>
            </a:r>
            <a:r>
              <a:rPr lang="ru-RU" sz="2400" dirty="0">
                <a:latin typeface="Times New Roman" panose="02020603050405020304" pitchFamily="18" charset="0"/>
                <a:cs typeface="Times New Roman" panose="02020603050405020304" pitchFamily="18" charset="0"/>
              </a:rPr>
              <a:t>.</a:t>
            </a:r>
          </a:p>
          <a:p>
            <a:pPr algn="just"/>
            <a:r>
              <a:rPr lang="ru-RU" sz="2400" dirty="0" smtClean="0">
                <a:latin typeface="Times New Roman" panose="02020603050405020304" pitchFamily="18" charset="0"/>
                <a:cs typeface="Times New Roman" panose="02020603050405020304" pitchFamily="18" charset="0"/>
              </a:rPr>
              <a:t> Основными </a:t>
            </a:r>
            <a:r>
              <a:rPr lang="ru-RU" sz="2400" dirty="0">
                <a:latin typeface="Times New Roman" panose="02020603050405020304" pitchFamily="18" charset="0"/>
                <a:cs typeface="Times New Roman" panose="02020603050405020304" pitchFamily="18" charset="0"/>
              </a:rPr>
              <a:t>признаками апатии являются:</a:t>
            </a:r>
          </a:p>
          <a:p>
            <a:pPr algn="just"/>
            <a:r>
              <a:rPr lang="ru-RU" sz="2400" dirty="0">
                <a:latin typeface="Times New Roman" panose="02020603050405020304" pitchFamily="18" charset="0"/>
                <a:cs typeface="Times New Roman" panose="02020603050405020304" pitchFamily="18" charset="0"/>
              </a:rPr>
              <a:t>• безразличное отношение к окружающему;</a:t>
            </a:r>
          </a:p>
          <a:p>
            <a:pPr algn="just"/>
            <a:r>
              <a:rPr lang="ru-RU" sz="2400" dirty="0">
                <a:latin typeface="Times New Roman" panose="02020603050405020304" pitchFamily="18" charset="0"/>
                <a:cs typeface="Times New Roman" panose="02020603050405020304" pitchFamily="18" charset="0"/>
              </a:rPr>
              <a:t>• вялость, заторможенность;</a:t>
            </a:r>
          </a:p>
          <a:p>
            <a:pPr algn="just"/>
            <a:r>
              <a:rPr lang="ru-RU" sz="2400" dirty="0">
                <a:latin typeface="Times New Roman" panose="02020603050405020304" pitchFamily="18" charset="0"/>
                <a:cs typeface="Times New Roman" panose="02020603050405020304" pitchFamily="18" charset="0"/>
              </a:rPr>
              <a:t>• медленная, с длинными паузами, речь.</a:t>
            </a:r>
          </a:p>
          <a:p>
            <a:pPr algn="just"/>
            <a:r>
              <a:rPr lang="ru-RU" sz="2400" dirty="0">
                <a:latin typeface="Times New Roman" panose="02020603050405020304" pitchFamily="18" charset="0"/>
                <a:cs typeface="Times New Roman" panose="02020603050405020304" pitchFamily="18" charset="0"/>
              </a:rPr>
              <a:t>В данной ситуации:</a:t>
            </a:r>
          </a:p>
          <a:p>
            <a:pPr algn="just"/>
            <a:r>
              <a:rPr lang="ru-RU" sz="2400" dirty="0">
                <a:latin typeface="Times New Roman" panose="02020603050405020304" pitchFamily="18" charset="0"/>
                <a:cs typeface="Times New Roman" panose="02020603050405020304" pitchFamily="18" charset="0"/>
              </a:rPr>
              <a:t>1. Поговорите с пострадавшим. Задайте ему несколько простых вопросов: «Как </a:t>
            </a:r>
            <a:r>
              <a:rPr lang="ru-RU" sz="2400" dirty="0" smtClean="0">
                <a:latin typeface="Times New Roman" panose="02020603050405020304" pitchFamily="18" charset="0"/>
                <a:cs typeface="Times New Roman" panose="02020603050405020304" pitchFamily="18" charset="0"/>
              </a:rPr>
              <a:t>тебя зовут</a:t>
            </a:r>
            <a:r>
              <a:rPr lang="ru-RU" sz="2400" dirty="0">
                <a:latin typeface="Times New Roman" panose="02020603050405020304" pitchFamily="18" charset="0"/>
                <a:cs typeface="Times New Roman" panose="02020603050405020304" pitchFamily="18" charset="0"/>
              </a:rPr>
              <a:t>?»; «Как ты себя чувствуешь?»; «Хочешь есть?».</a:t>
            </a:r>
          </a:p>
          <a:p>
            <a:pPr algn="just"/>
            <a:r>
              <a:rPr lang="ru-RU" sz="2400" dirty="0">
                <a:latin typeface="Times New Roman" panose="02020603050405020304" pitchFamily="18" charset="0"/>
                <a:cs typeface="Times New Roman" panose="02020603050405020304" pitchFamily="18" charset="0"/>
              </a:rPr>
              <a:t>2. Проводите пострадавшего к месту отдыха, помогите удобно </a:t>
            </a:r>
            <a:r>
              <a:rPr lang="ru-RU" sz="2400" dirty="0" smtClean="0">
                <a:latin typeface="Times New Roman" panose="02020603050405020304" pitchFamily="18" charset="0"/>
                <a:cs typeface="Times New Roman" panose="02020603050405020304" pitchFamily="18" charset="0"/>
              </a:rPr>
              <a:t>устроиться (обязательно </a:t>
            </a:r>
            <a:r>
              <a:rPr lang="ru-RU" sz="2400" dirty="0">
                <a:latin typeface="Times New Roman" panose="02020603050405020304" pitchFamily="18" charset="0"/>
                <a:cs typeface="Times New Roman" panose="02020603050405020304" pitchFamily="18" charset="0"/>
              </a:rPr>
              <a:t>снять обувь).</a:t>
            </a:r>
          </a:p>
          <a:p>
            <a:pPr algn="just"/>
            <a:r>
              <a:rPr lang="ru-RU" sz="2400" dirty="0">
                <a:latin typeface="Times New Roman" panose="02020603050405020304" pitchFamily="18" charset="0"/>
                <a:cs typeface="Times New Roman" panose="02020603050405020304" pitchFamily="18" charset="0"/>
              </a:rPr>
              <a:t>3. Возьмите пострадавшего за руку или положите свою руку ему на лоб.</a:t>
            </a:r>
          </a:p>
          <a:p>
            <a:pPr algn="just"/>
            <a:r>
              <a:rPr lang="ru-RU" sz="2400" dirty="0">
                <a:latin typeface="Times New Roman" panose="02020603050405020304" pitchFamily="18" charset="0"/>
                <a:cs typeface="Times New Roman" panose="02020603050405020304" pitchFamily="18" charset="0"/>
              </a:rPr>
              <a:t>4. Дайте пострадавшему возможность поспать или просто полежать.</a:t>
            </a:r>
          </a:p>
          <a:p>
            <a:pPr algn="just"/>
            <a:r>
              <a:rPr lang="ru-RU" sz="2400" dirty="0">
                <a:latin typeface="Times New Roman" panose="02020603050405020304" pitchFamily="18" charset="0"/>
                <a:cs typeface="Times New Roman" panose="02020603050405020304" pitchFamily="18" charset="0"/>
              </a:rPr>
              <a:t>5. Если нет возможности отдохнуть (происшествие на улице, в </a:t>
            </a:r>
            <a:r>
              <a:rPr lang="ru-RU" sz="2400" dirty="0" smtClean="0">
                <a:latin typeface="Times New Roman" panose="02020603050405020304" pitchFamily="18" charset="0"/>
                <a:cs typeface="Times New Roman" panose="02020603050405020304" pitchFamily="18" charset="0"/>
              </a:rPr>
              <a:t>общественном транспорте</a:t>
            </a:r>
            <a:r>
              <a:rPr lang="ru-RU" sz="2400" dirty="0">
                <a:latin typeface="Times New Roman" panose="02020603050405020304" pitchFamily="18" charset="0"/>
                <a:cs typeface="Times New Roman" panose="02020603050405020304" pitchFamily="18" charset="0"/>
              </a:rPr>
              <a:t>, ожидание окончания операции в больнице), то больше говорите </a:t>
            </a:r>
            <a:r>
              <a:rPr lang="ru-RU" sz="2400" dirty="0" smtClean="0">
                <a:latin typeface="Times New Roman" panose="02020603050405020304" pitchFamily="18" charset="0"/>
                <a:cs typeface="Times New Roman" panose="02020603050405020304" pitchFamily="18" charset="0"/>
              </a:rPr>
              <a:t>с пострадавшим</a:t>
            </a:r>
            <a:r>
              <a:rPr lang="ru-RU" sz="2400" dirty="0">
                <a:latin typeface="Times New Roman" panose="02020603050405020304" pitchFamily="18" charset="0"/>
                <a:cs typeface="Times New Roman" panose="02020603050405020304" pitchFamily="18" charset="0"/>
              </a:rPr>
              <a:t>, вовлекайте его в любую совместную деятельность (прогуляться, </a:t>
            </a:r>
            <a:r>
              <a:rPr lang="ru-RU" sz="2400" dirty="0" smtClean="0">
                <a:latin typeface="Times New Roman" panose="02020603050405020304" pitchFamily="18" charset="0"/>
                <a:cs typeface="Times New Roman" panose="02020603050405020304" pitchFamily="18" charset="0"/>
              </a:rPr>
              <a:t>сходить выпить </a:t>
            </a:r>
            <a:r>
              <a:rPr lang="ru-RU" sz="2400" dirty="0">
                <a:latin typeface="Times New Roman" panose="02020603050405020304" pitchFamily="18" charset="0"/>
                <a:cs typeface="Times New Roman" panose="02020603050405020304" pitchFamily="18" charset="0"/>
              </a:rPr>
              <a:t>чаю или кофе, помочь </a:t>
            </a:r>
            <a:r>
              <a:rPr lang="ru-RU" sz="2400" dirty="0" smtClean="0">
                <a:latin typeface="Times New Roman" panose="02020603050405020304" pitchFamily="18" charset="0"/>
                <a:cs typeface="Times New Roman" panose="02020603050405020304" pitchFamily="18" charset="0"/>
              </a:rPr>
              <a:t>окружающим, нуждающимся </a:t>
            </a:r>
            <a:r>
              <a:rPr lang="ru-RU" sz="2400" dirty="0">
                <a:latin typeface="Times New Roman" panose="02020603050405020304" pitchFamily="18" charset="0"/>
                <a:cs typeface="Times New Roman" panose="02020603050405020304" pitchFamily="18" charset="0"/>
              </a:rPr>
              <a:t>в помощи</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6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9290" y="106703"/>
            <a:ext cx="11877870" cy="6555641"/>
          </a:xfrm>
          <a:prstGeom prst="rect">
            <a:avLst/>
          </a:prstGeom>
        </p:spPr>
        <p:txBody>
          <a:bodyPr wrap="square">
            <a:spAutoFit/>
          </a:bodyPr>
          <a:lstStyle/>
          <a:p>
            <a:pPr algn="just"/>
            <a:r>
              <a:rPr lang="ru-RU" sz="2000" b="1" dirty="0" smtClean="0">
                <a:latin typeface="Times New Roman" panose="02020603050405020304" pitchFamily="18" charset="0"/>
                <a:cs typeface="Times New Roman" panose="02020603050405020304" pitchFamily="18" charset="0"/>
              </a:rPr>
              <a:t>Ступор</a:t>
            </a:r>
            <a:r>
              <a:rPr lang="ru-RU" sz="2000" dirty="0" smtClean="0">
                <a:latin typeface="Times New Roman" panose="02020603050405020304" pitchFamily="18" charset="0"/>
                <a:cs typeface="Times New Roman" panose="02020603050405020304" pitchFamily="18" charset="0"/>
              </a:rPr>
              <a:t> – одна из самых сильных защитных реакций организма. Она наступает после сильнейших нервных потрясений (взрыв, нападение, жестокое насилие), когда человек затратил на выживание столько энергии, что сил на контакт с окружающим миром уже нет. Может длиться от нескольких минут до нескольких часов. Поэтому, если не оказать помощь и пострадавший пробудет в таком состоянии достаточно долго, это приведет к его физическому истощению. Так как контакта с окружающим миром нет, пострадавший не заметит опасности и не предпримет действий, чтобы ее избежать.</a:t>
            </a:r>
          </a:p>
          <a:p>
            <a:pPr algn="just"/>
            <a:r>
              <a:rPr lang="ru-RU" sz="2000" dirty="0" smtClean="0">
                <a:latin typeface="Times New Roman" panose="02020603050405020304" pitchFamily="18" charset="0"/>
                <a:cs typeface="Times New Roman" panose="02020603050405020304" pitchFamily="18" charset="0"/>
              </a:rPr>
              <a:t>Основными признаками ступора являются:</a:t>
            </a:r>
          </a:p>
          <a:p>
            <a:pPr algn="just"/>
            <a:r>
              <a:rPr lang="ru-RU" sz="2000" dirty="0" smtClean="0">
                <a:latin typeface="Times New Roman" panose="02020603050405020304" pitchFamily="18" charset="0"/>
                <a:cs typeface="Times New Roman" panose="02020603050405020304" pitchFamily="18" charset="0"/>
              </a:rPr>
              <a:t>• резкое снижение или отсутствие произвольных движений и речи;</a:t>
            </a:r>
          </a:p>
          <a:p>
            <a:pPr algn="just"/>
            <a:r>
              <a:rPr lang="ru-RU" sz="2000" dirty="0" smtClean="0">
                <a:latin typeface="Times New Roman" panose="02020603050405020304" pitchFamily="18" charset="0"/>
                <a:cs typeface="Times New Roman" panose="02020603050405020304" pitchFamily="18" charset="0"/>
              </a:rPr>
              <a:t>• отсутствие реакций на внешние раздражители (шум, свет, прикосновения, щипки);</a:t>
            </a:r>
          </a:p>
          <a:p>
            <a:pPr algn="just"/>
            <a:r>
              <a:rPr lang="ru-RU" sz="2000" dirty="0" smtClean="0">
                <a:latin typeface="Times New Roman" panose="02020603050405020304" pitchFamily="18" charset="0"/>
                <a:cs typeface="Times New Roman" panose="02020603050405020304" pitchFamily="18" charset="0"/>
              </a:rPr>
              <a:t>• «застывание» в определенной позе, оцепенение (</a:t>
            </a:r>
            <a:r>
              <a:rPr lang="ru-RU" sz="2000" dirty="0" err="1" smtClean="0">
                <a:latin typeface="Times New Roman" panose="02020603050405020304" pitchFamily="18" charset="0"/>
                <a:cs typeface="Times New Roman" panose="02020603050405020304" pitchFamily="18" charset="0"/>
              </a:rPr>
              <a:t>numbing</a:t>
            </a:r>
            <a:r>
              <a:rPr lang="ru-RU" sz="2000" dirty="0" smtClean="0">
                <a:latin typeface="Times New Roman" panose="02020603050405020304" pitchFamily="18" charset="0"/>
                <a:cs typeface="Times New Roman" panose="02020603050405020304" pitchFamily="18" charset="0"/>
              </a:rPr>
              <a:t>), состояние полной неподвижности;</a:t>
            </a:r>
          </a:p>
          <a:p>
            <a:pPr algn="just"/>
            <a:r>
              <a:rPr lang="ru-RU" sz="2000" dirty="0" smtClean="0">
                <a:latin typeface="Times New Roman" panose="02020603050405020304" pitchFamily="18" charset="0"/>
                <a:cs typeface="Times New Roman" panose="02020603050405020304" pitchFamily="18" charset="0"/>
              </a:rPr>
              <a:t>• возможно напряжение отдельных групп мышц.</a:t>
            </a:r>
          </a:p>
          <a:p>
            <a:pPr algn="just"/>
            <a:r>
              <a:rPr lang="ru-RU" sz="2000" dirty="0" smtClean="0">
                <a:latin typeface="Times New Roman" panose="02020603050405020304" pitchFamily="18" charset="0"/>
                <a:cs typeface="Times New Roman" panose="02020603050405020304" pitchFamily="18" charset="0"/>
              </a:rPr>
              <a:t>В данной ситуации:</a:t>
            </a:r>
          </a:p>
          <a:p>
            <a:pPr algn="just"/>
            <a:r>
              <a:rPr lang="ru-RU" sz="2000" dirty="0" smtClean="0">
                <a:latin typeface="Times New Roman" panose="02020603050405020304" pitchFamily="18" charset="0"/>
                <a:cs typeface="Times New Roman" panose="02020603050405020304" pitchFamily="18" charset="0"/>
              </a:rPr>
              <a:t>1. Согните пострадавшему пальцы на обеих руках и прижмите их к основанию ладони. Большие пальцы должны быть выставлены наружу.</a:t>
            </a:r>
          </a:p>
          <a:p>
            <a:pPr algn="just"/>
            <a:r>
              <a:rPr lang="ru-RU" sz="2000" dirty="0" smtClean="0">
                <a:latin typeface="Times New Roman" panose="02020603050405020304" pitchFamily="18" charset="0"/>
                <a:cs typeface="Times New Roman" panose="02020603050405020304" pitchFamily="18" charset="0"/>
              </a:rPr>
              <a:t>2. Кончиками большого и указательного пальцев массируйте пострадавшему точки, расположенные на лбу, над глазами ровно посредине между линией роста волос и бровями, четко над зрачками.</a:t>
            </a:r>
          </a:p>
          <a:p>
            <a:pPr algn="just"/>
            <a:r>
              <a:rPr lang="ru-RU" sz="2000" dirty="0" smtClean="0">
                <a:latin typeface="Times New Roman" panose="02020603050405020304" pitchFamily="18" charset="0"/>
                <a:cs typeface="Times New Roman" panose="02020603050405020304" pitchFamily="18" charset="0"/>
              </a:rPr>
              <a:t>3. Ладонь свободной руки положите на грудь пострадавшего. Подстройте свое дыхание под ритм его дыхания.</a:t>
            </a:r>
          </a:p>
          <a:p>
            <a:pPr algn="just"/>
            <a:r>
              <a:rPr lang="ru-RU" sz="2000" dirty="0" smtClean="0">
                <a:latin typeface="Times New Roman" panose="02020603050405020304" pitchFamily="18" charset="0"/>
                <a:cs typeface="Times New Roman" panose="02020603050405020304" pitchFamily="18" charset="0"/>
              </a:rPr>
              <a:t>4. Человек, находясь в ступоре, может слышать и видеть. Поэтому говорите ему на ухо тихо, медленно и четко то, что может вызвать сильные эмоции (лучше негативные). Необходимо любыми средствами добиться реакции пострадавшего, вывести его из оцепенения.</a:t>
            </a:r>
            <a:endParaRPr lang="en-US" sz="2000"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0952676" y="1744823"/>
            <a:ext cx="999838" cy="2115511"/>
          </a:xfrm>
          <a:prstGeom prst="rect">
            <a:avLst/>
          </a:prstGeom>
        </p:spPr>
      </p:pic>
    </p:spTree>
    <p:extLst>
      <p:ext uri="{BB962C8B-B14F-4D97-AF65-F5344CB8AC3E}">
        <p14:creationId xmlns:p14="http://schemas.microsoft.com/office/powerpoint/2010/main" val="3885858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6612" y="634481"/>
            <a:ext cx="11783026" cy="5324535"/>
          </a:xfrm>
          <a:prstGeom prst="rect">
            <a:avLst/>
          </a:prstGeom>
        </p:spPr>
        <p:txBody>
          <a:bodyPr wrap="square">
            <a:spAutoFit/>
          </a:bodyPr>
          <a:lstStyle/>
          <a:p>
            <a:pPr algn="just"/>
            <a:r>
              <a:rPr lang="ru-RU" sz="2000" dirty="0">
                <a:latin typeface="Times New Roman" panose="02020603050405020304" pitchFamily="18" charset="0"/>
                <a:cs typeface="Times New Roman" panose="02020603050405020304" pitchFamily="18" charset="0"/>
              </a:rPr>
              <a:t>Ступор – это глубокое отрицание того, что случилось. Человек всеми силами </a:t>
            </a:r>
            <a:r>
              <a:rPr lang="ru-RU" sz="2000" dirty="0" smtClean="0">
                <a:latin typeface="Times New Roman" panose="02020603050405020304" pitchFamily="18" charset="0"/>
                <a:cs typeface="Times New Roman" panose="02020603050405020304" pitchFamily="18" charset="0"/>
              </a:rPr>
              <a:t>пытается вернуться </a:t>
            </a:r>
            <a:r>
              <a:rPr lang="ru-RU" sz="2000" dirty="0">
                <a:latin typeface="Times New Roman" panose="02020603050405020304" pitchFamily="18" charset="0"/>
                <a:cs typeface="Times New Roman" panose="02020603050405020304" pitchFamily="18" charset="0"/>
              </a:rPr>
              <a:t>назад в прошлое: «Я был здесь, у меня было все хорошо, и вдруг я услышал, </a:t>
            </a:r>
            <a:r>
              <a:rPr lang="ru-RU" sz="2000" dirty="0" smtClean="0">
                <a:latin typeface="Times New Roman" panose="02020603050405020304" pitchFamily="18" charset="0"/>
                <a:cs typeface="Times New Roman" panose="02020603050405020304" pitchFamily="18" charset="0"/>
              </a:rPr>
              <a:t>что погиб </a:t>
            </a:r>
            <a:r>
              <a:rPr lang="ru-RU" sz="2000" dirty="0">
                <a:latin typeface="Times New Roman" panose="02020603050405020304" pitchFamily="18" charset="0"/>
                <a:cs typeface="Times New Roman" panose="02020603050405020304" pitchFamily="18" charset="0"/>
              </a:rPr>
              <a:t>мой близкий человек. Я не сделаю шаг вперед, я буду там, где все было хорошо».</a:t>
            </a:r>
          </a:p>
          <a:p>
            <a:pPr algn="just"/>
            <a:r>
              <a:rPr lang="ru-RU" sz="2000" dirty="0">
                <a:latin typeface="Times New Roman" panose="02020603050405020304" pitchFamily="18" charset="0"/>
                <a:cs typeface="Times New Roman" panose="02020603050405020304" pitchFamily="18" charset="0"/>
              </a:rPr>
              <a:t>Австрийский психиатр, психолог Виктор </a:t>
            </a:r>
            <a:r>
              <a:rPr lang="ru-RU" sz="2000" dirty="0" err="1">
                <a:latin typeface="Times New Roman" panose="02020603050405020304" pitchFamily="18" charset="0"/>
                <a:cs typeface="Times New Roman" panose="02020603050405020304" pitchFamily="18" charset="0"/>
              </a:rPr>
              <a:t>Франкл</a:t>
            </a:r>
            <a:r>
              <a:rPr lang="ru-RU" sz="2000" dirty="0">
                <a:latin typeface="Times New Roman" panose="02020603050405020304" pitchFamily="18" charset="0"/>
                <a:cs typeface="Times New Roman" panose="02020603050405020304" pitchFamily="18" charset="0"/>
              </a:rPr>
              <a:t> рассказывал историю из своей </a:t>
            </a:r>
            <a:r>
              <a:rPr lang="ru-RU" sz="2000" dirty="0" smtClean="0">
                <a:latin typeface="Times New Roman" panose="02020603050405020304" pitchFamily="18" charset="0"/>
                <a:cs typeface="Times New Roman" panose="02020603050405020304" pitchFamily="18" charset="0"/>
              </a:rPr>
              <a:t>практики</a:t>
            </a:r>
            <a:r>
              <a:rPr lang="ru-RU" sz="2000" dirty="0">
                <a:latin typeface="Times New Roman" panose="02020603050405020304" pitchFamily="18" charset="0"/>
                <a:cs typeface="Times New Roman" panose="02020603050405020304" pitchFamily="18" charset="0"/>
              </a:rPr>
              <a:t>. К нему обратился мужчина с просьбой помочь его отцу: «Скоропостижно умерла </a:t>
            </a:r>
            <a:r>
              <a:rPr lang="ru-RU" sz="2000" dirty="0" smtClean="0">
                <a:latin typeface="Times New Roman" panose="02020603050405020304" pitchFamily="18" charset="0"/>
                <a:cs typeface="Times New Roman" panose="02020603050405020304" pitchFamily="18" charset="0"/>
              </a:rPr>
              <a:t>мама, и </a:t>
            </a:r>
            <a:r>
              <a:rPr lang="ru-RU" sz="2000" dirty="0">
                <a:latin typeface="Times New Roman" panose="02020603050405020304" pitchFamily="18" charset="0"/>
                <a:cs typeface="Times New Roman" panose="02020603050405020304" pitchFamily="18" charset="0"/>
              </a:rPr>
              <a:t>отец теперь целыми днями сидит на кухне. Он нас не слышит, с нами не разговаривает. </a:t>
            </a:r>
            <a:r>
              <a:rPr lang="ru-RU" sz="2000" dirty="0" smtClean="0">
                <a:latin typeface="Times New Roman" panose="02020603050405020304" pitchFamily="18" charset="0"/>
                <a:cs typeface="Times New Roman" panose="02020603050405020304" pitchFamily="18" charset="0"/>
              </a:rPr>
              <a:t>Мы боимся </a:t>
            </a:r>
            <a:r>
              <a:rPr lang="ru-RU" sz="2000" dirty="0">
                <a:latin typeface="Times New Roman" panose="02020603050405020304" pitchFamily="18" charset="0"/>
                <a:cs typeface="Times New Roman" panose="02020603050405020304" pitchFamily="18" charset="0"/>
              </a:rPr>
              <a:t>за него».</a:t>
            </a:r>
          </a:p>
          <a:p>
            <a:pPr algn="just"/>
            <a:r>
              <a:rPr lang="ru-RU" sz="2000" dirty="0">
                <a:latin typeface="Times New Roman" panose="02020603050405020304" pitchFamily="18" charset="0"/>
                <a:cs typeface="Times New Roman" panose="02020603050405020304" pitchFamily="18" charset="0"/>
              </a:rPr>
              <a:t>Это произошло после войны, и там была трагическая предыстория: отец и мать </a:t>
            </a:r>
            <a:r>
              <a:rPr lang="ru-RU" sz="2000" dirty="0" smtClean="0">
                <a:latin typeface="Times New Roman" panose="02020603050405020304" pitchFamily="18" charset="0"/>
                <a:cs typeface="Times New Roman" panose="02020603050405020304" pitchFamily="18" charset="0"/>
              </a:rPr>
              <a:t>оказались в </a:t>
            </a:r>
            <a:r>
              <a:rPr lang="ru-RU" sz="2000" dirty="0">
                <a:latin typeface="Times New Roman" panose="02020603050405020304" pitchFamily="18" charset="0"/>
                <a:cs typeface="Times New Roman" panose="02020603050405020304" pitchFamily="18" charset="0"/>
              </a:rPr>
              <a:t>разных концентрационных лагерях, каждый думал, что другого нет в живых. Война </a:t>
            </a:r>
            <a:r>
              <a:rPr lang="ru-RU" sz="2000" dirty="0" smtClean="0">
                <a:latin typeface="Times New Roman" panose="02020603050405020304" pitchFamily="18" charset="0"/>
                <a:cs typeface="Times New Roman" panose="02020603050405020304" pitchFamily="18" charset="0"/>
              </a:rPr>
              <a:t>закончилась</a:t>
            </a:r>
            <a:r>
              <a:rPr lang="ru-RU" sz="2000" dirty="0">
                <a:latin typeface="Times New Roman" panose="02020603050405020304" pitchFamily="18" charset="0"/>
                <a:cs typeface="Times New Roman" panose="02020603050405020304" pitchFamily="18" charset="0"/>
              </a:rPr>
              <a:t>, и они совершенно случайно встретились в американском пересыльном лагере. </a:t>
            </a:r>
            <a:r>
              <a:rPr lang="ru-RU" sz="2000" dirty="0" smtClean="0">
                <a:latin typeface="Times New Roman" panose="02020603050405020304" pitchFamily="18" charset="0"/>
                <a:cs typeface="Times New Roman" panose="02020603050405020304" pitchFamily="18" charset="0"/>
              </a:rPr>
              <a:t>Казалось бы</a:t>
            </a:r>
            <a:r>
              <a:rPr lang="ru-RU" sz="2000" dirty="0">
                <a:latin typeface="Times New Roman" panose="02020603050405020304" pitchFamily="18" charset="0"/>
                <a:cs typeface="Times New Roman" panose="02020603050405020304" pitchFamily="18" charset="0"/>
              </a:rPr>
              <a:t>, вот оно, счастье: все плохое позади, а впереди вечная радостная жизнь – ведь война </a:t>
            </a:r>
            <a:r>
              <a:rPr lang="ru-RU" sz="2000" dirty="0" smtClean="0">
                <a:latin typeface="Times New Roman" panose="02020603050405020304" pitchFamily="18" charset="0"/>
                <a:cs typeface="Times New Roman" panose="02020603050405020304" pitchFamily="18" charset="0"/>
              </a:rPr>
              <a:t>закончилась</a:t>
            </a:r>
            <a:r>
              <a:rPr lang="ru-RU" sz="2000" dirty="0">
                <a:latin typeface="Times New Roman" panose="02020603050405020304" pitchFamily="18" charset="0"/>
                <a:cs typeface="Times New Roman" panose="02020603050405020304" pitchFamily="18" charset="0"/>
              </a:rPr>
              <a:t>, они оба выжили. И вдруг произошло невозможное – она готовила завтрак на </a:t>
            </a:r>
            <a:r>
              <a:rPr lang="ru-RU" sz="2000" dirty="0" smtClean="0">
                <a:latin typeface="Times New Roman" panose="02020603050405020304" pitchFamily="18" charset="0"/>
                <a:cs typeface="Times New Roman" panose="02020603050405020304" pitchFamily="18" charset="0"/>
              </a:rPr>
              <a:t>кухне, упала </a:t>
            </a:r>
            <a:r>
              <a:rPr lang="ru-RU" sz="2000" dirty="0">
                <a:latin typeface="Times New Roman" panose="02020603050405020304" pitchFamily="18" charset="0"/>
                <a:cs typeface="Times New Roman" panose="02020603050405020304" pitchFamily="18" charset="0"/>
              </a:rPr>
              <a:t>и умерла. Он не мог принять такой поворот жизни – было плохо, стало хорошо, а </a:t>
            </a:r>
            <a:r>
              <a:rPr lang="ru-RU" sz="2000" dirty="0" smtClean="0">
                <a:latin typeface="Times New Roman" panose="02020603050405020304" pitchFamily="18" charset="0"/>
                <a:cs typeface="Times New Roman" panose="02020603050405020304" pitchFamily="18" charset="0"/>
              </a:rPr>
              <a:t>теперь снова </a:t>
            </a:r>
            <a:r>
              <a:rPr lang="ru-RU" sz="2000" dirty="0">
                <a:latin typeface="Times New Roman" panose="02020603050405020304" pitchFamily="18" charset="0"/>
                <a:cs typeface="Times New Roman" panose="02020603050405020304" pitchFamily="18" charset="0"/>
              </a:rPr>
              <a:t>плохо уже навсегда.</a:t>
            </a:r>
          </a:p>
          <a:p>
            <a:pPr algn="just"/>
            <a:r>
              <a:rPr lang="ru-RU" sz="2000" dirty="0">
                <a:latin typeface="Times New Roman" panose="02020603050405020304" pitchFamily="18" charset="0"/>
                <a:cs typeface="Times New Roman" panose="02020603050405020304" pitchFamily="18" charset="0"/>
              </a:rPr>
              <a:t>Мужчина сидел на кухне, потому что именно так он делал, когда жена была рядом, </a:t>
            </a:r>
            <a:r>
              <a:rPr lang="ru-RU" sz="2000" dirty="0" smtClean="0">
                <a:latin typeface="Times New Roman" panose="02020603050405020304" pitchFamily="18" charset="0"/>
                <a:cs typeface="Times New Roman" panose="02020603050405020304" pitchFamily="18" charset="0"/>
              </a:rPr>
              <a:t>живая, и </a:t>
            </a:r>
            <a:r>
              <a:rPr lang="ru-RU" sz="2000" dirty="0">
                <a:latin typeface="Times New Roman" panose="02020603050405020304" pitchFamily="18" charset="0"/>
                <a:cs typeface="Times New Roman" panose="02020603050405020304" pitchFamily="18" charset="0"/>
              </a:rPr>
              <a:t>все было хорошо. </a:t>
            </a:r>
            <a:r>
              <a:rPr lang="ru-RU" sz="2000" dirty="0" err="1">
                <a:latin typeface="Times New Roman" panose="02020603050405020304" pitchFamily="18" charset="0"/>
                <a:cs typeface="Times New Roman" panose="02020603050405020304" pitchFamily="18" charset="0"/>
              </a:rPr>
              <a:t>Франкл</a:t>
            </a:r>
            <a:r>
              <a:rPr lang="ru-RU" sz="2000" dirty="0">
                <a:latin typeface="Times New Roman" panose="02020603050405020304" pitchFamily="18" charset="0"/>
                <a:cs typeface="Times New Roman" panose="02020603050405020304" pitchFamily="18" charset="0"/>
              </a:rPr>
              <a:t> приехал к нему, сел рядом и стал тихо рассказывать историю </a:t>
            </a:r>
            <a:r>
              <a:rPr lang="ru-RU" sz="2000" dirty="0" smtClean="0">
                <a:latin typeface="Times New Roman" panose="02020603050405020304" pitchFamily="18" charset="0"/>
                <a:cs typeface="Times New Roman" panose="02020603050405020304" pitchFamily="18" charset="0"/>
              </a:rPr>
              <a:t>своей </a:t>
            </a:r>
            <a:r>
              <a:rPr lang="ru-RU" sz="2000" dirty="0" err="1" smtClean="0">
                <a:latin typeface="Times New Roman" panose="02020603050405020304" pitchFamily="18" charset="0"/>
                <a:cs typeface="Times New Roman" panose="02020603050405020304" pitchFamily="18" charset="0"/>
              </a:rPr>
              <a:t>изни</a:t>
            </a:r>
            <a:r>
              <a:rPr lang="ru-RU" sz="2000" dirty="0">
                <a:latin typeface="Times New Roman" panose="02020603050405020304" pitchFamily="18" charset="0"/>
                <a:cs typeface="Times New Roman" panose="02020603050405020304" pitchFamily="18" charset="0"/>
              </a:rPr>
              <a:t>: про то, что он тоже был в нацистском концлагере, что из всей семьи выжил только </a:t>
            </a:r>
            <a:r>
              <a:rPr lang="ru-RU" sz="2000" dirty="0" smtClean="0">
                <a:latin typeface="Times New Roman" panose="02020603050405020304" pitchFamily="18" charset="0"/>
                <a:cs typeface="Times New Roman" panose="02020603050405020304" pitchFamily="18" charset="0"/>
              </a:rPr>
              <a:t>он, а </a:t>
            </a:r>
            <a:r>
              <a:rPr lang="ru-RU" sz="2000" dirty="0">
                <a:latin typeface="Times New Roman" panose="02020603050405020304" pitchFamily="18" charset="0"/>
                <a:cs typeface="Times New Roman" panose="02020603050405020304" pitchFamily="18" charset="0"/>
              </a:rPr>
              <a:t>родные там погибли. Он сказал, что понимает, каково потерять жену, потому что его </a:t>
            </a:r>
            <a:r>
              <a:rPr lang="ru-RU" sz="2000" dirty="0" smtClean="0">
                <a:latin typeface="Times New Roman" panose="02020603050405020304" pitchFamily="18" charset="0"/>
                <a:cs typeface="Times New Roman" panose="02020603050405020304" pitchFamily="18" charset="0"/>
              </a:rPr>
              <a:t>жена погибла </a:t>
            </a:r>
            <a:r>
              <a:rPr lang="ru-RU" sz="2000" dirty="0">
                <a:latin typeface="Times New Roman" panose="02020603050405020304" pitchFamily="18" charset="0"/>
                <a:cs typeface="Times New Roman" panose="02020603050405020304" pitchFamily="18" charset="0"/>
              </a:rPr>
              <a:t>в концлагере. В какой-то момент у мужчины задрожало лицо, он вышел из </a:t>
            </a:r>
            <a:r>
              <a:rPr lang="ru-RU" sz="2000" dirty="0" smtClean="0">
                <a:latin typeface="Times New Roman" panose="02020603050405020304" pitchFamily="18" charset="0"/>
                <a:cs typeface="Times New Roman" panose="02020603050405020304" pitchFamily="18" charset="0"/>
              </a:rPr>
              <a:t>своего оцепенения </a:t>
            </a:r>
            <a:r>
              <a:rPr lang="ru-RU" sz="2000" dirty="0">
                <a:latin typeface="Times New Roman" panose="02020603050405020304" pitchFamily="18" charset="0"/>
                <a:cs typeface="Times New Roman" panose="02020603050405020304" pitchFamily="18" charset="0"/>
              </a:rPr>
              <a:t>и заплакал.</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1386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5943" y="307024"/>
            <a:ext cx="11859208" cy="5632311"/>
          </a:xfrm>
          <a:prstGeom prst="rect">
            <a:avLst/>
          </a:prstGeom>
        </p:spPr>
        <p:txBody>
          <a:bodyPr wrap="square">
            <a:spAutoFit/>
          </a:bodyPr>
          <a:lstStyle/>
          <a:p>
            <a:r>
              <a:rPr lang="ru-RU" b="1" dirty="0">
                <a:latin typeface="Times New Roman" panose="02020603050405020304" pitchFamily="18" charset="0"/>
                <a:cs typeface="Times New Roman" panose="02020603050405020304" pitchFamily="18" charset="0"/>
              </a:rPr>
              <a:t>Двигательное возбуждение. </a:t>
            </a:r>
            <a:r>
              <a:rPr lang="ru-RU" dirty="0">
                <a:latin typeface="Times New Roman" panose="02020603050405020304" pitchFamily="18" charset="0"/>
                <a:cs typeface="Times New Roman" panose="02020603050405020304" pitchFamily="18" charset="0"/>
              </a:rPr>
              <a:t>Иногда потрясение от критической ситуации (</a:t>
            </a:r>
            <a:r>
              <a:rPr lang="ru-RU" dirty="0" smtClean="0">
                <a:latin typeface="Times New Roman" panose="02020603050405020304" pitchFamily="18" charset="0"/>
                <a:cs typeface="Times New Roman" panose="02020603050405020304" pitchFamily="18" charset="0"/>
              </a:rPr>
              <a:t>взрывы, стихийные </a:t>
            </a:r>
            <a:r>
              <a:rPr lang="ru-RU" dirty="0">
                <a:latin typeface="Times New Roman" panose="02020603050405020304" pitchFamily="18" charset="0"/>
                <a:cs typeface="Times New Roman" panose="02020603050405020304" pitchFamily="18" charset="0"/>
              </a:rPr>
              <a:t>бедствия) настолько сильное, что человек просто перестает понимать, </a:t>
            </a:r>
            <a:r>
              <a:rPr lang="ru-RU" dirty="0" smtClean="0">
                <a:latin typeface="Times New Roman" panose="02020603050405020304" pitchFamily="18" charset="0"/>
                <a:cs typeface="Times New Roman" panose="02020603050405020304" pitchFamily="18" charset="0"/>
              </a:rPr>
              <a:t>что происходит </a:t>
            </a:r>
            <a:r>
              <a:rPr lang="ru-RU" dirty="0">
                <a:latin typeface="Times New Roman" panose="02020603050405020304" pitchFamily="18" charset="0"/>
                <a:cs typeface="Times New Roman" panose="02020603050405020304" pitchFamily="18" charset="0"/>
              </a:rPr>
              <a:t>вокруг него. Он не в состоянии определить, где враги, а где помощники, </a:t>
            </a:r>
            <a:r>
              <a:rPr lang="ru-RU" dirty="0" smtClean="0">
                <a:latin typeface="Times New Roman" panose="02020603050405020304" pitchFamily="18" charset="0"/>
                <a:cs typeface="Times New Roman" panose="02020603050405020304" pitchFamily="18" charset="0"/>
              </a:rPr>
              <a:t>где опасность</a:t>
            </a:r>
            <a:r>
              <a:rPr lang="ru-RU" dirty="0">
                <a:latin typeface="Times New Roman" panose="02020603050405020304" pitchFamily="18" charset="0"/>
                <a:cs typeface="Times New Roman" panose="02020603050405020304" pitchFamily="18" charset="0"/>
              </a:rPr>
              <a:t>, а где спасение. Человек теряет способность логически мыслить и </a:t>
            </a:r>
            <a:r>
              <a:rPr lang="ru-RU" dirty="0" smtClean="0">
                <a:latin typeface="Times New Roman" panose="02020603050405020304" pitchFamily="18" charset="0"/>
                <a:cs typeface="Times New Roman" panose="02020603050405020304" pitchFamily="18" charset="0"/>
              </a:rPr>
              <a:t>принимать, решения</a:t>
            </a:r>
            <a:r>
              <a:rPr lang="ru-RU" dirty="0">
                <a:latin typeface="Times New Roman" panose="02020603050405020304" pitchFamily="18" charset="0"/>
                <a:cs typeface="Times New Roman" panose="02020603050405020304" pitchFamily="18" charset="0"/>
              </a:rPr>
              <a:t>, становится похожим на животное, мечущееся в клетке.</a:t>
            </a:r>
          </a:p>
          <a:p>
            <a:r>
              <a:rPr lang="ru-RU" dirty="0">
                <a:latin typeface="Times New Roman" panose="02020603050405020304" pitchFamily="18" charset="0"/>
                <a:cs typeface="Times New Roman" panose="02020603050405020304" pitchFamily="18" charset="0"/>
              </a:rPr>
              <a:t>Основными признаками двигательного возбуждения являются:</a:t>
            </a:r>
          </a:p>
          <a:p>
            <a:r>
              <a:rPr lang="ru-RU" dirty="0">
                <a:latin typeface="Times New Roman" panose="02020603050405020304" pitchFamily="18" charset="0"/>
                <a:cs typeface="Times New Roman" panose="02020603050405020304" pitchFamily="18" charset="0"/>
              </a:rPr>
              <a:t>• резкие движения, часто бесцельные и бессмысленные действия;</a:t>
            </a:r>
          </a:p>
          <a:p>
            <a:r>
              <a:rPr lang="ru-RU" dirty="0">
                <a:latin typeface="Times New Roman" panose="02020603050405020304" pitchFamily="18" charset="0"/>
                <a:cs typeface="Times New Roman" panose="02020603050405020304" pitchFamily="18" charset="0"/>
              </a:rPr>
              <a:t>• ненормально громкая речь или повышенная речевая </a:t>
            </a:r>
            <a:r>
              <a:rPr lang="ru-RU" dirty="0" smtClean="0">
                <a:latin typeface="Times New Roman" panose="02020603050405020304" pitchFamily="18" charset="0"/>
                <a:cs typeface="Times New Roman" panose="02020603050405020304" pitchFamily="18" charset="0"/>
              </a:rPr>
              <a:t>активность (человек </a:t>
            </a:r>
            <a:r>
              <a:rPr lang="ru-RU" dirty="0">
                <a:latin typeface="Times New Roman" panose="02020603050405020304" pitchFamily="18" charset="0"/>
                <a:cs typeface="Times New Roman" panose="02020603050405020304" pitchFamily="18" charset="0"/>
              </a:rPr>
              <a:t>говорит без остановки, иногда абсолютно бессмысленные вещи);</a:t>
            </a:r>
          </a:p>
          <a:p>
            <a:r>
              <a:rPr lang="ru-RU" dirty="0">
                <a:latin typeface="Times New Roman" panose="02020603050405020304" pitchFamily="18" charset="0"/>
                <a:cs typeface="Times New Roman" panose="02020603050405020304" pitchFamily="18" charset="0"/>
              </a:rPr>
              <a:t>• часто отсутствует реакция на окружающих (на замечания, </a:t>
            </a:r>
            <a:r>
              <a:rPr lang="ru-RU" dirty="0" smtClean="0">
                <a:latin typeface="Times New Roman" panose="02020603050405020304" pitchFamily="18" charset="0"/>
                <a:cs typeface="Times New Roman" panose="02020603050405020304" pitchFamily="18" charset="0"/>
              </a:rPr>
              <a:t>просьбы, приказы</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В данной ситуации:</a:t>
            </a:r>
          </a:p>
          <a:p>
            <a:r>
              <a:rPr lang="ru-RU" dirty="0">
                <a:latin typeface="Times New Roman" panose="02020603050405020304" pitchFamily="18" charset="0"/>
                <a:cs typeface="Times New Roman" panose="02020603050405020304" pitchFamily="18" charset="0"/>
              </a:rPr>
              <a:t>1. Используйте прием «захват»: находясь сзади, просуньте свои </a:t>
            </a:r>
            <a:r>
              <a:rPr lang="ru-RU" dirty="0" smtClean="0">
                <a:latin typeface="Times New Roman" panose="02020603050405020304" pitchFamily="18" charset="0"/>
                <a:cs typeface="Times New Roman" panose="02020603050405020304" pitchFamily="18" charset="0"/>
              </a:rPr>
              <a:t>руки пострадавшему </a:t>
            </a:r>
            <a:r>
              <a:rPr lang="ru-RU" dirty="0">
                <a:latin typeface="Times New Roman" panose="02020603050405020304" pitchFamily="18" charset="0"/>
                <a:cs typeface="Times New Roman" panose="02020603050405020304" pitchFamily="18" charset="0"/>
              </a:rPr>
              <a:t>под мышки, прижмите его к себе и </a:t>
            </a:r>
            <a:r>
              <a:rPr lang="ru-RU" dirty="0" smtClean="0">
                <a:latin typeface="Times New Roman" panose="02020603050405020304" pitchFamily="18" charset="0"/>
                <a:cs typeface="Times New Roman" panose="02020603050405020304" pitchFamily="18" charset="0"/>
              </a:rPr>
              <a:t>слегка опрокиньте </a:t>
            </a:r>
            <a:r>
              <a:rPr lang="ru-RU" dirty="0">
                <a:latin typeface="Times New Roman" panose="02020603050405020304" pitchFamily="18" charset="0"/>
                <a:cs typeface="Times New Roman" panose="02020603050405020304" pitchFamily="18" charset="0"/>
              </a:rPr>
              <a:t>на себя.</a:t>
            </a:r>
          </a:p>
          <a:p>
            <a:r>
              <a:rPr lang="ru-RU" dirty="0">
                <a:latin typeface="Times New Roman" panose="02020603050405020304" pitchFamily="18" charset="0"/>
                <a:cs typeface="Times New Roman" panose="02020603050405020304" pitchFamily="18" charset="0"/>
              </a:rPr>
              <a:t>2. Изолируйте пострадавшего от окружающих.</a:t>
            </a:r>
          </a:p>
          <a:p>
            <a:r>
              <a:rPr lang="ru-RU" dirty="0">
                <a:latin typeface="Times New Roman" panose="02020603050405020304" pitchFamily="18" charset="0"/>
                <a:cs typeface="Times New Roman" panose="02020603050405020304" pitchFamily="18" charset="0"/>
              </a:rPr>
              <a:t>3. </a:t>
            </a:r>
            <a:r>
              <a:rPr lang="ru-RU" dirty="0" smtClean="0">
                <a:latin typeface="Times New Roman" panose="02020603050405020304" pitchFamily="18" charset="0"/>
                <a:cs typeface="Times New Roman" panose="02020603050405020304" pitchFamily="18" charset="0"/>
              </a:rPr>
              <a:t>Говорите спокойным </a:t>
            </a:r>
            <a:r>
              <a:rPr lang="ru-RU" dirty="0">
                <a:latin typeface="Times New Roman" panose="02020603050405020304" pitchFamily="18" charset="0"/>
                <a:cs typeface="Times New Roman" panose="02020603050405020304" pitchFamily="18" charset="0"/>
              </a:rPr>
              <a:t>голосом о чувствах, которые он испытывает</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Тебе хочется что-то сделать,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чтобы </a:t>
            </a:r>
            <a:r>
              <a:rPr lang="ru-RU" dirty="0">
                <a:latin typeface="Times New Roman" panose="02020603050405020304" pitchFamily="18" charset="0"/>
                <a:cs typeface="Times New Roman" panose="02020603050405020304" pitchFamily="18" charset="0"/>
              </a:rPr>
              <a:t>это прекратилось? </a:t>
            </a:r>
            <a:r>
              <a:rPr lang="ru-RU" dirty="0" smtClean="0">
                <a:latin typeface="Times New Roman" panose="02020603050405020304" pitchFamily="18" charset="0"/>
                <a:cs typeface="Times New Roman" panose="02020603050405020304" pitchFamily="18" charset="0"/>
              </a:rPr>
              <a:t>Ты хочешь </a:t>
            </a:r>
            <a:r>
              <a:rPr lang="ru-RU" dirty="0">
                <a:latin typeface="Times New Roman" panose="02020603050405020304" pitchFamily="18" charset="0"/>
                <a:cs typeface="Times New Roman" panose="02020603050405020304" pitchFamily="18" charset="0"/>
              </a:rPr>
              <a:t>убежать, спрятаться от происходящего?»)</a:t>
            </a:r>
          </a:p>
          <a:p>
            <a:r>
              <a:rPr lang="ru-RU" dirty="0">
                <a:latin typeface="Times New Roman" panose="02020603050405020304" pitchFamily="18" charset="0"/>
                <a:cs typeface="Times New Roman" panose="02020603050405020304" pitchFamily="18" charset="0"/>
              </a:rPr>
              <a:t>4. Не спорьте с пострадавшим, не задавайте вопросов, в </a:t>
            </a:r>
            <a:r>
              <a:rPr lang="ru-RU" dirty="0" smtClean="0">
                <a:latin typeface="Times New Roman" panose="02020603050405020304" pitchFamily="18" charset="0"/>
                <a:cs typeface="Times New Roman" panose="02020603050405020304" pitchFamily="18" charset="0"/>
              </a:rPr>
              <a:t>разговоре избегайте </a:t>
            </a:r>
            <a:r>
              <a:rPr lang="ru-RU" dirty="0">
                <a:latin typeface="Times New Roman" panose="02020603050405020304" pitchFamily="18" charset="0"/>
                <a:cs typeface="Times New Roman" panose="02020603050405020304" pitchFamily="18" charset="0"/>
              </a:rPr>
              <a:t>фраз с частицей «не»,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относящихся </a:t>
            </a:r>
            <a:r>
              <a:rPr lang="ru-RU" dirty="0">
                <a:latin typeface="Times New Roman" panose="02020603050405020304" pitchFamily="18" charset="0"/>
                <a:cs typeface="Times New Roman" panose="02020603050405020304" pitchFamily="18" charset="0"/>
              </a:rPr>
              <a:t>к нежелательным </a:t>
            </a:r>
            <a:r>
              <a:rPr lang="ru-RU" dirty="0" smtClean="0">
                <a:latin typeface="Times New Roman" panose="02020603050405020304" pitchFamily="18" charset="0"/>
                <a:cs typeface="Times New Roman" panose="02020603050405020304" pitchFamily="18" charset="0"/>
              </a:rPr>
              <a:t>действиям (например</a:t>
            </a:r>
            <a:r>
              <a:rPr lang="ru-RU" dirty="0">
                <a:latin typeface="Times New Roman" panose="02020603050405020304" pitchFamily="18" charset="0"/>
                <a:cs typeface="Times New Roman" panose="02020603050405020304" pitchFamily="18" charset="0"/>
              </a:rPr>
              <a:t>: «Не беги», «Не размахивай руками», «Не кричи»).</a:t>
            </a:r>
          </a:p>
          <a:p>
            <a:r>
              <a:rPr lang="ru-RU" dirty="0">
                <a:latin typeface="Times New Roman" panose="02020603050405020304" pitchFamily="18" charset="0"/>
                <a:cs typeface="Times New Roman" panose="02020603050405020304" pitchFamily="18" charset="0"/>
              </a:rPr>
              <a:t>5. Помните, что пострадавший может причинить вред себе и другим. </a:t>
            </a:r>
          </a:p>
          <a:p>
            <a:r>
              <a:rPr lang="ru-RU" dirty="0">
                <a:latin typeface="Times New Roman" panose="02020603050405020304" pitchFamily="18" charset="0"/>
                <a:cs typeface="Times New Roman" panose="02020603050405020304" pitchFamily="18" charset="0"/>
              </a:rPr>
              <a:t>6. Двигательное возбуждение обычно длится недолго и может </a:t>
            </a:r>
            <a:r>
              <a:rPr lang="ru-RU" dirty="0" smtClean="0">
                <a:latin typeface="Times New Roman" panose="02020603050405020304" pitchFamily="18" charset="0"/>
                <a:cs typeface="Times New Roman" panose="02020603050405020304" pitchFamily="18" charset="0"/>
              </a:rPr>
              <a:t>смениться нервной </a:t>
            </a:r>
            <a:r>
              <a:rPr lang="ru-RU" dirty="0">
                <a:latin typeface="Times New Roman" panose="02020603050405020304" pitchFamily="18" charset="0"/>
                <a:cs typeface="Times New Roman" panose="02020603050405020304" pitchFamily="18" charset="0"/>
              </a:rPr>
              <a:t>дрожью, плачем,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а </a:t>
            </a:r>
            <a:r>
              <a:rPr lang="ru-RU" dirty="0">
                <a:latin typeface="Times New Roman" panose="02020603050405020304" pitchFamily="18" charset="0"/>
                <a:cs typeface="Times New Roman" panose="02020603050405020304" pitchFamily="18" charset="0"/>
              </a:rPr>
              <a:t>также агрессивным </a:t>
            </a:r>
            <a:r>
              <a:rPr lang="ru-RU" dirty="0" smtClean="0">
                <a:latin typeface="Times New Roman" panose="02020603050405020304" pitchFamily="18" charset="0"/>
                <a:cs typeface="Times New Roman" panose="02020603050405020304" pitchFamily="18" charset="0"/>
              </a:rPr>
              <a:t>поведением.</a:t>
            </a:r>
            <a:endParaRPr lang="en-US"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10386349" y="4068264"/>
            <a:ext cx="1805651" cy="2621666"/>
          </a:xfrm>
          <a:prstGeom prst="rect">
            <a:avLst/>
          </a:prstGeom>
        </p:spPr>
      </p:pic>
    </p:spTree>
    <p:extLst>
      <p:ext uri="{BB962C8B-B14F-4D97-AF65-F5344CB8AC3E}">
        <p14:creationId xmlns:p14="http://schemas.microsoft.com/office/powerpoint/2010/main" val="622654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6613" y="170242"/>
            <a:ext cx="11691256" cy="6555641"/>
          </a:xfrm>
          <a:prstGeom prst="rect">
            <a:avLst/>
          </a:prstGeom>
        </p:spPr>
        <p:txBody>
          <a:bodyPr wrap="square">
            <a:spAutoFit/>
          </a:bodyPr>
          <a:lstStyle/>
          <a:p>
            <a:pPr algn="just"/>
            <a:r>
              <a:rPr lang="ru-RU" sz="2000" b="1" dirty="0">
                <a:latin typeface="Times New Roman" panose="02020603050405020304" pitchFamily="18" charset="0"/>
                <a:cs typeface="Times New Roman" panose="02020603050405020304" pitchFamily="18" charset="0"/>
              </a:rPr>
              <a:t>Агрессия. </a:t>
            </a:r>
            <a:r>
              <a:rPr lang="ru-RU" sz="2000" dirty="0">
                <a:latin typeface="Times New Roman" panose="02020603050405020304" pitchFamily="18" charset="0"/>
                <a:cs typeface="Times New Roman" panose="02020603050405020304" pitchFamily="18" charset="0"/>
              </a:rPr>
              <a:t>Агрессивное поведение – один </a:t>
            </a:r>
            <a:r>
              <a:rPr lang="ru-RU" sz="2000" dirty="0" smtClean="0">
                <a:latin typeface="Times New Roman" panose="02020603050405020304" pitchFamily="18" charset="0"/>
                <a:cs typeface="Times New Roman" panose="02020603050405020304" pitchFamily="18" charset="0"/>
              </a:rPr>
              <a:t>из непроизвольных </a:t>
            </a:r>
            <a:r>
              <a:rPr lang="ru-RU" sz="2000" dirty="0">
                <a:latin typeface="Times New Roman" panose="02020603050405020304" pitchFamily="18" charset="0"/>
                <a:cs typeface="Times New Roman" panose="02020603050405020304" pitchFamily="18" charset="0"/>
              </a:rPr>
              <a:t>способов, которым организм человека «</a:t>
            </a:r>
            <a:r>
              <a:rPr lang="ru-RU" sz="2000" dirty="0" smtClean="0">
                <a:latin typeface="Times New Roman" panose="02020603050405020304" pitchFamily="18" charset="0"/>
                <a:cs typeface="Times New Roman" panose="02020603050405020304" pitchFamily="18" charset="0"/>
              </a:rPr>
              <a:t>пытается» снизить высокое </a:t>
            </a:r>
            <a:r>
              <a:rPr lang="ru-RU" sz="2000" dirty="0">
                <a:latin typeface="Times New Roman" panose="02020603050405020304" pitchFamily="18" charset="0"/>
                <a:cs typeface="Times New Roman" panose="02020603050405020304" pitchFamily="18" charset="0"/>
              </a:rPr>
              <a:t>внутреннее напряжение. Проявление злобы или агрессии может </a:t>
            </a:r>
            <a:r>
              <a:rPr lang="ru-RU" sz="2000" dirty="0" smtClean="0">
                <a:latin typeface="Times New Roman" panose="02020603050405020304" pitchFamily="18" charset="0"/>
                <a:cs typeface="Times New Roman" panose="02020603050405020304" pitchFamily="18" charset="0"/>
              </a:rPr>
              <a:t>сохраняться достаточно </a:t>
            </a:r>
            <a:r>
              <a:rPr lang="ru-RU" sz="2000" dirty="0">
                <a:latin typeface="Times New Roman" panose="02020603050405020304" pitchFamily="18" charset="0"/>
                <a:cs typeface="Times New Roman" panose="02020603050405020304" pitchFamily="18" charset="0"/>
              </a:rPr>
              <a:t>длительное время и мешать самому пострадавшему и окружающим.</a:t>
            </a:r>
          </a:p>
          <a:p>
            <a:pPr algn="just"/>
            <a:r>
              <a:rPr lang="ru-RU" sz="2000" dirty="0">
                <a:latin typeface="Times New Roman" panose="02020603050405020304" pitchFamily="18" charset="0"/>
                <a:cs typeface="Times New Roman" panose="02020603050405020304" pitchFamily="18" charset="0"/>
              </a:rPr>
              <a:t>Основными признаками агрессии являются:</a:t>
            </a:r>
          </a:p>
          <a:p>
            <a:pPr algn="just"/>
            <a:r>
              <a:rPr lang="ru-RU" sz="2000" dirty="0">
                <a:latin typeface="Times New Roman" panose="02020603050405020304" pitchFamily="18" charset="0"/>
                <a:cs typeface="Times New Roman" panose="02020603050405020304" pitchFamily="18" charset="0"/>
              </a:rPr>
              <a:t>• раздражение, недовольство, гнев (по любому, даже незначительному поводу);</a:t>
            </a:r>
          </a:p>
          <a:p>
            <a:pPr algn="just"/>
            <a:r>
              <a:rPr lang="ru-RU" sz="2000" dirty="0">
                <a:latin typeface="Times New Roman" panose="02020603050405020304" pitchFamily="18" charset="0"/>
                <a:cs typeface="Times New Roman" panose="02020603050405020304" pitchFamily="18" charset="0"/>
              </a:rPr>
              <a:t>• нанесение окружающим ударов руками или какими-либо предметами</a:t>
            </a:r>
            <a:r>
              <a:rPr lang="ru-RU" sz="2000" dirty="0" smtClean="0">
                <a:latin typeface="Times New Roman" panose="02020603050405020304" pitchFamily="18" charset="0"/>
                <a:cs typeface="Times New Roman" panose="02020603050405020304" pitchFamily="18" charset="0"/>
              </a:rPr>
              <a:t>; • </a:t>
            </a:r>
            <a:r>
              <a:rPr lang="ru-RU" sz="2000" dirty="0">
                <a:latin typeface="Times New Roman" panose="02020603050405020304" pitchFamily="18" charset="0"/>
                <a:cs typeface="Times New Roman" panose="02020603050405020304" pitchFamily="18" charset="0"/>
              </a:rPr>
              <a:t>словесное оскорбление, брань;</a:t>
            </a:r>
          </a:p>
          <a:p>
            <a:pPr algn="just"/>
            <a:r>
              <a:rPr lang="ru-RU" sz="2000" dirty="0">
                <a:latin typeface="Times New Roman" panose="02020603050405020304" pitchFamily="18" charset="0"/>
                <a:cs typeface="Times New Roman" panose="02020603050405020304" pitchFamily="18" charset="0"/>
              </a:rPr>
              <a:t>• мышечное напряжение</a:t>
            </a:r>
            <a:r>
              <a:rPr lang="ru-RU" sz="2000" dirty="0" smtClean="0">
                <a:latin typeface="Times New Roman" panose="02020603050405020304" pitchFamily="18" charset="0"/>
                <a:cs typeface="Times New Roman" panose="02020603050405020304" pitchFamily="18" charset="0"/>
              </a:rPr>
              <a:t>; • </a:t>
            </a:r>
            <a:r>
              <a:rPr lang="ru-RU" sz="2000" dirty="0">
                <a:latin typeface="Times New Roman" panose="02020603050405020304" pitchFamily="18" charset="0"/>
                <a:cs typeface="Times New Roman" panose="02020603050405020304" pitchFamily="18" charset="0"/>
              </a:rPr>
              <a:t>повышение кровяного давления.</a:t>
            </a:r>
          </a:p>
          <a:p>
            <a:pPr algn="just"/>
            <a:r>
              <a:rPr lang="ru-RU" sz="2000" dirty="0">
                <a:latin typeface="Times New Roman" panose="02020603050405020304" pitchFamily="18" charset="0"/>
                <a:cs typeface="Times New Roman" panose="02020603050405020304" pitchFamily="18" charset="0"/>
              </a:rPr>
              <a:t>В данной ситуации:</a:t>
            </a:r>
          </a:p>
          <a:p>
            <a:pPr algn="just"/>
            <a:r>
              <a:rPr lang="ru-RU" sz="2000" dirty="0">
                <a:latin typeface="Times New Roman" panose="02020603050405020304" pitchFamily="18" charset="0"/>
                <a:cs typeface="Times New Roman" panose="02020603050405020304" pitchFamily="18" charset="0"/>
              </a:rPr>
              <a:t>1. Сведите к минимуму количество окружающих.</a:t>
            </a:r>
          </a:p>
          <a:p>
            <a:pPr algn="just"/>
            <a:r>
              <a:rPr lang="ru-RU" sz="2000" dirty="0">
                <a:latin typeface="Times New Roman" panose="02020603050405020304" pitchFamily="18" charset="0"/>
                <a:cs typeface="Times New Roman" panose="02020603050405020304" pitchFamily="18" charset="0"/>
              </a:rPr>
              <a:t>2. Дайте </a:t>
            </a:r>
            <a:r>
              <a:rPr lang="ru-RU" sz="2000" dirty="0" smtClean="0">
                <a:latin typeface="Times New Roman" panose="02020603050405020304" pitchFamily="18" charset="0"/>
                <a:cs typeface="Times New Roman" panose="02020603050405020304" pitchFamily="18" charset="0"/>
              </a:rPr>
              <a:t>возможность </a:t>
            </a:r>
            <a:r>
              <a:rPr lang="ru-RU" sz="2000" dirty="0">
                <a:latin typeface="Times New Roman" panose="02020603050405020304" pitchFamily="18" charset="0"/>
                <a:cs typeface="Times New Roman" panose="02020603050405020304" pitchFamily="18" charset="0"/>
              </a:rPr>
              <a:t>«выпустить пар» (например, выговориться </a:t>
            </a:r>
            <a:r>
              <a:rPr lang="ru-RU" sz="2000" dirty="0" smtClean="0">
                <a:latin typeface="Times New Roman" panose="02020603050405020304" pitchFamily="18" charset="0"/>
                <a:cs typeface="Times New Roman" panose="02020603050405020304" pitchFamily="18" charset="0"/>
              </a:rPr>
              <a:t>или «избить</a:t>
            </a:r>
            <a:r>
              <a:rPr lang="ru-RU" sz="2000" dirty="0">
                <a:latin typeface="Times New Roman" panose="02020603050405020304" pitchFamily="18" charset="0"/>
                <a:cs typeface="Times New Roman" panose="02020603050405020304" pitchFamily="18" charset="0"/>
              </a:rPr>
              <a:t>» подушку).</a:t>
            </a:r>
          </a:p>
          <a:p>
            <a:pPr algn="just"/>
            <a:r>
              <a:rPr lang="ru-RU" sz="2000" dirty="0">
                <a:latin typeface="Times New Roman" panose="02020603050405020304" pitchFamily="18" charset="0"/>
                <a:cs typeface="Times New Roman" panose="02020603050405020304" pitchFamily="18" charset="0"/>
              </a:rPr>
              <a:t>3. Поручите ему работу, связанную с высокой физической нагрузкой.</a:t>
            </a:r>
          </a:p>
          <a:p>
            <a:pPr algn="just"/>
            <a:r>
              <a:rPr lang="ru-RU" sz="2000" dirty="0">
                <a:latin typeface="Times New Roman" panose="02020603050405020304" pitchFamily="18" charset="0"/>
                <a:cs typeface="Times New Roman" panose="02020603050405020304" pitchFamily="18" charset="0"/>
              </a:rPr>
              <a:t>4. Демонстрируйте благожелательность. Даже если вы не согласны с </a:t>
            </a:r>
            <a:r>
              <a:rPr lang="ru-RU" sz="2000" dirty="0" smtClean="0">
                <a:latin typeface="Times New Roman" panose="02020603050405020304" pitchFamily="18" charset="0"/>
                <a:cs typeface="Times New Roman" panose="02020603050405020304" pitchFamily="18" charset="0"/>
              </a:rPr>
              <a:t>пострадавшим, не </a:t>
            </a:r>
            <a:r>
              <a:rPr lang="ru-RU" sz="2000" dirty="0">
                <a:latin typeface="Times New Roman" panose="02020603050405020304" pitchFamily="18" charset="0"/>
                <a:cs typeface="Times New Roman" panose="02020603050405020304" pitchFamily="18" charset="0"/>
              </a:rPr>
              <a:t>обвиняйте его самого, а высказывайтесь по поводу его действий. Иначе </a:t>
            </a:r>
            <a:r>
              <a:rPr lang="ru-RU" sz="2000" dirty="0" smtClean="0">
                <a:latin typeface="Times New Roman" panose="02020603050405020304" pitchFamily="18" charset="0"/>
                <a:cs typeface="Times New Roman" panose="02020603050405020304" pitchFamily="18" charset="0"/>
              </a:rPr>
              <a:t>агрессивное поведение </a:t>
            </a:r>
            <a:r>
              <a:rPr lang="ru-RU" sz="2000" dirty="0">
                <a:latin typeface="Times New Roman" panose="02020603050405020304" pitchFamily="18" charset="0"/>
                <a:cs typeface="Times New Roman" panose="02020603050405020304" pitchFamily="18" charset="0"/>
              </a:rPr>
              <a:t>будет направлено на вас. Нельзя говорить: «Что же ты за человек!» </a:t>
            </a:r>
            <a:r>
              <a:rPr lang="ru-RU" sz="2000" dirty="0" smtClean="0">
                <a:latin typeface="Times New Roman" panose="02020603050405020304" pitchFamily="18" charset="0"/>
                <a:cs typeface="Times New Roman" panose="02020603050405020304" pitchFamily="18" charset="0"/>
              </a:rPr>
              <a:t>Следует сказать</a:t>
            </a:r>
            <a:r>
              <a:rPr lang="ru-RU" sz="2000" dirty="0">
                <a:latin typeface="Times New Roman" panose="02020603050405020304" pitchFamily="18" charset="0"/>
                <a:cs typeface="Times New Roman" panose="02020603050405020304" pitchFamily="18" charset="0"/>
              </a:rPr>
              <a:t>: «Ты ужасно злишься, тебе хочется все разнести вдребезги. Давай </a:t>
            </a:r>
            <a:r>
              <a:rPr lang="ru-RU" sz="2000" dirty="0" smtClean="0">
                <a:latin typeface="Times New Roman" panose="02020603050405020304" pitchFamily="18" charset="0"/>
                <a:cs typeface="Times New Roman" panose="02020603050405020304" pitchFamily="18" charset="0"/>
              </a:rPr>
              <a:t>вместе попытаемся </a:t>
            </a:r>
            <a:r>
              <a:rPr lang="ru-RU" sz="2000" dirty="0">
                <a:latin typeface="Times New Roman" panose="02020603050405020304" pitchFamily="18" charset="0"/>
                <a:cs typeface="Times New Roman" panose="02020603050405020304" pitchFamily="18" charset="0"/>
              </a:rPr>
              <a:t>найти выход из этой ситуации».</a:t>
            </a:r>
          </a:p>
          <a:p>
            <a:pPr algn="just"/>
            <a:r>
              <a:rPr lang="ru-RU" sz="2000" dirty="0">
                <a:latin typeface="Times New Roman" panose="02020603050405020304" pitchFamily="18" charset="0"/>
                <a:cs typeface="Times New Roman" panose="02020603050405020304" pitchFamily="18" charset="0"/>
              </a:rPr>
              <a:t>5</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Агрессия может быть погашена страхом наказания:</a:t>
            </a:r>
          </a:p>
          <a:p>
            <a:pPr algn="just"/>
            <a:r>
              <a:rPr lang="ru-RU" sz="2000" dirty="0">
                <a:latin typeface="Times New Roman" panose="02020603050405020304" pitchFamily="18" charset="0"/>
                <a:cs typeface="Times New Roman" panose="02020603050405020304" pitchFamily="18" charset="0"/>
              </a:rPr>
              <a:t>• если нет цели получить выгоду от агрессивного </a:t>
            </a:r>
            <a:r>
              <a:rPr lang="ru-RU" sz="2000" dirty="0" err="1" smtClean="0">
                <a:latin typeface="Times New Roman" panose="02020603050405020304" pitchFamily="18" charset="0"/>
                <a:cs typeface="Times New Roman" panose="02020603050405020304" pitchFamily="18" charset="0"/>
              </a:rPr>
              <a:t>поведения;если</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наказание строгое и вероятность его осуществления велика</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Если </a:t>
            </a:r>
            <a:r>
              <a:rPr lang="ru-RU" sz="2000" dirty="0">
                <a:latin typeface="Times New Roman" panose="02020603050405020304" pitchFamily="18" charset="0"/>
                <a:cs typeface="Times New Roman" panose="02020603050405020304" pitchFamily="18" charset="0"/>
              </a:rPr>
              <a:t>не оказать помощь разъяренному человеку, это приведет к </a:t>
            </a:r>
            <a:r>
              <a:rPr lang="ru-RU" sz="2000" dirty="0" smtClean="0">
                <a:latin typeface="Times New Roman" panose="02020603050405020304" pitchFamily="18" charset="0"/>
                <a:cs typeface="Times New Roman" panose="02020603050405020304" pitchFamily="18" charset="0"/>
              </a:rPr>
              <a:t>опасным последствиям</a:t>
            </a:r>
            <a:r>
              <a:rPr lang="ru-RU" sz="2000" dirty="0">
                <a:latin typeface="Times New Roman" panose="02020603050405020304" pitchFamily="18" charset="0"/>
                <a:cs typeface="Times New Roman" panose="02020603050405020304" pitchFamily="18" charset="0"/>
              </a:rPr>
              <a:t>: из-за снижения контроля за своими действиями человек будет </a:t>
            </a:r>
            <a:r>
              <a:rPr lang="ru-RU" sz="2000" dirty="0" smtClean="0">
                <a:latin typeface="Times New Roman" panose="02020603050405020304" pitchFamily="18" charset="0"/>
                <a:cs typeface="Times New Roman" panose="02020603050405020304" pitchFamily="18" charset="0"/>
              </a:rPr>
              <a:t>совершать необдуманные </a:t>
            </a:r>
            <a:r>
              <a:rPr lang="ru-RU" sz="2000" dirty="0">
                <a:latin typeface="Times New Roman" panose="02020603050405020304" pitchFamily="18" charset="0"/>
                <a:cs typeface="Times New Roman" panose="02020603050405020304" pitchFamily="18" charset="0"/>
              </a:rPr>
              <a:t>поступки, может нанести увечья себе и другим.</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1132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1106</TotalTime>
  <Words>3306</Words>
  <Application>Microsoft Office PowerPoint</Application>
  <PresentationFormat>Широкоэкранный</PresentationFormat>
  <Paragraphs>135</Paragraphs>
  <Slides>17</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Arial</vt:lpstr>
      <vt:lpstr>Calibri</vt:lpstr>
      <vt:lpstr>Calibri Light</vt:lpstr>
      <vt:lpstr>NewtonC</vt:lpstr>
      <vt:lpstr>roboto</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Olga</dc:creator>
  <cp:lastModifiedBy>Olga</cp:lastModifiedBy>
  <cp:revision>15</cp:revision>
  <dcterms:created xsi:type="dcterms:W3CDTF">2023-05-01T19:05:41Z</dcterms:created>
  <dcterms:modified xsi:type="dcterms:W3CDTF">2023-05-02T13:32:33Z</dcterms:modified>
</cp:coreProperties>
</file>