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81" r:id="rId16"/>
    <p:sldId id="270" r:id="rId17"/>
    <p:sldId id="271" r:id="rId18"/>
    <p:sldId id="272" r:id="rId19"/>
    <p:sldId id="287" r:id="rId20"/>
    <p:sldId id="273" r:id="rId21"/>
    <p:sldId id="288" r:id="rId22"/>
    <p:sldId id="279" r:id="rId23"/>
    <p:sldId id="290" r:id="rId24"/>
    <p:sldId id="289" r:id="rId25"/>
    <p:sldId id="280" r:id="rId26"/>
    <p:sldId id="274" r:id="rId27"/>
    <p:sldId id="292" r:id="rId28"/>
    <p:sldId id="291" r:id="rId29"/>
    <p:sldId id="275" r:id="rId30"/>
    <p:sldId id="293" r:id="rId31"/>
    <p:sldId id="283" r:id="rId32"/>
    <p:sldId id="286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FD63-F4CD-4DBA-AD55-E7A0D902994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51354-0CA8-47E4-9DD3-B94B7AF9F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1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EB7E-E393-4C6E-85A3-BE02C4C3E313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F733-82FE-41D3-823C-A0C06541571E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4393-D941-4DC1-9FF2-627ACE5F854C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1393-5FB1-49EA-9EB1-AC6181FD6121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84B9-81D7-4CDA-8972-4EC81E7EB212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53A4-E69D-4D76-B57B-5118F3B9776D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34DE-DFFC-4498-AD12-B7637C8B1F85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2CE7-CDF2-4789-BAE8-49807DFACA13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785-45C5-42DF-9154-54A6CAF0118D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ECB-5795-45F8-A5EC-D869AA7CEF78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057A-511B-4546-A787-7A06D13C3C5A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25E1-3AF9-49AD-9D79-6743764C3239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/28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ru.wikipedia.org/wiki/%D0%9B%D0%B5%D0%BA%D0%B0%D1%80%D1%81%D1%82%D0%B2%D0%B5%D0%BD%D0%BD%D0%BE%D0%B5_%D1%80%D0%B0%D1%81%D1%82%D0%B8%D1%82%D0%B5%D0%BB%D1%8C%D0%BD%D0%BE%D0%B5_%D1%81%D1%8B%D1%80%D1%8C%D1%91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ru.wikipedia.org/wiki/%D0%9B%D0%B5%D0%BA%D0%B0%D1%80%D1%81%D1%82%D0%B2%D0%B5%D0%BD%D0%BD%D1%8B%D0%B5_%D1%81%D1%80%D0%B5%D0%B4%D1%81%D1%82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ru.wikipedia.org/wiki/%D0%AD%D0%BA%D1%81%D1%82%D1%80%D0%B0%D0%BA%D1%86%D0%B8%D1%8F" TargetMode="External"/><Relationship Id="rId4" Type="http://schemas.openxmlformats.org/officeDocument/2006/relationships/hyperlink" Target="https://ru.wikipedia.org/wiki/%D0%AD%D0%BA%D1%81%D1%82%D1%80%D0%B0%D0%BA%D1%8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urofarmaco.md/RO/Produse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harma.eladum.com/legal-mention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Evrei" TargetMode="External"/><Relationship Id="rId3" Type="http://schemas.openxmlformats.org/officeDocument/2006/relationships/hyperlink" Target="https://ro.wikipedia.org/wiki/200" TargetMode="External"/><Relationship Id="rId7" Type="http://schemas.openxmlformats.org/officeDocument/2006/relationships/hyperlink" Target="https://ro.wikipedia.org/wiki/Farmacologie" TargetMode="External"/><Relationship Id="rId2" Type="http://schemas.openxmlformats.org/officeDocument/2006/relationships/hyperlink" Target="https://ro.wikipedia.org/wiki/12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o.wikipedia.org/wiki/Anatomie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ro.wikipedia.org/wiki/Medic" TargetMode="External"/><Relationship Id="rId10" Type="http://schemas.openxmlformats.org/officeDocument/2006/relationships/hyperlink" Target="https://ro.wikipedia.org/wiki/Islam" TargetMode="External"/><Relationship Id="rId4" Type="http://schemas.openxmlformats.org/officeDocument/2006/relationships/hyperlink" Target="https://ro.wikipedia.org/wiki/216" TargetMode="External"/><Relationship Id="rId9" Type="http://schemas.openxmlformats.org/officeDocument/2006/relationships/hyperlink" Target="https://ro.wikipedia.org/wiki/Cre%C8%99tinis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233802" TargetMode="External"/><Relationship Id="rId2" Type="http://schemas.openxmlformats.org/officeDocument/2006/relationships/hyperlink" Target="https://dic.academic.ru/dic.nsf/ruwiki/16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ic.academic.ru/dic.nsf/ruwiki/638463" TargetMode="External"/><Relationship Id="rId5" Type="http://schemas.openxmlformats.org/officeDocument/2006/relationships/hyperlink" Target="https://dic.academic.ru/dic.nsf/ruwiki/1225364" TargetMode="External"/><Relationship Id="rId4" Type="http://schemas.openxmlformats.org/officeDocument/2006/relationships/hyperlink" Target="https://dic.academic.ru/dic.nsf/ruwiki/1718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Tema</a:t>
            </a:r>
            <a:r>
              <a:rPr lang="en-US" b="1" dirty="0">
                <a:solidFill>
                  <a:srgbClr val="C00000"/>
                </a:solidFill>
              </a:rPr>
              <a:t> nr. 1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ro-RO" b="1" dirty="0">
                <a:solidFill>
                  <a:srgbClr val="C00000"/>
                </a:solidFill>
              </a:rPr>
              <a:t>Introducere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o-MO" b="1" dirty="0">
                <a:solidFill>
                  <a:srgbClr val="C00000"/>
                </a:solidFill>
              </a:rPr>
              <a:t>î</a:t>
            </a:r>
            <a:r>
              <a:rPr lang="en-US" b="1" dirty="0">
                <a:solidFill>
                  <a:srgbClr val="C00000"/>
                </a:solidFill>
              </a:rPr>
              <a:t>n </a:t>
            </a:r>
            <a:r>
              <a:rPr lang="en-US" b="1" dirty="0" err="1">
                <a:solidFill>
                  <a:srgbClr val="C00000"/>
                </a:solidFill>
              </a:rPr>
              <a:t>domeniul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tehnologiei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farmaceutice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568952" cy="4176464"/>
          </a:xfrm>
        </p:spPr>
        <p:txBody>
          <a:bodyPr/>
          <a:lstStyle/>
          <a:p>
            <a:pPr lvl="0" algn="just"/>
            <a:r>
              <a:rPr lang="ro-RO" b="1" dirty="0">
                <a:solidFill>
                  <a:srgbClr val="002060"/>
                </a:solidFill>
              </a:rPr>
              <a:t>1. Definiția, obiectivele și importanța tehnologiei farmaceutice.</a:t>
            </a:r>
            <a:endParaRPr lang="ru-RU" b="1" dirty="0">
              <a:solidFill>
                <a:srgbClr val="002060"/>
              </a:solidFill>
            </a:endParaRPr>
          </a:p>
          <a:p>
            <a:pPr lvl="0" algn="just"/>
            <a:r>
              <a:rPr lang="ro-RO" b="1" dirty="0">
                <a:solidFill>
                  <a:srgbClr val="002060"/>
                </a:solidFill>
              </a:rPr>
              <a:t>2. Evoluția medicamentului și a actului farmaceutic. Scurt istoric.</a:t>
            </a:r>
            <a:endParaRPr lang="ru-RU" b="1" dirty="0">
              <a:solidFill>
                <a:srgbClr val="002060"/>
              </a:solidFill>
            </a:endParaRPr>
          </a:p>
          <a:p>
            <a:pPr lvl="0" algn="just"/>
            <a:r>
              <a:rPr lang="ro-RO" b="1" dirty="0">
                <a:solidFill>
                  <a:srgbClr val="002060"/>
                </a:solidFill>
              </a:rPr>
              <a:t>3. Tendințe și perspective ale tehnologiei farmaceutice (naționale/internaționale) în corelație cu actele normative în vigoare. 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686800" cy="1597856"/>
          </a:xfrm>
        </p:spPr>
        <p:txBody>
          <a:bodyPr>
            <a:noAutofit/>
          </a:bodyPr>
          <a:lstStyle/>
          <a:p>
            <a:r>
              <a:rPr lang="ro-RO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Elaborarea unui nou medicament reprezintă un proces complex care este influenţat de mai mulţi factori (8):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85992"/>
            <a:ext cx="8928992" cy="4383368"/>
          </a:xfrm>
        </p:spPr>
        <p:txBody>
          <a:bodyPr>
            <a:normAutofit/>
          </a:bodyPr>
          <a:lstStyle/>
          <a:p>
            <a:pPr lvl="0" algn="just"/>
            <a:r>
              <a:rPr lang="ro-RO" b="1" i="1" dirty="0"/>
              <a:t>1. Substanţa medicamentoasă</a:t>
            </a:r>
            <a:r>
              <a:rPr lang="en-US" b="1" i="1" dirty="0"/>
              <a:t> (?)</a:t>
            </a:r>
            <a:endParaRPr lang="ru-RU" dirty="0"/>
          </a:p>
          <a:p>
            <a:pPr lvl="0" algn="just"/>
            <a:r>
              <a:rPr lang="ro-RO" b="1" i="1" dirty="0"/>
              <a:t>2. Substanţele auxiliare(</a:t>
            </a:r>
            <a:r>
              <a:rPr lang="en-US" b="1" i="1" dirty="0"/>
              <a:t>?</a:t>
            </a:r>
            <a:r>
              <a:rPr lang="ro-RO" b="1" i="1" dirty="0"/>
              <a:t>)</a:t>
            </a:r>
            <a:endParaRPr lang="ru-RU" dirty="0"/>
          </a:p>
          <a:p>
            <a:pPr lvl="0" algn="just"/>
            <a:r>
              <a:rPr lang="ro-RO" b="1" i="1" dirty="0"/>
              <a:t>3. Forma farmaceutică</a:t>
            </a:r>
            <a:r>
              <a:rPr lang="ro-RO" i="1" dirty="0"/>
              <a:t> </a:t>
            </a:r>
            <a:r>
              <a:rPr lang="en-US" i="1" dirty="0"/>
              <a:t>(?)</a:t>
            </a:r>
            <a:endParaRPr lang="ru-RU" dirty="0"/>
          </a:p>
          <a:p>
            <a:pPr lvl="0" algn="just"/>
            <a:r>
              <a:rPr lang="ro-RO" b="1" i="1" dirty="0"/>
              <a:t>4. Condiţionarea, ambalarea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43063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o-RO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Elaborarea unui nou medicament reprezintă un proces complex care este influenţat de mai mulţi factori (8):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lvl="0" algn="just"/>
            <a:r>
              <a:rPr lang="ro-RO" b="1" i="1" dirty="0"/>
              <a:t>5. Stabilitatea</a:t>
            </a:r>
            <a:r>
              <a:rPr lang="ro-RO" i="1" dirty="0"/>
              <a:t> </a:t>
            </a:r>
            <a:r>
              <a:rPr lang="ro-RO" dirty="0"/>
              <a:t>– se controlează pentru diverse condiţii</a:t>
            </a:r>
            <a:r>
              <a:rPr lang="en-US" dirty="0"/>
              <a:t> (?)</a:t>
            </a:r>
            <a:r>
              <a:rPr lang="ro-MO" dirty="0"/>
              <a:t>:</a:t>
            </a:r>
          </a:p>
          <a:p>
            <a:pPr marL="457200" lvl="1" indent="0" algn="just">
              <a:buNone/>
            </a:pPr>
            <a:r>
              <a:rPr lang="ro-RO" dirty="0"/>
              <a:t>Dacă se adaugă conservanţi, acest lucru se indică, precum şi condiţiile de păstrare şi termenul de păstrare.</a:t>
            </a:r>
            <a:endParaRPr lang="ru-RU" dirty="0"/>
          </a:p>
          <a:p>
            <a:pPr lvl="0" algn="just"/>
            <a:r>
              <a:rPr lang="ro-RO" b="1" i="1" dirty="0"/>
              <a:t>6. Controlul calităţii </a:t>
            </a:r>
            <a:r>
              <a:rPr lang="ro-RO" dirty="0"/>
              <a:t>– formularea unui medicament şi controlul calităţii se realizează simultan. </a:t>
            </a:r>
            <a:endParaRPr lang="ru-RU" dirty="0"/>
          </a:p>
          <a:p>
            <a:pPr lvl="0" algn="just"/>
            <a:r>
              <a:rPr lang="ro-RO" b="1" i="1" dirty="0"/>
              <a:t>7. Calea de administrare (?) </a:t>
            </a:r>
            <a:r>
              <a:rPr lang="ro-RO" dirty="0"/>
              <a:t>– se alege în funcţie de substanţe, forma farmaceutică şi acţiune. Cea mai răspândită modalitate este calea orală;</a:t>
            </a:r>
            <a:endParaRPr lang="ru-RU" dirty="0"/>
          </a:p>
          <a:p>
            <a:pPr lvl="0" algn="just"/>
            <a:r>
              <a:rPr lang="ro-RO" b="1" i="1" dirty="0"/>
              <a:t>8. Viteza de acţiune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5438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ro-RO" b="1" dirty="0"/>
              <a:t>Importanţa TPF – viaţa umană şi a organismelor vii! </a:t>
            </a:r>
            <a:endParaRPr lang="ru-RU" dirty="0"/>
          </a:p>
          <a:p>
            <a:endParaRPr lang="ru-RU" dirty="0"/>
          </a:p>
          <a:p>
            <a:r>
              <a:rPr lang="en-US" b="1" dirty="0"/>
              <a:t>LEGE</a:t>
            </a:r>
            <a:r>
              <a:rPr lang="en-US" dirty="0"/>
              <a:t> Nr. 1409</a:t>
            </a:r>
            <a:r>
              <a:rPr lang="ro-RO" dirty="0"/>
              <a:t>, </a:t>
            </a:r>
            <a:r>
              <a:rPr lang="en-US" b="1" dirty="0"/>
              <a:t>CU PRIVIRE LA MEDICAMENTE</a:t>
            </a:r>
            <a:r>
              <a:rPr lang="en-US" dirty="0"/>
              <a:t> din  17.12.1997</a:t>
            </a:r>
            <a:r>
              <a:rPr lang="ro-RO" dirty="0"/>
              <a:t>, </a:t>
            </a:r>
            <a:r>
              <a:rPr lang="en-US" dirty="0" err="1"/>
              <a:t>Publicat</a:t>
            </a:r>
            <a:r>
              <a:rPr lang="en-US" dirty="0"/>
              <a:t> : 11.06.1998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Monitorul</a:t>
            </a:r>
            <a:r>
              <a:rPr lang="en-US" dirty="0"/>
              <a:t> </a:t>
            </a:r>
            <a:r>
              <a:rPr lang="en-US" dirty="0" err="1"/>
              <a:t>Oficial</a:t>
            </a:r>
            <a:r>
              <a:rPr lang="en-US" dirty="0"/>
              <a:t> Nr. 52-53     art Nr : 368     Data </a:t>
            </a:r>
            <a:r>
              <a:rPr lang="en-US" dirty="0" err="1"/>
              <a:t>intrarii</a:t>
            </a:r>
            <a:r>
              <a:rPr lang="en-US" dirty="0"/>
              <a:t> in </a:t>
            </a:r>
            <a:r>
              <a:rPr lang="en-US" dirty="0" err="1"/>
              <a:t>vigoare</a:t>
            </a:r>
            <a:r>
              <a:rPr lang="en-US" dirty="0"/>
              <a:t> : 11.06.1998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74702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404664"/>
            <a:ext cx="8543956" cy="5721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o-RO" b="1" dirty="0">
                <a:solidFill>
                  <a:srgbClr val="C00000"/>
                </a:solidFill>
              </a:rPr>
              <a:t>2. Istoria medicamentului şi a actului farmaceutic</a:t>
            </a:r>
          </a:p>
          <a:p>
            <a:pPr marL="0" indent="0"/>
            <a:r>
              <a:rPr lang="ro-RO" b="1" u="sng" dirty="0">
                <a:solidFill>
                  <a:srgbClr val="000099"/>
                </a:solidFill>
              </a:rPr>
              <a:t>4 etape de bază:</a:t>
            </a:r>
            <a:endParaRPr lang="ru-RU" b="1" u="sng" dirty="0">
              <a:solidFill>
                <a:srgbClr val="000099"/>
              </a:solidFill>
            </a:endParaRPr>
          </a:p>
          <a:p>
            <a:pPr lvl="0"/>
            <a:r>
              <a:rPr lang="ro-RO" dirty="0"/>
              <a:t>Perioada empirică, religioasă</a:t>
            </a:r>
            <a:endParaRPr lang="ru-RU" dirty="0"/>
          </a:p>
          <a:p>
            <a:pPr lvl="0"/>
            <a:r>
              <a:rPr lang="ro-RO" dirty="0"/>
              <a:t>Perioada filozofică</a:t>
            </a:r>
            <a:endParaRPr lang="ru-RU" dirty="0"/>
          </a:p>
          <a:p>
            <a:pPr lvl="0"/>
            <a:r>
              <a:rPr lang="ro-RO" dirty="0"/>
              <a:t>Perioada experimentală</a:t>
            </a:r>
            <a:endParaRPr lang="ru-RU" dirty="0"/>
          </a:p>
          <a:p>
            <a:pPr lvl="0"/>
            <a:r>
              <a:rPr lang="ro-RO" dirty="0"/>
              <a:t>Perioada ştiinţifică</a:t>
            </a:r>
            <a:endParaRPr lang="ru-RU" dirty="0"/>
          </a:p>
          <a:p>
            <a:pPr algn="just"/>
            <a:r>
              <a:rPr lang="ro-MO" b="1" dirty="0">
                <a:solidFill>
                  <a:srgbClr val="C00000"/>
                </a:solidFill>
              </a:rPr>
              <a:t>Sarcina individuala nr. 1 Moodle:</a:t>
            </a:r>
          </a:p>
          <a:p>
            <a:pPr lvl="1" algn="just"/>
            <a:r>
              <a:rPr lang="ro-MO" b="1" dirty="0">
                <a:solidFill>
                  <a:srgbClr val="C00000"/>
                </a:solidFill>
              </a:rPr>
              <a:t>Descrieți </a:t>
            </a:r>
            <a:r>
              <a:rPr lang="ro-MO" b="1" u="sng" dirty="0">
                <a:solidFill>
                  <a:srgbClr val="C00000"/>
                </a:solidFill>
              </a:rPr>
              <a:t>succint</a:t>
            </a:r>
            <a:r>
              <a:rPr lang="ro-MO" b="1" dirty="0">
                <a:solidFill>
                  <a:srgbClr val="C00000"/>
                </a:solidFill>
              </a:rPr>
              <a:t> perioadele istorice în dezvoltarea medicamentelor</a:t>
            </a:r>
            <a:r>
              <a:rPr lang="en-US" b="1" dirty="0">
                <a:solidFill>
                  <a:srgbClr val="C00000"/>
                </a:solidFill>
              </a:rPr>
              <a:t> cu </a:t>
            </a:r>
            <a:r>
              <a:rPr lang="en-US" b="1" dirty="0" err="1">
                <a:solidFill>
                  <a:srgbClr val="C00000"/>
                </a:solidFill>
              </a:rPr>
              <a:t>nominalizarea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personalit</a:t>
            </a:r>
            <a:r>
              <a:rPr lang="ro-RO" b="1" dirty="0" smtClean="0">
                <a:solidFill>
                  <a:srgbClr val="C00000"/>
                </a:solidFill>
              </a:rPr>
              <a:t>ăț</a:t>
            </a:r>
            <a:r>
              <a:rPr lang="en-US" b="1" dirty="0" err="1" smtClean="0">
                <a:solidFill>
                  <a:srgbClr val="C00000"/>
                </a:solidFill>
              </a:rPr>
              <a:t>ilor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marcante</a:t>
            </a:r>
            <a:r>
              <a:rPr lang="ro-MO" b="1" dirty="0">
                <a:solidFill>
                  <a:srgbClr val="C00000"/>
                </a:solidFill>
              </a:rPr>
              <a:t>.  Termen – până pe </a:t>
            </a:r>
            <a:r>
              <a:rPr lang="ro-MO" b="1" dirty="0" smtClean="0">
                <a:solidFill>
                  <a:srgbClr val="C00000"/>
                </a:solidFill>
              </a:rPr>
              <a:t>10 </a:t>
            </a:r>
            <a:r>
              <a:rPr lang="en-US" b="1" dirty="0" err="1">
                <a:solidFill>
                  <a:srgbClr val="C00000"/>
                </a:solidFill>
              </a:rPr>
              <a:t>febru</a:t>
            </a:r>
            <a:r>
              <a:rPr lang="ro-MO" b="1" dirty="0" smtClean="0">
                <a:solidFill>
                  <a:srgbClr val="C00000"/>
                </a:solidFill>
              </a:rPr>
              <a:t>arie.</a:t>
            </a:r>
          </a:p>
          <a:p>
            <a:pPr lvl="1" algn="just"/>
            <a:r>
              <a:rPr lang="ro-MD" b="1" u="sng" dirty="0" smtClean="0">
                <a:solidFill>
                  <a:srgbClr val="C00000"/>
                </a:solidFill>
              </a:rPr>
              <a:t>Bonus:+1p. Pentru primul raspuns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38082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96752"/>
          </a:xfrm>
        </p:spPr>
        <p:txBody>
          <a:bodyPr>
            <a:noAutofit/>
          </a:bodyPr>
          <a:lstStyle/>
          <a:p>
            <a:pPr lvl="0" algn="just"/>
            <a:r>
              <a:rPr lang="ro-RO" sz="3000" b="1" dirty="0">
                <a:solidFill>
                  <a:srgbClr val="C00000"/>
                </a:solidFill>
              </a:rPr>
              <a:t/>
            </a:r>
            <a:br>
              <a:rPr lang="ro-RO" sz="3000" b="1" dirty="0">
                <a:solidFill>
                  <a:srgbClr val="C00000"/>
                </a:solidFill>
              </a:rPr>
            </a:br>
            <a:r>
              <a:rPr lang="ro-RO" sz="3000" b="1" dirty="0">
                <a:solidFill>
                  <a:srgbClr val="C00000"/>
                </a:solidFill>
              </a:rPr>
              <a:t>3. Tendințe și perspective ale tehnologiei farmaceutice naționale/internaționale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42984"/>
            <a:ext cx="8928992" cy="5238344"/>
          </a:xfrm>
        </p:spPr>
        <p:txBody>
          <a:bodyPr>
            <a:noAutofit/>
          </a:bodyPr>
          <a:lstStyle/>
          <a:p>
            <a:pPr algn="just"/>
            <a:r>
              <a:rPr lang="ro-RO" b="1" dirty="0">
                <a:solidFill>
                  <a:srgbClr val="000099"/>
                </a:solidFill>
              </a:rPr>
              <a:t>Pentru uzinele de înaltă specializare este caracteristic:</a:t>
            </a:r>
          </a:p>
          <a:p>
            <a:pPr lvl="1"/>
            <a:r>
              <a:rPr lang="ro-RO" sz="3200" dirty="0"/>
              <a:t> modul de lucru continuu, </a:t>
            </a:r>
          </a:p>
          <a:p>
            <a:pPr lvl="1"/>
            <a:r>
              <a:rPr lang="ro-RO" sz="3200" b="1" dirty="0"/>
              <a:t>mecanizarea  (?) </a:t>
            </a:r>
            <a:r>
              <a:rPr lang="ro-RO" sz="3200" dirty="0"/>
              <a:t>maximală a procesului tehnologic, iar în unele cazuri, </a:t>
            </a:r>
          </a:p>
          <a:p>
            <a:pPr lvl="1" algn="just"/>
            <a:r>
              <a:rPr lang="ro-RO" sz="3200" b="1" dirty="0"/>
              <a:t>automatizarea  (?) </a:t>
            </a:r>
            <a:r>
              <a:rPr lang="ro-RO" sz="3200" dirty="0"/>
              <a:t>parţială sau deplină a procesului (capsule gelatinoase, aerosoli, preparate extractive, stimulenţi biologici, emplastre, sinapisme, supozitoare etc.) </a:t>
            </a:r>
          </a:p>
          <a:p>
            <a:pPr marL="457200" lvl="1" indent="0" algn="just">
              <a:buNone/>
            </a:pPr>
            <a:r>
              <a:rPr lang="ro-RO" sz="3200" dirty="0"/>
              <a:t> 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9618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just"/>
            <a:r>
              <a:rPr lang="en-US" sz="4000" dirty="0" err="1"/>
              <a:t>În</a:t>
            </a:r>
            <a:r>
              <a:rPr lang="en-US" sz="4000" dirty="0"/>
              <a:t> </a:t>
            </a:r>
            <a:r>
              <a:rPr lang="en-US" sz="4000" dirty="0" err="1"/>
              <a:t>prezent</a:t>
            </a:r>
            <a:r>
              <a:rPr lang="en-US" sz="4000" dirty="0"/>
              <a:t>, </a:t>
            </a:r>
            <a:r>
              <a:rPr lang="en-US" sz="4000" dirty="0" err="1"/>
              <a:t>în</a:t>
            </a:r>
            <a:r>
              <a:rPr lang="en-US" sz="4000" dirty="0"/>
              <a:t> R. Moldova </a:t>
            </a:r>
            <a:r>
              <a:rPr lang="en-US" sz="4000" dirty="0" err="1"/>
              <a:t>activează</a:t>
            </a:r>
            <a:r>
              <a:rPr lang="en-US" sz="4000" dirty="0"/>
              <a:t> </a:t>
            </a:r>
            <a:r>
              <a:rPr lang="en-US" sz="4000" dirty="0" err="1"/>
              <a:t>cca</a:t>
            </a:r>
            <a:r>
              <a:rPr lang="en-US" sz="4000" dirty="0"/>
              <a:t> 20 de </a:t>
            </a:r>
            <a:r>
              <a:rPr lang="en-US" sz="4000" dirty="0" err="1"/>
              <a:t>producători</a:t>
            </a:r>
            <a:r>
              <a:rPr lang="en-US" sz="4000" dirty="0"/>
              <a:t> de </a:t>
            </a:r>
            <a:r>
              <a:rPr lang="en-US" sz="4000" dirty="0" err="1"/>
              <a:t>medicamente</a:t>
            </a:r>
            <a:r>
              <a:rPr lang="en-US" sz="4000" dirty="0"/>
              <a:t>, </a:t>
            </a:r>
            <a:r>
              <a:rPr lang="en-US" sz="4000" dirty="0" err="1"/>
              <a:t>iar</a:t>
            </a:r>
            <a:r>
              <a:rPr lang="en-US" sz="4000" dirty="0"/>
              <a:t> </a:t>
            </a:r>
            <a:r>
              <a:rPr lang="en-US" sz="4000" dirty="0" err="1"/>
              <a:t>primele</a:t>
            </a:r>
            <a:r>
              <a:rPr lang="en-US" sz="4000" dirty="0"/>
              <a:t> </a:t>
            </a:r>
            <a:r>
              <a:rPr lang="en-US" sz="4000" dirty="0" err="1"/>
              <a:t>companii</a:t>
            </a:r>
            <a:r>
              <a:rPr lang="en-US" sz="4000" dirty="0"/>
              <a:t> private </a:t>
            </a:r>
            <a:r>
              <a:rPr lang="en-US" sz="4000" dirty="0" err="1"/>
              <a:t>și</a:t>
            </a:r>
            <a:r>
              <a:rPr lang="en-US" sz="4000" dirty="0"/>
              <a:t>-au </a:t>
            </a:r>
            <a:r>
              <a:rPr lang="en-US" sz="4000" dirty="0" err="1"/>
              <a:t>început</a:t>
            </a:r>
            <a:r>
              <a:rPr lang="en-US" sz="4000" dirty="0"/>
              <a:t> </a:t>
            </a:r>
            <a:r>
              <a:rPr lang="en-US" sz="4000" dirty="0" err="1"/>
              <a:t>activitatea</a:t>
            </a:r>
            <a:r>
              <a:rPr lang="en-US" sz="4000" dirty="0"/>
              <a:t> din 1998. </a:t>
            </a:r>
            <a:endParaRPr lang="ro-RO" sz="4000" dirty="0"/>
          </a:p>
          <a:p>
            <a:pPr algn="just"/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  <a:endParaRPr lang="ru-RU" dirty="0"/>
          </a:p>
        </p:txBody>
      </p:sp>
      <p:pic>
        <p:nvPicPr>
          <p:cNvPr id="8" name="Picture 2" descr="Productie Eurofarmaco S.A - Producator | Medicamente | Suplimente  alimentare | Chisinau |Republica Mold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1524000" cy="1905000"/>
          </a:xfrm>
          <a:prstGeom prst="rect">
            <a:avLst/>
          </a:prstGeom>
          <a:noFill/>
        </p:spPr>
      </p:pic>
      <p:pic>
        <p:nvPicPr>
          <p:cNvPr id="9" name="Picture 4" descr="Un nou avertisment lansat de producatorii de medicamente - Sănătatea  Buzoian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714752"/>
            <a:ext cx="2466975" cy="1847851"/>
          </a:xfrm>
          <a:prstGeom prst="rect">
            <a:avLst/>
          </a:prstGeom>
          <a:noFill/>
        </p:spPr>
      </p:pic>
      <p:pic>
        <p:nvPicPr>
          <p:cNvPr id="10" name="Picture 6" descr="China | Companii farmaceutice somate să suspende producția de medicamente  din cauza calitatății vaccinuri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857628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o-MO" b="1" dirty="0">
                <a:solidFill>
                  <a:srgbClr val="C00000"/>
                </a:solidFill>
              </a:rPr>
              <a:t>Uzine farmaceutice în RM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5786446" cy="64293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o-MO" sz="2200" dirty="0"/>
              <a:t>Î</a:t>
            </a:r>
            <a:r>
              <a:rPr lang="en-US" sz="2200" dirty="0" err="1"/>
              <a:t>ntreprinderea</a:t>
            </a:r>
            <a:r>
              <a:rPr lang="en-US" sz="2200" dirty="0"/>
              <a:t> </a:t>
            </a:r>
            <a:r>
              <a:rPr lang="en-US" sz="2200" dirty="0" err="1"/>
              <a:t>farmaceutică</a:t>
            </a:r>
            <a:r>
              <a:rPr lang="en-US" sz="2200" dirty="0"/>
              <a:t> </a:t>
            </a:r>
            <a:r>
              <a:rPr lang="en-US" sz="2200" b="1" i="1" dirty="0"/>
              <a:t>„</a:t>
            </a:r>
            <a:r>
              <a:rPr lang="en-US" sz="2200" b="1" i="1" dirty="0" err="1"/>
              <a:t>Farmaco</a:t>
            </a:r>
            <a:r>
              <a:rPr lang="en-US" sz="2200" b="1" i="1" dirty="0"/>
              <a:t>”</a:t>
            </a:r>
            <a:r>
              <a:rPr lang="ro-MO" sz="2200" b="1" i="1" dirty="0"/>
              <a:t> S.A:</a:t>
            </a:r>
          </a:p>
          <a:p>
            <a:pPr>
              <a:spcBef>
                <a:spcPts val="0"/>
              </a:spcBef>
            </a:pPr>
            <a:r>
              <a:rPr lang="en-US" sz="2200" dirty="0" err="1"/>
              <a:t>Fabrica</a:t>
            </a:r>
            <a:r>
              <a:rPr lang="en-US" sz="2200" dirty="0"/>
              <a:t> a </a:t>
            </a:r>
            <a:r>
              <a:rPr lang="en-US" sz="2200" dirty="0" err="1"/>
              <a:t>început</a:t>
            </a:r>
            <a:r>
              <a:rPr lang="en-US" sz="2200" dirty="0"/>
              <a:t> </a:t>
            </a:r>
            <a:r>
              <a:rPr lang="en-US" sz="2200" dirty="0" err="1"/>
              <a:t>să</a:t>
            </a:r>
            <a:r>
              <a:rPr lang="en-US" sz="2200" dirty="0"/>
              <a:t> </a:t>
            </a:r>
            <a:r>
              <a:rPr lang="en-US" sz="2200" dirty="0" err="1"/>
              <a:t>producă</a:t>
            </a:r>
            <a:r>
              <a:rPr lang="en-US" sz="2200" dirty="0"/>
              <a:t> </a:t>
            </a:r>
            <a:r>
              <a:rPr lang="en-US" sz="2200" dirty="0" err="1"/>
              <a:t>medicamente</a:t>
            </a:r>
            <a:r>
              <a:rPr lang="en-US" sz="2200" dirty="0"/>
              <a:t> </a:t>
            </a:r>
            <a:r>
              <a:rPr lang="en-US" sz="2200" dirty="0" err="1"/>
              <a:t>după</a:t>
            </a:r>
            <a:r>
              <a:rPr lang="en-US" sz="2200" dirty="0"/>
              <a:t> </a:t>
            </a:r>
            <a:r>
              <a:rPr lang="en-US" sz="2200" dirty="0" err="1"/>
              <a:t>înființarea</a:t>
            </a:r>
            <a:r>
              <a:rPr lang="en-US" sz="2200" dirty="0"/>
              <a:t> </a:t>
            </a:r>
            <a:r>
              <a:rPr lang="en-US" sz="2200" dirty="0" err="1"/>
              <a:t>Laboratorului</a:t>
            </a:r>
            <a:r>
              <a:rPr lang="en-US" sz="2200" dirty="0"/>
              <a:t> </a:t>
            </a:r>
            <a:r>
              <a:rPr lang="en-US" sz="2200" dirty="0" err="1"/>
              <a:t>chimico-farmaceutic</a:t>
            </a:r>
            <a:r>
              <a:rPr lang="en-US" sz="2200" dirty="0"/>
              <a:t> „</a:t>
            </a:r>
            <a:r>
              <a:rPr lang="en-US" sz="2200" dirty="0" err="1"/>
              <a:t>Farmaco</a:t>
            </a:r>
            <a:r>
              <a:rPr lang="en-US" sz="2200" dirty="0"/>
              <a:t>”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până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anul</a:t>
            </a:r>
            <a:r>
              <a:rPr lang="en-US" sz="2200" dirty="0"/>
              <a:t> 1998 a </a:t>
            </a:r>
            <a:r>
              <a:rPr lang="en-US" sz="2200" dirty="0" err="1"/>
              <a:t>activat</a:t>
            </a:r>
            <a:r>
              <a:rPr lang="en-US" sz="2200" dirty="0"/>
              <a:t> ca </a:t>
            </a:r>
            <a:r>
              <a:rPr lang="en-US" sz="2200" dirty="0" err="1"/>
              <a:t>unicul</a:t>
            </a:r>
            <a:r>
              <a:rPr lang="en-US" sz="2200" dirty="0"/>
              <a:t> </a:t>
            </a:r>
            <a:r>
              <a:rPr lang="en-US" sz="2200" dirty="0" err="1"/>
              <a:t>producător</a:t>
            </a:r>
            <a:r>
              <a:rPr lang="en-US" sz="2200" dirty="0"/>
              <a:t> </a:t>
            </a:r>
            <a:r>
              <a:rPr lang="en-US" sz="2200" dirty="0" err="1"/>
              <a:t>autohton</a:t>
            </a:r>
            <a:r>
              <a:rPr lang="en-US" sz="2200" dirty="0"/>
              <a:t> de </a:t>
            </a:r>
            <a:r>
              <a:rPr lang="en-US" sz="2200" dirty="0" err="1"/>
              <a:t>produse</a:t>
            </a:r>
            <a:r>
              <a:rPr lang="en-US" sz="2200" dirty="0"/>
              <a:t> </a:t>
            </a:r>
            <a:r>
              <a:rPr lang="en-US" sz="2200" dirty="0" err="1"/>
              <a:t>farmaceutice</a:t>
            </a:r>
            <a:r>
              <a:rPr lang="en-US" sz="2200" dirty="0"/>
              <a:t> </a:t>
            </a:r>
            <a:endParaRPr lang="ro-MO" sz="2200" dirty="0"/>
          </a:p>
          <a:p>
            <a:pPr>
              <a:spcBef>
                <a:spcPts val="0"/>
              </a:spcBef>
            </a:pP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prezent</a:t>
            </a:r>
            <a:r>
              <a:rPr lang="en-US" sz="2200" dirty="0"/>
              <a:t>, </a:t>
            </a:r>
            <a:r>
              <a:rPr lang="en-US" sz="2200" dirty="0" err="1"/>
              <a:t>întreprinderea</a:t>
            </a:r>
            <a:r>
              <a:rPr lang="en-US" sz="2200" dirty="0"/>
              <a:t> </a:t>
            </a:r>
            <a:r>
              <a:rPr lang="en-US" sz="2200" dirty="0" err="1"/>
              <a:t>farmaceutică</a:t>
            </a:r>
            <a:r>
              <a:rPr lang="en-US" sz="2200" dirty="0"/>
              <a:t> produce </a:t>
            </a:r>
            <a:r>
              <a:rPr lang="en-US" sz="2200" dirty="0" err="1"/>
              <a:t>diferite</a:t>
            </a:r>
            <a:r>
              <a:rPr lang="en-US" sz="2200" dirty="0"/>
              <a:t> </a:t>
            </a:r>
            <a:r>
              <a:rPr lang="en-US" sz="2200" dirty="0" err="1"/>
              <a:t>forme</a:t>
            </a:r>
            <a:r>
              <a:rPr lang="en-US" sz="2200" dirty="0"/>
              <a:t> </a:t>
            </a:r>
            <a:r>
              <a:rPr lang="en-US" sz="2200" dirty="0" err="1"/>
              <a:t>farmaceutice</a:t>
            </a:r>
            <a:r>
              <a:rPr lang="en-US" sz="2200" dirty="0"/>
              <a:t>: </a:t>
            </a:r>
            <a:endParaRPr lang="ro-MO" sz="2200" dirty="0"/>
          </a:p>
          <a:p>
            <a:pPr lvl="1">
              <a:spcBef>
                <a:spcPts val="0"/>
              </a:spcBef>
            </a:pPr>
            <a:r>
              <a:rPr lang="ro-MO" sz="2200" dirty="0"/>
              <a:t> </a:t>
            </a:r>
            <a:r>
              <a:rPr lang="en-US" sz="2200" dirty="0" err="1"/>
              <a:t>soluții</a:t>
            </a:r>
            <a:r>
              <a:rPr lang="en-US" sz="2200" dirty="0"/>
              <a:t> </a:t>
            </a:r>
            <a:r>
              <a:rPr lang="en-US" sz="2200" dirty="0" err="1"/>
              <a:t>injectabile</a:t>
            </a:r>
            <a:r>
              <a:rPr lang="en-US" sz="2200" dirty="0"/>
              <a:t>, </a:t>
            </a:r>
            <a:endParaRPr lang="ro-MO" sz="2200" dirty="0"/>
          </a:p>
          <a:p>
            <a:pPr lvl="1">
              <a:spcBef>
                <a:spcPts val="0"/>
              </a:spcBef>
            </a:pPr>
            <a:r>
              <a:rPr lang="en-US" sz="2200" dirty="0" err="1"/>
              <a:t>Perfuzii</a:t>
            </a:r>
            <a:r>
              <a:rPr lang="ro-MO" sz="2200" dirty="0"/>
              <a:t> (</a:t>
            </a:r>
            <a:r>
              <a:rPr lang="ru-RU" sz="2200" dirty="0"/>
              <a:t>настои</a:t>
            </a:r>
            <a:r>
              <a:rPr lang="ro-MO" sz="2200" dirty="0"/>
              <a:t>)</a:t>
            </a:r>
            <a:r>
              <a:rPr lang="en-US" sz="2200" dirty="0"/>
              <a:t>, </a:t>
            </a:r>
            <a:endParaRPr lang="ro-MO" sz="2200" dirty="0"/>
          </a:p>
          <a:p>
            <a:pPr lvl="1">
              <a:spcBef>
                <a:spcPts val="0"/>
              </a:spcBef>
            </a:pPr>
            <a:r>
              <a:rPr lang="en-US" sz="2200" dirty="0" err="1"/>
              <a:t>comprimate</a:t>
            </a:r>
            <a:r>
              <a:rPr lang="en-US" sz="2200" dirty="0"/>
              <a:t>, </a:t>
            </a:r>
            <a:endParaRPr lang="ro-MO" sz="2200" dirty="0"/>
          </a:p>
          <a:p>
            <a:pPr lvl="1">
              <a:spcBef>
                <a:spcPts val="0"/>
              </a:spcBef>
            </a:pPr>
            <a:r>
              <a:rPr lang="en-US" sz="2200" dirty="0"/>
              <a:t>capsule, </a:t>
            </a:r>
            <a:endParaRPr lang="ro-MO" sz="2200" dirty="0"/>
          </a:p>
          <a:p>
            <a:pPr lvl="1" algn="just">
              <a:spcBef>
                <a:spcPts val="0"/>
              </a:spcBef>
            </a:pPr>
            <a:r>
              <a:rPr lang="en-US" sz="2200" dirty="0" err="1"/>
              <a:t>produse</a:t>
            </a:r>
            <a:r>
              <a:rPr lang="en-US" sz="2200" dirty="0"/>
              <a:t> </a:t>
            </a:r>
            <a:r>
              <a:rPr lang="en-US" sz="2200" dirty="0" err="1"/>
              <a:t>galenice</a:t>
            </a:r>
            <a:r>
              <a:rPr lang="en-US" sz="2200" dirty="0"/>
              <a:t> (</a:t>
            </a:r>
            <a:r>
              <a:rPr lang="en-US" sz="2200" dirty="0" err="1"/>
              <a:t>unele</a:t>
            </a:r>
            <a:r>
              <a:rPr lang="en-US" sz="2200" dirty="0"/>
              <a:t> </a:t>
            </a:r>
            <a:r>
              <a:rPr lang="en-US" sz="2200" dirty="0" err="1"/>
              <a:t>preparate</a:t>
            </a:r>
            <a:r>
              <a:rPr lang="en-US" sz="2200" dirty="0"/>
              <a:t> </a:t>
            </a:r>
            <a:r>
              <a:rPr lang="en-US" sz="2200" dirty="0" err="1"/>
              <a:t>farmaceutice</a:t>
            </a:r>
            <a:r>
              <a:rPr lang="en-US" sz="2200" dirty="0"/>
              <a:t> care pot </a:t>
            </a:r>
            <a:r>
              <a:rPr lang="en-US" sz="2200" dirty="0" err="1"/>
              <a:t>fi</a:t>
            </a:r>
            <a:r>
              <a:rPr lang="en-US" sz="2200" dirty="0"/>
              <a:t> </a:t>
            </a:r>
            <a:r>
              <a:rPr lang="en-US" sz="2200" dirty="0" err="1"/>
              <a:t>administrat</a:t>
            </a:r>
            <a:r>
              <a:rPr lang="ro-RO" sz="2200" dirty="0"/>
              <a:t>e</a:t>
            </a:r>
            <a:r>
              <a:rPr lang="en-US" sz="2200" dirty="0"/>
              <a:t> direct </a:t>
            </a:r>
            <a:r>
              <a:rPr lang="en-US" sz="2200" dirty="0" err="1"/>
              <a:t>bolnavilor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poate</a:t>
            </a:r>
            <a:r>
              <a:rPr lang="en-US" sz="2200" dirty="0"/>
              <a:t> </a:t>
            </a:r>
            <a:r>
              <a:rPr lang="en-US" sz="2200" dirty="0" err="1"/>
              <a:t>servi</a:t>
            </a:r>
            <a:r>
              <a:rPr lang="en-US" sz="2200" dirty="0"/>
              <a:t> la </a:t>
            </a:r>
            <a:r>
              <a:rPr lang="en-US" sz="2200" dirty="0" err="1"/>
              <a:t>prepararea</a:t>
            </a:r>
            <a:r>
              <a:rPr lang="en-US" sz="2200" dirty="0"/>
              <a:t> </a:t>
            </a:r>
            <a:r>
              <a:rPr lang="en-US" sz="2200" dirty="0" err="1"/>
              <a:t>unor</a:t>
            </a:r>
            <a:r>
              <a:rPr lang="en-US" sz="2200" dirty="0"/>
              <a:t> </a:t>
            </a:r>
            <a:r>
              <a:rPr lang="en-US" sz="2200" dirty="0" err="1"/>
              <a:t>rețete</a:t>
            </a:r>
            <a:r>
              <a:rPr lang="en-US" sz="2200" dirty="0"/>
              <a:t>).</a:t>
            </a:r>
            <a:r>
              <a:rPr lang="ru-RU" sz="2200" dirty="0"/>
              <a:t> //Группа </a:t>
            </a:r>
            <a:r>
              <a:rPr lang="ru-RU" sz="2200" dirty="0">
                <a:hlinkClick r:id="rId2" tooltip="Лекарственные средства"/>
              </a:rPr>
              <a:t>лекарственных средств</a:t>
            </a:r>
            <a:r>
              <a:rPr lang="ru-RU" sz="2200" dirty="0"/>
              <a:t>, получаемых из </a:t>
            </a:r>
            <a:r>
              <a:rPr lang="ru-RU" sz="2200" dirty="0">
                <a:hlinkClick r:id="rId3" tooltip="Лекарственное растительное сырьё"/>
              </a:rPr>
              <a:t>растительного сырья</a:t>
            </a:r>
            <a:r>
              <a:rPr lang="ru-RU" sz="2200" dirty="0"/>
              <a:t> путём </a:t>
            </a:r>
            <a:r>
              <a:rPr lang="ru-RU" sz="2200" dirty="0">
                <a:hlinkClick r:id="rId4" tooltip="Экстракт"/>
              </a:rPr>
              <a:t>вытяжки</a:t>
            </a:r>
            <a:r>
              <a:rPr lang="ru-RU" sz="2200" dirty="0"/>
              <a:t> (</a:t>
            </a:r>
            <a:r>
              <a:rPr lang="ru-RU" sz="2200" dirty="0">
                <a:hlinkClick r:id="rId5" tooltip="Экстракция"/>
              </a:rPr>
              <a:t>экстракции</a:t>
            </a:r>
            <a:r>
              <a:rPr lang="ru-RU" sz="2200" dirty="0"/>
              <a:t>).</a:t>
            </a:r>
          </a:p>
          <a:p>
            <a:pPr>
              <a:spcBef>
                <a:spcPts val="0"/>
              </a:spcBef>
            </a:pPr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80" y="876427"/>
            <a:ext cx="3214586" cy="155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87803"/>
            <a:ext cx="2875897" cy="195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572008"/>
            <a:ext cx="30384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2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017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o-MO" b="1" dirty="0">
                <a:solidFill>
                  <a:srgbClr val="C00000"/>
                </a:solidFill>
              </a:rPr>
              <a:t>Farmaco S.A.: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428604"/>
            <a:ext cx="6500826" cy="6121820"/>
          </a:xfrm>
        </p:spPr>
        <p:txBody>
          <a:bodyPr>
            <a:noAutofit/>
          </a:bodyPr>
          <a:lstStyle/>
          <a:p>
            <a:pPr marL="179388" indent="-179388" algn="just"/>
            <a:r>
              <a:rPr lang="ro-RO" sz="2200" b="1" dirty="0" smtClean="0"/>
              <a:t>Produce 146 denumiri de medicamente</a:t>
            </a:r>
          </a:p>
          <a:p>
            <a:pPr marL="179388" indent="-179388" algn="just"/>
            <a:r>
              <a:rPr lang="en-US" sz="2200" dirty="0" err="1" smtClean="0"/>
              <a:t>Uzina</a:t>
            </a:r>
            <a:r>
              <a:rPr lang="en-US" sz="2200" dirty="0" smtClean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constituită</a:t>
            </a:r>
            <a:r>
              <a:rPr lang="en-US" sz="2200" dirty="0"/>
              <a:t> </a:t>
            </a:r>
            <a:r>
              <a:rPr lang="en-US" sz="2200" dirty="0" err="1"/>
              <a:t>pe</a:t>
            </a:r>
            <a:r>
              <a:rPr lang="en-US" sz="2200" dirty="0"/>
              <a:t> </a:t>
            </a:r>
            <a:r>
              <a:rPr lang="en-US" sz="2200" dirty="0" err="1"/>
              <a:t>principiu</a:t>
            </a:r>
            <a:r>
              <a:rPr lang="en-US" sz="2200" dirty="0"/>
              <a:t> de </a:t>
            </a:r>
            <a:r>
              <a:rPr lang="en-US" sz="2200" dirty="0" err="1"/>
              <a:t>secţie</a:t>
            </a:r>
            <a:r>
              <a:rPr lang="en-US" sz="2200" dirty="0"/>
              <a:t>: </a:t>
            </a:r>
            <a:endParaRPr lang="ru-RU" sz="2200" dirty="0"/>
          </a:p>
          <a:p>
            <a:pPr marL="179388" lvl="0" indent="-179388" algn="just"/>
            <a:r>
              <a:rPr lang="en-US" sz="2200" b="1" i="1" u="sng" dirty="0" err="1"/>
              <a:t>galenică</a:t>
            </a:r>
            <a:r>
              <a:rPr lang="en-US" sz="2200" b="1" i="1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care se </a:t>
            </a:r>
            <a:r>
              <a:rPr lang="en-US" sz="2200" dirty="0" err="1"/>
              <a:t>produc</a:t>
            </a:r>
            <a:r>
              <a:rPr lang="en-US" sz="2200" dirty="0"/>
              <a:t> </a:t>
            </a:r>
            <a:r>
              <a:rPr lang="en-US" sz="2200" dirty="0" err="1"/>
              <a:t>extracte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tincture,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preparate</a:t>
            </a:r>
            <a:r>
              <a:rPr lang="en-US" sz="2200" dirty="0"/>
              <a:t> </a:t>
            </a:r>
            <a:r>
              <a:rPr lang="en-US" sz="2200" dirty="0" err="1"/>
              <a:t>neogalenice</a:t>
            </a:r>
            <a:r>
              <a:rPr lang="en-US" sz="2200" dirty="0"/>
              <a:t> (</a:t>
            </a:r>
            <a:r>
              <a:rPr lang="en-US" sz="2200" dirty="0" err="1"/>
              <a:t>preparate</a:t>
            </a:r>
            <a:r>
              <a:rPr lang="en-US" sz="2200" dirty="0"/>
              <a:t> extractive</a:t>
            </a:r>
            <a:r>
              <a:rPr lang="ro-MO" sz="2200" dirty="0"/>
              <a:t> </a:t>
            </a:r>
            <a:r>
              <a:rPr lang="en-US" sz="2200" dirty="0"/>
              <a:t>maximal </a:t>
            </a:r>
            <a:r>
              <a:rPr lang="en-US" sz="2200" dirty="0" err="1"/>
              <a:t>purificate</a:t>
            </a:r>
            <a:r>
              <a:rPr lang="en-US" sz="2200" dirty="0"/>
              <a:t>). </a:t>
            </a:r>
            <a:endParaRPr lang="ru-RU" sz="2200" dirty="0"/>
          </a:p>
          <a:p>
            <a:pPr marL="179388" lvl="0" indent="-179388" algn="just"/>
            <a:r>
              <a:rPr lang="en-US" sz="2200" b="1" i="1" u="sng" dirty="0"/>
              <a:t>de </a:t>
            </a:r>
            <a:r>
              <a:rPr lang="en-US" sz="2200" b="1" i="1" u="sng" dirty="0" err="1"/>
              <a:t>comprimate</a:t>
            </a:r>
            <a:r>
              <a:rPr lang="en-US" sz="2200" dirty="0"/>
              <a:t>, </a:t>
            </a:r>
            <a:r>
              <a:rPr lang="en-US" sz="2200" dirty="0" err="1"/>
              <a:t>unde</a:t>
            </a:r>
            <a:r>
              <a:rPr lang="en-US" sz="2200" dirty="0"/>
              <a:t> se </a:t>
            </a:r>
            <a:r>
              <a:rPr lang="en-US" sz="2200" dirty="0" err="1"/>
              <a:t>efectuează</a:t>
            </a:r>
            <a:r>
              <a:rPr lang="en-US" sz="2200" dirty="0"/>
              <a:t> </a:t>
            </a:r>
            <a:r>
              <a:rPr lang="en-US" sz="2200" dirty="0" err="1"/>
              <a:t>operaţiile</a:t>
            </a:r>
            <a:r>
              <a:rPr lang="en-US" sz="2200" dirty="0"/>
              <a:t> de </a:t>
            </a:r>
            <a:r>
              <a:rPr lang="en-US" sz="2200" dirty="0" err="1"/>
              <a:t>pulverizare</a:t>
            </a:r>
            <a:r>
              <a:rPr lang="en-US" sz="2200" dirty="0"/>
              <a:t> a </a:t>
            </a:r>
            <a:r>
              <a:rPr lang="en-US" sz="2200" dirty="0" err="1"/>
              <a:t>substanţelor</a:t>
            </a:r>
            <a:r>
              <a:rPr lang="en-US" sz="2200" dirty="0"/>
              <a:t> </a:t>
            </a:r>
            <a:r>
              <a:rPr lang="en-US" sz="2200" dirty="0" err="1"/>
              <a:t>iniţiale</a:t>
            </a:r>
            <a:r>
              <a:rPr lang="en-US" sz="2200" dirty="0"/>
              <a:t>, </a:t>
            </a:r>
            <a:r>
              <a:rPr lang="en-US" sz="2200" dirty="0" err="1"/>
              <a:t>amestecarea</a:t>
            </a:r>
            <a:r>
              <a:rPr lang="en-US" sz="2200" dirty="0"/>
              <a:t>, </a:t>
            </a:r>
            <a:r>
              <a:rPr lang="en-US" sz="2200" dirty="0" err="1"/>
              <a:t>granularea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comprimarea</a:t>
            </a:r>
            <a:r>
              <a:rPr lang="en-US" sz="2200" dirty="0"/>
              <a:t> </a:t>
            </a:r>
            <a:r>
              <a:rPr lang="en-US" sz="2200" dirty="0" err="1"/>
              <a:t>propriu-zisă</a:t>
            </a:r>
            <a:r>
              <a:rPr lang="en-US" sz="2200" dirty="0"/>
              <a:t>.</a:t>
            </a:r>
            <a:endParaRPr lang="ru-RU" sz="2200" dirty="0"/>
          </a:p>
          <a:p>
            <a:pPr marL="179388" lvl="0" indent="-179388" algn="just"/>
            <a:r>
              <a:rPr lang="en-US" sz="2200" b="1" i="1" u="sng" dirty="0"/>
              <a:t>de </a:t>
            </a:r>
            <a:r>
              <a:rPr lang="en-US" sz="2200" b="1" i="1" u="sng" dirty="0" err="1"/>
              <a:t>fiole</a:t>
            </a:r>
            <a:r>
              <a:rPr lang="en-US" sz="2200" b="1" i="1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unde</a:t>
            </a:r>
            <a:r>
              <a:rPr lang="en-US" sz="2200" dirty="0"/>
              <a:t> se </a:t>
            </a:r>
            <a:r>
              <a:rPr lang="en-US" sz="2200" dirty="0" err="1"/>
              <a:t>prepară</a:t>
            </a:r>
            <a:r>
              <a:rPr lang="en-US" sz="2200" dirty="0"/>
              <a:t> </a:t>
            </a:r>
            <a:r>
              <a:rPr lang="en-US" sz="2200" dirty="0" err="1"/>
              <a:t>soluţii</a:t>
            </a:r>
            <a:r>
              <a:rPr lang="en-US" sz="2200" dirty="0"/>
              <a:t> </a:t>
            </a:r>
            <a:r>
              <a:rPr lang="en-US" sz="2200" dirty="0" err="1"/>
              <a:t>injectabile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fiole</a:t>
            </a:r>
            <a:r>
              <a:rPr lang="en-US" sz="2200" dirty="0"/>
              <a:t>. </a:t>
            </a:r>
            <a:endParaRPr lang="ru-RU" sz="2200" dirty="0"/>
          </a:p>
          <a:p>
            <a:pPr marL="179388" lvl="0" indent="-179388" algn="just"/>
            <a:r>
              <a:rPr lang="en-US" sz="2200" b="1" i="1" dirty="0"/>
              <a:t>de </a:t>
            </a:r>
            <a:r>
              <a:rPr lang="en-US" sz="2200" b="1" i="1" dirty="0" err="1"/>
              <a:t>ambalare</a:t>
            </a:r>
            <a:r>
              <a:rPr lang="en-US" sz="2200" dirty="0"/>
              <a:t>, </a:t>
            </a:r>
            <a:r>
              <a:rPr lang="en-US" sz="2200" dirty="0" err="1"/>
              <a:t>unde</a:t>
            </a:r>
            <a:r>
              <a:rPr lang="en-US" sz="2200" dirty="0"/>
              <a:t> are </a:t>
            </a:r>
            <a:r>
              <a:rPr lang="en-US" sz="2200" dirty="0" err="1"/>
              <a:t>loc</a:t>
            </a:r>
            <a:r>
              <a:rPr lang="en-US" sz="2200" dirty="0"/>
              <a:t> </a:t>
            </a:r>
            <a:r>
              <a:rPr lang="en-US" sz="2200" dirty="0" err="1"/>
              <a:t>divizarea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ambalarea</a:t>
            </a:r>
            <a:r>
              <a:rPr lang="en-US" sz="2200" dirty="0"/>
              <a:t> </a:t>
            </a:r>
            <a:r>
              <a:rPr lang="en-US" sz="2200" dirty="0" err="1"/>
              <a:t>producţiei</a:t>
            </a:r>
            <a:r>
              <a:rPr lang="en-US" sz="2200" dirty="0"/>
              <a:t>.</a:t>
            </a:r>
            <a:endParaRPr lang="ru-RU" sz="2200" dirty="0"/>
          </a:p>
          <a:p>
            <a:pPr marL="179388" indent="-179388" algn="just"/>
            <a:r>
              <a:rPr lang="en-US" sz="2200" dirty="0" err="1"/>
              <a:t>Lucrul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secţii</a:t>
            </a:r>
            <a:r>
              <a:rPr lang="en-US" sz="2200" dirty="0"/>
              <a:t> se face </a:t>
            </a:r>
            <a:r>
              <a:rPr lang="en-US" sz="2200" dirty="0" err="1"/>
              <a:t>pe</a:t>
            </a:r>
            <a:r>
              <a:rPr lang="en-US" sz="2200" dirty="0"/>
              <a:t> hale (</a:t>
            </a:r>
            <a:r>
              <a:rPr lang="ru-RU" sz="2200" dirty="0"/>
              <a:t>цех</a:t>
            </a:r>
            <a:r>
              <a:rPr lang="en-US" sz="2200" dirty="0"/>
              <a:t>), </a:t>
            </a:r>
            <a:r>
              <a:rPr lang="ro-RO" sz="2200" dirty="0"/>
              <a:t>unde se prelucrează un anumit tip de producţie sau se realizează unele operaţii.</a:t>
            </a:r>
            <a:endParaRPr lang="ru-RU" sz="2200" dirty="0"/>
          </a:p>
          <a:p>
            <a:pPr algn="just"/>
            <a:endParaRPr lang="ru-RU" sz="2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29388" y="692696"/>
            <a:ext cx="2714612" cy="5433467"/>
          </a:xfrm>
        </p:spPr>
        <p:txBody>
          <a:bodyPr>
            <a:normAutofit/>
          </a:bodyPr>
          <a:lstStyle/>
          <a:p>
            <a:pPr marL="88900" indent="-88900" algn="just"/>
            <a:r>
              <a:rPr lang="en-US" sz="2000" b="1" dirty="0" err="1">
                <a:solidFill>
                  <a:srgbClr val="000099"/>
                </a:solidFill>
              </a:rPr>
              <a:t>Tinctur</a:t>
            </a:r>
            <a:r>
              <a:rPr lang="ro-MO" sz="2000" b="1" dirty="0">
                <a:solidFill>
                  <a:srgbClr val="000099"/>
                </a:solidFill>
              </a:rPr>
              <a:t>ă </a:t>
            </a:r>
            <a:r>
              <a:rPr lang="ro-MO" sz="2000" dirty="0">
                <a:solidFill>
                  <a:srgbClr val="000099"/>
                </a:solidFill>
              </a:rPr>
              <a:t>– </a:t>
            </a:r>
            <a:r>
              <a:rPr lang="ru-RU" sz="2000" dirty="0">
                <a:solidFill>
                  <a:srgbClr val="000099"/>
                </a:solidFill>
              </a:rPr>
              <a:t>настойка</a:t>
            </a:r>
            <a:endParaRPr lang="ro-MO" sz="2000" dirty="0">
              <a:solidFill>
                <a:srgbClr val="000099"/>
              </a:solidFill>
            </a:endParaRPr>
          </a:p>
          <a:p>
            <a:pPr marL="88900" indent="-88900"/>
            <a:r>
              <a:rPr lang="en-US" sz="2000" b="1" dirty="0" err="1">
                <a:solidFill>
                  <a:srgbClr val="000099"/>
                </a:solidFill>
              </a:rPr>
              <a:t>Macerare</a:t>
            </a:r>
            <a:r>
              <a:rPr lang="ro-MO" sz="2000" dirty="0">
                <a:solidFill>
                  <a:srgbClr val="000099"/>
                </a:solidFill>
              </a:rPr>
              <a:t> – </a:t>
            </a:r>
            <a:r>
              <a:rPr lang="ru-RU" sz="2000" dirty="0">
                <a:solidFill>
                  <a:srgbClr val="000099"/>
                </a:solidFill>
              </a:rPr>
              <a:t>вымачивание</a:t>
            </a:r>
          </a:p>
          <a:p>
            <a:pPr marL="88900" indent="-88900" algn="just"/>
            <a:r>
              <a:rPr lang="ru-RU" sz="2000" b="1" dirty="0">
                <a:solidFill>
                  <a:srgbClr val="000099"/>
                </a:solidFill>
              </a:rPr>
              <a:t>Ре</a:t>
            </a:r>
            <a:r>
              <a:rPr lang="en-US" sz="2000" b="1" dirty="0" err="1">
                <a:solidFill>
                  <a:srgbClr val="000099"/>
                </a:solidFill>
              </a:rPr>
              <a:t>rcolare</a:t>
            </a:r>
            <a:r>
              <a:rPr lang="ro-MO" sz="2000" b="1" dirty="0">
                <a:solidFill>
                  <a:srgbClr val="000099"/>
                </a:solidFill>
              </a:rPr>
              <a:t> </a:t>
            </a:r>
            <a:r>
              <a:rPr lang="ro-MO" sz="2000" dirty="0">
                <a:solidFill>
                  <a:srgbClr val="000099"/>
                </a:solidFill>
              </a:rPr>
              <a:t>–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перколяция</a:t>
            </a:r>
            <a:r>
              <a:rPr lang="ru-RU" sz="2000" dirty="0">
                <a:solidFill>
                  <a:srgbClr val="000099"/>
                </a:solidFill>
              </a:rPr>
              <a:t> -явление протекания или </a:t>
            </a:r>
            <a:r>
              <a:rPr lang="ru-RU" sz="2000" dirty="0" err="1">
                <a:solidFill>
                  <a:srgbClr val="000099"/>
                </a:solidFill>
              </a:rPr>
              <a:t>непротекания</a:t>
            </a:r>
            <a:r>
              <a:rPr lang="ru-RU" sz="2000" dirty="0">
                <a:solidFill>
                  <a:srgbClr val="000099"/>
                </a:solidFill>
              </a:rPr>
              <a:t> жидкостей через пористые материалы, электричества через смесь проводящих и непроводящих частиц и другие подобные процессы</a:t>
            </a:r>
          </a:p>
          <a:p>
            <a:pPr marL="88900" indent="-88900" algn="just"/>
            <a:r>
              <a:rPr lang="en-US" sz="2000" b="1" i="1" u="sng" dirty="0">
                <a:solidFill>
                  <a:srgbClr val="000099"/>
                </a:solidFill>
              </a:rPr>
              <a:t> </a:t>
            </a:r>
            <a:r>
              <a:rPr lang="en-US" sz="2000" b="1" u="sng" dirty="0" err="1">
                <a:solidFill>
                  <a:srgbClr val="000099"/>
                </a:solidFill>
              </a:rPr>
              <a:t>fiol</a:t>
            </a:r>
            <a:r>
              <a:rPr lang="ro-MO" sz="2000" b="1" i="1" u="sng" dirty="0">
                <a:solidFill>
                  <a:srgbClr val="000099"/>
                </a:solidFill>
              </a:rPr>
              <a:t>ă</a:t>
            </a:r>
            <a:r>
              <a:rPr lang="ru-RU" sz="2000" dirty="0">
                <a:solidFill>
                  <a:srgbClr val="000099"/>
                </a:solidFill>
              </a:rPr>
              <a:t>- ампула</a:t>
            </a:r>
            <a:endParaRPr lang="ro-MO" sz="2000" dirty="0">
              <a:solidFill>
                <a:srgbClr val="000099"/>
              </a:solidFill>
            </a:endParaRPr>
          </a:p>
          <a:p>
            <a:pPr marL="88900" indent="-88900" algn="just"/>
            <a:r>
              <a:rPr lang="en-US" sz="2000" b="1" u="sng" dirty="0">
                <a:solidFill>
                  <a:srgbClr val="000099"/>
                </a:solidFill>
              </a:rPr>
              <a:t>Hal</a:t>
            </a:r>
            <a:r>
              <a:rPr lang="ro-MO" sz="2000" b="1" u="sng" dirty="0">
                <a:solidFill>
                  <a:srgbClr val="000099"/>
                </a:solidFill>
              </a:rPr>
              <a:t>ă </a:t>
            </a:r>
            <a:r>
              <a:rPr lang="ro-MO" sz="2000" dirty="0">
                <a:solidFill>
                  <a:srgbClr val="000099"/>
                </a:solidFill>
              </a:rPr>
              <a:t>- </a:t>
            </a:r>
            <a:r>
              <a:rPr lang="ru-RU" sz="2000" dirty="0">
                <a:solidFill>
                  <a:srgbClr val="000099"/>
                </a:solidFill>
              </a:rPr>
              <a:t>цех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416511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017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o-MO" b="1" dirty="0">
                <a:solidFill>
                  <a:srgbClr val="C00000"/>
                </a:solidFill>
              </a:rPr>
              <a:t>Farmaco S.A.: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857232"/>
            <a:ext cx="9036496" cy="5812128"/>
          </a:xfrm>
        </p:spPr>
        <p:txBody>
          <a:bodyPr>
            <a:noAutofit/>
          </a:bodyPr>
          <a:lstStyle/>
          <a:p>
            <a:pPr algn="just"/>
            <a:r>
              <a:rPr lang="ro-RO" sz="2600" b="1" dirty="0"/>
              <a:t>Secţia de reparaţie, </a:t>
            </a:r>
          </a:p>
          <a:p>
            <a:pPr algn="just"/>
            <a:r>
              <a:rPr lang="ro-RO" sz="2600" b="1" dirty="0"/>
              <a:t>casangeria, </a:t>
            </a:r>
          </a:p>
          <a:p>
            <a:pPr algn="just"/>
            <a:r>
              <a:rPr lang="ro-RO" sz="2600" b="1" dirty="0"/>
              <a:t>secţia de carton,</a:t>
            </a:r>
          </a:p>
          <a:p>
            <a:pPr algn="just"/>
            <a:r>
              <a:rPr lang="ro-RO" sz="2600" b="1" dirty="0"/>
              <a:t> depozitul, </a:t>
            </a:r>
          </a:p>
          <a:p>
            <a:pPr algn="just"/>
            <a:r>
              <a:rPr lang="ro-RO" sz="2600" b="1" dirty="0"/>
              <a:t>transportul, etc. </a:t>
            </a:r>
          </a:p>
          <a:p>
            <a:pPr algn="just"/>
            <a:endParaRPr lang="ro-RO" sz="2600" b="1" dirty="0"/>
          </a:p>
          <a:p>
            <a:pPr algn="just"/>
            <a:r>
              <a:rPr lang="ro-RO" sz="2600" b="1" dirty="0"/>
              <a:t>Laboratorul experimental central (LEC), </a:t>
            </a:r>
          </a:p>
          <a:p>
            <a:pPr algn="just"/>
            <a:r>
              <a:rPr lang="ro-RO" sz="2600" b="1" dirty="0"/>
              <a:t>secţia Control tehnic (SCT)</a:t>
            </a:r>
            <a:endParaRPr lang="ru-RU" sz="2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 r="31071"/>
          <a:stretch/>
        </p:blipFill>
        <p:spPr bwMode="auto">
          <a:xfrm>
            <a:off x="5580112" y="574675"/>
            <a:ext cx="117197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30169"/>
          <a:stretch/>
        </p:blipFill>
        <p:spPr bwMode="auto">
          <a:xfrm>
            <a:off x="7308304" y="2780928"/>
            <a:ext cx="115909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4" b="30388"/>
          <a:stretch/>
        </p:blipFill>
        <p:spPr bwMode="auto">
          <a:xfrm>
            <a:off x="2843808" y="1268760"/>
            <a:ext cx="2857500" cy="80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3" t="10453" b="9772"/>
          <a:stretch/>
        </p:blipFill>
        <p:spPr bwMode="auto">
          <a:xfrm>
            <a:off x="4220640" y="4653136"/>
            <a:ext cx="2961336" cy="151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6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6018757"/>
              </p:ext>
            </p:extLst>
          </p:nvPr>
        </p:nvGraphicFramePr>
        <p:xfrm>
          <a:off x="611560" y="1628800"/>
          <a:ext cx="7920880" cy="3218520"/>
        </p:xfrm>
        <a:graphic>
          <a:graphicData uri="http://schemas.openxmlformats.org/drawingml/2006/table">
            <a:tbl>
              <a:tblPr/>
              <a:tblGrid>
                <a:gridCol w="198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295"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1" dirty="0" err="1">
                          <a:effectLst/>
                          <a:latin typeface="Roboto"/>
                        </a:rPr>
                        <a:t>Anii</a:t>
                      </a:r>
                      <a:endParaRPr lang="en-US" sz="2000" b="1" dirty="0">
                        <a:effectLst/>
                        <a:latin typeface="Roboto"/>
                      </a:endParaRP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Venitul din vinzari (MDL)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Profit net (MDL)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Nr. Angajati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1">
                          <a:effectLst/>
                          <a:latin typeface="Roboto"/>
                        </a:rPr>
                        <a:t>2017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17,29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48,10 mii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2000" b="1" dirty="0">
                          <a:effectLst/>
                          <a:latin typeface="Roboto"/>
                        </a:rPr>
                        <a:t>102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1">
                          <a:effectLst/>
                          <a:latin typeface="Roboto"/>
                        </a:rPr>
                        <a:t>2018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16,24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1,10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2000" b="1">
                          <a:effectLst/>
                          <a:latin typeface="Roboto"/>
                        </a:rPr>
                        <a:t>77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1">
                          <a:effectLst/>
                          <a:latin typeface="Roboto"/>
                        </a:rPr>
                        <a:t>2019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7,66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1,02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2000" b="1">
                          <a:effectLst/>
                          <a:latin typeface="Roboto"/>
                        </a:rPr>
                        <a:t>77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1">
                          <a:effectLst/>
                          <a:latin typeface="Roboto"/>
                        </a:rPr>
                        <a:t>2020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13,12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147,10 mii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2000" b="1">
                          <a:effectLst/>
                          <a:latin typeface="Roboto"/>
                        </a:rPr>
                        <a:t>65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1">
                          <a:effectLst/>
                          <a:latin typeface="Roboto"/>
                        </a:rPr>
                        <a:t>2021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22,85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44,30 mii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2000" b="1" dirty="0">
                          <a:effectLst/>
                          <a:latin typeface="Roboto"/>
                        </a:rPr>
                        <a:t>56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/28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4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Autofit/>
          </a:bodyPr>
          <a:lstStyle/>
          <a:p>
            <a:r>
              <a:rPr lang="ro-RO" sz="2400" b="1" dirty="0"/>
              <a:t>Activitatea farmaceutica și TPCM</a:t>
            </a:r>
            <a:br>
              <a:rPr lang="ro-RO" sz="2400" b="1" dirty="0"/>
            </a:br>
            <a:r>
              <a:rPr lang="vi-VN" sz="2400" b="1" dirty="0"/>
              <a:t>LEGE</a:t>
            </a:r>
            <a:r>
              <a:rPr lang="en-US" sz="2400" b="1" dirty="0"/>
              <a:t> </a:t>
            </a:r>
            <a:r>
              <a:rPr lang="vi-VN" sz="2400" b="1" dirty="0"/>
              <a:t>Nr. LP1456/1993</a:t>
            </a:r>
            <a:r>
              <a:rPr lang="ro-RO" sz="2400" b="1" dirty="0"/>
              <a:t> </a:t>
            </a:r>
            <a:r>
              <a:rPr lang="vi-VN" sz="2400" b="1" dirty="0"/>
              <a:t>din 25.05.1993</a:t>
            </a:r>
            <a:br>
              <a:rPr lang="vi-VN" sz="2400" b="1" dirty="0"/>
            </a:br>
            <a:r>
              <a:rPr lang="vi-VN" sz="2400" b="1" dirty="0"/>
              <a:t>cu privire la activitatea farmaceutică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7"/>
            <a:ext cx="4248472" cy="5616624"/>
          </a:xfrm>
        </p:spPr>
        <p:txBody>
          <a:bodyPr>
            <a:noAutofit/>
          </a:bodyPr>
          <a:lstStyle/>
          <a:p>
            <a:pPr algn="just"/>
            <a:r>
              <a:rPr lang="vi-VN" sz="1700" dirty="0">
                <a:latin typeface="+mj-lt"/>
              </a:rPr>
              <a:t>activitate farmaceutică</a:t>
            </a:r>
            <a:r>
              <a:rPr lang="x-none" sz="1700" dirty="0">
                <a:latin typeface="+mj-lt"/>
              </a:rPr>
              <a:t> </a:t>
            </a:r>
            <a:r>
              <a:rPr lang="vi-VN" sz="1700" dirty="0">
                <a:latin typeface="+mj-lt"/>
              </a:rPr>
              <a:t>- domeniu ştiinţifico-practic al ocrotirii sănătăţii, care include</a:t>
            </a:r>
            <a:r>
              <a:rPr lang="ro-RO" sz="1700" dirty="0">
                <a:latin typeface="+mj-lt"/>
              </a:rPr>
              <a:t>:</a:t>
            </a:r>
            <a:endParaRPr lang="vi-VN" sz="1700" dirty="0">
              <a:latin typeface="+mj-lt"/>
            </a:endParaRPr>
          </a:p>
          <a:p>
            <a:pPr algn="just"/>
            <a:r>
              <a:rPr lang="vi-VN" sz="1700" dirty="0">
                <a:latin typeface="+mj-lt"/>
              </a:rPr>
              <a:t>elaborarea medicamentelor,</a:t>
            </a:r>
            <a:endParaRPr lang="ro-RO" sz="1700" dirty="0">
              <a:latin typeface="+mj-lt"/>
            </a:endParaRPr>
          </a:p>
          <a:p>
            <a:pPr algn="just"/>
            <a:r>
              <a:rPr lang="vi-VN" sz="1700" dirty="0">
                <a:latin typeface="+mj-lt"/>
              </a:rPr>
              <a:t> standardizarea, </a:t>
            </a:r>
            <a:endParaRPr lang="ro-RO" sz="1700" dirty="0">
              <a:latin typeface="+mj-lt"/>
            </a:endParaRPr>
          </a:p>
          <a:p>
            <a:pPr algn="just"/>
            <a:r>
              <a:rPr lang="vi-VN" sz="1700" dirty="0">
                <a:latin typeface="+mj-lt"/>
              </a:rPr>
              <a:t>înregistrarea, producerea, prepararea,</a:t>
            </a:r>
          </a:p>
          <a:p>
            <a:pPr algn="just"/>
            <a:r>
              <a:rPr lang="vi-VN" sz="1700" dirty="0">
                <a:latin typeface="+mj-lt"/>
              </a:rPr>
              <a:t>controlul calităţii, </a:t>
            </a:r>
            <a:endParaRPr lang="ro-RO" sz="1700" dirty="0">
              <a:latin typeface="+mj-lt"/>
            </a:endParaRPr>
          </a:p>
          <a:p>
            <a:pPr algn="just"/>
            <a:r>
              <a:rPr lang="vi-VN" sz="1700" dirty="0">
                <a:latin typeface="+mj-lt"/>
              </a:rPr>
              <a:t>păstrarea, </a:t>
            </a:r>
            <a:endParaRPr lang="ro-RO" sz="1700" dirty="0">
              <a:latin typeface="+mj-lt"/>
            </a:endParaRPr>
          </a:p>
          <a:p>
            <a:pPr algn="just"/>
            <a:r>
              <a:rPr lang="vi-VN" sz="1700" dirty="0">
                <a:latin typeface="+mj-lt"/>
              </a:rPr>
              <a:t>informarea, </a:t>
            </a:r>
            <a:endParaRPr lang="ro-RO" sz="1700" dirty="0">
              <a:latin typeface="+mj-lt"/>
            </a:endParaRPr>
          </a:p>
          <a:p>
            <a:pPr algn="just"/>
            <a:r>
              <a:rPr lang="vi-VN" sz="1700" dirty="0">
                <a:latin typeface="+mj-lt"/>
              </a:rPr>
              <a:t>livrarea şi eliberarea acestora populaţiei, </a:t>
            </a:r>
            <a:r>
              <a:rPr lang="vi-VN" sz="1700" b="1" u="sng" dirty="0">
                <a:latin typeface="+mj-lt"/>
              </a:rPr>
              <a:t>precum</a:t>
            </a:r>
            <a:r>
              <a:rPr lang="ro-RO" sz="1700" b="1" u="sng" dirty="0">
                <a:latin typeface="+mj-lt"/>
              </a:rPr>
              <a:t> </a:t>
            </a:r>
            <a:r>
              <a:rPr lang="vi-VN" sz="1700" b="1" u="sng" dirty="0">
                <a:latin typeface="+mj-lt"/>
              </a:rPr>
              <a:t>şi </a:t>
            </a:r>
            <a:endParaRPr lang="ro-RO" sz="1700" b="1" u="sng" dirty="0">
              <a:latin typeface="+mj-lt"/>
            </a:endParaRPr>
          </a:p>
          <a:p>
            <a:pPr algn="just"/>
            <a:r>
              <a:rPr lang="vi-VN" sz="1700" dirty="0">
                <a:latin typeface="+mj-lt"/>
              </a:rPr>
              <a:t>conducerea întreprinderilor farmaceutice şi a subdiviziunilor acestora, </a:t>
            </a:r>
            <a:endParaRPr lang="ro-RO" sz="1700" dirty="0">
              <a:latin typeface="+mj-lt"/>
            </a:endParaRPr>
          </a:p>
          <a:p>
            <a:pPr algn="just"/>
            <a:r>
              <a:rPr lang="vi-VN" sz="1700" dirty="0">
                <a:latin typeface="+mj-lt"/>
              </a:rPr>
              <a:t>Activităţi</a:t>
            </a:r>
            <a:r>
              <a:rPr lang="ro-RO" sz="1700" dirty="0">
                <a:latin typeface="+mj-lt"/>
              </a:rPr>
              <a:t> </a:t>
            </a:r>
            <a:r>
              <a:rPr lang="vi-VN" sz="1700" dirty="0">
                <a:latin typeface="+mj-lt"/>
              </a:rPr>
              <a:t>exercitate numai în cadrul întreprinderii farmaceutice, cu excepţia cercetărilor în vederea</a:t>
            </a:r>
            <a:r>
              <a:rPr lang="ro-RO" sz="1700" dirty="0">
                <a:latin typeface="+mj-lt"/>
              </a:rPr>
              <a:t> </a:t>
            </a:r>
            <a:r>
              <a:rPr lang="vi-VN" sz="1700" dirty="0">
                <a:latin typeface="+mj-lt"/>
              </a:rPr>
              <a:t>elaborării şi testării medicamentelor, efectuate în conformitate cu legislaţia în vigoare</a:t>
            </a:r>
            <a:endParaRPr lang="ru-RU" sz="1700" dirty="0"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27984" y="1124744"/>
            <a:ext cx="4608512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фармацевтическая деятельность  -  научно-практическая область здравоохранения,</a:t>
            </a:r>
            <a:r>
              <a:rPr lang="ro-RO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включающая в себя</a:t>
            </a:r>
            <a:r>
              <a:rPr lang="ro-RO" sz="17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деятельность по разработке лекарств, </a:t>
            </a:r>
            <a:endParaRPr lang="ro-RO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их стандартизации, регистрации,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производству, изготовлению, </a:t>
            </a:r>
            <a:endParaRPr lang="ro-RO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контролю качества, хранению, </a:t>
            </a:r>
            <a:endParaRPr lang="ro-RO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информированию о них, </a:t>
            </a:r>
            <a:endParaRPr lang="ro-RO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Поставке</a:t>
            </a:r>
            <a:r>
              <a:rPr lang="ro-RO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 отпуску их населению, </a:t>
            </a:r>
            <a:endParaRPr lang="ro-RO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а также</a:t>
            </a:r>
            <a:r>
              <a:rPr lang="ro-RO" sz="17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по руководству фармацевтическими предприятиями и</a:t>
            </a:r>
            <a:r>
              <a:rPr lang="ro-RO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учреждениями и их подразделениями, которая осуществляется только в рамках</a:t>
            </a:r>
            <a:r>
              <a:rPr lang="ro-RO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фармацевтического предприятия и учреждения, </a:t>
            </a:r>
            <a:endParaRPr lang="ro-RO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 исключением исследований по разработке</a:t>
            </a:r>
            <a:r>
              <a:rPr lang="x-none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 тестированию лекарств, осуществляемых в соответствии с действующим законодательством</a:t>
            </a:r>
          </a:p>
        </p:txBody>
      </p:sp>
    </p:spTree>
    <p:extLst>
      <p:ext uri="{BB962C8B-B14F-4D97-AF65-F5344CB8AC3E}">
        <p14:creationId xmlns:p14="http://schemas.microsoft.com/office/powerpoint/2010/main" val="1333797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017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Euro</a:t>
            </a:r>
            <a:r>
              <a:rPr lang="ro-MO" b="1" dirty="0">
                <a:solidFill>
                  <a:srgbClr val="C00000"/>
                </a:solidFill>
              </a:rPr>
              <a:t>Farmaco S.A.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o-RO" b="1" dirty="0">
                <a:solidFill>
                  <a:srgbClr val="C00000"/>
                </a:solidFill>
              </a:rPr>
              <a:t>(Sociteni)</a:t>
            </a:r>
            <a:r>
              <a:rPr lang="ro-MO" b="1" dirty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500042"/>
            <a:ext cx="4824536" cy="5737270"/>
          </a:xfrm>
        </p:spPr>
        <p:txBody>
          <a:bodyPr>
            <a:noAutofit/>
          </a:bodyPr>
          <a:lstStyle/>
          <a:p>
            <a:pPr algn="just"/>
            <a:r>
              <a:rPr lang="ro-RO" sz="2000" dirty="0"/>
              <a:t>A</a:t>
            </a:r>
            <a:r>
              <a:rPr lang="vi-VN" sz="2000" dirty="0"/>
              <a:t> fost fondată în anul 1997 și este prima companie privată pe piața farmaceutică din Republica Moldova. </a:t>
            </a:r>
            <a:endParaRPr lang="ro-MO" sz="2000" dirty="0"/>
          </a:p>
          <a:p>
            <a:pPr algn="just"/>
            <a:endParaRPr lang="ro-RO" sz="2000" dirty="0"/>
          </a:p>
          <a:p>
            <a:pPr algn="just"/>
            <a:r>
              <a:rPr lang="ro-MO" sz="2000" dirty="0"/>
              <a:t>C</a:t>
            </a:r>
            <a:r>
              <a:rPr lang="vi-VN" sz="2000" dirty="0"/>
              <a:t>ondiționarea medicamentelor în capsule, comprimate, siropuri și soluții de uz extern, spray-uri buco-faringiene.</a:t>
            </a:r>
            <a:endParaRPr lang="ro-MO" sz="2000" dirty="0"/>
          </a:p>
          <a:p>
            <a:pPr algn="just"/>
            <a:endParaRPr lang="vi-VN" sz="2000" dirty="0"/>
          </a:p>
          <a:p>
            <a:pPr algn="just"/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Portofoliul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 de 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produse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 al ÎCS 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Eurofarmaco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 S.A.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conține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peste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70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medicamente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și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suplimente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alimentare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acoperă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peste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10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clase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terapeutice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pic>
        <p:nvPicPr>
          <p:cNvPr id="8" name="Picture 2" descr="https://lh5.googleusercontent.com/p/AF1QipMfFsyFzg9BdXwZFZso5Tz4vvf1dKNHP5LDGz5u=w408-h342-k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049" y="1916832"/>
            <a:ext cx="388620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763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8498454"/>
              </p:ext>
            </p:extLst>
          </p:nvPr>
        </p:nvGraphicFramePr>
        <p:xfrm>
          <a:off x="467544" y="1196752"/>
          <a:ext cx="8075240" cy="3218520"/>
        </p:xfrm>
        <a:graphic>
          <a:graphicData uri="http://schemas.openxmlformats.org/drawingml/2006/table">
            <a:tbl>
              <a:tblPr/>
              <a:tblGrid>
                <a:gridCol w="201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295"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1" dirty="0" err="1">
                          <a:effectLst/>
                          <a:latin typeface="Roboto"/>
                        </a:rPr>
                        <a:t>Anii</a:t>
                      </a:r>
                      <a:endParaRPr lang="en-US" sz="2000" b="1" dirty="0">
                        <a:effectLst/>
                        <a:latin typeface="Roboto"/>
                      </a:endParaRP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Venitul din vinzari (MDL)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Profit net (MDL)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 dirty="0">
                          <a:effectLst/>
                          <a:latin typeface="Roboto"/>
                        </a:rPr>
                        <a:t>Nr. </a:t>
                      </a:r>
                      <a:r>
                        <a:rPr lang="en-US" sz="2000" b="1" dirty="0" err="1">
                          <a:effectLst/>
                          <a:latin typeface="Roboto"/>
                        </a:rPr>
                        <a:t>Angajati</a:t>
                      </a:r>
                      <a:endParaRPr lang="en-US" sz="2000" b="1" dirty="0">
                        <a:effectLst/>
                        <a:latin typeface="Roboto"/>
                      </a:endParaRP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1">
                          <a:effectLst/>
                          <a:latin typeface="Roboto"/>
                        </a:rPr>
                        <a:t>2017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25,78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3,08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2000" b="1">
                          <a:effectLst/>
                          <a:latin typeface="Roboto"/>
                        </a:rPr>
                        <a:t>59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1">
                          <a:effectLst/>
                          <a:latin typeface="Roboto"/>
                        </a:rPr>
                        <a:t>2018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28,78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2,22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2000" b="1">
                          <a:effectLst/>
                          <a:latin typeface="Roboto"/>
                        </a:rPr>
                        <a:t>48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1">
                          <a:effectLst/>
                          <a:latin typeface="Roboto"/>
                        </a:rPr>
                        <a:t>2019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29,87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1,04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2000" b="1">
                          <a:effectLst/>
                          <a:latin typeface="Roboto"/>
                        </a:rPr>
                        <a:t>51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1">
                          <a:effectLst/>
                          <a:latin typeface="Roboto"/>
                        </a:rPr>
                        <a:t>2020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41,32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6,42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2000" b="1">
                          <a:effectLst/>
                          <a:latin typeface="Roboto"/>
                        </a:rPr>
                        <a:t>55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2000" b="1">
                          <a:effectLst/>
                          <a:latin typeface="Roboto"/>
                        </a:rPr>
                        <a:t>2021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62,43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2000" b="1">
                          <a:effectLst/>
                          <a:latin typeface="Roboto"/>
                        </a:rPr>
                        <a:t>18,59 mil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2000" b="1" dirty="0">
                          <a:effectLst/>
                          <a:latin typeface="Roboto"/>
                        </a:rPr>
                        <a:t>54</a:t>
                      </a:r>
                    </a:p>
                  </a:txBody>
                  <a:tcPr marL="90410" marR="90410" marT="90410" marB="9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/28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87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368280"/>
          </a:xfrm>
        </p:spPr>
        <p:txBody>
          <a:bodyPr>
            <a:noAutofit/>
          </a:bodyPr>
          <a:lstStyle/>
          <a:p>
            <a:r>
              <a:rPr lang="ru-RU" sz="3000" b="1" u="sng" dirty="0" err="1" smtClean="0">
                <a:solidFill>
                  <a:srgbClr val="C00000"/>
                </a:solidFill>
              </a:rPr>
              <a:t>Întreprinderea</a:t>
            </a:r>
            <a:r>
              <a:rPr lang="ru-RU" sz="3000" b="1" u="sng" dirty="0" smtClean="0">
                <a:solidFill>
                  <a:srgbClr val="C00000"/>
                </a:solidFill>
              </a:rPr>
              <a:t> </a:t>
            </a:r>
            <a:r>
              <a:rPr lang="ru-RU" sz="3000" b="1" u="sng" dirty="0" err="1" smtClean="0">
                <a:solidFill>
                  <a:srgbClr val="C00000"/>
                </a:solidFill>
              </a:rPr>
              <a:t>Balkan</a:t>
            </a:r>
            <a:r>
              <a:rPr lang="ru-RU" sz="3000" b="1" u="sng" dirty="0" smtClean="0">
                <a:solidFill>
                  <a:srgbClr val="C00000"/>
                </a:solidFill>
              </a:rPr>
              <a:t> </a:t>
            </a:r>
            <a:r>
              <a:rPr lang="ru-RU" sz="3000" b="1" u="sng" dirty="0" err="1" smtClean="0">
                <a:solidFill>
                  <a:srgbClr val="C00000"/>
                </a:solidFill>
              </a:rPr>
              <a:t>Pharmaceuticals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500042"/>
            <a:ext cx="8686800" cy="6072230"/>
          </a:xfrm>
        </p:spPr>
        <p:txBody>
          <a:bodyPr>
            <a:noAutofit/>
          </a:bodyPr>
          <a:lstStyle/>
          <a:p>
            <a:pPr algn="just"/>
            <a:r>
              <a:rPr lang="ro-MO" sz="2600" dirty="0"/>
              <a:t>Fondată în  anul 2006</a:t>
            </a:r>
            <a:r>
              <a:rPr lang="ru-RU" sz="2600" dirty="0"/>
              <a:t>. </a:t>
            </a:r>
            <a:endParaRPr lang="ro-RO" sz="2600" dirty="0"/>
          </a:p>
          <a:p>
            <a:pPr algn="just"/>
            <a:r>
              <a:rPr lang="ro-RO" sz="2600" dirty="0"/>
              <a:t>P</a:t>
            </a:r>
            <a:r>
              <a:rPr lang="ru-RU" sz="2600" dirty="0" err="1"/>
              <a:t>roduce</a:t>
            </a:r>
            <a:r>
              <a:rPr lang="ru-RU" sz="2600" dirty="0"/>
              <a:t> </a:t>
            </a:r>
            <a:r>
              <a:rPr lang="ro-RO" sz="2600" dirty="0" smtClean="0"/>
              <a:t>peste</a:t>
            </a:r>
            <a:r>
              <a:rPr lang="ru-RU" sz="2600" dirty="0" smtClean="0"/>
              <a:t> 2</a:t>
            </a:r>
            <a:r>
              <a:rPr lang="ro-RO" sz="2600" dirty="0" smtClean="0"/>
              <a:t>5</a:t>
            </a:r>
            <a:r>
              <a:rPr lang="ru-RU" sz="2600" dirty="0" smtClean="0"/>
              <a:t>0 </a:t>
            </a:r>
            <a:r>
              <a:rPr lang="ru-RU" sz="2600" dirty="0" err="1"/>
              <a:t>de</a:t>
            </a:r>
            <a:r>
              <a:rPr lang="ru-RU" sz="2600" dirty="0"/>
              <a:t> </a:t>
            </a:r>
            <a:r>
              <a:rPr lang="ru-RU" sz="2600" dirty="0" err="1"/>
              <a:t>denumiri</a:t>
            </a:r>
            <a:r>
              <a:rPr lang="ru-RU" sz="2600" dirty="0"/>
              <a:t> </a:t>
            </a:r>
            <a:r>
              <a:rPr lang="ru-RU" sz="2600" dirty="0" err="1"/>
              <a:t>de</a:t>
            </a:r>
            <a:r>
              <a:rPr lang="ru-RU" sz="2600" dirty="0"/>
              <a:t> </a:t>
            </a:r>
            <a:r>
              <a:rPr lang="ru-RU" sz="2600" dirty="0" err="1"/>
              <a:t>medicamente</a:t>
            </a:r>
            <a:r>
              <a:rPr lang="ru-RU" sz="2600" dirty="0"/>
              <a:t> </a:t>
            </a:r>
            <a:r>
              <a:rPr lang="ru-RU" sz="2600" dirty="0" err="1"/>
              <a:t>utilizate</a:t>
            </a:r>
            <a:r>
              <a:rPr lang="ru-RU" sz="2600" dirty="0"/>
              <a:t> </a:t>
            </a:r>
            <a:r>
              <a:rPr lang="ru-RU" sz="2600" dirty="0" err="1"/>
              <a:t>pentru</a:t>
            </a:r>
            <a:r>
              <a:rPr lang="ru-RU" sz="2600" dirty="0"/>
              <a:t> </a:t>
            </a:r>
            <a:r>
              <a:rPr lang="ru-RU" sz="2600" dirty="0" err="1"/>
              <a:t>tratamentul</a:t>
            </a:r>
            <a:r>
              <a:rPr lang="ru-RU" sz="2600" dirty="0"/>
              <a:t> </a:t>
            </a:r>
            <a:r>
              <a:rPr lang="ru-RU" sz="2600" dirty="0" err="1"/>
              <a:t>afecţiunilor</a:t>
            </a:r>
            <a:r>
              <a:rPr lang="ru-RU" sz="2600" dirty="0"/>
              <a:t> </a:t>
            </a:r>
            <a:r>
              <a:rPr lang="ru-RU" sz="2600" dirty="0" err="1"/>
              <a:t>endocrine</a:t>
            </a:r>
            <a:r>
              <a:rPr lang="ru-RU" sz="2600" dirty="0"/>
              <a:t>, a </a:t>
            </a:r>
            <a:r>
              <a:rPr lang="ru-RU" sz="2600" dirty="0" err="1"/>
              <a:t>sistemului</a:t>
            </a:r>
            <a:r>
              <a:rPr lang="ru-RU" sz="2600" dirty="0"/>
              <a:t> </a:t>
            </a:r>
            <a:r>
              <a:rPr lang="ru-RU" sz="2600" dirty="0" err="1"/>
              <a:t>nervos</a:t>
            </a:r>
            <a:r>
              <a:rPr lang="ru-RU" sz="2600" dirty="0"/>
              <a:t>, </a:t>
            </a:r>
            <a:r>
              <a:rPr lang="ru-RU" sz="2600" dirty="0" err="1"/>
              <a:t>cardio-vascular</a:t>
            </a:r>
            <a:r>
              <a:rPr lang="ru-RU" sz="2600" dirty="0"/>
              <a:t>, </a:t>
            </a:r>
            <a:r>
              <a:rPr lang="ru-RU" sz="2600" dirty="0" err="1"/>
              <a:t>digestiv</a:t>
            </a:r>
            <a:r>
              <a:rPr lang="ru-RU" sz="2600" dirty="0"/>
              <a:t>, </a:t>
            </a:r>
            <a:r>
              <a:rPr lang="ru-RU" sz="2600" dirty="0" err="1"/>
              <a:t>respirator</a:t>
            </a:r>
            <a:r>
              <a:rPr lang="ru-RU" sz="2600" dirty="0"/>
              <a:t>, </a:t>
            </a:r>
            <a:r>
              <a:rPr lang="ru-RU" sz="2600" dirty="0" err="1"/>
              <a:t>precum</a:t>
            </a:r>
            <a:r>
              <a:rPr lang="ru-RU" sz="2600" dirty="0"/>
              <a:t> </a:t>
            </a:r>
            <a:r>
              <a:rPr lang="ru-RU" sz="2600" dirty="0" err="1"/>
              <a:t>şi</a:t>
            </a:r>
            <a:r>
              <a:rPr lang="ru-RU" sz="2600" dirty="0"/>
              <a:t> a </a:t>
            </a:r>
            <a:r>
              <a:rPr lang="ru-RU" sz="2600" dirty="0" err="1"/>
              <a:t>altor</a:t>
            </a:r>
            <a:r>
              <a:rPr lang="ro-RO" sz="2600" dirty="0"/>
              <a:t> </a:t>
            </a:r>
            <a:r>
              <a:rPr lang="ru-RU" sz="2600" dirty="0" err="1"/>
              <a:t>maladii</a:t>
            </a:r>
            <a:r>
              <a:rPr lang="ru-RU" sz="2600" dirty="0"/>
              <a:t>.</a:t>
            </a:r>
            <a:r>
              <a:rPr lang="ro-RO" sz="2600" dirty="0"/>
              <a:t>    </a:t>
            </a:r>
          </a:p>
          <a:p>
            <a:pPr algn="just"/>
            <a:r>
              <a:rPr lang="ru-RU" sz="2600" dirty="0" err="1"/>
              <a:t>Unul</a:t>
            </a:r>
            <a:r>
              <a:rPr lang="ru-RU" sz="2600" dirty="0"/>
              <a:t> </a:t>
            </a:r>
            <a:r>
              <a:rPr lang="ru-RU" sz="2600" dirty="0" err="1"/>
              <a:t>din</a:t>
            </a:r>
            <a:r>
              <a:rPr lang="ru-RU" sz="2600" dirty="0"/>
              <a:t> </a:t>
            </a:r>
            <a:r>
              <a:rPr lang="ru-RU" sz="2600" dirty="0" err="1"/>
              <a:t>cei</a:t>
            </a:r>
            <a:r>
              <a:rPr lang="ru-RU" sz="2600" dirty="0"/>
              <a:t> </a:t>
            </a:r>
            <a:r>
              <a:rPr lang="ru-RU" sz="2600" dirty="0" err="1"/>
              <a:t>mai</a:t>
            </a:r>
            <a:r>
              <a:rPr lang="ru-RU" sz="2600" dirty="0"/>
              <a:t> </a:t>
            </a:r>
            <a:r>
              <a:rPr lang="ru-RU" sz="2600" dirty="0" err="1"/>
              <a:t>importanți pași din</a:t>
            </a:r>
            <a:r>
              <a:rPr lang="ru-RU" sz="2600" dirty="0"/>
              <a:t> </a:t>
            </a:r>
            <a:r>
              <a:rPr lang="ru-RU" sz="2600" dirty="0" err="1"/>
              <a:t>istoria</a:t>
            </a:r>
            <a:r>
              <a:rPr lang="ru-RU" sz="2600" dirty="0"/>
              <a:t> </a:t>
            </a:r>
            <a:r>
              <a:rPr lang="ru-RU" sz="2600" dirty="0" err="1"/>
              <a:t>activității a</a:t>
            </a:r>
            <a:r>
              <a:rPr lang="ru-RU" sz="2600" dirty="0"/>
              <a:t> </a:t>
            </a:r>
            <a:r>
              <a:rPr lang="ru-RU" sz="2600" dirty="0" err="1"/>
              <a:t>fost</a:t>
            </a:r>
            <a:r>
              <a:rPr lang="ru-RU" sz="2600" dirty="0"/>
              <a:t> </a:t>
            </a:r>
            <a:r>
              <a:rPr lang="ru-RU" sz="2600" dirty="0" err="1"/>
              <a:t>construcția noului</a:t>
            </a:r>
            <a:r>
              <a:rPr lang="ru-RU" sz="2600" dirty="0"/>
              <a:t> </a:t>
            </a:r>
            <a:r>
              <a:rPr lang="ru-RU" sz="2600" dirty="0" err="1"/>
              <a:t>complex</a:t>
            </a:r>
            <a:r>
              <a:rPr lang="ru-RU" sz="2600" dirty="0"/>
              <a:t> </a:t>
            </a:r>
            <a:r>
              <a:rPr lang="ru-RU" sz="2600" dirty="0" err="1"/>
              <a:t>de</a:t>
            </a:r>
            <a:r>
              <a:rPr lang="ru-RU" sz="2600" dirty="0"/>
              <a:t> </a:t>
            </a:r>
            <a:r>
              <a:rPr lang="ru-RU" sz="2600" dirty="0" err="1"/>
              <a:t>producere</a:t>
            </a:r>
            <a:r>
              <a:rPr lang="ru-RU" sz="2600" dirty="0"/>
              <a:t> </a:t>
            </a:r>
            <a:r>
              <a:rPr lang="ru-RU" sz="2600" dirty="0" err="1"/>
              <a:t>din</a:t>
            </a:r>
            <a:r>
              <a:rPr lang="ru-RU" sz="2600" dirty="0"/>
              <a:t> </a:t>
            </a:r>
            <a:r>
              <a:rPr lang="ru-RU" sz="2600" dirty="0" err="1"/>
              <a:t>oraşul</a:t>
            </a:r>
            <a:r>
              <a:rPr lang="ru-RU" sz="2600" dirty="0"/>
              <a:t> </a:t>
            </a:r>
            <a:r>
              <a:rPr lang="ru-RU" sz="2600" dirty="0" err="1"/>
              <a:t>Sângera</a:t>
            </a:r>
            <a:r>
              <a:rPr lang="ru-RU" sz="2600" dirty="0"/>
              <a:t>. </a:t>
            </a:r>
            <a:endParaRPr lang="ro-MO" sz="2600" dirty="0"/>
          </a:p>
          <a:p>
            <a:pPr algn="just"/>
            <a:r>
              <a:rPr lang="ru-RU" sz="2600" dirty="0" err="1"/>
              <a:t>Proiectul</a:t>
            </a:r>
            <a:r>
              <a:rPr lang="ru-RU" sz="2600" dirty="0"/>
              <a:t> </a:t>
            </a:r>
            <a:r>
              <a:rPr lang="ru-RU" sz="2600" dirty="0" err="1"/>
              <a:t>este</a:t>
            </a:r>
            <a:r>
              <a:rPr lang="ru-RU" sz="2600" dirty="0"/>
              <a:t> </a:t>
            </a:r>
            <a:r>
              <a:rPr lang="ru-RU" sz="2600" dirty="0" err="1"/>
              <a:t>o</a:t>
            </a:r>
            <a:r>
              <a:rPr lang="ru-RU" sz="2600" dirty="0"/>
              <a:t> </a:t>
            </a:r>
            <a:r>
              <a:rPr lang="ru-RU" sz="2600" dirty="0" err="1"/>
              <a:t>investiție românească</a:t>
            </a:r>
            <a:r>
              <a:rPr lang="ru-RU" sz="2600" dirty="0"/>
              <a:t> </a:t>
            </a:r>
            <a:r>
              <a:rPr lang="ru-RU" sz="2600" dirty="0" err="1"/>
              <a:t>importantă</a:t>
            </a:r>
            <a:r>
              <a:rPr lang="ru-RU" sz="2600" dirty="0"/>
              <a:t> </a:t>
            </a:r>
            <a:r>
              <a:rPr lang="ru-RU" sz="2600" dirty="0" err="1"/>
              <a:t>ce</a:t>
            </a:r>
            <a:r>
              <a:rPr lang="ru-RU" sz="2600" dirty="0"/>
              <a:t> </a:t>
            </a:r>
            <a:r>
              <a:rPr lang="ru-RU" sz="2600" dirty="0" err="1"/>
              <a:t>va</a:t>
            </a:r>
            <a:r>
              <a:rPr lang="ru-RU" sz="2600" dirty="0"/>
              <a:t> </a:t>
            </a:r>
            <a:r>
              <a:rPr lang="ru-RU" sz="2600" dirty="0" err="1"/>
              <a:t>permite</a:t>
            </a:r>
            <a:r>
              <a:rPr lang="ru-RU" sz="2600" dirty="0"/>
              <a:t> </a:t>
            </a:r>
            <a:r>
              <a:rPr lang="ru-RU" sz="2600" dirty="0" err="1"/>
              <a:t>crearea</a:t>
            </a:r>
            <a:r>
              <a:rPr lang="ru-RU" sz="2600" dirty="0"/>
              <a:t> </a:t>
            </a:r>
            <a:r>
              <a:rPr lang="ru-RU" sz="2600" dirty="0" err="1"/>
              <a:t>a</a:t>
            </a:r>
            <a:r>
              <a:rPr lang="ru-RU" sz="2600" dirty="0"/>
              <a:t> </a:t>
            </a:r>
            <a:r>
              <a:rPr lang="ru-RU" sz="2600" dirty="0" err="1"/>
              <a:t>peste</a:t>
            </a:r>
            <a:r>
              <a:rPr lang="ru-RU" sz="2600" dirty="0"/>
              <a:t> 400 </a:t>
            </a:r>
            <a:r>
              <a:rPr lang="ru-RU" sz="2600" dirty="0" err="1"/>
              <a:t>de</a:t>
            </a:r>
            <a:r>
              <a:rPr lang="ru-RU" sz="2600" dirty="0"/>
              <a:t> </a:t>
            </a:r>
            <a:r>
              <a:rPr lang="ru-RU" sz="2600" dirty="0" err="1"/>
              <a:t>locuri</a:t>
            </a:r>
            <a:r>
              <a:rPr lang="ru-RU" sz="2600" dirty="0"/>
              <a:t> </a:t>
            </a:r>
            <a:r>
              <a:rPr lang="ru-RU" sz="2600" dirty="0" err="1"/>
              <a:t>de</a:t>
            </a:r>
            <a:r>
              <a:rPr lang="ru-RU" sz="2600" dirty="0"/>
              <a:t> </a:t>
            </a:r>
            <a:r>
              <a:rPr lang="ru-RU" sz="2600" dirty="0" err="1"/>
              <a:t>muncă</a:t>
            </a:r>
            <a:r>
              <a:rPr lang="ru-RU" sz="2600" dirty="0"/>
              <a:t>. </a:t>
            </a:r>
            <a:endParaRPr lang="ro-MO" sz="2600" dirty="0"/>
          </a:p>
          <a:p>
            <a:pPr algn="just"/>
            <a:r>
              <a:rPr lang="ru-RU" sz="2600" dirty="0" err="1"/>
              <a:t>Acesta</a:t>
            </a:r>
            <a:r>
              <a:rPr lang="ru-RU" sz="2600" dirty="0"/>
              <a:t> </a:t>
            </a:r>
            <a:r>
              <a:rPr lang="ru-RU" sz="2600" dirty="0" err="1"/>
              <a:t>este</a:t>
            </a:r>
            <a:r>
              <a:rPr lang="ru-RU" sz="2600" dirty="0"/>
              <a:t> </a:t>
            </a:r>
            <a:r>
              <a:rPr lang="ru-RU" sz="2600" dirty="0" err="1"/>
              <a:t>amplasat</a:t>
            </a:r>
            <a:r>
              <a:rPr lang="ru-RU" sz="2600" dirty="0"/>
              <a:t> </a:t>
            </a:r>
            <a:r>
              <a:rPr lang="ru-RU" sz="2600" dirty="0" err="1"/>
              <a:t>pe</a:t>
            </a:r>
            <a:r>
              <a:rPr lang="ru-RU" sz="2600" dirty="0"/>
              <a:t> </a:t>
            </a:r>
            <a:r>
              <a:rPr lang="ru-RU" sz="2600" dirty="0" err="1"/>
              <a:t>un</a:t>
            </a:r>
            <a:r>
              <a:rPr lang="ru-RU" sz="2600" dirty="0"/>
              <a:t> </a:t>
            </a:r>
            <a:r>
              <a:rPr lang="ru-RU" sz="2600" dirty="0" err="1"/>
              <a:t>teritoriu</a:t>
            </a:r>
            <a:r>
              <a:rPr lang="ru-RU" sz="2600" dirty="0"/>
              <a:t> </a:t>
            </a:r>
            <a:r>
              <a:rPr lang="ru-RU" sz="2600" dirty="0" err="1"/>
              <a:t>de</a:t>
            </a:r>
            <a:r>
              <a:rPr lang="ru-RU" sz="2600" dirty="0"/>
              <a:t> 2,5 </a:t>
            </a:r>
            <a:r>
              <a:rPr lang="ru-RU" sz="2600" dirty="0" err="1"/>
              <a:t>hectare</a:t>
            </a:r>
            <a:r>
              <a:rPr lang="ru-RU" sz="2600" dirty="0"/>
              <a:t>, </a:t>
            </a:r>
            <a:r>
              <a:rPr lang="ru-RU" sz="2600" dirty="0" err="1"/>
              <a:t>are</a:t>
            </a:r>
            <a:r>
              <a:rPr lang="ru-RU" sz="2600" dirty="0"/>
              <a:t> </a:t>
            </a:r>
            <a:r>
              <a:rPr lang="ru-RU" sz="2600" dirty="0" err="1"/>
              <a:t>o</a:t>
            </a:r>
            <a:r>
              <a:rPr lang="ru-RU" sz="2600" dirty="0"/>
              <a:t> </a:t>
            </a:r>
            <a:r>
              <a:rPr lang="ru-RU" sz="2600" dirty="0" err="1"/>
              <a:t>suprafață de</a:t>
            </a:r>
            <a:r>
              <a:rPr lang="ru-RU" sz="2600" dirty="0"/>
              <a:t> </a:t>
            </a:r>
            <a:r>
              <a:rPr lang="ru-RU" sz="2600" dirty="0" err="1"/>
              <a:t>lucru</a:t>
            </a:r>
            <a:r>
              <a:rPr lang="ru-RU" sz="2600" dirty="0"/>
              <a:t> </a:t>
            </a:r>
            <a:r>
              <a:rPr lang="ru-RU" sz="2600" dirty="0" err="1"/>
              <a:t>de</a:t>
            </a:r>
            <a:r>
              <a:rPr lang="ru-RU" sz="2600" dirty="0"/>
              <a:t> </a:t>
            </a:r>
            <a:r>
              <a:rPr lang="ru-RU" sz="2600" dirty="0" err="1"/>
              <a:t>zece</a:t>
            </a:r>
            <a:r>
              <a:rPr lang="ru-RU" sz="2600" dirty="0"/>
              <a:t> </a:t>
            </a:r>
            <a:r>
              <a:rPr lang="ru-RU" sz="2600" dirty="0" err="1"/>
              <a:t>mii</a:t>
            </a:r>
            <a:r>
              <a:rPr lang="ru-RU" sz="2600" dirty="0"/>
              <a:t> </a:t>
            </a:r>
            <a:r>
              <a:rPr lang="ru-RU" sz="2600" dirty="0" err="1"/>
              <a:t>de</a:t>
            </a:r>
            <a:r>
              <a:rPr lang="ru-RU" sz="2600" dirty="0"/>
              <a:t> </a:t>
            </a:r>
            <a:r>
              <a:rPr lang="ru-RU" sz="2600" dirty="0" err="1"/>
              <a:t>metri</a:t>
            </a:r>
            <a:r>
              <a:rPr lang="ru-RU" sz="2600" dirty="0"/>
              <a:t> </a:t>
            </a:r>
            <a:r>
              <a:rPr lang="ru-RU" sz="2600" dirty="0" err="1"/>
              <a:t>pătrați și a</a:t>
            </a:r>
            <a:r>
              <a:rPr lang="ru-RU" sz="2600" dirty="0"/>
              <a:t> </a:t>
            </a:r>
            <a:r>
              <a:rPr lang="ru-RU" sz="2600" dirty="0" err="1"/>
              <a:t>fost</a:t>
            </a:r>
            <a:r>
              <a:rPr lang="ru-RU" sz="2600" dirty="0"/>
              <a:t> </a:t>
            </a:r>
            <a:r>
              <a:rPr lang="ru-RU" sz="2600" dirty="0" err="1"/>
              <a:t>construit</a:t>
            </a:r>
            <a:r>
              <a:rPr lang="ru-RU" sz="2600" dirty="0"/>
              <a:t> </a:t>
            </a:r>
            <a:r>
              <a:rPr lang="ru-RU" sz="2600" dirty="0" err="1"/>
              <a:t>în</a:t>
            </a:r>
            <a:r>
              <a:rPr lang="ru-RU" sz="2600" dirty="0"/>
              <a:t> </a:t>
            </a:r>
            <a:r>
              <a:rPr lang="ru-RU" sz="2600" dirty="0" err="1"/>
              <a:t>conformitate</a:t>
            </a:r>
            <a:r>
              <a:rPr lang="ru-RU" sz="2600" dirty="0"/>
              <a:t> </a:t>
            </a:r>
            <a:r>
              <a:rPr lang="ru-RU" sz="2600" dirty="0" err="1"/>
              <a:t>cu</a:t>
            </a:r>
            <a:r>
              <a:rPr lang="ru-RU" sz="2600" dirty="0"/>
              <a:t> </a:t>
            </a:r>
            <a:r>
              <a:rPr lang="ru-RU" sz="2600" dirty="0" err="1"/>
              <a:t>standardele</a:t>
            </a:r>
            <a:r>
              <a:rPr lang="ru-RU" sz="2600" dirty="0"/>
              <a:t> </a:t>
            </a:r>
            <a:r>
              <a:rPr lang="ru-RU" sz="2600" dirty="0" err="1"/>
              <a:t>internaționale și cu</a:t>
            </a:r>
            <a:r>
              <a:rPr lang="ru-RU" sz="2600" dirty="0"/>
              <a:t> </a:t>
            </a:r>
            <a:r>
              <a:rPr lang="ru-RU" sz="2600" dirty="0" err="1"/>
              <a:t>Regulile</a:t>
            </a:r>
            <a:r>
              <a:rPr lang="ru-RU" sz="2600" dirty="0"/>
              <a:t> </a:t>
            </a:r>
            <a:r>
              <a:rPr lang="ru-RU" sz="2600" dirty="0" err="1"/>
              <a:t>de</a:t>
            </a:r>
            <a:r>
              <a:rPr lang="ru-RU" sz="2600" dirty="0"/>
              <a:t> </a:t>
            </a:r>
            <a:r>
              <a:rPr lang="ru-RU" sz="2600" dirty="0" err="1"/>
              <a:t>Bună</a:t>
            </a:r>
            <a:r>
              <a:rPr lang="ru-RU" sz="2600" dirty="0"/>
              <a:t> </a:t>
            </a:r>
            <a:r>
              <a:rPr lang="ru-RU" sz="2600" dirty="0" err="1"/>
              <a:t>Practică</a:t>
            </a:r>
            <a:r>
              <a:rPr lang="ru-RU" sz="2600" dirty="0"/>
              <a:t> </a:t>
            </a:r>
            <a:r>
              <a:rPr lang="ru-RU" sz="2600" dirty="0" err="1"/>
              <a:t>la</a:t>
            </a:r>
            <a:r>
              <a:rPr lang="ru-RU" sz="2600" dirty="0"/>
              <a:t> </a:t>
            </a:r>
            <a:r>
              <a:rPr lang="ru-RU" sz="2600" dirty="0" err="1"/>
              <a:t>Fabricarea</a:t>
            </a:r>
            <a:r>
              <a:rPr lang="ru-RU" sz="2600" dirty="0"/>
              <a:t> </a:t>
            </a:r>
            <a:r>
              <a:rPr lang="ru-RU" sz="2600" dirty="0" err="1"/>
              <a:t>Medicamentelor</a:t>
            </a:r>
            <a:r>
              <a:rPr lang="ru-RU" sz="2600" dirty="0"/>
              <a:t> (GMP).</a:t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/28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9" name="AutoShape 2" descr="https://balkanpharmaceuticals.com/media/d01e4743fd7422b7af33970fe3f7b41f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balkanpharmaceuticals.com/media/d01e4743fd7422b7af33970fe3f7b41f%20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balkanpharmaceuticals.com/media/d01e4743fd7422b7af33970fe3f7b41f%20(1)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2876"/>
            <a:ext cx="5749652" cy="574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41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/28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28452"/>
              </p:ext>
            </p:extLst>
          </p:nvPr>
        </p:nvGraphicFramePr>
        <p:xfrm>
          <a:off x="1259632" y="1052736"/>
          <a:ext cx="6810376" cy="4023360"/>
        </p:xfrm>
        <a:graphic>
          <a:graphicData uri="http://schemas.openxmlformats.org/drawingml/2006/table">
            <a:tbl>
              <a:tblPr/>
              <a:tblGrid>
                <a:gridCol w="170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US" b="1">
                          <a:effectLst/>
                          <a:latin typeface="Roboto"/>
                        </a:rPr>
                        <a:t>Anii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Venitul din vinzari (MDL)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Profit net (MDL)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Nr. Angajati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ru-RU" b="1">
                          <a:effectLst/>
                          <a:latin typeface="Roboto"/>
                        </a:rPr>
                        <a:t>2017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112,56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10,80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1">
                          <a:effectLst/>
                          <a:latin typeface="Roboto"/>
                        </a:rPr>
                        <a:t>140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ru-RU" b="1">
                          <a:effectLst/>
                          <a:latin typeface="Roboto"/>
                        </a:rPr>
                        <a:t>2018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105,89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4,32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1">
                          <a:effectLst/>
                          <a:latin typeface="Roboto"/>
                        </a:rPr>
                        <a:t>146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ru-RU" b="1">
                          <a:effectLst/>
                          <a:latin typeface="Roboto"/>
                        </a:rPr>
                        <a:t>2019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150,81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15,90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1">
                          <a:effectLst/>
                          <a:latin typeface="Roboto"/>
                        </a:rPr>
                        <a:t>209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ru-RU" b="1">
                          <a:effectLst/>
                          <a:latin typeface="Roboto"/>
                        </a:rPr>
                        <a:t>2020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146,82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23,35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1">
                          <a:effectLst/>
                          <a:latin typeface="Roboto"/>
                        </a:rPr>
                        <a:t>237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ru-RU" b="1">
                          <a:effectLst/>
                          <a:latin typeface="Roboto"/>
                        </a:rPr>
                        <a:t>2021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160,54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16,70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1" dirty="0">
                          <a:effectLst/>
                          <a:latin typeface="Roboto"/>
                        </a:rPr>
                        <a:t>244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48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368280"/>
          </a:xfrm>
        </p:spPr>
        <p:txBody>
          <a:bodyPr>
            <a:noAutofit/>
          </a:bodyPr>
          <a:lstStyle/>
          <a:p>
            <a:r>
              <a:rPr lang="ru-RU" sz="3000" b="1" u="sng" dirty="0" err="1">
                <a:solidFill>
                  <a:srgbClr val="C00000"/>
                </a:solidFill>
              </a:rPr>
              <a:t>Întreprinderea</a:t>
            </a:r>
            <a:r>
              <a:rPr lang="ru-RU" sz="3000" b="1" u="sng" dirty="0">
                <a:solidFill>
                  <a:srgbClr val="C00000"/>
                </a:solidFill>
              </a:rPr>
              <a:t> </a:t>
            </a:r>
            <a:r>
              <a:rPr lang="ru-RU" sz="3000" b="1" u="sng" dirty="0" err="1">
                <a:solidFill>
                  <a:srgbClr val="C00000"/>
                </a:solidFill>
              </a:rPr>
              <a:t>Balkan</a:t>
            </a:r>
            <a:r>
              <a:rPr lang="ru-RU" sz="3000" b="1" u="sng" dirty="0">
                <a:solidFill>
                  <a:srgbClr val="C00000"/>
                </a:solidFill>
              </a:rPr>
              <a:t> </a:t>
            </a:r>
            <a:r>
              <a:rPr lang="ru-RU" sz="3000" b="1" u="sng" dirty="0" err="1">
                <a:solidFill>
                  <a:srgbClr val="C00000"/>
                </a:solidFill>
              </a:rPr>
              <a:t>Pharmaceuticals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500042"/>
            <a:ext cx="8686800" cy="5626121"/>
          </a:xfrm>
        </p:spPr>
        <p:txBody>
          <a:bodyPr>
            <a:noAutofit/>
          </a:bodyPr>
          <a:lstStyle/>
          <a:p>
            <a:pPr algn="just"/>
            <a:r>
              <a:rPr lang="ru-RU" sz="3600" dirty="0" err="1"/>
              <a:t>Fabrica</a:t>
            </a:r>
            <a:r>
              <a:rPr lang="ru-RU" sz="3600" dirty="0"/>
              <a:t> </a:t>
            </a:r>
            <a:r>
              <a:rPr lang="ru-RU" sz="3600" dirty="0" err="1"/>
              <a:t>are</a:t>
            </a:r>
            <a:r>
              <a:rPr lang="ru-RU" sz="3600" dirty="0"/>
              <a:t> </a:t>
            </a:r>
            <a:r>
              <a:rPr lang="ro-RO" sz="3600" dirty="0"/>
              <a:t>4</a:t>
            </a:r>
            <a:r>
              <a:rPr lang="ru-RU" sz="3600" dirty="0"/>
              <a:t> </a:t>
            </a:r>
            <a:r>
              <a:rPr lang="ru-RU" sz="3600" dirty="0" err="1"/>
              <a:t>linii</a:t>
            </a:r>
            <a:r>
              <a:rPr lang="ru-RU" sz="3600" dirty="0"/>
              <a:t> </a:t>
            </a:r>
            <a:r>
              <a:rPr lang="ru-RU" sz="3600" dirty="0" err="1"/>
              <a:t>de</a:t>
            </a:r>
            <a:r>
              <a:rPr lang="ru-RU" sz="3600" dirty="0"/>
              <a:t> </a:t>
            </a:r>
            <a:r>
              <a:rPr lang="ru-RU" sz="3600" dirty="0" err="1"/>
              <a:t>producere</a:t>
            </a:r>
            <a:r>
              <a:rPr lang="ru-RU" sz="3600" dirty="0"/>
              <a:t> </a:t>
            </a:r>
            <a:r>
              <a:rPr lang="ru-RU" sz="3600" dirty="0" err="1"/>
              <a:t>a</a:t>
            </a:r>
            <a:r>
              <a:rPr lang="ru-RU" sz="3600" dirty="0"/>
              <a:t> </a:t>
            </a:r>
            <a:r>
              <a:rPr lang="ru-RU" sz="3600" dirty="0" err="1"/>
              <a:t>medicamentelor</a:t>
            </a:r>
            <a:r>
              <a:rPr lang="ru-RU" sz="3600" dirty="0"/>
              <a:t>, </a:t>
            </a:r>
            <a:r>
              <a:rPr lang="ru-RU" sz="3600" dirty="0" err="1"/>
              <a:t>iar</a:t>
            </a:r>
            <a:r>
              <a:rPr lang="ru-RU" sz="3600" dirty="0"/>
              <a:t> </a:t>
            </a:r>
            <a:r>
              <a:rPr lang="ru-RU" sz="3600" dirty="0" err="1"/>
              <a:t>în</a:t>
            </a:r>
            <a:r>
              <a:rPr lang="ru-RU" sz="3600" dirty="0"/>
              <a:t> </a:t>
            </a:r>
            <a:r>
              <a:rPr lang="ru-RU" sz="3600" dirty="0" err="1"/>
              <a:t>viitorul</a:t>
            </a:r>
            <a:r>
              <a:rPr lang="ru-RU" sz="3600" dirty="0"/>
              <a:t> </a:t>
            </a:r>
            <a:r>
              <a:rPr lang="ru-RU" sz="3600" dirty="0" err="1"/>
              <a:t>apropiat</a:t>
            </a:r>
            <a:r>
              <a:rPr lang="ru-RU" sz="3600" dirty="0"/>
              <a:t> </a:t>
            </a:r>
            <a:r>
              <a:rPr lang="ru-RU" sz="3600" dirty="0" err="1"/>
              <a:t>este</a:t>
            </a:r>
            <a:r>
              <a:rPr lang="ru-RU" sz="3600" dirty="0"/>
              <a:t> </a:t>
            </a:r>
            <a:r>
              <a:rPr lang="ru-RU" sz="3600" dirty="0" err="1"/>
              <a:t>planificată</a:t>
            </a:r>
            <a:r>
              <a:rPr lang="ru-RU" sz="3600" dirty="0"/>
              <a:t> </a:t>
            </a:r>
            <a:r>
              <a:rPr lang="ru-RU" sz="3600" dirty="0" err="1"/>
              <a:t>construirea</a:t>
            </a:r>
            <a:r>
              <a:rPr lang="ru-RU" sz="3600" dirty="0"/>
              <a:t> </a:t>
            </a:r>
            <a:r>
              <a:rPr lang="ru-RU" sz="3600" dirty="0" err="1"/>
              <a:t>unui</a:t>
            </a:r>
            <a:r>
              <a:rPr lang="ru-RU" sz="3600" dirty="0"/>
              <a:t> </a:t>
            </a:r>
            <a:r>
              <a:rPr lang="ru-RU" sz="3600" dirty="0" err="1"/>
              <a:t>bloc</a:t>
            </a:r>
            <a:r>
              <a:rPr lang="ru-RU" sz="3600" dirty="0"/>
              <a:t> </a:t>
            </a:r>
            <a:r>
              <a:rPr lang="ru-RU" sz="3600" dirty="0" err="1"/>
              <a:t>nou</a:t>
            </a:r>
            <a:r>
              <a:rPr lang="ru-RU" sz="3600" dirty="0"/>
              <a:t> </a:t>
            </a:r>
            <a:r>
              <a:rPr lang="ru-RU" sz="3600" dirty="0" err="1"/>
              <a:t>pentru</a:t>
            </a:r>
            <a:r>
              <a:rPr lang="ru-RU" sz="3600" dirty="0"/>
              <a:t> </a:t>
            </a:r>
            <a:r>
              <a:rPr lang="ru-RU" sz="3600" dirty="0" err="1"/>
              <a:t>fabricarea</a:t>
            </a:r>
            <a:r>
              <a:rPr lang="ru-RU" sz="3600" dirty="0"/>
              <a:t> </a:t>
            </a:r>
            <a:r>
              <a:rPr lang="ru-RU" sz="3600" dirty="0" err="1"/>
              <a:t>medicamentelor</a:t>
            </a:r>
            <a:r>
              <a:rPr lang="ru-RU" sz="3600" dirty="0"/>
              <a:t> </a:t>
            </a:r>
            <a:r>
              <a:rPr lang="ru-RU" sz="3600" dirty="0" err="1"/>
              <a:t>antibiotice</a:t>
            </a:r>
            <a:r>
              <a:rPr lang="ru-RU" sz="3600" dirty="0"/>
              <a:t>.</a:t>
            </a:r>
            <a:endParaRPr lang="ro-RO" sz="3600" dirty="0"/>
          </a:p>
          <a:p>
            <a:pPr algn="just"/>
            <a:r>
              <a:rPr lang="ru-RU" sz="3600" dirty="0" err="1"/>
              <a:t>Fabrica</a:t>
            </a:r>
            <a:r>
              <a:rPr lang="ru-RU" sz="3600" dirty="0"/>
              <a:t> </a:t>
            </a:r>
            <a:r>
              <a:rPr lang="ru-RU" sz="3600" dirty="0" err="1"/>
              <a:t>este</a:t>
            </a:r>
            <a:r>
              <a:rPr lang="ru-RU" sz="3600" dirty="0"/>
              <a:t> </a:t>
            </a:r>
            <a:r>
              <a:rPr lang="ru-RU" sz="3600" dirty="0" err="1"/>
              <a:t>compusă</a:t>
            </a:r>
            <a:r>
              <a:rPr lang="ru-RU" sz="3600" dirty="0"/>
              <a:t> </a:t>
            </a:r>
            <a:r>
              <a:rPr lang="ru-RU" sz="3600" dirty="0" err="1"/>
              <a:t>din</a:t>
            </a:r>
            <a:r>
              <a:rPr lang="ru-RU" sz="3600" dirty="0"/>
              <a:t> </a:t>
            </a:r>
            <a:r>
              <a:rPr lang="ru-RU" sz="3600" dirty="0" err="1"/>
              <a:t>două</a:t>
            </a:r>
            <a:r>
              <a:rPr lang="ru-RU" sz="3600" dirty="0"/>
              <a:t> </a:t>
            </a:r>
            <a:r>
              <a:rPr lang="ru-RU" sz="3600" dirty="0" err="1"/>
              <a:t>secții mari</a:t>
            </a:r>
            <a:r>
              <a:rPr lang="ru-RU" sz="3600" dirty="0"/>
              <a:t>: </a:t>
            </a:r>
            <a:r>
              <a:rPr lang="ru-RU" sz="3600" dirty="0" err="1"/>
              <a:t>secția preparate</a:t>
            </a:r>
            <a:r>
              <a:rPr lang="ru-RU" sz="3600" dirty="0"/>
              <a:t> </a:t>
            </a:r>
            <a:r>
              <a:rPr lang="ru-RU" sz="3600" dirty="0" err="1"/>
              <a:t>și secția citostatice</a:t>
            </a:r>
            <a:r>
              <a:rPr lang="ru-RU" sz="3600" dirty="0"/>
              <a:t> (</a:t>
            </a:r>
            <a:r>
              <a:rPr lang="ru-RU" sz="3600" dirty="0" err="1"/>
              <a:t>medicamente</a:t>
            </a:r>
            <a:r>
              <a:rPr lang="ru-RU" sz="3600" dirty="0"/>
              <a:t> </a:t>
            </a:r>
            <a:r>
              <a:rPr lang="ru-RU" sz="3600" dirty="0" err="1"/>
              <a:t>anti-tumorale</a:t>
            </a:r>
            <a:r>
              <a:rPr lang="ru-RU" sz="3600" dirty="0"/>
              <a:t>, </a:t>
            </a:r>
            <a:r>
              <a:rPr lang="ru-RU" sz="3600" dirty="0" err="1"/>
              <a:t>utilizate</a:t>
            </a:r>
            <a:r>
              <a:rPr lang="ru-RU" sz="3600" dirty="0"/>
              <a:t> </a:t>
            </a:r>
            <a:r>
              <a:rPr lang="ru-RU" sz="3600" dirty="0" err="1"/>
              <a:t>în</a:t>
            </a:r>
            <a:r>
              <a:rPr lang="ru-RU" sz="3600" dirty="0"/>
              <a:t> </a:t>
            </a:r>
            <a:r>
              <a:rPr lang="ru-RU" sz="3600" dirty="0" err="1"/>
              <a:t>tratamentul</a:t>
            </a:r>
            <a:r>
              <a:rPr lang="ru-RU" sz="3600" dirty="0"/>
              <a:t> </a:t>
            </a:r>
            <a:r>
              <a:rPr lang="ru-RU" sz="3600" dirty="0" err="1"/>
              <a:t>cancerului</a:t>
            </a:r>
            <a:r>
              <a:rPr lang="ru-RU" sz="3600" dirty="0"/>
              <a:t>).</a:t>
            </a:r>
            <a:endParaRPr lang="ro-RO" sz="3600" dirty="0"/>
          </a:p>
          <a:p>
            <a:pPr algn="just">
              <a:buNone/>
            </a:pP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u="sng" dirty="0"/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rgbClr val="C00000"/>
                </a:solidFill>
              </a:rPr>
              <a:t>Fabrica</a:t>
            </a:r>
            <a:r>
              <a:rPr lang="en-US" sz="3000" b="1" dirty="0">
                <a:solidFill>
                  <a:srgbClr val="C00000"/>
                </a:solidFill>
              </a:rPr>
              <a:t> de </a:t>
            </a:r>
            <a:r>
              <a:rPr lang="en-US" sz="3000" b="1" dirty="0" err="1">
                <a:solidFill>
                  <a:srgbClr val="C00000"/>
                </a:solidFill>
              </a:rPr>
              <a:t>medicamente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i="1" dirty="0">
                <a:solidFill>
                  <a:srgbClr val="C00000"/>
                </a:solidFill>
              </a:rPr>
              <a:t>FARMAPRIM SRL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ro-RO" sz="3000" b="1" dirty="0">
                <a:solidFill>
                  <a:srgbClr val="C00000"/>
                </a:solidFill>
              </a:rPr>
              <a:t/>
            </a:r>
            <a:br>
              <a:rPr lang="ro-RO" sz="3000" b="1" dirty="0">
                <a:solidFill>
                  <a:srgbClr val="C00000"/>
                </a:solidFill>
              </a:rPr>
            </a:br>
            <a:r>
              <a:rPr lang="en-US" sz="3000" b="1" dirty="0">
                <a:solidFill>
                  <a:srgbClr val="C00000"/>
                </a:solidFill>
              </a:rPr>
              <a:t>(</a:t>
            </a:r>
            <a:r>
              <a:rPr lang="en-US" sz="3000" b="1" dirty="0" err="1">
                <a:solidFill>
                  <a:srgbClr val="C00000"/>
                </a:solidFill>
              </a:rPr>
              <a:t>Porumbeni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Criuleni</a:t>
            </a:r>
            <a:r>
              <a:rPr lang="en-US" sz="3000" b="1" dirty="0">
                <a:solidFill>
                  <a:srgbClr val="C00000"/>
                </a:solidFill>
              </a:rPr>
              <a:t>)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72518" cy="5143536"/>
          </a:xfrm>
        </p:spPr>
        <p:txBody>
          <a:bodyPr>
            <a:noAutofit/>
          </a:bodyPr>
          <a:lstStyle/>
          <a:p>
            <a:pPr algn="just"/>
            <a:r>
              <a:rPr lang="ro-RO" sz="2000" b="1" dirty="0"/>
              <a:t>Produce medicamente</a:t>
            </a:r>
          </a:p>
          <a:p>
            <a:pPr algn="just"/>
            <a:r>
              <a:rPr lang="en-US" sz="2000" b="1" dirty="0" err="1"/>
              <a:t>exportă</a:t>
            </a:r>
            <a:r>
              <a:rPr lang="en-US" sz="2000" b="1" dirty="0"/>
              <a:t> </a:t>
            </a:r>
            <a:r>
              <a:rPr lang="en-US" sz="2000" b="1" dirty="0" err="1"/>
              <a:t>cantităţi</a:t>
            </a:r>
            <a:r>
              <a:rPr lang="en-US" sz="2000" b="1" dirty="0"/>
              <a:t> </a:t>
            </a:r>
            <a:r>
              <a:rPr lang="en-US" sz="2000" b="1" dirty="0" err="1"/>
              <a:t>semnificative</a:t>
            </a:r>
            <a:r>
              <a:rPr lang="en-US" sz="2000" b="1" dirty="0"/>
              <a:t> de </a:t>
            </a:r>
            <a:r>
              <a:rPr lang="en-US" sz="2000" b="1" dirty="0" err="1"/>
              <a:t>produse</a:t>
            </a:r>
            <a:r>
              <a:rPr lang="en-US" sz="2000" b="1" dirty="0"/>
              <a:t> </a:t>
            </a:r>
            <a:r>
              <a:rPr lang="en-US" sz="2000" b="1" dirty="0" err="1"/>
              <a:t>farmaceutice</a:t>
            </a:r>
            <a:r>
              <a:rPr lang="en-US" sz="2000" b="1" dirty="0"/>
              <a:t> </a:t>
            </a:r>
            <a:r>
              <a:rPr lang="en-US" sz="2000" b="1" dirty="0" err="1"/>
              <a:t>în</a:t>
            </a:r>
            <a:r>
              <a:rPr lang="en-US" sz="2000" b="1" dirty="0"/>
              <a:t> </a:t>
            </a:r>
            <a:r>
              <a:rPr lang="en-US" sz="2000" b="1" dirty="0" err="1"/>
              <a:t>ţările</a:t>
            </a:r>
            <a:r>
              <a:rPr lang="en-US" sz="2000" b="1" dirty="0"/>
              <a:t> CSI, Vietnam, </a:t>
            </a:r>
            <a:r>
              <a:rPr lang="en-US" sz="2000" b="1" dirty="0" err="1"/>
              <a:t>iar</a:t>
            </a:r>
            <a:r>
              <a:rPr lang="en-US" sz="2000" b="1" dirty="0"/>
              <a:t> </a:t>
            </a:r>
            <a:r>
              <a:rPr lang="en-US" sz="2000" b="1" dirty="0" err="1"/>
              <a:t>în</a:t>
            </a:r>
            <a:r>
              <a:rPr lang="en-US" sz="2000" b="1" dirty="0"/>
              <a:t> </a:t>
            </a:r>
            <a:r>
              <a:rPr lang="en-US" sz="2000" b="1" dirty="0" err="1"/>
              <a:t>viitorul</a:t>
            </a:r>
            <a:r>
              <a:rPr lang="en-US" sz="2000" b="1" dirty="0"/>
              <a:t> </a:t>
            </a:r>
            <a:r>
              <a:rPr lang="en-US" sz="2000" b="1" dirty="0" err="1"/>
              <a:t>apropiat</a:t>
            </a:r>
            <a:r>
              <a:rPr lang="en-US" sz="2000" b="1" dirty="0"/>
              <a:t> </a:t>
            </a:r>
            <a:r>
              <a:rPr lang="en-US" sz="2000" b="1" dirty="0" err="1"/>
              <a:t>intenţionează</a:t>
            </a:r>
            <a:r>
              <a:rPr lang="en-US" sz="2000" b="1" dirty="0"/>
              <a:t> </a:t>
            </a:r>
            <a:r>
              <a:rPr lang="en-US" sz="2000" b="1" dirty="0" err="1"/>
              <a:t>să</a:t>
            </a:r>
            <a:r>
              <a:rPr lang="en-US" sz="2000" b="1" dirty="0"/>
              <a:t> </a:t>
            </a:r>
            <a:r>
              <a:rPr lang="en-US" sz="2000" b="1" dirty="0" err="1"/>
              <a:t>penetreze</a:t>
            </a:r>
            <a:r>
              <a:rPr lang="en-US" sz="2000" b="1" dirty="0"/>
              <a:t> </a:t>
            </a:r>
            <a:r>
              <a:rPr lang="en-US" sz="2000" b="1" dirty="0" err="1"/>
              <a:t>piaţa</a:t>
            </a:r>
            <a:r>
              <a:rPr lang="en-US" sz="2000" b="1" dirty="0"/>
              <a:t> </a:t>
            </a:r>
            <a:r>
              <a:rPr lang="en-US" sz="2000" b="1" dirty="0" err="1"/>
              <a:t>Indoneziei</a:t>
            </a:r>
            <a:r>
              <a:rPr lang="en-US" sz="2000" b="1" dirty="0"/>
              <a:t> </a:t>
            </a:r>
            <a:r>
              <a:rPr lang="en-US" sz="2000" b="1" dirty="0" err="1"/>
              <a:t>şi</a:t>
            </a:r>
            <a:r>
              <a:rPr lang="en-US" sz="2000" b="1" dirty="0"/>
              <a:t> </a:t>
            </a:r>
            <a:r>
              <a:rPr lang="en-US" sz="2000" b="1" dirty="0" err="1"/>
              <a:t>cea</a:t>
            </a:r>
            <a:r>
              <a:rPr lang="en-US" sz="2000" b="1" dirty="0"/>
              <a:t> a UE. </a:t>
            </a:r>
            <a:endParaRPr lang="ro-RO" sz="2000" b="1" dirty="0"/>
          </a:p>
          <a:p>
            <a:pPr algn="just"/>
            <a:r>
              <a:rPr lang="en-US" sz="2000" b="1" dirty="0" err="1"/>
              <a:t>Astăzi</a:t>
            </a:r>
            <a:r>
              <a:rPr lang="en-US" sz="2000" b="1" dirty="0"/>
              <a:t>, </a:t>
            </a:r>
            <a:r>
              <a:rPr lang="en-US" sz="2000" b="1" dirty="0" err="1"/>
              <a:t>fabrica</a:t>
            </a:r>
            <a:r>
              <a:rPr lang="en-US" sz="2000" b="1" dirty="0"/>
              <a:t> </a:t>
            </a:r>
            <a:r>
              <a:rPr lang="en-US" sz="2000" b="1" dirty="0" err="1"/>
              <a:t>reprezintă</a:t>
            </a:r>
            <a:r>
              <a:rPr lang="en-US" sz="2000" b="1" dirty="0"/>
              <a:t> o </a:t>
            </a:r>
            <a:r>
              <a:rPr lang="en-US" sz="2000" b="1" dirty="0" err="1"/>
              <a:t>investiţie</a:t>
            </a:r>
            <a:r>
              <a:rPr lang="en-US" sz="2000" b="1" dirty="0"/>
              <a:t> </a:t>
            </a:r>
            <a:r>
              <a:rPr lang="en-US" sz="2000" b="1" dirty="0" err="1"/>
              <a:t>locală</a:t>
            </a:r>
            <a:r>
              <a:rPr lang="en-US" sz="2000" b="1" dirty="0"/>
              <a:t> de </a:t>
            </a:r>
            <a:r>
              <a:rPr lang="en-US" sz="2000" b="1" dirty="0" err="1"/>
              <a:t>peste</a:t>
            </a:r>
            <a:r>
              <a:rPr lang="en-US" sz="2000" b="1" dirty="0"/>
              <a:t> 14 </a:t>
            </a:r>
            <a:r>
              <a:rPr lang="en-US" sz="2000" b="1" dirty="0" err="1"/>
              <a:t>mln</a:t>
            </a:r>
            <a:r>
              <a:rPr lang="en-US" sz="2000" b="1" dirty="0"/>
              <a:t>. euro, </a:t>
            </a:r>
            <a:r>
              <a:rPr lang="en-US" sz="2000" b="1" dirty="0" err="1"/>
              <a:t>având</a:t>
            </a:r>
            <a:r>
              <a:rPr lang="en-US" sz="2000" b="1" dirty="0"/>
              <a:t> o </a:t>
            </a:r>
            <a:r>
              <a:rPr lang="en-US" sz="2000" b="1" dirty="0" err="1"/>
              <a:t>suprafaţă</a:t>
            </a:r>
            <a:r>
              <a:rPr lang="en-US" sz="2000" b="1" dirty="0"/>
              <a:t> de </a:t>
            </a:r>
            <a:r>
              <a:rPr lang="en-US" sz="2000" b="1" dirty="0" err="1"/>
              <a:t>producţie</a:t>
            </a:r>
            <a:r>
              <a:rPr lang="en-US" sz="2000" b="1" dirty="0"/>
              <a:t> de 6000 </a:t>
            </a:r>
            <a:r>
              <a:rPr lang="en-US" sz="2000" b="1" dirty="0" err="1"/>
              <a:t>m.p</a:t>
            </a:r>
            <a:r>
              <a:rPr lang="en-US" sz="2000" b="1" dirty="0"/>
              <a:t>., </a:t>
            </a:r>
            <a:endParaRPr lang="ro-RO" sz="2000" b="1" dirty="0"/>
          </a:p>
          <a:p>
            <a:pPr algn="just"/>
            <a:r>
              <a:rPr lang="en-US" sz="2000" b="1" dirty="0"/>
              <a:t>un </a:t>
            </a:r>
            <a:r>
              <a:rPr lang="en-US" sz="2000" b="1" dirty="0" err="1"/>
              <a:t>portofoliu</a:t>
            </a:r>
            <a:r>
              <a:rPr lang="en-US" sz="2000" b="1" dirty="0"/>
              <a:t> de </a:t>
            </a:r>
            <a:r>
              <a:rPr lang="en-US" sz="2000" b="1" dirty="0" err="1"/>
              <a:t>peste</a:t>
            </a:r>
            <a:r>
              <a:rPr lang="en-US" sz="2000" b="1" dirty="0"/>
              <a:t> 125 de </a:t>
            </a:r>
            <a:r>
              <a:rPr lang="en-US" sz="2000" b="1" dirty="0" err="1"/>
              <a:t>tipuri</a:t>
            </a:r>
            <a:r>
              <a:rPr lang="en-US" sz="2000" b="1" dirty="0"/>
              <a:t> </a:t>
            </a:r>
            <a:r>
              <a:rPr lang="en-US" sz="2000" b="1" dirty="0" err="1"/>
              <a:t>medicamente</a:t>
            </a:r>
            <a:r>
              <a:rPr lang="en-US" sz="2000" b="1" dirty="0"/>
              <a:t> din 25 de </a:t>
            </a:r>
            <a:r>
              <a:rPr lang="en-US" sz="2000" b="1" dirty="0" err="1"/>
              <a:t>grupe</a:t>
            </a:r>
            <a:r>
              <a:rPr lang="en-US" sz="2000" b="1" dirty="0"/>
              <a:t> </a:t>
            </a:r>
            <a:r>
              <a:rPr lang="en-US" sz="2000" b="1" dirty="0" err="1"/>
              <a:t>farmacoterapeutice</a:t>
            </a:r>
            <a:r>
              <a:rPr lang="en-US" sz="2000" b="1" dirty="0"/>
              <a:t> </a:t>
            </a:r>
            <a:r>
              <a:rPr lang="en-US" sz="2000" b="1" dirty="0" err="1"/>
              <a:t>şi</a:t>
            </a:r>
            <a:r>
              <a:rPr lang="en-US" sz="2000" b="1" dirty="0"/>
              <a:t> 140 de </a:t>
            </a:r>
            <a:r>
              <a:rPr lang="en-US" sz="2000" b="1" dirty="0" err="1"/>
              <a:t>angajaţi</a:t>
            </a:r>
            <a:r>
              <a:rPr lang="en-US" sz="2000" b="1" dirty="0"/>
              <a:t>, </a:t>
            </a:r>
            <a:r>
              <a:rPr lang="en-US" sz="2000" b="1" dirty="0" err="1"/>
              <a:t>dintre</a:t>
            </a:r>
            <a:r>
              <a:rPr lang="en-US" sz="2000" b="1" dirty="0"/>
              <a:t> care circa 40% </a:t>
            </a:r>
            <a:r>
              <a:rPr lang="en-US" sz="2000" b="1" dirty="0" err="1"/>
              <a:t>sunt</a:t>
            </a:r>
            <a:r>
              <a:rPr lang="en-US" sz="2000" b="1" dirty="0"/>
              <a:t> din </a:t>
            </a:r>
            <a:r>
              <a:rPr lang="en-US" sz="2000" b="1" dirty="0" err="1"/>
              <a:t>satul</a:t>
            </a:r>
            <a:r>
              <a:rPr lang="en-US" sz="2000" b="1" dirty="0"/>
              <a:t> </a:t>
            </a:r>
            <a:r>
              <a:rPr lang="en-US" sz="2000" b="1" dirty="0" err="1"/>
              <a:t>Porumbeni</a:t>
            </a:r>
            <a:r>
              <a:rPr lang="en-US" sz="2000" b="1" dirty="0"/>
              <a:t>. </a:t>
            </a:r>
            <a:endParaRPr lang="ro-RO" sz="2000" b="1" dirty="0"/>
          </a:p>
          <a:p>
            <a:pPr algn="just"/>
            <a:r>
              <a:rPr lang="en-US" sz="2000" b="1" dirty="0" err="1"/>
              <a:t>Noua</a:t>
            </a:r>
            <a:r>
              <a:rPr lang="en-US" sz="2000" b="1" dirty="0"/>
              <a:t> </a:t>
            </a:r>
            <a:r>
              <a:rPr lang="en-US" sz="2000" b="1" dirty="0" err="1"/>
              <a:t>fabrică</a:t>
            </a:r>
            <a:r>
              <a:rPr lang="en-US" sz="2000" b="1" dirty="0"/>
              <a:t> are </a:t>
            </a:r>
            <a:r>
              <a:rPr lang="en-US" sz="2000" b="1" dirty="0" err="1"/>
              <a:t>capacitatea</a:t>
            </a:r>
            <a:r>
              <a:rPr lang="en-US" sz="2000" b="1" dirty="0"/>
              <a:t> de a produce </a:t>
            </a:r>
            <a:r>
              <a:rPr lang="en-US" sz="2000" b="1" dirty="0" err="1"/>
              <a:t>anual</a:t>
            </a:r>
            <a:r>
              <a:rPr lang="en-US" sz="2000" b="1" dirty="0"/>
              <a:t> </a:t>
            </a:r>
            <a:r>
              <a:rPr lang="en-US" sz="2000" b="1" dirty="0" err="1"/>
              <a:t>peste</a:t>
            </a:r>
            <a:r>
              <a:rPr lang="en-US" sz="2000" b="1" dirty="0"/>
              <a:t> 55 mil. de </a:t>
            </a:r>
            <a:r>
              <a:rPr lang="en-US" sz="2000" b="1" dirty="0" err="1"/>
              <a:t>ambalaje</a:t>
            </a:r>
            <a:r>
              <a:rPr lang="en-US" sz="2000" b="1" dirty="0"/>
              <a:t>.</a:t>
            </a:r>
            <a:endParaRPr lang="ru-RU" sz="2000" b="1" dirty="0"/>
          </a:p>
          <a:p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026" name="AutoShape 2" descr="Imagini pentru farmapr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Imagini pentru farmapr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Imagini pentru farmapr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Imagini pentru farmapr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pic>
        <p:nvPicPr>
          <p:cNvPr id="7170" name="Picture 2" descr="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71076"/>
            <a:ext cx="4392488" cy="24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/>
            </a:r>
            <a:br>
              <a:rPr lang="ro-RO" b="1" dirty="0" smtClean="0"/>
            </a:br>
            <a:r>
              <a:rPr lang="vi-VN" b="1" dirty="0" smtClean="0"/>
              <a:t>Specializarea </a:t>
            </a:r>
            <a:r>
              <a:rPr lang="vi-VN" b="1" dirty="0"/>
              <a:t>companiei FARMAPRIM</a:t>
            </a:r>
            <a:r>
              <a:rPr lang="ro-RO" b="1" dirty="0"/>
              <a:t>:</a:t>
            </a:r>
            <a:r>
              <a:rPr lang="vi-VN" b="1" dirty="0"/>
              <a:t/>
            </a:r>
            <a:br>
              <a:rPr lang="vi-VN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t"/>
            <a:r>
              <a:rPr lang="vi-VN" dirty="0"/>
              <a:t/>
            </a:r>
            <a:br>
              <a:rPr lang="vi-VN" dirty="0"/>
            </a:br>
            <a:r>
              <a:rPr lang="vi-VN" b="1" dirty="0"/>
              <a:t>Supozitoarele</a:t>
            </a:r>
            <a:r>
              <a:rPr lang="vi-VN" dirty="0"/>
              <a:t> - specializarea inițială și de bază a companiei. Alte forme medicamentoase - produse FARMAPRIM: unguente, geluri, creme.</a:t>
            </a:r>
            <a:br>
              <a:rPr lang="vi-VN" dirty="0"/>
            </a:br>
            <a:r>
              <a:rPr lang="vi-VN" dirty="0"/>
              <a:t>Noua fabrică a companiei FARMAPRIM permite extinderea portofoliului de produse, precum dezvoltarea și lansarea pe piață de noi forme farmaceutice: capsule, suspensii, siropuri.</a:t>
            </a:r>
          </a:p>
          <a:p>
            <a:pPr fontAlgn="t"/>
            <a:r>
              <a:rPr lang="vi-VN" b="1" dirty="0"/>
              <a:t>FARMAPRIM – unicul producător de supozitoare din Republica Moldova</a:t>
            </a:r>
            <a:endParaRPr lang="vi-VN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/28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5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670472"/>
              </p:ext>
            </p:extLst>
          </p:nvPr>
        </p:nvGraphicFramePr>
        <p:xfrm>
          <a:off x="683568" y="1268761"/>
          <a:ext cx="8064896" cy="4468940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7320">
                <a:tc>
                  <a:txBody>
                    <a:bodyPr/>
                    <a:lstStyle/>
                    <a:p>
                      <a:pPr algn="l" fontAlgn="auto"/>
                      <a:r>
                        <a:rPr lang="en-US" b="1" dirty="0" err="1">
                          <a:effectLst/>
                          <a:latin typeface="Roboto"/>
                        </a:rPr>
                        <a:t>Anii</a:t>
                      </a:r>
                      <a:endParaRPr lang="en-US" b="1" dirty="0">
                        <a:effectLst/>
                        <a:latin typeface="Roboto"/>
                      </a:endParaRP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Venitul din vinzari (MDL)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Profit net (MDL)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Nr. Angajati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324">
                <a:tc>
                  <a:txBody>
                    <a:bodyPr/>
                    <a:lstStyle/>
                    <a:p>
                      <a:pPr algn="l" fontAlgn="auto"/>
                      <a:r>
                        <a:rPr lang="ru-RU" b="1">
                          <a:effectLst/>
                          <a:latin typeface="Roboto"/>
                        </a:rPr>
                        <a:t>2017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195,54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13,24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1">
                          <a:effectLst/>
                          <a:latin typeface="Roboto"/>
                        </a:rPr>
                        <a:t>124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324">
                <a:tc>
                  <a:txBody>
                    <a:bodyPr/>
                    <a:lstStyle/>
                    <a:p>
                      <a:pPr algn="l" fontAlgn="auto"/>
                      <a:r>
                        <a:rPr lang="ru-RU" b="1">
                          <a:effectLst/>
                          <a:latin typeface="Roboto"/>
                        </a:rPr>
                        <a:t>2018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202,98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16,47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1" dirty="0">
                          <a:effectLst/>
                          <a:latin typeface="Roboto"/>
                        </a:rPr>
                        <a:t>159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324">
                <a:tc>
                  <a:txBody>
                    <a:bodyPr/>
                    <a:lstStyle/>
                    <a:p>
                      <a:pPr algn="l" fontAlgn="auto"/>
                      <a:r>
                        <a:rPr lang="ru-RU" b="1">
                          <a:effectLst/>
                          <a:latin typeface="Roboto"/>
                        </a:rPr>
                        <a:t>2019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166,70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-17,79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1">
                          <a:effectLst/>
                          <a:latin typeface="Roboto"/>
                        </a:rPr>
                        <a:t>152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324">
                <a:tc>
                  <a:txBody>
                    <a:bodyPr/>
                    <a:lstStyle/>
                    <a:p>
                      <a:pPr algn="l" fontAlgn="auto"/>
                      <a:r>
                        <a:rPr lang="ru-RU" b="1">
                          <a:effectLst/>
                          <a:latin typeface="Roboto"/>
                        </a:rPr>
                        <a:t>2020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156,16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-64,20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1">
                          <a:effectLst/>
                          <a:latin typeface="Roboto"/>
                        </a:rPr>
                        <a:t>155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324">
                <a:tc>
                  <a:txBody>
                    <a:bodyPr/>
                    <a:lstStyle/>
                    <a:p>
                      <a:pPr algn="l" fontAlgn="auto"/>
                      <a:r>
                        <a:rPr lang="ru-RU" b="1">
                          <a:effectLst/>
                          <a:latin typeface="Roboto"/>
                        </a:rPr>
                        <a:t>2021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182,49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1">
                          <a:effectLst/>
                          <a:latin typeface="Roboto"/>
                        </a:rPr>
                        <a:t>61,25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1" dirty="0">
                          <a:effectLst/>
                          <a:latin typeface="Roboto"/>
                        </a:rPr>
                        <a:t>156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/28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02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285728"/>
            <a:ext cx="5234434" cy="5840435"/>
          </a:xfrm>
        </p:spPr>
        <p:txBody>
          <a:bodyPr>
            <a:normAutofit fontScale="77500" lnSpcReduction="20000"/>
          </a:bodyPr>
          <a:lstStyle/>
          <a:p>
            <a:pPr marL="180975" indent="-180975" algn="just"/>
            <a:r>
              <a:rPr lang="en-US" b="1" dirty="0" err="1">
                <a:solidFill>
                  <a:srgbClr val="C00000"/>
                </a:solidFill>
              </a:rPr>
              <a:t>Depofarm</a:t>
            </a:r>
            <a:r>
              <a:rPr lang="en-US" b="1" dirty="0">
                <a:solidFill>
                  <a:srgbClr val="C00000"/>
                </a:solidFill>
              </a:rPr>
              <a:t> SRL</a:t>
            </a:r>
            <a:r>
              <a:rPr lang="en-US" b="1" dirty="0"/>
              <a:t>, </a:t>
            </a:r>
            <a:r>
              <a:rPr lang="en-US" dirty="0" err="1"/>
              <a:t>Ruseni</a:t>
            </a:r>
            <a:r>
              <a:rPr lang="en-US" dirty="0"/>
              <a:t>, </a:t>
            </a:r>
            <a:r>
              <a:rPr lang="en-US" dirty="0" err="1"/>
              <a:t>Raionul</a:t>
            </a:r>
            <a:r>
              <a:rPr lang="en-US" dirty="0"/>
              <a:t> </a:t>
            </a:r>
            <a:r>
              <a:rPr lang="en-US" dirty="0" err="1"/>
              <a:t>Anenii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, Moldova. </a:t>
            </a:r>
            <a:endParaRPr lang="ro-RO" dirty="0" smtClean="0"/>
          </a:p>
          <a:p>
            <a:pPr marL="180975" indent="-180975" algn="just"/>
            <a:endParaRPr lang="ro-RO" dirty="0"/>
          </a:p>
          <a:p>
            <a:pPr marL="180975" indent="-180975" algn="just"/>
            <a:r>
              <a:rPr lang="vi-VN" dirty="0" smtClean="0"/>
              <a:t>În </a:t>
            </a:r>
            <a:r>
              <a:rPr lang="vi-VN" dirty="0"/>
              <a:t>prezent, compania produce o gamă largă de produse, care include aproximativ 100 de articole, care sunt în mod constant îmbunătățite. Compania își fabrică în prezent produsele în următoarele forme:</a:t>
            </a:r>
            <a:br>
              <a:rPr lang="vi-VN" dirty="0"/>
            </a:br>
            <a:r>
              <a:rPr lang="vi-VN" dirty="0"/>
              <a:t>1) Forme lichide: soluții, siropuri, tincturi, uleiuri</a:t>
            </a:r>
            <a:br>
              <a:rPr lang="vi-VN" dirty="0"/>
            </a:br>
            <a:r>
              <a:rPr lang="vi-VN" dirty="0"/>
              <a:t>2) Forme solide: pulberi dozate (pliculețe), capsule solide, drajeuri</a:t>
            </a:r>
            <a:br>
              <a:rPr lang="vi-VN" dirty="0"/>
            </a:br>
            <a:r>
              <a:rPr lang="vi-VN" dirty="0"/>
              <a:t>3) Ceaiuri din plante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4098" name="AutoShape 2" descr="Acid formic 1.4% 50ml sol.uz ext. N1 (Depofarm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Acid formic 1.4% 50ml sol.uz ext. N1 (Depofarm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09" y="712788"/>
            <a:ext cx="3646487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60040"/>
          </a:xfrm>
        </p:spPr>
        <p:txBody>
          <a:bodyPr>
            <a:normAutofit fontScale="90000"/>
          </a:bodyPr>
          <a:lstStyle/>
          <a:p>
            <a:pPr lvl="0"/>
            <a:r>
              <a:rPr lang="ro-RO" sz="2700" b="1" dirty="0">
                <a:solidFill>
                  <a:srgbClr val="C00000"/>
                </a:solidFill>
              </a:rPr>
              <a:t>1. Definiția, obiectivele și importanța tehnologiei farmaceutice.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476672"/>
            <a:ext cx="6072198" cy="5649491"/>
          </a:xfrm>
        </p:spPr>
        <p:txBody>
          <a:bodyPr>
            <a:normAutofit/>
          </a:bodyPr>
          <a:lstStyle/>
          <a:p>
            <a:pPr algn="just"/>
            <a:r>
              <a:rPr lang="ro-RO" dirty="0"/>
              <a:t>Tehnologia produselor farmaceutice (sau tehnologia medicamentelor (TM), sau tehnologie farmaceutică (TF))   </a:t>
            </a:r>
            <a:r>
              <a:rPr lang="ro-RO" dirty="0">
                <a:latin typeface="+mj-lt"/>
              </a:rPr>
              <a:t>este ştiinţa </a:t>
            </a:r>
            <a:r>
              <a:rPr lang="vi-VN" dirty="0">
                <a:latin typeface="+mj-lt"/>
              </a:rPr>
              <a:t> complexă care studiază 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noţiunile teoretice  şi practice privind formularea, prepararea (fabricarea), depozitarea, eliberarea  şi evaluarea biofarmaceutică a medicamentelor</a:t>
            </a:r>
            <a:endParaRPr lang="ro-RO" dirty="0">
              <a:latin typeface="+mj-lt"/>
            </a:endParaRPr>
          </a:p>
          <a:p>
            <a:pPr algn="just"/>
            <a:endParaRPr lang="ro-RO" dirty="0"/>
          </a:p>
          <a:p>
            <a:pPr algn="just"/>
            <a:r>
              <a:rPr lang="en-US" dirty="0"/>
              <a:t>TM </a:t>
            </a:r>
            <a:r>
              <a:rPr lang="ro-RO" dirty="0"/>
              <a:t> </a:t>
            </a:r>
            <a:r>
              <a:rPr lang="en-US" dirty="0"/>
              <a:t>    </a:t>
            </a:r>
            <a:r>
              <a:rPr lang="ro-RO" i="1" dirty="0"/>
              <a:t>farmacie galenică, </a:t>
            </a:r>
            <a:r>
              <a:rPr lang="ro-RO" dirty="0"/>
              <a:t>care se păstrează şi acum în unele ţări ale lumii.</a:t>
            </a:r>
          </a:p>
          <a:p>
            <a:pPr algn="just"/>
            <a:endParaRPr lang="ru-RU" dirty="0"/>
          </a:p>
          <a:p>
            <a:pPr algn="just"/>
            <a:r>
              <a:rPr lang="ro-RO" dirty="0"/>
              <a:t>Farmaci</a:t>
            </a:r>
            <a:r>
              <a:rPr lang="ru-RU" dirty="0"/>
              <a:t>е </a:t>
            </a:r>
            <a:r>
              <a:rPr lang="ro-RO" dirty="0"/>
              <a:t>galenică </a:t>
            </a:r>
            <a:r>
              <a:rPr lang="en-US" dirty="0"/>
              <a:t>-</a:t>
            </a:r>
            <a:r>
              <a:rPr lang="ro-RO" dirty="0"/>
              <a:t> ştiinţa şi arta preparării, conservării şi prezentării medicamentelor 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00760" y="476672"/>
            <a:ext cx="2963728" cy="5649491"/>
          </a:xfrm>
        </p:spPr>
        <p:txBody>
          <a:bodyPr>
            <a:normAutofit/>
          </a:bodyPr>
          <a:lstStyle/>
          <a:p>
            <a:r>
              <a:rPr lang="ro-RO" sz="2200" i="1" dirty="0">
                <a:solidFill>
                  <a:srgbClr val="000099"/>
                </a:solidFill>
              </a:rPr>
              <a:t>технология лекарств, технология лекарственных препаратов промышленного производства, фармацевтическая технология</a:t>
            </a:r>
          </a:p>
          <a:p>
            <a:endParaRPr lang="ro-RO" sz="2200" i="1" dirty="0">
              <a:solidFill>
                <a:srgbClr val="000099"/>
              </a:solidFill>
            </a:endParaRPr>
          </a:p>
          <a:p>
            <a:r>
              <a:rPr lang="ru-RU" sz="2200" i="1" dirty="0">
                <a:solidFill>
                  <a:srgbClr val="000099"/>
                </a:solidFill>
              </a:rPr>
              <a:t>Галеновая фармация – наука приготовления, хранения и представления </a:t>
            </a:r>
            <a:r>
              <a:rPr lang="ru-RU" i="1" dirty="0">
                <a:solidFill>
                  <a:srgbClr val="000099"/>
                </a:solidFill>
              </a:rPr>
              <a:t>лекарств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857224" y="3786190"/>
            <a:ext cx="428628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9127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712644"/>
              </p:ext>
            </p:extLst>
          </p:nvPr>
        </p:nvGraphicFramePr>
        <p:xfrm>
          <a:off x="1166812" y="1124742"/>
          <a:ext cx="7149604" cy="4612959"/>
        </p:xfrm>
        <a:graphic>
          <a:graphicData uri="http://schemas.openxmlformats.org/drawingml/2006/table">
            <a:tbl>
              <a:tblPr/>
              <a:tblGrid>
                <a:gridCol w="178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0104">
                <a:tc>
                  <a:txBody>
                    <a:bodyPr/>
                    <a:lstStyle/>
                    <a:p>
                      <a:pPr algn="l" fontAlgn="auto"/>
                      <a:r>
                        <a:rPr lang="en-US" b="0">
                          <a:effectLst/>
                          <a:latin typeface="Roboto"/>
                        </a:rPr>
                        <a:t>Anii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Venitul din vinzari (MDL)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Profit net (MDL)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Nr. Angajati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571">
                <a:tc>
                  <a:txBody>
                    <a:bodyPr/>
                    <a:lstStyle/>
                    <a:p>
                      <a:pPr algn="l" fontAlgn="auto"/>
                      <a:r>
                        <a:rPr lang="ru-RU" b="0">
                          <a:effectLst/>
                          <a:latin typeface="Roboto"/>
                        </a:rPr>
                        <a:t>2017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21,95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519,90 mii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0">
                          <a:effectLst/>
                          <a:latin typeface="Roboto"/>
                        </a:rPr>
                        <a:t>65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71">
                <a:tc>
                  <a:txBody>
                    <a:bodyPr/>
                    <a:lstStyle/>
                    <a:p>
                      <a:pPr algn="l" fontAlgn="auto"/>
                      <a:r>
                        <a:rPr lang="ru-RU" b="0">
                          <a:effectLst/>
                          <a:latin typeface="Roboto"/>
                        </a:rPr>
                        <a:t>2018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13,80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40,10 mii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0">
                          <a:effectLst/>
                          <a:latin typeface="Roboto"/>
                        </a:rPr>
                        <a:t>51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571">
                <a:tc>
                  <a:txBody>
                    <a:bodyPr/>
                    <a:lstStyle/>
                    <a:p>
                      <a:pPr algn="l" fontAlgn="auto"/>
                      <a:r>
                        <a:rPr lang="ru-RU" b="0">
                          <a:effectLst/>
                          <a:latin typeface="Roboto"/>
                        </a:rPr>
                        <a:t>2019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13,87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440,40 mii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0">
                          <a:effectLst/>
                          <a:latin typeface="Roboto"/>
                        </a:rPr>
                        <a:t>30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571">
                <a:tc>
                  <a:txBody>
                    <a:bodyPr/>
                    <a:lstStyle/>
                    <a:p>
                      <a:pPr algn="l" fontAlgn="auto"/>
                      <a:r>
                        <a:rPr lang="ru-RU" b="0">
                          <a:effectLst/>
                          <a:latin typeface="Roboto"/>
                        </a:rPr>
                        <a:t>2020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17,51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486,30 mii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0">
                          <a:effectLst/>
                          <a:latin typeface="Roboto"/>
                        </a:rPr>
                        <a:t>33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571">
                <a:tc>
                  <a:txBody>
                    <a:bodyPr/>
                    <a:lstStyle/>
                    <a:p>
                      <a:pPr algn="l" fontAlgn="auto"/>
                      <a:r>
                        <a:rPr lang="ru-RU" b="0">
                          <a:effectLst/>
                          <a:latin typeface="Roboto"/>
                        </a:rPr>
                        <a:t>2021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14,90 mil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b="0">
                          <a:effectLst/>
                          <a:latin typeface="Roboto"/>
                        </a:rPr>
                        <a:t>168,60 mii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b="0" dirty="0">
                          <a:effectLst/>
                          <a:latin typeface="Roboto"/>
                        </a:rPr>
                        <a:t>47</a:t>
                      </a:r>
                    </a:p>
                  </a:txBody>
                  <a:tcPr marL="152400" marR="152400" marT="152400" marB="152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/28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42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142852"/>
            <a:ext cx="4329114" cy="635798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hlinkClick r:id="rId2"/>
              </a:rPr>
              <a:t>SRL ELADUM PHARMA</a:t>
            </a:r>
            <a:endParaRPr lang="ro-MO" b="1" dirty="0">
              <a:solidFill>
                <a:srgbClr val="FF0000"/>
              </a:solidFill>
            </a:endParaRPr>
          </a:p>
          <a:p>
            <a:pPr algn="ctr"/>
            <a:r>
              <a:rPr lang="ro-MO" b="1" dirty="0">
                <a:solidFill>
                  <a:srgbClr val="FF0000"/>
                </a:solidFill>
              </a:rPr>
              <a:t> </a:t>
            </a:r>
            <a:r>
              <a:rPr lang="ro-MO" dirty="0"/>
              <a:t>(</a:t>
            </a:r>
            <a:r>
              <a:rPr lang="en-US" dirty="0"/>
              <a:t>s. </a:t>
            </a:r>
            <a:r>
              <a:rPr lang="en-US" dirty="0" err="1"/>
              <a:t>Cojusna</a:t>
            </a:r>
            <a:r>
              <a:rPr lang="en-US" dirty="0"/>
              <a:t>, </a:t>
            </a:r>
            <a:r>
              <a:rPr lang="en-US" dirty="0" err="1"/>
              <a:t>Straseni</a:t>
            </a:r>
            <a:r>
              <a:rPr lang="ro-MO" dirty="0"/>
              <a:t>)</a:t>
            </a:r>
          </a:p>
          <a:p>
            <a:pPr algn="just" fontAlgn="base"/>
            <a:r>
              <a:rPr lang="ro-MO" dirty="0">
                <a:latin typeface="Arial" pitchFamily="34" charset="0"/>
                <a:cs typeface="Arial" pitchFamily="34" charset="0"/>
              </a:rPr>
              <a:t>C</a:t>
            </a:r>
            <a:r>
              <a:rPr lang="vi-VN" dirty="0"/>
              <a:t>ompanie farmaceutică industrială, fondată în anul 2003.</a:t>
            </a:r>
            <a:endParaRPr lang="ro-MO" dirty="0"/>
          </a:p>
          <a:p>
            <a:pPr algn="just" fontAlgn="base"/>
            <a:endParaRPr lang="ro-MO" dirty="0"/>
          </a:p>
          <a:p>
            <a:pPr algn="just" fontAlgn="base"/>
            <a:r>
              <a:rPr lang="vi-VN" dirty="0"/>
              <a:t>Actualmente se produc 50 de preparate, în diferite doze şi forme de prezentare: siropuri, soluţii cutanate, emulsii cutanate, tincturi, soluţii uleioase. </a:t>
            </a:r>
            <a:endParaRPr lang="ro-MO" dirty="0"/>
          </a:p>
          <a:p>
            <a:pPr algn="just" fontAlgn="base"/>
            <a:endParaRPr lang="ro-MO" dirty="0"/>
          </a:p>
          <a:p>
            <a:pPr algn="just" fontAlgn="base"/>
            <a:r>
              <a:rPr lang="vi-VN" dirty="0"/>
              <a:t>În momentul de faţă producţia companiei este comercializată pe teritoriul R. Moldova, însă </a:t>
            </a:r>
            <a:r>
              <a:rPr lang="ro-MO" dirty="0"/>
              <a:t>s</a:t>
            </a:r>
            <a:r>
              <a:rPr lang="vi-VN" dirty="0"/>
              <a:t>e propune extinde</a:t>
            </a:r>
            <a:r>
              <a:rPr lang="ro-MO" dirty="0"/>
              <a:t>rea</a:t>
            </a:r>
            <a:r>
              <a:rPr lang="vi-VN" dirty="0"/>
              <a:t> pe pieţele externe datorită investiţiilor continue şi implementării standardelor de calitate recunoscute internaţionale:</a:t>
            </a:r>
          </a:p>
          <a:p>
            <a:pPr algn="just" fontAlgn="base"/>
            <a:r>
              <a:rPr lang="vi-VN" dirty="0"/>
              <a:t>Good Manufacturing Practice (GMP)</a:t>
            </a:r>
          </a:p>
          <a:p>
            <a:pPr algn="just" fontAlgn="base"/>
            <a:r>
              <a:rPr lang="vi-VN" dirty="0"/>
              <a:t>Sistemul de management al calităţii ISO:9001:2015</a:t>
            </a:r>
          </a:p>
          <a:p>
            <a:pPr algn="just"/>
            <a:endParaRPr lang="ro-MO" dirty="0"/>
          </a:p>
          <a:p>
            <a:pPr algn="just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4075"/>
            <a:ext cx="4286250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ADMINISTRAREA DE STAT A ACTIVITĂŢII</a:t>
            </a:r>
            <a:br>
              <a:rPr lang="en-US" sz="2600" b="1" dirty="0">
                <a:solidFill>
                  <a:srgbClr val="FF0000"/>
                </a:solidFill>
              </a:rPr>
            </a:br>
            <a:r>
              <a:rPr lang="en-US" sz="2600" b="1" dirty="0">
                <a:solidFill>
                  <a:srgbClr val="FF0000"/>
                </a:solidFill>
              </a:rPr>
              <a:t>ÎN DOMENIUL MEDICAMENTELOR</a:t>
            </a:r>
            <a:r>
              <a:rPr lang="ro-MO" sz="2600" b="1" dirty="0">
                <a:solidFill>
                  <a:srgbClr val="FF0000"/>
                </a:solidFill>
              </a:rPr>
              <a:t/>
            </a:r>
            <a:br>
              <a:rPr lang="ro-MO" sz="2600" b="1" dirty="0">
                <a:solidFill>
                  <a:srgbClr val="FF0000"/>
                </a:solidFill>
              </a:rPr>
            </a:br>
            <a:r>
              <a:rPr lang="it-IT" sz="2600" b="1" dirty="0">
                <a:solidFill>
                  <a:srgbClr val="FF0000"/>
                </a:solidFill>
              </a:rPr>
              <a:t>LEGENr. LP1409/1997</a:t>
            </a:r>
            <a:r>
              <a:rPr lang="ro-MO" sz="2600" b="1" dirty="0">
                <a:solidFill>
                  <a:srgbClr val="FF0000"/>
                </a:solidFill>
              </a:rPr>
              <a:t> </a:t>
            </a:r>
            <a:r>
              <a:rPr lang="it-IT" sz="2600" b="1" dirty="0">
                <a:solidFill>
                  <a:srgbClr val="FF0000"/>
                </a:solidFill>
              </a:rPr>
              <a:t>din 17.12.1997</a:t>
            </a:r>
            <a:br>
              <a:rPr lang="it-IT" sz="2600" b="1" dirty="0">
                <a:solidFill>
                  <a:srgbClr val="FF0000"/>
                </a:solidFill>
              </a:rPr>
            </a:br>
            <a:r>
              <a:rPr lang="it-IT" sz="2600" b="1" dirty="0">
                <a:solidFill>
                  <a:srgbClr val="FF0000"/>
                </a:solidFill>
              </a:rPr>
              <a:t>cu privire la medicamente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353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o-MO" dirty="0"/>
              <a:t>A) </a:t>
            </a:r>
            <a:r>
              <a:rPr lang="vi-VN" b="1" dirty="0"/>
              <a:t>Ministerul Sănătății</a:t>
            </a:r>
            <a:r>
              <a:rPr lang="ro-MO" b="1" dirty="0"/>
              <a:t> </a:t>
            </a:r>
            <a:r>
              <a:rPr lang="vi-VN" dirty="0"/>
              <a:t>efectuează</a:t>
            </a:r>
            <a:r>
              <a:rPr lang="ro-MO" dirty="0"/>
              <a:t> </a:t>
            </a:r>
            <a:r>
              <a:rPr lang="vi-VN" dirty="0"/>
              <a:t>coordonarea</a:t>
            </a:r>
          </a:p>
          <a:p>
            <a:pPr algn="just"/>
            <a:r>
              <a:rPr lang="vi-VN" dirty="0"/>
              <a:t>activităţilor în domeniul medicamentelor la nivel strategic, desfăşoară activităţi financiare şi</a:t>
            </a:r>
            <a:r>
              <a:rPr lang="ro-MO" dirty="0"/>
              <a:t> </a:t>
            </a:r>
            <a:r>
              <a:rPr lang="vi-VN" dirty="0"/>
              <a:t>administrative pentru asigurarea monitorizării şi dezvoltării sectorului medico-farmaceutic,</a:t>
            </a:r>
            <a:r>
              <a:rPr lang="ro-MO" dirty="0"/>
              <a:t> </a:t>
            </a:r>
            <a:r>
              <a:rPr lang="vi-VN" dirty="0"/>
              <a:t>în conformitate cu politica naţională în domeniul medicamentelor.</a:t>
            </a:r>
          </a:p>
          <a:p>
            <a:pPr>
              <a:buNone/>
            </a:pPr>
            <a:r>
              <a:rPr lang="ro-MO" dirty="0"/>
              <a:t>B) </a:t>
            </a:r>
            <a:r>
              <a:rPr lang="vi-VN" b="1" dirty="0"/>
              <a:t>Agenția Medicamentului și Dispozitivelor Medicale</a:t>
            </a:r>
            <a:r>
              <a:rPr lang="vi-VN" dirty="0"/>
              <a:t> este obligată să asigure</a:t>
            </a:r>
            <a:r>
              <a:rPr lang="ro-MO" dirty="0"/>
              <a:t> </a:t>
            </a:r>
            <a:r>
              <a:rPr lang="vi-VN" dirty="0"/>
              <a:t>eficienţa şi inofensivitatea medicamentelor ce au trecut controlul, conformitatea lor cu</a:t>
            </a:r>
            <a:r>
              <a:rPr lang="ro-MO" dirty="0"/>
              <a:t> </a:t>
            </a:r>
            <a:r>
              <a:rPr lang="vi-VN" dirty="0"/>
              <a:t>standardele calităţii, îndeplinirea, în procesul elaborării şi fabricării medicamentelor, a</a:t>
            </a:r>
            <a:r>
              <a:rPr lang="ro-MO" dirty="0"/>
              <a:t> </a:t>
            </a:r>
            <a:r>
              <a:rPr lang="vi-VN" dirty="0"/>
              <a:t>cerinţelor care asigură conformitatea lor cu standardele respective.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036496" cy="619268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vi-VN" b="1" dirty="0">
                <a:solidFill>
                  <a:srgbClr val="000099"/>
                </a:solidFill>
              </a:rPr>
              <a:t>Agenția Medicamentului și Dispozitivelor Medicale următoarele atribuţii:</a:t>
            </a:r>
            <a:endParaRPr lang="ro-MO" b="1" dirty="0">
              <a:solidFill>
                <a:srgbClr val="000099"/>
              </a:solidFill>
            </a:endParaRPr>
          </a:p>
          <a:p>
            <a:pPr algn="just"/>
            <a:endParaRPr lang="vi-VN" b="1" dirty="0">
              <a:solidFill>
                <a:srgbClr val="000099"/>
              </a:solidFill>
            </a:endParaRPr>
          </a:p>
          <a:p>
            <a:pPr algn="just"/>
            <a:r>
              <a:rPr lang="vi-VN" dirty="0"/>
              <a:t>a) expertizează, omologhează, înregistrează medicamentele, editează şi ţine</a:t>
            </a:r>
            <a:r>
              <a:rPr lang="ro-MO" dirty="0"/>
              <a:t> </a:t>
            </a:r>
            <a:r>
              <a:rPr lang="vi-VN" dirty="0"/>
              <a:t>Nomenclatorul de stat de medicamente;</a:t>
            </a:r>
          </a:p>
          <a:p>
            <a:pPr algn="just"/>
            <a:r>
              <a:rPr lang="vi-VN" dirty="0"/>
              <a:t>b) controlează şi supraveghează calitatea medicamentelor;</a:t>
            </a:r>
          </a:p>
          <a:p>
            <a:pPr algn="just"/>
            <a:r>
              <a:rPr lang="vi-VN" dirty="0"/>
              <a:t>d) stabileşte condiţiile de licenţiere a activităţii farmaceutice, în conformitate cu</a:t>
            </a:r>
            <a:r>
              <a:rPr lang="ro-MO" dirty="0"/>
              <a:t> </a:t>
            </a:r>
            <a:r>
              <a:rPr lang="vi-VN" dirty="0"/>
              <a:t>legislaţia;</a:t>
            </a:r>
          </a:p>
          <a:p>
            <a:pPr algn="just"/>
            <a:r>
              <a:rPr lang="vi-VN" dirty="0"/>
              <a:t>e) furnizează informaţii despre medicamente;</a:t>
            </a:r>
          </a:p>
          <a:p>
            <a:pPr algn="just"/>
            <a:r>
              <a:rPr lang="vi-VN" dirty="0"/>
              <a:t>f) exercită supravegherea reacţiilor adverse ale medicamentelor (farmacovigilenţa);</a:t>
            </a:r>
          </a:p>
          <a:p>
            <a:pPr algn="just"/>
            <a:r>
              <a:rPr lang="vi-VN" dirty="0"/>
              <a:t>g) efectuează normarea în domeniul activităţii farmaceutice;</a:t>
            </a:r>
          </a:p>
          <a:p>
            <a:pPr algn="just"/>
            <a:r>
              <a:rPr lang="vi-VN" dirty="0"/>
              <a:t>h) autorizează importul de medicamente neînregistrate în scopul înregistrării;</a:t>
            </a:r>
          </a:p>
          <a:p>
            <a:pPr algn="just"/>
            <a:r>
              <a:rPr lang="vi-VN" dirty="0"/>
              <a:t>i) autorizează supravegherea testărilor clinice şi aprobă rezultatele lor;</a:t>
            </a:r>
          </a:p>
          <a:p>
            <a:pPr algn="just"/>
            <a:r>
              <a:rPr lang="vi-VN" dirty="0"/>
              <a:t>j) ţine evidenţa statistică în domeniul activităţii farmaceutice şi consumului de</a:t>
            </a:r>
          </a:p>
          <a:p>
            <a:pPr algn="just"/>
            <a:r>
              <a:rPr lang="vi-VN" dirty="0"/>
              <a:t>medicamente;</a:t>
            </a:r>
          </a:p>
          <a:p>
            <a:pPr algn="just"/>
            <a:r>
              <a:rPr lang="vi-VN" dirty="0"/>
              <a:t>k) efectuează cercetări ştiinţifico-practice în domeniul medicamentelor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/</a:t>
            </a:r>
            <a:r>
              <a:rPr lang="ro-RO" dirty="0" smtClean="0"/>
              <a:t>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26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o-RO" sz="3700" dirty="0"/>
              <a:t>Termenul </a:t>
            </a:r>
            <a:r>
              <a:rPr lang="ro-RO" sz="3700" i="1" dirty="0"/>
              <a:t>farmacie </a:t>
            </a:r>
            <a:r>
              <a:rPr lang="ro-RO" sz="3700" dirty="0"/>
              <a:t>provine din cuvântul greac </a:t>
            </a:r>
            <a:r>
              <a:rPr lang="ro-RO" sz="3700" i="1" dirty="0"/>
              <a:t>ph</a:t>
            </a:r>
            <a:r>
              <a:rPr lang="ro-RO" sz="3700" b="1" i="1" u="sng" dirty="0"/>
              <a:t>a</a:t>
            </a:r>
            <a:r>
              <a:rPr lang="ro-RO" sz="3700" i="1" dirty="0"/>
              <a:t>rmakon</a:t>
            </a:r>
            <a:r>
              <a:rPr lang="ro-RO" sz="3700" dirty="0"/>
              <a:t>, care înseamnă remediu, leac, medicament, dar şi otravă. </a:t>
            </a:r>
          </a:p>
          <a:p>
            <a:pPr algn="just"/>
            <a:endParaRPr lang="ro-RO" sz="3700" dirty="0"/>
          </a:p>
          <a:p>
            <a:pPr algn="just"/>
            <a:endParaRPr lang="ru-RU" sz="3700" dirty="0"/>
          </a:p>
          <a:p>
            <a:pPr algn="just"/>
            <a:r>
              <a:rPr lang="ro-RO" sz="3700" dirty="0"/>
              <a:t>A doua parte a denumirii a fost dată în cinstea „părintelui” farmaciei Claudius Galenus.</a:t>
            </a:r>
            <a:endParaRPr lang="ru-RU" sz="37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548680"/>
            <a:ext cx="3816424" cy="5577483"/>
          </a:xfrm>
        </p:spPr>
        <p:txBody>
          <a:bodyPr>
            <a:normAutofit fontScale="62500" lnSpcReduction="20000"/>
          </a:bodyPr>
          <a:lstStyle/>
          <a:p>
            <a:r>
              <a:rPr lang="ro-RO" dirty="0"/>
              <a:t>remediu </a:t>
            </a:r>
            <a:r>
              <a:rPr lang="ru-RU" dirty="0"/>
              <a:t>– средство</a:t>
            </a:r>
          </a:p>
          <a:p>
            <a:endParaRPr lang="ru-RU" dirty="0"/>
          </a:p>
          <a:p>
            <a:endParaRPr lang="ru-RU" dirty="0"/>
          </a:p>
          <a:p>
            <a:pPr algn="just"/>
            <a:endParaRPr lang="ro-MO" sz="2200" b="1" dirty="0">
              <a:latin typeface="+mj-lt"/>
            </a:endParaRPr>
          </a:p>
          <a:p>
            <a:pPr algn="just"/>
            <a:endParaRPr lang="ro-MO" sz="2200" b="1" dirty="0">
              <a:latin typeface="+mj-lt"/>
            </a:endParaRPr>
          </a:p>
          <a:p>
            <a:pPr algn="just"/>
            <a:endParaRPr lang="ro-MO" sz="2200" b="1" dirty="0">
              <a:latin typeface="+mj-lt"/>
            </a:endParaRPr>
          </a:p>
          <a:p>
            <a:pPr algn="just"/>
            <a:endParaRPr lang="ro-MO" sz="2200" b="1" dirty="0">
              <a:latin typeface="+mj-lt"/>
            </a:endParaRPr>
          </a:p>
          <a:p>
            <a:pPr algn="just"/>
            <a:endParaRPr lang="ro-MO" sz="2200" b="1" dirty="0">
              <a:latin typeface="+mj-lt"/>
            </a:endParaRPr>
          </a:p>
          <a:p>
            <a:pPr algn="just"/>
            <a:endParaRPr lang="ro-MO" sz="2200" b="1" dirty="0">
              <a:latin typeface="+mj-lt"/>
            </a:endParaRPr>
          </a:p>
          <a:p>
            <a:pPr algn="just"/>
            <a:endParaRPr lang="ro-MO" sz="2200" b="1" dirty="0">
              <a:latin typeface="+mj-lt"/>
            </a:endParaRPr>
          </a:p>
          <a:p>
            <a:pPr algn="just"/>
            <a:endParaRPr lang="ro-MO" sz="2200" b="1" dirty="0">
              <a:latin typeface="+mj-lt"/>
            </a:endParaRPr>
          </a:p>
          <a:p>
            <a:pPr algn="just"/>
            <a:endParaRPr lang="ro-MO" sz="2200" b="1" dirty="0">
              <a:latin typeface="+mj-lt"/>
            </a:endParaRPr>
          </a:p>
          <a:p>
            <a:pPr algn="just"/>
            <a:endParaRPr lang="ro-MO" sz="2200" b="1" dirty="0">
              <a:latin typeface="+mj-lt"/>
            </a:endParaRPr>
          </a:p>
          <a:p>
            <a:pPr algn="just"/>
            <a:endParaRPr lang="ro-MO" sz="2200" b="1" dirty="0">
              <a:latin typeface="+mj-lt"/>
            </a:endParaRPr>
          </a:p>
          <a:p>
            <a:pPr algn="just"/>
            <a:endParaRPr lang="ro-MO" sz="2200" b="1" dirty="0">
              <a:latin typeface="+mj-lt"/>
            </a:endParaRPr>
          </a:p>
          <a:p>
            <a:pPr algn="ctr"/>
            <a:r>
              <a:rPr lang="vi-VN" sz="2900" b="1" dirty="0">
                <a:latin typeface="+mj-lt"/>
              </a:rPr>
              <a:t>Claudius Galenus </a:t>
            </a:r>
            <a:endParaRPr lang="ro-MO" sz="2900" b="1" dirty="0">
              <a:latin typeface="+mj-lt"/>
            </a:endParaRPr>
          </a:p>
          <a:p>
            <a:pPr marL="0" indent="0" algn="just">
              <a:buNone/>
            </a:pPr>
            <a:endParaRPr lang="ro-MO" sz="2400" b="1" dirty="0">
              <a:latin typeface="+mj-lt"/>
            </a:endParaRPr>
          </a:p>
          <a:p>
            <a:pPr marL="0" indent="0" algn="just">
              <a:buNone/>
            </a:pPr>
            <a:endParaRPr lang="ro-MO" sz="2400" b="1" dirty="0">
              <a:latin typeface="+mj-lt"/>
            </a:endParaRPr>
          </a:p>
          <a:p>
            <a:pPr marL="0" indent="0" algn="just">
              <a:buNone/>
            </a:pPr>
            <a:r>
              <a:rPr lang="vi-VN" sz="2400" b="1" dirty="0">
                <a:latin typeface="+mj-lt"/>
              </a:rPr>
              <a:t>sau Galen, altă variantă: </a:t>
            </a:r>
            <a:r>
              <a:rPr lang="vi-VN" sz="2400" b="1" i="1" dirty="0">
                <a:latin typeface="+mj-lt"/>
              </a:rPr>
              <a:t>Galenos</a:t>
            </a:r>
            <a:r>
              <a:rPr lang="vi-VN" sz="2400" b="1" dirty="0">
                <a:latin typeface="+mj-lt"/>
              </a:rPr>
              <a:t>) (n. </a:t>
            </a:r>
            <a:r>
              <a:rPr lang="vi-VN" sz="2400" b="1" dirty="0">
                <a:latin typeface="+mj-lt"/>
                <a:hlinkClick r:id="rId2" tooltip="129"/>
              </a:rPr>
              <a:t>129</a:t>
            </a:r>
            <a:r>
              <a:rPr lang="vi-VN" sz="2400" b="1" dirty="0">
                <a:latin typeface="+mj-lt"/>
              </a:rPr>
              <a:t> - d. </a:t>
            </a:r>
            <a:r>
              <a:rPr lang="vi-VN" sz="2400" b="1" dirty="0">
                <a:latin typeface="+mj-lt"/>
                <a:hlinkClick r:id="rId3" tooltip="200"/>
              </a:rPr>
              <a:t>200</a:t>
            </a:r>
            <a:r>
              <a:rPr lang="vi-VN" sz="2400" b="1" dirty="0">
                <a:latin typeface="+mj-lt"/>
              </a:rPr>
              <a:t> sau </a:t>
            </a:r>
            <a:r>
              <a:rPr lang="vi-VN" sz="2400" b="1" dirty="0">
                <a:latin typeface="+mj-lt"/>
                <a:hlinkClick r:id="rId4" tooltip="216"/>
              </a:rPr>
              <a:t>216</a:t>
            </a:r>
            <a:r>
              <a:rPr lang="vi-VN" sz="2400" b="1" dirty="0">
                <a:latin typeface="+mj-lt"/>
              </a:rPr>
              <a:t>) a fost ultimul mare </a:t>
            </a:r>
            <a:r>
              <a:rPr lang="vi-VN" sz="2400" b="1" dirty="0">
                <a:latin typeface="+mj-lt"/>
                <a:hlinkClick r:id="rId5" tooltip="Medic"/>
              </a:rPr>
              <a:t>medic</a:t>
            </a:r>
            <a:r>
              <a:rPr lang="vi-VN" sz="2400" b="1" dirty="0">
                <a:latin typeface="+mj-lt"/>
              </a:rPr>
              <a:t> al Antichității. Considerat unul dintre fondatorii </a:t>
            </a:r>
            <a:r>
              <a:rPr lang="vi-VN" sz="2400" b="1" dirty="0">
                <a:latin typeface="+mj-lt"/>
                <a:hlinkClick r:id="rId6" tooltip="Anatomie"/>
              </a:rPr>
              <a:t>anatomiei</a:t>
            </a:r>
            <a:r>
              <a:rPr lang="vi-VN" sz="2400" b="1" dirty="0">
                <a:latin typeface="+mj-lt"/>
              </a:rPr>
              <a:t> și </a:t>
            </a:r>
            <a:r>
              <a:rPr lang="vi-VN" sz="2400" b="1" dirty="0">
                <a:latin typeface="+mj-lt"/>
                <a:hlinkClick r:id="rId7" tooltip="Farmacologie"/>
              </a:rPr>
              <a:t>farmacologiei</a:t>
            </a:r>
            <a:r>
              <a:rPr lang="vi-VN" sz="2400" b="1" dirty="0">
                <a:latin typeface="+mj-lt"/>
              </a:rPr>
              <a:t>, a avut o influență timp de peste un mileniu asupra medicii </a:t>
            </a:r>
            <a:r>
              <a:rPr lang="vi-VN" sz="2400" b="1" dirty="0">
                <a:latin typeface="+mj-lt"/>
                <a:hlinkClick r:id="rId8" tooltip="Evrei"/>
              </a:rPr>
              <a:t>ebraice</a:t>
            </a:r>
            <a:r>
              <a:rPr lang="vi-VN" sz="2400" b="1" dirty="0">
                <a:latin typeface="+mj-lt"/>
              </a:rPr>
              <a:t>, </a:t>
            </a:r>
            <a:r>
              <a:rPr lang="vi-VN" sz="2400" b="1" dirty="0">
                <a:latin typeface="+mj-lt"/>
                <a:hlinkClick r:id="rId9" tooltip="Creștinism"/>
              </a:rPr>
              <a:t>creștine</a:t>
            </a:r>
            <a:r>
              <a:rPr lang="vi-VN" sz="2400" b="1" dirty="0">
                <a:latin typeface="+mj-lt"/>
              </a:rPr>
              <a:t> și </a:t>
            </a:r>
            <a:r>
              <a:rPr lang="vi-VN" sz="2400" b="1" dirty="0">
                <a:latin typeface="+mj-lt"/>
                <a:hlinkClick r:id="rId10" tooltip="Islam"/>
              </a:rPr>
              <a:t>musulmane</a:t>
            </a:r>
            <a:r>
              <a:rPr lang="vi-VN" sz="2400" b="1" dirty="0">
                <a:latin typeface="+mj-lt"/>
              </a:rPr>
              <a:t>.</a:t>
            </a:r>
            <a:endParaRPr lang="ru-RU" sz="2400" b="1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68" y="1277144"/>
            <a:ext cx="2095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71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36512" y="260648"/>
            <a:ext cx="5537206" cy="6480720"/>
          </a:xfrm>
        </p:spPr>
        <p:txBody>
          <a:bodyPr>
            <a:noAutofit/>
          </a:bodyPr>
          <a:lstStyle/>
          <a:p>
            <a:pPr algn="just"/>
            <a:r>
              <a:rPr lang="vi-VN" sz="1800" b="1" dirty="0">
                <a:latin typeface="+mj-lt"/>
              </a:rPr>
              <a:t>Obiectul de studiu al T</a:t>
            </a:r>
            <a:r>
              <a:rPr lang="ro-MO" sz="1800" b="1" dirty="0">
                <a:latin typeface="Times New Roman" pitchFamily="18" charset="0"/>
                <a:cs typeface="Times New Roman" pitchFamily="18" charset="0"/>
              </a:rPr>
              <a:t>PF</a:t>
            </a:r>
            <a:r>
              <a:rPr lang="ro-MO" sz="1800" b="1" dirty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- </a:t>
            </a:r>
            <a:r>
              <a:rPr lang="vi-VN" sz="1800" dirty="0">
                <a:latin typeface="+mj-lt"/>
              </a:rPr>
              <a:t>procesul de transformare a </a:t>
            </a:r>
            <a:r>
              <a:rPr lang="vi-VN" sz="1800" u="sng" dirty="0">
                <a:latin typeface="+mj-lt"/>
              </a:rPr>
              <a:t>substanţelor medicamentoase </a:t>
            </a:r>
            <a:r>
              <a:rPr lang="vi-VN" sz="1800" dirty="0">
                <a:latin typeface="+mj-lt"/>
              </a:rPr>
              <a:t>în </a:t>
            </a:r>
            <a:r>
              <a:rPr lang="x-none" sz="1800" u="sng" dirty="0">
                <a:latin typeface="+mj-lt"/>
              </a:rPr>
              <a:t>preparate medicamentoase</a:t>
            </a:r>
            <a:r>
              <a:rPr lang="x-none" sz="1800" dirty="0">
                <a:latin typeface="+mj-lt"/>
              </a:rPr>
              <a:t> prin atribuirea diferitor </a:t>
            </a:r>
            <a:r>
              <a:rPr lang="vi-VN" sz="1800" u="sng" dirty="0">
                <a:latin typeface="+mj-lt"/>
              </a:rPr>
              <a:t>forme medicamentoase  </a:t>
            </a:r>
            <a:r>
              <a:rPr lang="vi-VN" sz="1800" dirty="0">
                <a:latin typeface="+mj-lt"/>
              </a:rPr>
              <a:t>în cadrul unui medicament, dar şi doza acest</a:t>
            </a:r>
            <a:r>
              <a:rPr lang="ro-MO" sz="1800" dirty="0">
                <a:latin typeface="+mj-lt"/>
              </a:rPr>
              <a:t>uia</a:t>
            </a:r>
            <a:r>
              <a:rPr lang="vi-VN" sz="1800" dirty="0">
                <a:latin typeface="+mj-lt"/>
              </a:rPr>
              <a:t> (unidoză, multidoză)</a:t>
            </a:r>
            <a:r>
              <a:rPr lang="ro-MO" sz="1800" dirty="0">
                <a:latin typeface="+mj-lt"/>
              </a:rPr>
              <a:t>,</a:t>
            </a:r>
            <a:r>
              <a:rPr lang="vi-VN" sz="1800" dirty="0">
                <a:latin typeface="+mj-lt"/>
              </a:rPr>
              <a:t> care pot fi administrate în scop curativ sub diferite forme</a:t>
            </a:r>
            <a:endParaRPr lang="x-none" sz="1800" dirty="0">
              <a:latin typeface="+mj-lt"/>
            </a:endParaRPr>
          </a:p>
          <a:p>
            <a:pPr algn="just"/>
            <a:r>
              <a:rPr lang="x-none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MO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ubstanța medicamentoasă</a:t>
            </a:r>
            <a:r>
              <a:rPr lang="x-none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→preparat medicamentos </a:t>
            </a:r>
            <a:endParaRPr lang="ro-MO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MO" sz="1800" b="1" u="sng" dirty="0">
                <a:latin typeface="+mj-lt"/>
              </a:rPr>
              <a:t>Substanța medicamentoasă </a:t>
            </a:r>
            <a:r>
              <a:rPr lang="ro-MO" sz="1800" dirty="0">
                <a:latin typeface="+mj-lt"/>
              </a:rPr>
              <a:t>- </a:t>
            </a:r>
            <a:r>
              <a:rPr lang="vi-VN" sz="1800" dirty="0">
                <a:latin typeface="+mj-lt"/>
              </a:rPr>
              <a:t>substanţă biologic activă, de origine naturală, sintetică sau biotehnologică, utilizată pentru fabricarea sau prepararea medicamentelor</a:t>
            </a:r>
            <a:r>
              <a:rPr lang="ro-MO" sz="1800" dirty="0">
                <a:latin typeface="+mj-lt"/>
              </a:rPr>
              <a:t>;</a:t>
            </a:r>
          </a:p>
          <a:p>
            <a:pPr algn="just"/>
            <a:endParaRPr lang="ro-MO" sz="1800" dirty="0">
              <a:latin typeface="+mj-lt"/>
            </a:endParaRPr>
          </a:p>
          <a:p>
            <a:pPr algn="just"/>
            <a:r>
              <a:rPr lang="ro-MO" sz="1800" b="1" u="sng" dirty="0">
                <a:latin typeface="+mj-lt"/>
              </a:rPr>
              <a:t>Forma medicamentoasă sau</a:t>
            </a:r>
            <a:r>
              <a:rPr lang="ro-MO" sz="1800" dirty="0">
                <a:latin typeface="+mj-lt"/>
              </a:rPr>
              <a:t> </a:t>
            </a:r>
            <a:r>
              <a:rPr lang="vi-VN" sz="1800" b="1" u="sng" dirty="0">
                <a:latin typeface="Calibri" pitchFamily="34" charset="0"/>
                <a:cs typeface="Calibri" pitchFamily="34" charset="0"/>
              </a:rPr>
              <a:t>Forma farmaceutică</a:t>
            </a:r>
            <a:r>
              <a:rPr lang="ro-MO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o-MO" sz="1800" dirty="0">
                <a:latin typeface="+mj-lt"/>
              </a:rPr>
              <a:t>- </a:t>
            </a:r>
            <a:r>
              <a:rPr lang="vi-VN" sz="1800" dirty="0">
                <a:latin typeface="+mj-lt"/>
              </a:rPr>
              <a:t>configuraţia în care a fost preparată o anumită substanţă medicamentoasă (principiul activ) şi excipienţi </a:t>
            </a:r>
            <a:endParaRPr lang="x-none" sz="1800" dirty="0">
              <a:latin typeface="+mj-lt"/>
            </a:endParaRPr>
          </a:p>
          <a:p>
            <a:pPr algn="just"/>
            <a:endParaRPr lang="ro-MO" sz="1800" dirty="0">
              <a:latin typeface="+mj-lt"/>
            </a:endParaRPr>
          </a:p>
          <a:p>
            <a:pPr algn="just"/>
            <a:r>
              <a:rPr lang="ro-MO" sz="1800" b="1" u="sng" dirty="0">
                <a:latin typeface="+mj-lt"/>
              </a:rPr>
              <a:t>Excepient (substanță auxiliară)</a:t>
            </a:r>
            <a:r>
              <a:rPr lang="ro-MO" sz="1800" dirty="0">
                <a:latin typeface="+mj-lt"/>
              </a:rPr>
              <a:t> - s</a:t>
            </a:r>
            <a:r>
              <a:rPr lang="vi-VN" sz="1800" dirty="0">
                <a:latin typeface="+mj-lt"/>
              </a:rPr>
              <a:t>ubstanță </a:t>
            </a:r>
            <a:r>
              <a:rPr lang="ro-RO" sz="1800" dirty="0">
                <a:latin typeface="+mj-lt"/>
              </a:rPr>
              <a:t>(</a:t>
            </a:r>
            <a:r>
              <a:rPr lang="vi-VN" sz="1800" dirty="0">
                <a:latin typeface="+mj-lt"/>
              </a:rPr>
              <a:t>sau amestec de substanțe) care este inactiv</a:t>
            </a:r>
            <a:r>
              <a:rPr lang="ro-MO" sz="1800" dirty="0">
                <a:latin typeface="+mj-lt"/>
              </a:rPr>
              <a:t>ă</a:t>
            </a:r>
            <a:r>
              <a:rPr lang="vi-VN" sz="1800" dirty="0">
                <a:latin typeface="+mj-lt"/>
              </a:rPr>
              <a:t> sau foarte puțin activ</a:t>
            </a:r>
            <a:r>
              <a:rPr lang="ro-MO" sz="1800" dirty="0">
                <a:latin typeface="+mj-lt"/>
              </a:rPr>
              <a:t>ă</a:t>
            </a:r>
            <a:r>
              <a:rPr lang="vi-VN" sz="1800" dirty="0">
                <a:latin typeface="+mj-lt"/>
              </a:rPr>
              <a:t> față de organism</a:t>
            </a:r>
            <a:r>
              <a:rPr lang="ro-RO" sz="1800" dirty="0">
                <a:latin typeface="+mj-lt"/>
              </a:rPr>
              <a:t>,</a:t>
            </a:r>
            <a:r>
              <a:rPr lang="vi-VN" sz="1800" dirty="0">
                <a:latin typeface="+mj-lt"/>
              </a:rPr>
              <a:t> în care se încorporează</a:t>
            </a:r>
            <a:r>
              <a:rPr lang="ro-MO" sz="1800" dirty="0">
                <a:latin typeface="+mj-lt"/>
              </a:rPr>
              <a:t>a</a:t>
            </a:r>
            <a:r>
              <a:rPr lang="vi-VN" sz="1800" dirty="0">
                <a:latin typeface="+mj-lt"/>
              </a:rPr>
              <a:t> diferite </a:t>
            </a:r>
            <a:r>
              <a:rPr lang="ro-MO" sz="1800" dirty="0">
                <a:latin typeface="Times New Roman" pitchFamily="18" charset="0"/>
                <a:cs typeface="Times New Roman" pitchFamily="18" charset="0"/>
              </a:rPr>
              <a:t>substanțe</a:t>
            </a:r>
            <a:r>
              <a:rPr lang="ro-MO" sz="1800" dirty="0">
                <a:latin typeface="+mj-lt"/>
              </a:rPr>
              <a:t>  active</a:t>
            </a:r>
            <a:r>
              <a:rPr lang="vi-VN" sz="1800" dirty="0">
                <a:latin typeface="+mj-lt"/>
              </a:rPr>
              <a:t>.</a:t>
            </a:r>
            <a:endParaRPr lang="ru-RU" sz="1800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9256" y="188640"/>
            <a:ext cx="3679248" cy="6480720"/>
          </a:xfrm>
        </p:spPr>
        <p:txBody>
          <a:bodyPr>
            <a:noAutofit/>
          </a:bodyPr>
          <a:lstStyle/>
          <a:p>
            <a:r>
              <a:rPr lang="ro-RO" sz="1500" b="1" u="sng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substanţele medicamentoase - </a:t>
            </a:r>
            <a:r>
              <a:rPr lang="ro-RO" sz="1500" i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лекарственные вещества</a:t>
            </a:r>
            <a:r>
              <a:rPr lang="ro-RO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o-RO" sz="1500" b="1" u="sng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лекарственные вещества  </a:t>
            </a:r>
            <a:r>
              <a:rPr lang="ru-RU" sz="1500" i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или лекарственные средства </a:t>
            </a:r>
            <a:r>
              <a:rPr lang="ro-RO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hlinkClick r:id="rId2"/>
              </a:rPr>
              <a:t>вещества</a:t>
            </a:r>
            <a:r>
              <a:rPr lang="ru-RU" sz="1500" u="sng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или смеси веществ, применяемые для </a:t>
            </a:r>
            <a:r>
              <a:rPr lang="ru-RU" sz="1500" u="sng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hlinkClick r:id="rId3"/>
              </a:rPr>
              <a:t>профилактики</a:t>
            </a:r>
            <a:r>
              <a:rPr lang="ru-RU" sz="1500" u="sng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1500" u="sng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hlinkClick r:id="rId4"/>
              </a:rPr>
              <a:t>диагностики</a:t>
            </a:r>
            <a:r>
              <a:rPr lang="ru-RU" sz="1500" u="sng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1500" u="sng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hlinkClick r:id="rId5"/>
              </a:rPr>
              <a:t>лечения</a:t>
            </a:r>
            <a:r>
              <a:rPr lang="ru-RU" sz="1500" u="sng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hlinkClick r:id="rId6"/>
              </a:rPr>
              <a:t>заболеваний</a:t>
            </a:r>
            <a:endParaRPr lang="ro-RO" sz="1500" u="sng" dirty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r>
              <a:rPr lang="ro-RO" sz="1500" b="1" u="sng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лекарственная форма </a:t>
            </a:r>
            <a:r>
              <a:rPr lang="ro-RO" sz="1500" i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придаваемое лекарственному средству или лекарственному растительному сырью удобное для применения состояние, при котором достигается необходимый лечебный эффект</a:t>
            </a:r>
            <a:endParaRPr lang="ro-MO" sz="1500" dirty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1500" b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soluţii injectabile</a:t>
            </a:r>
            <a:r>
              <a:rPr lang="ro-MO" sz="1500" b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o-MO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инъекционные растворы</a:t>
            </a:r>
            <a:endParaRPr lang="ro-MO" sz="1500" dirty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1500" b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unguente</a:t>
            </a:r>
            <a:r>
              <a:rPr lang="vi-VN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o-MO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маз</a:t>
            </a:r>
            <a:r>
              <a:rPr lang="vi-VN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u, </a:t>
            </a:r>
            <a:endParaRPr lang="ro-MO" sz="1500" dirty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1500" b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Supozitoare</a:t>
            </a:r>
            <a:r>
              <a:rPr lang="ro-MO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</a:t>
            </a:r>
            <a:r>
              <a:rPr lang="vi-VN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свечи</a:t>
            </a:r>
            <a:endParaRPr lang="ro-MO" sz="1500" dirty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o-MO" sz="1500" b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Excepient</a:t>
            </a:r>
            <a:r>
              <a:rPr lang="ro-MO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– -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Вспомогательное вещество </a:t>
            </a:r>
            <a:endParaRPr lang="ro-MO" sz="1500" dirty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Вспомогательные вещества 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это дополнительные вещества, необходимые для приготовления лекарственного препарата</a:t>
            </a:r>
            <a:endParaRPr lang="ru-RU" sz="1500" b="1" u="sng" dirty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/2</a:t>
            </a:r>
            <a:r>
              <a:rPr lang="x-none" dirty="0"/>
              <a:t>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7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8992" y="116632"/>
            <a:ext cx="8511480" cy="6624736"/>
          </a:xfrm>
        </p:spPr>
        <p:txBody>
          <a:bodyPr>
            <a:normAutofit lnSpcReduction="10000"/>
          </a:bodyPr>
          <a:lstStyle/>
          <a:p>
            <a:r>
              <a:rPr lang="ro-RO" dirty="0"/>
              <a:t>Tehnologia medicamentelor </a:t>
            </a:r>
            <a:r>
              <a:rPr lang="ro-RO" b="1" dirty="0"/>
              <a:t>abordează probleme diverse</a:t>
            </a:r>
            <a:r>
              <a:rPr lang="ro-RO" dirty="0"/>
              <a:t>: </a:t>
            </a:r>
            <a:endParaRPr lang="ru-RU" dirty="0"/>
          </a:p>
          <a:p>
            <a:pPr lvl="1"/>
            <a:r>
              <a:rPr lang="ro-RO" dirty="0"/>
              <a:t>studiul </a:t>
            </a:r>
            <a:r>
              <a:rPr lang="ro-RO" b="1" dirty="0"/>
              <a:t>formulării şi biodisponibilităţii </a:t>
            </a:r>
            <a:r>
              <a:rPr lang="ro-RO" dirty="0"/>
              <a:t>medicamentelor;</a:t>
            </a:r>
          </a:p>
          <a:p>
            <a:pPr lvl="1" algn="just"/>
            <a:r>
              <a:rPr lang="ro-RO" dirty="0"/>
              <a:t>cercetarea </a:t>
            </a:r>
            <a:r>
              <a:rPr lang="ro-RO" b="1" dirty="0"/>
              <a:t>operaţiilor</a:t>
            </a:r>
            <a:r>
              <a:rPr lang="ro-RO" dirty="0"/>
              <a:t> generale şi specifice </a:t>
            </a:r>
            <a:r>
              <a:rPr lang="ro-RO" b="1" dirty="0"/>
              <a:t>aplicate</a:t>
            </a:r>
            <a:r>
              <a:rPr lang="ro-RO" dirty="0"/>
              <a:t> la prepararea formelor medicamentoase; </a:t>
            </a:r>
            <a:endParaRPr lang="ro-MO" dirty="0"/>
          </a:p>
          <a:p>
            <a:pPr lvl="1" algn="just"/>
            <a:r>
              <a:rPr lang="ro-RO" dirty="0"/>
              <a:t>examinarea problemelor ce ţin de </a:t>
            </a:r>
            <a:r>
              <a:rPr lang="ro-RO" b="1" dirty="0"/>
              <a:t>stabilitatea, condiţionarea </a:t>
            </a:r>
            <a:r>
              <a:rPr lang="ro-RO" dirty="0"/>
              <a:t>şi verificarea </a:t>
            </a:r>
            <a:r>
              <a:rPr lang="ro-RO" b="1" dirty="0"/>
              <a:t>calităţii </a:t>
            </a:r>
            <a:r>
              <a:rPr lang="ro-RO" dirty="0"/>
              <a:t>medicamentelor. </a:t>
            </a:r>
            <a:endParaRPr lang="ru-RU" dirty="0"/>
          </a:p>
          <a:p>
            <a:pPr marL="0" indent="0">
              <a:buNone/>
            </a:pPr>
            <a:endParaRPr lang="ro-RO" dirty="0"/>
          </a:p>
          <a:p>
            <a:pPr algn="just"/>
            <a:r>
              <a:rPr lang="ro-RO" b="1" dirty="0"/>
              <a:t>La prepararea medicamentelor se ţine cont de următorii factori:</a:t>
            </a:r>
            <a:endParaRPr lang="ru-RU" b="1" dirty="0"/>
          </a:p>
          <a:p>
            <a:pPr lvl="1"/>
            <a:r>
              <a:rPr lang="ro-RO" dirty="0"/>
              <a:t>factorii biofarmaceutici;</a:t>
            </a:r>
            <a:endParaRPr lang="ru-RU" dirty="0"/>
          </a:p>
          <a:p>
            <a:pPr lvl="1"/>
            <a:r>
              <a:rPr lang="ro-RO" dirty="0"/>
              <a:t>factorii fizico-chimici;</a:t>
            </a:r>
            <a:endParaRPr lang="ru-RU" dirty="0"/>
          </a:p>
          <a:p>
            <a:pPr lvl="1"/>
            <a:r>
              <a:rPr lang="ro-RO" dirty="0"/>
              <a:t>factoctorii microbiologici;</a:t>
            </a:r>
            <a:endParaRPr lang="ru-RU" dirty="0"/>
          </a:p>
          <a:p>
            <a:pPr lvl="1"/>
            <a:r>
              <a:rPr lang="ro-RO" dirty="0"/>
              <a:t>factoctorii  tehnologici.</a:t>
            </a:r>
            <a:endParaRPr lang="ru-RU" dirty="0"/>
          </a:p>
          <a:p>
            <a:r>
              <a:rPr lang="ro-MO" b="1" dirty="0">
                <a:solidFill>
                  <a:srgbClr val="000099"/>
                </a:solidFill>
              </a:rPr>
              <a:t>TPF se bazează pe alte discipline deja studiate - ???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6710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ro-RO" b="1" dirty="0"/>
              <a:t>Direcţiile actuale de cercetări</a:t>
            </a:r>
            <a:r>
              <a:rPr lang="ro-RO" dirty="0"/>
              <a:t> </a:t>
            </a:r>
            <a:r>
              <a:rPr lang="ro-RO" b="1" dirty="0"/>
              <a:t>sunt bazate </a:t>
            </a:r>
            <a:r>
              <a:rPr lang="ro-RO" dirty="0"/>
              <a:t>pe conceptul că medicamentul:</a:t>
            </a:r>
            <a:endParaRPr lang="ru-RU" dirty="0"/>
          </a:p>
          <a:p>
            <a:pPr marL="0" lvl="0" indent="0" algn="just">
              <a:buNone/>
            </a:pPr>
            <a:endParaRPr lang="ro-RO" dirty="0"/>
          </a:p>
          <a:p>
            <a:pPr lvl="0" algn="just"/>
            <a:r>
              <a:rPr lang="ro-RO" dirty="0"/>
              <a:t>trebuie să atingă scopul final şi să fie efectiv în </a:t>
            </a:r>
            <a:r>
              <a:rPr lang="ro-RO" b="1" dirty="0"/>
              <a:t>cantităţi cât mai mici</a:t>
            </a:r>
            <a:r>
              <a:rPr lang="ro-RO" dirty="0"/>
              <a:t>,</a:t>
            </a:r>
            <a:endParaRPr lang="ru-RU" dirty="0"/>
          </a:p>
          <a:p>
            <a:pPr lvl="0" algn="just"/>
            <a:endParaRPr lang="ro-RO" dirty="0"/>
          </a:p>
          <a:p>
            <a:pPr lvl="0" algn="just"/>
            <a:r>
              <a:rPr lang="ro-RO" b="1" dirty="0"/>
              <a:t>Să excludă </a:t>
            </a:r>
            <a:r>
              <a:rPr lang="ro-RO" dirty="0"/>
              <a:t>la maximum </a:t>
            </a:r>
            <a:r>
              <a:rPr lang="ro-RO" b="1" dirty="0"/>
              <a:t>supradozarea</a:t>
            </a:r>
            <a:r>
              <a:rPr lang="ro-RO" dirty="0"/>
              <a:t> organismului cu medicamente şi substanţe auxiliare.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36745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579296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o-RO" dirty="0"/>
          </a:p>
          <a:p>
            <a:pPr algn="just"/>
            <a:endParaRPr lang="ro-RO" dirty="0"/>
          </a:p>
          <a:p>
            <a:pPr lvl="1" algn="just">
              <a:buNone/>
            </a:pPr>
            <a:endParaRPr lang="ro-RO" dirty="0"/>
          </a:p>
          <a:p>
            <a:pPr lvl="1">
              <a:buNone/>
            </a:pPr>
            <a:r>
              <a:rPr lang="ro-RO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714356"/>
            <a:ext cx="635798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500" b="1" dirty="0">
                <a:solidFill>
                  <a:srgbClr val="000099"/>
                </a:solidFill>
              </a:rPr>
              <a:t>Formele medicamentoase pot fi preparate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571612"/>
            <a:ext cx="3714776" cy="40719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o-RO" sz="2400" b="1" dirty="0">
                <a:solidFill>
                  <a:srgbClr val="FF0000"/>
                </a:solidFill>
              </a:rPr>
              <a:t> în farmacie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24" y="1643050"/>
            <a:ext cx="4357718" cy="40005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algn="ctr"/>
            <a:r>
              <a:rPr lang="ro-RO" sz="2400" b="1" dirty="0">
                <a:solidFill>
                  <a:srgbClr val="FF0000"/>
                </a:solidFill>
              </a:rPr>
              <a:t>în industria farmaceutică, conform procedeilor standardizate 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  <p:pic>
        <p:nvPicPr>
          <p:cNvPr id="10" name="Picture 2" descr="Farmacia 3 | Produsele preparate in laboratorul farmaciei, tot mai rare,  insa de un real ajutor pentru pacienti - Farmacia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1916095" cy="2627445"/>
          </a:xfrm>
          <a:prstGeom prst="rect">
            <a:avLst/>
          </a:prstGeom>
          <a:noFill/>
        </p:spPr>
      </p:pic>
      <p:pic>
        <p:nvPicPr>
          <p:cNvPr id="11" name="Picture 4" descr="Dezvăluiri șocante: bolile inventate ridică industria farmaceutic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143248"/>
            <a:ext cx="3059103" cy="165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59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Scopul principal al disciplinei:</a:t>
            </a:r>
            <a:r>
              <a:rPr lang="ro-RO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dirty="0"/>
              <a:t>-  studiul bazelor teoretice şi practice la </a:t>
            </a:r>
            <a:r>
              <a:rPr lang="ro-RO" b="1" dirty="0"/>
              <a:t>prepararea medicamentelor </a:t>
            </a:r>
            <a:r>
              <a:rPr lang="ro-RO" dirty="0"/>
              <a:t>finite, </a:t>
            </a:r>
            <a:endParaRPr lang="ru-RU" dirty="0"/>
          </a:p>
          <a:p>
            <a:pPr algn="just"/>
            <a:r>
              <a:rPr lang="ro-RO" dirty="0"/>
              <a:t>- al </a:t>
            </a:r>
            <a:r>
              <a:rPr lang="ro-RO" b="1" dirty="0"/>
              <a:t>aparaturii şi utilajului tehnologic</a:t>
            </a:r>
            <a:r>
              <a:rPr lang="ro-RO" dirty="0"/>
              <a:t>, destinate diferitelor procese tehnologice mecanizate sau automatizate, </a:t>
            </a:r>
            <a:endParaRPr lang="ru-RU" dirty="0"/>
          </a:p>
          <a:p>
            <a:pPr algn="just"/>
            <a:r>
              <a:rPr lang="ro-RO" dirty="0"/>
              <a:t>- determinarea </a:t>
            </a:r>
            <a:r>
              <a:rPr lang="ro-RO" b="1" dirty="0"/>
              <a:t>formelor medicamentoase </a:t>
            </a:r>
            <a:r>
              <a:rPr lang="ro-RO" dirty="0"/>
              <a:t>sau studierea formelor medicamentoase noi.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1163997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2311</Words>
  <Application>Microsoft Office PowerPoint</Application>
  <PresentationFormat>Экран (4:3)</PresentationFormat>
  <Paragraphs>398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Roboto</vt:lpstr>
      <vt:lpstr>Tahoma</vt:lpstr>
      <vt:lpstr>Times New Roman</vt:lpstr>
      <vt:lpstr>Тема Office</vt:lpstr>
      <vt:lpstr>Tema nr. 1 Introducere în domeniul tehnologiei farmaceutice</vt:lpstr>
      <vt:lpstr>Activitatea farmaceutica și TPCM LEGE Nr. LP1456/1993 din 25.05.1993 cu privire la activitatea farmaceutică</vt:lpstr>
      <vt:lpstr>1. Definiția, obiectivele și importanța tehnologiei farmaceutice.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Scopul principal al disciplinei: </vt:lpstr>
      <vt:lpstr>Elaborarea unui nou medicament reprezintă un proces complex care este influenţat de mai mulţi factori (8):</vt:lpstr>
      <vt:lpstr>Elaborarea unui nou medicament reprezintă un proces complex care este influenţat de mai mulţi factori (8):</vt:lpstr>
      <vt:lpstr>Презентация PowerPoint</vt:lpstr>
      <vt:lpstr>Презентация PowerPoint</vt:lpstr>
      <vt:lpstr> 3. Tendințe și perspective ale tehnologiei farmaceutice naționale/internaționale </vt:lpstr>
      <vt:lpstr>Презентация PowerPoint</vt:lpstr>
      <vt:lpstr>Uzine farmaceutice în RM</vt:lpstr>
      <vt:lpstr>Farmaco S.A.:</vt:lpstr>
      <vt:lpstr>Farmaco S.A.:</vt:lpstr>
      <vt:lpstr>Презентация PowerPoint</vt:lpstr>
      <vt:lpstr>EuroFarmaco S.A. (Sociteni):</vt:lpstr>
      <vt:lpstr>Презентация PowerPoint</vt:lpstr>
      <vt:lpstr>Întreprinderea Balkan Pharmaceuticals</vt:lpstr>
      <vt:lpstr>Презентация PowerPoint</vt:lpstr>
      <vt:lpstr>Презентация PowerPoint</vt:lpstr>
      <vt:lpstr>Întreprinderea Balkan Pharmaceuticals</vt:lpstr>
      <vt:lpstr>Fabrica de medicamente FARMAPRIM SRL  (Porumbeni, Criuleni)</vt:lpstr>
      <vt:lpstr> Specializarea companiei FARMAPRIM: </vt:lpstr>
      <vt:lpstr>Презентация PowerPoint</vt:lpstr>
      <vt:lpstr>Презентация PowerPoint</vt:lpstr>
      <vt:lpstr>Презентация PowerPoint</vt:lpstr>
      <vt:lpstr>Презентация PowerPoint</vt:lpstr>
      <vt:lpstr>ADMINISTRAREA DE STAT A ACTIVITĂŢII ÎN DOMENIUL MEDICAMENTELOR LEGENr. LP1409/1997 din 17.12.1997 cu privire la medicamente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nr. 1 Incursiune în domeniul tehnologiei farmaceutice</dc:title>
  <dc:creator>User</dc:creator>
  <cp:lastModifiedBy>Admin</cp:lastModifiedBy>
  <cp:revision>123</cp:revision>
  <dcterms:modified xsi:type="dcterms:W3CDTF">2024-01-25T09:29:32Z</dcterms:modified>
</cp:coreProperties>
</file>