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58" r:id="rId7"/>
    <p:sldId id="265" r:id="rId8"/>
    <p:sldId id="260" r:id="rId9"/>
    <p:sldId id="266" r:id="rId10"/>
    <p:sldId id="264" r:id="rId11"/>
    <p:sldId id="263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A0A4-C608-4843-B787-936A4FCAF13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CC2D-B192-40AC-9650-AC16D9D8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4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A0A4-C608-4843-B787-936A4FCAF13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CC2D-B192-40AC-9650-AC16D9D8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9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A0A4-C608-4843-B787-936A4FCAF13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CC2D-B192-40AC-9650-AC16D9D8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8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A0A4-C608-4843-B787-936A4FCAF13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CC2D-B192-40AC-9650-AC16D9D8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2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A0A4-C608-4843-B787-936A4FCAF13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CC2D-B192-40AC-9650-AC16D9D8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9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A0A4-C608-4843-B787-936A4FCAF13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CC2D-B192-40AC-9650-AC16D9D8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7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A0A4-C608-4843-B787-936A4FCAF13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CC2D-B192-40AC-9650-AC16D9D8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1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A0A4-C608-4843-B787-936A4FCAF13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CC2D-B192-40AC-9650-AC16D9D8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1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A0A4-C608-4843-B787-936A4FCAF13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CC2D-B192-40AC-9650-AC16D9D8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7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A0A4-C608-4843-B787-936A4FCAF13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CC2D-B192-40AC-9650-AC16D9D8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6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AA0A4-C608-4843-B787-936A4FCAF13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CC2D-B192-40AC-9650-AC16D9D8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0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AA0A4-C608-4843-B787-936A4FCAF13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CC2D-B192-40AC-9650-AC16D9D80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7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младенческий возрас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608" y="1260700"/>
            <a:ext cx="9017866" cy="508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10066" y="397232"/>
            <a:ext cx="4580741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ru-RU" b="1" cap="al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Младенческий </a:t>
            </a:r>
            <a:r>
              <a:rPr lang="ru-RU" b="1" cap="al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 (1-12 </a:t>
            </a:r>
            <a:r>
              <a:rPr lang="ru-RU" b="1" cap="all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b="1" cap="al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958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018" y="29816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Постоянство объектов.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 теории Пиаже, главным достижением сенсомоторного периода является понимание младенцами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постоянства объектов.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Постоянство объектов — это осознание факта, что объект существует во времени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пространстве, независимо от того, находится ли он прямо сейчас в перцептивном поле младенца. 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85163" y="212436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Символическая репрезентация-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символически представлять или иным образом осмыслять то, что в физическом смысле отсутствует.</a:t>
            </a:r>
            <a:endParaRPr lang="en-US" dirty="0"/>
          </a:p>
        </p:txBody>
      </p:sp>
      <p:pic>
        <p:nvPicPr>
          <p:cNvPr id="9218" name="Picture 2" descr="Картинки по запросу &quot;псотоянство объекто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64" y="2124363"/>
            <a:ext cx="3099187" cy="232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&quot;псотоянство объектов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64" y="4698134"/>
            <a:ext cx="47625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Картинки по запросу &quot;младенец показывает до свидания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t="2252" r="21113"/>
          <a:stretch/>
        </p:blipFill>
        <p:spPr bwMode="auto">
          <a:xfrm>
            <a:off x="5985163" y="3119565"/>
            <a:ext cx="5882035" cy="36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73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0 базовых игрушек Монтессори для младенцев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6" y="50249"/>
            <a:ext cx="2499254" cy="2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10 базовых игрушек Монтессори для младенцев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40" y="177235"/>
            <a:ext cx="3003261" cy="29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10 базовых игрушек Монтессори для младенцев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727" y="-72147"/>
            <a:ext cx="33147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10 базовых игрушек Монтессори для младенцев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427" y="0"/>
            <a:ext cx="3011082" cy="329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10 базовых игрушек Монтессори для младенцев!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" y="2909454"/>
            <a:ext cx="2819930" cy="304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10 базовых игрушек Монтессори для младенцев!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743" y="3002407"/>
            <a:ext cx="3373767" cy="308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10 базовых игрушек Монтессори для младенцев!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45" y="3592970"/>
            <a:ext cx="2234063" cy="199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10 базовых игрушек Монтессори для младенцев!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312" y="3039435"/>
            <a:ext cx="2168300" cy="202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10 базовых игрушек Монтессори для младенцев!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968" y="4813169"/>
            <a:ext cx="2087579" cy="214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10 базовых игрушек Монтессори для младенцев!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30" y="4620130"/>
            <a:ext cx="2245880" cy="213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469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812499"/>
              </p:ext>
            </p:extLst>
          </p:nvPr>
        </p:nvGraphicFramePr>
        <p:xfrm>
          <a:off x="249382" y="584108"/>
          <a:ext cx="11674763" cy="62042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5123">
                  <a:extLst>
                    <a:ext uri="{9D8B030D-6E8A-4147-A177-3AD203B41FA5}">
                      <a16:colId xmlns:a16="http://schemas.microsoft.com/office/drawing/2014/main" val="288651190"/>
                    </a:ext>
                  </a:extLst>
                </a:gridCol>
                <a:gridCol w="9049640">
                  <a:extLst>
                    <a:ext uri="{9D8B030D-6E8A-4147-A177-3AD203B41FA5}">
                      <a16:colId xmlns:a16="http://schemas.microsoft.com/office/drawing/2014/main" val="433900846"/>
                    </a:ext>
                  </a:extLst>
                </a:gridCol>
              </a:tblGrid>
              <a:tr h="33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возраст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946" marR="199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Демонстрируемое ребенком речевое поведение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946" marR="19946" marT="0" marB="0"/>
                </a:tc>
                <a:extLst>
                  <a:ext uri="{0D108BD9-81ED-4DB2-BD59-A6C34878D82A}">
                    <a16:rowId xmlns:a16="http://schemas.microsoft.com/office/drawing/2014/main" val="2793506735"/>
                  </a:ext>
                </a:extLst>
              </a:tr>
              <a:tr h="177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месяца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946" marR="199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Улыбка при обращенной к ребенку речи;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гуление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946" marR="19946" marT="0" marB="0"/>
                </a:tc>
                <a:extLst>
                  <a:ext uri="{0D108BD9-81ED-4DB2-BD59-A6C34878D82A}">
                    <a16:rowId xmlns:a16="http://schemas.microsoft.com/office/drawing/2014/main" val="510636521"/>
                  </a:ext>
                </a:extLst>
              </a:tr>
              <a:tr h="33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месяца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946" marR="199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Поворачивает голову по направлению к источнику звука человеческого голоса в ответ на него.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946" marR="19946" marT="0" marB="0" anchor="ctr"/>
                </a:tc>
                <a:extLst>
                  <a:ext uri="{0D108BD9-81ED-4DB2-BD59-A6C34878D82A}">
                    <a16:rowId xmlns:a16="http://schemas.microsoft.com/office/drawing/2014/main" val="1730160537"/>
                  </a:ext>
                </a:extLst>
              </a:tr>
              <a:tr h="33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месяцев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946" marR="199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Произносит гласные и согласные звуки во время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гуления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946" marR="19946" marT="0" marB="0"/>
                </a:tc>
                <a:extLst>
                  <a:ext uri="{0D108BD9-81ED-4DB2-BD59-A6C34878D82A}">
                    <a16:rowId xmlns:a16="http://schemas.microsoft.com/office/drawing/2014/main" val="1818194739"/>
                  </a:ext>
                </a:extLst>
              </a:tr>
              <a:tr h="33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месяцев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946" marR="199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Гуление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превращается в лепет, который содержит все звуки человеческой речи.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946" marR="19946" marT="0" marB="0"/>
                </a:tc>
                <a:extLst>
                  <a:ext uri="{0D108BD9-81ED-4DB2-BD59-A6C34878D82A}">
                    <a16:rowId xmlns:a16="http://schemas.microsoft.com/office/drawing/2014/main" val="435895140"/>
                  </a:ext>
                </a:extLst>
              </a:tr>
              <a:tr h="1820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месяцев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946" marR="199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Повторяет некоторые слоги (например: «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ма-ма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»).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946" marR="19946" marT="0" marB="0"/>
                </a:tc>
                <a:extLst>
                  <a:ext uri="{0D108BD9-81ED-4DB2-BD59-A6C34878D82A}">
                    <a16:rowId xmlns:a16="http://schemas.microsoft.com/office/drawing/2014/main" val="573148460"/>
                  </a:ext>
                </a:extLst>
              </a:tr>
              <a:tr h="33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месяцев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946" marR="199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Понимает некоторые слова; может произнести несколько слов.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946" marR="19946" marT="0" marB="0"/>
                </a:tc>
                <a:extLst>
                  <a:ext uri="{0D108BD9-81ED-4DB2-BD59-A6C34878D82A}">
                    <a16:rowId xmlns:a16="http://schemas.microsoft.com/office/drawing/2014/main" val="1837915837"/>
                  </a:ext>
                </a:extLst>
              </a:tr>
              <a:tr h="1795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месяцев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946" marR="199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 произносить вплоть до 50 слов.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946" marR="19946" marT="0" marB="0"/>
                </a:tc>
                <a:extLst>
                  <a:ext uri="{0D108BD9-81ED-4DB2-BD59-A6C34878D82A}">
                    <a16:rowId xmlns:a16="http://schemas.microsoft.com/office/drawing/2014/main" val="543600630"/>
                  </a:ext>
                </a:extLst>
              </a:tr>
              <a:tr h="4954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месяца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946" marR="199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Словарь ребенка состоит более чем из 50 слов; употребляет некоторые фразы, состоящие из двух слов.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946" marR="19946" marT="0" marB="0"/>
                </a:tc>
                <a:extLst>
                  <a:ext uri="{0D108BD9-81ED-4DB2-BD59-A6C34878D82A}">
                    <a16:rowId xmlns:a16="http://schemas.microsoft.com/office/drawing/2014/main" val="180678464"/>
                  </a:ext>
                </a:extLst>
              </a:tr>
              <a:tr h="4954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 и 6 месяцев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946" marR="199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Словарь расширяется до нескольких сотен слов; употребляет в своей речи фразы, состоящие из 3-5 слов.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946" marR="19946" marT="0" marB="0"/>
                </a:tc>
                <a:extLst>
                  <a:ext uri="{0D108BD9-81ED-4DB2-BD59-A6C34878D82A}">
                    <a16:rowId xmlns:a16="http://schemas.microsoft.com/office/drawing/2014/main" val="1575153171"/>
                  </a:ext>
                </a:extLst>
              </a:tr>
              <a:tr h="1795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946" marR="199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Словарь включает около 1000 слов.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946" marR="19946" marT="0" marB="0"/>
                </a:tc>
                <a:extLst>
                  <a:ext uri="{0D108BD9-81ED-4DB2-BD59-A6C34878D82A}">
                    <a16:rowId xmlns:a16="http://schemas.microsoft.com/office/drawing/2014/main" val="4214653431"/>
                  </a:ext>
                </a:extLst>
              </a:tr>
              <a:tr h="330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года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946" marR="199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Хорошо освоены главные основополагающие аспекты языка.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946" marR="19946" marT="0" marB="0"/>
                </a:tc>
                <a:extLst>
                  <a:ext uri="{0D108BD9-81ED-4DB2-BD59-A6C34878D82A}">
                    <a16:rowId xmlns:a16="http://schemas.microsoft.com/office/drawing/2014/main" val="2921918371"/>
                  </a:ext>
                </a:extLst>
              </a:tr>
              <a:tr h="660599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Приведенные в левой колонке возрасты являются всего лишь средними показателями. Индивидуальные различия младенцев на начальных этапах речевого развития могут достигать нескольких дней, а на поздних этапах — нескольких недель.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946" marR="1994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52249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105469" y="122443"/>
            <a:ext cx="3508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Вехи речевого развития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96044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5310" y="83267"/>
            <a:ext cx="626225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 и предложения</a:t>
            </a:r>
            <a:endParaRPr lang="en-US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9381" y="914297"/>
            <a:ext cx="11610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Холофразы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одиночные слова, предназначенные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выражения целого ряда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значений.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емантическая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сверхгенерализация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категоризирующее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объекты.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664588"/>
              </p:ext>
            </p:extLst>
          </p:nvPr>
        </p:nvGraphicFramePr>
        <p:xfrm>
          <a:off x="1117600" y="2696358"/>
          <a:ext cx="10030691" cy="3916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7321">
                  <a:extLst>
                    <a:ext uri="{9D8B030D-6E8A-4147-A177-3AD203B41FA5}">
                      <a16:colId xmlns:a16="http://schemas.microsoft.com/office/drawing/2014/main" val="3612354488"/>
                    </a:ext>
                  </a:extLst>
                </a:gridCol>
                <a:gridCol w="2307045">
                  <a:extLst>
                    <a:ext uri="{9D8B030D-6E8A-4147-A177-3AD203B41FA5}">
                      <a16:colId xmlns:a16="http://schemas.microsoft.com/office/drawing/2014/main" val="2991070321"/>
                    </a:ext>
                  </a:extLst>
                </a:gridCol>
                <a:gridCol w="4157842">
                  <a:extLst>
                    <a:ext uri="{9D8B030D-6E8A-4147-A177-3AD203B41FA5}">
                      <a16:colId xmlns:a16="http://schemas.microsoft.com/office/drawing/2014/main" val="1151528354"/>
                    </a:ext>
                  </a:extLst>
                </a:gridCol>
                <a:gridCol w="1538483">
                  <a:extLst>
                    <a:ext uri="{9D8B030D-6E8A-4147-A177-3AD203B41FA5}">
                      <a16:colId xmlns:a16="http://schemas.microsoft.com/office/drawing/2014/main" val="2286059470"/>
                    </a:ext>
                  </a:extLst>
                </a:gridCol>
              </a:tblGrid>
              <a:tr h="4112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 ребенка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референт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Возможные расширения значения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Свойство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487729263"/>
                  </a:ext>
                </a:extLst>
              </a:tr>
              <a:tr h="6231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Птичка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Воробьи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Коровы, собаки, кошки, любое движущееся животное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Движение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2233549748"/>
                  </a:ext>
                </a:extLst>
              </a:tr>
              <a:tr h="8349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Уна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Луна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Оладьи, круглые пятнышки на оконном стекле, круги в книгах, почтовые штемпели на конвертах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2265107231"/>
                  </a:ext>
                </a:extLst>
              </a:tr>
              <a:tr h="4112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Муха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Муха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Комочки грязи, пыль, все мелкие насекомые, крошки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2829143702"/>
                  </a:ext>
                </a:extLst>
              </a:tr>
              <a:tr h="8349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Гав-гав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Собаки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животные, игрушечная собачка, мягкие домашние тапочки, некто в меховой шубе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Текстура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300876187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13890" y="2071538"/>
            <a:ext cx="7691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Примеры семантической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сверхгенерализации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3403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6897" y="203268"/>
            <a:ext cx="5108899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Когнитивные особенности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Картинки по запросу &quot;младенческий возраст вкус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894" y="3278623"/>
            <a:ext cx="3577096" cy="299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&quot;младенческий возраст вкус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67" y="3574726"/>
            <a:ext cx="4804352" cy="300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6694" y="1156916"/>
            <a:ext cx="6792437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кожная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чувствительность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вкусовая и обонятельная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4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909" y="600478"/>
            <a:ext cx="11314546" cy="2179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речи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ребенка проходит в несколько этапов:</a:t>
            </a:r>
            <a:endParaRPr lang="en-US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0-6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период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подготовления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словесной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речи: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хныканье</a:t>
            </a:r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зачатки лепета</a:t>
            </a:r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лепет;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6-12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настоящего речевого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общения.</a:t>
            </a:r>
          </a:p>
          <a:p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4098" name="Picture 2" descr="Картинки по запросу &quot;младенческий возраст реч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192" y="2754562"/>
            <a:ext cx="4351771" cy="289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&quot;младенческий возраст речь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" y="3360614"/>
            <a:ext cx="5007552" cy="332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869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016" y="424941"/>
            <a:ext cx="8786380" cy="26407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ПАМЯТИ (на основе рефлексов)</a:t>
            </a:r>
          </a:p>
          <a:p>
            <a:pPr algn="just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 (от непроизвольного к произвольному)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РАЗВИТИЯ МЫШЛЕНИЯ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MD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MD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речью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MD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-Сравнение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Картинки по запросу &quot;младенческий возраст развити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8" y="3065664"/>
            <a:ext cx="5044498" cy="315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&quot;младенческий возраст развитие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350" y="1408246"/>
            <a:ext cx="30480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&quot;младенческий возраст развитие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539" y="4479250"/>
            <a:ext cx="3649807" cy="237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&quot;младенческий возраст развитие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43" y="130832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Картинки по запросу &quot;младенческий возраст развитие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739" y="4479250"/>
            <a:ext cx="3021734" cy="226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220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&quot;младенческий возраст развити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84" y="397885"/>
            <a:ext cx="28575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&quot;младенческий возраст развитие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84" y="3223058"/>
            <a:ext cx="333375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&quot;младенческий возраст сенсорнте развитие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089" y="3437423"/>
            <a:ext cx="3631911" cy="272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Картинки по запросу &quot;младенческий возраст сенсорное развитие монтессори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268" y="336982"/>
            <a:ext cx="38100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Картинки по запросу &quot;младенческий возраст сенсорное развитие монтессори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318" y="1872562"/>
            <a:ext cx="3086389" cy="411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644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младенческий возраст ощущение восприятие вкусовая чувствительност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36" y="2816802"/>
            <a:ext cx="31432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5636" y="314151"/>
            <a:ext cx="11259127" cy="2349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Обзор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первого года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жизни младенца</a:t>
            </a:r>
            <a:endParaRPr lang="en-US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месяца: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рефлексов, обнаруживаемых у новорожденных, исчезают на 2-м или 3-м месяце, постепенно заменяясь произвольными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действиями, открытие себя, своего  тела.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от 5 до 8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зрителъно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-направляемое доставание, усовершенствование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моторики, развитие грубой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общей) моторики.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от 9 до 12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стоять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ходить, развитая способность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манипулированию или активному перемещению компонентов среды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пространстве, пинцетный зажим.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Картинки по запросу &quot;младенческий возраст ползание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796" y="4521061"/>
            <a:ext cx="4444134" cy="222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&quot;младенец тянетс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258" y="2710445"/>
            <a:ext cx="3785833" cy="181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ртинки по запросу &quot;младенец открывает шкаф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712" y="3140364"/>
            <a:ext cx="4097953" cy="293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07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036" y="292107"/>
            <a:ext cx="11794835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Предметная деятельность связана с развитием движений у ребенка. В последовательности развития движений есть закономерность.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Движущийся глаз. Известен феномен "глаза новорожденного" – они могут смотреть в разные стороны. К концу второго месяца эти движения уточняются, ребенок способен зрительно сосредоточиваться на предмете. К третьему месяцу движения глаз развиты почти так же, как у взрослого, формируется бинокулярное зрение.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Выразительные движения (комплекс оживления).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Перемещение в пространстве – предпосылка усвоения деятельности с предметами. Ребенок последовательно учится переворачиваться, поднимать голову, садиться, ползать, становиться на ножки, делать первые шаги. Все это – в разные сроки, причем на сроки влияет стратегия родителей (см. ниже). Овладение каждым новым движением открывает ребенку новые границы пространства.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Ползание. Иногда пропускает эту стадию.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Хватание. К концу первого полугодия из случайных захватываний игрушки это движение превращается в намеренное.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Манипулирование предметом. Отличается от "настоящих" действий тем, что предмет используется не по назначению.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Указательный жест.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Произвольность движений и жестов, управляемость. Это база для новообразования – предметной деятельности.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657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00744" y="101668"/>
            <a:ext cx="3362395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КОГНИТИВНОЕ РАЗВИТИЕ 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Картинки по запросу &quot;сенсомотроный интеллек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139" y="2984956"/>
            <a:ext cx="4411057" cy="352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6255" y="623386"/>
            <a:ext cx="11702472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Сенсомоторный период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Первую стадию развития ребенка Пиаже называл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сенсомоторной.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появляются на свет готовыми реагировать на воздействия окружающей среды посредством уже развитых у них сенсорно-перцептивных и моторных способностей. Согласно Пиаже, основные паттерны сенсомоторного поведения, начинающиеся как рефлексы, приводят младенцев к формированию схем через процессы ассимиляции и аккомодации.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Картинки по запросу &quot;ассимиляция пиаже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05" y="2925341"/>
            <a:ext cx="47625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102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309" y="399841"/>
            <a:ext cx="11979564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в это время еще не овладели языком и у них нет психических образов для слов. Знания о людях и окружающих предметах складываются у них на основе информации, полученной от собственных органов чувств и случайных движений. Сенсомоторный период проходит через 6 стадий, из которых 4 – до года. (12-18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третичные циркулярные реакции, 18-24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начало мышления умственными образами)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Упражнение рефлексов. Дети "упражняют" все навыки, которыми обладают в данный период развития. Это безусловные рефлексы: сосание, хватание, плач. Кроме этого новорожденные еще умеют смотреть и слушать.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Первичные круговые реакции (1 – 4 месяц жизни). Ребенок начинает приспосабливаться к своему окружению, используя аккомодацию (приспособление старых схем к новой информации).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Вторичные круговые реакции (4 – 8 месяцев). Дети произвольно повторяют те формы поведения, которые доставляют им удовольствие; у них развивается способность восприятия постоянства объекта. С этим качеством связано появление в 7-8 месяцев первых страхов (страх "чужого"), а также восприятие постоянства объектов составляет основу привязанности к значимым для ребенка людям.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Координация вторичных схем (8 – 12 месяцев). Происходит дальнейшее развитие всех упомянутых способностей ребенка. Малыши проявляют первые признаки умения предвосхитить события (например, плачут при виде йода).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220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988</Words>
  <Application>Microsoft Office PowerPoint</Application>
  <PresentationFormat>Широкоэкранный</PresentationFormat>
  <Paragraphs>93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15</cp:revision>
  <dcterms:created xsi:type="dcterms:W3CDTF">2021-02-08T12:43:44Z</dcterms:created>
  <dcterms:modified xsi:type="dcterms:W3CDTF">2021-02-08T17:14:06Z</dcterms:modified>
</cp:coreProperties>
</file>