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56" r:id="rId5"/>
    <p:sldId id="258" r:id="rId6"/>
    <p:sldId id="259" r:id="rId7"/>
    <p:sldId id="260" r:id="rId8"/>
    <p:sldId id="261" r:id="rId9"/>
    <p:sldId id="264" r:id="rId10"/>
    <p:sldId id="268" r:id="rId11"/>
    <p:sldId id="269" r:id="rId12"/>
    <p:sldId id="270" r:id="rId13"/>
    <p:sldId id="271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209B-932E-464D-A9FC-D14DF91012E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AFCC-B7CF-4B49-A35F-B4B642DD3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209B-932E-464D-A9FC-D14DF91012E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AFCC-B7CF-4B49-A35F-B4B642DD3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54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209B-932E-464D-A9FC-D14DF91012E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AFCC-B7CF-4B49-A35F-B4B642DD3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1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209B-932E-464D-A9FC-D14DF91012E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AFCC-B7CF-4B49-A35F-B4B642DD3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209B-932E-464D-A9FC-D14DF91012E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AFCC-B7CF-4B49-A35F-B4B642DD3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8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209B-932E-464D-A9FC-D14DF91012E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AFCC-B7CF-4B49-A35F-B4B642DD3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9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209B-932E-464D-A9FC-D14DF91012E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AFCC-B7CF-4B49-A35F-B4B642DD3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5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209B-932E-464D-A9FC-D14DF91012E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AFCC-B7CF-4B49-A35F-B4B642DD3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4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209B-932E-464D-A9FC-D14DF91012E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AFCC-B7CF-4B49-A35F-B4B642DD3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1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209B-932E-464D-A9FC-D14DF91012E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AFCC-B7CF-4B49-A35F-B4B642DD3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5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9209B-932E-464D-A9FC-D14DF91012E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EAFCC-B7CF-4B49-A35F-B4B642DD3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9209B-932E-464D-A9FC-D14DF91012E7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EAFCC-B7CF-4B49-A35F-B4B642DD3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9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975" y="160338"/>
            <a:ext cx="10972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M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</a:t>
            </a:r>
            <a:r>
              <a:rPr lang="ru-MD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</a:t>
            </a:r>
            <a:endParaRPr lang="ru-MD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MD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говорят уважаемые в психологических кругах личности про среднее детство? </a:t>
            </a:r>
            <a:r>
              <a:rPr lang="ru-MD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sz="2400" b="1" dirty="0"/>
          </a:p>
        </p:txBody>
      </p:sp>
      <p:pic>
        <p:nvPicPr>
          <p:cNvPr id="1026" name="Picture 2" descr="Фрейд Зигмунд электронные книги, биографи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3" y="1614195"/>
            <a:ext cx="2667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Эрик Эриксон, психолог, психотерапев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423" y="1729998"/>
            <a:ext cx="4543947" cy="327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Жан Пиаже — фото, биография, психолог, философ, книги, личная жизнь,  причина смерти - 24С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Жан Пиаже - Психолого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214" y="1448997"/>
            <a:ext cx="3404960" cy="42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5575" y="5657671"/>
            <a:ext cx="12205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MD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не узнаёте ни одного человека на этом фото, вы заставляете грустить своего преподавателя по Психологии Развития </a:t>
            </a:r>
            <a:r>
              <a:rPr lang="ru-MD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sz="2400" dirty="0"/>
          </a:p>
        </p:txBody>
      </p:sp>
      <p:pic>
        <p:nvPicPr>
          <p:cNvPr id="1036" name="Picture 12" descr="Иконка Громко плачущий смайлик в стиле Эмодз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370" y="6213110"/>
            <a:ext cx="615883" cy="61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😭 Громко плачущее лицо смайлик-эмодзи — Значение, Скопироват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463" y="6228692"/>
            <a:ext cx="584717" cy="58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319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596" y="51480"/>
            <a:ext cx="11504645" cy="3811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Притязание на признание со стороны взрослых.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Ребенок в младшем школьном возрасте несет в себе весь комплекс чувств, уже сформиро­ванных в притязаниях на признание. Он имеет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совесть,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мы можем взывать к ней, когда ребенок набедокурит. Он знает, что значит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дол­жен, обязан.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него пробуждается чувство 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гордости или стыда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зави­симости от поступка.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 хороший» - внутренняя позиция ребенка по отношению к са­мому себе. В этой позиции - большие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воспитания. Притязая на признание со стороны взрослого, младший школьник будет стараться подтвердить свою потребность на это признание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Притязание на признание среди близких и учителей побуждает и принуждает ребенка к развитию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усидчивости,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самоконтро­ля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Младшие школьники: задачи развития - Психолог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419" y="3484032"/>
            <a:ext cx="4750125" cy="315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роблемы с учителем (младший школьник) - Психолого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09" y="3567728"/>
            <a:ext cx="4762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109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919" y="235813"/>
            <a:ext cx="114206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Притязание на признание среди сверстников.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младшем школьном возрасте сверстники вступают в сложные отношения, в которых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пере­плетены отношения возрастной приязни к сверстнику и отношения соперничества.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Притязания на успех среди сверстников теперь отраба­тываются прежде всего в учебной деятельности или по поводу учеб­ной деятельности.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Теперь уже в учебной деятельности потребность в признании про­является в двух планах: с одной стороны, ребенок хочет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«быть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как все»,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 с другой - 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«быть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лучше, чем все».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2" name="Picture 4" descr="Эффективное личностное развитие младшего школьника в процессе обучения |  Познай Себя – современное образование, саморазвитие и успе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24" y="2953625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635" y="313378"/>
            <a:ext cx="656875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Игра и ученье в младшем школьном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возрасте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приходом ребенка в школу изменяется социальная ситуация, но внутренне, психологиче­ски ребенок остается еще в дошкольном детстве. Основными видами деятельности для ребенка продолжают оставаться игра, рисование, конструирование. Учебной деятельности еще предстоит развиться.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Произвольное управление действиями, которое необходимо в учебной деятельности, соблюдение правил возможно на первых по­рах, когда ребенку ясны близкие цели и когда он знает, что время его усилий ограничено малым числом заданий. Длительное напря­жение произвольного внимания к учебным действиям затрудняет и утомляет ребенка.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8" name="Picture 6" descr="Подвижные игры для младших школь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332" y="313378"/>
            <a:ext cx="5115447" cy="608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230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603" y="189508"/>
            <a:ext cx="11784564" cy="6498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Место ребенка в системе общественных отношений.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Ребенок, посе­щающий начальную школу, психологически переходит в новую сис­тему отношений с окружающими его людьми. Живя среди тех же близких, в том же пространстве, называемом «дом», он начинает чув­ствовать, что его жизнь принципиально изменилась - на него легли обязательства не только ежедневно посещать школу, но и подчиняться требованиям учебной деятельности.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Свобода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дошкольного детства сменяется отношениями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зависимости и подчинения новым правилам жизни.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Семья начинает по-новому контролировать ребенка в связи с необходимостью учиться в школе, выполнять домашние задания, строго организовывать режим дня. Ужесточение требований к ребен­ку, даже в самой доброжелательной форме, возлагает на него ответст­венность за самого себя.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Начинается трудный период испытания ре­бенка не только необходимостью ходить в школу, быть дисциплини­рованным (правильно вести себя в классе, быть внимательным к ходу урока, к умственным операциям, которые надо совершать при испол­нении заданий учителя и др.), но и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необходимостью организации своего дня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дома, в семье.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93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709" y="445716"/>
            <a:ext cx="985519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M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 волевая </a:t>
            </a:r>
            <a:r>
              <a:rPr lang="ru-MD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</a:t>
            </a:r>
          </a:p>
          <a:p>
            <a:endParaRPr lang="ru-MD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Произвольность поведения</a:t>
            </a:r>
          </a:p>
          <a:p>
            <a:pPr algn="just"/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высших чувств: эстетические, нравственные, моральные</a:t>
            </a:r>
          </a:p>
          <a:p>
            <a:pPr algn="just"/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Непостоянство переживаний и отношений</a:t>
            </a:r>
          </a:p>
          <a:p>
            <a:endParaRPr lang="en-US" dirty="0"/>
          </a:p>
        </p:txBody>
      </p:sp>
      <p:pic>
        <p:nvPicPr>
          <p:cNvPr id="6148" name="Picture 4" descr="Развитие чувств в младшем школьном возрас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66" y="3024475"/>
            <a:ext cx="48768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cf2.ppt-online.org/files2/slide/n/nDpRNxdY0Ftcmuo7kbwQa6LKfXhqvilC89Zjy4/slide-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t="5271" r="9739" b="24053"/>
          <a:stretch/>
        </p:blipFill>
        <p:spPr bwMode="auto">
          <a:xfrm>
            <a:off x="5611090" y="2661707"/>
            <a:ext cx="6370610" cy="400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506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856" y="91474"/>
            <a:ext cx="61053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Фрейд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называл среднее детство латентной стадией. Он считал, что для большинства детей возраст от 6 до 12 лет — время, когда их ревность и зависть (а также сексуальные импульсы) отступают на задний план. Поэтому большинство детей могут перенаправить свою эмоциональную энергию на отношения со сверстниками, творчество и выполнение предписанных культурой обязанностей в школе или обществе.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53404" y="3687901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Эриксон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пришел к убеждению, что центральным событием среднего детства является психосоциальный конфликт — трудолюбие против чувства неполноценности. В среднем детстве, благодаря школе и другим формам обучения, значительная часть времени и энергии детей направляется на приобретение новых знаний и навыков. Теперь они в большей степени способны сосредоточить свои силы на учебе, решении своих проблем и достижениях. </a:t>
            </a:r>
            <a:endParaRPr lang="en-US" sz="2000" dirty="0"/>
          </a:p>
        </p:txBody>
      </p:sp>
      <p:pic>
        <p:nvPicPr>
          <p:cNvPr id="4" name="Picture 2" descr="Фрейд Зигмунд электронные книги, биографи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82" y="2967133"/>
            <a:ext cx="2667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Эрик Эриксон, психолог, психотерапев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984" y="91474"/>
            <a:ext cx="4945162" cy="356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1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Жан Пиаже - Психолог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16" y="93306"/>
            <a:ext cx="2817467" cy="352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Степанов Cергей | Лоуренс Кольберг (1927-1987) | Журнал «Школьный психолог»  № 37/2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45" y="3345503"/>
            <a:ext cx="2611638" cy="342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81266" y="261257"/>
            <a:ext cx="8531290" cy="219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Жан Пиаже и Лоуренс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Кольберг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большое внимание уделили развитию у детей представлений о своей личности и о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морали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о том, что справедливо и несправедливо, правильно и неправильно, что хорошо и что плохо. Другие исследователи рассматривали более широкий спектр вопросов, изучая Я-концепцию детей в качестве детерминанты их поведения.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2931" y="2617899"/>
            <a:ext cx="9025812" cy="396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15900" algn="just">
              <a:lnSpc>
                <a:spcPct val="115000"/>
              </a:lnSpc>
              <a:spcAft>
                <a:spcPts val="0"/>
              </a:spcAft>
              <a:tabLst>
                <a:tab pos="914400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Консервация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способность видеть неизменное на фоне кажущихся перемен, ребенок приходит к различению видимости и реальности в окружающем мире и получает более глубокое знание о законах существования объектов.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15900" algn="just">
              <a:lnSpc>
                <a:spcPct val="115000"/>
              </a:lnSpc>
              <a:spcAft>
                <a:spcPts val="0"/>
              </a:spcAft>
              <a:tabLst>
                <a:tab pos="914400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способность ребенка классифицировать группу объектов по какому-то признаку.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15900" algn="just">
              <a:lnSpc>
                <a:spcPct val="115000"/>
              </a:lnSpc>
              <a:spcAft>
                <a:spcPts val="0"/>
              </a:spcAft>
              <a:tabLst>
                <a:tab pos="914400" algn="l"/>
              </a:tabLst>
            </a:pPr>
            <a:r>
              <a:rPr lang="ru-RU" sz="2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Сериацией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называется способность располагать набор элементов в соответствии с имеющейся между ними связью. 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15900" algn="just">
              <a:lnSpc>
                <a:spcPct val="115000"/>
              </a:lnSpc>
              <a:spcAft>
                <a:spcPts val="0"/>
              </a:spcAft>
              <a:tabLst>
                <a:tab pos="9144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мнению Ж. Пиаже, в этом возрасте дети интуитивно постигают два важнейших логических принципа. Первый можно выразить следующей формулой – если А = В и В = С, то А = С. Вторая формула содержит утверждение, что А+В = В+А.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470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>
            <a:extLst>
              <a:ext uri="{FF2B5EF4-FFF2-40B4-BE49-F238E27FC236}">
                <a16:creationId xmlns:a16="http://schemas.microsoft.com/office/drawing/2014/main" id="{B007594A-671D-4AE0-B997-E090A0C7C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76" y="74645"/>
            <a:ext cx="9512266" cy="663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6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708" y="381339"/>
            <a:ext cx="110928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ситуация развития-отношения с учителем.</a:t>
            </a:r>
          </a:p>
          <a:p>
            <a:pPr marL="457200" indent="-457200" algn="just">
              <a:buAutoNum type="arabicPeriod"/>
            </a:pPr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деятельность- учебная (основная форма активности, которая изменяет, развивает ребенка)</a:t>
            </a:r>
          </a:p>
          <a:p>
            <a:pPr marL="457200" indent="-457200" algn="just">
              <a:buAutoNum type="arabicPeriod"/>
            </a:pPr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Новообразования-произвольность всех психических процессов, интеллектуальная и личностная рефлексия, самопознание и развитие собственных отношений с миром. </a:t>
            </a:r>
          </a:p>
        </p:txBody>
      </p:sp>
      <p:pic>
        <p:nvPicPr>
          <p:cNvPr id="1026" name="Picture 2" descr="Режим дня младшего школьника — баланс учебы и отдыха ~ Я happy М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69" y="2689663"/>
            <a:ext cx="6209131" cy="401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азвитие личности младшего школьника: что влияет на ребёнка в младшей  школе. Самооценка и самосознание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8" y="3011055"/>
            <a:ext cx="4449439" cy="260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336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80" y="110756"/>
            <a:ext cx="11956501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M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психические </a:t>
            </a:r>
            <a:r>
              <a:rPr lang="ru-MD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</a:p>
          <a:p>
            <a:pPr algn="just"/>
            <a:endParaRPr lang="ru-MD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M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Мышление-ведущая </a:t>
            </a:r>
            <a:r>
              <a:rPr lang="ru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функция. Переход к словесно-логическому типу мышления.</a:t>
            </a:r>
          </a:p>
          <a:p>
            <a:pPr algn="just"/>
            <a:r>
              <a:rPr lang="ru-M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становится полным, синтезированным</a:t>
            </a:r>
          </a:p>
          <a:p>
            <a:endParaRPr lang="en-US" dirty="0"/>
          </a:p>
        </p:txBody>
      </p:sp>
      <p:pic>
        <p:nvPicPr>
          <p:cNvPr id="2052" name="Picture 4" descr="Развитие внимания младших школьников - сайт Разумейк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04" y="3200952"/>
            <a:ext cx="5053734" cy="365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етская психология: особенности развития младшего школьн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065" y="1712686"/>
            <a:ext cx="3906416" cy="260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огнитивное развит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906" y="4939873"/>
            <a:ext cx="65055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003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048" y="258205"/>
            <a:ext cx="114158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становится произвольной и осмысленной</a:t>
            </a:r>
          </a:p>
          <a:p>
            <a:pPr algn="just"/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увеличивается объем, способность концентрироваться, устойчивость и способность </a:t>
            </a:r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переключаться</a:t>
            </a:r>
          </a:p>
          <a:p>
            <a:pPr algn="just"/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Воображение проявляется в рисовании и сочинении рассказов, сказок. В условиях учебной деятельности к воображению предъявляют специальные требования, делая его произвольным. Воображение может обладать терапевтическим эффектом.</a:t>
            </a:r>
            <a:endParaRPr lang="ru-M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Развитие памяти у младших школьников: упражнения для развития памя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6" y="2934662"/>
            <a:ext cx="6606885" cy="352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Упражнения на развитие внимания у младших школьников: фот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4" t="21843" r="8169" b="-1597"/>
          <a:stretch/>
        </p:blipFill>
        <p:spPr bwMode="auto">
          <a:xfrm>
            <a:off x="6368674" y="2660073"/>
            <a:ext cx="5864687" cy="430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9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542" y="90298"/>
            <a:ext cx="115926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задачи, которые решаются в младшем школьном воз­расте: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глубокое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познание языка;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ре­шение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умственных задач, связанных с преобразованием предметного мира;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произвольных сторон внимания, памяти и воображе­ния;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воображения как способ выйти за пределы личного практического опыта, как условие творчества.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Интеллект младшего школьника: развивать обязательно — Блог Вики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505" y="2483023"/>
            <a:ext cx="6559261" cy="437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801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981" y="170089"/>
            <a:ext cx="1141559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M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MD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</a:t>
            </a:r>
          </a:p>
          <a:p>
            <a:pPr algn="just"/>
            <a:endParaRPr lang="ru-MD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Самосознание</a:t>
            </a:r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чувства компетентности, умелости, либо комплекс неполноценности</a:t>
            </a:r>
          </a:p>
          <a:p>
            <a:pPr algn="just"/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Самооценка: оценки в школе</a:t>
            </a:r>
          </a:p>
          <a:p>
            <a:pPr algn="just"/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Личностная рефлексия</a:t>
            </a:r>
          </a:p>
          <a:p>
            <a:pPr algn="just"/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 требования по отношению к себе, отражающие нормы поведения</a:t>
            </a:r>
          </a:p>
          <a:p>
            <a:endParaRPr lang="en-US" dirty="0"/>
          </a:p>
        </p:txBody>
      </p:sp>
      <p:pic>
        <p:nvPicPr>
          <p:cNvPr id="5122" name="Picture 2" descr="Самооценка и счастье. Наблюдения психолога — Счастливые люди | Школа  Людмилы Степченков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475" y="2808514"/>
            <a:ext cx="6000301" cy="390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7829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981</Words>
  <Application>Microsoft Office PowerPoint</Application>
  <PresentationFormat>Широкоэкранный</PresentationFormat>
  <Paragraphs>48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18</cp:revision>
  <dcterms:created xsi:type="dcterms:W3CDTF">2021-04-11T08:42:53Z</dcterms:created>
  <dcterms:modified xsi:type="dcterms:W3CDTF">2022-04-18T11:17:11Z</dcterms:modified>
</cp:coreProperties>
</file>