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3" r:id="rId1"/>
  </p:sldMasterIdLst>
  <p:sldIdLst>
    <p:sldId id="256" r:id="rId2"/>
    <p:sldId id="257" r:id="rId3"/>
    <p:sldId id="262" r:id="rId4"/>
    <p:sldId id="263" r:id="rId5"/>
    <p:sldId id="258" r:id="rId6"/>
    <p:sldId id="276" r:id="rId7"/>
    <p:sldId id="278" r:id="rId8"/>
    <p:sldId id="275" r:id="rId9"/>
    <p:sldId id="272" r:id="rId10"/>
    <p:sldId id="277" r:id="rId11"/>
    <p:sldId id="264" r:id="rId12"/>
    <p:sldId id="265" r:id="rId13"/>
    <p:sldId id="266" r:id="rId14"/>
    <p:sldId id="267" r:id="rId15"/>
    <p:sldId id="268" r:id="rId16"/>
    <p:sldId id="269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954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8F5B935-9B76-4A1C-8EF9-DEAB729E8DB2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7F60704-6920-485D-8950-CDDB9AFD7E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131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B935-9B76-4A1C-8EF9-DEAB729E8DB2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0704-6920-485D-8950-CDDB9AFD7E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969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F5B935-9B76-4A1C-8EF9-DEAB729E8DB2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F60704-6920-485D-8950-CDDB9AFD7E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6888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F5B935-9B76-4A1C-8EF9-DEAB729E8DB2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F60704-6920-485D-8950-CDDB9AFD7E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02542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F5B935-9B76-4A1C-8EF9-DEAB729E8DB2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F60704-6920-485D-8950-CDDB9AFD7E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8874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B935-9B76-4A1C-8EF9-DEAB729E8DB2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0704-6920-485D-8950-CDDB9AFD7E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3533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B935-9B76-4A1C-8EF9-DEAB729E8DB2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0704-6920-485D-8950-CDDB9AFD7E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3277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B935-9B76-4A1C-8EF9-DEAB729E8DB2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0704-6920-485D-8950-CDDB9AFD7E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6990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F5B935-9B76-4A1C-8EF9-DEAB729E8DB2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F60704-6920-485D-8950-CDDB9AFD7E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359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B935-9B76-4A1C-8EF9-DEAB729E8DB2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0704-6920-485D-8950-CDDB9AFD7E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371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8F5B935-9B76-4A1C-8EF9-DEAB729E8DB2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7F60704-6920-485D-8950-CDDB9AFD7E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253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B935-9B76-4A1C-8EF9-DEAB729E8DB2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0704-6920-485D-8950-CDDB9AFD7E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9940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B935-9B76-4A1C-8EF9-DEAB729E8DB2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0704-6920-485D-8950-CDDB9AFD7E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695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B935-9B76-4A1C-8EF9-DEAB729E8DB2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0704-6920-485D-8950-CDDB9AFD7E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022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B935-9B76-4A1C-8EF9-DEAB729E8DB2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0704-6920-485D-8950-CDDB9AFD7E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490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B935-9B76-4A1C-8EF9-DEAB729E8DB2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0704-6920-485D-8950-CDDB9AFD7E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5572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5B935-9B76-4A1C-8EF9-DEAB729E8DB2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60704-6920-485D-8950-CDDB9AFD7E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054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5B935-9B76-4A1C-8EF9-DEAB729E8DB2}" type="datetimeFigureOut">
              <a:rPr lang="ru-RU" smtClean="0"/>
              <a:pPr/>
              <a:t>01.12.2021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60704-6920-485D-8950-CDDB9AFD7E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724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  <p:sldLayoutId id="214748383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orfologia.ro/adjectivul/gradele-de-comparatie-ale-adjectivului" TargetMode="External"/><Relationship Id="rId2" Type="http://schemas.openxmlformats.org/officeDocument/2006/relationships/hyperlink" Target="https://learningapps.org/52382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roe17railean.iuliana@gmail.com" TargetMode="External"/><Relationship Id="rId5" Type="http://schemas.openxmlformats.org/officeDocument/2006/relationships/hyperlink" Target="https://learningapps.org/10634543" TargetMode="External"/><Relationship Id="rId4" Type="http://schemas.openxmlformats.org/officeDocument/2006/relationships/hyperlink" Target="https://learningapps.org/7031672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view.genial.ly/6055ac7f696ad40d929144b2/presentation-dialogul" TargetMode="External"/><Relationship Id="rId3" Type="http://schemas.openxmlformats.org/officeDocument/2006/relationships/hyperlink" Target="https://padlet.com/cananaucatalina98/9zmx7a7z802l1opc" TargetMode="External"/><Relationship Id="rId7" Type="http://schemas.openxmlformats.org/officeDocument/2006/relationships/hyperlink" Target="https://view.genial.ly/605a0cfe6f762f0db0783e7e/presentation-copy-genial-vibrant-presentation" TargetMode="External"/><Relationship Id="rId2" Type="http://schemas.openxmlformats.org/officeDocument/2006/relationships/hyperlink" Target="https://www.storyjumper.com/book/read/103241486/Tipuri-de-evalua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ezi.com/p/mevamsre5ptq/adjectivul/?fbclid=IwAR2W4eGAb_orW_sdEcXM0eVJLu4IgNrYzBkJ8essC2dXv2lDZh_5waS1XpU" TargetMode="External"/><Relationship Id="rId5" Type="http://schemas.openxmlformats.org/officeDocument/2006/relationships/hyperlink" Target="https://www.canva.com/design/DAEauY1U_TE/1xGlM3zOZTX-428xRZ6teA/edit?fbclid=IwAR0TJ2LbzJAyLh9Zl2VQXH52KBwu-YLq_USvGi6IO943_4HZK5bm5vAh2eI" TargetMode="External"/><Relationship Id="rId4" Type="http://schemas.openxmlformats.org/officeDocument/2006/relationships/hyperlink" Target="https://padlet.com/nastasadriana/zil0g7tv40m1vre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18629160?fbclid=IwAR3_F0dgrRwe_tbRL9T_QurZhtb_jzxT3RjS0v2HTWJr27VhSkYFuCxfXi0" TargetMode="External"/><Relationship Id="rId2" Type="http://schemas.openxmlformats.org/officeDocument/2006/relationships/hyperlink" Target="https://learningapps.org/view18478409?fbclid=IwAR2An84CqEDCQalGNqHammKdUwHxTDIXD4iuTJtA8m1O3BclvUKuk23e0uYhttps://learningapps.org/75510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ro/resource/13663703/via%c8%9ba-%c8%99i-activitatea-lui-ion-luca-caragiale" TargetMode="External"/><Relationship Id="rId5" Type="http://schemas.openxmlformats.org/officeDocument/2006/relationships/hyperlink" Target="https://voxvalachorum.ro/elementele-de-versificatie-joc-online-quiz-a-opta/?fbclid=IwAR24Rpxtbzx5tlC0oJr8kK650qbyLE8_lNFGEeWrbZjpdgh0kHd2cgeNAzk" TargetMode="External"/><Relationship Id="rId4" Type="http://schemas.openxmlformats.org/officeDocument/2006/relationships/hyperlink" Target="https://learningapps.org/523822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6055ac7f696ad40d929144b2/presentation-dialogul" TargetMode="External"/><Relationship Id="rId2" Type="http://schemas.openxmlformats.org/officeDocument/2006/relationships/hyperlink" Target="https://view.genial.ly/605a0cfe6f762f0db0783e7e/presentation-copy-genial-vibrant-presentation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o/resource/13663703/via%c8%9ba-%c8%99i-activitatea-lui-ion-luca-caragiale" TargetMode="External"/><Relationship Id="rId2" Type="http://schemas.openxmlformats.org/officeDocument/2006/relationships/hyperlink" Target="https://www.storyjumper.com/book/read/103241486/Tipuri-de-evaluare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yi1448208jb" TargetMode="External"/><Relationship Id="rId2" Type="http://schemas.openxmlformats.org/officeDocument/2006/relationships/hyperlink" Target="https://www.studystack.com/picmatch-321811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hinglink.com/scene/1316465218603188227" TargetMode="External"/><Relationship Id="rId3" Type="http://schemas.openxmlformats.org/officeDocument/2006/relationships/hyperlink" Target="http://rezumatecarti.robloguri.info/2018/12/citeste-textul-tezeu-si-minotaurul-florin-bican-descarca-pdf.html" TargetMode="External"/><Relationship Id="rId7" Type="http://schemas.openxmlformats.org/officeDocument/2006/relationships/hyperlink" Target="https://wordwall.net/resource/2007813" TargetMode="External"/><Relationship Id="rId2" Type="http://schemas.openxmlformats.org/officeDocument/2006/relationships/hyperlink" Target="https://learningapps.org/view1176254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view12088745" TargetMode="External"/><Relationship Id="rId5" Type="http://schemas.openxmlformats.org/officeDocument/2006/relationships/hyperlink" Target="https://wordwall.net/resource/2007608" TargetMode="External"/><Relationship Id="rId4" Type="http://schemas.openxmlformats.org/officeDocument/2006/relationships/hyperlink" Target="https://learningapps.org/view120398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BB3327-9894-41D6-B49A-870E4AA94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56" y="854612"/>
            <a:ext cx="11671495" cy="4195690"/>
          </a:xfrm>
        </p:spPr>
        <p:txBody>
          <a:bodyPr/>
          <a:lstStyle/>
          <a:p>
            <a:pPr indent="450215" algn="ctr">
              <a:lnSpc>
                <a:spcPct val="150000"/>
              </a:lnSpc>
              <a:spcAft>
                <a:spcPts val="800"/>
              </a:spcAft>
            </a:pPr>
            <a:r>
              <a:rPr lang="ro-RO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STRATEGII DE PREDARE-ÎNVĂȚARE-EVALUARE </a:t>
            </a:r>
            <a:r>
              <a:rPr lang="ru-RU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o-RO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LA LIMBA ȘI LITERATURA ROMÂNĂ </a:t>
            </a:r>
            <a:r>
              <a:rPr lang="ru-RU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2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o-RO" sz="32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ÎN CONTEXTUL ÎNVĂȚĂMÂNTULUI LA DISTANȚĂ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51194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EBF0C9-9C2C-455C-8AD6-6881EFF87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265154"/>
            <a:ext cx="8610600" cy="1930792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Proiectul activității educaționale</a:t>
            </a:r>
            <a: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Clasa</a:t>
            </a:r>
            <a:r>
              <a:rPr lang="en-US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VI-a</a:t>
            </a:r>
            <a:b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Disciplina</a:t>
            </a:r>
            <a:r>
              <a:rPr lang="en-US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Limba și literatura română</a:t>
            </a:r>
            <a:b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Subiectul</a:t>
            </a:r>
            <a:r>
              <a:rPr lang="en-US" sz="2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Adjectivul. Gradele de comparație ale adjectivului</a:t>
            </a:r>
            <a:endParaRPr lang="ru-RU" sz="2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CD86A48-56FE-46F5-B598-CA6236A46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195946"/>
            <a:ext cx="12192000" cy="4662054"/>
          </a:xfrm>
        </p:spPr>
        <p:txBody>
          <a:bodyPr/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Evocare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realizeze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itemul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https://learningapps.org/5238226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Realizarea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sensului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acceseaz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linkul și dau citire articolului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https://morfologia.ro/adjectivul/gradele-de-comparatie-ale-adjectivului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Cadrul didactic monitorizează, în permanență, comprehensiunea celor lecturate.</a:t>
            </a:r>
          </a:p>
          <a:p>
            <a:pPr marL="0" indent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ție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Elevii grupează adjectivul cu gradul de comparație la care se găsește, efectuând itemul 1și 2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https://learningapps.org/7031672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https://learningapps.org/10634543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Realizarea fiecărui item este completată de analiză frontală. 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Extindere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Elevii au sarcina de a realiza un text descriptiv în care să includă adjective la toate gradele de comparație studiate și să-l expedieze profesoarei pe poșta electronică, </a:t>
            </a:r>
            <a:r>
              <a:rPr lang="ro-RO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roe17railean.iuliana@gmail.com</a:t>
            </a:r>
            <a:endParaRPr lang="ro-RO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5414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6B19A51-5176-403B-9F05-98148A124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1151" y="360320"/>
            <a:ext cx="8931812" cy="557990"/>
          </a:xfrm>
        </p:spPr>
        <p:txBody>
          <a:bodyPr>
            <a:normAutofit fontScale="90000"/>
          </a:bodyPr>
          <a:lstStyle/>
          <a:p>
            <a:pPr algn="l"/>
            <a:r>
              <a:rPr lang="ro-RO" b="1" dirty="0">
                <a:solidFill>
                  <a:srgbClr val="00B0F0"/>
                </a:solidFill>
                <a:latin typeface="Baskerville Old Face" panose="02020602080505020303" pitchFamily="18" charset="0"/>
              </a:rPr>
              <a:t>Platformele educaționale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E27317B-9E1F-47F2-87EB-B2085A0522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20836"/>
            <a:ext cx="10820400" cy="4797849"/>
          </a:xfrm>
        </p:spPr>
        <p:txBody>
          <a:bodyPr>
            <a:normAutofit fontScale="85000" lnSpcReduction="20000"/>
          </a:bodyPr>
          <a:lstStyle/>
          <a:p>
            <a:r>
              <a:rPr lang="it-IT" b="1" dirty="0"/>
              <a:t>Platforme online pentru comunicarea la distanță și crearea de conținuturi digitale</a:t>
            </a:r>
            <a:endParaRPr lang="ro-RO" b="1" dirty="0"/>
          </a:p>
          <a:p>
            <a:pPr marL="0" indent="0">
              <a:buNone/>
            </a:pPr>
            <a:r>
              <a:rPr lang="en-US" b="1" dirty="0"/>
              <a:t>-</a:t>
            </a:r>
            <a:r>
              <a:rPr lang="en-US" dirty="0" err="1"/>
              <a:t>Instrumente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crearea</a:t>
            </a:r>
            <a:r>
              <a:rPr lang="en-US" dirty="0"/>
              <a:t> de </a:t>
            </a:r>
            <a:r>
              <a:rPr lang="en-US" dirty="0" err="1"/>
              <a:t>cărți</a:t>
            </a:r>
            <a:r>
              <a:rPr lang="en-US" dirty="0"/>
              <a:t> </a:t>
            </a:r>
            <a:r>
              <a:rPr lang="en-US" dirty="0" err="1"/>
              <a:t>digitale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https://www.storyjumper.com/book/read/103241486/Tipuri-de-evaluare#page/8</a:t>
            </a:r>
            <a:endParaRPr lang="en-US" b="1" dirty="0"/>
          </a:p>
          <a:p>
            <a:r>
              <a:rPr lang="ro-RO" b="1" dirty="0"/>
              <a:t>Platforme de comunicare sincronă și asincronă: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dirty="0">
                <a:hlinkClick r:id="rId3"/>
              </a:rPr>
              <a:t>https://padlet.com/cananaucatalina98/9zmx7a7z802l1opc</a:t>
            </a:r>
            <a:endParaRPr lang="ro-RO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dirty="0">
                <a:hlinkClick r:id="rId4"/>
              </a:rPr>
              <a:t>https://padlet.com/nastasadriana/zil0g7tv40m1vre1</a:t>
            </a:r>
            <a:endParaRPr lang="ro-RO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dirty="0">
                <a:hlinkClick r:id="rId5"/>
              </a:rPr>
              <a:t>https://www.canva.com/design/DAEauY1U_TE/1xGlM3zOZTX-428xRZ6teA/edit?fbclid=IwAR0TJ2LbzJAyLh9Zl2VQXH52KBwu-YLq_USvGi6IO943_4HZK5bm5vAh2eI</a:t>
            </a:r>
            <a:endParaRPr lang="ro-RO" dirty="0"/>
          </a:p>
          <a:p>
            <a:pPr marL="0" indent="0">
              <a:buNone/>
            </a:pPr>
            <a:r>
              <a:rPr lang="ro-RO" b="1" dirty="0"/>
              <a:t>Platforme online pentru crearea de portofolii digitale: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o-RO" dirty="0">
                <a:hlinkClick r:id="rId6"/>
              </a:rPr>
              <a:t>https://prezi.com/p/mevamsre5ptq/adjectivul/?fbclid=IwAR2W4eGAb_orW_sdEcXM0eVJLu4IgNrYzBkJ8essC2dXv2lDZh_5waS1XpU</a:t>
            </a:r>
            <a:endParaRPr lang="ro-RO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dirty="0">
                <a:hlinkClick r:id="rId7"/>
              </a:rPr>
              <a:t>https://view.genial.ly/605a0cfe6f762f0db0783e7e/presentation-copy-genial-vibrant-presentation</a:t>
            </a:r>
            <a:endParaRPr lang="ro-RO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dirty="0">
                <a:hlinkClick r:id="rId8"/>
              </a:rPr>
              <a:t>https://view.genial.ly/6055ac7f696ad40d929144b2/presentation-dialogul</a:t>
            </a: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0919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4C6F95-5E9B-4500-8CB8-25CA78310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1364566"/>
            <a:ext cx="11365523" cy="5493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b="1" dirty="0"/>
              <a:t>Platforme online pentru comunicarea la distanță și crearea de activități interactive: </a:t>
            </a:r>
          </a:p>
          <a:p>
            <a:pPr marL="0" indent="0">
              <a:buNone/>
            </a:pPr>
            <a:r>
              <a:rPr lang="en-US" b="1" dirty="0"/>
              <a:t>-</a:t>
            </a:r>
            <a:r>
              <a:rPr lang="ro-RO" dirty="0"/>
              <a:t>Instrumente pentru crearea de teste interactive</a:t>
            </a:r>
            <a:r>
              <a:rPr lang="en-US" dirty="0"/>
              <a:t>:</a:t>
            </a:r>
            <a:endParaRPr lang="ro-RO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dirty="0">
                <a:hlinkClick r:id="rId2"/>
              </a:rPr>
              <a:t>https://learningapps.org/view18478409?fbclid=IwAR2An84CqEDCQalGNqHammKdUwHxTDIXD4iuTJtA8m1O3BclvUKuk23e0uYhttps://learningapps.org/755107</a:t>
            </a:r>
            <a:endParaRPr lang="ro-RO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dirty="0">
                <a:hlinkClick r:id="rId3"/>
              </a:rPr>
              <a:t>https://learningapps.org/18629160?fbclid=IwAR3_F0dgrRwe_tbRL9T_QurZhtb_jzxT3RjS0v2HTWJr27VhSkYFuCxfXi0</a:t>
            </a:r>
            <a:endParaRPr lang="ro-RO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dirty="0">
                <a:hlinkClick r:id="rId4"/>
              </a:rPr>
              <a:t>https://learningapps.org/5238226</a:t>
            </a:r>
            <a:endParaRPr lang="ro-RO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dirty="0">
                <a:hlinkClick r:id="rId5"/>
              </a:rPr>
              <a:t>https://voxvalachorum.ro/elementele-de-versificatie-joc-online-quiz-a-opta/?fbclid=IwAR24Rpxtbzx5tlC0oJr8kK650qbyLE8_lNFGEeWrbZjpdgh0kHd2cgeNAzk</a:t>
            </a:r>
            <a:endParaRPr lang="ro-RO" dirty="0"/>
          </a:p>
          <a:p>
            <a:pPr>
              <a:buFont typeface="Wingdings" panose="05000000000000000000" pitchFamily="2" charset="2"/>
              <a:buChar char="§"/>
            </a:pPr>
            <a:r>
              <a:rPr lang="ro-RO" dirty="0">
                <a:hlinkClick r:id="rId6"/>
              </a:rPr>
              <a:t>https://wordwall.net/ro/resource/13663703/via%c8%9ba-%c8%99i-activitatea-lui-ion-luca-caragiale</a:t>
            </a:r>
            <a:endParaRPr lang="ro-RO" dirty="0"/>
          </a:p>
          <a:p>
            <a:pPr>
              <a:buFont typeface="Wingdings" panose="05000000000000000000" pitchFamily="2" charset="2"/>
              <a:buChar char="§"/>
            </a:pPr>
            <a:endParaRPr lang="ro-RO" dirty="0"/>
          </a:p>
          <a:p>
            <a:pPr marL="0" indent="0">
              <a:buNone/>
            </a:pPr>
            <a:endParaRPr lang="ro-RO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84848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9DF15E-F0EB-4D30-B881-3F6795D0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71" y="1252025"/>
            <a:ext cx="10535529" cy="819444"/>
          </a:xfrm>
        </p:spPr>
        <p:txBody>
          <a:bodyPr>
            <a:normAutofit/>
          </a:bodyPr>
          <a:lstStyle/>
          <a:p>
            <a:pPr algn="l"/>
            <a:r>
              <a:rPr lang="ro-RO" sz="2700" b="1" cap="none" dirty="0"/>
              <a:t>Platforme online pentru crearea de portofolii digitale: </a:t>
            </a:r>
            <a:endParaRPr lang="ru-RU" sz="2700" b="1" cap="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518D27-E660-41DB-A5C4-CA87A9AFA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>
                <a:hlinkClick r:id="rId2"/>
              </a:rPr>
              <a:t>https://prezi.com/p/mevamsre5ptq/adjectivul/?fbclid=IwAR2W4eGAb_orW_sdEcXM0eVJLu4IgNrYzBkJ8essC2dXv2lDZh_5waS1XpU</a:t>
            </a:r>
          </a:p>
          <a:p>
            <a:r>
              <a:rPr lang="ro-RO" dirty="0">
                <a:hlinkClick r:id="rId3"/>
              </a:rPr>
              <a:t>https://view.genial.ly/605a0cfe6f762f0db0783e7e/presentation-copy-genial-vibrant-presentation</a:t>
            </a:r>
          </a:p>
          <a:p>
            <a:r>
              <a:rPr lang="it-IT" dirty="0">
                <a:hlinkClick r:id="rId3"/>
              </a:rPr>
              <a:t>https://view.genial.ly/6055ac7f696ad40d929144b2/presentation-dialogul</a:t>
            </a:r>
            <a:endParaRPr lang="ro-RO" dirty="0"/>
          </a:p>
          <a:p>
            <a:endParaRPr lang="it-IT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08919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B45461B-BC04-4655-9F0E-E29F2F26F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932" y="639315"/>
            <a:ext cx="8610600" cy="684599"/>
          </a:xfrm>
        </p:spPr>
        <p:txBody>
          <a:bodyPr>
            <a:normAutofit fontScale="90000"/>
          </a:bodyPr>
          <a:lstStyle/>
          <a:p>
            <a:pPr algn="ctr"/>
            <a:r>
              <a:rPr lang="ro-RO" sz="3200" cap="none" dirty="0"/>
              <a:t>Strategii didactice adaptate la învățământul online</a:t>
            </a:r>
            <a:endParaRPr lang="ru-RU" sz="3200" cap="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91AC84-42E9-4462-B126-4FBD7C5FB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05244"/>
            <a:ext cx="10820400" cy="4713442"/>
          </a:xfrm>
        </p:spPr>
        <p:txBody>
          <a:bodyPr>
            <a:normAutofit fontScale="92500" lnSpcReduction="10000"/>
          </a:bodyPr>
          <a:lstStyle/>
          <a:p>
            <a:r>
              <a:rPr lang="ro-RO" b="1" dirty="0"/>
              <a:t>Metode tradiționale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Conversa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ția, Expunerea, Exercițiul, Discuția.</a:t>
            </a:r>
          </a:p>
          <a:p>
            <a:r>
              <a:rPr lang="ro-RO" b="1" dirty="0"/>
              <a:t>Metodele modern</a:t>
            </a:r>
            <a:r>
              <a:rPr lang="en-US" b="1" dirty="0"/>
              <a:t>e: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Graficul T, SWOT, Bliț, Pânza discuției, Scrierea liberă, Bringstorming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stimulează spiritul de exploarare și se formează un stil activ de lucru;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cultivă autonomia și afișarea propriilor opinii;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dezvoltă aptitudini de exprimare ;</a:t>
            </a:r>
          </a:p>
          <a:p>
            <a:pPr marL="0" indent="0">
              <a:buNone/>
            </a:pP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stimulează reciproc elevii, împărtășindu-și ideile, discutând și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argumentând.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Carte digital</a:t>
            </a:r>
            <a:r>
              <a:rPr lang="ro-RO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ă-</a:t>
            </a:r>
          </a:p>
          <a:p>
            <a:pPr marL="0" indent="0">
              <a:buNone/>
            </a:pPr>
            <a:r>
              <a:rPr lang="ro-RO" dirty="0">
                <a:solidFill>
                  <a:srgbClr val="FB4AB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https://www.storyjumper.com/book/read/103241486/Tipuri-de-evaluare#page/14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Test digital- </a:t>
            </a:r>
          </a:p>
          <a:p>
            <a:pPr marL="0" indent="0">
              <a:buNone/>
            </a:pPr>
            <a:r>
              <a:rPr lang="en-US" dirty="0">
                <a:solidFill>
                  <a:srgbClr val="FB4AB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https://wordwall.net/ro/resource/13663703/via%c8%9ba-%c8%99i-activitatea-lui-ion-luca-caragiale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41258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B81062-74FC-4E9D-8C49-BD0E29111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6277" y="545560"/>
            <a:ext cx="8610600" cy="1226970"/>
          </a:xfrm>
        </p:spPr>
        <p:txBody>
          <a:bodyPr>
            <a:normAutofit/>
          </a:bodyPr>
          <a:lstStyle/>
          <a:p>
            <a:pPr algn="ctr"/>
            <a:r>
              <a:rPr lang="en-US" b="1" cap="none" dirty="0" err="1"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Evaluarea</a:t>
            </a:r>
            <a:r>
              <a:rPr lang="en-US" b="1" cap="none" dirty="0"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 la </a:t>
            </a:r>
            <a:r>
              <a:rPr lang="en-US" b="1" cap="none" dirty="0" err="1"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distan</a:t>
            </a:r>
            <a:r>
              <a:rPr lang="ro-RO" b="1" cap="none" dirty="0"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ță</a:t>
            </a:r>
            <a:endParaRPr lang="ru-RU" b="1" cap="none" dirty="0"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4B74512-DBE9-4425-9E54-5C46E37CB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33711"/>
            <a:ext cx="12192000" cy="442428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Procesul de evaluare intră în atribuțiile fiecărui profesor, din acest considerent merită o atenție deosebită și trebuie făcută cu simțul responsabilității. Evaluarea reprezintă un moment esenţial în demersul didactic, de ea fiind interesaţi deopotrivă profesorii, elevii.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Tipurile de evaluare:</a:t>
            </a:r>
          </a:p>
          <a:p>
            <a:pPr marL="0" indent="0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Autoevaluare- interevaluare-metaevaluare.</a:t>
            </a:r>
          </a:p>
          <a:p>
            <a:pPr marL="0" indent="0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Evaluare: sincronă și asincronă</a:t>
            </a:r>
          </a:p>
          <a:p>
            <a:pPr marL="0" indent="0">
              <a:buNone/>
            </a:pPr>
            <a: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Tipurile de evaluare care se practică în învățământul la distanță contribuie la fortificarea nivelului de cunoștințe ale elevilor și menținerea relații între profesor-elev.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299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532A700-4187-410B-8BA9-70559CE636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6043" y="1"/>
            <a:ext cx="4285957" cy="685800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622C943-3B31-4350-9472-4EA76579C9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7906043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78494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99C1305-D326-4790-8E50-A6FC940D6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9495" y="229799"/>
            <a:ext cx="8610600" cy="1931510"/>
          </a:xfrm>
        </p:spPr>
        <p:txBody>
          <a:bodyPr>
            <a:normAutofit/>
          </a:bodyPr>
          <a:lstStyle/>
          <a:p>
            <a:pPr algn="ctr"/>
            <a:r>
              <a:rPr lang="en-US" sz="2000" b="1" cap="none" dirty="0" err="1"/>
              <a:t>Disciplina</a:t>
            </a:r>
            <a:r>
              <a:rPr lang="en-US" sz="2000" b="1" cap="none" dirty="0"/>
              <a:t>:</a:t>
            </a:r>
            <a:r>
              <a:rPr lang="en-US" sz="2000" cap="none" dirty="0"/>
              <a:t> </a:t>
            </a:r>
            <a:r>
              <a:rPr lang="en-US" sz="2000" cap="none" dirty="0" err="1"/>
              <a:t>Limba</a:t>
            </a:r>
            <a:r>
              <a:rPr lang="ro-RO" sz="2000" cap="none" dirty="0"/>
              <a:t> și literatura română</a:t>
            </a:r>
            <a:r>
              <a:rPr lang="en-US" sz="2000" cap="none" dirty="0"/>
              <a:t/>
            </a:r>
            <a:br>
              <a:rPr lang="en-US" sz="2000" cap="none" dirty="0"/>
            </a:br>
            <a:r>
              <a:rPr lang="ro-RO" sz="2000" b="1" cap="none" dirty="0"/>
              <a:t>Clasa</a:t>
            </a:r>
            <a:r>
              <a:rPr lang="en-US" sz="2000" b="1" cap="none" dirty="0"/>
              <a:t>:</a:t>
            </a:r>
            <a:r>
              <a:rPr lang="en-US" sz="2000" cap="none" dirty="0"/>
              <a:t> V</a:t>
            </a:r>
            <a:br>
              <a:rPr lang="en-US" sz="2000" cap="none" dirty="0"/>
            </a:br>
            <a:r>
              <a:rPr lang="en-US" sz="2000" b="1" cap="none" dirty="0" err="1"/>
              <a:t>Subiectul</a:t>
            </a:r>
            <a:r>
              <a:rPr lang="en-US" sz="2000" b="1" cap="none" dirty="0"/>
              <a:t>:</a:t>
            </a:r>
            <a:r>
              <a:rPr lang="ro-RO" sz="2000" b="1" cap="none" dirty="0"/>
              <a:t> </a:t>
            </a:r>
            <a:r>
              <a:rPr lang="en-US" sz="2000" cap="none" dirty="0" err="1"/>
              <a:t>Lectura</a:t>
            </a:r>
            <a:r>
              <a:rPr lang="en-US" sz="2000" cap="none" dirty="0"/>
              <a:t> </a:t>
            </a:r>
            <a:r>
              <a:rPr lang="en-US" sz="2000" cap="none" dirty="0" err="1"/>
              <a:t>fabulei</a:t>
            </a:r>
            <a:r>
              <a:rPr lang="en-US" sz="2000" cap="none" dirty="0"/>
              <a:t> </a:t>
            </a:r>
            <a:r>
              <a:rPr lang="ro-RO" sz="2000" cap="none" dirty="0" smtClean="0"/>
              <a:t>„</a:t>
            </a:r>
            <a:r>
              <a:rPr lang="en-US" sz="2000" cap="none" dirty="0" err="1" smtClean="0"/>
              <a:t>Doi</a:t>
            </a:r>
            <a:r>
              <a:rPr lang="en-US" sz="2000" cap="none" dirty="0" smtClean="0"/>
              <a:t> </a:t>
            </a:r>
            <a:r>
              <a:rPr lang="en-US" sz="2000" cap="none" dirty="0"/>
              <a:t>c</a:t>
            </a:r>
            <a:r>
              <a:rPr lang="ro-RO" sz="2000" cap="none" dirty="0"/>
              <a:t>âini</a:t>
            </a:r>
            <a:r>
              <a:rPr lang="en-US" sz="2000" cap="none" dirty="0"/>
              <a:t>”</a:t>
            </a:r>
            <a:r>
              <a:rPr lang="ro-RO" sz="2000" cap="none" dirty="0"/>
              <a:t> de A. Donici.</a:t>
            </a:r>
            <a:endParaRPr lang="ru-RU" sz="2000" cap="none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118F945-FB09-4CD8-B1CC-1710D2700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563091"/>
            <a:ext cx="12192000" cy="4294908"/>
          </a:xfrm>
        </p:spPr>
        <p:txBody>
          <a:bodyPr/>
          <a:lstStyle/>
          <a:p>
            <a:pPr marL="0" indent="0">
              <a:buNone/>
            </a:pP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Platforma de luc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Google Meet</a:t>
            </a:r>
          </a:p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Evaluarea orală sincronă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realizeaz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lectura fabulei, apoi elevii  vor răspunde la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întrebarea: - Ce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expresii cunoașteți care să conțină noțiunea de „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Pe platforma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Studystack.com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elevii potrivesc expresiile ce conțin cuvântul „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sensurile acestora.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https://www.studystack.com/picmatch-3218113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Evaluare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scris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 sincronă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Elevii definesc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lexemele ncunoscute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 fabulă. Răspunsurile sunt notate în chat.</a:t>
            </a:r>
          </a:p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Evaluare orală asincronă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Elevii înregistrează un video scurt în care recită fabula și îl trimit profesorului.</a:t>
            </a:r>
          </a:p>
          <a:p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Evaluare scrisă asincronă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Elevii vor completa o fișă de lucru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https://www.liveworksheets.com/yi1448208jb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5556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FE12A0-C7D1-4D24-AD91-B3015C202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450166"/>
            <a:ext cx="10592972" cy="1659988"/>
          </a:xfrm>
        </p:spPr>
        <p:txBody>
          <a:bodyPr>
            <a:noAutofit/>
          </a:bodyPr>
          <a:lstStyle/>
          <a:p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Scopul </a:t>
            </a:r>
            <a:r>
              <a:rPr lang="ro-RO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ro-RO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 investiga aspectele învățământului la distanță și specificul procesului de predare - învățare - evaluare în format online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C38A150-044B-49E5-A111-649F6AA20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36763"/>
            <a:ext cx="8868448" cy="43047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Obiective de cercetare:</a:t>
            </a:r>
          </a:p>
          <a:p>
            <a:r>
              <a:rPr lang="ro-RO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 definim conceptele de educație online, e-learning și blended learning; </a:t>
            </a:r>
          </a:p>
          <a:p>
            <a:r>
              <a:rPr lang="ro-RO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 identificăm aspectele pozitive și negative ale învățământului la distanță;</a:t>
            </a:r>
          </a:p>
          <a:p>
            <a:r>
              <a:rPr lang="ro-RO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 elucidăm tipurile de platforme utilizate și avantajele acestora;</a:t>
            </a:r>
          </a:p>
          <a:p>
            <a:r>
              <a:rPr lang="ro-RO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să determinăm strategiile didactice în cadrul învățământului </a:t>
            </a:r>
            <a:r>
              <a:rPr lang="ro-RO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online.</a:t>
            </a:r>
            <a:endParaRPr lang="ro-RO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9261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FC7937E7-2BBC-4F9C-B505-8AFE1CA2C16D}"/>
              </a:ext>
            </a:extLst>
          </p:cNvPr>
          <p:cNvSpPr/>
          <p:nvPr/>
        </p:nvSpPr>
        <p:spPr>
          <a:xfrm>
            <a:off x="196949" y="2391508"/>
            <a:ext cx="3671666" cy="158850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/>
              <a:t>E-learning</a:t>
            </a:r>
            <a:endParaRPr lang="ru-RU" sz="2800" b="1" dirty="0"/>
          </a:p>
        </p:txBody>
      </p:sp>
      <p:sp>
        <p:nvSpPr>
          <p:cNvPr id="21" name="Свиток: вертикальный 20">
            <a:extLst>
              <a:ext uri="{FF2B5EF4-FFF2-40B4-BE49-F238E27FC236}">
                <a16:creationId xmlns:a16="http://schemas.microsoft.com/office/drawing/2014/main" xmlns="" id="{0347C91D-8180-46AE-B6A5-93785D452A11}"/>
              </a:ext>
            </a:extLst>
          </p:cNvPr>
          <p:cNvSpPr/>
          <p:nvPr/>
        </p:nvSpPr>
        <p:spPr>
          <a:xfrm>
            <a:off x="5403616" y="425658"/>
            <a:ext cx="5724650" cy="6006683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dirty="0"/>
              <a:t>Reprezintă interacțiunea dintre procesul de predare/învățare și tehnologiile informaționale și de comunicare, desfăşurat în întregime în manieră online.</a:t>
            </a:r>
            <a:endParaRPr lang="ru-RU" sz="2800" dirty="0"/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xmlns="" id="{41A4E2D3-7B05-4267-80CE-3D3E2F5D0D3A}"/>
              </a:ext>
            </a:extLst>
          </p:cNvPr>
          <p:cNvSpPr/>
          <p:nvPr/>
        </p:nvSpPr>
        <p:spPr>
          <a:xfrm>
            <a:off x="4320404" y="3067986"/>
            <a:ext cx="1083212" cy="361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3768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D8E4856-9241-4EFF-ADED-B535C26D921A}"/>
              </a:ext>
            </a:extLst>
          </p:cNvPr>
          <p:cNvSpPr/>
          <p:nvPr/>
        </p:nvSpPr>
        <p:spPr>
          <a:xfrm>
            <a:off x="0" y="2395026"/>
            <a:ext cx="4600135" cy="17162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/>
              <a:t>Blended Learning</a:t>
            </a:r>
            <a:endParaRPr lang="ru-RU" sz="2800" b="1" dirty="0"/>
          </a:p>
        </p:txBody>
      </p:sp>
      <p:sp>
        <p:nvSpPr>
          <p:cNvPr id="5" name="Свиток: вертикальный 4">
            <a:extLst>
              <a:ext uri="{FF2B5EF4-FFF2-40B4-BE49-F238E27FC236}">
                <a16:creationId xmlns:a16="http://schemas.microsoft.com/office/drawing/2014/main" xmlns="" id="{67C225AC-EEA3-4341-B7BF-CF1B3400BCDD}"/>
              </a:ext>
            </a:extLst>
          </p:cNvPr>
          <p:cNvSpPr/>
          <p:nvPr/>
        </p:nvSpPr>
        <p:spPr>
          <a:xfrm>
            <a:off x="5317587" y="446649"/>
            <a:ext cx="5556739" cy="5964702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dirty="0"/>
              <a:t>Reprezintă „învățarea mixtă” și descrie activitățile de învățare care implică o combinație sistematică de interacțiuni față în față și mediate tehnologic între elevi/studenți, profesori și resursele de învățare.</a:t>
            </a:r>
            <a:endParaRPr lang="ru-RU" sz="2800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2A08A358-6C8C-4529-A5FF-6BD0D22D91F4}"/>
              </a:ext>
            </a:extLst>
          </p:cNvPr>
          <p:cNvSpPr/>
          <p:nvPr/>
        </p:nvSpPr>
        <p:spPr>
          <a:xfrm>
            <a:off x="4797082" y="3077309"/>
            <a:ext cx="1041009" cy="35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883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DC7725B0-855A-4E67-9F3F-77A18FADBB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6388471"/>
              </p:ext>
            </p:extLst>
          </p:nvPr>
        </p:nvGraphicFramePr>
        <p:xfrm>
          <a:off x="202933" y="-1"/>
          <a:ext cx="9742926" cy="7103484"/>
        </p:xfrm>
        <a:graphic>
          <a:graphicData uri="http://schemas.openxmlformats.org/drawingml/2006/table">
            <a:tbl>
              <a:tblPr firstRow="1" bandRow="1"/>
              <a:tblGrid>
                <a:gridCol w="4748895">
                  <a:extLst>
                    <a:ext uri="{9D8B030D-6E8A-4147-A177-3AD203B41FA5}">
                      <a16:colId xmlns:a16="http://schemas.microsoft.com/office/drawing/2014/main" xmlns="" val="1720883990"/>
                    </a:ext>
                  </a:extLst>
                </a:gridCol>
                <a:gridCol w="4994031">
                  <a:extLst>
                    <a:ext uri="{9D8B030D-6E8A-4147-A177-3AD203B41FA5}">
                      <a16:colId xmlns:a16="http://schemas.microsoft.com/office/drawing/2014/main" xmlns="" val="3163615304"/>
                    </a:ext>
                  </a:extLst>
                </a:gridCol>
              </a:tblGrid>
              <a:tr h="1153552">
                <a:tc>
                  <a:txBody>
                    <a:bodyPr/>
                    <a:lstStyle/>
                    <a:p>
                      <a:pPr algn="ctr"/>
                      <a:endParaRPr lang="ro-RO" sz="3200" b="1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o-RO" sz="3200" b="1" i="1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Avantaje</a:t>
                      </a:r>
                      <a:endParaRPr lang="ru-RU" sz="3200" b="1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o-RO" sz="3200" b="1" i="1" dirty="0">
                        <a:solidFill>
                          <a:srgbClr val="00B0F0"/>
                        </a:solidFill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o-RO" sz="3200" b="1" i="1" dirty="0">
                          <a:solidFill>
                            <a:srgbClr val="00B0F0"/>
                          </a:solidFill>
                          <a:latin typeface="Arial Black" panose="020B0A04020102020204" pitchFamily="34" charset="0"/>
                          <a:cs typeface="Times New Roman" panose="02020603050405020304" pitchFamily="18" charset="0"/>
                        </a:rPr>
                        <a:t>Dezavantaje</a:t>
                      </a:r>
                      <a:endParaRPr lang="ru-RU" sz="3200" b="1" i="1" dirty="0">
                        <a:solidFill>
                          <a:srgbClr val="00B0F0"/>
                        </a:solidFill>
                        <a:latin typeface="Arial Black" panose="020B0A0402010202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3567582"/>
                  </a:ext>
                </a:extLst>
              </a:tr>
              <a:tr h="5949932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o-RO" sz="2400" dirty="0"/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o-RO" sz="2400" dirty="0"/>
                        <a:t>Accesul rapid la informații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o-RO" sz="2400" dirty="0"/>
                        <a:t>Varietatea informațiilor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o-RO" sz="2400" dirty="0"/>
                        <a:t>Independența geografică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o-RO" sz="2400" dirty="0"/>
                        <a:t>Abordarea interactivă a conținutului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o-RO" sz="2400" dirty="0"/>
                        <a:t>Volum mare de informații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o-RO" sz="2400" dirty="0"/>
                        <a:t>Predarea interactivă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o-RO" sz="2400" dirty="0"/>
                        <a:t>Dezvoltarea proceselor cognitive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o-RO" sz="2400" dirty="0"/>
                        <a:t>Dificultăți de moderare a activității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o-RO" sz="2400" dirty="0"/>
                        <a:t>Lipsa experienții în domeniul tehnologiei moderne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o-RO" sz="2400" dirty="0"/>
                        <a:t>Costuri mari pentru întreținere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o-RO" sz="2400" dirty="0"/>
                        <a:t>Afectarea dezvoltării afectivității, motivației și a dezvoltării cognitive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o-RO" sz="2400" dirty="0"/>
                        <a:t>Sedentarismul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o-RO" sz="2400" dirty="0"/>
                        <a:t>Deteriorarea informațiilor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o-RO" sz="2400" dirty="0"/>
                        <a:t>Lipsa mobilizării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ro-RO" sz="2400" dirty="0"/>
                        <a:t>Dificultatea de organizare a timpului pentru studiu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ro-RO" sz="2400" dirty="0"/>
                        <a:t>Rata mare de abandon a elevilor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81777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5142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751F81-A4BE-4F1E-87C8-82D678F79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Proiectarea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activităților didactice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distan</a:t>
            </a:r>
            <a:r>
              <a:rPr lang="ro-RO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ță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FAAAAD-92D2-47B8-92AD-10A01413A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11705"/>
            <a:ext cx="10820400" cy="4598584"/>
          </a:xfrm>
        </p:spPr>
        <p:txBody>
          <a:bodyPr/>
          <a:lstStyle/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Proiectarea activităților didactice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onstă dintr-un ansamblu de proceduri care unesc cerinţele, resursele, strategiile şi rezultatele activităţii didactice.</a:t>
            </a: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rol sporit în proiectările didactice în sistemele E-learning și Blended learning îl are profesorul, el trebuie să socializeze, să faciliteze procesul de studii, să motiveze elevii la studiere, să promoveze adevăratele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valori </a:t>
            </a:r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și să poarte o </a:t>
            </a:r>
            <a:r>
              <a:rPr lang="ro-R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comunicare constructivă.</a:t>
            </a:r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o-RO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Putem menționa faptul că tipologia lecțiilor nu se schimbă în fond, rămân aceleași tipuri de lecție, doar că sunt adaptate învățământului la distanță. Toate metodele de proiectare a unei lecții online trebuie tratate ca atare, ele nu vin să defavorizeze proiectările didactice tradiționale, dar, dimpotrivă, le fac mai eficiente și mai atractive.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7921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D8E4856-9241-4EFF-ADED-B535C26D921A}"/>
              </a:ext>
            </a:extLst>
          </p:cNvPr>
          <p:cNvSpPr/>
          <p:nvPr/>
        </p:nvSpPr>
        <p:spPr>
          <a:xfrm>
            <a:off x="0" y="2395026"/>
            <a:ext cx="4600135" cy="17162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2800" b="1" dirty="0" smtClean="0"/>
              <a:t>Recomandări privind desfășurarea lecției online</a:t>
            </a:r>
            <a:endParaRPr lang="ru-RU" sz="2800" b="1" dirty="0"/>
          </a:p>
        </p:txBody>
      </p:sp>
      <p:sp>
        <p:nvSpPr>
          <p:cNvPr id="5" name="Свиток: вертикальный 4">
            <a:extLst>
              <a:ext uri="{FF2B5EF4-FFF2-40B4-BE49-F238E27FC236}">
                <a16:creationId xmlns:a16="http://schemas.microsoft.com/office/drawing/2014/main" xmlns="" id="{67C225AC-EEA3-4341-B7BF-CF1B3400BCDD}"/>
              </a:ext>
            </a:extLst>
          </p:cNvPr>
          <p:cNvSpPr/>
          <p:nvPr/>
        </p:nvSpPr>
        <p:spPr>
          <a:xfrm>
            <a:off x="5317587" y="446649"/>
            <a:ext cx="6321963" cy="5964702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ți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prelegerile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scurte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jur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 10 minute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, alternându-le cu alte modalități de predare-învățare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Utiliza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ți opț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iunile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Tablă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interactivă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și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Partajarea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i="1" dirty="0" err="1" smtClean="0">
                <a:latin typeface="Times New Roman" pitchFamily="18" charset="0"/>
                <a:cs typeface="Times New Roman" pitchFamily="18" charset="0"/>
              </a:rPr>
              <a:t>ecranului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Utiliza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ți opț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iunile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votare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voting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sondaje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ale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softurilor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Invitați și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răspunde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ți la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întrebări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utilizând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chat-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ul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Diversifica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ți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tipurile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resurse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educa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ț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ionale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Extinde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ți sentimental de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grijă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față de 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elevi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fr-FR" sz="2000" dirty="0" err="1" smtClean="0">
                <a:latin typeface="Times New Roman" pitchFamily="18" charset="0"/>
                <a:cs typeface="Times New Roman" pitchFamily="18" charset="0"/>
              </a:rPr>
              <a:t>studen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ți.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Păstrați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respectați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starea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elevilor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studenților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o-RO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xmlns="" id="{2A08A358-6C8C-4529-A5FF-6BD0D22D91F4}"/>
              </a:ext>
            </a:extLst>
          </p:cNvPr>
          <p:cNvSpPr/>
          <p:nvPr/>
        </p:nvSpPr>
        <p:spPr>
          <a:xfrm>
            <a:off x="4797082" y="3077309"/>
            <a:ext cx="1041009" cy="3516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2883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BC7D0F5-088D-4478-969E-948831695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xmlns="" val="2372395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D8B377-483D-4559-99D7-850ED2DDB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9656" y="126609"/>
            <a:ext cx="8610600" cy="1420837"/>
          </a:xfrm>
        </p:spPr>
        <p:txBody>
          <a:bodyPr>
            <a:normAutofit/>
          </a:bodyPr>
          <a:lstStyle/>
          <a:p>
            <a:pPr algn="ctr"/>
            <a:r>
              <a:rPr lang="ro-RO" sz="36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Proiectul activității educaționale</a:t>
            </a:r>
            <a:r>
              <a:rPr lang="ro-RO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o-RO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1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Disciplina</a:t>
            </a:r>
            <a:r>
              <a:rPr lang="en-US" sz="1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Limba și literatura română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Clasa</a:t>
            </a:r>
            <a:r>
              <a:rPr lang="en-US" sz="1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cap="none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Subiectul</a:t>
            </a:r>
            <a:r>
              <a:rPr lang="en-US" sz="1800" b="1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1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Tezeu și minotaurul”. Lectură și explorare/ interpretare</a:t>
            </a:r>
            <a:endParaRPr lang="ru-RU" sz="18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EF320E6-BE58-41D3-905F-EFF486FD2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47446"/>
            <a:ext cx="12192000" cy="5310554"/>
          </a:xfrm>
        </p:spPr>
        <p:txBody>
          <a:bodyPr>
            <a:norm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Evocare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Elevii își reamintesc de cei 12 Zei ai Olimpului, potrivind imaginile corespunzătoare.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https://learningapps.org/view11762544</a:t>
            </a:r>
            <a:endParaRPr lang="ro-R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Elevii stabilesc corespondențe între principalii Zei din cultura greacă și cea romană.</a:t>
            </a:r>
          </a:p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Realizarea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sensului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Întâmplările din text s-au amestecat. Elevii le ordonează, folosindu-se de un fir imaginar al Ariadnei.</a:t>
            </a:r>
          </a:p>
          <a:p>
            <a:pPr marL="0" indent="0">
              <a:buNone/>
            </a:pP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http://rezumatecarti.robloguri.info/2018/12/citeste-textul-tezeu-si-minotaurul-florin-bican-descarca-pdf.html</a:t>
            </a:r>
            <a:endParaRPr lang="ro-R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https://learningapps.org/view12039806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răspund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conform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roții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norocului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întrebări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vizează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explorarea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textului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literar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citit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Jocul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Cubul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format digital.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https://wordwall.net/resource/2007608</a:t>
            </a:r>
            <a:endParaRPr lang="ro-R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Elevii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asociază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fiecărui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personaj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semnificațiile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oferite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https://learningapps.org/view12088745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</a:t>
            </a:r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ți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e:</a:t>
            </a:r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Elevii identifică care sunt trăsăturile lui Tezeu și le potrivesc fragmentelor de text în care acestea apar. </a:t>
            </a:r>
          </a:p>
          <a:p>
            <a:pPr marL="0" indent="0">
              <a:buNone/>
            </a:pP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https://wordwall.net/resource/2007813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Extindere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o-RO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Elevii crează un poster digital, vizând mitul lui Tezeu și al Minotaurului. </a:t>
            </a:r>
          </a:p>
          <a:p>
            <a:pPr marL="0" indent="0">
              <a:buNone/>
            </a:pPr>
            <a:r>
              <a:rPr lang="ro-RO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https://www.thinglink.com/scene/1316465218603188227</a:t>
            </a:r>
            <a:endParaRPr lang="ro-RO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o-RO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o-RO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6552500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754</TotalTime>
  <Words>1000</Words>
  <Application>Microsoft Office PowerPoint</Application>
  <PresentationFormat>Custom</PresentationFormat>
  <Paragraphs>121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След самолета</vt:lpstr>
      <vt:lpstr>STRATEGII DE PREDARE-ÎNVĂȚARE-EVALUARE  LA LIMBA ȘI LITERATURA ROMÂNĂ  ÎN CONTEXTUL ÎNVĂȚĂMÂNTULUI LA DISTANȚĂ </vt:lpstr>
      <vt:lpstr>Scopul este de a investiga aspectele învățământului la distanță și specificul procesului de predare - învățare - evaluare în format online</vt:lpstr>
      <vt:lpstr>Slide 3</vt:lpstr>
      <vt:lpstr>Slide 4</vt:lpstr>
      <vt:lpstr>Slide 5</vt:lpstr>
      <vt:lpstr>Proiectarea  activităților didactice la distanță</vt:lpstr>
      <vt:lpstr>Slide 7</vt:lpstr>
      <vt:lpstr>Slide 8</vt:lpstr>
      <vt:lpstr>Proiectul activității educaționale Disciplina: Limba și literatura română Clasa: V Subiectul: Tezeu și minotaurul”. Lectură și explorare/ interpretare</vt:lpstr>
      <vt:lpstr>Proiectul activității educaționale Clasa: VI-a Disciplina: Limba și literatura română Subiectul: Adjectivul. Gradele de comparație ale adjectivului</vt:lpstr>
      <vt:lpstr>Platformele educaționale</vt:lpstr>
      <vt:lpstr>Slide 12</vt:lpstr>
      <vt:lpstr>Platforme online pentru crearea de portofolii digitale: </vt:lpstr>
      <vt:lpstr>Strategii didactice adaptate la învățământul online</vt:lpstr>
      <vt:lpstr>Evaluarea la distanță</vt:lpstr>
      <vt:lpstr>Slide 16</vt:lpstr>
      <vt:lpstr>Disciplina: Limba și literatura română Clasa: V Subiectul: Lectura fabulei „Doi câini” de A. Donici.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STRATEGII DE PREDARE-ÎNVĂȚARE-EVALUARE  LA LIMBA ȘI LITERATURA ROMÂNĂ  ÎN CONTEXTUL ÎNVĂȚĂMÂNTULUI LA DISTANȚĂ </dc:title>
  <dc:creator>Пользователь</dc:creator>
  <cp:lastModifiedBy>Пользователь Windows</cp:lastModifiedBy>
  <cp:revision>50</cp:revision>
  <dcterms:created xsi:type="dcterms:W3CDTF">2021-06-07T16:04:49Z</dcterms:created>
  <dcterms:modified xsi:type="dcterms:W3CDTF">2021-12-01T13:04:04Z</dcterms:modified>
</cp:coreProperties>
</file>