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9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2C7A8-CF1F-408F-A9E3-83F02D7BAA0C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9EC7-6A42-443F-9E0C-E6ADDF9F3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956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2C7A8-CF1F-408F-A9E3-83F02D7BAA0C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9EC7-6A42-443F-9E0C-E6ADDF9F3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931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2C7A8-CF1F-408F-A9E3-83F02D7BAA0C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9EC7-6A42-443F-9E0C-E6ADDF9F3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05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2C7A8-CF1F-408F-A9E3-83F02D7BAA0C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9EC7-6A42-443F-9E0C-E6ADDF9F3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485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2C7A8-CF1F-408F-A9E3-83F02D7BAA0C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9EC7-6A42-443F-9E0C-E6ADDF9F3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523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2C7A8-CF1F-408F-A9E3-83F02D7BAA0C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9EC7-6A42-443F-9E0C-E6ADDF9F3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294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2C7A8-CF1F-408F-A9E3-83F02D7BAA0C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9EC7-6A42-443F-9E0C-E6ADDF9F3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44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2C7A8-CF1F-408F-A9E3-83F02D7BAA0C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9EC7-6A42-443F-9E0C-E6ADDF9F3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39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2C7A8-CF1F-408F-A9E3-83F02D7BAA0C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9EC7-6A42-443F-9E0C-E6ADDF9F3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015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2C7A8-CF1F-408F-A9E3-83F02D7BAA0C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9EC7-6A42-443F-9E0C-E6ADDF9F3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10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2C7A8-CF1F-408F-A9E3-83F02D7BAA0C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9EC7-6A42-443F-9E0C-E6ADDF9F3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22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2C7A8-CF1F-408F-A9E3-83F02D7BAA0C}" type="datetimeFigureOut">
              <a:rPr lang="ru-RU" smtClean="0"/>
              <a:t>28.02.2021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29EC7-6A42-443F-9E0C-E6ADDF9F35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602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o-MD" sz="6600" b="1" dirty="0" smtClean="0">
                <a:solidFill>
                  <a:srgbClr val="FF0000"/>
                </a:solidFill>
              </a:rPr>
              <a:t>Aditivi și ingrediente în detergenți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407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112428"/>
              </p:ext>
            </p:extLst>
          </p:nvPr>
        </p:nvGraphicFramePr>
        <p:xfrm>
          <a:off x="235528" y="231632"/>
          <a:ext cx="11693236" cy="2152650"/>
        </p:xfrm>
        <a:graphic>
          <a:graphicData uri="http://schemas.openxmlformats.org/drawingml/2006/table">
            <a:tbl>
              <a:tblPr/>
              <a:tblGrid>
                <a:gridCol w="2719179">
                  <a:extLst>
                    <a:ext uri="{9D8B030D-6E8A-4147-A177-3AD203B41FA5}">
                      <a16:colId xmlns:a16="http://schemas.microsoft.com/office/drawing/2014/main" val="2043694821"/>
                    </a:ext>
                  </a:extLst>
                </a:gridCol>
                <a:gridCol w="8974057">
                  <a:extLst>
                    <a:ext uri="{9D8B030D-6E8A-4147-A177-3AD203B41FA5}">
                      <a16:colId xmlns:a16="http://schemas.microsoft.com/office/drawing/2014/main" val="6777278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 fontAlgn="t"/>
                      <a:r>
                        <a:rPr lang="en-US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CONSERVANȚI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Protejează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produsele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împotriva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dezvoltării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microbiene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și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degradării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Conservanții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sunt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necesari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pentru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preveni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deteriorarea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produsului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cauzată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microorganisme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și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pentru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proteja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produsul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contaminarea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accidentală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către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consumator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în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timpul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utilizării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28205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609791"/>
              </p:ext>
            </p:extLst>
          </p:nvPr>
        </p:nvGraphicFramePr>
        <p:xfrm>
          <a:off x="235527" y="2840183"/>
          <a:ext cx="11693237" cy="3849096"/>
        </p:xfrm>
        <a:graphic>
          <a:graphicData uri="http://schemas.openxmlformats.org/drawingml/2006/table">
            <a:tbl>
              <a:tblPr/>
              <a:tblGrid>
                <a:gridCol w="2715491">
                  <a:extLst>
                    <a:ext uri="{9D8B030D-6E8A-4147-A177-3AD203B41FA5}">
                      <a16:colId xmlns:a16="http://schemas.microsoft.com/office/drawing/2014/main" val="3866948455"/>
                    </a:ext>
                  </a:extLst>
                </a:gridCol>
                <a:gridCol w="3131129">
                  <a:extLst>
                    <a:ext uri="{9D8B030D-6E8A-4147-A177-3AD203B41FA5}">
                      <a16:colId xmlns:a16="http://schemas.microsoft.com/office/drawing/2014/main" val="847905682"/>
                    </a:ext>
                  </a:extLst>
                </a:gridCol>
                <a:gridCol w="209069">
                  <a:extLst>
                    <a:ext uri="{9D8B030D-6E8A-4147-A177-3AD203B41FA5}">
                      <a16:colId xmlns:a16="http://schemas.microsoft.com/office/drawing/2014/main" val="3248078553"/>
                    </a:ext>
                  </a:extLst>
                </a:gridCol>
                <a:gridCol w="5637548">
                  <a:extLst>
                    <a:ext uri="{9D8B030D-6E8A-4147-A177-3AD203B41FA5}">
                      <a16:colId xmlns:a16="http://schemas.microsoft.com/office/drawing/2014/main" val="2750377759"/>
                    </a:ext>
                  </a:extLst>
                </a:gridCol>
              </a:tblGrid>
              <a:tr h="3336780">
                <a:tc>
                  <a:txBody>
                    <a:bodyPr/>
                    <a:lstStyle/>
                    <a:p>
                      <a:pPr fontAlgn="t"/>
                      <a:r>
                        <a:rPr lang="en-US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AGENȚI DE SEPARARE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4308" marR="4308" marT="4308" marB="43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Împiedică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ionii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metalici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liberi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să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aibă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efecte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adverse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asupra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performanței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aspectului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sau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stabilității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produsului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reacționând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cu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aceștia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4308" marR="4308" marT="4308" marB="43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280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308" marR="4308" marT="4308" marB="43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8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Fosfonați</a:t>
                      </a:r>
                      <a:r>
                        <a:rPr lang="en-US" sz="2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: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Sunt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chelatori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organici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 tip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sechestrant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 A „chela”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înseamnă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 forma un complex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stabil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cu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ioni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astfel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încât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aceștia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să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nu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fie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disponibili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pentru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reacționa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îndepărtează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ionii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metalici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din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apa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spălare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prin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chelare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pentru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a-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împiedica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să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interfereze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cu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alte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procese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4308" marR="4308" marT="4308" marB="43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596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361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193733"/>
              </p:ext>
            </p:extLst>
          </p:nvPr>
        </p:nvGraphicFramePr>
        <p:xfrm>
          <a:off x="290945" y="349409"/>
          <a:ext cx="11485419" cy="445770"/>
        </p:xfrm>
        <a:graphic>
          <a:graphicData uri="http://schemas.openxmlformats.org/drawingml/2006/table">
            <a:tbl>
              <a:tblPr/>
              <a:tblGrid>
                <a:gridCol w="3837710">
                  <a:extLst>
                    <a:ext uri="{9D8B030D-6E8A-4147-A177-3AD203B41FA5}">
                      <a16:colId xmlns:a16="http://schemas.microsoft.com/office/drawing/2014/main" val="2168728338"/>
                    </a:ext>
                  </a:extLst>
                </a:gridCol>
                <a:gridCol w="7647709">
                  <a:extLst>
                    <a:ext uri="{9D8B030D-6E8A-4147-A177-3AD203B41FA5}">
                      <a16:colId xmlns:a16="http://schemas.microsoft.com/office/drawing/2014/main" val="12823007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SOLVENȚI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Utilizați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pentru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a </a:t>
                      </a:r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dizolva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alte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ingrediente</a:t>
                      </a:r>
                      <a:endParaRPr lang="en-US" sz="2800" b="0" i="0" u="none" strike="noStrike" dirty="0">
                        <a:solidFill>
                          <a:srgbClr val="01465B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269077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429776"/>
              </p:ext>
            </p:extLst>
          </p:nvPr>
        </p:nvGraphicFramePr>
        <p:xfrm>
          <a:off x="290945" y="1305373"/>
          <a:ext cx="10744200" cy="872490"/>
        </p:xfrm>
        <a:graphic>
          <a:graphicData uri="http://schemas.openxmlformats.org/drawingml/2006/table">
            <a:tbl>
              <a:tblPr/>
              <a:tblGrid>
                <a:gridCol w="3823855">
                  <a:extLst>
                    <a:ext uri="{9D8B030D-6E8A-4147-A177-3AD203B41FA5}">
                      <a16:colId xmlns:a16="http://schemas.microsoft.com/office/drawing/2014/main" val="3756082000"/>
                    </a:ext>
                  </a:extLst>
                </a:gridCol>
                <a:gridCol w="6920345">
                  <a:extLst>
                    <a:ext uri="{9D8B030D-6E8A-4147-A177-3AD203B41FA5}">
                      <a16:colId xmlns:a16="http://schemas.microsoft.com/office/drawing/2014/main" val="88086596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AGENȚI DE CONTROL AL VISCOZITĂȚII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Controlează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performanța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curățare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produsului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271398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021738"/>
              </p:ext>
            </p:extLst>
          </p:nvPr>
        </p:nvGraphicFramePr>
        <p:xfrm>
          <a:off x="290945" y="2475180"/>
          <a:ext cx="10848110" cy="445770"/>
        </p:xfrm>
        <a:graphic>
          <a:graphicData uri="http://schemas.openxmlformats.org/drawingml/2006/table">
            <a:tbl>
              <a:tblPr/>
              <a:tblGrid>
                <a:gridCol w="3837710">
                  <a:extLst>
                    <a:ext uri="{9D8B030D-6E8A-4147-A177-3AD203B41FA5}">
                      <a16:colId xmlns:a16="http://schemas.microsoft.com/office/drawing/2014/main" val="3326986956"/>
                    </a:ext>
                  </a:extLst>
                </a:gridCol>
                <a:gridCol w="6912480">
                  <a:extLst>
                    <a:ext uri="{9D8B030D-6E8A-4147-A177-3AD203B41FA5}">
                      <a16:colId xmlns:a16="http://schemas.microsoft.com/office/drawing/2014/main" val="3367927906"/>
                    </a:ext>
                  </a:extLst>
                </a:gridCol>
                <a:gridCol w="97920">
                  <a:extLst>
                    <a:ext uri="{9D8B030D-6E8A-4147-A177-3AD203B41FA5}">
                      <a16:colId xmlns:a16="http://schemas.microsoft.com/office/drawing/2014/main" val="39706564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APĂ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Utilizată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pentru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a </a:t>
                      </a:r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dizolva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 smtClean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alte</a:t>
                      </a:r>
                      <a:r>
                        <a:rPr lang="ro-MD" sz="2800" b="0" i="0" u="none" strike="noStrike" baseline="0" dirty="0" smtClean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 smtClean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ingrediente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i="0" u="none" strike="noStrike" dirty="0">
                          <a:effectLst/>
                        </a:rPr>
                        <a:t> 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284114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19545" y="226181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992475"/>
              </p:ext>
            </p:extLst>
          </p:nvPr>
        </p:nvGraphicFramePr>
        <p:xfrm>
          <a:off x="290944" y="3400187"/>
          <a:ext cx="11485419" cy="872490"/>
        </p:xfrm>
        <a:graphic>
          <a:graphicData uri="http://schemas.openxmlformats.org/drawingml/2006/table">
            <a:tbl>
              <a:tblPr/>
              <a:tblGrid>
                <a:gridCol w="3879274">
                  <a:extLst>
                    <a:ext uri="{9D8B030D-6E8A-4147-A177-3AD203B41FA5}">
                      <a16:colId xmlns:a16="http://schemas.microsoft.com/office/drawing/2014/main" val="3978698806"/>
                    </a:ext>
                  </a:extLst>
                </a:gridCol>
                <a:gridCol w="7606145">
                  <a:extLst>
                    <a:ext uri="{9D8B030D-6E8A-4147-A177-3AD203B41FA5}">
                      <a16:colId xmlns:a16="http://schemas.microsoft.com/office/drawing/2014/main" val="4893718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ro-MD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en-US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GENȚI CORECTORI </a:t>
                      </a:r>
                      <a:endParaRPr lang="ro-MD" sz="28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fontAlgn="t"/>
                      <a:r>
                        <a:rPr lang="en-US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DE PH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Se </a:t>
                      </a:r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adaugă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pentru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a </a:t>
                      </a:r>
                      <a:r>
                        <a:rPr lang="en-US" sz="2800" b="0" i="0" u="none" strike="noStrike" dirty="0" err="1" smtClean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controla</a:t>
                      </a:r>
                      <a:r>
                        <a:rPr lang="ro-MD" sz="2800" b="0" i="0" u="none" strike="noStrike" baseline="0" dirty="0" smtClean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 smtClean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aciditatea</a:t>
                      </a:r>
                      <a:r>
                        <a:rPr lang="en-US" sz="2800" b="0" i="0" u="none" strike="noStrike" dirty="0" smtClean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en-US" sz="2800" b="0" i="0" u="none" strike="noStrike" dirty="0" err="1" smtClean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alcalinitatea</a:t>
                      </a:r>
                      <a:r>
                        <a:rPr lang="en-US" sz="2800" b="0" i="0" u="none" strike="noStrike" dirty="0" smtClean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produselor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371158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90944" y="4672386"/>
            <a:ext cx="1148541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i="1" dirty="0" err="1">
                <a:solidFill>
                  <a:srgbClr val="01465B"/>
                </a:solidFill>
              </a:rPr>
              <a:t>Notă</a:t>
            </a:r>
            <a:r>
              <a:rPr lang="en-US" sz="2000" i="1" dirty="0">
                <a:solidFill>
                  <a:srgbClr val="01465B"/>
                </a:solidFill>
              </a:rPr>
              <a:t>: pH-</a:t>
            </a:r>
            <a:r>
              <a:rPr lang="en-US" sz="2000" i="1" dirty="0" err="1">
                <a:solidFill>
                  <a:srgbClr val="01465B"/>
                </a:solidFill>
              </a:rPr>
              <a:t>ul</a:t>
            </a:r>
            <a:r>
              <a:rPr lang="en-US" sz="2000" i="1" dirty="0">
                <a:solidFill>
                  <a:srgbClr val="01465B"/>
                </a:solidFill>
              </a:rPr>
              <a:t> </a:t>
            </a:r>
            <a:r>
              <a:rPr lang="en-US" sz="2000" i="1" dirty="0" err="1">
                <a:solidFill>
                  <a:srgbClr val="01465B"/>
                </a:solidFill>
              </a:rPr>
              <a:t>este</a:t>
            </a:r>
            <a:r>
              <a:rPr lang="en-US" sz="2000" i="1" dirty="0">
                <a:solidFill>
                  <a:srgbClr val="01465B"/>
                </a:solidFill>
              </a:rPr>
              <a:t> o </a:t>
            </a:r>
            <a:r>
              <a:rPr lang="en-US" sz="2000" i="1" dirty="0" err="1">
                <a:solidFill>
                  <a:srgbClr val="01465B"/>
                </a:solidFill>
              </a:rPr>
              <a:t>măsură</a:t>
            </a:r>
            <a:r>
              <a:rPr lang="en-US" sz="2000" i="1" dirty="0">
                <a:solidFill>
                  <a:srgbClr val="01465B"/>
                </a:solidFill>
              </a:rPr>
              <a:t> a </a:t>
            </a:r>
            <a:r>
              <a:rPr lang="en-US" sz="2000" i="1" dirty="0" err="1">
                <a:solidFill>
                  <a:srgbClr val="01465B"/>
                </a:solidFill>
              </a:rPr>
              <a:t>acidității</a:t>
            </a:r>
            <a:r>
              <a:rPr lang="en-US" sz="2000" i="1" dirty="0">
                <a:solidFill>
                  <a:srgbClr val="01465B"/>
                </a:solidFill>
              </a:rPr>
              <a:t> </a:t>
            </a:r>
            <a:r>
              <a:rPr lang="en-US" sz="2000" i="1" dirty="0" err="1">
                <a:solidFill>
                  <a:srgbClr val="01465B"/>
                </a:solidFill>
              </a:rPr>
              <a:t>sau</a:t>
            </a:r>
            <a:r>
              <a:rPr lang="en-US" sz="2000" i="1" dirty="0">
                <a:solidFill>
                  <a:srgbClr val="01465B"/>
                </a:solidFill>
              </a:rPr>
              <a:t> </a:t>
            </a:r>
            <a:r>
              <a:rPr lang="en-US" sz="2000" i="1" dirty="0" err="1">
                <a:solidFill>
                  <a:srgbClr val="01465B"/>
                </a:solidFill>
              </a:rPr>
              <a:t>bazicității</a:t>
            </a:r>
            <a:r>
              <a:rPr lang="en-US" sz="2000" i="1" dirty="0">
                <a:solidFill>
                  <a:srgbClr val="01465B"/>
                </a:solidFill>
              </a:rPr>
              <a:t> </a:t>
            </a:r>
            <a:r>
              <a:rPr lang="en-US" sz="2000" i="1" dirty="0" err="1">
                <a:solidFill>
                  <a:srgbClr val="01465B"/>
                </a:solidFill>
              </a:rPr>
              <a:t>unei</a:t>
            </a:r>
            <a:r>
              <a:rPr lang="en-US" sz="2000" i="1" dirty="0">
                <a:solidFill>
                  <a:srgbClr val="01465B"/>
                </a:solidFill>
              </a:rPr>
              <a:t> </a:t>
            </a:r>
            <a:r>
              <a:rPr lang="en-US" sz="2000" i="1" dirty="0" err="1">
                <a:solidFill>
                  <a:srgbClr val="01465B"/>
                </a:solidFill>
              </a:rPr>
              <a:t>soluții</a:t>
            </a:r>
            <a:r>
              <a:rPr lang="en-US" sz="2000" i="1" dirty="0">
                <a:solidFill>
                  <a:srgbClr val="01465B"/>
                </a:solidFill>
              </a:rPr>
              <a:t>. </a:t>
            </a:r>
            <a:r>
              <a:rPr lang="en-US" sz="2000" i="1" dirty="0" err="1">
                <a:solidFill>
                  <a:srgbClr val="01465B"/>
                </a:solidFill>
              </a:rPr>
              <a:t>Apa</a:t>
            </a:r>
            <a:r>
              <a:rPr lang="en-US" sz="2000" i="1" dirty="0">
                <a:solidFill>
                  <a:srgbClr val="01465B"/>
                </a:solidFill>
              </a:rPr>
              <a:t> </a:t>
            </a:r>
            <a:r>
              <a:rPr lang="en-US" sz="2000" i="1" dirty="0" err="1">
                <a:solidFill>
                  <a:srgbClr val="01465B"/>
                </a:solidFill>
              </a:rPr>
              <a:t>pură</a:t>
            </a:r>
            <a:r>
              <a:rPr lang="en-US" sz="2000" i="1" dirty="0">
                <a:solidFill>
                  <a:srgbClr val="01465B"/>
                </a:solidFill>
              </a:rPr>
              <a:t> are un pH </a:t>
            </a:r>
            <a:r>
              <a:rPr lang="en-US" sz="2000" i="1" dirty="0" err="1">
                <a:solidFill>
                  <a:srgbClr val="01465B"/>
                </a:solidFill>
              </a:rPr>
              <a:t>în</a:t>
            </a:r>
            <a:r>
              <a:rPr lang="en-US" sz="2000" i="1" dirty="0">
                <a:solidFill>
                  <a:srgbClr val="01465B"/>
                </a:solidFill>
              </a:rPr>
              <a:t> </a:t>
            </a:r>
            <a:r>
              <a:rPr lang="en-US" sz="2000" i="1" dirty="0" err="1">
                <a:solidFill>
                  <a:srgbClr val="01465B"/>
                </a:solidFill>
              </a:rPr>
              <a:t>jurul</a:t>
            </a:r>
            <a:r>
              <a:rPr lang="en-US" sz="2000" i="1" dirty="0">
                <a:solidFill>
                  <a:srgbClr val="01465B"/>
                </a:solidFill>
              </a:rPr>
              <a:t> </a:t>
            </a:r>
            <a:r>
              <a:rPr lang="en-US" sz="2000" i="1" dirty="0" err="1">
                <a:solidFill>
                  <a:srgbClr val="01465B"/>
                </a:solidFill>
              </a:rPr>
              <a:t>valorii</a:t>
            </a:r>
            <a:r>
              <a:rPr lang="en-US" sz="2000" i="1" dirty="0">
                <a:solidFill>
                  <a:srgbClr val="01465B"/>
                </a:solidFill>
              </a:rPr>
              <a:t> de 7 </a:t>
            </a:r>
            <a:r>
              <a:rPr lang="en-US" sz="2000" i="1" dirty="0" err="1">
                <a:solidFill>
                  <a:srgbClr val="01465B"/>
                </a:solidFill>
              </a:rPr>
              <a:t>sau</a:t>
            </a:r>
            <a:r>
              <a:rPr lang="en-US" sz="2000" i="1" dirty="0">
                <a:solidFill>
                  <a:srgbClr val="01465B"/>
                </a:solidFill>
              </a:rPr>
              <a:t> pH </a:t>
            </a:r>
            <a:r>
              <a:rPr lang="en-US" sz="2000" i="1" dirty="0" err="1">
                <a:solidFill>
                  <a:srgbClr val="01465B"/>
                </a:solidFill>
              </a:rPr>
              <a:t>neutru</a:t>
            </a:r>
            <a:r>
              <a:rPr lang="en-US" sz="2000" i="1" dirty="0">
                <a:solidFill>
                  <a:srgbClr val="01465B"/>
                </a:solidFill>
              </a:rPr>
              <a:t>. </a:t>
            </a:r>
            <a:r>
              <a:rPr lang="en-US" sz="2000" i="1" dirty="0" err="1">
                <a:solidFill>
                  <a:srgbClr val="01465B"/>
                </a:solidFill>
              </a:rPr>
              <a:t>Soluțiile</a:t>
            </a:r>
            <a:r>
              <a:rPr lang="en-US" sz="2000" i="1" dirty="0">
                <a:solidFill>
                  <a:srgbClr val="01465B"/>
                </a:solidFill>
              </a:rPr>
              <a:t> </a:t>
            </a:r>
            <a:r>
              <a:rPr lang="en-US" sz="2000" i="1" dirty="0" err="1">
                <a:solidFill>
                  <a:srgbClr val="01465B"/>
                </a:solidFill>
              </a:rPr>
              <a:t>acide</a:t>
            </a:r>
            <a:r>
              <a:rPr lang="en-US" sz="2000" i="1" dirty="0">
                <a:solidFill>
                  <a:srgbClr val="01465B"/>
                </a:solidFill>
              </a:rPr>
              <a:t> au un pH sub 7 (de </a:t>
            </a:r>
            <a:r>
              <a:rPr lang="en-US" sz="2000" i="1" dirty="0" err="1">
                <a:solidFill>
                  <a:srgbClr val="01465B"/>
                </a:solidFill>
              </a:rPr>
              <a:t>exemplu</a:t>
            </a:r>
            <a:r>
              <a:rPr lang="en-US" sz="2000" i="1" dirty="0">
                <a:solidFill>
                  <a:srgbClr val="01465B"/>
                </a:solidFill>
              </a:rPr>
              <a:t>, cola: pH = 2,5). </a:t>
            </a:r>
            <a:r>
              <a:rPr lang="en-US" sz="2000" i="1" dirty="0" err="1">
                <a:solidFill>
                  <a:srgbClr val="01465B"/>
                </a:solidFill>
              </a:rPr>
              <a:t>Produsele</a:t>
            </a:r>
            <a:r>
              <a:rPr lang="en-US" sz="2000" i="1" dirty="0">
                <a:solidFill>
                  <a:srgbClr val="01465B"/>
                </a:solidFill>
              </a:rPr>
              <a:t> </a:t>
            </a:r>
            <a:r>
              <a:rPr lang="en-US" sz="2000" i="1" dirty="0" err="1">
                <a:solidFill>
                  <a:srgbClr val="01465B"/>
                </a:solidFill>
              </a:rPr>
              <a:t>alcaline</a:t>
            </a:r>
            <a:r>
              <a:rPr lang="en-US" sz="2000" i="1" dirty="0">
                <a:solidFill>
                  <a:srgbClr val="01465B"/>
                </a:solidFill>
              </a:rPr>
              <a:t> au un pH </a:t>
            </a:r>
            <a:r>
              <a:rPr lang="en-US" sz="2000" i="1" dirty="0" err="1">
                <a:solidFill>
                  <a:srgbClr val="01465B"/>
                </a:solidFill>
              </a:rPr>
              <a:t>mai</a:t>
            </a:r>
            <a:r>
              <a:rPr lang="en-US" sz="2000" i="1" dirty="0">
                <a:solidFill>
                  <a:srgbClr val="01465B"/>
                </a:solidFill>
              </a:rPr>
              <a:t> mare de 7 (de </a:t>
            </a:r>
            <a:r>
              <a:rPr lang="en-US" sz="2000" i="1" dirty="0" err="1">
                <a:solidFill>
                  <a:srgbClr val="01465B"/>
                </a:solidFill>
              </a:rPr>
              <a:t>exemplu</a:t>
            </a:r>
            <a:r>
              <a:rPr lang="en-US" sz="2000" i="1" dirty="0">
                <a:solidFill>
                  <a:srgbClr val="01465B"/>
                </a:solidFill>
              </a:rPr>
              <a:t>, </a:t>
            </a:r>
            <a:r>
              <a:rPr lang="en-US" sz="2000" i="1" dirty="0" err="1">
                <a:solidFill>
                  <a:srgbClr val="01465B"/>
                </a:solidFill>
              </a:rPr>
              <a:t>produsul</a:t>
            </a:r>
            <a:r>
              <a:rPr lang="en-US" sz="2000" i="1" dirty="0">
                <a:solidFill>
                  <a:srgbClr val="01465B"/>
                </a:solidFill>
              </a:rPr>
              <a:t> de </a:t>
            </a:r>
            <a:r>
              <a:rPr lang="en-US" sz="2000" i="1" dirty="0" err="1">
                <a:solidFill>
                  <a:srgbClr val="01465B"/>
                </a:solidFill>
              </a:rPr>
              <a:t>desfundare</a:t>
            </a:r>
            <a:r>
              <a:rPr lang="en-US" sz="2000" i="1" dirty="0">
                <a:solidFill>
                  <a:srgbClr val="01465B"/>
                </a:solidFill>
              </a:rPr>
              <a:t> a </a:t>
            </a:r>
            <a:r>
              <a:rPr lang="en-US" sz="2000" i="1" dirty="0" err="1">
                <a:solidFill>
                  <a:srgbClr val="01465B"/>
                </a:solidFill>
              </a:rPr>
              <a:t>instalațiilor</a:t>
            </a:r>
            <a:r>
              <a:rPr lang="en-US" sz="2000" i="1" dirty="0">
                <a:solidFill>
                  <a:srgbClr val="01465B"/>
                </a:solidFill>
              </a:rPr>
              <a:t> de </a:t>
            </a:r>
            <a:r>
              <a:rPr lang="en-US" sz="2000" i="1" dirty="0" err="1">
                <a:solidFill>
                  <a:srgbClr val="01465B"/>
                </a:solidFill>
              </a:rPr>
              <a:t>scurgere</a:t>
            </a:r>
            <a:r>
              <a:rPr lang="en-US" sz="2000" i="1" dirty="0">
                <a:solidFill>
                  <a:srgbClr val="01465B"/>
                </a:solidFill>
              </a:rPr>
              <a:t>: pH = 14). </a:t>
            </a:r>
            <a:r>
              <a:rPr lang="en-US" sz="2000" i="1" dirty="0" err="1">
                <a:solidFill>
                  <a:srgbClr val="01465B"/>
                </a:solidFill>
              </a:rPr>
              <a:t>Produsele</a:t>
            </a:r>
            <a:r>
              <a:rPr lang="en-US" sz="2000" i="1" dirty="0">
                <a:solidFill>
                  <a:srgbClr val="01465B"/>
                </a:solidFill>
              </a:rPr>
              <a:t> de </a:t>
            </a:r>
            <a:r>
              <a:rPr lang="en-US" sz="2000" i="1" dirty="0" err="1">
                <a:solidFill>
                  <a:srgbClr val="01465B"/>
                </a:solidFill>
              </a:rPr>
              <a:t>curățare</a:t>
            </a:r>
            <a:r>
              <a:rPr lang="en-US" sz="2000" i="1" dirty="0">
                <a:solidFill>
                  <a:srgbClr val="01465B"/>
                </a:solidFill>
              </a:rPr>
              <a:t> </a:t>
            </a:r>
            <a:r>
              <a:rPr lang="en-US" sz="2000" i="1" dirty="0" err="1">
                <a:solidFill>
                  <a:srgbClr val="01465B"/>
                </a:solidFill>
              </a:rPr>
              <a:t>pe</a:t>
            </a:r>
            <a:r>
              <a:rPr lang="en-US" sz="2000" i="1" dirty="0">
                <a:solidFill>
                  <a:srgbClr val="01465B"/>
                </a:solidFill>
              </a:rPr>
              <a:t> </a:t>
            </a:r>
            <a:r>
              <a:rPr lang="en-US" sz="2000" i="1" dirty="0" err="1">
                <a:solidFill>
                  <a:srgbClr val="01465B"/>
                </a:solidFill>
              </a:rPr>
              <a:t>bază</a:t>
            </a:r>
            <a:r>
              <a:rPr lang="en-US" sz="2000" i="1" dirty="0">
                <a:solidFill>
                  <a:srgbClr val="01465B"/>
                </a:solidFill>
              </a:rPr>
              <a:t> de acid </a:t>
            </a:r>
            <a:r>
              <a:rPr lang="en-US" sz="2000" i="1" dirty="0" err="1">
                <a:solidFill>
                  <a:srgbClr val="01465B"/>
                </a:solidFill>
              </a:rPr>
              <a:t>sunt</a:t>
            </a:r>
            <a:r>
              <a:rPr lang="en-US" sz="2000" i="1" dirty="0">
                <a:solidFill>
                  <a:srgbClr val="01465B"/>
                </a:solidFill>
              </a:rPr>
              <a:t> </a:t>
            </a:r>
            <a:r>
              <a:rPr lang="en-US" sz="2000" i="1" dirty="0" err="1">
                <a:solidFill>
                  <a:srgbClr val="01465B"/>
                </a:solidFill>
              </a:rPr>
              <a:t>eficiente</a:t>
            </a:r>
            <a:r>
              <a:rPr lang="en-US" sz="2000" i="1" dirty="0">
                <a:solidFill>
                  <a:srgbClr val="01465B"/>
                </a:solidFill>
              </a:rPr>
              <a:t> </a:t>
            </a:r>
            <a:r>
              <a:rPr lang="en-US" sz="2000" i="1" dirty="0" err="1">
                <a:solidFill>
                  <a:srgbClr val="01465B"/>
                </a:solidFill>
              </a:rPr>
              <a:t>în</a:t>
            </a:r>
            <a:r>
              <a:rPr lang="en-US" sz="2000" i="1" dirty="0">
                <a:solidFill>
                  <a:srgbClr val="01465B"/>
                </a:solidFill>
              </a:rPr>
              <a:t> </a:t>
            </a:r>
            <a:r>
              <a:rPr lang="en-US" sz="2000" i="1" dirty="0" err="1">
                <a:solidFill>
                  <a:srgbClr val="01465B"/>
                </a:solidFill>
              </a:rPr>
              <a:t>eliminarea</a:t>
            </a:r>
            <a:r>
              <a:rPr lang="en-US" sz="2000" i="1" dirty="0">
                <a:solidFill>
                  <a:srgbClr val="01465B"/>
                </a:solidFill>
              </a:rPr>
              <a:t> </a:t>
            </a:r>
            <a:r>
              <a:rPr lang="en-US" sz="2000" i="1" dirty="0" err="1">
                <a:solidFill>
                  <a:srgbClr val="01465B"/>
                </a:solidFill>
              </a:rPr>
              <a:t>depunerilor</a:t>
            </a:r>
            <a:r>
              <a:rPr lang="en-US" sz="2000" i="1" dirty="0">
                <a:solidFill>
                  <a:srgbClr val="01465B"/>
                </a:solidFill>
              </a:rPr>
              <a:t> de calcar </a:t>
            </a:r>
            <a:r>
              <a:rPr lang="en-US" sz="2000" i="1" dirty="0" err="1">
                <a:solidFill>
                  <a:srgbClr val="01465B"/>
                </a:solidFill>
              </a:rPr>
              <a:t>și</a:t>
            </a:r>
            <a:r>
              <a:rPr lang="en-US" sz="2000" i="1" dirty="0">
                <a:solidFill>
                  <a:srgbClr val="01465B"/>
                </a:solidFill>
              </a:rPr>
              <a:t> a </a:t>
            </a:r>
            <a:r>
              <a:rPr lang="en-US" sz="2000" i="1" dirty="0" err="1">
                <a:solidFill>
                  <a:srgbClr val="01465B"/>
                </a:solidFill>
              </a:rPr>
              <a:t>petelor</a:t>
            </a:r>
            <a:r>
              <a:rPr lang="en-US" sz="2000" i="1" dirty="0">
                <a:solidFill>
                  <a:srgbClr val="01465B"/>
                </a:solidFill>
              </a:rPr>
              <a:t> de </a:t>
            </a:r>
            <a:r>
              <a:rPr lang="en-US" sz="2000" i="1" dirty="0" err="1">
                <a:solidFill>
                  <a:srgbClr val="01465B"/>
                </a:solidFill>
              </a:rPr>
              <a:t>rugină</a:t>
            </a:r>
            <a:r>
              <a:rPr lang="en-US" sz="2000" i="1" dirty="0">
                <a:solidFill>
                  <a:srgbClr val="01465B"/>
                </a:solidFill>
              </a:rPr>
              <a:t>. </a:t>
            </a:r>
            <a:r>
              <a:rPr lang="en-US" sz="2000" i="1" dirty="0" err="1">
                <a:solidFill>
                  <a:srgbClr val="01465B"/>
                </a:solidFill>
              </a:rPr>
              <a:t>Produsele</a:t>
            </a:r>
            <a:r>
              <a:rPr lang="en-US" sz="2000" i="1" dirty="0">
                <a:solidFill>
                  <a:srgbClr val="01465B"/>
                </a:solidFill>
              </a:rPr>
              <a:t> de </a:t>
            </a:r>
            <a:r>
              <a:rPr lang="en-US" sz="2000" i="1" dirty="0" err="1">
                <a:solidFill>
                  <a:srgbClr val="01465B"/>
                </a:solidFill>
              </a:rPr>
              <a:t>curățare</a:t>
            </a:r>
            <a:r>
              <a:rPr lang="en-US" sz="2000" i="1" dirty="0">
                <a:solidFill>
                  <a:srgbClr val="01465B"/>
                </a:solidFill>
              </a:rPr>
              <a:t> </a:t>
            </a:r>
            <a:r>
              <a:rPr lang="en-US" sz="2000" i="1" dirty="0" err="1">
                <a:solidFill>
                  <a:srgbClr val="01465B"/>
                </a:solidFill>
              </a:rPr>
              <a:t>alcaline</a:t>
            </a:r>
            <a:r>
              <a:rPr lang="en-US" sz="2000" i="1" dirty="0">
                <a:solidFill>
                  <a:srgbClr val="01465B"/>
                </a:solidFill>
              </a:rPr>
              <a:t> </a:t>
            </a:r>
            <a:r>
              <a:rPr lang="en-US" sz="2000" i="1" dirty="0" err="1">
                <a:solidFill>
                  <a:srgbClr val="01465B"/>
                </a:solidFill>
              </a:rPr>
              <a:t>îndepărtează</a:t>
            </a:r>
            <a:r>
              <a:rPr lang="en-US" sz="2000" i="1" dirty="0">
                <a:solidFill>
                  <a:srgbClr val="01465B"/>
                </a:solidFill>
              </a:rPr>
              <a:t> </a:t>
            </a:r>
            <a:r>
              <a:rPr lang="en-US" sz="2000" i="1" dirty="0" err="1">
                <a:solidFill>
                  <a:srgbClr val="01465B"/>
                </a:solidFill>
              </a:rPr>
              <a:t>petele</a:t>
            </a:r>
            <a:r>
              <a:rPr lang="en-US" sz="2000" i="1" dirty="0">
                <a:solidFill>
                  <a:srgbClr val="01465B"/>
                </a:solidFill>
              </a:rPr>
              <a:t> </a:t>
            </a:r>
            <a:r>
              <a:rPr lang="en-US" sz="2000" i="1" dirty="0" err="1">
                <a:solidFill>
                  <a:srgbClr val="01465B"/>
                </a:solidFill>
              </a:rPr>
              <a:t>grase</a:t>
            </a:r>
            <a:r>
              <a:rPr lang="en-US" sz="2000" i="1" dirty="0">
                <a:solidFill>
                  <a:srgbClr val="01465B"/>
                </a:solidFill>
              </a:rPr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9141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995615"/>
              </p:ext>
            </p:extLst>
          </p:nvPr>
        </p:nvGraphicFramePr>
        <p:xfrm>
          <a:off x="360216" y="104181"/>
          <a:ext cx="11457711" cy="933450"/>
        </p:xfrm>
        <a:graphic>
          <a:graphicData uri="http://schemas.openxmlformats.org/drawingml/2006/table">
            <a:tbl>
              <a:tblPr/>
              <a:tblGrid>
                <a:gridCol w="3811689">
                  <a:extLst>
                    <a:ext uri="{9D8B030D-6E8A-4147-A177-3AD203B41FA5}">
                      <a16:colId xmlns:a16="http://schemas.microsoft.com/office/drawing/2014/main" val="2137564144"/>
                    </a:ext>
                  </a:extLst>
                </a:gridCol>
                <a:gridCol w="7646022">
                  <a:extLst>
                    <a:ext uri="{9D8B030D-6E8A-4147-A177-3AD203B41FA5}">
                      <a16:colId xmlns:a16="http://schemas.microsoft.com/office/drawing/2014/main" val="40644959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4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Metropolis-Bold"/>
                        </a:rPr>
                        <a:t>Surfactanți</a:t>
                      </a:r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Metropolis-Bold"/>
                        </a:rPr>
                        <a:t> / </a:t>
                      </a:r>
                      <a:r>
                        <a:rPr lang="en-US" sz="24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Metropolis-Bold"/>
                        </a:rPr>
                        <a:t>Agenți</a:t>
                      </a:r>
                      <a:r>
                        <a:rPr lang="en-US" sz="2400" b="0" i="0" u="none" strike="noStrike" dirty="0">
                          <a:solidFill>
                            <a:srgbClr val="FF0000"/>
                          </a:solidFill>
                          <a:effectLst/>
                          <a:latin typeface="Metropolis-Bold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Metropolis-Bold"/>
                        </a:rPr>
                        <a:t>tensioactivi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Metropolis-Medium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Utilizați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pentru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 a 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schimba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tensiunea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superficială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 a 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apei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, 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pentru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 a 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ajuta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 la 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curățare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, 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umezire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 a 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suprafețelor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, 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spumare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și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emulsionare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 (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suspensia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uniformă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 a 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unui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lichid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în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interiorul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 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altuia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Metropolis-Medium"/>
                        </a:rPr>
                        <a:t>).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000094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60217" y="1332640"/>
            <a:ext cx="1145771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>
                <a:solidFill>
                  <a:srgbClr val="FF0000"/>
                </a:solidFill>
                <a:latin typeface="Metropolis-Bold"/>
              </a:rPr>
              <a:t>Surfactanți</a:t>
            </a:r>
            <a:r>
              <a:rPr lang="en-US" sz="2400" dirty="0">
                <a:solidFill>
                  <a:srgbClr val="FF0000"/>
                </a:solidFill>
                <a:latin typeface="Metropolis-Bold"/>
              </a:rPr>
              <a:t>/</a:t>
            </a:r>
            <a:r>
              <a:rPr lang="en-US" sz="2400" dirty="0" err="1">
                <a:solidFill>
                  <a:srgbClr val="FF0000"/>
                </a:solidFill>
                <a:latin typeface="Metropolis-Bold"/>
              </a:rPr>
              <a:t>Agenți</a:t>
            </a:r>
            <a:r>
              <a:rPr lang="en-US" sz="2400" dirty="0">
                <a:solidFill>
                  <a:srgbClr val="FF0000"/>
                </a:solidFill>
                <a:latin typeface="Metropolis-Bold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Metropolis-Bold"/>
              </a:rPr>
              <a:t>tensioactivi</a:t>
            </a:r>
            <a:r>
              <a:rPr lang="en-US" sz="2400" dirty="0">
                <a:solidFill>
                  <a:srgbClr val="FF0000"/>
                </a:solidFill>
                <a:latin typeface="Metropolis-Bold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Metropolis-Bold"/>
              </a:rPr>
              <a:t>anionici</a:t>
            </a:r>
            <a:r>
              <a:rPr lang="en-US" sz="2400" dirty="0">
                <a:solidFill>
                  <a:srgbClr val="FF0000"/>
                </a:solidFill>
                <a:latin typeface="Metropolis-Bold"/>
              </a:rPr>
              <a:t>:</a:t>
            </a:r>
            <a:r>
              <a:rPr lang="en-US" dirty="0">
                <a:solidFill>
                  <a:srgbClr val="01465B"/>
                </a:solidFill>
                <a:latin typeface="Metropolis-Bold"/>
              </a:rPr>
              <a:t> </a:t>
            </a:r>
            <a:r>
              <a:rPr lang="en-US" sz="2400" dirty="0" err="1">
                <a:latin typeface="Metropolis-Medium"/>
              </a:rPr>
              <a:t>Acești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agenți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tensioactivi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sunt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deosebit</a:t>
            </a:r>
            <a:r>
              <a:rPr lang="en-US" sz="2400" dirty="0">
                <a:latin typeface="Metropolis-Medium"/>
              </a:rPr>
              <a:t> de </a:t>
            </a:r>
            <a:r>
              <a:rPr lang="en-US" sz="2400" dirty="0" err="1">
                <a:latin typeface="Metropolis-Medium"/>
              </a:rPr>
              <a:t>eficienți</a:t>
            </a:r>
            <a:r>
              <a:rPr lang="en-US" sz="2400" dirty="0">
                <a:latin typeface="Metropolis-Medium"/>
              </a:rPr>
              <a:t> la </a:t>
            </a:r>
            <a:r>
              <a:rPr lang="en-US" sz="2400" dirty="0" err="1">
                <a:latin typeface="Metropolis-Medium"/>
              </a:rPr>
              <a:t>curățarea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murdăriei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grase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și</a:t>
            </a:r>
            <a:r>
              <a:rPr lang="en-US" sz="2400" dirty="0">
                <a:latin typeface="Metropolis-Medium"/>
              </a:rPr>
              <a:t> la </a:t>
            </a:r>
            <a:r>
              <a:rPr lang="en-US" sz="2400" dirty="0" err="1">
                <a:latin typeface="Metropolis-Medium"/>
              </a:rPr>
              <a:t>suspensia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uleiului</a:t>
            </a:r>
            <a:r>
              <a:rPr lang="en-US" sz="2400" dirty="0">
                <a:latin typeface="Metropolis-Medium"/>
              </a:rPr>
              <a:t>/</a:t>
            </a:r>
            <a:r>
              <a:rPr lang="en-US" sz="2400" dirty="0" err="1">
                <a:latin typeface="Metropolis-Medium"/>
              </a:rPr>
              <a:t>argilei</a:t>
            </a:r>
            <a:r>
              <a:rPr lang="en-US" sz="2400" dirty="0" smtClean="0">
                <a:latin typeface="Metropolis-Medium"/>
              </a:rPr>
              <a:t>.</a:t>
            </a:r>
            <a:r>
              <a:rPr lang="ro-MD" sz="2400" dirty="0" smtClean="0">
                <a:latin typeface="Metropolis-Medium"/>
              </a:rPr>
              <a:t> </a:t>
            </a:r>
          </a:p>
          <a:p>
            <a:pPr algn="just"/>
            <a:r>
              <a:rPr lang="en-US" sz="2400" dirty="0" err="1" smtClean="0">
                <a:latin typeface="Metropolis-Medium"/>
              </a:rPr>
              <a:t>Aceștia</a:t>
            </a:r>
            <a:r>
              <a:rPr lang="en-US" sz="2400" dirty="0" smtClean="0">
                <a:latin typeface="Metropolis-Medium"/>
              </a:rPr>
              <a:t> </a:t>
            </a:r>
            <a:r>
              <a:rPr lang="en-US" sz="2400" dirty="0">
                <a:latin typeface="Metropolis-Medium"/>
              </a:rPr>
              <a:t>pot </a:t>
            </a:r>
            <a:r>
              <a:rPr lang="en-US" sz="2400" dirty="0" err="1">
                <a:latin typeface="Metropolis-Medium"/>
              </a:rPr>
              <a:t>reacționa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în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apa</a:t>
            </a:r>
            <a:r>
              <a:rPr lang="en-US" sz="2400" dirty="0">
                <a:latin typeface="Metropolis-Medium"/>
              </a:rPr>
              <a:t> de </a:t>
            </a:r>
            <a:r>
              <a:rPr lang="en-US" sz="2400" dirty="0" err="1">
                <a:latin typeface="Metropolis-Medium"/>
              </a:rPr>
              <a:t>spălare</a:t>
            </a:r>
            <a:r>
              <a:rPr lang="en-US" sz="2400" dirty="0">
                <a:latin typeface="Metropolis-Medium"/>
              </a:rPr>
              <a:t> cu </a:t>
            </a:r>
            <a:r>
              <a:rPr lang="en-US" sz="2400" dirty="0" err="1">
                <a:latin typeface="Metropolis-Medium"/>
              </a:rPr>
              <a:t>ionii</a:t>
            </a:r>
            <a:r>
              <a:rPr lang="en-US" sz="2400" dirty="0">
                <a:latin typeface="Metropolis-Medium"/>
              </a:rPr>
              <a:t> de </a:t>
            </a:r>
            <a:r>
              <a:rPr lang="en-US" sz="2400" dirty="0" err="1">
                <a:latin typeface="Metropolis-Medium"/>
              </a:rPr>
              <a:t>duritate</a:t>
            </a:r>
            <a:r>
              <a:rPr lang="en-US" sz="2400" dirty="0">
                <a:latin typeface="Metropolis-Medium"/>
              </a:rPr>
              <a:t> a </a:t>
            </a:r>
            <a:r>
              <a:rPr lang="en-US" sz="2400" dirty="0" err="1">
                <a:latin typeface="Metropolis-Medium"/>
              </a:rPr>
              <a:t>apei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încărcați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pozitiv</a:t>
            </a:r>
            <a:r>
              <a:rPr lang="en-US" sz="2400" dirty="0">
                <a:latin typeface="Metropolis-Medium"/>
              </a:rPr>
              <a:t> (</a:t>
            </a:r>
            <a:r>
              <a:rPr lang="en-US" sz="2400" dirty="0" err="1">
                <a:latin typeface="Metropolis-Medium"/>
              </a:rPr>
              <a:t>calciu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și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magneziu</a:t>
            </a:r>
            <a:r>
              <a:rPr lang="en-US" sz="2400" dirty="0">
                <a:latin typeface="Metropolis-Medium"/>
              </a:rPr>
              <a:t>), </a:t>
            </a:r>
            <a:r>
              <a:rPr lang="en-US" sz="2400" dirty="0" err="1">
                <a:latin typeface="Metropolis-Medium"/>
              </a:rPr>
              <a:t>ceea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ce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poate</a:t>
            </a:r>
            <a:r>
              <a:rPr lang="en-US" sz="2400" dirty="0">
                <a:latin typeface="Metropolis-Medium"/>
              </a:rPr>
              <a:t> duce la </a:t>
            </a:r>
            <a:r>
              <a:rPr lang="en-US" sz="2400" dirty="0" err="1">
                <a:latin typeface="Metropolis-Medium"/>
              </a:rPr>
              <a:t>dezactivarea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parțială</a:t>
            </a:r>
            <a:r>
              <a:rPr lang="en-US" sz="2400" dirty="0">
                <a:latin typeface="Metropolis-Medium"/>
              </a:rPr>
              <a:t>.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0216" y="3099520"/>
            <a:ext cx="114577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>
                <a:solidFill>
                  <a:srgbClr val="FF0000"/>
                </a:solidFill>
                <a:latin typeface="Metropolis-Bold"/>
              </a:rPr>
              <a:t>Surfactanți</a:t>
            </a:r>
            <a:r>
              <a:rPr lang="en-US" sz="2400" dirty="0">
                <a:solidFill>
                  <a:srgbClr val="FF0000"/>
                </a:solidFill>
                <a:latin typeface="Metropolis-Bold"/>
              </a:rPr>
              <a:t>/</a:t>
            </a:r>
            <a:r>
              <a:rPr lang="en-US" sz="2400" dirty="0" err="1">
                <a:solidFill>
                  <a:srgbClr val="FF0000"/>
                </a:solidFill>
                <a:latin typeface="Metropolis-Bold"/>
              </a:rPr>
              <a:t>Agenți</a:t>
            </a:r>
            <a:r>
              <a:rPr lang="en-US" sz="2400" dirty="0">
                <a:solidFill>
                  <a:srgbClr val="FF0000"/>
                </a:solidFill>
                <a:latin typeface="Metropolis-Bold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Metropolis-Bold"/>
              </a:rPr>
              <a:t>tensioactivi</a:t>
            </a:r>
            <a:r>
              <a:rPr lang="en-US" sz="2400" dirty="0">
                <a:solidFill>
                  <a:srgbClr val="FF0000"/>
                </a:solidFill>
                <a:latin typeface="Metropolis-Bold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Metropolis-Bold"/>
              </a:rPr>
              <a:t>neionici</a:t>
            </a:r>
            <a:r>
              <a:rPr lang="en-US" sz="2400" dirty="0">
                <a:solidFill>
                  <a:srgbClr val="FF0000"/>
                </a:solidFill>
                <a:latin typeface="Metropolis-Bold"/>
              </a:rPr>
              <a:t>:</a:t>
            </a:r>
            <a:r>
              <a:rPr lang="en-US" dirty="0">
                <a:solidFill>
                  <a:srgbClr val="01465B"/>
                </a:solidFill>
                <a:latin typeface="Metropolis-Bold"/>
              </a:rPr>
              <a:t> </a:t>
            </a:r>
            <a:r>
              <a:rPr lang="en-US" sz="2400" dirty="0" err="1">
                <a:latin typeface="Metropolis-Medium"/>
              </a:rPr>
              <a:t>Acești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agenți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tensioactivi</a:t>
            </a:r>
            <a:r>
              <a:rPr lang="en-US" sz="2400" dirty="0">
                <a:latin typeface="Metropolis-Medium"/>
              </a:rPr>
              <a:t> nu au </a:t>
            </a:r>
            <a:r>
              <a:rPr lang="en-US" sz="2400" dirty="0" err="1">
                <a:latin typeface="Metropolis-Medium"/>
              </a:rPr>
              <a:t>sarcină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electrică</a:t>
            </a:r>
            <a:r>
              <a:rPr lang="en-US" sz="2400" dirty="0">
                <a:latin typeface="Metropolis-Medium"/>
              </a:rPr>
              <a:t>, </a:t>
            </a:r>
            <a:r>
              <a:rPr lang="en-US" sz="2400" dirty="0" err="1">
                <a:latin typeface="Metropolis-Medium"/>
              </a:rPr>
              <a:t>ceea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ce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îi</a:t>
            </a:r>
            <a:r>
              <a:rPr lang="en-US" sz="2400" dirty="0">
                <a:latin typeface="Metropolis-Medium"/>
              </a:rPr>
              <a:t> face </a:t>
            </a:r>
            <a:r>
              <a:rPr lang="en-US" sz="2400" dirty="0" err="1">
                <a:latin typeface="Metropolis-Medium"/>
              </a:rPr>
              <a:t>rezistenți</a:t>
            </a:r>
            <a:r>
              <a:rPr lang="en-US" sz="2400" dirty="0">
                <a:latin typeface="Metropolis-Medium"/>
              </a:rPr>
              <a:t> la </a:t>
            </a:r>
            <a:r>
              <a:rPr lang="en-US" sz="2400" dirty="0" err="1">
                <a:latin typeface="Metropolis-Medium"/>
              </a:rPr>
              <a:t>dezactivarea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durității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apei</a:t>
            </a:r>
            <a:r>
              <a:rPr lang="en-US" sz="2400" dirty="0">
                <a:latin typeface="Metropolis-Medium"/>
              </a:rPr>
              <a:t>. </a:t>
            </a:r>
            <a:r>
              <a:rPr lang="en-US" sz="2400" dirty="0" err="1">
                <a:latin typeface="Metropolis-Medium"/>
              </a:rPr>
              <a:t>Sunt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substanțe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excelente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pentru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eliminarea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grăsimilor</a:t>
            </a:r>
            <a:r>
              <a:rPr lang="en-US" sz="2400" dirty="0">
                <a:latin typeface="Metropolis-Medium"/>
              </a:rPr>
              <a:t>, </a:t>
            </a:r>
            <a:r>
              <a:rPr lang="en-US" sz="2400" dirty="0" err="1">
                <a:latin typeface="Metropolis-Medium"/>
              </a:rPr>
              <a:t>utilizate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în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produsele</a:t>
            </a:r>
            <a:r>
              <a:rPr lang="en-US" sz="2400" dirty="0">
                <a:latin typeface="Metropolis-Medium"/>
              </a:rPr>
              <a:t> de </a:t>
            </a:r>
            <a:r>
              <a:rPr lang="en-US" sz="2400" dirty="0" err="1">
                <a:latin typeface="Metropolis-Medium"/>
              </a:rPr>
              <a:t>spălare</a:t>
            </a:r>
            <a:r>
              <a:rPr lang="en-US" sz="2400" dirty="0">
                <a:latin typeface="Metropolis-Medium"/>
              </a:rPr>
              <a:t> a </a:t>
            </a:r>
            <a:r>
              <a:rPr lang="en-US" sz="2400" dirty="0" err="1">
                <a:latin typeface="Metropolis-Medium"/>
              </a:rPr>
              <a:t>rufelor</a:t>
            </a:r>
            <a:r>
              <a:rPr lang="en-US" sz="2400" dirty="0">
                <a:latin typeface="Metropolis-Medium"/>
              </a:rPr>
              <a:t>, </a:t>
            </a:r>
            <a:r>
              <a:rPr lang="en-US" sz="2400" dirty="0" err="1">
                <a:latin typeface="Metropolis-Medium"/>
              </a:rPr>
              <a:t>în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produsele</a:t>
            </a:r>
            <a:r>
              <a:rPr lang="en-US" sz="2400" dirty="0">
                <a:latin typeface="Metropolis-Medium"/>
              </a:rPr>
              <a:t> de </a:t>
            </a:r>
            <a:r>
              <a:rPr lang="en-US" sz="2400" dirty="0" err="1">
                <a:latin typeface="Metropolis-Medium"/>
              </a:rPr>
              <a:t>curățat</a:t>
            </a:r>
            <a:r>
              <a:rPr lang="en-US" sz="2400" dirty="0">
                <a:latin typeface="Metropolis-Medium"/>
              </a:rPr>
              <a:t> de </a:t>
            </a:r>
            <a:r>
              <a:rPr lang="en-US" sz="2400" dirty="0" err="1">
                <a:latin typeface="Metropolis-Medium"/>
              </a:rPr>
              <a:t>uz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casnic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și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în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lichidele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pentru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spălarea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manuală</a:t>
            </a:r>
            <a:r>
              <a:rPr lang="en-US" sz="2400" dirty="0">
                <a:latin typeface="Metropolis-Medium"/>
              </a:rPr>
              <a:t> a </a:t>
            </a:r>
            <a:r>
              <a:rPr lang="en-US" sz="2400" dirty="0" err="1">
                <a:latin typeface="Metropolis-Medium"/>
              </a:rPr>
              <a:t>vaselor</a:t>
            </a:r>
            <a:r>
              <a:rPr lang="en-US" sz="2400" dirty="0">
                <a:latin typeface="Metropolis-Medium"/>
              </a:rPr>
              <a:t>.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60216" y="4923208"/>
            <a:ext cx="114577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>
                <a:solidFill>
                  <a:srgbClr val="FF0000"/>
                </a:solidFill>
                <a:latin typeface="Metropolis-Bold"/>
              </a:rPr>
              <a:t>Săpunuri</a:t>
            </a:r>
            <a:r>
              <a:rPr lang="en-US" sz="2400" dirty="0">
                <a:solidFill>
                  <a:srgbClr val="FF0000"/>
                </a:solidFill>
                <a:latin typeface="Metropolis-Bold"/>
              </a:rPr>
              <a:t>:</a:t>
            </a:r>
            <a:r>
              <a:rPr lang="en-US" dirty="0">
                <a:solidFill>
                  <a:srgbClr val="01465B"/>
                </a:solidFill>
                <a:latin typeface="Metropolis-Bold"/>
              </a:rPr>
              <a:t> </a:t>
            </a:r>
            <a:r>
              <a:rPr lang="en-US" sz="2400" dirty="0" err="1">
                <a:latin typeface="Metropolis-Medium"/>
              </a:rPr>
              <a:t>Aceste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săruri</a:t>
            </a:r>
            <a:r>
              <a:rPr lang="en-US" sz="2400" dirty="0">
                <a:latin typeface="Metropolis-Medium"/>
              </a:rPr>
              <a:t> ale </a:t>
            </a:r>
            <a:r>
              <a:rPr lang="en-US" sz="2400" dirty="0" err="1">
                <a:latin typeface="Metropolis-Medium"/>
              </a:rPr>
              <a:t>acizilor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grași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sunt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mai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frecvent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cunoscute</a:t>
            </a:r>
            <a:r>
              <a:rPr lang="en-US" sz="2400" dirty="0">
                <a:latin typeface="Metropolis-Medium"/>
              </a:rPr>
              <a:t> sub </a:t>
            </a:r>
            <a:r>
              <a:rPr lang="en-US" sz="2400" dirty="0" err="1">
                <a:latin typeface="Metropolis-Medium"/>
              </a:rPr>
              <a:t>numele</a:t>
            </a:r>
            <a:r>
              <a:rPr lang="en-US" sz="2400" dirty="0">
                <a:latin typeface="Metropolis-Medium"/>
              </a:rPr>
              <a:t> de „</a:t>
            </a:r>
            <a:r>
              <a:rPr lang="en-US" sz="2400" dirty="0" err="1">
                <a:latin typeface="Metropolis-Medium"/>
              </a:rPr>
              <a:t>săpunuri</a:t>
            </a:r>
            <a:r>
              <a:rPr lang="en-US" sz="2400" dirty="0">
                <a:latin typeface="Metropolis-Medium"/>
              </a:rPr>
              <a:t>”. </a:t>
            </a:r>
            <a:r>
              <a:rPr lang="en-US" sz="2400" dirty="0" err="1">
                <a:latin typeface="Metropolis-Medium"/>
              </a:rPr>
              <a:t>Acestea</a:t>
            </a:r>
            <a:r>
              <a:rPr lang="en-US" sz="2400" dirty="0">
                <a:latin typeface="Metropolis-Medium"/>
              </a:rPr>
              <a:t> pot fi </a:t>
            </a:r>
            <a:r>
              <a:rPr lang="en-US" sz="2400" dirty="0" err="1">
                <a:latin typeface="Metropolis-Medium"/>
              </a:rPr>
              <a:t>adăugate</a:t>
            </a:r>
            <a:r>
              <a:rPr lang="en-US" sz="2400" dirty="0">
                <a:latin typeface="Metropolis-Medium"/>
              </a:rPr>
              <a:t> la </a:t>
            </a:r>
            <a:r>
              <a:rPr lang="en-US" sz="2400" dirty="0" err="1">
                <a:latin typeface="Metropolis-Medium"/>
              </a:rPr>
              <a:t>produs</a:t>
            </a:r>
            <a:r>
              <a:rPr lang="en-US" sz="2400" dirty="0">
                <a:latin typeface="Metropolis-Medium"/>
              </a:rPr>
              <a:t> sub </a:t>
            </a:r>
            <a:r>
              <a:rPr lang="en-US" sz="2400" dirty="0" err="1">
                <a:latin typeface="Metropolis-Medium"/>
              </a:rPr>
              <a:t>formă</a:t>
            </a:r>
            <a:r>
              <a:rPr lang="en-US" sz="2400" dirty="0">
                <a:latin typeface="Metropolis-Medium"/>
              </a:rPr>
              <a:t> de </a:t>
            </a:r>
            <a:r>
              <a:rPr lang="en-US" sz="2400" dirty="0" err="1">
                <a:latin typeface="Metropolis-Medium"/>
              </a:rPr>
              <a:t>acizi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grași</a:t>
            </a:r>
            <a:r>
              <a:rPr lang="en-US" sz="2400" dirty="0">
                <a:latin typeface="Metropolis-Medium"/>
              </a:rPr>
              <a:t>; </a:t>
            </a:r>
            <a:r>
              <a:rPr lang="en-US" sz="2400" dirty="0" err="1">
                <a:latin typeface="Metropolis-Medium"/>
              </a:rPr>
              <a:t>în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matricea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produsului</a:t>
            </a:r>
            <a:r>
              <a:rPr lang="en-US" sz="2400" dirty="0">
                <a:latin typeface="Metropolis-Medium"/>
              </a:rPr>
              <a:t> se </a:t>
            </a:r>
            <a:r>
              <a:rPr lang="en-US" sz="2400" dirty="0" err="1">
                <a:latin typeface="Metropolis-Medium"/>
              </a:rPr>
              <a:t>vor</a:t>
            </a:r>
            <a:r>
              <a:rPr lang="en-US" sz="2400" dirty="0">
                <a:latin typeface="Metropolis-Medium"/>
              </a:rPr>
              <a:t> forma </a:t>
            </a:r>
            <a:r>
              <a:rPr lang="en-US" sz="2400" dirty="0" err="1">
                <a:latin typeface="Metropolis-Medium"/>
              </a:rPr>
              <a:t>sărurile</a:t>
            </a:r>
            <a:r>
              <a:rPr lang="en-US" sz="2400" dirty="0">
                <a:latin typeface="Metropolis-Medium"/>
              </a:rPr>
              <a:t>. </a:t>
            </a:r>
            <a:r>
              <a:rPr lang="en-US" sz="2400" dirty="0" err="1">
                <a:latin typeface="Metropolis-Medium"/>
              </a:rPr>
              <a:t>Săpunurile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sunt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agenți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tensioactivi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utilizați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în</a:t>
            </a:r>
            <a:r>
              <a:rPr lang="en-US" sz="2400" dirty="0">
                <a:latin typeface="Metropolis-Medium"/>
              </a:rPr>
              <a:t> mod </a:t>
            </a:r>
            <a:r>
              <a:rPr lang="en-US" sz="2400" dirty="0" err="1">
                <a:latin typeface="Metropolis-Medium"/>
              </a:rPr>
              <a:t>obișnuit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în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produsele</a:t>
            </a:r>
            <a:r>
              <a:rPr lang="en-US" sz="2400" dirty="0">
                <a:latin typeface="Metropolis-Medium"/>
              </a:rPr>
              <a:t> de </a:t>
            </a:r>
            <a:r>
              <a:rPr lang="en-US" sz="2400" dirty="0" err="1">
                <a:latin typeface="Metropolis-Medium"/>
              </a:rPr>
              <a:t>spălare</a:t>
            </a:r>
            <a:r>
              <a:rPr lang="en-US" sz="2400" dirty="0">
                <a:latin typeface="Metropolis-Medium"/>
              </a:rPr>
              <a:t> a </a:t>
            </a:r>
            <a:r>
              <a:rPr lang="en-US" sz="2400" dirty="0" err="1">
                <a:latin typeface="Metropolis-Medium"/>
              </a:rPr>
              <a:t>rufelor</a:t>
            </a:r>
            <a:r>
              <a:rPr lang="en-US" sz="2400" dirty="0">
                <a:latin typeface="Metropolis-Medium"/>
              </a:rPr>
              <a:t> </a:t>
            </a:r>
            <a:r>
              <a:rPr lang="en-US" sz="2400" dirty="0" err="1">
                <a:latin typeface="Metropolis-Medium"/>
              </a:rPr>
              <a:t>și</a:t>
            </a:r>
            <a:r>
              <a:rPr lang="en-US" sz="2400" dirty="0">
                <a:latin typeface="Metropolis-Medium"/>
              </a:rPr>
              <a:t> de </a:t>
            </a:r>
            <a:r>
              <a:rPr lang="en-US" sz="2400" dirty="0" err="1">
                <a:latin typeface="Metropolis-Medium"/>
              </a:rPr>
              <a:t>curățare</a:t>
            </a:r>
            <a:r>
              <a:rPr lang="en-US" sz="2400" dirty="0">
                <a:latin typeface="Metropolis-Medium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67887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37309" y="279776"/>
            <a:ext cx="1094509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srgbClr val="FF0000"/>
                </a:solidFill>
              </a:rPr>
              <a:t>Surfactanți</a:t>
            </a:r>
            <a:r>
              <a:rPr lang="en-US" sz="2800" dirty="0">
                <a:solidFill>
                  <a:srgbClr val="FF0000"/>
                </a:solidFill>
              </a:rPr>
              <a:t>/</a:t>
            </a:r>
            <a:r>
              <a:rPr lang="en-US" sz="2800" dirty="0" err="1">
                <a:solidFill>
                  <a:srgbClr val="FF0000"/>
                </a:solidFill>
              </a:rPr>
              <a:t>Agenți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tensioactivi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cationici</a:t>
            </a:r>
            <a:r>
              <a:rPr lang="en-US" sz="2800" dirty="0">
                <a:solidFill>
                  <a:srgbClr val="FF0000"/>
                </a:solidFill>
              </a:rPr>
              <a:t>:</a:t>
            </a:r>
            <a:r>
              <a:rPr lang="en-US" sz="2800" dirty="0"/>
              <a:t> </a:t>
            </a:r>
            <a:r>
              <a:rPr lang="en-US" sz="2800" dirty="0" err="1"/>
              <a:t>În</a:t>
            </a:r>
            <a:r>
              <a:rPr lang="en-US" sz="2800" dirty="0"/>
              <a:t> </a:t>
            </a:r>
            <a:r>
              <a:rPr lang="en-US" sz="2800" dirty="0" err="1"/>
              <a:t>balsamurile</a:t>
            </a:r>
            <a:r>
              <a:rPr lang="en-US" sz="2800" dirty="0"/>
              <a:t> </a:t>
            </a:r>
            <a:r>
              <a:rPr lang="en-US" sz="2800" dirty="0" err="1"/>
              <a:t>pentru</a:t>
            </a:r>
            <a:r>
              <a:rPr lang="en-US" sz="2800" dirty="0"/>
              <a:t> </a:t>
            </a:r>
            <a:r>
              <a:rPr lang="en-US" sz="2800" dirty="0" err="1"/>
              <a:t>rufe</a:t>
            </a:r>
            <a:r>
              <a:rPr lang="en-US" sz="2800" dirty="0"/>
              <a:t> </a:t>
            </a:r>
            <a:r>
              <a:rPr lang="en-US" sz="2800" dirty="0" err="1"/>
              <a:t>și</a:t>
            </a:r>
            <a:r>
              <a:rPr lang="en-US" sz="2800" dirty="0"/>
              <a:t> </a:t>
            </a:r>
            <a:r>
              <a:rPr lang="en-US" sz="2800" dirty="0" err="1"/>
              <a:t>în</a:t>
            </a:r>
            <a:r>
              <a:rPr lang="en-US" sz="2800" dirty="0"/>
              <a:t> </a:t>
            </a:r>
            <a:r>
              <a:rPr lang="en-US" sz="2800" dirty="0" err="1"/>
              <a:t>detergenți</a:t>
            </a:r>
            <a:r>
              <a:rPr lang="en-US" sz="2800" dirty="0"/>
              <a:t> cu </a:t>
            </a:r>
            <a:r>
              <a:rPr lang="en-US" sz="2800" dirty="0" err="1"/>
              <a:t>dedurizant</a:t>
            </a:r>
            <a:r>
              <a:rPr lang="en-US" sz="2800" dirty="0"/>
              <a:t> </a:t>
            </a:r>
            <a:r>
              <a:rPr lang="en-US" sz="2800" dirty="0" err="1"/>
              <a:t>încorporat</a:t>
            </a:r>
            <a:r>
              <a:rPr lang="en-US" sz="2800" dirty="0"/>
              <a:t>, </a:t>
            </a:r>
            <a:r>
              <a:rPr lang="en-US" sz="2800" dirty="0" err="1"/>
              <a:t>agenții</a:t>
            </a:r>
            <a:r>
              <a:rPr lang="en-US" sz="2800" dirty="0"/>
              <a:t> </a:t>
            </a:r>
            <a:r>
              <a:rPr lang="en-US" sz="2800" dirty="0" err="1"/>
              <a:t>tensioactivi</a:t>
            </a:r>
            <a:r>
              <a:rPr lang="en-US" sz="2800" dirty="0"/>
              <a:t> </a:t>
            </a:r>
            <a:r>
              <a:rPr lang="en-US" sz="2800" dirty="0" err="1"/>
              <a:t>cationici</a:t>
            </a:r>
            <a:r>
              <a:rPr lang="en-US" sz="2800" dirty="0"/>
              <a:t> </a:t>
            </a:r>
            <a:r>
              <a:rPr lang="en-US" sz="2800" dirty="0" err="1"/>
              <a:t>asigură</a:t>
            </a:r>
            <a:r>
              <a:rPr lang="en-US" sz="2800" dirty="0"/>
              <a:t> </a:t>
            </a:r>
            <a:r>
              <a:rPr lang="en-US" sz="2800" dirty="0" err="1"/>
              <a:t>catifelarea</a:t>
            </a:r>
            <a:r>
              <a:rPr lang="en-US" sz="2800" dirty="0"/>
              <a:t>. </a:t>
            </a:r>
            <a:r>
              <a:rPr lang="en-US" sz="2800" dirty="0" err="1"/>
              <a:t>Utilizarea</a:t>
            </a:r>
            <a:r>
              <a:rPr lang="en-US" sz="2800" dirty="0"/>
              <a:t> </a:t>
            </a:r>
            <a:r>
              <a:rPr lang="en-US" sz="2800" dirty="0" err="1"/>
              <a:t>lor</a:t>
            </a:r>
            <a:r>
              <a:rPr lang="en-US" sz="2800" dirty="0"/>
              <a:t> </a:t>
            </a:r>
            <a:r>
              <a:rPr lang="en-US" sz="2800" dirty="0" err="1"/>
              <a:t>principală</a:t>
            </a:r>
            <a:r>
              <a:rPr lang="en-US" sz="2800" dirty="0"/>
              <a:t> </a:t>
            </a:r>
            <a:r>
              <a:rPr lang="en-US" sz="2800" dirty="0" err="1"/>
              <a:t>în</a:t>
            </a:r>
            <a:r>
              <a:rPr lang="en-US" sz="2800" dirty="0"/>
              <a:t> </a:t>
            </a:r>
            <a:r>
              <a:rPr lang="en-US" sz="2800" dirty="0" err="1"/>
              <a:t>produsele</a:t>
            </a:r>
            <a:r>
              <a:rPr lang="en-US" sz="2800" dirty="0"/>
              <a:t> </a:t>
            </a:r>
            <a:r>
              <a:rPr lang="en-US" sz="2800" dirty="0" err="1"/>
              <a:t>pentru</a:t>
            </a:r>
            <a:r>
              <a:rPr lang="en-US" sz="2800" dirty="0"/>
              <a:t> </a:t>
            </a:r>
            <a:r>
              <a:rPr lang="en-US" sz="2800" dirty="0" err="1"/>
              <a:t>spălarea</a:t>
            </a:r>
            <a:r>
              <a:rPr lang="en-US" sz="2800" dirty="0"/>
              <a:t> </a:t>
            </a:r>
            <a:r>
              <a:rPr lang="en-US" sz="2800" dirty="0" err="1"/>
              <a:t>rufelor</a:t>
            </a:r>
            <a:r>
              <a:rPr lang="en-US" sz="2800" dirty="0"/>
              <a:t> </a:t>
            </a:r>
            <a:r>
              <a:rPr lang="en-US" sz="2800" dirty="0" err="1"/>
              <a:t>este</a:t>
            </a:r>
            <a:r>
              <a:rPr lang="en-US" sz="2800" dirty="0"/>
              <a:t> </a:t>
            </a:r>
            <a:r>
              <a:rPr lang="en-US" sz="2800" dirty="0" err="1"/>
              <a:t>în</a:t>
            </a:r>
            <a:r>
              <a:rPr lang="en-US" sz="2800" dirty="0"/>
              <a:t> </a:t>
            </a:r>
            <a:r>
              <a:rPr lang="en-US" sz="2800" dirty="0" err="1"/>
              <a:t>balsamuri</a:t>
            </a:r>
            <a:r>
              <a:rPr lang="en-US" sz="2800" dirty="0"/>
              <a:t> de </a:t>
            </a:r>
            <a:r>
              <a:rPr lang="en-US" sz="2800" dirty="0" err="1"/>
              <a:t>rufe</a:t>
            </a:r>
            <a:r>
              <a:rPr lang="en-US" sz="2800" dirty="0"/>
              <a:t> </a:t>
            </a:r>
            <a:r>
              <a:rPr lang="en-US" sz="2800" dirty="0" err="1"/>
              <a:t>adăugate</a:t>
            </a:r>
            <a:r>
              <a:rPr lang="en-US" sz="2800" dirty="0"/>
              <a:t> la </a:t>
            </a:r>
            <a:r>
              <a:rPr lang="en-US" sz="2800" dirty="0" err="1"/>
              <a:t>clătire</a:t>
            </a:r>
            <a:r>
              <a:rPr lang="en-US" sz="2800" dirty="0"/>
              <a:t>, cum </a:t>
            </a:r>
            <a:r>
              <a:rPr lang="en-US" sz="2800" dirty="0" err="1"/>
              <a:t>ar</a:t>
            </a:r>
            <a:r>
              <a:rPr lang="en-US" sz="2800" dirty="0"/>
              <a:t> fi </a:t>
            </a:r>
            <a:r>
              <a:rPr lang="en-US" sz="2800" dirty="0" err="1">
                <a:solidFill>
                  <a:srgbClr val="FF0000"/>
                </a:solidFill>
              </a:rPr>
              <a:t>esterquat</a:t>
            </a:r>
            <a:r>
              <a:rPr lang="en-US" sz="2800" dirty="0">
                <a:solidFill>
                  <a:srgbClr val="FF0000"/>
                </a:solidFill>
              </a:rPr>
              <a:t>,</a:t>
            </a:r>
            <a:r>
              <a:rPr lang="en-US" sz="2800" dirty="0"/>
              <a:t> </a:t>
            </a:r>
            <a:r>
              <a:rPr lang="en-US" sz="2800" dirty="0" err="1"/>
              <a:t>unul</a:t>
            </a:r>
            <a:r>
              <a:rPr lang="en-US" sz="2800" dirty="0"/>
              <a:t> </a:t>
            </a:r>
            <a:r>
              <a:rPr lang="en-US" sz="2800" dirty="0" err="1"/>
              <a:t>dintre</a:t>
            </a:r>
            <a:r>
              <a:rPr lang="en-US" sz="2800" dirty="0"/>
              <a:t> </a:t>
            </a:r>
            <a:r>
              <a:rPr lang="en-US" sz="2800" dirty="0" err="1"/>
              <a:t>cei</a:t>
            </a:r>
            <a:r>
              <a:rPr lang="en-US" sz="2800" dirty="0"/>
              <a:t> </a:t>
            </a:r>
            <a:r>
              <a:rPr lang="en-US" sz="2800" dirty="0" err="1"/>
              <a:t>mai</a:t>
            </a:r>
            <a:r>
              <a:rPr lang="en-US" sz="2800" dirty="0"/>
              <a:t> </a:t>
            </a:r>
            <a:r>
              <a:rPr lang="en-US" sz="2800" dirty="0" err="1"/>
              <a:t>utilizați</a:t>
            </a:r>
            <a:r>
              <a:rPr lang="en-US" sz="2800" dirty="0"/>
              <a:t> </a:t>
            </a:r>
            <a:r>
              <a:rPr lang="en-US" sz="2800" dirty="0" err="1"/>
              <a:t>agenți</a:t>
            </a:r>
            <a:r>
              <a:rPr lang="en-US" sz="2800" dirty="0"/>
              <a:t> </a:t>
            </a:r>
            <a:r>
              <a:rPr lang="en-US" sz="2800" dirty="0" err="1"/>
              <a:t>tensioactivi</a:t>
            </a:r>
            <a:r>
              <a:rPr lang="en-US" sz="2800" dirty="0"/>
              <a:t> </a:t>
            </a:r>
            <a:r>
              <a:rPr lang="en-US" sz="2800" dirty="0" err="1"/>
              <a:t>cationici</a:t>
            </a:r>
            <a:r>
              <a:rPr lang="en-US" sz="2800" dirty="0"/>
              <a:t> din </a:t>
            </a:r>
            <a:r>
              <a:rPr lang="en-US" sz="2800" dirty="0" err="1"/>
              <a:t>balsamurile</a:t>
            </a:r>
            <a:r>
              <a:rPr lang="en-US" sz="2800" dirty="0"/>
              <a:t> de </a:t>
            </a:r>
            <a:r>
              <a:rPr lang="en-US" sz="2800" dirty="0" err="1"/>
              <a:t>rufe</a:t>
            </a:r>
            <a:r>
              <a:rPr lang="en-US" sz="2800" dirty="0"/>
              <a:t> </a:t>
            </a:r>
            <a:r>
              <a:rPr lang="en-US" sz="2800" dirty="0" err="1"/>
              <a:t>adăugate</a:t>
            </a:r>
            <a:r>
              <a:rPr lang="en-US" sz="2800" dirty="0"/>
              <a:t> la </a:t>
            </a:r>
            <a:r>
              <a:rPr lang="en-US" sz="2800" dirty="0" err="1"/>
              <a:t>clătire</a:t>
            </a:r>
            <a:r>
              <a:rPr lang="en-US" sz="2800" dirty="0"/>
              <a:t>. </a:t>
            </a:r>
            <a:r>
              <a:rPr lang="en-US" sz="2800" dirty="0" err="1"/>
              <a:t>În</a:t>
            </a:r>
            <a:r>
              <a:rPr lang="en-US" sz="2800" dirty="0"/>
              <a:t> </a:t>
            </a:r>
            <a:r>
              <a:rPr lang="en-US" sz="2800" dirty="0" err="1"/>
              <a:t>produsele</a:t>
            </a:r>
            <a:r>
              <a:rPr lang="en-US" sz="2800" dirty="0"/>
              <a:t> de </a:t>
            </a:r>
            <a:r>
              <a:rPr lang="en-US" sz="2800" dirty="0" err="1"/>
              <a:t>curățare</a:t>
            </a:r>
            <a:r>
              <a:rPr lang="en-US" sz="2800" dirty="0"/>
              <a:t> de </a:t>
            </a:r>
            <a:r>
              <a:rPr lang="en-US" sz="2800" dirty="0" err="1"/>
              <a:t>uz</a:t>
            </a:r>
            <a:r>
              <a:rPr lang="en-US" sz="2800" dirty="0"/>
              <a:t> </a:t>
            </a:r>
            <a:r>
              <a:rPr lang="en-US" sz="2800" dirty="0" err="1"/>
              <a:t>casnic</a:t>
            </a:r>
            <a:r>
              <a:rPr lang="en-US" sz="2800" dirty="0"/>
              <a:t> </a:t>
            </a:r>
            <a:r>
              <a:rPr lang="en-US" sz="2800" dirty="0" err="1"/>
              <a:t>și</a:t>
            </a:r>
            <a:r>
              <a:rPr lang="en-US" sz="2800" dirty="0"/>
              <a:t> </a:t>
            </a:r>
            <a:r>
              <a:rPr lang="en-US" sz="2800" dirty="0" err="1"/>
              <a:t>pentru</a:t>
            </a:r>
            <a:r>
              <a:rPr lang="en-US" sz="2800" dirty="0"/>
              <a:t> </a:t>
            </a:r>
            <a:r>
              <a:rPr lang="en-US" sz="2800" dirty="0" err="1"/>
              <a:t>baie</a:t>
            </a:r>
            <a:r>
              <a:rPr lang="en-US" sz="2800" dirty="0"/>
              <a:t>, </a:t>
            </a:r>
            <a:r>
              <a:rPr lang="en-US" sz="2800" dirty="0" err="1" smtClean="0"/>
              <a:t>agenții</a:t>
            </a:r>
            <a:r>
              <a:rPr lang="ro-MD" sz="2800" dirty="0" smtClean="0"/>
              <a:t> </a:t>
            </a:r>
            <a:r>
              <a:rPr lang="it-IT" sz="2800" dirty="0"/>
              <a:t>tensioactivi cationici contribuie la proprietățile de dezinfectare/igienizare.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7309" y="4228279"/>
            <a:ext cx="1111134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srgbClr val="FF0000"/>
                </a:solidFill>
              </a:rPr>
              <a:t>Surfactanți</a:t>
            </a:r>
            <a:r>
              <a:rPr lang="en-US" sz="2800" dirty="0">
                <a:solidFill>
                  <a:srgbClr val="FF0000"/>
                </a:solidFill>
              </a:rPr>
              <a:t>/</a:t>
            </a:r>
            <a:r>
              <a:rPr lang="en-US" sz="2800" dirty="0" err="1">
                <a:solidFill>
                  <a:srgbClr val="FF0000"/>
                </a:solidFill>
              </a:rPr>
              <a:t>Agenți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tensioactivi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amfoterici</a:t>
            </a:r>
            <a:r>
              <a:rPr lang="en-US" sz="2800" dirty="0">
                <a:solidFill>
                  <a:srgbClr val="FF0000"/>
                </a:solidFill>
              </a:rPr>
              <a:t>:</a:t>
            </a:r>
            <a:r>
              <a:rPr lang="en-US" sz="2800" dirty="0">
                <a:solidFill>
                  <a:srgbClr val="01465B"/>
                </a:solidFill>
              </a:rPr>
              <a:t> </a:t>
            </a:r>
            <a:r>
              <a:rPr lang="en-US" sz="2800" dirty="0" err="1"/>
              <a:t>Acești</a:t>
            </a:r>
            <a:r>
              <a:rPr lang="en-US" sz="2800" dirty="0"/>
              <a:t> </a:t>
            </a:r>
            <a:r>
              <a:rPr lang="en-US" sz="2800" dirty="0" err="1"/>
              <a:t>agenți</a:t>
            </a:r>
            <a:r>
              <a:rPr lang="en-US" sz="2800" dirty="0"/>
              <a:t> </a:t>
            </a:r>
            <a:r>
              <a:rPr lang="en-US" sz="2800" dirty="0" err="1"/>
              <a:t>tensioactivi</a:t>
            </a:r>
            <a:r>
              <a:rPr lang="en-US" sz="2800" dirty="0"/>
              <a:t> </a:t>
            </a:r>
            <a:r>
              <a:rPr lang="en-US" sz="2800" dirty="0" err="1"/>
              <a:t>sunt</a:t>
            </a:r>
            <a:r>
              <a:rPr lang="en-US" sz="2800" dirty="0"/>
              <a:t> </a:t>
            </a:r>
            <a:r>
              <a:rPr lang="en-US" sz="2800" dirty="0" err="1"/>
              <a:t>foarte</a:t>
            </a:r>
            <a:r>
              <a:rPr lang="en-US" sz="2800" dirty="0"/>
              <a:t> </a:t>
            </a:r>
            <a:r>
              <a:rPr lang="en-US" sz="2800" dirty="0" err="1"/>
              <a:t>blânzi</a:t>
            </a:r>
            <a:r>
              <a:rPr lang="en-US" sz="2800" dirty="0"/>
              <a:t>, </a:t>
            </a:r>
            <a:r>
              <a:rPr lang="en-US" sz="2800" dirty="0" err="1"/>
              <a:t>ceea</a:t>
            </a:r>
            <a:r>
              <a:rPr lang="en-US" sz="2800" dirty="0"/>
              <a:t> </a:t>
            </a:r>
            <a:r>
              <a:rPr lang="en-US" sz="2800" dirty="0" err="1"/>
              <a:t>ce</a:t>
            </a:r>
            <a:r>
              <a:rPr lang="en-US" sz="2800" dirty="0"/>
              <a:t> </a:t>
            </a:r>
            <a:r>
              <a:rPr lang="en-US" sz="2800" dirty="0" err="1"/>
              <a:t>îi</a:t>
            </a:r>
            <a:r>
              <a:rPr lang="en-US" sz="2800" dirty="0"/>
              <a:t> face </a:t>
            </a:r>
            <a:r>
              <a:rPr lang="en-US" sz="2800" dirty="0" err="1"/>
              <a:t>deosebit</a:t>
            </a:r>
            <a:r>
              <a:rPr lang="en-US" sz="2800" dirty="0"/>
              <a:t> de </a:t>
            </a:r>
            <a:r>
              <a:rPr lang="en-US" sz="2800" dirty="0" err="1"/>
              <a:t>potriviți</a:t>
            </a:r>
            <a:r>
              <a:rPr lang="en-US" sz="2800" dirty="0"/>
              <a:t> </a:t>
            </a:r>
            <a:r>
              <a:rPr lang="en-US" sz="2800" dirty="0" err="1"/>
              <a:t>pentru</a:t>
            </a:r>
            <a:r>
              <a:rPr lang="en-US" sz="2800" dirty="0"/>
              <a:t> </a:t>
            </a:r>
            <a:r>
              <a:rPr lang="en-US" sz="2800" dirty="0" err="1"/>
              <a:t>utilizarea</a:t>
            </a:r>
            <a:r>
              <a:rPr lang="en-US" sz="2800" dirty="0"/>
              <a:t> </a:t>
            </a:r>
            <a:r>
              <a:rPr lang="en-US" sz="2800" dirty="0" err="1"/>
              <a:t>în</a:t>
            </a:r>
            <a:r>
              <a:rPr lang="en-US" sz="2800" dirty="0"/>
              <a:t> </a:t>
            </a:r>
            <a:r>
              <a:rPr lang="en-US" sz="2800" dirty="0" err="1"/>
              <a:t>produsele</a:t>
            </a:r>
            <a:r>
              <a:rPr lang="en-US" sz="2800" dirty="0"/>
              <a:t> de </a:t>
            </a:r>
            <a:r>
              <a:rPr lang="en-US" sz="2800" dirty="0" err="1"/>
              <a:t>îngrijire</a:t>
            </a:r>
            <a:r>
              <a:rPr lang="en-US" sz="2800" dirty="0"/>
              <a:t> </a:t>
            </a:r>
            <a:r>
              <a:rPr lang="en-US" sz="2800" dirty="0" err="1"/>
              <a:t>personală</a:t>
            </a:r>
            <a:r>
              <a:rPr lang="en-US" sz="2800" dirty="0"/>
              <a:t> </a:t>
            </a:r>
            <a:r>
              <a:rPr lang="en-US" sz="2800" dirty="0" err="1"/>
              <a:t>și</a:t>
            </a:r>
            <a:r>
              <a:rPr lang="en-US" sz="2800" dirty="0"/>
              <a:t> de </a:t>
            </a:r>
            <a:r>
              <a:rPr lang="en-US" sz="2800" dirty="0" err="1"/>
              <a:t>curățare</a:t>
            </a:r>
            <a:r>
              <a:rPr lang="en-US" sz="2800" dirty="0"/>
              <a:t> de </a:t>
            </a:r>
            <a:r>
              <a:rPr lang="en-US" sz="2800" dirty="0" err="1"/>
              <a:t>uz</a:t>
            </a:r>
            <a:r>
              <a:rPr lang="en-US" sz="2800" dirty="0"/>
              <a:t> </a:t>
            </a:r>
            <a:r>
              <a:rPr lang="en-US" sz="2800" dirty="0" err="1"/>
              <a:t>casnic</a:t>
            </a:r>
            <a:r>
              <a:rPr lang="en-US" sz="2800" dirty="0"/>
              <a:t>. </a:t>
            </a:r>
            <a:r>
              <a:rPr lang="en-US" sz="2800" dirty="0" err="1"/>
              <a:t>Aceștia</a:t>
            </a:r>
            <a:r>
              <a:rPr lang="en-US" sz="2800" dirty="0"/>
              <a:t> pot fi </a:t>
            </a:r>
            <a:r>
              <a:rPr lang="en-US" sz="2800" dirty="0" err="1"/>
              <a:t>anionici</a:t>
            </a:r>
            <a:r>
              <a:rPr lang="en-US" sz="2800" dirty="0"/>
              <a:t> (</a:t>
            </a:r>
            <a:r>
              <a:rPr lang="en-US" sz="2800" dirty="0" err="1"/>
              <a:t>încărcați</a:t>
            </a:r>
            <a:r>
              <a:rPr lang="en-US" sz="2800" dirty="0"/>
              <a:t> </a:t>
            </a:r>
            <a:r>
              <a:rPr lang="en-US" sz="2800" dirty="0" err="1"/>
              <a:t>negativ</a:t>
            </a:r>
            <a:r>
              <a:rPr lang="en-US" sz="2800" dirty="0"/>
              <a:t>), </a:t>
            </a:r>
            <a:r>
              <a:rPr lang="en-US" sz="2800" dirty="0" err="1"/>
              <a:t>cationici</a:t>
            </a:r>
            <a:r>
              <a:rPr lang="en-US" sz="2800" dirty="0"/>
              <a:t> (</a:t>
            </a:r>
            <a:r>
              <a:rPr lang="en-US" sz="2800" dirty="0" err="1"/>
              <a:t>încărcați</a:t>
            </a:r>
            <a:r>
              <a:rPr lang="en-US" sz="2800" dirty="0"/>
              <a:t> </a:t>
            </a:r>
            <a:r>
              <a:rPr lang="en-US" sz="2800" dirty="0" err="1"/>
              <a:t>pozitiv</a:t>
            </a:r>
            <a:r>
              <a:rPr lang="en-US" sz="2800" dirty="0"/>
              <a:t>) </a:t>
            </a:r>
            <a:r>
              <a:rPr lang="en-US" sz="2800" dirty="0" err="1"/>
              <a:t>sau</a:t>
            </a:r>
            <a:r>
              <a:rPr lang="en-US" sz="2800" dirty="0"/>
              <a:t> </a:t>
            </a:r>
            <a:r>
              <a:rPr lang="en-US" sz="2800" dirty="0" err="1"/>
              <a:t>neionici</a:t>
            </a:r>
            <a:r>
              <a:rPr lang="en-US" sz="2800" dirty="0"/>
              <a:t> (</a:t>
            </a:r>
            <a:r>
              <a:rPr lang="en-US" sz="2800" dirty="0" err="1"/>
              <a:t>fără</a:t>
            </a:r>
            <a:r>
              <a:rPr lang="en-US" sz="2800" dirty="0"/>
              <a:t> </a:t>
            </a:r>
            <a:r>
              <a:rPr lang="en-US" sz="2800" dirty="0" err="1"/>
              <a:t>încărcare</a:t>
            </a:r>
            <a:r>
              <a:rPr lang="en-US" sz="2800" dirty="0"/>
              <a:t>) </a:t>
            </a:r>
            <a:r>
              <a:rPr lang="en-US" sz="2800" dirty="0" err="1"/>
              <a:t>în</a:t>
            </a:r>
            <a:r>
              <a:rPr lang="en-US" sz="2800" dirty="0"/>
              <a:t> </a:t>
            </a:r>
            <a:r>
              <a:rPr lang="en-US" sz="2800" dirty="0" err="1"/>
              <a:t>soluție</a:t>
            </a:r>
            <a:r>
              <a:rPr lang="en-US" sz="2800" dirty="0"/>
              <a:t>, </a:t>
            </a:r>
            <a:r>
              <a:rPr lang="en-US" sz="2800" dirty="0" err="1"/>
              <a:t>în</a:t>
            </a:r>
            <a:r>
              <a:rPr lang="en-US" sz="2800" dirty="0"/>
              <a:t> </a:t>
            </a:r>
            <a:r>
              <a:rPr lang="en-US" sz="2800" dirty="0" err="1"/>
              <a:t>funcție</a:t>
            </a:r>
            <a:r>
              <a:rPr lang="en-US" sz="2800" dirty="0"/>
              <a:t> de </a:t>
            </a:r>
            <a:r>
              <a:rPr lang="en-US" sz="2800" dirty="0" err="1"/>
              <a:t>aciditatea</a:t>
            </a:r>
            <a:r>
              <a:rPr lang="en-US" sz="2800" dirty="0"/>
              <a:t> </a:t>
            </a:r>
            <a:r>
              <a:rPr lang="en-US" sz="2800" dirty="0" err="1"/>
              <a:t>sau</a:t>
            </a:r>
            <a:r>
              <a:rPr lang="en-US" sz="2800" dirty="0"/>
              <a:t> pH-</a:t>
            </a:r>
            <a:r>
              <a:rPr lang="en-US" sz="2800" dirty="0" err="1"/>
              <a:t>ul</a:t>
            </a:r>
            <a:r>
              <a:rPr lang="en-US" sz="2800" dirty="0"/>
              <a:t> </a:t>
            </a:r>
            <a:r>
              <a:rPr lang="en-US" sz="2800" dirty="0" err="1"/>
              <a:t>soluției</a:t>
            </a:r>
            <a:r>
              <a:rPr lang="en-US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90390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351617"/>
              </p:ext>
            </p:extLst>
          </p:nvPr>
        </p:nvGraphicFramePr>
        <p:xfrm>
          <a:off x="406400" y="334169"/>
          <a:ext cx="11383818" cy="2762250"/>
        </p:xfrm>
        <a:graphic>
          <a:graphicData uri="http://schemas.openxmlformats.org/drawingml/2006/table">
            <a:tbl>
              <a:tblPr/>
              <a:tblGrid>
                <a:gridCol w="2694721">
                  <a:extLst>
                    <a:ext uri="{9D8B030D-6E8A-4147-A177-3AD203B41FA5}">
                      <a16:colId xmlns:a16="http://schemas.microsoft.com/office/drawing/2014/main" val="2513907173"/>
                    </a:ext>
                  </a:extLst>
                </a:gridCol>
                <a:gridCol w="8689097">
                  <a:extLst>
                    <a:ext uri="{9D8B030D-6E8A-4147-A177-3AD203B41FA5}">
                      <a16:colId xmlns:a16="http://schemas.microsoft.com/office/drawing/2014/main" val="2870727291"/>
                    </a:ext>
                  </a:extLst>
                </a:gridCol>
              </a:tblGrid>
              <a:tr h="2586831">
                <a:tc>
                  <a:txBody>
                    <a:bodyPr/>
                    <a:lstStyle/>
                    <a:p>
                      <a:pPr fontAlgn="t"/>
                      <a:r>
                        <a:rPr lang="en-US" sz="3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ABRAZIVE</a:t>
                      </a:r>
                      <a:endParaRPr lang="en-US" sz="3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Ajută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la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îndepărtarea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unei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varietăți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tipuri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murdărie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pe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diverse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suprafețe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prin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acțiune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mecanică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, de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exemplu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murdăria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pe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gresia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din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bucătărie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baie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resturi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alimentare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coapte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pe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aragaze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etc.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58192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886539"/>
              </p:ext>
            </p:extLst>
          </p:nvPr>
        </p:nvGraphicFramePr>
        <p:xfrm>
          <a:off x="406400" y="3717449"/>
          <a:ext cx="10947400" cy="1116330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2619162"/>
                    </a:ext>
                  </a:extLst>
                </a:gridCol>
                <a:gridCol w="8128000">
                  <a:extLst>
                    <a:ext uri="{9D8B030D-6E8A-4147-A177-3AD203B41FA5}">
                      <a16:colId xmlns:a16="http://schemas.microsoft.com/office/drawing/2014/main" val="15352544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3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SURSE DE ALCALINITATE</a:t>
                      </a:r>
                      <a:endParaRPr lang="en-US" sz="3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Mărește alcalinitatea produsului pentru a ajuta la dizolvarea murdăriei.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756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6603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232022"/>
              </p:ext>
            </p:extLst>
          </p:nvPr>
        </p:nvGraphicFramePr>
        <p:xfrm>
          <a:off x="554182" y="674529"/>
          <a:ext cx="10748818" cy="1969770"/>
        </p:xfrm>
        <a:graphic>
          <a:graphicData uri="http://schemas.openxmlformats.org/drawingml/2006/table">
            <a:tbl>
              <a:tblPr/>
              <a:tblGrid>
                <a:gridCol w="1635690">
                  <a:extLst>
                    <a:ext uri="{9D8B030D-6E8A-4147-A177-3AD203B41FA5}">
                      <a16:colId xmlns:a16="http://schemas.microsoft.com/office/drawing/2014/main" val="2067878401"/>
                    </a:ext>
                  </a:extLst>
                </a:gridCol>
                <a:gridCol w="9113128">
                  <a:extLst>
                    <a:ext uri="{9D8B030D-6E8A-4147-A177-3AD203B41FA5}">
                      <a16:colId xmlns:a16="http://schemas.microsoft.com/office/drawing/2014/main" val="1724451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3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Metropolis-Bold"/>
                        </a:rPr>
                        <a:t>LIANȚI</a:t>
                      </a:r>
                      <a:endParaRPr lang="en-US" sz="3600" b="0" i="0" u="none" strike="noStrike" dirty="0">
                        <a:solidFill>
                          <a:srgbClr val="FF0000"/>
                        </a:solidFill>
                        <a:effectLst/>
                        <a:latin typeface="Metropolis-Medium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Substanțe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 care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sunt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adăugate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pentru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 a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oferi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proprietăți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adezive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,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astfel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încât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solidele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să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 se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lipească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unele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 de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altele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, de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exemplu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,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comprimatele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.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068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1018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650494"/>
              </p:ext>
            </p:extLst>
          </p:nvPr>
        </p:nvGraphicFramePr>
        <p:xfrm>
          <a:off x="177801" y="301024"/>
          <a:ext cx="11531600" cy="6277575"/>
        </p:xfrm>
        <a:graphic>
          <a:graphicData uri="http://schemas.openxmlformats.org/drawingml/2006/table">
            <a:tbl>
              <a:tblPr/>
              <a:tblGrid>
                <a:gridCol w="2676235">
                  <a:extLst>
                    <a:ext uri="{9D8B030D-6E8A-4147-A177-3AD203B41FA5}">
                      <a16:colId xmlns:a16="http://schemas.microsoft.com/office/drawing/2014/main" val="2600292696"/>
                    </a:ext>
                  </a:extLst>
                </a:gridCol>
                <a:gridCol w="2299855">
                  <a:extLst>
                    <a:ext uri="{9D8B030D-6E8A-4147-A177-3AD203B41FA5}">
                      <a16:colId xmlns:a16="http://schemas.microsoft.com/office/drawing/2014/main" val="2891037590"/>
                    </a:ext>
                  </a:extLst>
                </a:gridCol>
                <a:gridCol w="595745">
                  <a:extLst>
                    <a:ext uri="{9D8B030D-6E8A-4147-A177-3AD203B41FA5}">
                      <a16:colId xmlns:a16="http://schemas.microsoft.com/office/drawing/2014/main" val="122996602"/>
                    </a:ext>
                  </a:extLst>
                </a:gridCol>
                <a:gridCol w="5959765">
                  <a:extLst>
                    <a:ext uri="{9D8B030D-6E8A-4147-A177-3AD203B41FA5}">
                      <a16:colId xmlns:a16="http://schemas.microsoft.com/office/drawing/2014/main" val="3301914426"/>
                    </a:ext>
                  </a:extLst>
                </a:gridCol>
              </a:tblGrid>
              <a:tr h="6277575">
                <a:tc>
                  <a:txBody>
                    <a:bodyPr/>
                    <a:lstStyle/>
                    <a:p>
                      <a:pPr fontAlgn="t"/>
                      <a:r>
                        <a:rPr lang="en-US" sz="3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PRECURSORI DE ALBIRE</a:t>
                      </a:r>
                      <a:endParaRPr lang="en-US" sz="36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4569" marR="4569" marT="4569" marB="45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3600" b="0" i="0" u="none" strike="noStrike" dirty="0" smtClean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Reacționază </a:t>
                      </a:r>
                      <a:r>
                        <a:rPr lang="it-IT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la spălare pentru a forma înălbitor.</a:t>
                      </a:r>
                    </a:p>
                  </a:txBody>
                  <a:tcPr marL="4569" marR="4569" marT="4569" marB="45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360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69" marR="4569" marT="4569" marB="45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36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Aditivi</a:t>
                      </a:r>
                      <a:r>
                        <a:rPr lang="en-US" sz="3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36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înălbire</a:t>
                      </a:r>
                      <a:r>
                        <a:rPr lang="en-US" sz="3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: </a:t>
                      </a:r>
                      <a:endParaRPr lang="ro-MD" sz="3600" b="0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fontAlgn="t"/>
                      <a:r>
                        <a:rPr lang="en-US" sz="3600" b="0" i="0" u="none" strike="noStrike" dirty="0" err="1" smtClean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Măresc</a:t>
                      </a:r>
                      <a:r>
                        <a:rPr lang="en-US" sz="3600" b="0" i="0" u="none" strike="noStrike" dirty="0" smtClean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performanța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componentei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înălbire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a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unui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detergent,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făcându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-l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eficient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și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la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temperaturi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mai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joase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  <a:p>
                      <a:pPr fontAlgn="t"/>
                      <a:r>
                        <a:rPr lang="en-US" sz="36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Catalizatori</a:t>
                      </a:r>
                      <a:r>
                        <a:rPr lang="en-US" sz="3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36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înălbire</a:t>
                      </a:r>
                      <a:r>
                        <a:rPr lang="en-US" sz="36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: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Măresc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performanța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componentei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înălbire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a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unui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detergent,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făcându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-l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eficient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și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la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temperaturi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mai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6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joase</a:t>
                      </a:r>
                      <a:r>
                        <a:rPr lang="en-US" sz="36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4569" marR="4569" marT="4569" marB="456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781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402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030530"/>
              </p:ext>
            </p:extLst>
          </p:nvPr>
        </p:nvGraphicFramePr>
        <p:xfrm>
          <a:off x="318656" y="428626"/>
          <a:ext cx="11568544" cy="1026102"/>
        </p:xfrm>
        <a:graphic>
          <a:graphicData uri="http://schemas.openxmlformats.org/drawingml/2006/table">
            <a:tbl>
              <a:tblPr/>
              <a:tblGrid>
                <a:gridCol w="2493817">
                  <a:extLst>
                    <a:ext uri="{9D8B030D-6E8A-4147-A177-3AD203B41FA5}">
                      <a16:colId xmlns:a16="http://schemas.microsoft.com/office/drawing/2014/main" val="3186969784"/>
                    </a:ext>
                  </a:extLst>
                </a:gridCol>
                <a:gridCol w="8932928">
                  <a:extLst>
                    <a:ext uri="{9D8B030D-6E8A-4147-A177-3AD203B41FA5}">
                      <a16:colId xmlns:a16="http://schemas.microsoft.com/office/drawing/2014/main" val="598280980"/>
                    </a:ext>
                  </a:extLst>
                </a:gridCol>
                <a:gridCol w="141799">
                  <a:extLst>
                    <a:ext uri="{9D8B030D-6E8A-4147-A177-3AD203B41FA5}">
                      <a16:colId xmlns:a16="http://schemas.microsoft.com/office/drawing/2014/main" val="3150114229"/>
                    </a:ext>
                  </a:extLst>
                </a:gridCol>
              </a:tblGrid>
              <a:tr h="1026102">
                <a:tc>
                  <a:txBody>
                    <a:bodyPr/>
                    <a:lstStyle/>
                    <a:p>
                      <a:pPr fontAlgn="t"/>
                      <a:r>
                        <a:rPr lang="ro-MD" sz="2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lang="ro-MD" sz="3200" b="0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</a:t>
                      </a:r>
                      <a:r>
                        <a:rPr lang="en-US" sz="3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DJUVANȚI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2287" marR="2287" marT="2287" marB="228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Reduce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efectul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durității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apei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prin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eliminarea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ionilor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calciu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și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magneziu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și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amplifică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eficacitatea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detergentului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2287" marR="2287" marT="2287" marB="228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sz="2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287" marR="2287" marT="2287" marB="228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062968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3964" y="1768774"/>
            <a:ext cx="118456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/>
            <a:r>
              <a:rPr lang="en-US" sz="2800" dirty="0" err="1">
                <a:solidFill>
                  <a:srgbClr val="FF0000"/>
                </a:solidFill>
              </a:rPr>
              <a:t>Fosfați</a:t>
            </a:r>
            <a:r>
              <a:rPr lang="en-US" sz="2800" dirty="0"/>
              <a:t>: STPP a </a:t>
            </a:r>
            <a:r>
              <a:rPr lang="en-US" sz="2800" dirty="0" err="1"/>
              <a:t>fost</a:t>
            </a:r>
            <a:r>
              <a:rPr lang="en-US" sz="2800" dirty="0"/>
              <a:t> </a:t>
            </a:r>
            <a:r>
              <a:rPr lang="en-US" sz="2800" dirty="0" err="1"/>
              <a:t>utilizat</a:t>
            </a:r>
            <a:r>
              <a:rPr lang="en-US" sz="2800" dirty="0"/>
              <a:t> ca un adjuvant </a:t>
            </a:r>
            <a:r>
              <a:rPr lang="en-US" sz="2800" dirty="0" err="1"/>
              <a:t>anorganic</a:t>
            </a:r>
            <a:r>
              <a:rPr lang="en-US" sz="2800" dirty="0"/>
              <a:t> de tip </a:t>
            </a:r>
            <a:r>
              <a:rPr lang="en-US" sz="2800" dirty="0" err="1"/>
              <a:t>sechestrant</a:t>
            </a:r>
            <a:r>
              <a:rPr lang="en-US" sz="2800" dirty="0"/>
              <a:t>. Dar </a:t>
            </a:r>
            <a:r>
              <a:rPr lang="en-US" sz="2800" dirty="0" err="1"/>
              <a:t>astăzi</a:t>
            </a:r>
            <a:r>
              <a:rPr lang="en-US" sz="2800" dirty="0"/>
              <a:t> a </a:t>
            </a:r>
            <a:r>
              <a:rPr lang="en-US" sz="2800" dirty="0" err="1"/>
              <a:t>fost</a:t>
            </a:r>
            <a:r>
              <a:rPr lang="en-US" sz="2800" dirty="0"/>
              <a:t> </a:t>
            </a:r>
            <a:r>
              <a:rPr lang="en-US" sz="2800" dirty="0" err="1"/>
              <a:t>aproape</a:t>
            </a:r>
            <a:r>
              <a:rPr lang="en-US" sz="2800" dirty="0"/>
              <a:t> </a:t>
            </a:r>
            <a:r>
              <a:rPr lang="en-US" sz="2800" dirty="0" err="1"/>
              <a:t>eliminat</a:t>
            </a:r>
            <a:r>
              <a:rPr lang="en-US" sz="2800" dirty="0"/>
              <a:t>, </a:t>
            </a:r>
            <a:r>
              <a:rPr lang="en-US" sz="2800" dirty="0" err="1"/>
              <a:t>prin</a:t>
            </a:r>
            <a:r>
              <a:rPr lang="en-US" sz="2800" dirty="0"/>
              <a:t> </a:t>
            </a:r>
            <a:r>
              <a:rPr lang="en-US" sz="2800" dirty="0" err="1"/>
              <a:t>reformularea</a:t>
            </a:r>
            <a:r>
              <a:rPr lang="en-US" sz="2800" dirty="0"/>
              <a:t> </a:t>
            </a:r>
            <a:r>
              <a:rPr lang="en-US" sz="2800" dirty="0" err="1"/>
              <a:t>produselor</a:t>
            </a:r>
            <a:r>
              <a:rPr lang="en-US" sz="2800" dirty="0"/>
              <a:t>, </a:t>
            </a:r>
            <a:r>
              <a:rPr lang="en-US" sz="2800" dirty="0" err="1"/>
              <a:t>datorită</a:t>
            </a:r>
            <a:r>
              <a:rPr lang="en-US" sz="2800" dirty="0"/>
              <a:t> </a:t>
            </a:r>
            <a:r>
              <a:rPr lang="en-US" sz="2800" dirty="0" err="1"/>
              <a:t>limitării</a:t>
            </a:r>
            <a:r>
              <a:rPr lang="en-US" sz="2800" dirty="0"/>
              <a:t> </a:t>
            </a:r>
            <a:r>
              <a:rPr lang="en-US" sz="2800" dirty="0" err="1"/>
              <a:t>conținutului</a:t>
            </a:r>
            <a:r>
              <a:rPr lang="en-US" sz="2800" dirty="0"/>
              <a:t> de </a:t>
            </a:r>
            <a:r>
              <a:rPr lang="en-US" sz="2800" dirty="0" err="1"/>
              <a:t>fosfați</a:t>
            </a:r>
            <a:r>
              <a:rPr lang="en-US" sz="2800" dirty="0"/>
              <a:t> </a:t>
            </a:r>
            <a:r>
              <a:rPr lang="en-US" sz="2800" dirty="0" err="1"/>
              <a:t>în</a:t>
            </a:r>
            <a:r>
              <a:rPr lang="en-US" sz="2800" dirty="0"/>
              <a:t> </a:t>
            </a:r>
            <a:r>
              <a:rPr lang="en-US" sz="2800" dirty="0" err="1"/>
              <a:t>detergenții</a:t>
            </a:r>
            <a:r>
              <a:rPr lang="en-US" sz="2800" dirty="0"/>
              <a:t> de </a:t>
            </a:r>
            <a:r>
              <a:rPr lang="en-US" sz="2800" dirty="0" err="1"/>
              <a:t>rufe</a:t>
            </a:r>
            <a:r>
              <a:rPr lang="en-US" sz="2800" dirty="0"/>
              <a:t>, de </a:t>
            </a:r>
            <a:r>
              <a:rPr lang="en-US" sz="2800" dirty="0" err="1"/>
              <a:t>consum</a:t>
            </a:r>
            <a:r>
              <a:rPr lang="en-US" sz="2800" dirty="0"/>
              <a:t>, </a:t>
            </a:r>
            <a:r>
              <a:rPr lang="en-US" sz="2800" dirty="0" err="1"/>
              <a:t>și</a:t>
            </a:r>
            <a:r>
              <a:rPr lang="en-US" sz="2800" dirty="0"/>
              <a:t> a </a:t>
            </a:r>
            <a:r>
              <a:rPr lang="en-US" sz="2800" dirty="0" err="1"/>
              <a:t>produselor</a:t>
            </a:r>
            <a:r>
              <a:rPr lang="en-US" sz="2800" dirty="0"/>
              <a:t> </a:t>
            </a:r>
            <a:r>
              <a:rPr lang="en-US" sz="2800" dirty="0" err="1"/>
              <a:t>pentru</a:t>
            </a:r>
            <a:r>
              <a:rPr lang="en-US" sz="2800" dirty="0"/>
              <a:t> </a:t>
            </a:r>
            <a:r>
              <a:rPr lang="en-US" sz="2800" dirty="0" err="1"/>
              <a:t>mașina</a:t>
            </a:r>
            <a:r>
              <a:rPr lang="en-US" sz="2800" dirty="0"/>
              <a:t> de </a:t>
            </a:r>
            <a:r>
              <a:rPr lang="en-US" sz="2800" dirty="0" err="1"/>
              <a:t>spălat</a:t>
            </a:r>
            <a:r>
              <a:rPr lang="en-US" sz="2800" dirty="0"/>
              <a:t> vase </a:t>
            </a:r>
            <a:r>
              <a:rPr lang="en-US" sz="2800" dirty="0" err="1"/>
              <a:t>automată</a:t>
            </a:r>
            <a:r>
              <a:rPr lang="en-US" sz="2800" dirty="0"/>
              <a:t>. A „</a:t>
            </a:r>
            <a:r>
              <a:rPr lang="en-US" sz="2800" dirty="0" err="1"/>
              <a:t>sechestra</a:t>
            </a:r>
            <a:r>
              <a:rPr lang="en-US" sz="2800" dirty="0"/>
              <a:t>” </a:t>
            </a:r>
            <a:r>
              <a:rPr lang="en-US" sz="2800" dirty="0" err="1"/>
              <a:t>înseamnă</a:t>
            </a:r>
            <a:r>
              <a:rPr lang="en-US" sz="2800" dirty="0"/>
              <a:t> a forma un complex </a:t>
            </a:r>
            <a:r>
              <a:rPr lang="en-US" sz="2800" dirty="0" err="1"/>
              <a:t>stabil</a:t>
            </a:r>
            <a:r>
              <a:rPr lang="en-US" sz="2800" dirty="0"/>
              <a:t> cu </a:t>
            </a:r>
            <a:r>
              <a:rPr lang="en-US" sz="2800" dirty="0" err="1"/>
              <a:t>ioni</a:t>
            </a:r>
            <a:r>
              <a:rPr lang="en-US" sz="2800" dirty="0"/>
              <a:t>, </a:t>
            </a:r>
            <a:r>
              <a:rPr lang="en-US" sz="2800" dirty="0" err="1"/>
              <a:t>astfel</a:t>
            </a:r>
            <a:r>
              <a:rPr lang="en-US" sz="2800" dirty="0"/>
              <a:t> </a:t>
            </a:r>
            <a:r>
              <a:rPr lang="en-US" sz="2800" dirty="0" err="1"/>
              <a:t>încât</a:t>
            </a:r>
            <a:r>
              <a:rPr lang="en-US" sz="2800" dirty="0"/>
              <a:t> </a:t>
            </a:r>
            <a:r>
              <a:rPr lang="en-US" sz="2800" dirty="0" err="1"/>
              <a:t>aceștia</a:t>
            </a:r>
            <a:r>
              <a:rPr lang="en-US" sz="2800" dirty="0"/>
              <a:t> </a:t>
            </a:r>
            <a:r>
              <a:rPr lang="en-US" sz="2800" dirty="0" err="1"/>
              <a:t>să</a:t>
            </a:r>
            <a:r>
              <a:rPr lang="en-US" sz="2800" dirty="0"/>
              <a:t> nu </a:t>
            </a:r>
            <a:r>
              <a:rPr lang="en-US" sz="2800" dirty="0" err="1"/>
              <a:t>mai</a:t>
            </a:r>
            <a:r>
              <a:rPr lang="en-US" sz="2800" dirty="0"/>
              <a:t> fie </a:t>
            </a:r>
            <a:r>
              <a:rPr lang="en-US" sz="2800" dirty="0" err="1"/>
              <a:t>disponibili</a:t>
            </a:r>
            <a:r>
              <a:rPr lang="en-US" sz="2800" dirty="0"/>
              <a:t> </a:t>
            </a:r>
            <a:r>
              <a:rPr lang="en-US" sz="2800" dirty="0" err="1"/>
              <a:t>pentru</a:t>
            </a:r>
            <a:r>
              <a:rPr lang="en-US" sz="2800" dirty="0"/>
              <a:t> a </a:t>
            </a:r>
            <a:r>
              <a:rPr lang="en-US" sz="2800" dirty="0" err="1"/>
              <a:t>reacționa</a:t>
            </a:r>
            <a:r>
              <a:rPr lang="en-US" sz="2800" dirty="0"/>
              <a:t>. STPP </a:t>
            </a:r>
            <a:r>
              <a:rPr lang="en-US" sz="2800" dirty="0" err="1"/>
              <a:t>aparține</a:t>
            </a:r>
            <a:r>
              <a:rPr lang="en-US" sz="2800" dirty="0"/>
              <a:t> </a:t>
            </a:r>
            <a:r>
              <a:rPr lang="en-US" sz="2800" dirty="0" err="1"/>
              <a:t>categoriei</a:t>
            </a:r>
            <a:r>
              <a:rPr lang="en-US" sz="2800" dirty="0"/>
              <a:t> </a:t>
            </a:r>
            <a:r>
              <a:rPr lang="en-US" sz="2800" dirty="0" err="1"/>
              <a:t>chimice</a:t>
            </a:r>
            <a:r>
              <a:rPr lang="en-US" sz="2800" dirty="0"/>
              <a:t> a </a:t>
            </a:r>
            <a:r>
              <a:rPr lang="en-US" sz="2800" dirty="0" err="1"/>
              <a:t>fosfaților</a:t>
            </a:r>
            <a:r>
              <a:rPr lang="en-US" sz="2800" dirty="0"/>
              <a:t>. STPP </a:t>
            </a:r>
            <a:r>
              <a:rPr lang="en-US" sz="2800" dirty="0" err="1"/>
              <a:t>elimină</a:t>
            </a:r>
            <a:r>
              <a:rPr lang="en-US" sz="2800" dirty="0"/>
              <a:t> </a:t>
            </a:r>
            <a:r>
              <a:rPr lang="en-US" sz="2800" dirty="0" err="1"/>
              <a:t>ionii</a:t>
            </a:r>
            <a:r>
              <a:rPr lang="en-US" sz="2800" dirty="0"/>
              <a:t> de </a:t>
            </a:r>
            <a:r>
              <a:rPr lang="en-US" sz="2800" dirty="0" err="1"/>
              <a:t>duritate</a:t>
            </a:r>
            <a:r>
              <a:rPr lang="en-US" sz="2800" dirty="0"/>
              <a:t> (</a:t>
            </a:r>
            <a:r>
              <a:rPr lang="en-US" sz="2800" dirty="0" err="1"/>
              <a:t>calciu</a:t>
            </a:r>
            <a:r>
              <a:rPr lang="en-US" sz="2800" dirty="0"/>
              <a:t>, </a:t>
            </a:r>
            <a:r>
              <a:rPr lang="en-US" sz="2800" dirty="0" err="1"/>
              <a:t>magneziu</a:t>
            </a:r>
            <a:r>
              <a:rPr lang="en-US" sz="2800" dirty="0"/>
              <a:t>) din </a:t>
            </a:r>
            <a:r>
              <a:rPr lang="en-US" sz="2800" dirty="0" err="1"/>
              <a:t>apa</a:t>
            </a:r>
            <a:r>
              <a:rPr lang="en-US" sz="2800" dirty="0"/>
              <a:t> de </a:t>
            </a:r>
            <a:r>
              <a:rPr lang="en-US" sz="2800" dirty="0" err="1"/>
              <a:t>spălare</a:t>
            </a:r>
            <a:r>
              <a:rPr lang="en-US" sz="2800" dirty="0"/>
              <a:t>, </a:t>
            </a:r>
            <a:r>
              <a:rPr lang="en-US" sz="2800" dirty="0" err="1"/>
              <a:t>prin</a:t>
            </a:r>
            <a:r>
              <a:rPr lang="en-US" sz="2800" dirty="0"/>
              <a:t> </a:t>
            </a:r>
            <a:r>
              <a:rPr lang="en-US" sz="2800" dirty="0" err="1"/>
              <a:t>sechestrare</a:t>
            </a:r>
            <a:r>
              <a:rPr lang="en-US" sz="2800" dirty="0"/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3238" y="5142488"/>
            <a:ext cx="1177636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0" i="0" dirty="0" err="1" smtClean="0">
                <a:solidFill>
                  <a:srgbClr val="FF0000"/>
                </a:solidFill>
                <a:effectLst/>
              </a:rPr>
              <a:t>Policarboxilați</a:t>
            </a:r>
            <a:r>
              <a:rPr lang="en-US" sz="2800" b="0" i="0" dirty="0" smtClean="0">
                <a:solidFill>
                  <a:srgbClr val="FF0000"/>
                </a:solidFill>
                <a:effectLst/>
              </a:rPr>
              <a:t>:</a:t>
            </a:r>
            <a:r>
              <a:rPr lang="en-US" sz="2800" b="0" i="0" dirty="0" smtClean="0">
                <a:effectLst/>
              </a:rPr>
              <a:t> </a:t>
            </a:r>
            <a:r>
              <a:rPr lang="en-US" sz="2800" b="0" i="0" dirty="0" err="1" smtClean="0">
                <a:effectLst/>
              </a:rPr>
              <a:t>Policarboxilații</a:t>
            </a:r>
            <a:r>
              <a:rPr lang="en-US" sz="2800" b="0" i="0" dirty="0" smtClean="0">
                <a:effectLst/>
              </a:rPr>
              <a:t> (PAA) </a:t>
            </a:r>
            <a:r>
              <a:rPr lang="en-US" sz="2800" b="0" i="0" dirty="0" err="1" smtClean="0">
                <a:effectLst/>
              </a:rPr>
              <a:t>sunt</a:t>
            </a:r>
            <a:r>
              <a:rPr lang="en-US" sz="2800" b="0" i="0" dirty="0" smtClean="0">
                <a:effectLst/>
              </a:rPr>
              <a:t> </a:t>
            </a:r>
            <a:r>
              <a:rPr lang="en-US" sz="2800" b="0" i="0" dirty="0" err="1" smtClean="0">
                <a:effectLst/>
              </a:rPr>
              <a:t>polimeri</a:t>
            </a:r>
            <a:r>
              <a:rPr lang="en-US" sz="2800" b="0" i="0" dirty="0" smtClean="0">
                <a:effectLst/>
              </a:rPr>
              <a:t> </a:t>
            </a:r>
            <a:r>
              <a:rPr lang="en-US" sz="2800" b="0" i="0" dirty="0" err="1" smtClean="0">
                <a:effectLst/>
              </a:rPr>
              <a:t>solubili</a:t>
            </a:r>
            <a:r>
              <a:rPr lang="en-US" sz="2800" b="0" i="0" dirty="0" smtClean="0">
                <a:effectLst/>
              </a:rPr>
              <a:t> </a:t>
            </a:r>
            <a:r>
              <a:rPr lang="en-US" sz="2800" b="0" i="0" dirty="0" err="1" smtClean="0">
                <a:effectLst/>
              </a:rPr>
              <a:t>în</a:t>
            </a:r>
            <a:r>
              <a:rPr lang="en-US" sz="2800" b="0" i="0" dirty="0" smtClean="0">
                <a:effectLst/>
              </a:rPr>
              <a:t> </a:t>
            </a:r>
            <a:r>
              <a:rPr lang="en-US" sz="2800" b="0" i="0" dirty="0" err="1" smtClean="0">
                <a:effectLst/>
              </a:rPr>
              <a:t>apă</a:t>
            </a:r>
            <a:r>
              <a:rPr lang="en-US" sz="2800" b="0" i="0" dirty="0" smtClean="0">
                <a:effectLst/>
              </a:rPr>
              <a:t>, care au o capacitate mare de a </a:t>
            </a:r>
            <a:r>
              <a:rPr lang="en-US" sz="2800" b="0" i="0" dirty="0" err="1" smtClean="0">
                <a:effectLst/>
              </a:rPr>
              <a:t>adsorbi</a:t>
            </a:r>
            <a:r>
              <a:rPr lang="en-US" sz="2800" b="0" i="0" dirty="0" smtClean="0">
                <a:effectLst/>
              </a:rPr>
              <a:t> </a:t>
            </a:r>
            <a:r>
              <a:rPr lang="en-US" sz="2800" b="0" i="0" dirty="0" err="1" smtClean="0">
                <a:effectLst/>
              </a:rPr>
              <a:t>cationi</a:t>
            </a:r>
            <a:r>
              <a:rPr lang="en-US" sz="2800" b="0" i="0" dirty="0" smtClean="0">
                <a:effectLst/>
              </a:rPr>
              <a:t> </a:t>
            </a:r>
            <a:r>
              <a:rPr lang="en-US" sz="2800" b="0" i="0" dirty="0" err="1" smtClean="0">
                <a:effectLst/>
              </a:rPr>
              <a:t>divalenți</a:t>
            </a:r>
            <a:r>
              <a:rPr lang="en-US" sz="2800" b="0" i="0" dirty="0" smtClean="0">
                <a:effectLst/>
              </a:rPr>
              <a:t>, cum </a:t>
            </a:r>
            <a:r>
              <a:rPr lang="en-US" sz="2800" b="0" i="0" dirty="0" err="1" smtClean="0">
                <a:effectLst/>
              </a:rPr>
              <a:t>ar</a:t>
            </a:r>
            <a:r>
              <a:rPr lang="en-US" sz="2800" b="0" i="0" dirty="0" smtClean="0">
                <a:effectLst/>
              </a:rPr>
              <a:t> fi Ca</a:t>
            </a:r>
            <a:r>
              <a:rPr lang="en-US" sz="2800" b="0" i="0" baseline="30000" dirty="0" smtClean="0">
                <a:effectLst/>
              </a:rPr>
              <a:t>2+</a:t>
            </a:r>
            <a:r>
              <a:rPr lang="en-US" sz="2800" b="0" i="0" dirty="0" smtClean="0">
                <a:effectLst/>
              </a:rPr>
              <a:t> </a:t>
            </a:r>
            <a:r>
              <a:rPr lang="en-US" sz="2800" b="0" i="0" dirty="0" err="1" smtClean="0">
                <a:effectLst/>
              </a:rPr>
              <a:t>și</a:t>
            </a:r>
            <a:r>
              <a:rPr lang="en-US" sz="2800" b="0" i="0" dirty="0" smtClean="0">
                <a:effectLst/>
              </a:rPr>
              <a:t> Mg</a:t>
            </a:r>
            <a:r>
              <a:rPr lang="en-US" sz="2800" b="0" i="0" baseline="30000" dirty="0" smtClean="0">
                <a:effectLst/>
              </a:rPr>
              <a:t>2+</a:t>
            </a:r>
            <a:r>
              <a:rPr lang="en-US" sz="2800" b="0" i="0" dirty="0" smtClean="0">
                <a:effectLst/>
              </a:rPr>
              <a:t> de </a:t>
            </a:r>
            <a:r>
              <a:rPr lang="en-US" sz="2800" b="0" i="0" dirty="0" err="1" smtClean="0">
                <a:effectLst/>
              </a:rPr>
              <a:t>pe</a:t>
            </a:r>
            <a:r>
              <a:rPr lang="en-US" sz="2800" b="0" i="0" dirty="0" smtClean="0">
                <a:effectLst/>
              </a:rPr>
              <a:t> </a:t>
            </a:r>
            <a:r>
              <a:rPr lang="en-US" sz="2800" b="0" i="0" dirty="0" err="1" smtClean="0">
                <a:effectLst/>
              </a:rPr>
              <a:t>suprafețe</a:t>
            </a:r>
            <a:r>
              <a:rPr lang="en-US" sz="2800" b="0" i="0" dirty="0" smtClean="0">
                <a:effectLst/>
              </a:rPr>
              <a:t> </a:t>
            </a:r>
            <a:r>
              <a:rPr lang="en-US" sz="2800" b="0" i="0" dirty="0" err="1" smtClean="0">
                <a:effectLst/>
              </a:rPr>
              <a:t>solide</a:t>
            </a:r>
            <a:r>
              <a:rPr lang="en-US" sz="2800" b="0" i="0" dirty="0" smtClean="0">
                <a:effectLst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88431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9487" y="210372"/>
            <a:ext cx="1140229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0" i="0" dirty="0" smtClean="0">
                <a:solidFill>
                  <a:srgbClr val="FF0000"/>
                </a:solidFill>
                <a:effectLst/>
              </a:rPr>
              <a:t>Citra</a:t>
            </a:r>
            <a:r>
              <a:rPr lang="ro-MD" sz="3200" b="0" i="0" dirty="0" smtClean="0">
                <a:solidFill>
                  <a:srgbClr val="FF0000"/>
                </a:solidFill>
                <a:effectLst/>
              </a:rPr>
              <a:t>ț</a:t>
            </a:r>
            <a:r>
              <a:rPr lang="en-US" sz="3200" b="0" i="0" dirty="0" smtClean="0">
                <a:solidFill>
                  <a:srgbClr val="FF0000"/>
                </a:solidFill>
                <a:effectLst/>
              </a:rPr>
              <a:t>i: 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Citratul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de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sodiu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este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utilizat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ca adjuvant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în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produse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de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spălare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a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rufelor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fără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fosfa</a:t>
            </a:r>
            <a:r>
              <a:rPr lang="ro-MD" sz="3200" b="0" i="0" dirty="0" smtClean="0">
                <a:solidFill>
                  <a:srgbClr val="01465B"/>
                </a:solidFill>
                <a:effectLst/>
              </a:rPr>
              <a:t>ț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i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,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pentru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spălări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dificile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,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produse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de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curățare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a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suprafețelor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dure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,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produse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pentru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spălat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vase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și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produse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de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spălare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automată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a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vaselor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.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9487" y="2288907"/>
            <a:ext cx="1140229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0" i="0" dirty="0" err="1" smtClean="0">
                <a:solidFill>
                  <a:srgbClr val="FF0000"/>
                </a:solidFill>
                <a:effectLst/>
              </a:rPr>
              <a:t>Silicați</a:t>
            </a:r>
            <a:r>
              <a:rPr lang="en-US" sz="3200" b="0" i="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FF0000"/>
                </a:solidFill>
                <a:effectLst/>
              </a:rPr>
              <a:t>alcalini</a:t>
            </a:r>
            <a:r>
              <a:rPr lang="en-US" sz="3200" b="0" i="0" dirty="0" smtClean="0">
                <a:solidFill>
                  <a:srgbClr val="FF0000"/>
                </a:solidFill>
                <a:effectLst/>
              </a:rPr>
              <a:t>: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 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Silicatul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de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sodiu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poate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fi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utilizat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ca inhibitor de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coroziune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în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produsele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de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spălat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rufe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și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pentru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spălarea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automată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a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vaselor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.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Protejează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suprafețele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metalice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interioare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și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emailate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ale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mașinilor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,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împotriva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coroziunii</a:t>
            </a:r>
            <a:r>
              <a:rPr lang="ro-MD" sz="3200" b="0" i="0" dirty="0" smtClean="0">
                <a:solidFill>
                  <a:srgbClr val="01465B"/>
                </a:solidFill>
                <a:effectLst/>
              </a:rPr>
              <a:t>.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9487" y="4351010"/>
            <a:ext cx="1140229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0" i="0" dirty="0" err="1" smtClean="0">
                <a:solidFill>
                  <a:srgbClr val="FF0000"/>
                </a:solidFill>
                <a:effectLst/>
              </a:rPr>
              <a:t>Carbonat</a:t>
            </a:r>
            <a:r>
              <a:rPr lang="en-US" sz="3200" b="0" i="0" dirty="0" smtClean="0">
                <a:solidFill>
                  <a:srgbClr val="FF0000"/>
                </a:solidFill>
                <a:effectLst/>
              </a:rPr>
              <a:t> de </a:t>
            </a:r>
            <a:r>
              <a:rPr lang="en-US" sz="3200" b="0" i="0" dirty="0" err="1" smtClean="0">
                <a:solidFill>
                  <a:srgbClr val="FF0000"/>
                </a:solidFill>
                <a:effectLst/>
              </a:rPr>
              <a:t>sodiu</a:t>
            </a:r>
            <a:r>
              <a:rPr lang="en-US" sz="3200" b="0" i="0" dirty="0" smtClean="0">
                <a:solidFill>
                  <a:srgbClr val="FF0000"/>
                </a:solidFill>
                <a:effectLst/>
              </a:rPr>
              <a:t>: 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Soda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calcinată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(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carbonatul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de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sodiu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sau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Na</a:t>
            </a:r>
            <a:r>
              <a:rPr lang="en-US" sz="3200" b="0" i="0" baseline="-25000" dirty="0" smtClean="0">
                <a:solidFill>
                  <a:srgbClr val="01465B"/>
                </a:solidFill>
                <a:effectLst/>
              </a:rPr>
              <a:t>2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CO</a:t>
            </a:r>
            <a:r>
              <a:rPr lang="en-US" sz="3200" b="0" i="0" baseline="-25000" dirty="0" smtClean="0">
                <a:solidFill>
                  <a:srgbClr val="01465B"/>
                </a:solidFill>
                <a:effectLst/>
              </a:rPr>
              <a:t>3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)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îmbunătățește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performanța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de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curățare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prin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mărirea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pH-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ului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soluției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de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spălare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. Soda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calcinată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„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construiește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”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soluția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de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spălare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eliminând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duritatea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apei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, care se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precipită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sub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formă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de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săruri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de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calciu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și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magneziu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 </a:t>
            </a:r>
            <a:r>
              <a:rPr lang="en-US" sz="3200" b="0" i="0" dirty="0" err="1" smtClean="0">
                <a:solidFill>
                  <a:srgbClr val="01465B"/>
                </a:solidFill>
                <a:effectLst/>
              </a:rPr>
              <a:t>insolubile</a:t>
            </a:r>
            <a:r>
              <a:rPr lang="en-US" sz="3200" b="0" i="0" dirty="0" smtClean="0">
                <a:solidFill>
                  <a:srgbClr val="01465B"/>
                </a:solidFill>
                <a:effectLst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7717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003718"/>
              </p:ext>
            </p:extLst>
          </p:nvPr>
        </p:nvGraphicFramePr>
        <p:xfrm>
          <a:off x="685800" y="615416"/>
          <a:ext cx="10515600" cy="1482090"/>
        </p:xfrm>
        <a:graphic>
          <a:graphicData uri="http://schemas.openxmlformats.org/drawingml/2006/table">
            <a:tbl>
              <a:tblPr/>
              <a:tblGrid>
                <a:gridCol w="2944091">
                  <a:extLst>
                    <a:ext uri="{9D8B030D-6E8A-4147-A177-3AD203B41FA5}">
                      <a16:colId xmlns:a16="http://schemas.microsoft.com/office/drawing/2014/main" val="3328842172"/>
                    </a:ext>
                  </a:extLst>
                </a:gridCol>
                <a:gridCol w="7571509">
                  <a:extLst>
                    <a:ext uri="{9D8B030D-6E8A-4147-A177-3AD203B41FA5}">
                      <a16:colId xmlns:a16="http://schemas.microsoft.com/office/drawing/2014/main" val="32030608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AGENȚI DE ÎNCĂRCARE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Se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adaugă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pentru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a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mări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volumul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unui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produs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prin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diluare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astfel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încât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să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poată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fi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aplicat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în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concentrația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32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corectă</a:t>
                      </a:r>
                      <a:r>
                        <a:rPr lang="en-US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620935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312425"/>
              </p:ext>
            </p:extLst>
          </p:nvPr>
        </p:nvGraphicFramePr>
        <p:xfrm>
          <a:off x="685800" y="2316754"/>
          <a:ext cx="10612583" cy="506730"/>
        </p:xfrm>
        <a:graphic>
          <a:graphicData uri="http://schemas.openxmlformats.org/drawingml/2006/table">
            <a:tbl>
              <a:tblPr/>
              <a:tblGrid>
                <a:gridCol w="2831420">
                  <a:extLst>
                    <a:ext uri="{9D8B030D-6E8A-4147-A177-3AD203B41FA5}">
                      <a16:colId xmlns:a16="http://schemas.microsoft.com/office/drawing/2014/main" val="3598214352"/>
                    </a:ext>
                  </a:extLst>
                </a:gridCol>
                <a:gridCol w="7781163">
                  <a:extLst>
                    <a:ext uri="{9D8B030D-6E8A-4147-A177-3AD203B41FA5}">
                      <a16:colId xmlns:a16="http://schemas.microsoft.com/office/drawing/2014/main" val="27471866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COLORANȚI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b="0" i="0" u="none" strike="noStrike" dirty="0">
                          <a:solidFill>
                            <a:srgbClr val="01465B"/>
                          </a:solidFill>
                          <a:effectLst/>
                          <a:latin typeface="Metropolis-Medium"/>
                        </a:rPr>
                        <a:t> </a:t>
                      </a:r>
                      <a:r>
                        <a:rPr lang="it-IT" sz="32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Ingrediente care pot colora produsul.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306243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445010"/>
              </p:ext>
            </p:extLst>
          </p:nvPr>
        </p:nvGraphicFramePr>
        <p:xfrm>
          <a:off x="734291" y="3217296"/>
          <a:ext cx="10515600" cy="872490"/>
        </p:xfrm>
        <a:graphic>
          <a:graphicData uri="http://schemas.openxmlformats.org/drawingml/2006/table">
            <a:tbl>
              <a:tblPr/>
              <a:tblGrid>
                <a:gridCol w="2881745">
                  <a:extLst>
                    <a:ext uri="{9D8B030D-6E8A-4147-A177-3AD203B41FA5}">
                      <a16:colId xmlns:a16="http://schemas.microsoft.com/office/drawing/2014/main" val="3713016358"/>
                    </a:ext>
                  </a:extLst>
                </a:gridCol>
                <a:gridCol w="7633855">
                  <a:extLst>
                    <a:ext uri="{9D8B030D-6E8A-4147-A177-3AD203B41FA5}">
                      <a16:colId xmlns:a16="http://schemas.microsoft.com/office/drawing/2014/main" val="6305231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INHIBITORI DE COROZIUNE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Adăugați pentru a preveni coroziunea.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073422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737475"/>
              </p:ext>
            </p:extLst>
          </p:nvPr>
        </p:nvGraphicFramePr>
        <p:xfrm>
          <a:off x="734291" y="4521002"/>
          <a:ext cx="10515600" cy="872490"/>
        </p:xfrm>
        <a:graphic>
          <a:graphicData uri="http://schemas.openxmlformats.org/drawingml/2006/table">
            <a:tbl>
              <a:tblPr/>
              <a:tblGrid>
                <a:gridCol w="2951018">
                  <a:extLst>
                    <a:ext uri="{9D8B030D-6E8A-4147-A177-3AD203B41FA5}">
                      <a16:colId xmlns:a16="http://schemas.microsoft.com/office/drawing/2014/main" val="2174653025"/>
                    </a:ext>
                  </a:extLst>
                </a:gridCol>
                <a:gridCol w="7564582">
                  <a:extLst>
                    <a:ext uri="{9D8B030D-6E8A-4147-A177-3AD203B41FA5}">
                      <a16:colId xmlns:a16="http://schemas.microsoft.com/office/drawing/2014/main" val="19260922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PARFUMURI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Fac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produsul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să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 smtClean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miroas</a:t>
                      </a:r>
                      <a:r>
                        <a:rPr lang="ro-MD" sz="2800" b="0" i="0" u="none" strike="noStrike" dirty="0" smtClean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e</a:t>
                      </a:r>
                      <a:r>
                        <a:rPr lang="en-US" sz="2800" b="0" i="0" u="none" strike="noStrike" dirty="0" smtClean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plăcut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în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pachet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și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în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timpul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utilizării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533817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156236"/>
              </p:ext>
            </p:extLst>
          </p:nvPr>
        </p:nvGraphicFramePr>
        <p:xfrm>
          <a:off x="734291" y="5824708"/>
          <a:ext cx="10515600" cy="445770"/>
        </p:xfrm>
        <a:graphic>
          <a:graphicData uri="http://schemas.openxmlformats.org/drawingml/2006/table">
            <a:tbl>
              <a:tblPr/>
              <a:tblGrid>
                <a:gridCol w="2909454">
                  <a:extLst>
                    <a:ext uri="{9D8B030D-6E8A-4147-A177-3AD203B41FA5}">
                      <a16:colId xmlns:a16="http://schemas.microsoft.com/office/drawing/2014/main" val="3256108643"/>
                    </a:ext>
                  </a:extLst>
                </a:gridCol>
                <a:gridCol w="7606146">
                  <a:extLst>
                    <a:ext uri="{9D8B030D-6E8A-4147-A177-3AD203B41FA5}">
                      <a16:colId xmlns:a16="http://schemas.microsoft.com/office/drawing/2014/main" val="37972728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HIDROTROPI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Măresc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solubilitatea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detergentului</a:t>
                      </a:r>
                      <a:r>
                        <a:rPr lang="en-US" sz="2800" b="0" i="0" u="none" strike="noStrike" dirty="0">
                          <a:solidFill>
                            <a:srgbClr val="01465B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050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505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108306"/>
              </p:ext>
            </p:extLst>
          </p:nvPr>
        </p:nvGraphicFramePr>
        <p:xfrm>
          <a:off x="221673" y="149896"/>
          <a:ext cx="11526981" cy="2152650"/>
        </p:xfrm>
        <a:graphic>
          <a:graphicData uri="http://schemas.openxmlformats.org/drawingml/2006/table">
            <a:tbl>
              <a:tblPr/>
              <a:tblGrid>
                <a:gridCol w="1602236">
                  <a:extLst>
                    <a:ext uri="{9D8B030D-6E8A-4147-A177-3AD203B41FA5}">
                      <a16:colId xmlns:a16="http://schemas.microsoft.com/office/drawing/2014/main" val="1495729608"/>
                    </a:ext>
                  </a:extLst>
                </a:gridCol>
                <a:gridCol w="9924745">
                  <a:extLst>
                    <a:ext uri="{9D8B030D-6E8A-4147-A177-3AD203B41FA5}">
                      <a16:colId xmlns:a16="http://schemas.microsoft.com/office/drawing/2014/main" val="18084403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ENZIME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Enzimele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sunt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catalizatori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care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cresc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rata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reacțiilor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chimice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cum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ar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fi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procesele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digestie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și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creștere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În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industria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detergenților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enzimele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comerciale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sunt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utilizate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pentru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asigura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un grad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mare de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îndepărtare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petelor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de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albire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de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îngrijire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țesăturilor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și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culorilor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și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al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performanțelor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generale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de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curățare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 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21509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21674" y="2568961"/>
            <a:ext cx="116793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/>
            <a:r>
              <a:rPr lang="en-US" sz="2200" dirty="0" err="1">
                <a:solidFill>
                  <a:srgbClr val="FF0000"/>
                </a:solidFill>
                <a:latin typeface="Metropolis-Bold"/>
              </a:rPr>
              <a:t>Protează</a:t>
            </a:r>
            <a:r>
              <a:rPr lang="en-US" sz="2200" dirty="0">
                <a:solidFill>
                  <a:srgbClr val="FF0000"/>
                </a:solidFill>
                <a:latin typeface="Metropolis-Bold"/>
              </a:rPr>
              <a:t>:</a:t>
            </a:r>
            <a:r>
              <a:rPr lang="en-US" sz="2200" dirty="0">
                <a:latin typeface="Metropolis-Bold"/>
              </a:rPr>
              <a:t> </a:t>
            </a:r>
            <a:r>
              <a:rPr lang="en-US" sz="2200" dirty="0" err="1">
                <a:latin typeface="Metropolis-Medium"/>
              </a:rPr>
              <a:t>Proteazele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degradează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petele</a:t>
            </a:r>
            <a:r>
              <a:rPr lang="en-US" sz="2200" dirty="0">
                <a:latin typeface="Metropolis-Medium"/>
              </a:rPr>
              <a:t> care </a:t>
            </a:r>
            <a:r>
              <a:rPr lang="en-US" sz="2200" dirty="0" err="1">
                <a:latin typeface="Metropolis-Medium"/>
              </a:rPr>
              <a:t>conțin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proteine</a:t>
            </a:r>
            <a:r>
              <a:rPr lang="en-US" sz="2200" dirty="0">
                <a:latin typeface="Metropolis-Medium"/>
              </a:rPr>
              <a:t> (</a:t>
            </a:r>
            <a:r>
              <a:rPr lang="en-US" sz="2200" dirty="0" err="1">
                <a:latin typeface="Metropolis-Medium"/>
              </a:rPr>
              <a:t>iarbă</a:t>
            </a:r>
            <a:r>
              <a:rPr lang="en-US" sz="2200" dirty="0">
                <a:latin typeface="Metropolis-Medium"/>
              </a:rPr>
              <a:t>, </a:t>
            </a:r>
            <a:r>
              <a:rPr lang="en-US" sz="2200" dirty="0" err="1">
                <a:latin typeface="Metropolis-Medium"/>
              </a:rPr>
              <a:t>sânge</a:t>
            </a:r>
            <a:r>
              <a:rPr lang="en-US" sz="2200" dirty="0">
                <a:latin typeface="Metropolis-Medium"/>
              </a:rPr>
              <a:t>, </a:t>
            </a:r>
            <a:r>
              <a:rPr lang="en-US" sz="2200" dirty="0" err="1">
                <a:latin typeface="Metropolis-Medium"/>
              </a:rPr>
              <a:t>ou</a:t>
            </a:r>
            <a:r>
              <a:rPr lang="en-US" sz="2200" dirty="0">
                <a:latin typeface="Metropolis-Medium"/>
              </a:rPr>
              <a:t>, carne </a:t>
            </a:r>
            <a:r>
              <a:rPr lang="en-US" sz="2200" dirty="0" err="1">
                <a:latin typeface="Metropolis-Medium"/>
              </a:rPr>
              <a:t>tocată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și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altele</a:t>
            </a:r>
            <a:r>
              <a:rPr lang="en-US" sz="2200" dirty="0">
                <a:latin typeface="Metropolis-Medium"/>
              </a:rPr>
              <a:t>), </a:t>
            </a:r>
            <a:r>
              <a:rPr lang="en-US" sz="2200" dirty="0" err="1">
                <a:latin typeface="Metropolis-Medium"/>
              </a:rPr>
              <a:t>asigurând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astfel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îndepărtarea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temeinică</a:t>
            </a:r>
            <a:r>
              <a:rPr lang="en-US" sz="2200" dirty="0">
                <a:latin typeface="Metropolis-Medium"/>
              </a:rPr>
              <a:t> a </a:t>
            </a:r>
            <a:r>
              <a:rPr lang="en-US" sz="2200" dirty="0" err="1">
                <a:latin typeface="Metropolis-Medium"/>
              </a:rPr>
              <a:t>petelor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și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curățenia</a:t>
            </a:r>
            <a:r>
              <a:rPr lang="en-US" sz="2200" dirty="0" smtClean="0">
                <a:latin typeface="Metropolis-Medium"/>
              </a:rPr>
              <a:t>.</a:t>
            </a:r>
            <a:r>
              <a:rPr lang="en-US" sz="2200" dirty="0">
                <a:latin typeface="Metropolis-Bold"/>
              </a:rPr>
              <a:t> </a:t>
            </a:r>
            <a:endParaRPr lang="ro-MD" sz="2200" dirty="0" smtClean="0">
              <a:latin typeface="Metropolis-Bold"/>
            </a:endParaRPr>
          </a:p>
          <a:p>
            <a:pPr algn="just" fontAlgn="t"/>
            <a:r>
              <a:rPr lang="en-US" sz="2200" dirty="0" err="1" smtClean="0">
                <a:solidFill>
                  <a:srgbClr val="FF0000"/>
                </a:solidFill>
                <a:latin typeface="Metropolis-Bold"/>
              </a:rPr>
              <a:t>Amilază</a:t>
            </a:r>
            <a:r>
              <a:rPr lang="en-US" sz="2200" dirty="0">
                <a:solidFill>
                  <a:srgbClr val="FF0000"/>
                </a:solidFill>
                <a:latin typeface="Metropolis-Bold"/>
              </a:rPr>
              <a:t>:</a:t>
            </a:r>
            <a:r>
              <a:rPr lang="en-US" sz="2200" dirty="0">
                <a:latin typeface="Metropolis-Bold"/>
              </a:rPr>
              <a:t> </a:t>
            </a:r>
            <a:r>
              <a:rPr lang="en-US" sz="2200" dirty="0" err="1">
                <a:latin typeface="Metropolis-Medium"/>
              </a:rPr>
              <a:t>Amilazele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degradează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petele</a:t>
            </a:r>
            <a:r>
              <a:rPr lang="en-US" sz="2200" dirty="0">
                <a:latin typeface="Metropolis-Medium"/>
              </a:rPr>
              <a:t> care </a:t>
            </a:r>
            <a:r>
              <a:rPr lang="en-US" sz="2200" dirty="0" err="1">
                <a:latin typeface="Metropolis-Medium"/>
              </a:rPr>
              <a:t>conțin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amidon</a:t>
            </a:r>
            <a:r>
              <a:rPr lang="en-US" sz="2200" dirty="0">
                <a:latin typeface="Metropolis-Medium"/>
              </a:rPr>
              <a:t> (paste, </a:t>
            </a:r>
            <a:r>
              <a:rPr lang="en-US" sz="2200" dirty="0" err="1">
                <a:latin typeface="Metropolis-Medium"/>
              </a:rPr>
              <a:t>cartofi</a:t>
            </a:r>
            <a:r>
              <a:rPr lang="en-US" sz="2200" dirty="0">
                <a:latin typeface="Metropolis-Medium"/>
              </a:rPr>
              <a:t>, </a:t>
            </a:r>
            <a:r>
              <a:rPr lang="en-US" sz="2200" dirty="0" err="1">
                <a:latin typeface="Metropolis-Medium"/>
              </a:rPr>
              <a:t>mâncare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pentru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copii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și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altele</a:t>
            </a:r>
            <a:r>
              <a:rPr lang="en-US" sz="2200" dirty="0">
                <a:latin typeface="Metropolis-Medium"/>
              </a:rPr>
              <a:t>), </a:t>
            </a:r>
            <a:r>
              <a:rPr lang="en-US" sz="2200" dirty="0" err="1">
                <a:latin typeface="Metropolis-Medium"/>
              </a:rPr>
              <a:t>asigurând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astfel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îndepărtarea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temeinică</a:t>
            </a:r>
            <a:r>
              <a:rPr lang="en-US" sz="2200" dirty="0">
                <a:latin typeface="Metropolis-Medium"/>
              </a:rPr>
              <a:t> a </a:t>
            </a:r>
            <a:r>
              <a:rPr lang="en-US" sz="2200" dirty="0" err="1">
                <a:latin typeface="Metropolis-Medium"/>
              </a:rPr>
              <a:t>petelor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și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curățenia</a:t>
            </a:r>
            <a:r>
              <a:rPr lang="en-US" sz="2200" dirty="0">
                <a:latin typeface="Metropolis-Medium"/>
              </a:rPr>
              <a:t>.</a:t>
            </a:r>
          </a:p>
          <a:p>
            <a:pPr algn="just" fontAlgn="t"/>
            <a:r>
              <a:rPr lang="en-US" sz="2200" dirty="0" err="1">
                <a:solidFill>
                  <a:srgbClr val="FF0000"/>
                </a:solidFill>
                <a:latin typeface="Metropolis-Bold"/>
              </a:rPr>
              <a:t>Lipază</a:t>
            </a:r>
            <a:r>
              <a:rPr lang="en-US" sz="2200" dirty="0">
                <a:solidFill>
                  <a:srgbClr val="FF0000"/>
                </a:solidFill>
                <a:latin typeface="Metropolis-Bold"/>
              </a:rPr>
              <a:t>:</a:t>
            </a:r>
            <a:r>
              <a:rPr lang="en-US" sz="2200" dirty="0">
                <a:latin typeface="Metropolis-Bold"/>
              </a:rPr>
              <a:t> </a:t>
            </a:r>
            <a:r>
              <a:rPr lang="en-US" sz="2200" dirty="0" err="1">
                <a:latin typeface="Metropolis-Medium"/>
              </a:rPr>
              <a:t>Lipazele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degradează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petele</a:t>
            </a:r>
            <a:r>
              <a:rPr lang="en-US" sz="2200" dirty="0">
                <a:latin typeface="Metropolis-Medium"/>
              </a:rPr>
              <a:t> care </a:t>
            </a:r>
            <a:r>
              <a:rPr lang="en-US" sz="2200" dirty="0" err="1">
                <a:latin typeface="Metropolis-Medium"/>
              </a:rPr>
              <a:t>conțin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grăsimi</a:t>
            </a:r>
            <a:r>
              <a:rPr lang="en-US" sz="2200" dirty="0">
                <a:latin typeface="Metropolis-Medium"/>
              </a:rPr>
              <a:t> (</a:t>
            </a:r>
            <a:r>
              <a:rPr lang="en-US" sz="2200" dirty="0" err="1">
                <a:latin typeface="Metropolis-Medium"/>
              </a:rPr>
              <a:t>unt</a:t>
            </a:r>
            <a:r>
              <a:rPr lang="en-US" sz="2200" dirty="0">
                <a:latin typeface="Metropolis-Medium"/>
              </a:rPr>
              <a:t>, </a:t>
            </a:r>
            <a:r>
              <a:rPr lang="en-US" sz="2200" dirty="0" err="1">
                <a:latin typeface="Metropolis-Medium"/>
              </a:rPr>
              <a:t>ulei</a:t>
            </a:r>
            <a:r>
              <a:rPr lang="en-US" sz="2200" dirty="0">
                <a:latin typeface="Metropolis-Medium"/>
              </a:rPr>
              <a:t>, sebum </a:t>
            </a:r>
            <a:r>
              <a:rPr lang="en-US" sz="2200" dirty="0" err="1">
                <a:latin typeface="Metropolis-Medium"/>
              </a:rPr>
              <a:t>uman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și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altele</a:t>
            </a:r>
            <a:r>
              <a:rPr lang="en-US" sz="2200" dirty="0">
                <a:latin typeface="Metropolis-Medium"/>
              </a:rPr>
              <a:t>), </a:t>
            </a:r>
            <a:r>
              <a:rPr lang="en-US" sz="2200" dirty="0" err="1">
                <a:latin typeface="Metropolis-Medium"/>
              </a:rPr>
              <a:t>asigurând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astfel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îndepărtarea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temeinică</a:t>
            </a:r>
            <a:r>
              <a:rPr lang="en-US" sz="2200" dirty="0">
                <a:latin typeface="Metropolis-Medium"/>
              </a:rPr>
              <a:t> a </a:t>
            </a:r>
            <a:r>
              <a:rPr lang="en-US" sz="2200" dirty="0" err="1">
                <a:latin typeface="Metropolis-Medium"/>
              </a:rPr>
              <a:t>petelor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și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curățenia</a:t>
            </a:r>
            <a:r>
              <a:rPr lang="en-US" sz="2200" dirty="0" smtClean="0">
                <a:latin typeface="Metropolis-Medium"/>
              </a:rPr>
              <a:t>.</a:t>
            </a:r>
            <a:r>
              <a:rPr lang="en-US" sz="2200" dirty="0">
                <a:latin typeface="Metropolis-Bold"/>
              </a:rPr>
              <a:t> </a:t>
            </a:r>
            <a:endParaRPr lang="ro-MD" sz="2200" dirty="0" smtClean="0">
              <a:latin typeface="Metropolis-Bold"/>
            </a:endParaRPr>
          </a:p>
          <a:p>
            <a:pPr algn="just" fontAlgn="t"/>
            <a:r>
              <a:rPr lang="en-US" sz="2200" dirty="0" err="1" smtClean="0">
                <a:solidFill>
                  <a:srgbClr val="FF0000"/>
                </a:solidFill>
                <a:latin typeface="Metropolis-Bold"/>
              </a:rPr>
              <a:t>Celulază</a:t>
            </a:r>
            <a:r>
              <a:rPr lang="en-US" sz="2200" dirty="0">
                <a:solidFill>
                  <a:srgbClr val="FF0000"/>
                </a:solidFill>
                <a:latin typeface="Metropolis-Bold"/>
              </a:rPr>
              <a:t>:</a:t>
            </a:r>
            <a:r>
              <a:rPr lang="en-US" sz="2200" dirty="0">
                <a:latin typeface="Metropolis-Bold"/>
              </a:rPr>
              <a:t> </a:t>
            </a:r>
            <a:r>
              <a:rPr lang="en-US" sz="2200" dirty="0" err="1">
                <a:latin typeface="Metropolis-Medium"/>
              </a:rPr>
              <a:t>Celulazele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îmbunătățesc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curățenia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generală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prin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reducerea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redepunerii</a:t>
            </a:r>
            <a:r>
              <a:rPr lang="en-US" sz="2200" dirty="0">
                <a:latin typeface="Metropolis-Medium"/>
              </a:rPr>
              <a:t> de </a:t>
            </a:r>
            <a:r>
              <a:rPr lang="en-US" sz="2200" dirty="0" err="1">
                <a:latin typeface="Metropolis-Medium"/>
              </a:rPr>
              <a:t>murdării</a:t>
            </a:r>
            <a:r>
              <a:rPr lang="en-US" sz="2200" dirty="0">
                <a:latin typeface="Metropolis-Medium"/>
              </a:rPr>
              <a:t> cu </a:t>
            </a:r>
            <a:r>
              <a:rPr lang="en-US" sz="2200" dirty="0" err="1">
                <a:latin typeface="Metropolis-Medium"/>
              </a:rPr>
              <a:t>particule</a:t>
            </a:r>
            <a:r>
              <a:rPr lang="en-US" sz="2200" dirty="0">
                <a:latin typeface="Metropolis-Medium"/>
              </a:rPr>
              <a:t>, </a:t>
            </a:r>
            <a:r>
              <a:rPr lang="en-US" sz="2200" dirty="0" err="1">
                <a:latin typeface="Metropolis-Medium"/>
              </a:rPr>
              <a:t>precum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funingine</a:t>
            </a:r>
            <a:r>
              <a:rPr lang="en-US" sz="2200" dirty="0">
                <a:latin typeface="Metropolis-Medium"/>
              </a:rPr>
              <a:t>, </a:t>
            </a:r>
            <a:r>
              <a:rPr lang="en-US" sz="2200" dirty="0" err="1">
                <a:latin typeface="Metropolis-Medium"/>
              </a:rPr>
              <a:t>argilă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și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rugină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pe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țesăturile</a:t>
            </a:r>
            <a:r>
              <a:rPr lang="en-US" sz="2200" dirty="0">
                <a:latin typeface="Metropolis-Medium"/>
              </a:rPr>
              <a:t> de </a:t>
            </a:r>
            <a:r>
              <a:rPr lang="en-US" sz="2200" dirty="0" err="1">
                <a:latin typeface="Metropolis-Medium"/>
              </a:rPr>
              <a:t>bumbac</a:t>
            </a:r>
            <a:r>
              <a:rPr lang="en-US" sz="2200" dirty="0">
                <a:latin typeface="Metropolis-Medium"/>
              </a:rPr>
              <a:t>. </a:t>
            </a:r>
            <a:r>
              <a:rPr lang="en-US" sz="2200" dirty="0" err="1">
                <a:latin typeface="Metropolis-Medium"/>
              </a:rPr>
              <a:t>În</a:t>
            </a:r>
            <a:r>
              <a:rPr lang="en-US" sz="2200" dirty="0">
                <a:latin typeface="Metropolis-Medium"/>
              </a:rPr>
              <a:t> plus, </a:t>
            </a:r>
            <a:r>
              <a:rPr lang="en-US" sz="2200" dirty="0" err="1">
                <a:latin typeface="Metropolis-Medium"/>
              </a:rPr>
              <a:t>celulazele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asigură</a:t>
            </a:r>
            <a:r>
              <a:rPr lang="en-US" sz="2200" dirty="0">
                <a:latin typeface="Metropolis-Medium"/>
              </a:rPr>
              <a:t>, de </a:t>
            </a:r>
            <a:r>
              <a:rPr lang="en-US" sz="2200" dirty="0" err="1">
                <a:latin typeface="Metropolis-Medium"/>
              </a:rPr>
              <a:t>asemenea</a:t>
            </a:r>
            <a:r>
              <a:rPr lang="en-US" sz="2200" dirty="0">
                <a:latin typeface="Metropolis-Medium"/>
              </a:rPr>
              <a:t>, </a:t>
            </a:r>
            <a:r>
              <a:rPr lang="en-US" sz="2200" dirty="0" err="1">
                <a:latin typeface="Metropolis-Medium"/>
              </a:rPr>
              <a:t>îngrijirea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țesăturilor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și</a:t>
            </a:r>
            <a:r>
              <a:rPr lang="en-US" sz="2200" dirty="0">
                <a:latin typeface="Metropolis-Medium"/>
              </a:rPr>
              <a:t> a </a:t>
            </a:r>
            <a:r>
              <a:rPr lang="en-US" sz="2200" dirty="0" err="1">
                <a:latin typeface="Metropolis-Medium"/>
              </a:rPr>
              <a:t>culorilor</a:t>
            </a:r>
            <a:r>
              <a:rPr lang="en-US" sz="2200" dirty="0">
                <a:latin typeface="Metropolis-Medium"/>
              </a:rPr>
              <a:t>.</a:t>
            </a:r>
          </a:p>
          <a:p>
            <a:pPr algn="just" fontAlgn="t"/>
            <a:r>
              <a:rPr lang="en-US" sz="2200" dirty="0" err="1">
                <a:solidFill>
                  <a:srgbClr val="FF0000"/>
                </a:solidFill>
                <a:latin typeface="Metropolis-Bold"/>
              </a:rPr>
              <a:t>Mananază</a:t>
            </a:r>
            <a:r>
              <a:rPr lang="en-US" sz="2200" dirty="0">
                <a:solidFill>
                  <a:srgbClr val="FF0000"/>
                </a:solidFill>
                <a:latin typeface="Metropolis-Bold"/>
              </a:rPr>
              <a:t>:</a:t>
            </a:r>
            <a:r>
              <a:rPr lang="en-US" sz="2200" dirty="0">
                <a:latin typeface="Metropolis-Bold"/>
              </a:rPr>
              <a:t> </a:t>
            </a:r>
            <a:r>
              <a:rPr lang="en-US" sz="2200" dirty="0" err="1">
                <a:latin typeface="Metropolis-Medium"/>
              </a:rPr>
              <a:t>Mananazele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degradează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petele</a:t>
            </a:r>
            <a:r>
              <a:rPr lang="en-US" sz="2200" dirty="0">
                <a:latin typeface="Metropolis-Medium"/>
              </a:rPr>
              <a:t> care </a:t>
            </a:r>
            <a:r>
              <a:rPr lang="en-US" sz="2200" dirty="0" err="1">
                <a:latin typeface="Metropolis-Medium"/>
              </a:rPr>
              <a:t>conțin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manan</a:t>
            </a:r>
            <a:r>
              <a:rPr lang="en-US" sz="2200" dirty="0">
                <a:latin typeface="Metropolis-Medium"/>
              </a:rPr>
              <a:t> (</a:t>
            </a:r>
            <a:r>
              <a:rPr lang="en-US" sz="2200" dirty="0" err="1">
                <a:latin typeface="Metropolis-Medium"/>
              </a:rPr>
              <a:t>sos</a:t>
            </a:r>
            <a:r>
              <a:rPr lang="en-US" sz="2200" dirty="0">
                <a:latin typeface="Metropolis-Medium"/>
              </a:rPr>
              <a:t> de </a:t>
            </a:r>
            <a:r>
              <a:rPr lang="en-US" sz="2200" dirty="0" err="1">
                <a:latin typeface="Metropolis-Medium"/>
              </a:rPr>
              <a:t>grătar</a:t>
            </a:r>
            <a:r>
              <a:rPr lang="en-US" sz="2200" dirty="0">
                <a:latin typeface="Metropolis-Medium"/>
              </a:rPr>
              <a:t>, </a:t>
            </a:r>
            <a:r>
              <a:rPr lang="en-US" sz="2200" dirty="0" err="1">
                <a:latin typeface="Metropolis-Medium"/>
              </a:rPr>
              <a:t>ciocolată</a:t>
            </a:r>
            <a:r>
              <a:rPr lang="en-US" sz="2200" dirty="0">
                <a:latin typeface="Metropolis-Medium"/>
              </a:rPr>
              <a:t>, </a:t>
            </a:r>
            <a:r>
              <a:rPr lang="en-US" sz="2200" dirty="0" err="1">
                <a:latin typeface="Metropolis-Medium"/>
              </a:rPr>
              <a:t>înghețată</a:t>
            </a:r>
            <a:r>
              <a:rPr lang="en-US" sz="2200" dirty="0">
                <a:latin typeface="Metropolis-Medium"/>
              </a:rPr>
              <a:t>, </a:t>
            </a:r>
            <a:r>
              <a:rPr lang="en-US" sz="2200" dirty="0" err="1">
                <a:latin typeface="Metropolis-Medium"/>
              </a:rPr>
              <a:t>pastă</a:t>
            </a:r>
            <a:r>
              <a:rPr lang="en-US" sz="2200" dirty="0">
                <a:latin typeface="Metropolis-Medium"/>
              </a:rPr>
              <a:t> de </a:t>
            </a:r>
            <a:r>
              <a:rPr lang="en-US" sz="2200" dirty="0" err="1">
                <a:latin typeface="Metropolis-Medium"/>
              </a:rPr>
              <a:t>dinți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și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altele</a:t>
            </a:r>
            <a:r>
              <a:rPr lang="en-US" sz="2200" dirty="0">
                <a:latin typeface="Metropolis-Medium"/>
              </a:rPr>
              <a:t>), </a:t>
            </a:r>
            <a:r>
              <a:rPr lang="en-US" sz="2200" dirty="0" err="1">
                <a:latin typeface="Metropolis-Medium"/>
              </a:rPr>
              <a:t>asigurând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astfel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îndepărtarea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temeinică</a:t>
            </a:r>
            <a:r>
              <a:rPr lang="en-US" sz="2200" dirty="0">
                <a:latin typeface="Metropolis-Medium"/>
              </a:rPr>
              <a:t> a </a:t>
            </a:r>
            <a:r>
              <a:rPr lang="en-US" sz="2200" dirty="0" err="1">
                <a:latin typeface="Metropolis-Medium"/>
              </a:rPr>
              <a:t>petelor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și</a:t>
            </a:r>
            <a:r>
              <a:rPr lang="en-US" sz="2200" dirty="0">
                <a:latin typeface="Metropolis-Medium"/>
              </a:rPr>
              <a:t> </a:t>
            </a:r>
            <a:r>
              <a:rPr lang="en-US" sz="2200" dirty="0" err="1">
                <a:latin typeface="Metropolis-Medium"/>
              </a:rPr>
              <a:t>curățenia</a:t>
            </a:r>
            <a:r>
              <a:rPr lang="en-US" sz="2200" dirty="0" smtClean="0">
                <a:latin typeface="Metropolis-Medium"/>
              </a:rPr>
              <a:t>.</a:t>
            </a:r>
            <a:endParaRPr lang="en-US" sz="2200" dirty="0">
              <a:latin typeface="Metropolis-Medium"/>
            </a:endParaRPr>
          </a:p>
        </p:txBody>
      </p:sp>
    </p:spTree>
    <p:extLst>
      <p:ext uri="{BB962C8B-B14F-4D97-AF65-F5344CB8AC3E}">
        <p14:creationId xmlns:p14="http://schemas.microsoft.com/office/powerpoint/2010/main" val="3764587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82419"/>
              </p:ext>
            </p:extLst>
          </p:nvPr>
        </p:nvGraphicFramePr>
        <p:xfrm>
          <a:off x="491836" y="558613"/>
          <a:ext cx="11506200" cy="872490"/>
        </p:xfrm>
        <a:graphic>
          <a:graphicData uri="http://schemas.openxmlformats.org/drawingml/2006/table">
            <a:tbl>
              <a:tblPr/>
              <a:tblGrid>
                <a:gridCol w="2930237">
                  <a:extLst>
                    <a:ext uri="{9D8B030D-6E8A-4147-A177-3AD203B41FA5}">
                      <a16:colId xmlns:a16="http://schemas.microsoft.com/office/drawing/2014/main" val="3998701618"/>
                    </a:ext>
                  </a:extLst>
                </a:gridCol>
                <a:gridCol w="8575963">
                  <a:extLst>
                    <a:ext uri="{9D8B030D-6E8A-4147-A177-3AD203B41FA5}">
                      <a16:colId xmlns:a16="http://schemas.microsoft.com/office/drawing/2014/main" val="32892890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AGENȚI OXIDANȚI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În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detergenți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petele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sunt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îndepărtate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prin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oxidare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en-US" sz="2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înălbire</a:t>
                      </a:r>
                      <a:r>
                        <a:rPr lang="en-US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).</a:t>
                      </a: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299423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91836" y="1817546"/>
            <a:ext cx="113953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srgbClr val="FF0000"/>
                </a:solidFill>
              </a:rPr>
              <a:t>Agenți</a:t>
            </a:r>
            <a:r>
              <a:rPr lang="en-US" sz="2800" dirty="0">
                <a:solidFill>
                  <a:srgbClr val="FF0000"/>
                </a:solidFill>
              </a:rPr>
              <a:t> de </a:t>
            </a:r>
            <a:r>
              <a:rPr lang="en-US" sz="2800" dirty="0" err="1">
                <a:solidFill>
                  <a:srgbClr val="FF0000"/>
                </a:solidFill>
              </a:rPr>
              <a:t>înălbire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bază</a:t>
            </a:r>
            <a:r>
              <a:rPr lang="en-US" sz="2800" dirty="0">
                <a:solidFill>
                  <a:srgbClr val="FF0000"/>
                </a:solidFill>
              </a:rPr>
              <a:t> de </a:t>
            </a:r>
            <a:r>
              <a:rPr lang="en-US" sz="2800" dirty="0" err="1">
                <a:solidFill>
                  <a:srgbClr val="FF0000"/>
                </a:solidFill>
              </a:rPr>
              <a:t>oxigen</a:t>
            </a:r>
            <a:r>
              <a:rPr lang="en-US" sz="2800" dirty="0"/>
              <a:t>: </a:t>
            </a:r>
            <a:r>
              <a:rPr lang="en-US" sz="2800" dirty="0" err="1"/>
              <a:t>Agentul</a:t>
            </a:r>
            <a:r>
              <a:rPr lang="en-US" sz="2800" dirty="0"/>
              <a:t> de </a:t>
            </a:r>
            <a:r>
              <a:rPr lang="en-US" sz="2800" dirty="0" err="1"/>
              <a:t>înălbire</a:t>
            </a:r>
            <a:r>
              <a:rPr lang="en-US" sz="2800" dirty="0"/>
              <a:t> </a:t>
            </a:r>
            <a:r>
              <a:rPr lang="en-US" sz="2800" dirty="0" err="1"/>
              <a:t>pe</a:t>
            </a:r>
            <a:r>
              <a:rPr lang="en-US" sz="2800" dirty="0"/>
              <a:t> </a:t>
            </a:r>
            <a:r>
              <a:rPr lang="en-US" sz="2800" dirty="0" err="1"/>
              <a:t>bază</a:t>
            </a:r>
            <a:r>
              <a:rPr lang="en-US" sz="2800" dirty="0"/>
              <a:t> de </a:t>
            </a:r>
            <a:r>
              <a:rPr lang="en-US" sz="2800" dirty="0" err="1"/>
              <a:t>oxigen</a:t>
            </a:r>
            <a:r>
              <a:rPr lang="en-US" sz="2800" dirty="0"/>
              <a:t>, cum </a:t>
            </a:r>
            <a:r>
              <a:rPr lang="en-US" sz="2800" dirty="0" err="1"/>
              <a:t>ar</a:t>
            </a:r>
            <a:r>
              <a:rPr lang="en-US" sz="2800" dirty="0"/>
              <a:t> fi </a:t>
            </a:r>
            <a:r>
              <a:rPr lang="en-US" sz="2800" dirty="0" err="1"/>
              <a:t>peroxidul</a:t>
            </a:r>
            <a:r>
              <a:rPr lang="en-US" sz="2800" dirty="0"/>
              <a:t> de </a:t>
            </a:r>
            <a:r>
              <a:rPr lang="en-US" sz="2800" dirty="0" err="1"/>
              <a:t>carbonat</a:t>
            </a:r>
            <a:r>
              <a:rPr lang="en-US" sz="2800" dirty="0"/>
              <a:t> de </a:t>
            </a:r>
            <a:r>
              <a:rPr lang="en-US" sz="2800" dirty="0" err="1"/>
              <a:t>sodiu</a:t>
            </a:r>
            <a:r>
              <a:rPr lang="en-US" sz="2800" dirty="0"/>
              <a:t> </a:t>
            </a:r>
            <a:r>
              <a:rPr lang="en-US" sz="2800" dirty="0" err="1"/>
              <a:t>este</a:t>
            </a:r>
            <a:r>
              <a:rPr lang="en-US" sz="2800" dirty="0"/>
              <a:t> </a:t>
            </a:r>
            <a:r>
              <a:rPr lang="en-US" sz="2800" dirty="0" err="1"/>
              <a:t>utilizat</a:t>
            </a:r>
            <a:r>
              <a:rPr lang="en-US" sz="2800" dirty="0"/>
              <a:t> </a:t>
            </a:r>
            <a:r>
              <a:rPr lang="en-US" sz="2800" dirty="0" err="1"/>
              <a:t>în</a:t>
            </a:r>
            <a:r>
              <a:rPr lang="en-US" sz="2800" dirty="0"/>
              <a:t> </a:t>
            </a:r>
            <a:r>
              <a:rPr lang="en-US" sz="2800" dirty="0" err="1"/>
              <a:t>produsele</a:t>
            </a:r>
            <a:r>
              <a:rPr lang="en-US" sz="2800" dirty="0"/>
              <a:t> de </a:t>
            </a:r>
            <a:r>
              <a:rPr lang="en-US" sz="2800" dirty="0" err="1"/>
              <a:t>spălare</a:t>
            </a:r>
            <a:r>
              <a:rPr lang="en-US" sz="2800" dirty="0"/>
              <a:t> a </a:t>
            </a:r>
            <a:r>
              <a:rPr lang="en-US" sz="2800" dirty="0" err="1"/>
              <a:t>rufelor</a:t>
            </a:r>
            <a:r>
              <a:rPr lang="en-US" sz="2800" dirty="0"/>
              <a:t> </a:t>
            </a:r>
            <a:r>
              <a:rPr lang="en-US" sz="2800" dirty="0" err="1"/>
              <a:t>și</a:t>
            </a:r>
            <a:r>
              <a:rPr lang="en-US" sz="2800" dirty="0"/>
              <a:t> de </a:t>
            </a:r>
            <a:r>
              <a:rPr lang="en-US" sz="2800" dirty="0" err="1"/>
              <a:t>curățare</a:t>
            </a:r>
            <a:r>
              <a:rPr lang="en-US" sz="2800" dirty="0"/>
              <a:t>, </a:t>
            </a:r>
            <a:r>
              <a:rPr lang="en-US" sz="2800" dirty="0" err="1"/>
              <a:t>pentru</a:t>
            </a:r>
            <a:r>
              <a:rPr lang="en-US" sz="2800" dirty="0"/>
              <a:t> a </a:t>
            </a:r>
            <a:r>
              <a:rPr lang="en-US" sz="2800" dirty="0" err="1"/>
              <a:t>elimina</a:t>
            </a:r>
            <a:r>
              <a:rPr lang="en-US" sz="2800" dirty="0"/>
              <a:t> </a:t>
            </a:r>
            <a:r>
              <a:rPr lang="en-US" sz="2800" dirty="0" err="1"/>
              <a:t>petele</a:t>
            </a:r>
            <a:r>
              <a:rPr lang="en-US" sz="2800" dirty="0"/>
              <a:t> </a:t>
            </a:r>
            <a:r>
              <a:rPr lang="en-US" sz="2800" dirty="0" err="1"/>
              <a:t>colorate</a:t>
            </a:r>
            <a:r>
              <a:rPr lang="en-US" sz="2800" dirty="0"/>
              <a:t> </a:t>
            </a:r>
            <a:r>
              <a:rPr lang="en-US" sz="2800" dirty="0" err="1"/>
              <a:t>și</a:t>
            </a:r>
            <a:r>
              <a:rPr lang="en-US" sz="2800" dirty="0"/>
              <a:t> </a:t>
            </a:r>
            <a:r>
              <a:rPr lang="en-US" sz="2800" dirty="0" err="1"/>
              <a:t>mirosurile</a:t>
            </a:r>
            <a:r>
              <a:rPr lang="en-US" sz="2800" dirty="0"/>
              <a:t> </a:t>
            </a:r>
            <a:r>
              <a:rPr lang="en-US" sz="2800" dirty="0" err="1"/>
              <a:t>neplăcute</a:t>
            </a:r>
            <a:r>
              <a:rPr lang="en-US" sz="2800" dirty="0"/>
              <a:t>. </a:t>
            </a:r>
            <a:r>
              <a:rPr lang="en-US" sz="2800" dirty="0" err="1"/>
              <a:t>În</a:t>
            </a:r>
            <a:r>
              <a:rPr lang="en-US" sz="2800" dirty="0"/>
              <a:t> </a:t>
            </a:r>
            <a:r>
              <a:rPr lang="en-US" sz="2800" dirty="0" err="1"/>
              <a:t>timpul</a:t>
            </a:r>
            <a:r>
              <a:rPr lang="en-US" sz="2800" dirty="0"/>
              <a:t> </a:t>
            </a:r>
            <a:r>
              <a:rPr lang="en-US" sz="2800" dirty="0" err="1"/>
              <a:t>spălării</a:t>
            </a:r>
            <a:r>
              <a:rPr lang="en-US" sz="2800" dirty="0"/>
              <a:t>, </a:t>
            </a:r>
            <a:r>
              <a:rPr lang="en-US" sz="2800" dirty="0" err="1"/>
              <a:t>peroxidul</a:t>
            </a:r>
            <a:r>
              <a:rPr lang="en-US" sz="2800" dirty="0"/>
              <a:t> </a:t>
            </a:r>
            <a:r>
              <a:rPr lang="en-US" sz="2800" dirty="0" err="1"/>
              <a:t>este</a:t>
            </a:r>
            <a:r>
              <a:rPr lang="en-US" sz="2800" dirty="0"/>
              <a:t> </a:t>
            </a:r>
            <a:r>
              <a:rPr lang="en-US" sz="2800" dirty="0" err="1"/>
              <a:t>consumat</a:t>
            </a:r>
            <a:r>
              <a:rPr lang="en-US" sz="2800" dirty="0"/>
              <a:t> </a:t>
            </a:r>
            <a:r>
              <a:rPr lang="en-US" sz="2800" dirty="0" err="1"/>
              <a:t>și</a:t>
            </a:r>
            <a:r>
              <a:rPr lang="en-US" sz="2800" dirty="0"/>
              <a:t> </a:t>
            </a:r>
            <a:r>
              <a:rPr lang="en-US" sz="2800" dirty="0" err="1"/>
              <a:t>rămâne</a:t>
            </a:r>
            <a:r>
              <a:rPr lang="en-US" sz="2800" dirty="0"/>
              <a:t> </a:t>
            </a:r>
            <a:r>
              <a:rPr lang="en-US" sz="2800" dirty="0" err="1"/>
              <a:t>carbonatul</a:t>
            </a:r>
            <a:r>
              <a:rPr lang="en-US" sz="2800" dirty="0"/>
              <a:t>.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91836" y="4172772"/>
            <a:ext cx="113953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srgbClr val="FF0000"/>
                </a:solidFill>
              </a:rPr>
              <a:t>Agenți</a:t>
            </a:r>
            <a:r>
              <a:rPr lang="en-US" sz="2800" dirty="0">
                <a:solidFill>
                  <a:srgbClr val="FF0000"/>
                </a:solidFill>
              </a:rPr>
              <a:t> de </a:t>
            </a:r>
            <a:r>
              <a:rPr lang="en-US" sz="2800" dirty="0" err="1">
                <a:solidFill>
                  <a:srgbClr val="FF0000"/>
                </a:solidFill>
              </a:rPr>
              <a:t>înălbire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pe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bază</a:t>
            </a:r>
            <a:r>
              <a:rPr lang="en-US" sz="2800" dirty="0">
                <a:solidFill>
                  <a:srgbClr val="FF0000"/>
                </a:solidFill>
              </a:rPr>
              <a:t> de </a:t>
            </a:r>
            <a:r>
              <a:rPr lang="en-US" sz="2800" dirty="0" err="1">
                <a:solidFill>
                  <a:srgbClr val="FF0000"/>
                </a:solidFill>
              </a:rPr>
              <a:t>clor</a:t>
            </a:r>
            <a:r>
              <a:rPr lang="en-US" sz="2800" dirty="0"/>
              <a:t>: </a:t>
            </a:r>
            <a:r>
              <a:rPr lang="en-US" sz="2800" dirty="0" err="1"/>
              <a:t>Hipocloritul</a:t>
            </a:r>
            <a:r>
              <a:rPr lang="en-US" sz="2800" dirty="0"/>
              <a:t> de </a:t>
            </a:r>
            <a:r>
              <a:rPr lang="en-US" sz="2800" dirty="0" err="1"/>
              <a:t>sodiu</a:t>
            </a:r>
            <a:r>
              <a:rPr lang="en-US" sz="2800" dirty="0"/>
              <a:t> </a:t>
            </a:r>
            <a:r>
              <a:rPr lang="en-US" sz="2800" dirty="0" err="1"/>
              <a:t>este</a:t>
            </a:r>
            <a:r>
              <a:rPr lang="en-US" sz="2800" dirty="0"/>
              <a:t> </a:t>
            </a:r>
            <a:r>
              <a:rPr lang="en-US" sz="2800" dirty="0" err="1"/>
              <a:t>cel</a:t>
            </a:r>
            <a:r>
              <a:rPr lang="en-US" sz="2800" dirty="0"/>
              <a:t> </a:t>
            </a:r>
            <a:r>
              <a:rPr lang="en-US" sz="2800" dirty="0" err="1"/>
              <a:t>mai</a:t>
            </a:r>
            <a:r>
              <a:rPr lang="en-US" sz="2800" dirty="0"/>
              <a:t> </a:t>
            </a:r>
            <a:r>
              <a:rPr lang="en-US" sz="2800" dirty="0" err="1"/>
              <a:t>cunoscut</a:t>
            </a:r>
            <a:r>
              <a:rPr lang="en-US" sz="2800" dirty="0"/>
              <a:t> sub </a:t>
            </a:r>
            <a:r>
              <a:rPr lang="en-US" sz="2800" dirty="0" err="1"/>
              <a:t>numele</a:t>
            </a:r>
            <a:r>
              <a:rPr lang="en-US" sz="2800" dirty="0"/>
              <a:t> de </a:t>
            </a:r>
            <a:r>
              <a:rPr lang="en-US" sz="2800" dirty="0" err="1"/>
              <a:t>înălbitor</a:t>
            </a:r>
            <a:r>
              <a:rPr lang="en-US" sz="2800" dirty="0"/>
              <a:t> cu </a:t>
            </a:r>
            <a:r>
              <a:rPr lang="en-US" sz="2800" dirty="0" err="1"/>
              <a:t>clor</a:t>
            </a:r>
            <a:r>
              <a:rPr lang="en-US" sz="2800" dirty="0"/>
              <a:t>. </a:t>
            </a:r>
            <a:r>
              <a:rPr lang="en-US" sz="2800" dirty="0" err="1"/>
              <a:t>În</a:t>
            </a:r>
            <a:r>
              <a:rPr lang="en-US" sz="2800" dirty="0"/>
              <a:t> </a:t>
            </a:r>
            <a:r>
              <a:rPr lang="en-US" sz="2800" dirty="0" err="1"/>
              <a:t>timpul</a:t>
            </a:r>
            <a:r>
              <a:rPr lang="en-US" sz="2800" dirty="0"/>
              <a:t> </a:t>
            </a:r>
            <a:r>
              <a:rPr lang="en-US" sz="2800" dirty="0" err="1"/>
              <a:t>utilizării</a:t>
            </a:r>
            <a:r>
              <a:rPr lang="en-US" sz="2800" dirty="0"/>
              <a:t>, se </a:t>
            </a:r>
            <a:r>
              <a:rPr lang="en-US" sz="2800" dirty="0" err="1"/>
              <a:t>descompune</a:t>
            </a:r>
            <a:r>
              <a:rPr lang="en-US" sz="2800" dirty="0"/>
              <a:t>, </a:t>
            </a:r>
            <a:r>
              <a:rPr lang="en-US" sz="2800" dirty="0" err="1"/>
              <a:t>formând</a:t>
            </a:r>
            <a:r>
              <a:rPr lang="en-US" sz="2800" dirty="0"/>
              <a:t> </a:t>
            </a:r>
            <a:r>
              <a:rPr lang="en-US" sz="2800" dirty="0" err="1"/>
              <a:t>apă</a:t>
            </a:r>
            <a:r>
              <a:rPr lang="en-US" sz="2800" dirty="0"/>
              <a:t> </a:t>
            </a:r>
            <a:r>
              <a:rPr lang="en-US" sz="2800" dirty="0" err="1"/>
              <a:t>și</a:t>
            </a:r>
            <a:r>
              <a:rPr lang="en-US" sz="2800" dirty="0"/>
              <a:t> </a:t>
            </a:r>
            <a:r>
              <a:rPr lang="en-US" sz="2800" dirty="0" err="1"/>
              <a:t>clorură</a:t>
            </a:r>
            <a:r>
              <a:rPr lang="en-US" sz="2800" dirty="0"/>
              <a:t> de </a:t>
            </a:r>
            <a:r>
              <a:rPr lang="en-US" sz="2800" dirty="0" err="1"/>
              <a:t>sodiu</a:t>
            </a:r>
            <a:r>
              <a:rPr lang="en-US" sz="2800" dirty="0"/>
              <a:t>; </a:t>
            </a:r>
            <a:r>
              <a:rPr lang="en-US" sz="2800" dirty="0" err="1"/>
              <a:t>acesta</a:t>
            </a:r>
            <a:r>
              <a:rPr lang="en-US" sz="2800" dirty="0"/>
              <a:t> din </a:t>
            </a:r>
            <a:r>
              <a:rPr lang="en-US" sz="2800" dirty="0" err="1"/>
              <a:t>urmă</a:t>
            </a:r>
            <a:r>
              <a:rPr lang="en-US" sz="2800" dirty="0"/>
              <a:t> </a:t>
            </a:r>
            <a:r>
              <a:rPr lang="en-US" sz="2800" dirty="0" err="1"/>
              <a:t>este</a:t>
            </a:r>
            <a:r>
              <a:rPr lang="en-US" sz="2800" dirty="0"/>
              <a:t> </a:t>
            </a:r>
            <a:r>
              <a:rPr lang="en-US" sz="2800" dirty="0" err="1"/>
              <a:t>cunoscut</a:t>
            </a:r>
            <a:r>
              <a:rPr lang="en-US" sz="2800" dirty="0"/>
              <a:t> </a:t>
            </a:r>
            <a:r>
              <a:rPr lang="en-US" sz="2800" dirty="0" err="1"/>
              <a:t>în</a:t>
            </a:r>
            <a:r>
              <a:rPr lang="en-US" sz="2800" dirty="0"/>
              <a:t> mod </a:t>
            </a:r>
            <a:r>
              <a:rPr lang="en-US" sz="2800" dirty="0" err="1"/>
              <a:t>obișnuit</a:t>
            </a:r>
            <a:r>
              <a:rPr lang="en-US" sz="2800" dirty="0"/>
              <a:t> sub </a:t>
            </a:r>
            <a:r>
              <a:rPr lang="en-US" sz="2800" dirty="0" err="1"/>
              <a:t>numele</a:t>
            </a:r>
            <a:r>
              <a:rPr lang="en-US" sz="2800" dirty="0"/>
              <a:t> de </a:t>
            </a:r>
            <a:r>
              <a:rPr lang="en-US" sz="2800" dirty="0" err="1"/>
              <a:t>sare</a:t>
            </a:r>
            <a:r>
              <a:rPr lang="en-US" sz="2800" dirty="0"/>
              <a:t> de </a:t>
            </a:r>
            <a:r>
              <a:rPr lang="en-US" sz="2800" dirty="0" err="1"/>
              <a:t>bucătărie</a:t>
            </a:r>
            <a:r>
              <a:rPr lang="en-US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538308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467</Words>
  <Application>Microsoft Office PowerPoint</Application>
  <PresentationFormat>Широкоэкранный</PresentationFormat>
  <Paragraphs>67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Metropolis-Bold</vt:lpstr>
      <vt:lpstr>Metropolis-Medium</vt:lpstr>
      <vt:lpstr>Тема Office</vt:lpstr>
      <vt:lpstr>Aditivi și ingrediente în detergenți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Aditivi și ingrediente în detergenți</dc:title>
  <dc:creator>User</dc:creator>
  <cp:lastModifiedBy>User</cp:lastModifiedBy>
  <cp:revision>15</cp:revision>
  <dcterms:created xsi:type="dcterms:W3CDTF">2021-01-21T14:49:41Z</dcterms:created>
  <dcterms:modified xsi:type="dcterms:W3CDTF">2021-02-28T19:45:26Z</dcterms:modified>
</cp:coreProperties>
</file>