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86" r:id="rId2"/>
    <p:sldId id="287" r:id="rId3"/>
    <p:sldId id="258" r:id="rId4"/>
    <p:sldId id="259" r:id="rId5"/>
    <p:sldId id="260" r:id="rId6"/>
    <p:sldId id="288" r:id="rId7"/>
    <p:sldId id="261" r:id="rId8"/>
    <p:sldId id="262" r:id="rId9"/>
    <p:sldId id="263" r:id="rId10"/>
    <p:sldId id="277" r:id="rId11"/>
    <p:sldId id="278" r:id="rId12"/>
    <p:sldId id="269" r:id="rId13"/>
    <p:sldId id="271" r:id="rId14"/>
    <p:sldId id="273" r:id="rId15"/>
    <p:sldId id="275" r:id="rId16"/>
    <p:sldId id="290" r:id="rId17"/>
    <p:sldId id="291" r:id="rId18"/>
    <p:sldId id="276" r:id="rId19"/>
    <p:sldId id="280" r:id="rId20"/>
    <p:sldId id="281" r:id="rId21"/>
    <p:sldId id="282" r:id="rId22"/>
    <p:sldId id="283" r:id="rId23"/>
    <p:sldId id="284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6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71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9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78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3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6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3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0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13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0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731" y="529689"/>
            <a:ext cx="11350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отбор, подбор и профессиональная пригодность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ому предпочтительнее доверить профессиональный отбор персона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54" y="2127738"/>
            <a:ext cx="6824421" cy="385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53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9269" y="431074"/>
            <a:ext cx="841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8012" y="287382"/>
            <a:ext cx="114076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 fontAlgn="t">
              <a:spcBef>
                <a:spcPts val="6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headhunting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Хэдхантеры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ведут поиск на основе детального анализа рынка и возможных компаний-доноров. Также они должны хорошо знать специфику работы предприятий в отдельных секторах рынка, например, в управленческом, банковском 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т.д.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для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хэдхантеров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и брошюры, публикуемые организациями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отраслевые издания, публикующие рейтинги самых успешных руководителей и работников, а также, статьи, репортажи и прочие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Конфиденциальная сеть поиска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Юмор из соцсетей 19.10.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291" y="3321250"/>
            <a:ext cx="6086964" cy="336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31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96389"/>
            <a:ext cx="8582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Достоинство метода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743275"/>
              </p:ext>
            </p:extLst>
          </p:nvPr>
        </p:nvGraphicFramePr>
        <p:xfrm>
          <a:off x="518746" y="390882"/>
          <a:ext cx="10869036" cy="571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Bitmap Image" r:id="rId3" imgW="6972480" imgH="4057560" progId="PBrush">
                  <p:embed/>
                </p:oleObj>
              </mc:Choice>
              <mc:Fallback>
                <p:oleObj name="Bitmap Image" r:id="rId3" imgW="6972480" imgH="40575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746" y="390882"/>
                        <a:ext cx="10869036" cy="5710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587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749" y="0"/>
            <a:ext cx="7073789" cy="5874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 indent="-270510" algn="just">
              <a:spcAft>
                <a:spcPts val="0"/>
              </a:spcAft>
              <a:tabLst>
                <a:tab pos="540385" algn="l"/>
              </a:tabLst>
            </a:pPr>
            <a:endParaRPr lang="ru-RU" b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-270510" algn="ctr">
              <a:spcAft>
                <a:spcPts val="0"/>
              </a:spcAft>
              <a:tabLst>
                <a:tab pos="540385" algn="l"/>
              </a:tabLst>
            </a:pPr>
            <a:r>
              <a:rPr lang="ro-RO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Степени </a:t>
            </a:r>
            <a:r>
              <a:rPr lang="ro-RO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 пригодности по Климову</a:t>
            </a:r>
            <a:r>
              <a:rPr lang="ro-RO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b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-270510" algn="just">
              <a:spcAft>
                <a:spcPts val="0"/>
              </a:spcAft>
              <a:tabLst>
                <a:tab pos="540385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  <a:tabLst>
                <a:tab pos="228600" algn="l"/>
                <a:tab pos="540385" algn="l"/>
              </a:tabLst>
            </a:pPr>
            <a:r>
              <a:rPr lang="ro-RO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Непригодность</a:t>
            </a:r>
            <a:r>
              <a:rPr lang="ro-R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временн</a:t>
            </a:r>
            <a:r>
              <a:rPr lang="ru-MD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непреодолимая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(отклонение в здоровье не совместимые с данной профессией)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1000"/>
              </a:spcAft>
              <a:tabLst>
                <a:tab pos="228600" algn="l"/>
                <a:tab pos="540385" algn="l"/>
              </a:tabLs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o-RO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Годность</a:t>
            </a:r>
            <a:r>
              <a:rPr lang="ro-R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нет противопоказаний. </a:t>
            </a:r>
            <a:endParaRPr lang="ru-MD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1000"/>
              </a:spcAft>
              <a:tabLst>
                <a:tab pos="228600" algn="l"/>
                <a:tab pos="540385" algn="l"/>
              </a:tabLs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o-RO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</a:t>
            </a:r>
            <a:r>
              <a:rPr lang="ro-R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данного человека данной области </a:t>
            </a:r>
            <a:r>
              <a:rPr lang="ro-R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MD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MD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1000"/>
              </a:spcAft>
              <a:tabLst>
                <a:tab pos="228600" algn="l"/>
                <a:tab pos="540385" algn="l"/>
              </a:tabLs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o-RO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Призвание</a:t>
            </a:r>
            <a:r>
              <a:rPr lang="ro-R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явные признаки </a:t>
            </a:r>
            <a:r>
              <a:rPr lang="ro-R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соответствия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требованиям деятельности, которыми ч-к выделяется среди равных себе по обучению и развитию</a:t>
            </a:r>
            <a:r>
              <a:rPr lang="ro-RO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MD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555" indent="-270510" algn="ctr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o-RO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Типы профессиональной пригодности:</a:t>
            </a:r>
            <a:endParaRPr lang="ru-RU" b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555" indent="-270510" algn="ctr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Абсолютная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тносительная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Словарь редких IT-терминов #28 | Пикаб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008" y="1551563"/>
            <a:ext cx="4595446" cy="523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038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629" y="139243"/>
            <a:ext cx="640205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ctr" fontAlgn="t">
              <a:spcAft>
                <a:spcPts val="0"/>
              </a:spcAft>
            </a:pPr>
            <a:r>
              <a:rPr lang="ru-RU" sz="2400" b="1" cap="sm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cap="smal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тбор </a:t>
            </a:r>
            <a:r>
              <a:rPr lang="ru-RU" sz="2400" b="1" cap="sm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algn="just" fontAlgn="t"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Отбор персонала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является естественным завершением процесса подбора работников в соответствии с потребностями организации в человеческих ресурсах.</a:t>
            </a:r>
          </a:p>
          <a:p>
            <a:pPr marL="270510" algn="just" fontAlgn="t"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Как правило, до принятия организацией решения о приеме на работу кандидат должен пройти несколько ступеней отбора:</a:t>
            </a:r>
          </a:p>
          <a:p>
            <a:pPr marL="270510" algn="just" fontAlgn="t"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algn="just" fontAlgn="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Ступень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Предварительная отборочная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</a:p>
          <a:p>
            <a:pPr marL="270510" algn="just" fontAlgn="t"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algn="just" fontAlgn="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Ступень 2. Заполнение бланка заявления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algn="just" fontAlgn="t"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algn="just" fontAlgn="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Ступень 3. Беседа по найму (интервью)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algn="just" fontAlgn="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Должен ли HR собеседовать программиста | D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52" y="2543052"/>
            <a:ext cx="5715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42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8" y="235131"/>
            <a:ext cx="7052687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ctr" fontAlgn="t">
              <a:spcBef>
                <a:spcPts val="60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Виды интервью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 fontAlgn="t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Биографическое интервью.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 fontAlgn="t"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Ситуационное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интервью. </a:t>
            </a:r>
          </a:p>
          <a:p>
            <a:pPr marL="270510" algn="just" fontAlgn="t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Структурированное интервью.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 fontAlgn="t"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Интервью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компетенциям.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Стрессовое интервью. </a:t>
            </a:r>
          </a:p>
          <a:p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собеседования по найму: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схеме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ход беседы не может быть приспособлен к особенностям кандидата, стесняет его, сужает возможности получения информации</a:t>
            </a: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Слабоформализованные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заранее готовятся только основные вопросы, проводящий имеет возможность включать и другие, незапланированные вопросы, гибко меняя ход беседы.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 схеме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заранее готовится лишь список тем, которые должны быть затронуты. </a:t>
            </a:r>
          </a:p>
          <a:p>
            <a:pPr marL="270510" algn="just" fontAlgn="t">
              <a:spcBef>
                <a:spcPts val="600"/>
              </a:spcBef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0" name="Picture 4" descr="﻿ОПИШИТЕ СВОЮ ПРОФЕССИЮ 3 СЛОВАМИ, НЕ НАЗЫВАЯ ЕЕ.,работа,профессия,тл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839" y="668215"/>
            <a:ext cx="3270778" cy="58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835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223" y="375545"/>
            <a:ext cx="86084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4. Тестирование,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Проверка рекомендаций и послужного списка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Медицинский осмотр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7. Принятие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﻿The relationship between your degree and the field of your work...,Образование,работа,профессия,аквалангист,пусты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760" y="1391208"/>
            <a:ext cx="5337175" cy="546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15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647" y="180775"/>
            <a:ext cx="6096000" cy="39149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0510" algn="just">
              <a:lnSpc>
                <a:spcPct val="115000"/>
              </a:lnSpc>
              <a:spcAft>
                <a:spcPts val="0"/>
              </a:spcAft>
            </a:pPr>
            <a:r>
              <a:rPr lang="ru-RU" b="1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к собеседованию 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lnSpc>
                <a:spcPct val="115000"/>
              </a:lnSpc>
              <a:spcAft>
                <a:spcPts val="0"/>
              </a:spcAft>
            </a:pPr>
            <a:r>
              <a:rPr lang="ru-RU" b="1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Собеседование </a:t>
            </a:r>
            <a:r>
              <a:rPr lang="ru-RU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включает в себя три этапа: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установление контакта с кандидатом;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интервью (получение необходимой информации и ее проверка);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завершение интервью (подведение итогов и, при желаемом результате, договоренность о следующей встрече).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lnSpc>
                <a:spcPct val="115000"/>
              </a:lnSpc>
              <a:spcAft>
                <a:spcPts val="0"/>
              </a:spcAft>
            </a:pPr>
            <a:r>
              <a:rPr lang="ru-RU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задачи интервью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уровень способностей кандидата, соответствие способностей требованиям должности;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личные особенности кандидата.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Анекдоты про профе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85" y="1762378"/>
            <a:ext cx="4863856" cy="483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609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0748" y="260552"/>
            <a:ext cx="3895041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отбора кадров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9585" y="115829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o-RO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I. Образование.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II. Опыт.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III. Физические данные.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IV. Акцентуация личности.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Скачать прикольные и красивые картинки: Прикольные картинки про работу на  fun.tochka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484" y="2971257"/>
            <a:ext cx="5891089" cy="34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риколы про работу: 50+ анекдот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18" y="3385039"/>
            <a:ext cx="4384596" cy="31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986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4766" y="496389"/>
            <a:ext cx="883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4195" y="193430"/>
            <a:ext cx="856923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 интервью при профотборе </a:t>
            </a:r>
          </a:p>
          <a:p>
            <a:pPr lvl="0" algn="just">
              <a:spcAft>
                <a:spcPts val="0"/>
              </a:spcAft>
            </a:pP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Расскажите немного о себе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000" i="1" dirty="0" smtClean="0"/>
              <a:t>2. «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представляется жизнь? Есть ли в ней трудности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lvl="0" algn="just">
              <a:spcAft>
                <a:spcPts val="0"/>
              </a:spcAft>
            </a:pP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«Почему вы считаете себя достойным занять данную должность?»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just">
              <a:spcAft>
                <a:spcPts val="0"/>
              </a:spcAft>
            </a:pP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«Ваши сильные стороны?»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Прикольные открытки про работу (19 шт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07" y="3387114"/>
            <a:ext cx="6191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30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646" y="339634"/>
            <a:ext cx="838635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/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Заинтересованность в работе, степень ответственности: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 готовы к сверхурочной работе?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Вы проявляли свою инициативу на предыдущем месте работы?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Вы поступите, если работа покажется Вам не по силам?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Вы поступите, когда Ваша работа будет требовать от Вас дополнительных усилий и сверхурочного времени? </a:t>
            </a:r>
          </a:p>
          <a:p>
            <a:pPr marL="270510" algn="just"/>
            <a:endParaRPr lang="ru-RU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/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Целеустремленность: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Ставили ли Вы перед собой почти нереальные цели?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Достигали ли Вы их и каким образом?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Вы сталкиваетесь с трудностями, что Вы делаете?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 принципиальный человек?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Могут ли про Вас сказать другие, что Вы — человек слова?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часто Вы ставите пред собой труднодостижимые цели?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Степень самоорганизации: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Планируете ли Вы свой день заранее?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 ли Вы планы на ближайшие полгода, год?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Планируете ли Вы свои расходы?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 ли Вы тратите времени на то, чтобы привести свои вещи в порядок?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Требовательны ли Вы к окружающим?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Требовательны ли Вы к себе?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7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555" y="373274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и подбор персонала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изучения психологических и профессиональных качеств кандидата с целью установления его пригодности для выполнения обязанностей, а также выбор из совокупности претендентов наиболее подходящего с учетом соответствия его квалификации, специальности, личных качеств и способностей характеру деятельности, интересам организации и самого работника.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персонала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важный этап в работе с кадрами, включающий расчет потребности в персонале, построение модели рабочих мест, профессиональный отбор кадров и формирование резерва.</a:t>
            </a:r>
          </a:p>
          <a:p>
            <a:pPr algn="just" fontAlgn="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 звеном в процессе подбора персонала можно назвать определение адекватных требований к кандидатам. </a:t>
            </a:r>
          </a:p>
          <a:p>
            <a:pPr algn="just" fontAlgn="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Документированной основой для разработки таких требований являются должностная инструкция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профессиограмма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два источника отбора кадров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внутренний и внешний.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ин от пользователя Валентина на доске Кадровое дело | Собеседования, Юмор,  Фитн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192" y="1869871"/>
            <a:ext cx="5380891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614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080" y="335846"/>
            <a:ext cx="8503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Самооценка: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 считаете себя способным человеком?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Считаете ли Вы себя неординарным человеком, выделяющимся из толпы?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 можете принимать ответственные решения в сложных ситуациях?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Многого ли Вы добились в жизни?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у Вас будет выбор, приметесь ли Вы за дело, которое заведомо будет нелегким для Вас?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 бы у Вас была возможность прожить жизнь заново, Вы бы изменили в ней что-то? Если да, то что? </a:t>
            </a:r>
          </a:p>
          <a:p>
            <a:pPr marL="27051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Независимость: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 склонны отстаивать свое мнение?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Нравятся ли Вам люди, имеющие свое мнение, которое может быть идет вразрез с мнением остальных?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Когда Вам нужно принять важное решение, Вы предпочитаете сами решить или советуетесь с кем-то?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Вы считаете, что Ваш начальник не прав, Вы скажете ему о его заблуждении или предпочтете промолчать?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Вас легко уговорить?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57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7131" y="518890"/>
            <a:ext cx="71279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Тенденция к лидерству: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 предпочли бы руководить или подчиняться?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Вы считаете, смогли бы Вы управлять коллективом?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 хороший организатор?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Вам нравится быть в центре внимания?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Хотели ли Вы когда-нибудь открыть свое дело? Какое?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Вам мешает? </a:t>
            </a:r>
          </a:p>
          <a:p>
            <a:pPr marL="27051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Направленность отношений: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 легко сходитесь, находите общий язык с людьми?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 можете прочувствовать ситуацию другого человека так, будто Вы переживаете это?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Вас можно назвать отзывчивым человеком?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Приведите пример, когда Вы проявляли такие качества. Вы часто критикуете других людей?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 считаете, что нужно помогать людям, или многие просто пользуются этим и могут справиться с трудностями сами?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29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942" y="699092"/>
            <a:ext cx="791173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 Корпоративность: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Вас важна принадлежность к группе?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Характерна ли была конфликтная обстановка на Вашей бывшей работе?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 ли Вы конфликтовали с сотрудниками? С руководством?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Каким образом Вы решаете конфликты на работе?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Ценны ли для Вас негласные правила, обычаи в коллективе? Придерживаетесь ли Вы их?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Вас удобнее работать в коллективе или в одиночку? </a:t>
            </a:r>
          </a:p>
          <a:p>
            <a:pPr marL="270510" algn="just"/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Мотивация к работе: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Вы желаете получить это место работы?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 какую заработную плату Вы рассчитываете?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для Вас в работе главное?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значит для Вас хорошая работа?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значит для Вас престижная работа?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Легко ли Вы адаптируетесь к изменившимся условиям работы?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Мешает ли Вам это эффективно работать?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04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031" y="811304"/>
            <a:ext cx="115003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Существует также ряд «затруднительных» вопросов, которые вы можете задать кандидату и на основании полученных ответов сделать соответствующие выводы: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70510"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 что Вас критиковали на последнем месте работы?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 бы Вы хотели изменить в себе, как в человеке и как в профессионале?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Какую именно работу Вы выполняете с наибольшим удовольствием? Какую с наименьшим?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Опишите себя несколькими словами.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Какими словами Вас описали бы ваши коллеги? Близкие знакомые?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 иногда искажаете правду? В каких случаях Вы это делаете?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Опишите идеального начальника и его противоположный портрет.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каких обстоятельствах Вам трудно добиться успеха? Приведите пример.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 бы Вы изменили в работе для того, чтобы она стала более интересной?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 чем Вы не хотели бы столкнуться на новом месте работы? 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 всех есть свои недостатки. Назовите, какие черты Вы хотели бы исправить в себе? </a:t>
            </a:r>
          </a:p>
          <a:p>
            <a:pPr marL="270510" algn="just"/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64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437" y="1355918"/>
            <a:ext cx="112482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нать теоретический материал по теме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на тему: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(характеристика, предназначение, модель составления. Требования к организации данных и ошибки при составлении документа)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Мотивационное письмо (предназначение, требования к объему и содержанию, примеры написания)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хэдхантинга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Проанализировать интернет ресурсы в отношении вакансий для психологов на данный момент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 каких сайтах и платформах есть предложения, какие требования к кандидату и перспективы трудоустройства для студентов- психологов и выпускников. Требования к уровню образования и квалификации специалиста)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7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360" y="231993"/>
            <a:ext cx="77266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/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Внутренний источник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заполнение вакансий путем привлечения работников уже работающих в организации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ctr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Преимущества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внутреннего отбора: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обходится дешевле и требует меньших усилий.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внутреннего продвижения по служебной лестнице является стимулом для всего коллектива,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большая отдача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 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такие работники уже «вписались» в организацию, освоили основные принципы ее работы, приспособились к особенностям взаимодействия, требованиям корпоративной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культуры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ориентация в работе и адаптация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будут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требовать гораздо меньших затрат и времени.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руководство видело данного работника в процессе деятельности, знает его успехи, возможности,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осведомлено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 достоинствах и недостатках претендента на 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должность</a:t>
            </a:r>
          </a:p>
          <a:p>
            <a:pPr lvl="0" algn="just"/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Недостатки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внутреннего отбора: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неоднозначное отношение со стороны коллектива к тем, кто продвинулся по служебной лестнице.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у работника «свежего» взгляда, новизны в решениях, нового подхода.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Почему вы берёте на работу только женатых? - Потому что они привыкли к  оскорблениям и не торопятся домой в конце … | Юмор о работе, Юмористические  цитаты, Цита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040" y="1943101"/>
            <a:ext cx="4158759" cy="415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79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373" y="166804"/>
            <a:ext cx="11520435" cy="3689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 fontAlgn="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Внешние источники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наиболее распространены, так как ресурсы компании ограничены, и даже если на вакантную должность находится замещение внутри компании, то освобождается место работника, который занял первую вакансию.</a:t>
            </a:r>
          </a:p>
          <a:p>
            <a:pPr marL="270510" algn="just">
              <a:lnSpc>
                <a:spcPct val="150000"/>
              </a:lnSpc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Внешний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отбор подразумевает привлечение к работе людей, не связанных с предприятием. 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Достоинства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внешних источников: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больший выбор.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привлечение новых людей дает больше шансов для свежих идей, решений. </a:t>
            </a:r>
          </a:p>
          <a:p>
            <a:pPr marL="270510" algn="just">
              <a:lnSpc>
                <a:spcPct val="150000"/>
              </a:lnSpc>
            </a:pPr>
            <a:endParaRPr lang="ru-RU" b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6" name="Picture 6" descr="https://vynesimozg.com/wp-content/uploads/2015/02/20200802-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380" y="3780692"/>
            <a:ext cx="4991993" cy="289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64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623" y="521571"/>
            <a:ext cx="844731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Каким образом можно привлечь кандидатов со 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стороны?</a:t>
            </a:r>
          </a:p>
          <a:p>
            <a:pPr marL="270510" algn="just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HR-ы, приколы, собеседования | Пикаб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0" y="1732085"/>
            <a:ext cx="3063631" cy="22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с Днем HR-менеджера (25 фот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144" y="1949301"/>
            <a:ext cx="573405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2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723" y="180933"/>
            <a:ext cx="6096000" cy="65003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следует обратить внимание на тех, кто уже обращался в организацию в процессе поиска работы и был «зачислен в резерв».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 или негласно оповестить работников организации о свободных местах (есть вероятность, что они сами могут выступить в качестве рекрутеров).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дать объявления в СМИ (это касается прежде всего специализированных изданий).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разработке текста объявлений следует начать со слов, раскрывающих образ компании.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установление контактов с образовательными учреждениями.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обратиться в агентство по подбору персонала.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День HR-менеджера - открытки, поздравления в прозе и стихи про HR - Главре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669" y="454311"/>
            <a:ext cx="3725252" cy="571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27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749" y="267172"/>
            <a:ext cx="61036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/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Идеализированное описание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работы</a:t>
            </a:r>
          </a:p>
          <a:p>
            <a:pPr marL="270510"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 выглядят более привлекательными, что не отвечает реальному положению вещей.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 человека завышаются ожидания по поводу будущей работы.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 результате может откликнутся довольно большое количество претендентов на должность.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 последствии, когда ожидания от работы не оправдаются, это неизбежно повлечет за собой внутренний конфликт принятого работника, его неудовлетворенность работой, недовольство,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следствием чего может быть низкая работоспособность и отдача в работе, переход на другую должность, и наконец, его увольнение (в основном, по собственному желанию).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этом весь процесс поиска нужно будет начинать сначала.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﻿Вы станете голосом нашего славного леса. Вы будете выстраивать доверительные, прочные, долгосрочные отношения с клиентами.&#10;XanderToons&#10;VK, twitter, instagram.&#10;Нет, мы говорим о должности \ &quot;специалист - аудио-сопроводитель будущих клиентов группы \ компаний лесного холдинга&quot;! у&#10;Сова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76" y="690928"/>
            <a:ext cx="5984631" cy="608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95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340" y="353201"/>
            <a:ext cx="63510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/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Реалистичное описание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работы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 для всех будет привлекательным,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 всех будут устраивать условия.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Однако этот вариант предполагает отзывы только тех людей, чьим запросам соответствует данная работа.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 этом случае работа будет в основном оправдывать ожидания претендента, что повлечет за собой большую степень удовлетворенности. </a:t>
            </a:r>
          </a:p>
          <a:p>
            <a:pPr marL="270510" algn="just"/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HR-ы, приколы, собеседования | Пикаб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23" y="2951802"/>
            <a:ext cx="5621215" cy="382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1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698" y="291403"/>
            <a:ext cx="8373291" cy="4549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ctr" fontAlgn="t">
              <a:lnSpc>
                <a:spcPts val="1275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Виды внешних источников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270510" algn="just" fontAlgn="t">
              <a:lnSpc>
                <a:spcPts val="1275"/>
              </a:lnSpc>
              <a:spcBef>
                <a:spcPts val="600"/>
              </a:spcBef>
              <a:spcAft>
                <a:spcPts val="0"/>
              </a:spcAft>
            </a:pPr>
            <a:endParaRPr lang="ru-RU" sz="24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13410" indent="-342900" algn="just" fontAlgn="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Привлечение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кандидатов на вакантную должность по рекомендациям знакомых и родственников, работающих в компании.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 fontAlgn="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«Самостоятельные» кандидаты</a:t>
            </a:r>
          </a:p>
          <a:p>
            <a:pPr marL="270510" algn="just" fontAlgn="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Реклама в СМИ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Контакты с учебными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заведениями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Государственные службы занятости (биржи труда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 Кадровые агентства</a:t>
            </a: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13410" indent="-342900" algn="just" fontAlgn="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Picture 2" descr="Свежие приколы для поднятия настроения. Новая порция эндорфина на весь  день! | Mix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77" y="1420309"/>
            <a:ext cx="4428636" cy="545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962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2043</Words>
  <Application>Microsoft Office PowerPoint</Application>
  <PresentationFormat>Широкоэкранный</PresentationFormat>
  <Paragraphs>208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Times New Roman</vt:lpstr>
      <vt:lpstr>Тема Office</vt:lpstr>
      <vt:lpstr>Bitmap 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Профессиональный отбор, подбор и профессиональная пригодность</dc:title>
  <dc:creator>Eduard Stempovschi</dc:creator>
  <cp:lastModifiedBy>Olga</cp:lastModifiedBy>
  <cp:revision>35</cp:revision>
  <dcterms:created xsi:type="dcterms:W3CDTF">2021-10-10T17:37:54Z</dcterms:created>
  <dcterms:modified xsi:type="dcterms:W3CDTF">2022-10-25T05:31:43Z</dcterms:modified>
</cp:coreProperties>
</file>