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32"/>
  </p:notesMasterIdLst>
  <p:sldIdLst>
    <p:sldId id="256" r:id="rId2"/>
    <p:sldId id="272" r:id="rId3"/>
    <p:sldId id="304" r:id="rId4"/>
    <p:sldId id="305" r:id="rId5"/>
    <p:sldId id="306" r:id="rId6"/>
    <p:sldId id="307" r:id="rId7"/>
    <p:sldId id="308" r:id="rId8"/>
    <p:sldId id="309" r:id="rId9"/>
    <p:sldId id="290" r:id="rId10"/>
    <p:sldId id="273" r:id="rId11"/>
    <p:sldId id="302" r:id="rId12"/>
    <p:sldId id="274" r:id="rId13"/>
    <p:sldId id="275" r:id="rId14"/>
    <p:sldId id="303" r:id="rId15"/>
    <p:sldId id="276" r:id="rId16"/>
    <p:sldId id="277" r:id="rId17"/>
    <p:sldId id="316" r:id="rId18"/>
    <p:sldId id="278" r:id="rId19"/>
    <p:sldId id="279" r:id="rId20"/>
    <p:sldId id="280" r:id="rId21"/>
    <p:sldId id="281" r:id="rId22"/>
    <p:sldId id="282" r:id="rId23"/>
    <p:sldId id="310" r:id="rId24"/>
    <p:sldId id="311" r:id="rId25"/>
    <p:sldId id="319" r:id="rId26"/>
    <p:sldId id="312" r:id="rId27"/>
    <p:sldId id="313" r:id="rId28"/>
    <p:sldId id="314" r:id="rId29"/>
    <p:sldId id="315" r:id="rId30"/>
    <p:sldId id="31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210" autoAdjust="0"/>
  </p:normalViewPr>
  <p:slideViewPr>
    <p:cSldViewPr snapToGrid="0">
      <p:cViewPr varScale="1">
        <p:scale>
          <a:sx n="63" d="100"/>
          <a:sy n="63" d="100"/>
        </p:scale>
        <p:origin x="1382" y="62"/>
      </p:cViewPr>
      <p:guideLst/>
    </p:cSldViewPr>
  </p:slideViewPr>
  <p:notesTextViewPr>
    <p:cViewPr>
      <p:scale>
        <a:sx n="1" d="1"/>
        <a:sy n="1" d="1"/>
      </p:scale>
      <p:origin x="0" y="0"/>
    </p:cViewPr>
  </p:notesTextViewPr>
  <p:sorterViewPr>
    <p:cViewPr>
      <p:scale>
        <a:sx n="100" d="100"/>
        <a:sy n="100" d="100"/>
      </p:scale>
      <p:origin x="0" y="-46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D643A-43F9-46EE-BDCE-0A016A166737}" type="datetimeFigureOut">
              <a:rPr lang="ro-RO" smtClean="0"/>
              <a:t>26.09.2024</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15DC9-7377-47A7-B9CE-BD0A426A54AA}" type="slidenum">
              <a:rPr lang="ro-RO" smtClean="0"/>
              <a:t>‹#›</a:t>
            </a:fld>
            <a:endParaRPr lang="ro-RO"/>
          </a:p>
        </p:txBody>
      </p:sp>
    </p:spTree>
    <p:extLst>
      <p:ext uri="{BB962C8B-B14F-4D97-AF65-F5344CB8AC3E}">
        <p14:creationId xmlns:p14="http://schemas.microsoft.com/office/powerpoint/2010/main" val="103745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0015DC9-7377-47A7-B9CE-BD0A426A54AA}" type="slidenum">
              <a:rPr lang="ro-RO" smtClean="0"/>
              <a:t>7</a:t>
            </a:fld>
            <a:endParaRPr lang="ro-RO"/>
          </a:p>
        </p:txBody>
      </p:sp>
    </p:spTree>
    <p:extLst>
      <p:ext uri="{BB962C8B-B14F-4D97-AF65-F5344CB8AC3E}">
        <p14:creationId xmlns:p14="http://schemas.microsoft.com/office/powerpoint/2010/main" val="8066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0015DC9-7377-47A7-B9CE-BD0A426A54AA}" type="slidenum">
              <a:rPr lang="ro-RO" smtClean="0"/>
              <a:t>19</a:t>
            </a:fld>
            <a:endParaRPr lang="ro-RO"/>
          </a:p>
        </p:txBody>
      </p:sp>
    </p:spTree>
    <p:extLst>
      <p:ext uri="{BB962C8B-B14F-4D97-AF65-F5344CB8AC3E}">
        <p14:creationId xmlns:p14="http://schemas.microsoft.com/office/powerpoint/2010/main" val="128885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0015DC9-7377-47A7-B9CE-BD0A426A54AA}" type="slidenum">
              <a:rPr lang="ro-RO" smtClean="0"/>
              <a:t>23</a:t>
            </a:fld>
            <a:endParaRPr lang="ro-RO"/>
          </a:p>
        </p:txBody>
      </p:sp>
    </p:spTree>
    <p:extLst>
      <p:ext uri="{BB962C8B-B14F-4D97-AF65-F5344CB8AC3E}">
        <p14:creationId xmlns:p14="http://schemas.microsoft.com/office/powerpoint/2010/main" val="1676982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C0015DC9-7377-47A7-B9CE-BD0A426A54AA}" type="slidenum">
              <a:rPr lang="ro-RO" smtClean="0"/>
              <a:t>26</a:t>
            </a:fld>
            <a:endParaRPr lang="ro-RO"/>
          </a:p>
        </p:txBody>
      </p:sp>
    </p:spTree>
    <p:extLst>
      <p:ext uri="{BB962C8B-B14F-4D97-AF65-F5344CB8AC3E}">
        <p14:creationId xmlns:p14="http://schemas.microsoft.com/office/powerpoint/2010/main" val="3412455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9/26/2024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9/26/2024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9/26/2024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9/26/2024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9/26/2024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FE752-D6CA-48E6-8386-72E89E7ED27F}"/>
              </a:ext>
            </a:extLst>
          </p:cNvPr>
          <p:cNvSpPr>
            <a:spLocks noGrp="1"/>
          </p:cNvSpPr>
          <p:nvPr>
            <p:ph type="ctrTitle"/>
          </p:nvPr>
        </p:nvSpPr>
        <p:spPr/>
        <p:txBody>
          <a:bodyPr/>
          <a:lstStyle/>
          <a:p>
            <a:r>
              <a:rPr lang="en-US" cap="none" dirty="0"/>
              <a:t>Using</a:t>
            </a:r>
            <a:r>
              <a:rPr lang="en-US" dirty="0"/>
              <a:t> verbs </a:t>
            </a:r>
            <a:r>
              <a:rPr lang="en-US" cap="none" dirty="0"/>
              <a:t>correctly</a:t>
            </a:r>
            <a:endParaRPr lang="ro-RO" dirty="0"/>
          </a:p>
        </p:txBody>
      </p:sp>
      <p:sp>
        <p:nvSpPr>
          <p:cNvPr id="3" name="Subtitle 2">
            <a:extLst>
              <a:ext uri="{FF2B5EF4-FFF2-40B4-BE49-F238E27FC236}">
                <a16:creationId xmlns:a16="http://schemas.microsoft.com/office/drawing/2014/main" id="{652EE093-1B14-422B-A32E-3DE737E9C0FC}"/>
              </a:ext>
            </a:extLst>
          </p:cNvPr>
          <p:cNvSpPr>
            <a:spLocks noGrp="1"/>
          </p:cNvSpPr>
          <p:nvPr>
            <p:ph type="subTitle" idx="1"/>
          </p:nvPr>
        </p:nvSpPr>
        <p:spPr/>
        <p:txBody>
          <a:bodyPr>
            <a:normAutofit fontScale="92500" lnSpcReduction="10000"/>
          </a:bodyPr>
          <a:lstStyle/>
          <a:p>
            <a:r>
              <a:rPr lang="en-US" sz="2800" b="1" dirty="0">
                <a:solidFill>
                  <a:schemeClr val="tx1"/>
                </a:solidFill>
              </a:rPr>
              <a:t>PhD </a:t>
            </a:r>
            <a:r>
              <a:rPr lang="en-US" sz="2800" b="1" dirty="0" err="1">
                <a:solidFill>
                  <a:schemeClr val="tx1"/>
                </a:solidFill>
              </a:rPr>
              <a:t>Dorina</a:t>
            </a:r>
            <a:r>
              <a:rPr lang="en-US" sz="2800" b="1" dirty="0">
                <a:solidFill>
                  <a:schemeClr val="tx1"/>
                </a:solidFill>
              </a:rPr>
              <a:t> </a:t>
            </a:r>
            <a:r>
              <a:rPr lang="en-US" sz="2800" b="1" dirty="0" err="1">
                <a:solidFill>
                  <a:schemeClr val="tx1"/>
                </a:solidFill>
              </a:rPr>
              <a:t>Macovei</a:t>
            </a:r>
            <a:endParaRPr lang="ro-RO" sz="2800" b="1" dirty="0">
              <a:solidFill>
                <a:schemeClr val="tx1"/>
              </a:solidFill>
            </a:endParaRPr>
          </a:p>
        </p:txBody>
      </p:sp>
    </p:spTree>
    <p:extLst>
      <p:ext uri="{BB962C8B-B14F-4D97-AF65-F5344CB8AC3E}">
        <p14:creationId xmlns:p14="http://schemas.microsoft.com/office/powerpoint/2010/main" val="36366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F68E67-3965-429D-BF03-2F1297DF1BA0}"/>
              </a:ext>
            </a:extLst>
          </p:cNvPr>
          <p:cNvSpPr/>
          <p:nvPr/>
        </p:nvSpPr>
        <p:spPr>
          <a:xfrm>
            <a:off x="423745" y="474345"/>
            <a:ext cx="11396547" cy="5693866"/>
          </a:xfrm>
          <a:prstGeom prst="rect">
            <a:avLst/>
          </a:prstGeom>
        </p:spPr>
        <p:txBody>
          <a:bodyPr wrap="square">
            <a:spAutoFit/>
          </a:bodyPr>
          <a:lstStyle/>
          <a:p>
            <a:pPr indent="448310" algn="just">
              <a:spcAft>
                <a:spcPts val="0"/>
              </a:spcAft>
            </a:pPr>
            <a:r>
              <a:rPr lang="en-GB" sz="2800" dirty="0">
                <a:latin typeface="Times New Roman" panose="02020603050405020304" pitchFamily="18" charset="0"/>
                <a:ea typeface="Times New Roman" panose="02020603050405020304" pitchFamily="18" charset="0"/>
              </a:rPr>
              <a:t>There are also many verb patterns which are common in English. When two verbs are used, it is especially important to be careful with the form the second verb takes (</a:t>
            </a:r>
            <a:r>
              <a:rPr lang="en-GB" sz="2800" dirty="0">
                <a:solidFill>
                  <a:srgbClr val="FF0000"/>
                </a:solidFill>
                <a:latin typeface="Times New Roman" panose="02020603050405020304" pitchFamily="18" charset="0"/>
                <a:ea typeface="Times New Roman" panose="02020603050405020304" pitchFamily="18" charset="0"/>
              </a:rPr>
              <a:t>infinitive - to do, base form – do, verb </a:t>
            </a:r>
            <a:r>
              <a:rPr lang="en-GB" sz="2800" dirty="0" err="1">
                <a:solidFill>
                  <a:srgbClr val="FF0000"/>
                </a:solidFill>
                <a:latin typeface="Times New Roman" panose="02020603050405020304" pitchFamily="18" charset="0"/>
                <a:ea typeface="Times New Roman" panose="02020603050405020304" pitchFamily="18" charset="0"/>
              </a:rPr>
              <a:t>ing</a:t>
            </a:r>
            <a:r>
              <a:rPr lang="en-GB" sz="2800" dirty="0">
                <a:solidFill>
                  <a:srgbClr val="FF0000"/>
                </a:solidFill>
                <a:latin typeface="Times New Roman" panose="02020603050405020304" pitchFamily="18" charset="0"/>
                <a:ea typeface="Times New Roman" panose="02020603050405020304" pitchFamily="18" charset="0"/>
              </a:rPr>
              <a:t> - doing</a:t>
            </a:r>
            <a:r>
              <a:rPr lang="en-GB" sz="2800" dirty="0">
                <a:latin typeface="Times New Roman" panose="02020603050405020304" pitchFamily="18" charset="0"/>
                <a:ea typeface="Times New Roman" panose="02020603050405020304" pitchFamily="18" charset="0"/>
              </a:rPr>
              <a:t>).</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en-GB" sz="2800" dirty="0">
                <a:latin typeface="Times New Roman" panose="02020603050405020304" pitchFamily="18" charset="0"/>
                <a:ea typeface="Times New Roman" panose="02020603050405020304" pitchFamily="18" charset="0"/>
              </a:rPr>
              <a:t>Here are the most common verb patterns characteristic of English:</a:t>
            </a:r>
            <a:endParaRPr lang="ro-RO" sz="2800"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pPr>
            <a:r>
              <a:rPr lang="en-GB" sz="2800" b="1" i="1" dirty="0">
                <a:solidFill>
                  <a:srgbClr val="FF0000"/>
                </a:solidFill>
                <a:latin typeface="Times New Roman" panose="02020603050405020304" pitchFamily="18" charset="0"/>
                <a:ea typeface="Times New Roman" panose="02020603050405020304" pitchFamily="18" charset="0"/>
              </a:rPr>
              <a:t>Verb + infinitive</a:t>
            </a:r>
            <a:r>
              <a:rPr lang="ro-RO" sz="2800" b="1" i="1" dirty="0">
                <a:solidFill>
                  <a:srgbClr val="FF0000"/>
                </a:solidFill>
                <a:latin typeface="Times New Roman" panose="02020603050405020304" pitchFamily="18" charset="0"/>
                <a:ea typeface="Times New Roman" panose="02020603050405020304" pitchFamily="18" charset="0"/>
              </a:rPr>
              <a:t> (</a:t>
            </a:r>
            <a:r>
              <a:rPr lang="en-GB" sz="2800" dirty="0">
                <a:latin typeface="Times New Roman" panose="02020603050405020304" pitchFamily="18" charset="0"/>
                <a:ea typeface="Times New Roman" panose="02020603050405020304" pitchFamily="18" charset="0"/>
              </a:rPr>
              <a:t>the most common verb combination forms</a:t>
            </a:r>
            <a:r>
              <a:rPr lang="ro-RO" sz="2800" dirty="0">
                <a:latin typeface="Times New Roman" panose="02020603050405020304" pitchFamily="18" charset="0"/>
                <a:ea typeface="Times New Roman" panose="02020603050405020304" pitchFamily="18" charset="0"/>
              </a:rPr>
              <a:t>)</a:t>
            </a:r>
            <a:r>
              <a:rPr lang="en-GB" sz="2800" dirty="0">
                <a:latin typeface="Times New Roman" panose="02020603050405020304" pitchFamily="18" charset="0"/>
                <a:ea typeface="Times New Roman" panose="02020603050405020304" pitchFamily="18" charset="0"/>
              </a:rPr>
              <a:t>:  </a:t>
            </a:r>
            <a:r>
              <a:rPr lang="en-GB" sz="2800" i="1" dirty="0">
                <a:latin typeface="Times New Roman" panose="02020603050405020304" pitchFamily="18" charset="0"/>
                <a:ea typeface="Times New Roman" panose="02020603050405020304" pitchFamily="18" charset="0"/>
              </a:rPr>
              <a:t>afford, agree, aim, appear, arrange, attempt, beg, care, choose, claim, dare, decide, demand, deserve, expect, fail, happen, help, hesitate, hope, learn, long, manage, mean, need, neglect, offer, plan, prepare, pretend, proceed, promise, refuse, resolve, seem, stop, swear, tend, threaten, use, volunteer, vow (promise), want, wish, would hate, would like, would love, would prefer.</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en-GB" sz="2800" dirty="0">
                <a:latin typeface="Times New Roman" panose="02020603050405020304" pitchFamily="18" charset="0"/>
                <a:ea typeface="Times New Roman" panose="02020603050405020304" pitchFamily="18" charset="0"/>
              </a:rPr>
              <a:t>E.g. </a:t>
            </a:r>
            <a:r>
              <a:rPr lang="en-GB" sz="2800" i="1" dirty="0">
                <a:solidFill>
                  <a:srgbClr val="00B050"/>
                </a:solidFill>
                <a:latin typeface="Times New Roman" panose="02020603050405020304" pitchFamily="18" charset="0"/>
                <a:ea typeface="Times New Roman" panose="02020603050405020304" pitchFamily="18" charset="0"/>
              </a:rPr>
              <a:t>He couldn’t </a:t>
            </a:r>
            <a:r>
              <a:rPr lang="en-GB" sz="2800" b="1" i="1" dirty="0">
                <a:solidFill>
                  <a:srgbClr val="00B050"/>
                </a:solidFill>
                <a:latin typeface="Times New Roman" panose="02020603050405020304" pitchFamily="18" charset="0"/>
                <a:ea typeface="Times New Roman" panose="02020603050405020304" pitchFamily="18" charset="0"/>
              </a:rPr>
              <a:t>afford to have </a:t>
            </a:r>
            <a:r>
              <a:rPr lang="en-GB" sz="2800" i="1" dirty="0">
                <a:solidFill>
                  <a:srgbClr val="00B050"/>
                </a:solidFill>
                <a:latin typeface="Times New Roman" panose="02020603050405020304" pitchFamily="18" charset="0"/>
                <a:ea typeface="Times New Roman" panose="02020603050405020304" pitchFamily="18" charset="0"/>
              </a:rPr>
              <a:t>a holiday abroad.</a:t>
            </a:r>
            <a:endParaRPr lang="en-US" sz="2800"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178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6D3434-C841-4861-AE6F-9DD88EE937E5}"/>
              </a:ext>
            </a:extLst>
          </p:cNvPr>
          <p:cNvSpPr/>
          <p:nvPr/>
        </p:nvSpPr>
        <p:spPr>
          <a:xfrm>
            <a:off x="365760" y="354330"/>
            <a:ext cx="11498580" cy="6432530"/>
          </a:xfrm>
          <a:prstGeom prst="rect">
            <a:avLst/>
          </a:prstGeom>
        </p:spPr>
        <p:txBody>
          <a:bodyPr wrap="square">
            <a:spAutoFit/>
          </a:bodyPr>
          <a:lstStyle/>
          <a:p>
            <a:pPr marL="342900" lvl="0" indent="-342900" algn="just">
              <a:buFont typeface="Arial" panose="020B0604020202020204" pitchFamily="34" charset="0"/>
              <a:buChar char="•"/>
            </a:pPr>
            <a:r>
              <a:rPr lang="en-GB" sz="2800" b="1" i="1" dirty="0">
                <a:solidFill>
                  <a:srgbClr val="FF0000"/>
                </a:solidFill>
                <a:latin typeface="Times New Roman" panose="02020603050405020304" pitchFamily="18" charset="0"/>
                <a:ea typeface="Times New Roman" panose="02020603050405020304" pitchFamily="18" charset="0"/>
              </a:rPr>
              <a:t>Verb +</a:t>
            </a:r>
            <a:r>
              <a:rPr lang="ro-RO" sz="2800" b="1" i="1" dirty="0">
                <a:solidFill>
                  <a:srgbClr val="FF0000"/>
                </a:solidFill>
                <a:latin typeface="Times New Roman" panose="02020603050405020304" pitchFamily="18" charset="0"/>
                <a:ea typeface="Times New Roman" panose="02020603050405020304" pitchFamily="18" charset="0"/>
              </a:rPr>
              <a:t> </a:t>
            </a:r>
            <a:r>
              <a:rPr lang="en-GB" sz="2800" b="1" i="1" dirty="0">
                <a:solidFill>
                  <a:srgbClr val="FF0000"/>
                </a:solidFill>
                <a:latin typeface="Times New Roman" panose="02020603050405020304" pitchFamily="18" charset="0"/>
                <a:ea typeface="Times New Roman" panose="02020603050405020304" pitchFamily="18" charset="0"/>
              </a:rPr>
              <a:t>Object + to-Infinitive</a:t>
            </a:r>
            <a:r>
              <a:rPr lang="en-GB" sz="2800" i="1" dirty="0">
                <a:solidFill>
                  <a:prstClr val="black"/>
                </a:solidFill>
                <a:latin typeface="Times New Roman" panose="02020603050405020304" pitchFamily="18" charset="0"/>
                <a:ea typeface="Times New Roman" panose="02020603050405020304" pitchFamily="18" charset="0"/>
              </a:rPr>
              <a:t>: advise, allow, choose, command, direct, encourage, expect, forbid, force, have, hire, instruct, invite, lead, leave, would like, would love, motivate, order, permit, persuade, prepare, promise, remind, send, teach, tell, urge</a:t>
            </a:r>
            <a:r>
              <a:rPr lang="en-150" sz="2800" i="1" dirty="0">
                <a:solidFill>
                  <a:prstClr val="black"/>
                </a:solidFill>
                <a:latin typeface="Times New Roman" panose="02020603050405020304" pitchFamily="18" charset="0"/>
                <a:ea typeface="Times New Roman" panose="02020603050405020304" pitchFamily="18" charset="0"/>
              </a:rPr>
              <a:t> (strongly advise)</a:t>
            </a:r>
            <a:r>
              <a:rPr lang="en-GB" sz="2800" i="1" dirty="0">
                <a:solidFill>
                  <a:prstClr val="black"/>
                </a:solidFill>
                <a:latin typeface="Times New Roman" panose="02020603050405020304" pitchFamily="18" charset="0"/>
                <a:ea typeface="Times New Roman" panose="02020603050405020304" pitchFamily="18" charset="0"/>
              </a:rPr>
              <a:t>, want, warn, ask, beg, challenge.</a:t>
            </a:r>
            <a:endParaRPr lang="ro-RO" sz="2800" dirty="0">
              <a:solidFill>
                <a:prstClr val="black"/>
              </a:solidFill>
              <a:latin typeface="Times New Roman" panose="02020603050405020304" pitchFamily="18" charset="0"/>
              <a:ea typeface="Times New Roman" panose="02020603050405020304" pitchFamily="18" charset="0"/>
            </a:endParaRPr>
          </a:p>
          <a:p>
            <a:pPr lvl="0" indent="448310" algn="just"/>
            <a:endParaRPr lang="ro-RO" sz="2800" i="1" dirty="0">
              <a:solidFill>
                <a:prstClr val="black"/>
              </a:solidFill>
              <a:latin typeface="Times New Roman" panose="02020603050405020304" pitchFamily="18" charset="0"/>
              <a:ea typeface="Times New Roman" panose="02020603050405020304" pitchFamily="18" charset="0"/>
            </a:endParaRPr>
          </a:p>
          <a:p>
            <a:pPr lvl="0" indent="448310" algn="just"/>
            <a:r>
              <a:rPr lang="en-GB" sz="2800" i="1" dirty="0">
                <a:solidFill>
                  <a:prstClr val="black"/>
                </a:solidFill>
                <a:latin typeface="Times New Roman" panose="02020603050405020304" pitchFamily="18" charset="0"/>
                <a:ea typeface="Times New Roman" panose="02020603050405020304" pitchFamily="18" charset="0"/>
              </a:rPr>
              <a:t>E.g. </a:t>
            </a:r>
            <a:r>
              <a:rPr lang="en-GB" sz="2800" i="1" dirty="0">
                <a:solidFill>
                  <a:srgbClr val="00B050"/>
                </a:solidFill>
                <a:latin typeface="Times New Roman" panose="02020603050405020304" pitchFamily="18" charset="0"/>
                <a:ea typeface="Times New Roman" panose="02020603050405020304" pitchFamily="18" charset="0"/>
              </a:rPr>
              <a:t>Parents </a:t>
            </a:r>
            <a:r>
              <a:rPr lang="en-GB" sz="2800" b="1" i="1" dirty="0">
                <a:solidFill>
                  <a:srgbClr val="00B050"/>
                </a:solidFill>
                <a:latin typeface="Times New Roman" panose="02020603050405020304" pitchFamily="18" charset="0"/>
                <a:ea typeface="Times New Roman" panose="02020603050405020304" pitchFamily="18" charset="0"/>
              </a:rPr>
              <a:t>want us to succeed</a:t>
            </a:r>
            <a:r>
              <a:rPr lang="en-GB" sz="2800" i="1" dirty="0">
                <a:solidFill>
                  <a:srgbClr val="00B050"/>
                </a:solidFill>
                <a:latin typeface="Times New Roman" panose="02020603050405020304" pitchFamily="18" charset="0"/>
                <a:ea typeface="Times New Roman" panose="02020603050405020304" pitchFamily="18" charset="0"/>
              </a:rPr>
              <a:t>. </a:t>
            </a:r>
          </a:p>
          <a:p>
            <a:pPr lvl="0" indent="448310" algn="just"/>
            <a:endParaRPr lang="en-GB" sz="2800" i="1" dirty="0">
              <a:solidFill>
                <a:srgbClr val="00B050"/>
              </a:solidFill>
              <a:latin typeface="Times New Roman" panose="02020603050405020304" pitchFamily="18" charset="0"/>
            </a:endParaRPr>
          </a:p>
          <a:p>
            <a:pPr marL="342900" lvl="0" indent="-342900" algn="just">
              <a:buFont typeface="Arial" panose="020B0604020202020204" pitchFamily="34" charset="0"/>
              <a:buChar char="•"/>
            </a:pPr>
            <a:r>
              <a:rPr lang="en-GB" sz="2800" b="1" i="1" dirty="0">
                <a:solidFill>
                  <a:srgbClr val="FF0000"/>
                </a:solidFill>
                <a:latin typeface="Times New Roman" panose="02020603050405020304" pitchFamily="18" charset="0"/>
                <a:ea typeface="Times New Roman" panose="02020603050405020304" pitchFamily="18" charset="0"/>
              </a:rPr>
              <a:t>Verb +Object + bare infinitive</a:t>
            </a:r>
            <a:r>
              <a:rPr lang="en-GB" sz="2800" i="1" dirty="0">
                <a:solidFill>
                  <a:prstClr val="black"/>
                </a:solidFill>
                <a:latin typeface="Times New Roman" panose="02020603050405020304" pitchFamily="18" charset="0"/>
                <a:ea typeface="Times New Roman" panose="02020603050405020304" pitchFamily="18" charset="0"/>
              </a:rPr>
              <a:t>: make, let, would rather, ‘d better</a:t>
            </a:r>
            <a:endParaRPr lang="ro-RO" sz="2800" dirty="0">
              <a:solidFill>
                <a:prstClr val="black"/>
              </a:solidFill>
              <a:latin typeface="Times New Roman" panose="02020603050405020304" pitchFamily="18" charset="0"/>
              <a:ea typeface="Times New Roman" panose="02020603050405020304" pitchFamily="18" charset="0"/>
            </a:endParaRPr>
          </a:p>
          <a:p>
            <a:pPr lvl="0" indent="448310" algn="just"/>
            <a:r>
              <a:rPr lang="en-GB" sz="2800" i="1" dirty="0">
                <a:solidFill>
                  <a:srgbClr val="FF0000"/>
                </a:solidFill>
                <a:latin typeface="Times New Roman" panose="02020603050405020304" pitchFamily="18" charset="0"/>
                <a:ea typeface="Times New Roman" panose="02020603050405020304" pitchFamily="18" charset="0"/>
              </a:rPr>
              <a:t>Help</a:t>
            </a:r>
            <a:r>
              <a:rPr lang="en-GB" sz="2800" i="1" dirty="0">
                <a:solidFill>
                  <a:prstClr val="black"/>
                </a:solidFill>
                <a:latin typeface="Times New Roman" panose="02020603050405020304" pitchFamily="18" charset="0"/>
                <a:ea typeface="Times New Roman" panose="02020603050405020304" pitchFamily="18" charset="0"/>
              </a:rPr>
              <a:t> </a:t>
            </a:r>
            <a:r>
              <a:rPr lang="en-GB" sz="2800" dirty="0">
                <a:solidFill>
                  <a:prstClr val="black"/>
                </a:solidFill>
                <a:latin typeface="Times New Roman" panose="02020603050405020304" pitchFamily="18" charset="0"/>
                <a:ea typeface="Times New Roman" panose="02020603050405020304" pitchFamily="18" charset="0"/>
              </a:rPr>
              <a:t>can be followed by both </a:t>
            </a:r>
            <a:r>
              <a:rPr lang="en-GB" sz="2800" dirty="0">
                <a:solidFill>
                  <a:srgbClr val="FF0000"/>
                </a:solidFill>
                <a:latin typeface="Times New Roman" panose="02020603050405020304" pitchFamily="18" charset="0"/>
                <a:ea typeface="Times New Roman" panose="02020603050405020304" pitchFamily="18" charset="0"/>
              </a:rPr>
              <a:t>to-infinitive</a:t>
            </a:r>
            <a:r>
              <a:rPr lang="en-GB" sz="2800" dirty="0">
                <a:solidFill>
                  <a:prstClr val="black"/>
                </a:solidFill>
                <a:latin typeface="Times New Roman" panose="02020603050405020304" pitchFamily="18" charset="0"/>
                <a:ea typeface="Times New Roman" panose="02020603050405020304" pitchFamily="18" charset="0"/>
              </a:rPr>
              <a:t> and </a:t>
            </a:r>
            <a:r>
              <a:rPr lang="en-GB" sz="2800" dirty="0">
                <a:solidFill>
                  <a:srgbClr val="FF0000"/>
                </a:solidFill>
                <a:latin typeface="Times New Roman" panose="02020603050405020304" pitchFamily="18" charset="0"/>
                <a:ea typeface="Times New Roman" panose="02020603050405020304" pitchFamily="18" charset="0"/>
              </a:rPr>
              <a:t>bare infinitive </a:t>
            </a:r>
            <a:r>
              <a:rPr lang="en-GB" sz="2800" dirty="0">
                <a:solidFill>
                  <a:prstClr val="black"/>
                </a:solidFill>
                <a:latin typeface="Times New Roman" panose="02020603050405020304" pitchFamily="18" charset="0"/>
                <a:ea typeface="Times New Roman" panose="02020603050405020304" pitchFamily="18" charset="0"/>
              </a:rPr>
              <a:t>with no change in meaning.</a:t>
            </a:r>
            <a:endParaRPr lang="ro-RO" sz="2800" dirty="0">
              <a:solidFill>
                <a:prstClr val="black"/>
              </a:solidFill>
              <a:latin typeface="Times New Roman" panose="02020603050405020304" pitchFamily="18" charset="0"/>
              <a:ea typeface="Times New Roman" panose="02020603050405020304" pitchFamily="18" charset="0"/>
            </a:endParaRPr>
          </a:p>
          <a:p>
            <a:pPr lvl="0" indent="448310" algn="just"/>
            <a:endParaRPr lang="ro-RO" sz="2800" dirty="0">
              <a:solidFill>
                <a:prstClr val="black"/>
              </a:solidFill>
              <a:latin typeface="Times New Roman" panose="02020603050405020304" pitchFamily="18" charset="0"/>
              <a:ea typeface="Times New Roman" panose="02020603050405020304" pitchFamily="18" charset="0"/>
            </a:endParaRPr>
          </a:p>
          <a:p>
            <a:pPr lvl="0" indent="448310" algn="just"/>
            <a:r>
              <a:rPr lang="en-GB" sz="2800" dirty="0">
                <a:solidFill>
                  <a:prstClr val="black"/>
                </a:solidFill>
                <a:latin typeface="Times New Roman" panose="02020603050405020304" pitchFamily="18" charset="0"/>
                <a:ea typeface="Times New Roman" panose="02020603050405020304" pitchFamily="18" charset="0"/>
              </a:rPr>
              <a:t>E.g. </a:t>
            </a:r>
            <a:r>
              <a:rPr lang="en-GB" sz="2800" i="1" dirty="0">
                <a:solidFill>
                  <a:srgbClr val="00B050"/>
                </a:solidFill>
                <a:latin typeface="Times New Roman" panose="02020603050405020304" pitchFamily="18" charset="0"/>
                <a:ea typeface="Times New Roman" panose="02020603050405020304" pitchFamily="18" charset="0"/>
              </a:rPr>
              <a:t>She </a:t>
            </a:r>
            <a:r>
              <a:rPr lang="en-GB" sz="2800" b="1" i="1" dirty="0">
                <a:solidFill>
                  <a:srgbClr val="00B050"/>
                </a:solidFill>
                <a:latin typeface="Times New Roman" panose="02020603050405020304" pitchFamily="18" charset="0"/>
                <a:ea typeface="Times New Roman" panose="02020603050405020304" pitchFamily="18" charset="0"/>
              </a:rPr>
              <a:t>made her children take </a:t>
            </a:r>
            <a:r>
              <a:rPr lang="en-GB" sz="2800" i="1" dirty="0">
                <a:solidFill>
                  <a:srgbClr val="00B050"/>
                </a:solidFill>
                <a:latin typeface="Times New Roman" panose="02020603050405020304" pitchFamily="18" charset="0"/>
                <a:ea typeface="Times New Roman" panose="02020603050405020304" pitchFamily="18" charset="0"/>
              </a:rPr>
              <a:t>vitamins. </a:t>
            </a:r>
            <a:endParaRPr lang="ro-RO" sz="2800" dirty="0">
              <a:solidFill>
                <a:srgbClr val="00B050"/>
              </a:solidFill>
              <a:latin typeface="Times New Roman" panose="02020603050405020304" pitchFamily="18" charset="0"/>
              <a:ea typeface="Times New Roman" panose="02020603050405020304" pitchFamily="18" charset="0"/>
            </a:endParaRPr>
          </a:p>
          <a:p>
            <a:pPr lvl="0" indent="448310" algn="just"/>
            <a:r>
              <a:rPr lang="en-GB" sz="2800" i="1" dirty="0">
                <a:solidFill>
                  <a:srgbClr val="00B050"/>
                </a:solidFill>
                <a:latin typeface="Times New Roman" panose="02020603050405020304" pitchFamily="18" charset="0"/>
                <a:ea typeface="Times New Roman" panose="02020603050405020304" pitchFamily="18" charset="0"/>
              </a:rPr>
              <a:t>He </a:t>
            </a:r>
            <a:r>
              <a:rPr lang="en-GB" sz="2800" b="1" i="1" dirty="0">
                <a:solidFill>
                  <a:srgbClr val="00B050"/>
                </a:solidFill>
                <a:latin typeface="Times New Roman" panose="02020603050405020304" pitchFamily="18" charset="0"/>
                <a:ea typeface="Times New Roman" panose="02020603050405020304" pitchFamily="18" charset="0"/>
              </a:rPr>
              <a:t>helped his sister (to) move </a:t>
            </a:r>
            <a:r>
              <a:rPr lang="en-GB" sz="2800" i="1" dirty="0">
                <a:solidFill>
                  <a:srgbClr val="00B050"/>
                </a:solidFill>
                <a:latin typeface="Times New Roman" panose="02020603050405020304" pitchFamily="18" charset="0"/>
                <a:ea typeface="Times New Roman" panose="02020603050405020304" pitchFamily="18" charset="0"/>
              </a:rPr>
              <a:t>in.</a:t>
            </a:r>
            <a:endParaRPr lang="ro-RO" sz="2800" dirty="0">
              <a:solidFill>
                <a:srgbClr val="00B050"/>
              </a:solidFill>
              <a:latin typeface="Times New Roman" panose="02020603050405020304" pitchFamily="18" charset="0"/>
              <a:ea typeface="Times New Roman" panose="02020603050405020304" pitchFamily="18" charset="0"/>
            </a:endParaRPr>
          </a:p>
          <a:p>
            <a:pPr lvl="0" indent="448310" algn="just"/>
            <a:endParaRPr lang="ro-RO" sz="2000" dirty="0"/>
          </a:p>
        </p:txBody>
      </p:sp>
    </p:spTree>
    <p:extLst>
      <p:ext uri="{BB962C8B-B14F-4D97-AF65-F5344CB8AC3E}">
        <p14:creationId xmlns:p14="http://schemas.microsoft.com/office/powerpoint/2010/main" val="294864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9E4250-287C-41E0-B883-EC219B49AA75}"/>
              </a:ext>
            </a:extLst>
          </p:cNvPr>
          <p:cNvSpPr/>
          <p:nvPr/>
        </p:nvSpPr>
        <p:spPr>
          <a:xfrm>
            <a:off x="434897" y="335846"/>
            <a:ext cx="11418849" cy="6124754"/>
          </a:xfrm>
          <a:prstGeom prst="rect">
            <a:avLst/>
          </a:prstGeom>
        </p:spPr>
        <p:txBody>
          <a:bodyPr wrap="square">
            <a:spAutoFit/>
          </a:bodyPr>
          <a:lstStyle/>
          <a:p>
            <a:pPr marL="342900" lvl="0" indent="-342900" algn="just">
              <a:spcAft>
                <a:spcPts val="0"/>
              </a:spcAft>
              <a:buFont typeface="Arial" panose="020B0604020202020204" pitchFamily="34" charset="0"/>
              <a:buChar char="•"/>
            </a:pPr>
            <a:r>
              <a:rPr lang="en-GB" sz="2800" b="1" i="1" dirty="0">
                <a:solidFill>
                  <a:srgbClr val="FF0000"/>
                </a:solidFill>
                <a:latin typeface="Times New Roman" panose="02020603050405020304" pitchFamily="18" charset="0"/>
                <a:ea typeface="Times New Roman" panose="02020603050405020304" pitchFamily="18" charset="0"/>
              </a:rPr>
              <a:t>Verb + gerund</a:t>
            </a:r>
            <a:r>
              <a:rPr lang="en-GB" sz="2800" i="1" dirty="0">
                <a:latin typeface="Times New Roman" panose="02020603050405020304" pitchFamily="18" charset="0"/>
                <a:ea typeface="Times New Roman" panose="02020603050405020304" pitchFamily="18" charset="0"/>
              </a:rPr>
              <a:t>. </a:t>
            </a:r>
            <a:r>
              <a:rPr lang="en-GB" sz="2800" dirty="0">
                <a:latin typeface="Times New Roman" panose="02020603050405020304" pitchFamily="18" charset="0"/>
                <a:ea typeface="Times New Roman" panose="02020603050405020304" pitchFamily="18" charset="0"/>
              </a:rPr>
              <a:t>The following verbs are usually followed by a gerund: </a:t>
            </a:r>
            <a:r>
              <a:rPr lang="en-GB" sz="2800" i="1" dirty="0">
                <a:latin typeface="Times New Roman" panose="02020603050405020304" pitchFamily="18" charset="0"/>
                <a:ea typeface="Times New Roman" panose="02020603050405020304" pitchFamily="18" charset="0"/>
              </a:rPr>
              <a:t>admit, advise, appreciate, avoid, can't help, complete, consider, delay, deny, detest, dislike, enjoy, entail</a:t>
            </a:r>
            <a:r>
              <a:rPr lang="en-150" sz="2800" i="1" dirty="0">
                <a:latin typeface="Times New Roman" panose="02020603050405020304" pitchFamily="18" charset="0"/>
                <a:ea typeface="Times New Roman" panose="02020603050405020304" pitchFamily="18" charset="0"/>
              </a:rPr>
              <a:t> (involve)</a:t>
            </a:r>
            <a:r>
              <a:rPr lang="en-GB" sz="2800" i="1" dirty="0">
                <a:latin typeface="Times New Roman" panose="02020603050405020304" pitchFamily="18" charset="0"/>
                <a:ea typeface="Times New Roman" panose="02020603050405020304" pitchFamily="18" charset="0"/>
              </a:rPr>
              <a:t>, escape, excuse, finish, forbid,  get through, imagine, involve, keep, mind, mention, miss, permit, postpone, practise, quit,  recall, report, resent, resist, resume, risk, spend (time), suggest, tolerate, waste (time).</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en-GB" sz="2800" i="1" dirty="0">
                <a:latin typeface="Times New Roman" panose="02020603050405020304" pitchFamily="18" charset="0"/>
                <a:ea typeface="Times New Roman" panose="02020603050405020304" pitchFamily="18" charset="0"/>
              </a:rPr>
              <a:t>E.g. </a:t>
            </a:r>
            <a:r>
              <a:rPr lang="en-GB" sz="2800" i="1" dirty="0">
                <a:solidFill>
                  <a:srgbClr val="00B050"/>
                </a:solidFill>
                <a:latin typeface="Times New Roman" panose="02020603050405020304" pitchFamily="18" charset="0"/>
                <a:ea typeface="Times New Roman" panose="02020603050405020304" pitchFamily="18" charset="0"/>
              </a:rPr>
              <a:t>The children </a:t>
            </a:r>
            <a:r>
              <a:rPr lang="en-GB" sz="2800" b="1" i="1" dirty="0">
                <a:solidFill>
                  <a:srgbClr val="00B050"/>
                </a:solidFill>
                <a:latin typeface="Times New Roman" panose="02020603050405020304" pitchFamily="18" charset="0"/>
                <a:ea typeface="Times New Roman" panose="02020603050405020304" pitchFamily="18" charset="0"/>
              </a:rPr>
              <a:t>can’t help laughing </a:t>
            </a:r>
            <a:r>
              <a:rPr lang="en-GB" sz="2800" i="1" dirty="0">
                <a:solidFill>
                  <a:srgbClr val="00B050"/>
                </a:solidFill>
                <a:latin typeface="Times New Roman" panose="02020603050405020304" pitchFamily="18" charset="0"/>
                <a:ea typeface="Times New Roman" panose="02020603050405020304" pitchFamily="18" charset="0"/>
              </a:rPr>
              <a:t>when their father tickles them.</a:t>
            </a:r>
            <a:endParaRPr lang="ro-RO" sz="2800" i="1"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endParaRPr lang="ro-RO" sz="2800" dirty="0">
              <a:solidFill>
                <a:srgbClr val="00B050"/>
              </a:solidFill>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pPr>
            <a:r>
              <a:rPr lang="en-GB" sz="2800" b="1" i="1" dirty="0">
                <a:solidFill>
                  <a:srgbClr val="FF0000"/>
                </a:solidFill>
                <a:latin typeface="Times New Roman" panose="02020603050405020304" pitchFamily="18" charset="0"/>
                <a:ea typeface="Times New Roman" panose="02020603050405020304" pitchFamily="18" charset="0"/>
              </a:rPr>
              <a:t>Verbs + Preposition + Gerund</a:t>
            </a:r>
            <a:r>
              <a:rPr lang="en-GB" sz="2800" i="1" dirty="0">
                <a:latin typeface="Times New Roman" panose="02020603050405020304" pitchFamily="18" charset="0"/>
                <a:ea typeface="Times New Roman" panose="02020603050405020304" pitchFamily="18" charset="0"/>
              </a:rPr>
              <a:t>: admit to, approve of, argue about, believe in, care about, complain about, concentrate on, confess to, congratulate on, depend on, disapprove of, discourage from, dream about, feel like,  forget about, insist on, object to, plan on, prevent (someone) from, refrain from</a:t>
            </a:r>
            <a:r>
              <a:rPr lang="en-150" sz="2800" i="1" dirty="0">
                <a:latin typeface="Times New Roman" panose="02020603050405020304" pitchFamily="18" charset="0"/>
                <a:ea typeface="Times New Roman" panose="02020603050405020304" pitchFamily="18" charset="0"/>
              </a:rPr>
              <a:t> (avoid)</a:t>
            </a:r>
            <a:r>
              <a:rPr lang="en-GB" sz="2800" i="1" dirty="0">
                <a:latin typeface="Times New Roman" panose="02020603050405020304" pitchFamily="18" charset="0"/>
                <a:ea typeface="Times New Roman" panose="02020603050405020304" pitchFamily="18" charset="0"/>
              </a:rPr>
              <a:t>, succeed in, talk about, think about, worry about.</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en-GB" sz="2800" dirty="0">
                <a:latin typeface="Times New Roman" panose="02020603050405020304" pitchFamily="18" charset="0"/>
                <a:ea typeface="Times New Roman" panose="02020603050405020304" pitchFamily="18" charset="0"/>
              </a:rPr>
              <a:t>E.g. </a:t>
            </a:r>
            <a:r>
              <a:rPr lang="en-GB" sz="2800" i="1" dirty="0">
                <a:solidFill>
                  <a:srgbClr val="00B050"/>
                </a:solidFill>
                <a:latin typeface="Times New Roman" panose="02020603050405020304" pitchFamily="18" charset="0"/>
                <a:ea typeface="Times New Roman" panose="02020603050405020304" pitchFamily="18" charset="0"/>
              </a:rPr>
              <a:t>They </a:t>
            </a:r>
            <a:r>
              <a:rPr lang="en-GB" sz="2800" b="1" i="1" dirty="0">
                <a:solidFill>
                  <a:srgbClr val="00B050"/>
                </a:solidFill>
                <a:latin typeface="Times New Roman" panose="02020603050405020304" pitchFamily="18" charset="0"/>
                <a:ea typeface="Times New Roman" panose="02020603050405020304" pitchFamily="18" charset="0"/>
              </a:rPr>
              <a:t>congratulated us on getting </a:t>
            </a:r>
            <a:r>
              <a:rPr lang="en-GB" sz="2800" i="1" dirty="0">
                <a:solidFill>
                  <a:srgbClr val="00B050"/>
                </a:solidFill>
                <a:latin typeface="Times New Roman" panose="02020603050405020304" pitchFamily="18" charset="0"/>
                <a:ea typeface="Times New Roman" panose="02020603050405020304" pitchFamily="18" charset="0"/>
              </a:rPr>
              <a:t>married.</a:t>
            </a:r>
            <a:endParaRPr lang="ro-RO" sz="2800"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697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DBF987-5687-4DA5-B654-67F76ABB9E81}"/>
              </a:ext>
            </a:extLst>
          </p:cNvPr>
          <p:cNvSpPr/>
          <p:nvPr/>
        </p:nvSpPr>
        <p:spPr>
          <a:xfrm>
            <a:off x="401443" y="423746"/>
            <a:ext cx="11407697" cy="5262979"/>
          </a:xfrm>
          <a:prstGeom prst="rect">
            <a:avLst/>
          </a:prstGeom>
        </p:spPr>
        <p:txBody>
          <a:bodyPr wrap="square">
            <a:spAutoFit/>
          </a:bodyPr>
          <a:lstStyle/>
          <a:p>
            <a:pPr marL="342900" lvl="0" indent="-342900" algn="just">
              <a:spcAft>
                <a:spcPts val="0"/>
              </a:spcAft>
              <a:buFont typeface="Arial" panose="020B0604020202020204" pitchFamily="34" charset="0"/>
              <a:buChar char="•"/>
            </a:pPr>
            <a:r>
              <a:rPr lang="en-GB" sz="2800" b="1" i="1" dirty="0">
                <a:solidFill>
                  <a:srgbClr val="FF0000"/>
                </a:solidFill>
                <a:latin typeface="Times New Roman" panose="02020603050405020304" pitchFamily="18" charset="0"/>
                <a:ea typeface="Times New Roman" panose="02020603050405020304" pitchFamily="18" charset="0"/>
              </a:rPr>
              <a:t>Verb + infinitive </a:t>
            </a:r>
            <a:r>
              <a:rPr lang="en-GB" sz="2800" i="1" dirty="0">
                <a:latin typeface="Times New Roman" panose="02020603050405020304" pitchFamily="18" charset="0"/>
                <a:ea typeface="Times New Roman" panose="02020603050405020304" pitchFamily="18" charset="0"/>
              </a:rPr>
              <a:t>OR </a:t>
            </a:r>
            <a:r>
              <a:rPr lang="en-GB" sz="2800" b="1" i="1" dirty="0">
                <a:solidFill>
                  <a:srgbClr val="FF0000"/>
                </a:solidFill>
                <a:latin typeface="Times New Roman" panose="02020603050405020304" pitchFamily="18" charset="0"/>
                <a:ea typeface="Times New Roman" panose="02020603050405020304" pitchFamily="18" charset="0"/>
              </a:rPr>
              <a:t>a gerund</a:t>
            </a:r>
            <a:r>
              <a:rPr lang="en-GB" sz="2800" b="1" i="1" dirty="0">
                <a:latin typeface="Times New Roman" panose="02020603050405020304" pitchFamily="18" charset="0"/>
                <a:ea typeface="Times New Roman" panose="02020603050405020304" pitchFamily="18" charset="0"/>
              </a:rPr>
              <a:t> </a:t>
            </a:r>
            <a:r>
              <a:rPr lang="en-GB" sz="2800" i="1" dirty="0">
                <a:latin typeface="Times New Roman" panose="02020603050405020304" pitchFamily="18" charset="0"/>
                <a:ea typeface="Times New Roman" panose="02020603050405020304" pitchFamily="18" charset="0"/>
              </a:rPr>
              <a:t>with</a:t>
            </a:r>
            <a:r>
              <a:rPr lang="en-GB" sz="2800" dirty="0">
                <a:latin typeface="Times New Roman" panose="02020603050405020304" pitchFamily="18" charset="0"/>
                <a:ea typeface="Times New Roman" panose="02020603050405020304" pitchFamily="18" charset="0"/>
              </a:rPr>
              <a:t> (no difference in meaning): </a:t>
            </a:r>
            <a:r>
              <a:rPr lang="en-GB" sz="2800" i="1" dirty="0">
                <a:latin typeface="Times New Roman" panose="02020603050405020304" pitchFamily="18" charset="0"/>
                <a:ea typeface="Times New Roman" panose="02020603050405020304" pitchFamily="18" charset="0"/>
              </a:rPr>
              <a:t>begin, start</a:t>
            </a:r>
            <a:r>
              <a:rPr lang="ro-RO" sz="2800" i="1" dirty="0">
                <a:latin typeface="Times New Roman" panose="02020603050405020304" pitchFamily="18" charset="0"/>
                <a:ea typeface="Times New Roman" panose="02020603050405020304" pitchFamily="18" charset="0"/>
              </a:rPr>
              <a:t>,</a:t>
            </a:r>
            <a:r>
              <a:rPr lang="en-GB" sz="2800" i="1" dirty="0">
                <a:latin typeface="Times New Roman" panose="02020603050405020304" pitchFamily="18" charset="0"/>
                <a:ea typeface="Times New Roman" panose="02020603050405020304" pitchFamily="18" charset="0"/>
              </a:rPr>
              <a:t> continue. </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en-GB" sz="2800" dirty="0">
                <a:latin typeface="Times New Roman" panose="02020603050405020304" pitchFamily="18" charset="0"/>
                <a:ea typeface="Times New Roman" panose="02020603050405020304" pitchFamily="18" charset="0"/>
              </a:rPr>
              <a:t>E.g. </a:t>
            </a:r>
            <a:r>
              <a:rPr lang="en-GB" sz="2800" i="1" dirty="0">
                <a:solidFill>
                  <a:srgbClr val="00B050"/>
                </a:solidFill>
                <a:latin typeface="Times New Roman" panose="02020603050405020304" pitchFamily="18" charset="0"/>
                <a:ea typeface="Times New Roman" panose="02020603050405020304" pitchFamily="18" charset="0"/>
              </a:rPr>
              <a:t>He </a:t>
            </a:r>
            <a:r>
              <a:rPr lang="en-GB" sz="2800" b="1" i="1" dirty="0">
                <a:solidFill>
                  <a:srgbClr val="00B050"/>
                </a:solidFill>
                <a:latin typeface="Times New Roman" panose="02020603050405020304" pitchFamily="18" charset="0"/>
                <a:ea typeface="Times New Roman" panose="02020603050405020304" pitchFamily="18" charset="0"/>
              </a:rPr>
              <a:t>continued talking/ to talk </a:t>
            </a:r>
            <a:r>
              <a:rPr lang="en-GB" sz="2800" i="1" dirty="0">
                <a:solidFill>
                  <a:srgbClr val="00B050"/>
                </a:solidFill>
                <a:latin typeface="Times New Roman" panose="02020603050405020304" pitchFamily="18" charset="0"/>
                <a:ea typeface="Times New Roman" panose="02020603050405020304" pitchFamily="18" charset="0"/>
              </a:rPr>
              <a:t>during the break.</a:t>
            </a:r>
          </a:p>
          <a:p>
            <a:pPr indent="448310" algn="just">
              <a:spcAft>
                <a:spcPts val="0"/>
              </a:spcAft>
            </a:pPr>
            <a:endParaRPr lang="en-US" sz="2800" dirty="0">
              <a:latin typeface="Times New Roman" panose="02020603050405020304" pitchFamily="18" charset="0"/>
              <a:ea typeface="Times New Roman" panose="02020603050405020304" pitchFamily="18" charset="0"/>
            </a:endParaRPr>
          </a:p>
          <a:p>
            <a:pPr marL="342900" indent="-342900" algn="just">
              <a:spcAft>
                <a:spcPts val="0"/>
              </a:spcAft>
              <a:buFont typeface="Arial" panose="020B0604020202020204" pitchFamily="34" charset="0"/>
              <a:buChar char="•"/>
            </a:pPr>
            <a:r>
              <a:rPr lang="en-GB" sz="2800" b="1" i="1" dirty="0">
                <a:solidFill>
                  <a:srgbClr val="FF0000"/>
                </a:solidFill>
                <a:latin typeface="Times New Roman" panose="02020603050405020304" pitchFamily="18" charset="0"/>
                <a:ea typeface="Times New Roman" panose="02020603050405020304" pitchFamily="18" charset="0"/>
              </a:rPr>
              <a:t>Verb + an object + infinitive </a:t>
            </a:r>
            <a:r>
              <a:rPr lang="en-GB" sz="2800" i="1" dirty="0">
                <a:latin typeface="Times New Roman" panose="02020603050405020304" pitchFamily="18" charset="0"/>
                <a:ea typeface="Times New Roman" panose="02020603050405020304" pitchFamily="18" charset="0"/>
              </a:rPr>
              <a:t>OR </a:t>
            </a:r>
            <a:r>
              <a:rPr lang="en-GB" sz="2800" b="1" i="1" dirty="0">
                <a:solidFill>
                  <a:srgbClr val="FF0000"/>
                </a:solidFill>
                <a:latin typeface="Times New Roman" panose="02020603050405020304" pitchFamily="18" charset="0"/>
                <a:ea typeface="Times New Roman" panose="02020603050405020304" pitchFamily="18" charset="0"/>
              </a:rPr>
              <a:t>verb + gerund </a:t>
            </a:r>
            <a:r>
              <a:rPr lang="en-GB" sz="2800" dirty="0">
                <a:latin typeface="Times New Roman" panose="02020603050405020304" pitchFamily="18" charset="0"/>
                <a:ea typeface="Times New Roman" panose="02020603050405020304" pitchFamily="18" charset="0"/>
              </a:rPr>
              <a:t>(no difference in meaning): </a:t>
            </a:r>
            <a:r>
              <a:rPr lang="en-GB" sz="2800" i="1" dirty="0">
                <a:latin typeface="Times New Roman" panose="02020603050405020304" pitchFamily="18" charset="0"/>
                <a:ea typeface="Times New Roman" panose="02020603050405020304" pitchFamily="18" charset="0"/>
              </a:rPr>
              <a:t>advise, allow, encourage, recommend, permit, urge (strongly advise).</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en-GB" sz="2800" dirty="0">
                <a:latin typeface="Times New Roman" panose="02020603050405020304" pitchFamily="18" charset="0"/>
                <a:ea typeface="Times New Roman" panose="02020603050405020304" pitchFamily="18" charset="0"/>
              </a:rPr>
              <a:t>E.g. </a:t>
            </a:r>
            <a:r>
              <a:rPr lang="en-GB" sz="2800" i="1" dirty="0">
                <a:solidFill>
                  <a:srgbClr val="00B050"/>
                </a:solidFill>
                <a:latin typeface="Times New Roman" panose="02020603050405020304" pitchFamily="18" charset="0"/>
                <a:ea typeface="Times New Roman" panose="02020603050405020304" pitchFamily="18" charset="0"/>
              </a:rPr>
              <a:t>I </a:t>
            </a:r>
            <a:r>
              <a:rPr lang="en-GB" sz="2800" b="1" i="1" dirty="0">
                <a:solidFill>
                  <a:srgbClr val="00B050"/>
                </a:solidFill>
                <a:latin typeface="Times New Roman" panose="02020603050405020304" pitchFamily="18" charset="0"/>
                <a:ea typeface="Times New Roman" panose="02020603050405020304" pitchFamily="18" charset="0"/>
              </a:rPr>
              <a:t>advised seeing </a:t>
            </a:r>
            <a:r>
              <a:rPr lang="en-GB" sz="2800" i="1" dirty="0">
                <a:solidFill>
                  <a:srgbClr val="00B050"/>
                </a:solidFill>
                <a:latin typeface="Times New Roman" panose="02020603050405020304" pitchFamily="18" charset="0"/>
                <a:ea typeface="Times New Roman" panose="02020603050405020304" pitchFamily="18" charset="0"/>
              </a:rPr>
              <a:t>a doctor. </a:t>
            </a:r>
            <a:endParaRPr lang="ro-RO" sz="28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800" i="1" dirty="0">
                <a:solidFill>
                  <a:srgbClr val="00B050"/>
                </a:solidFill>
                <a:latin typeface="Times New Roman" panose="02020603050405020304" pitchFamily="18" charset="0"/>
                <a:ea typeface="Times New Roman" panose="02020603050405020304" pitchFamily="18" charset="0"/>
              </a:rPr>
              <a:t>I </a:t>
            </a:r>
            <a:r>
              <a:rPr lang="en-GB" sz="2800" b="1" i="1" dirty="0">
                <a:solidFill>
                  <a:srgbClr val="00B050"/>
                </a:solidFill>
                <a:latin typeface="Times New Roman" panose="02020603050405020304" pitchFamily="18" charset="0"/>
                <a:ea typeface="Times New Roman" panose="02020603050405020304" pitchFamily="18" charset="0"/>
              </a:rPr>
              <a:t>advised them to see </a:t>
            </a:r>
            <a:r>
              <a:rPr lang="en-GB" sz="2800" i="1" dirty="0">
                <a:solidFill>
                  <a:srgbClr val="00B050"/>
                </a:solidFill>
                <a:latin typeface="Times New Roman" panose="02020603050405020304" pitchFamily="18" charset="0"/>
                <a:ea typeface="Times New Roman" panose="02020603050405020304" pitchFamily="18" charset="0"/>
              </a:rPr>
              <a:t>a doctor.</a:t>
            </a:r>
            <a:endParaRPr lang="en-150" sz="2800" i="1"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endParaRPr lang="ro-RO" sz="28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800" i="1" dirty="0">
                <a:solidFill>
                  <a:srgbClr val="00B050"/>
                </a:solidFill>
                <a:latin typeface="Times New Roman" panose="02020603050405020304" pitchFamily="18" charset="0"/>
                <a:ea typeface="Times New Roman" panose="02020603050405020304" pitchFamily="18" charset="0"/>
              </a:rPr>
              <a:t>He </a:t>
            </a:r>
            <a:r>
              <a:rPr lang="en-GB" sz="2800" b="1" i="1" dirty="0">
                <a:solidFill>
                  <a:srgbClr val="00B050"/>
                </a:solidFill>
                <a:latin typeface="Times New Roman" panose="02020603050405020304" pitchFamily="18" charset="0"/>
                <a:ea typeface="Times New Roman" panose="02020603050405020304" pitchFamily="18" charset="0"/>
              </a:rPr>
              <a:t>encourages eating </a:t>
            </a:r>
            <a:r>
              <a:rPr lang="en-GB" sz="2800" i="1" dirty="0">
                <a:solidFill>
                  <a:srgbClr val="00B050"/>
                </a:solidFill>
                <a:latin typeface="Times New Roman" panose="02020603050405020304" pitchFamily="18" charset="0"/>
                <a:ea typeface="Times New Roman" panose="02020603050405020304" pitchFamily="18" charset="0"/>
              </a:rPr>
              <a:t>healthy foods.	</a:t>
            </a:r>
            <a:endParaRPr lang="ro-RO" sz="28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800" i="1" dirty="0">
                <a:solidFill>
                  <a:srgbClr val="00B050"/>
                </a:solidFill>
                <a:latin typeface="Times New Roman" panose="02020603050405020304" pitchFamily="18" charset="0"/>
                <a:ea typeface="Times New Roman" panose="02020603050405020304" pitchFamily="18" charset="0"/>
              </a:rPr>
              <a:t>He </a:t>
            </a:r>
            <a:r>
              <a:rPr lang="en-GB" sz="2800" b="1" i="1" dirty="0">
                <a:solidFill>
                  <a:srgbClr val="00B050"/>
                </a:solidFill>
                <a:latin typeface="Times New Roman" panose="02020603050405020304" pitchFamily="18" charset="0"/>
                <a:ea typeface="Times New Roman" panose="02020603050405020304" pitchFamily="18" charset="0"/>
              </a:rPr>
              <a:t>encourages his patients to eat </a:t>
            </a:r>
            <a:r>
              <a:rPr lang="en-GB" sz="2800" i="1" dirty="0">
                <a:solidFill>
                  <a:srgbClr val="00B050"/>
                </a:solidFill>
                <a:latin typeface="Times New Roman" panose="02020603050405020304" pitchFamily="18" charset="0"/>
                <a:ea typeface="Times New Roman" panose="02020603050405020304" pitchFamily="18" charset="0"/>
              </a:rPr>
              <a:t>healthy foods.</a:t>
            </a:r>
          </a:p>
          <a:p>
            <a:pPr indent="448310" algn="just">
              <a:spcAft>
                <a:spcPts val="0"/>
              </a:spcAft>
            </a:pPr>
            <a:endParaRPr lang="ro-RO" sz="2800"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345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EC8D20-540B-4003-B97C-1C7E312B9DDA}"/>
              </a:ext>
            </a:extLst>
          </p:cNvPr>
          <p:cNvSpPr/>
          <p:nvPr/>
        </p:nvSpPr>
        <p:spPr>
          <a:xfrm>
            <a:off x="422910" y="434340"/>
            <a:ext cx="11418570" cy="6124754"/>
          </a:xfrm>
          <a:prstGeom prst="rect">
            <a:avLst/>
          </a:prstGeom>
        </p:spPr>
        <p:txBody>
          <a:bodyPr wrap="square">
            <a:spAutoFit/>
          </a:bodyPr>
          <a:lstStyle/>
          <a:p>
            <a:pPr marL="342900" lvl="0" indent="-342900" algn="just">
              <a:buFont typeface="Arial" panose="020B0604020202020204" pitchFamily="34" charset="0"/>
              <a:buChar char="•"/>
            </a:pPr>
            <a:r>
              <a:rPr lang="en-GB" sz="2800" b="1" i="1" dirty="0">
                <a:solidFill>
                  <a:srgbClr val="FF0000"/>
                </a:solidFill>
                <a:latin typeface="Times New Roman" panose="02020603050405020304" pitchFamily="18" charset="0"/>
                <a:ea typeface="Times New Roman" panose="02020603050405020304" pitchFamily="18" charset="0"/>
              </a:rPr>
              <a:t>Verbs + Gerunds</a:t>
            </a:r>
            <a:r>
              <a:rPr lang="en-GB" sz="2800" b="1" dirty="0">
                <a:solidFill>
                  <a:srgbClr val="FF0000"/>
                </a:solidFill>
                <a:latin typeface="Times New Roman" panose="02020603050405020304" pitchFamily="18" charset="0"/>
                <a:ea typeface="Times New Roman" panose="02020603050405020304" pitchFamily="18" charset="0"/>
              </a:rPr>
              <a:t> </a:t>
            </a:r>
            <a:r>
              <a:rPr lang="en-GB" sz="2800" dirty="0">
                <a:solidFill>
                  <a:prstClr val="black"/>
                </a:solidFill>
                <a:latin typeface="Times New Roman" panose="02020603050405020304" pitchFamily="18" charset="0"/>
                <a:ea typeface="Times New Roman" panose="02020603050405020304" pitchFamily="18" charset="0"/>
              </a:rPr>
              <a:t>OR </a:t>
            </a:r>
            <a:r>
              <a:rPr lang="en-GB" sz="2800" b="1" i="1" dirty="0">
                <a:solidFill>
                  <a:srgbClr val="FF0000"/>
                </a:solidFill>
                <a:latin typeface="Times New Roman" panose="02020603050405020304" pitchFamily="18" charset="0"/>
                <a:ea typeface="Times New Roman" panose="02020603050405020304" pitchFamily="18" charset="0"/>
              </a:rPr>
              <a:t>Infinitives</a:t>
            </a:r>
            <a:r>
              <a:rPr lang="en-GB" sz="2800" dirty="0">
                <a:solidFill>
                  <a:prstClr val="black"/>
                </a:solidFill>
                <a:latin typeface="Times New Roman" panose="02020603050405020304" pitchFamily="18" charset="0"/>
                <a:ea typeface="Times New Roman" panose="02020603050405020304" pitchFamily="18" charset="0"/>
              </a:rPr>
              <a:t> (different meaning</a:t>
            </a:r>
            <a:r>
              <a:rPr lang="en-GB" sz="2800" i="1" dirty="0">
                <a:solidFill>
                  <a:prstClr val="black"/>
                </a:solidFill>
                <a:latin typeface="Times New Roman" panose="02020603050405020304" pitchFamily="18" charset="0"/>
                <a:ea typeface="Times New Roman" panose="02020603050405020304" pitchFamily="18" charset="0"/>
              </a:rPr>
              <a:t>)</a:t>
            </a:r>
            <a:endParaRPr lang="ro-RO" sz="2800" dirty="0">
              <a:solidFill>
                <a:prstClr val="black"/>
              </a:solidFill>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GB" sz="2800" i="1" dirty="0">
                <a:solidFill>
                  <a:prstClr val="black"/>
                </a:solidFill>
                <a:latin typeface="Times New Roman" panose="02020603050405020304" pitchFamily="18" charset="0"/>
                <a:ea typeface="Times New Roman" panose="02020603050405020304" pitchFamily="18" charset="0"/>
              </a:rPr>
              <a:t>forget - </a:t>
            </a:r>
            <a:r>
              <a:rPr lang="en-GB" sz="2800" dirty="0">
                <a:solidFill>
                  <a:prstClr val="black"/>
                </a:solidFill>
                <a:latin typeface="Times New Roman" panose="02020603050405020304" pitchFamily="18" charset="0"/>
                <a:ea typeface="Times New Roman" panose="02020603050405020304" pitchFamily="18" charset="0"/>
              </a:rPr>
              <a:t>When </a:t>
            </a:r>
            <a:r>
              <a:rPr lang="en-GB" sz="2800" dirty="0">
                <a:solidFill>
                  <a:srgbClr val="FF0000"/>
                </a:solidFill>
                <a:latin typeface="Times New Roman" panose="02020603050405020304" pitchFamily="18" charset="0"/>
                <a:ea typeface="Times New Roman" panose="02020603050405020304" pitchFamily="18" charset="0"/>
              </a:rPr>
              <a:t>"forget" + a gerund</a:t>
            </a:r>
            <a:r>
              <a:rPr lang="en-GB" sz="2800" dirty="0">
                <a:solidFill>
                  <a:prstClr val="black"/>
                </a:solidFill>
                <a:latin typeface="Times New Roman" panose="02020603050405020304" pitchFamily="18" charset="0"/>
                <a:ea typeface="Times New Roman" panose="02020603050405020304" pitchFamily="18" charset="0"/>
              </a:rPr>
              <a:t>, it means "to forget that you have done something."</a:t>
            </a:r>
            <a:endParaRPr lang="ro-RO" sz="2800" dirty="0">
              <a:solidFill>
                <a:prstClr val="black"/>
              </a:solidFill>
              <a:latin typeface="Times New Roman" panose="02020603050405020304" pitchFamily="18" charset="0"/>
              <a:ea typeface="Times New Roman" panose="02020603050405020304" pitchFamily="18" charset="0"/>
            </a:endParaRPr>
          </a:p>
          <a:p>
            <a:pPr lvl="0" indent="448310" algn="just"/>
            <a:r>
              <a:rPr lang="en-GB" sz="2800" dirty="0">
                <a:solidFill>
                  <a:prstClr val="black"/>
                </a:solidFill>
                <a:latin typeface="Times New Roman" panose="02020603050405020304" pitchFamily="18" charset="0"/>
                <a:ea typeface="Times New Roman" panose="02020603050405020304" pitchFamily="18" charset="0"/>
              </a:rPr>
              <a:t>When </a:t>
            </a:r>
            <a:r>
              <a:rPr lang="en-GB" sz="2800" dirty="0">
                <a:solidFill>
                  <a:srgbClr val="FF0000"/>
                </a:solidFill>
                <a:latin typeface="Times New Roman" panose="02020603050405020304" pitchFamily="18" charset="0"/>
                <a:ea typeface="Times New Roman" panose="02020603050405020304" pitchFamily="18" charset="0"/>
              </a:rPr>
              <a:t>"forget" + an infinitive</a:t>
            </a:r>
            <a:r>
              <a:rPr lang="en-GB" sz="2800" dirty="0">
                <a:solidFill>
                  <a:prstClr val="black"/>
                </a:solidFill>
                <a:latin typeface="Times New Roman" panose="02020603050405020304" pitchFamily="18" charset="0"/>
                <a:ea typeface="Times New Roman" panose="02020603050405020304" pitchFamily="18" charset="0"/>
              </a:rPr>
              <a:t>, it means "to forget that you need to do something."</a:t>
            </a:r>
            <a:endParaRPr lang="ro-RO" sz="2800" dirty="0">
              <a:solidFill>
                <a:prstClr val="black"/>
              </a:solidFill>
              <a:latin typeface="Times New Roman" panose="02020603050405020304" pitchFamily="18" charset="0"/>
              <a:ea typeface="Times New Roman" panose="02020603050405020304" pitchFamily="18" charset="0"/>
            </a:endParaRPr>
          </a:p>
          <a:p>
            <a:pPr lvl="0" indent="448310" algn="just"/>
            <a:r>
              <a:rPr lang="en-GB" sz="2800" i="1" dirty="0">
                <a:solidFill>
                  <a:prstClr val="black"/>
                </a:solidFill>
                <a:latin typeface="Times New Roman" panose="02020603050405020304" pitchFamily="18" charset="0"/>
                <a:ea typeface="Times New Roman" panose="02020603050405020304" pitchFamily="18" charset="0"/>
              </a:rPr>
              <a:t>E.g.</a:t>
            </a:r>
            <a:r>
              <a:rPr lang="en-GB" sz="2800" i="1" dirty="0">
                <a:solidFill>
                  <a:srgbClr val="00B050"/>
                </a:solidFill>
                <a:latin typeface="Times New Roman" panose="02020603050405020304" pitchFamily="18" charset="0"/>
                <a:ea typeface="Times New Roman" panose="02020603050405020304" pitchFamily="18" charset="0"/>
              </a:rPr>
              <a:t> She </a:t>
            </a:r>
            <a:r>
              <a:rPr lang="en-GB" sz="2800" b="1" i="1" dirty="0">
                <a:solidFill>
                  <a:srgbClr val="00B050"/>
                </a:solidFill>
                <a:latin typeface="Times New Roman" panose="02020603050405020304" pitchFamily="18" charset="0"/>
                <a:ea typeface="Times New Roman" panose="02020603050405020304" pitchFamily="18" charset="0"/>
              </a:rPr>
              <a:t>forgot reading </a:t>
            </a:r>
            <a:r>
              <a:rPr lang="en-GB" sz="2800" i="1" dirty="0">
                <a:solidFill>
                  <a:srgbClr val="00B050"/>
                </a:solidFill>
                <a:latin typeface="Times New Roman" panose="02020603050405020304" pitchFamily="18" charset="0"/>
                <a:ea typeface="Times New Roman" panose="02020603050405020304" pitchFamily="18" charset="0"/>
              </a:rPr>
              <a:t>the book when she was a kid. </a:t>
            </a:r>
            <a:endParaRPr lang="ro-RO" sz="2800" dirty="0">
              <a:solidFill>
                <a:srgbClr val="00B050"/>
              </a:solidFill>
              <a:latin typeface="Times New Roman" panose="02020603050405020304" pitchFamily="18" charset="0"/>
              <a:ea typeface="Times New Roman" panose="02020603050405020304" pitchFamily="18" charset="0"/>
            </a:endParaRPr>
          </a:p>
          <a:p>
            <a:pPr lvl="0" indent="448310" algn="just"/>
            <a:r>
              <a:rPr lang="en-GB" sz="2800" i="1" dirty="0">
                <a:solidFill>
                  <a:srgbClr val="00B050"/>
                </a:solidFill>
                <a:latin typeface="Times New Roman" panose="02020603050405020304" pitchFamily="18" charset="0"/>
                <a:ea typeface="Times New Roman" panose="02020603050405020304" pitchFamily="18" charset="0"/>
              </a:rPr>
              <a:t>She </a:t>
            </a:r>
            <a:r>
              <a:rPr lang="en-GB" sz="2800" b="1" i="1" dirty="0">
                <a:solidFill>
                  <a:srgbClr val="00B050"/>
                </a:solidFill>
                <a:latin typeface="Times New Roman" panose="02020603050405020304" pitchFamily="18" charset="0"/>
                <a:ea typeface="Times New Roman" panose="02020603050405020304" pitchFamily="18" charset="0"/>
              </a:rPr>
              <a:t>forgot to pay </a:t>
            </a:r>
            <a:r>
              <a:rPr lang="en-GB" sz="2800" i="1" dirty="0">
                <a:solidFill>
                  <a:srgbClr val="00B050"/>
                </a:solidFill>
                <a:latin typeface="Times New Roman" panose="02020603050405020304" pitchFamily="18" charset="0"/>
                <a:ea typeface="Times New Roman" panose="02020603050405020304" pitchFamily="18" charset="0"/>
              </a:rPr>
              <a:t>the rent this month.</a:t>
            </a:r>
          </a:p>
          <a:p>
            <a:pPr lvl="0" indent="448310" algn="just"/>
            <a:endParaRPr lang="en-GB" sz="2800" i="1" dirty="0">
              <a:solidFill>
                <a:srgbClr val="00B05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800" i="1" dirty="0">
                <a:latin typeface="Times New Roman" panose="02020603050405020304" pitchFamily="18" charset="0"/>
                <a:ea typeface="Times New Roman" panose="02020603050405020304" pitchFamily="18" charset="0"/>
              </a:rPr>
              <a:t>need	- </a:t>
            </a:r>
            <a:r>
              <a:rPr lang="en-GB" sz="2800" dirty="0">
                <a:latin typeface="Times New Roman" panose="02020603050405020304" pitchFamily="18" charset="0"/>
                <a:ea typeface="Times New Roman" panose="02020603050405020304" pitchFamily="18" charset="0"/>
              </a:rPr>
              <a:t>When "need" is used with a gerund, it takes on a passive meaning. It expresses the idea of </a:t>
            </a:r>
            <a:r>
              <a:rPr lang="en-GB" sz="2800" i="1" dirty="0">
                <a:latin typeface="Times New Roman" panose="02020603050405020304" pitchFamily="18" charset="0"/>
                <a:ea typeface="Times New Roman" panose="02020603050405020304" pitchFamily="18" charset="0"/>
              </a:rPr>
              <a:t>improvement, repair, cleaning, taking care </a:t>
            </a:r>
            <a:r>
              <a:rPr lang="en-GB" sz="2800" dirty="0">
                <a:latin typeface="Times New Roman" panose="02020603050405020304" pitchFamily="18" charset="0"/>
                <a:ea typeface="Times New Roman" panose="02020603050405020304" pitchFamily="18" charset="0"/>
              </a:rPr>
              <a:t>etc. "Need" is usually used with an infinitive or an object + an infinitive</a:t>
            </a:r>
            <a:r>
              <a:rPr lang="en-GB" sz="2800" i="1" dirty="0">
                <a:latin typeface="Times New Roman" panose="02020603050405020304" pitchFamily="18" charset="0"/>
                <a:ea typeface="Times New Roman" panose="02020603050405020304" pitchFamily="18" charset="0"/>
              </a:rPr>
              <a:t>.</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en-GB" sz="2800" i="1" dirty="0">
                <a:latin typeface="Times New Roman" panose="02020603050405020304" pitchFamily="18" charset="0"/>
                <a:ea typeface="Times New Roman" panose="02020603050405020304" pitchFamily="18" charset="0"/>
              </a:rPr>
              <a:t>E.g. </a:t>
            </a:r>
            <a:r>
              <a:rPr lang="en-GB" sz="2800" i="1" dirty="0">
                <a:solidFill>
                  <a:srgbClr val="00B050"/>
                </a:solidFill>
                <a:latin typeface="Times New Roman" panose="02020603050405020304" pitchFamily="18" charset="0"/>
                <a:ea typeface="Times New Roman" panose="02020603050405020304" pitchFamily="18" charset="0"/>
              </a:rPr>
              <a:t>The house </a:t>
            </a:r>
            <a:r>
              <a:rPr lang="en-GB" sz="2800" b="1" i="1" dirty="0">
                <a:solidFill>
                  <a:srgbClr val="00B050"/>
                </a:solidFill>
                <a:latin typeface="Times New Roman" panose="02020603050405020304" pitchFamily="18" charset="0"/>
                <a:ea typeface="Times New Roman" panose="02020603050405020304" pitchFamily="18" charset="0"/>
              </a:rPr>
              <a:t>needs cleaning</a:t>
            </a:r>
            <a:r>
              <a:rPr lang="en-GB" sz="2800" i="1" dirty="0">
                <a:solidFill>
                  <a:srgbClr val="00B050"/>
                </a:solidFill>
                <a:latin typeface="Times New Roman" panose="02020603050405020304" pitchFamily="18" charset="0"/>
                <a:ea typeface="Times New Roman" panose="02020603050405020304" pitchFamily="18" charset="0"/>
              </a:rPr>
              <a:t>. </a:t>
            </a:r>
            <a:endParaRPr lang="ro-RO" sz="28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800" i="1" dirty="0">
                <a:solidFill>
                  <a:srgbClr val="00B050"/>
                </a:solidFill>
                <a:latin typeface="Times New Roman" panose="02020603050405020304" pitchFamily="18" charset="0"/>
                <a:ea typeface="Times New Roman" panose="02020603050405020304" pitchFamily="18" charset="0"/>
              </a:rPr>
              <a:t>He </a:t>
            </a:r>
            <a:r>
              <a:rPr lang="en-GB" sz="2800" b="1" i="1" dirty="0">
                <a:solidFill>
                  <a:srgbClr val="00B050"/>
                </a:solidFill>
                <a:latin typeface="Times New Roman" panose="02020603050405020304" pitchFamily="18" charset="0"/>
                <a:ea typeface="Times New Roman" panose="02020603050405020304" pitchFamily="18" charset="0"/>
              </a:rPr>
              <a:t>needs to call </a:t>
            </a:r>
            <a:r>
              <a:rPr lang="en-GB" sz="2800" i="1" dirty="0">
                <a:solidFill>
                  <a:srgbClr val="00B050"/>
                </a:solidFill>
                <a:latin typeface="Times New Roman" panose="02020603050405020304" pitchFamily="18" charset="0"/>
                <a:ea typeface="Times New Roman" panose="02020603050405020304" pitchFamily="18" charset="0"/>
              </a:rPr>
              <a:t>his boss.</a:t>
            </a:r>
          </a:p>
          <a:p>
            <a:pPr lvl="0" indent="448310" algn="just"/>
            <a:endParaRPr lang="ro-RO" sz="2800"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009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ADA2DF-5292-4D53-B8D9-92F6BF610274}"/>
              </a:ext>
            </a:extLst>
          </p:cNvPr>
          <p:cNvSpPr/>
          <p:nvPr/>
        </p:nvSpPr>
        <p:spPr>
          <a:xfrm>
            <a:off x="524107" y="479501"/>
            <a:ext cx="11251581" cy="5693866"/>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en-GB" sz="2800" i="1" dirty="0">
                <a:latin typeface="Times New Roman" panose="02020603050405020304" pitchFamily="18" charset="0"/>
                <a:ea typeface="Times New Roman" panose="02020603050405020304" pitchFamily="18" charset="0"/>
              </a:rPr>
              <a:t> regret - </a:t>
            </a:r>
            <a:r>
              <a:rPr lang="en-GB" sz="2800" dirty="0">
                <a:latin typeface="Times New Roman" panose="02020603050405020304" pitchFamily="18" charset="0"/>
                <a:ea typeface="Times New Roman" panose="02020603050405020304" pitchFamily="18" charset="0"/>
              </a:rPr>
              <a:t>"Regret" is normally used with a gerund. 	"Regret" is sometimes used with infinitives such as "to inform, to tell."</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endParaRPr lang="ro-RO" sz="2800" i="1" dirty="0">
              <a:latin typeface="Times New Roman" panose="02020603050405020304" pitchFamily="18" charset="0"/>
              <a:ea typeface="Times New Roman" panose="02020603050405020304" pitchFamily="18" charset="0"/>
            </a:endParaRPr>
          </a:p>
          <a:p>
            <a:pPr indent="448310" algn="just">
              <a:spcAft>
                <a:spcPts val="0"/>
              </a:spcAft>
            </a:pPr>
            <a:r>
              <a:rPr lang="en-GB" sz="2800" i="1" dirty="0">
                <a:latin typeface="Times New Roman" panose="02020603050405020304" pitchFamily="18" charset="0"/>
                <a:ea typeface="Times New Roman" panose="02020603050405020304" pitchFamily="18" charset="0"/>
              </a:rPr>
              <a:t>E.g. </a:t>
            </a:r>
            <a:r>
              <a:rPr lang="en-GB" sz="2800" i="1" dirty="0">
                <a:solidFill>
                  <a:srgbClr val="00B050"/>
                </a:solidFill>
                <a:latin typeface="Times New Roman" panose="02020603050405020304" pitchFamily="18" charset="0"/>
                <a:ea typeface="Times New Roman" panose="02020603050405020304" pitchFamily="18" charset="0"/>
              </a:rPr>
              <a:t>I </a:t>
            </a:r>
            <a:r>
              <a:rPr lang="en-GB" sz="2800" b="1" i="1" dirty="0">
                <a:solidFill>
                  <a:srgbClr val="00B050"/>
                </a:solidFill>
                <a:latin typeface="Times New Roman" panose="02020603050405020304" pitchFamily="18" charset="0"/>
                <a:ea typeface="Times New Roman" panose="02020603050405020304" pitchFamily="18" charset="0"/>
              </a:rPr>
              <a:t>regretted being </a:t>
            </a:r>
            <a:r>
              <a:rPr lang="en-GB" sz="2800" i="1" dirty="0">
                <a:solidFill>
                  <a:srgbClr val="00B050"/>
                </a:solidFill>
                <a:latin typeface="Times New Roman" panose="02020603050405020304" pitchFamily="18" charset="0"/>
                <a:ea typeface="Times New Roman" panose="02020603050405020304" pitchFamily="18" charset="0"/>
              </a:rPr>
              <a:t>late to the interview. </a:t>
            </a:r>
            <a:endParaRPr lang="ro-RO" sz="28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800" i="1" dirty="0">
                <a:solidFill>
                  <a:srgbClr val="00B050"/>
                </a:solidFill>
                <a:latin typeface="Times New Roman" panose="02020603050405020304" pitchFamily="18" charset="0"/>
                <a:ea typeface="Times New Roman" panose="02020603050405020304" pitchFamily="18" charset="0"/>
              </a:rPr>
              <a:t>We </a:t>
            </a:r>
            <a:r>
              <a:rPr lang="en-GB" sz="2800" b="1" i="1" dirty="0">
                <a:solidFill>
                  <a:srgbClr val="00B050"/>
                </a:solidFill>
                <a:latin typeface="Times New Roman" panose="02020603050405020304" pitchFamily="18" charset="0"/>
                <a:ea typeface="Times New Roman" panose="02020603050405020304" pitchFamily="18" charset="0"/>
              </a:rPr>
              <a:t>regret to inform </a:t>
            </a:r>
            <a:r>
              <a:rPr lang="en-GB" sz="2800" i="1" dirty="0">
                <a:solidFill>
                  <a:srgbClr val="00B050"/>
                </a:solidFill>
                <a:latin typeface="Times New Roman" panose="02020603050405020304" pitchFamily="18" charset="0"/>
                <a:ea typeface="Times New Roman" panose="02020603050405020304" pitchFamily="18" charset="0"/>
              </a:rPr>
              <a:t>you that your position at the company is being eliminated.</a:t>
            </a:r>
          </a:p>
          <a:p>
            <a:pPr indent="448310" algn="just">
              <a:spcAft>
                <a:spcPts val="0"/>
              </a:spcAft>
            </a:pPr>
            <a:endParaRPr lang="ro-RO" sz="28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800" i="1" dirty="0">
                <a:latin typeface="Times New Roman" panose="02020603050405020304" pitchFamily="18" charset="0"/>
                <a:ea typeface="Times New Roman" panose="02020603050405020304" pitchFamily="18" charset="0"/>
              </a:rPr>
              <a:t>remember -</a:t>
            </a:r>
            <a:r>
              <a:rPr lang="en-GB" sz="2800" dirty="0">
                <a:latin typeface="Times New Roman" panose="02020603050405020304" pitchFamily="18" charset="0"/>
                <a:ea typeface="Times New Roman" panose="02020603050405020304" pitchFamily="18" charset="0"/>
              </a:rPr>
              <a:t> "remember" </a:t>
            </a:r>
            <a:r>
              <a:rPr lang="ro-RO" sz="2800" dirty="0">
                <a:latin typeface="Times New Roman" panose="02020603050405020304" pitchFamily="18" charset="0"/>
                <a:ea typeface="Times New Roman" panose="02020603050405020304" pitchFamily="18" charset="0"/>
              </a:rPr>
              <a:t>+</a:t>
            </a:r>
            <a:r>
              <a:rPr lang="en-GB" sz="2800" dirty="0">
                <a:latin typeface="Times New Roman" panose="02020603050405020304" pitchFamily="18" charset="0"/>
                <a:ea typeface="Times New Roman" panose="02020603050405020304" pitchFamily="18" charset="0"/>
              </a:rPr>
              <a:t> gerund</a:t>
            </a:r>
            <a:r>
              <a:rPr lang="ro-RO" sz="2800" dirty="0">
                <a:latin typeface="Times New Roman" panose="02020603050405020304" pitchFamily="18" charset="0"/>
                <a:ea typeface="Times New Roman" panose="02020603050405020304" pitchFamily="18" charset="0"/>
              </a:rPr>
              <a:t> (</a:t>
            </a:r>
            <a:r>
              <a:rPr lang="en-GB" sz="2800" dirty="0">
                <a:latin typeface="Times New Roman" panose="02020603050405020304" pitchFamily="18" charset="0"/>
                <a:ea typeface="Times New Roman" panose="02020603050405020304" pitchFamily="18" charset="0"/>
              </a:rPr>
              <a:t>to remember that you have done something</a:t>
            </a:r>
            <a:r>
              <a:rPr lang="ro-RO" sz="2800" dirty="0">
                <a:latin typeface="Times New Roman" panose="02020603050405020304" pitchFamily="18" charset="0"/>
                <a:ea typeface="Times New Roman" panose="02020603050405020304" pitchFamily="18" charset="0"/>
              </a:rPr>
              <a:t>)</a:t>
            </a:r>
          </a:p>
          <a:p>
            <a:pPr lvl="0" algn="just">
              <a:spcAft>
                <a:spcPts val="0"/>
              </a:spcAft>
            </a:pPr>
            <a:r>
              <a:rPr lang="en-GB" sz="2800" dirty="0">
                <a:latin typeface="Times New Roman" panose="02020603050405020304" pitchFamily="18" charset="0"/>
                <a:ea typeface="Times New Roman" panose="02020603050405020304" pitchFamily="18" charset="0"/>
              </a:rPr>
              <a:t>"remember" </a:t>
            </a:r>
            <a:r>
              <a:rPr lang="ro-RO" sz="2800" dirty="0">
                <a:latin typeface="Times New Roman" panose="02020603050405020304" pitchFamily="18" charset="0"/>
                <a:ea typeface="Times New Roman" panose="02020603050405020304" pitchFamily="18" charset="0"/>
              </a:rPr>
              <a:t>+ </a:t>
            </a:r>
            <a:r>
              <a:rPr lang="en-GB" sz="2800" dirty="0">
                <a:latin typeface="Times New Roman" panose="02020603050405020304" pitchFamily="18" charset="0"/>
                <a:ea typeface="Times New Roman" panose="02020603050405020304" pitchFamily="18" charset="0"/>
              </a:rPr>
              <a:t>infinitive</a:t>
            </a:r>
            <a:r>
              <a:rPr lang="ro-RO" sz="2800" dirty="0">
                <a:latin typeface="Times New Roman" panose="02020603050405020304" pitchFamily="18" charset="0"/>
                <a:ea typeface="Times New Roman" panose="02020603050405020304" pitchFamily="18" charset="0"/>
              </a:rPr>
              <a:t> (</a:t>
            </a:r>
            <a:r>
              <a:rPr lang="en-GB" sz="2800" dirty="0">
                <a:latin typeface="Times New Roman" panose="02020603050405020304" pitchFamily="18" charset="0"/>
                <a:ea typeface="Times New Roman" panose="02020603050405020304" pitchFamily="18" charset="0"/>
              </a:rPr>
              <a:t>to remember that you need to do something</a:t>
            </a:r>
            <a:r>
              <a:rPr lang="ro-RO" sz="2800" dirty="0">
                <a:latin typeface="Times New Roman" panose="02020603050405020304" pitchFamily="18" charset="0"/>
                <a:ea typeface="Times New Roman" panose="02020603050405020304" pitchFamily="18" charset="0"/>
              </a:rPr>
              <a:t>)</a:t>
            </a:r>
          </a:p>
          <a:p>
            <a:pPr indent="448310" algn="just">
              <a:spcAft>
                <a:spcPts val="0"/>
              </a:spcAft>
            </a:pPr>
            <a:endParaRPr lang="ro-RO" sz="2800" i="1" dirty="0">
              <a:latin typeface="Times New Roman" panose="02020603050405020304" pitchFamily="18" charset="0"/>
              <a:ea typeface="Times New Roman" panose="02020603050405020304" pitchFamily="18" charset="0"/>
            </a:endParaRPr>
          </a:p>
          <a:p>
            <a:pPr indent="448310" algn="just">
              <a:spcAft>
                <a:spcPts val="0"/>
              </a:spcAft>
            </a:pPr>
            <a:r>
              <a:rPr lang="en-GB" sz="2800" i="1" dirty="0">
                <a:latin typeface="Times New Roman" panose="02020603050405020304" pitchFamily="18" charset="0"/>
                <a:ea typeface="Times New Roman" panose="02020603050405020304" pitchFamily="18" charset="0"/>
              </a:rPr>
              <a:t>E.g. </a:t>
            </a:r>
            <a:r>
              <a:rPr lang="en-GB" sz="2800" i="1" dirty="0">
                <a:solidFill>
                  <a:srgbClr val="00B050"/>
                </a:solidFill>
                <a:latin typeface="Times New Roman" panose="02020603050405020304" pitchFamily="18" charset="0"/>
                <a:ea typeface="Times New Roman" panose="02020603050405020304" pitchFamily="18" charset="0"/>
              </a:rPr>
              <a:t>I </a:t>
            </a:r>
            <a:r>
              <a:rPr lang="en-GB" sz="2800" b="1" i="1" dirty="0">
                <a:solidFill>
                  <a:srgbClr val="00B050"/>
                </a:solidFill>
                <a:latin typeface="Times New Roman" panose="02020603050405020304" pitchFamily="18" charset="0"/>
                <a:ea typeface="Times New Roman" panose="02020603050405020304" pitchFamily="18" charset="0"/>
              </a:rPr>
              <a:t>remember mentioning </a:t>
            </a:r>
            <a:r>
              <a:rPr lang="en-GB" sz="2800" i="1" dirty="0">
                <a:solidFill>
                  <a:srgbClr val="00B050"/>
                </a:solidFill>
                <a:latin typeface="Times New Roman" panose="02020603050405020304" pitchFamily="18" charset="0"/>
                <a:ea typeface="Times New Roman" panose="02020603050405020304" pitchFamily="18" charset="0"/>
              </a:rPr>
              <a:t>the meeting yesterday. </a:t>
            </a:r>
            <a:endParaRPr lang="ro-RO" sz="2800" dirty="0">
              <a:solidFill>
                <a:srgbClr val="00B050"/>
              </a:solidFill>
              <a:latin typeface="Times New Roman" panose="02020603050405020304" pitchFamily="18" charset="0"/>
              <a:ea typeface="Times New Roman" panose="02020603050405020304" pitchFamily="18" charset="0"/>
            </a:endParaRPr>
          </a:p>
          <a:p>
            <a:r>
              <a:rPr lang="en-GB" sz="2800" i="1" dirty="0">
                <a:solidFill>
                  <a:srgbClr val="00B050"/>
                </a:solidFill>
                <a:latin typeface="Times New Roman" panose="02020603050405020304" pitchFamily="18" charset="0"/>
                <a:ea typeface="Times New Roman" panose="02020603050405020304" pitchFamily="18" charset="0"/>
              </a:rPr>
              <a:t>	He </a:t>
            </a:r>
            <a:r>
              <a:rPr lang="en-GB" sz="2800" b="1" i="1" dirty="0">
                <a:solidFill>
                  <a:srgbClr val="00B050"/>
                </a:solidFill>
                <a:latin typeface="Times New Roman" panose="02020603050405020304" pitchFamily="18" charset="0"/>
                <a:ea typeface="Times New Roman" panose="02020603050405020304" pitchFamily="18" charset="0"/>
              </a:rPr>
              <a:t>remembered to turn off </a:t>
            </a:r>
            <a:r>
              <a:rPr lang="en-GB" sz="2800" i="1" dirty="0">
                <a:solidFill>
                  <a:srgbClr val="00B050"/>
                </a:solidFill>
                <a:latin typeface="Times New Roman" panose="02020603050405020304" pitchFamily="18" charset="0"/>
                <a:ea typeface="Times New Roman" panose="02020603050405020304" pitchFamily="18" charset="0"/>
              </a:rPr>
              <a:t>the lights before he left.</a:t>
            </a:r>
            <a:endParaRPr lang="ro-RO" sz="2800" dirty="0">
              <a:solidFill>
                <a:srgbClr val="00B050"/>
              </a:solidFill>
            </a:endParaRPr>
          </a:p>
        </p:txBody>
      </p:sp>
    </p:spTree>
    <p:extLst>
      <p:ext uri="{BB962C8B-B14F-4D97-AF65-F5344CB8AC3E}">
        <p14:creationId xmlns:p14="http://schemas.microsoft.com/office/powerpoint/2010/main" val="13556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5F5B1F-444C-4FA9-B546-552246478E8E}"/>
              </a:ext>
            </a:extLst>
          </p:cNvPr>
          <p:cNvSpPr/>
          <p:nvPr/>
        </p:nvSpPr>
        <p:spPr>
          <a:xfrm>
            <a:off x="468351" y="479503"/>
            <a:ext cx="11329639" cy="6124754"/>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en-GB" sz="2800" i="1" dirty="0">
                <a:latin typeface="Times New Roman" panose="02020603050405020304" pitchFamily="18" charset="0"/>
                <a:ea typeface="Times New Roman" panose="02020603050405020304" pitchFamily="18" charset="0"/>
              </a:rPr>
              <a:t>stop - </a:t>
            </a:r>
            <a:r>
              <a:rPr lang="en-GB" sz="2800" dirty="0">
                <a:latin typeface="Times New Roman" panose="02020603050405020304" pitchFamily="18" charset="0"/>
                <a:ea typeface="Times New Roman" panose="02020603050405020304" pitchFamily="18" charset="0"/>
              </a:rPr>
              <a:t>"Stop" is normally used with a gerund. When "stop" is used with an infinitive, the infinitive takes on the meaning of "</a:t>
            </a:r>
            <a:r>
              <a:rPr lang="en-GB" sz="2800" dirty="0">
                <a:solidFill>
                  <a:srgbClr val="FF0000"/>
                </a:solidFill>
                <a:latin typeface="Times New Roman" panose="02020603050405020304" pitchFamily="18" charset="0"/>
                <a:ea typeface="Times New Roman" panose="02020603050405020304" pitchFamily="18" charset="0"/>
              </a:rPr>
              <a:t>in order to</a:t>
            </a:r>
            <a:r>
              <a:rPr lang="en-GB" sz="2800" dirty="0">
                <a:latin typeface="Times New Roman" panose="02020603050405020304" pitchFamily="18" charset="0"/>
                <a:ea typeface="Times New Roman" panose="02020603050405020304" pitchFamily="18" charset="0"/>
              </a:rPr>
              <a:t>."</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endParaRPr lang="ro-RO" sz="2800" i="1" dirty="0">
              <a:latin typeface="Times New Roman" panose="02020603050405020304" pitchFamily="18" charset="0"/>
              <a:ea typeface="Times New Roman" panose="02020603050405020304" pitchFamily="18" charset="0"/>
            </a:endParaRPr>
          </a:p>
          <a:p>
            <a:pPr indent="448310" algn="just">
              <a:spcAft>
                <a:spcPts val="0"/>
              </a:spcAft>
            </a:pPr>
            <a:r>
              <a:rPr lang="en-GB" sz="2800" i="1" dirty="0">
                <a:latin typeface="Times New Roman" panose="02020603050405020304" pitchFamily="18" charset="0"/>
                <a:ea typeface="Times New Roman" panose="02020603050405020304" pitchFamily="18" charset="0"/>
              </a:rPr>
              <a:t>E.g. </a:t>
            </a:r>
            <a:r>
              <a:rPr lang="en-GB" sz="2800" i="1" dirty="0">
                <a:solidFill>
                  <a:srgbClr val="00B050"/>
                </a:solidFill>
                <a:latin typeface="Times New Roman" panose="02020603050405020304" pitchFamily="18" charset="0"/>
                <a:ea typeface="Times New Roman" panose="02020603050405020304" pitchFamily="18" charset="0"/>
              </a:rPr>
              <a:t>He </a:t>
            </a:r>
            <a:r>
              <a:rPr lang="en-GB" sz="2800" b="1" i="1" dirty="0">
                <a:solidFill>
                  <a:srgbClr val="00B050"/>
                </a:solidFill>
                <a:latin typeface="Times New Roman" panose="02020603050405020304" pitchFamily="18" charset="0"/>
                <a:ea typeface="Times New Roman" panose="02020603050405020304" pitchFamily="18" charset="0"/>
              </a:rPr>
              <a:t>stopped smoking </a:t>
            </a:r>
            <a:r>
              <a:rPr lang="en-GB" sz="2800" i="1" dirty="0">
                <a:solidFill>
                  <a:srgbClr val="00B050"/>
                </a:solidFill>
                <a:latin typeface="Times New Roman" panose="02020603050405020304" pitchFamily="18" charset="0"/>
                <a:ea typeface="Times New Roman" panose="02020603050405020304" pitchFamily="18" charset="0"/>
              </a:rPr>
              <a:t>for health reasons. </a:t>
            </a:r>
            <a:endParaRPr lang="ro-RO" sz="28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800" i="1" dirty="0">
                <a:solidFill>
                  <a:srgbClr val="00B050"/>
                </a:solidFill>
                <a:latin typeface="Times New Roman" panose="02020603050405020304" pitchFamily="18" charset="0"/>
                <a:ea typeface="Times New Roman" panose="02020603050405020304" pitchFamily="18" charset="0"/>
              </a:rPr>
              <a:t>He </a:t>
            </a:r>
            <a:r>
              <a:rPr lang="en-GB" sz="2800" b="1" i="1" dirty="0">
                <a:solidFill>
                  <a:srgbClr val="00B050"/>
                </a:solidFill>
                <a:latin typeface="Times New Roman" panose="02020603050405020304" pitchFamily="18" charset="0"/>
                <a:ea typeface="Times New Roman" panose="02020603050405020304" pitchFamily="18" charset="0"/>
              </a:rPr>
              <a:t>stopped to rest </a:t>
            </a:r>
            <a:r>
              <a:rPr lang="en-GB" sz="2800" i="1" dirty="0">
                <a:solidFill>
                  <a:srgbClr val="00B050"/>
                </a:solidFill>
                <a:latin typeface="Times New Roman" panose="02020603050405020304" pitchFamily="18" charset="0"/>
                <a:ea typeface="Times New Roman" panose="02020603050405020304" pitchFamily="18" charset="0"/>
              </a:rPr>
              <a:t>for a few minutes.</a:t>
            </a:r>
          </a:p>
          <a:p>
            <a:pPr indent="448310" algn="just">
              <a:spcAft>
                <a:spcPts val="0"/>
              </a:spcAft>
            </a:pPr>
            <a:endParaRPr lang="ro-RO" sz="28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800" i="1" dirty="0">
                <a:latin typeface="Times New Roman" panose="02020603050405020304" pitchFamily="18" charset="0"/>
                <a:ea typeface="Times New Roman" panose="02020603050405020304" pitchFamily="18" charset="0"/>
              </a:rPr>
              <a:t>try – </a:t>
            </a:r>
            <a:r>
              <a:rPr lang="en-GB" sz="2800" dirty="0">
                <a:latin typeface="Times New Roman" panose="02020603050405020304" pitchFamily="18" charset="0"/>
                <a:ea typeface="Times New Roman" panose="02020603050405020304" pitchFamily="18" charset="0"/>
              </a:rPr>
              <a:t>“Try” </a:t>
            </a:r>
            <a:r>
              <a:rPr lang="ro-RO" sz="2800" dirty="0">
                <a:latin typeface="Times New Roman" panose="02020603050405020304" pitchFamily="18" charset="0"/>
                <a:ea typeface="Times New Roman" panose="02020603050405020304" pitchFamily="18" charset="0"/>
              </a:rPr>
              <a:t>+ </a:t>
            </a:r>
            <a:r>
              <a:rPr lang="en-GB" sz="2800" dirty="0">
                <a:latin typeface="Times New Roman" panose="02020603050405020304" pitchFamily="18" charset="0"/>
                <a:ea typeface="Times New Roman" panose="02020603050405020304" pitchFamily="18" charset="0"/>
              </a:rPr>
              <a:t>gerund </a:t>
            </a:r>
            <a:r>
              <a:rPr lang="ro-RO" sz="2800" dirty="0">
                <a:latin typeface="Times New Roman" panose="02020603050405020304" pitchFamily="18" charset="0"/>
                <a:ea typeface="Times New Roman" panose="02020603050405020304" pitchFamily="18" charset="0"/>
              </a:rPr>
              <a:t>(</a:t>
            </a:r>
            <a:r>
              <a:rPr lang="en-GB" sz="2800" dirty="0">
                <a:latin typeface="Times New Roman" panose="02020603050405020304" pitchFamily="18" charset="0"/>
                <a:ea typeface="Times New Roman" panose="02020603050405020304" pitchFamily="18" charset="0"/>
              </a:rPr>
              <a:t>to try or to experiment with different methods to see if something works</a:t>
            </a:r>
            <a:r>
              <a:rPr lang="ro-RO" sz="2800" dirty="0">
                <a:latin typeface="Times New Roman" panose="02020603050405020304" pitchFamily="18" charset="0"/>
                <a:ea typeface="Times New Roman" panose="02020603050405020304" pitchFamily="18" charset="0"/>
              </a:rPr>
              <a:t>)</a:t>
            </a:r>
          </a:p>
          <a:p>
            <a:pPr lvl="0" algn="just">
              <a:spcAft>
                <a:spcPts val="0"/>
              </a:spcAft>
            </a:pPr>
            <a:r>
              <a:rPr lang="ro-RO" sz="2800" dirty="0">
                <a:latin typeface="Times New Roman" panose="02020603050405020304" pitchFamily="18" charset="0"/>
                <a:ea typeface="Times New Roman" panose="02020603050405020304" pitchFamily="18" charset="0"/>
              </a:rPr>
              <a:t>			</a:t>
            </a:r>
            <a:r>
              <a:rPr lang="en-GB" sz="2800" dirty="0">
                <a:latin typeface="Times New Roman" panose="02020603050405020304" pitchFamily="18" charset="0"/>
                <a:ea typeface="Times New Roman" panose="02020603050405020304" pitchFamily="18" charset="0"/>
              </a:rPr>
              <a:t>"Try </a:t>
            </a:r>
            <a:r>
              <a:rPr lang="ro-RO" sz="2800" dirty="0">
                <a:latin typeface="Times New Roman" panose="02020603050405020304" pitchFamily="18" charset="0"/>
                <a:ea typeface="Times New Roman" panose="02020603050405020304" pitchFamily="18" charset="0"/>
              </a:rPr>
              <a:t>+ infinitive (</a:t>
            </a:r>
            <a:r>
              <a:rPr lang="en-GB" sz="2800" dirty="0">
                <a:latin typeface="Times New Roman" panose="02020603050405020304" pitchFamily="18" charset="0"/>
                <a:ea typeface="Times New Roman" panose="02020603050405020304" pitchFamily="18" charset="0"/>
              </a:rPr>
              <a:t>to make effort to do something, to try one’s best, but with no success</a:t>
            </a:r>
            <a:r>
              <a:rPr lang="ro-RO" sz="2800" i="1" dirty="0">
                <a:latin typeface="Times New Roman" panose="02020603050405020304" pitchFamily="18" charset="0"/>
                <a:ea typeface="Times New Roman" panose="02020603050405020304" pitchFamily="18" charset="0"/>
              </a:rPr>
              <a:t>)</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endParaRPr lang="ro-RO" sz="2800" i="1" dirty="0">
              <a:latin typeface="Times New Roman" panose="02020603050405020304" pitchFamily="18" charset="0"/>
              <a:ea typeface="Times New Roman" panose="02020603050405020304" pitchFamily="18" charset="0"/>
            </a:endParaRPr>
          </a:p>
          <a:p>
            <a:pPr indent="448310" algn="just">
              <a:spcAft>
                <a:spcPts val="0"/>
              </a:spcAft>
            </a:pPr>
            <a:r>
              <a:rPr lang="en-GB" sz="2800" i="1" dirty="0">
                <a:latin typeface="Times New Roman" panose="02020603050405020304" pitchFamily="18" charset="0"/>
                <a:ea typeface="Times New Roman" panose="02020603050405020304" pitchFamily="18" charset="0"/>
              </a:rPr>
              <a:t>E.g.: </a:t>
            </a:r>
            <a:r>
              <a:rPr lang="en-GB" sz="2800" i="1" dirty="0">
                <a:solidFill>
                  <a:srgbClr val="00B050"/>
                </a:solidFill>
                <a:latin typeface="Times New Roman" panose="02020603050405020304" pitchFamily="18" charset="0"/>
                <a:ea typeface="Times New Roman" panose="02020603050405020304" pitchFamily="18" charset="0"/>
              </a:rPr>
              <a:t>She can't find a job. She </a:t>
            </a:r>
            <a:r>
              <a:rPr lang="en-GB" sz="2800" b="1" i="1" dirty="0">
                <a:solidFill>
                  <a:srgbClr val="00B050"/>
                </a:solidFill>
                <a:latin typeface="Times New Roman" panose="02020603050405020304" pitchFamily="18" charset="0"/>
                <a:ea typeface="Times New Roman" panose="02020603050405020304" pitchFamily="18" charset="0"/>
              </a:rPr>
              <a:t>tried looking </a:t>
            </a:r>
            <a:r>
              <a:rPr lang="en-GB" sz="2800" i="1" dirty="0">
                <a:solidFill>
                  <a:srgbClr val="00B050"/>
                </a:solidFill>
                <a:latin typeface="Times New Roman" panose="02020603050405020304" pitchFamily="18" charset="0"/>
                <a:ea typeface="Times New Roman" panose="02020603050405020304" pitchFamily="18" charset="0"/>
              </a:rPr>
              <a:t>in the paper, but there was nothing. </a:t>
            </a:r>
            <a:endParaRPr lang="ro-RO" sz="28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800" i="1" dirty="0">
                <a:solidFill>
                  <a:srgbClr val="00B050"/>
                </a:solidFill>
                <a:latin typeface="Times New Roman" panose="02020603050405020304" pitchFamily="18" charset="0"/>
                <a:ea typeface="Times New Roman" panose="02020603050405020304" pitchFamily="18" charset="0"/>
              </a:rPr>
              <a:t>She </a:t>
            </a:r>
            <a:r>
              <a:rPr lang="en-GB" sz="2800" b="1" i="1" dirty="0">
                <a:solidFill>
                  <a:srgbClr val="00B050"/>
                </a:solidFill>
                <a:latin typeface="Times New Roman" panose="02020603050405020304" pitchFamily="18" charset="0"/>
                <a:ea typeface="Times New Roman" panose="02020603050405020304" pitchFamily="18" charset="0"/>
              </a:rPr>
              <a:t>tried to climb </a:t>
            </a:r>
            <a:r>
              <a:rPr lang="en-GB" sz="2800" i="1" dirty="0">
                <a:solidFill>
                  <a:srgbClr val="00B050"/>
                </a:solidFill>
                <a:latin typeface="Times New Roman" panose="02020603050405020304" pitchFamily="18" charset="0"/>
                <a:ea typeface="Times New Roman" panose="02020603050405020304" pitchFamily="18" charset="0"/>
              </a:rPr>
              <a:t>the tree, but she couldn't even get off the ground.</a:t>
            </a:r>
            <a:endParaRPr lang="ro-RO" sz="2800"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428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6A0A11AD-6603-D419-AB3D-B394AEDB9BE1}"/>
              </a:ext>
            </a:extLst>
          </p:cNvPr>
          <p:cNvPicPr>
            <a:picLocks noChangeAspect="1"/>
          </p:cNvPicPr>
          <p:nvPr/>
        </p:nvPicPr>
        <p:blipFill>
          <a:blip r:embed="rId2"/>
          <a:stretch>
            <a:fillRect/>
          </a:stretch>
        </p:blipFill>
        <p:spPr>
          <a:xfrm>
            <a:off x="566449" y="639838"/>
            <a:ext cx="11059102" cy="5578323"/>
          </a:xfrm>
          <a:prstGeom prst="rect">
            <a:avLst/>
          </a:prstGeom>
        </p:spPr>
      </p:pic>
    </p:spTree>
    <p:extLst>
      <p:ext uri="{BB962C8B-B14F-4D97-AF65-F5344CB8AC3E}">
        <p14:creationId xmlns:p14="http://schemas.microsoft.com/office/powerpoint/2010/main" val="8477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56A9-A352-4992-AEB7-7E04836F3E6A}"/>
              </a:ext>
            </a:extLst>
          </p:cNvPr>
          <p:cNvSpPr>
            <a:spLocks noGrp="1"/>
          </p:cNvSpPr>
          <p:nvPr>
            <p:ph type="title"/>
          </p:nvPr>
        </p:nvSpPr>
        <p:spPr/>
        <p:txBody>
          <a:bodyPr>
            <a:normAutofit fontScale="90000"/>
          </a:bodyPr>
          <a:lstStyle/>
          <a:p>
            <a:r>
              <a:rPr lang="en-GB" b="1" i="1" dirty="0">
                <a:latin typeface="Times New Roman" panose="02020603050405020304" pitchFamily="18" charset="0"/>
                <a:ea typeface="Times New Roman" panose="02020603050405020304" pitchFamily="18" charset="0"/>
              </a:rPr>
              <a:t>Verbs Easily Confused</a:t>
            </a:r>
            <a:br>
              <a:rPr lang="ro-RO" dirty="0">
                <a:latin typeface="Times New Roman" panose="02020603050405020304" pitchFamily="18" charset="0"/>
                <a:ea typeface="Times New Roman" panose="02020603050405020304" pitchFamily="18" charset="0"/>
              </a:rPr>
            </a:br>
            <a:endParaRPr lang="ro-RO" dirty="0"/>
          </a:p>
        </p:txBody>
      </p:sp>
      <p:sp>
        <p:nvSpPr>
          <p:cNvPr id="3" name="Rectangle 2">
            <a:extLst>
              <a:ext uri="{FF2B5EF4-FFF2-40B4-BE49-F238E27FC236}">
                <a16:creationId xmlns:a16="http://schemas.microsoft.com/office/drawing/2014/main" id="{A356AAD4-F5C9-4D69-A8E5-35BCF53D1F37}"/>
              </a:ext>
            </a:extLst>
          </p:cNvPr>
          <p:cNvSpPr/>
          <p:nvPr/>
        </p:nvSpPr>
        <p:spPr>
          <a:xfrm>
            <a:off x="468630" y="1211581"/>
            <a:ext cx="11407140" cy="5262979"/>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en-GB" sz="2400" dirty="0">
                <a:solidFill>
                  <a:srgbClr val="FF0000"/>
                </a:solidFill>
                <a:latin typeface="Times New Roman" panose="02020603050405020304" pitchFamily="18" charset="0"/>
                <a:ea typeface="Times New Roman" panose="02020603050405020304" pitchFamily="18" charset="0"/>
              </a:rPr>
              <a:t>Fall / fell / fallen -  Feel / felt / felt - Fill / filled / filled</a:t>
            </a:r>
            <a:endParaRPr lang="ro-RO" sz="2400" dirty="0">
              <a:solidFill>
                <a:srgbClr val="FF0000"/>
              </a:solidFill>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Fall - </a:t>
            </a:r>
            <a:r>
              <a:rPr lang="en-GB" sz="2400" dirty="0">
                <a:latin typeface="Times New Roman" panose="02020603050405020304" pitchFamily="18" charset="0"/>
                <a:ea typeface="Times New Roman" panose="02020603050405020304" pitchFamily="18" charset="0"/>
              </a:rPr>
              <a:t>move from a higher to a lower level, typically rapidly and without control:</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dirty="0">
                <a:latin typeface="Times New Roman" panose="02020603050405020304" pitchFamily="18" charset="0"/>
                <a:ea typeface="Times New Roman" panose="02020603050405020304" pitchFamily="18" charset="0"/>
              </a:rPr>
              <a:t> </a:t>
            </a:r>
            <a:r>
              <a:rPr lang="en-GB" sz="2400" i="1" dirty="0">
                <a:solidFill>
                  <a:srgbClr val="00B050"/>
                </a:solidFill>
                <a:latin typeface="Times New Roman" panose="02020603050405020304" pitchFamily="18" charset="0"/>
                <a:ea typeface="Times New Roman" panose="02020603050405020304" pitchFamily="18" charset="0"/>
              </a:rPr>
              <a:t>Bombs could be seen </a:t>
            </a:r>
            <a:r>
              <a:rPr lang="en-GB" sz="2400" b="1" i="1" dirty="0">
                <a:solidFill>
                  <a:srgbClr val="00B050"/>
                </a:solidFill>
                <a:latin typeface="Times New Roman" panose="02020603050405020304" pitchFamily="18" charset="0"/>
                <a:ea typeface="Times New Roman" panose="02020603050405020304" pitchFamily="18" charset="0"/>
              </a:rPr>
              <a:t>falling</a:t>
            </a:r>
            <a:r>
              <a:rPr lang="en-GB" sz="2400" i="1" dirty="0">
                <a:solidFill>
                  <a:srgbClr val="00B050"/>
                </a:solidFill>
                <a:latin typeface="Times New Roman" panose="02020603050405020304" pitchFamily="18" charset="0"/>
                <a:ea typeface="Times New Roman" panose="02020603050405020304" pitchFamily="18" charset="0"/>
              </a:rPr>
              <a:t> from the planes</a:t>
            </a:r>
            <a:r>
              <a:rPr lang="ro-RO" sz="2400" i="1" dirty="0">
                <a:solidFill>
                  <a:srgbClr val="00B050"/>
                </a:solidFill>
                <a:latin typeface="Times New Roman" panose="02020603050405020304" pitchFamily="18" charset="0"/>
                <a:ea typeface="Times New Roman" panose="02020603050405020304" pitchFamily="18" charset="0"/>
              </a:rPr>
              <a:t>.</a:t>
            </a:r>
            <a:endParaRPr lang="ro-RO" sz="24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Feel</a:t>
            </a:r>
            <a:r>
              <a:rPr lang="en-GB" sz="2400" dirty="0">
                <a:latin typeface="Times New Roman" panose="02020603050405020304" pitchFamily="18" charset="0"/>
                <a:ea typeface="Times New Roman" panose="02020603050405020304" pitchFamily="18" charset="0"/>
              </a:rPr>
              <a:t> - be aware of (a person or object) through touching or being touched</a:t>
            </a:r>
            <a:r>
              <a:rPr lang="ro-RO" sz="2400" dirty="0">
                <a:latin typeface="Times New Roman" panose="02020603050405020304" pitchFamily="18" charset="0"/>
                <a:ea typeface="Times New Roman" panose="02020603050405020304" pitchFamily="18" charset="0"/>
              </a:rPr>
              <a:t>:</a:t>
            </a:r>
          </a:p>
          <a:p>
            <a:pPr indent="448310" algn="just">
              <a:spcAft>
                <a:spcPts val="0"/>
              </a:spcAft>
            </a:pPr>
            <a:r>
              <a:rPr lang="en-GB" sz="2400" i="1" dirty="0">
                <a:solidFill>
                  <a:srgbClr val="00B050"/>
                </a:solidFill>
                <a:latin typeface="Times New Roman" panose="02020603050405020304" pitchFamily="18" charset="0"/>
                <a:ea typeface="Times New Roman" panose="02020603050405020304" pitchFamily="18" charset="0"/>
              </a:rPr>
              <a:t>She </a:t>
            </a:r>
            <a:r>
              <a:rPr lang="en-GB" sz="2400" b="1" i="1" dirty="0">
                <a:solidFill>
                  <a:srgbClr val="00B050"/>
                </a:solidFill>
                <a:latin typeface="Times New Roman" panose="02020603050405020304" pitchFamily="18" charset="0"/>
                <a:ea typeface="Times New Roman" panose="02020603050405020304" pitchFamily="18" charset="0"/>
              </a:rPr>
              <a:t>felt</a:t>
            </a:r>
            <a:r>
              <a:rPr lang="en-GB" sz="2400" i="1" dirty="0">
                <a:solidFill>
                  <a:srgbClr val="00B050"/>
                </a:solidFill>
                <a:latin typeface="Times New Roman" panose="02020603050405020304" pitchFamily="18" charset="0"/>
                <a:ea typeface="Times New Roman" panose="02020603050405020304" pitchFamily="18" charset="0"/>
              </a:rPr>
              <a:t> someone touch her shoulder.</a:t>
            </a:r>
            <a:endParaRPr lang="ro-RO" sz="24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Fill </a:t>
            </a:r>
            <a:r>
              <a:rPr lang="en-GB" sz="2400" dirty="0">
                <a:latin typeface="Times New Roman" panose="02020603050405020304" pitchFamily="18" charset="0"/>
                <a:ea typeface="Times New Roman" panose="02020603050405020304" pitchFamily="18" charset="0"/>
              </a:rPr>
              <a:t>- cause (a space or container) to become full or almost full</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solidFill>
                  <a:srgbClr val="00B050"/>
                </a:solidFill>
                <a:latin typeface="Times New Roman" panose="02020603050405020304" pitchFamily="18" charset="0"/>
                <a:ea typeface="Times New Roman" panose="02020603050405020304" pitchFamily="18" charset="0"/>
              </a:rPr>
              <a:t>I </a:t>
            </a:r>
            <a:r>
              <a:rPr lang="en-GB" sz="2400" b="1" i="1" dirty="0">
                <a:solidFill>
                  <a:srgbClr val="00B050"/>
                </a:solidFill>
                <a:latin typeface="Times New Roman" panose="02020603050405020304" pitchFamily="18" charset="0"/>
                <a:ea typeface="Times New Roman" panose="02020603050405020304" pitchFamily="18" charset="0"/>
              </a:rPr>
              <a:t>filled</a:t>
            </a:r>
            <a:r>
              <a:rPr lang="en-GB" sz="2400" i="1" dirty="0">
                <a:solidFill>
                  <a:srgbClr val="00B050"/>
                </a:solidFill>
                <a:latin typeface="Times New Roman" panose="02020603050405020304" pitchFamily="18" charset="0"/>
                <a:ea typeface="Times New Roman" panose="02020603050405020304" pitchFamily="18" charset="0"/>
              </a:rPr>
              <a:t> up the bottle with water.</a:t>
            </a:r>
          </a:p>
          <a:p>
            <a:pPr indent="448310" algn="just">
              <a:spcAft>
                <a:spcPts val="0"/>
              </a:spcAft>
            </a:pPr>
            <a:endParaRPr lang="ro-RO"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400" dirty="0">
                <a:solidFill>
                  <a:srgbClr val="FF0000"/>
                </a:solidFill>
                <a:latin typeface="Times New Roman" panose="02020603050405020304" pitchFamily="18" charset="0"/>
                <a:ea typeface="Times New Roman" panose="02020603050405020304" pitchFamily="18" charset="0"/>
              </a:rPr>
              <a:t>Find / found / found - Found / founded / founded </a:t>
            </a:r>
            <a:endParaRPr lang="ro-RO" sz="2400" dirty="0">
              <a:solidFill>
                <a:srgbClr val="FF0000"/>
              </a:solidFill>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Find</a:t>
            </a:r>
            <a:r>
              <a:rPr lang="en-GB" sz="2400" dirty="0">
                <a:latin typeface="Times New Roman" panose="02020603050405020304" pitchFamily="18" charset="0"/>
                <a:ea typeface="Times New Roman" panose="02020603050405020304" pitchFamily="18" charset="0"/>
              </a:rPr>
              <a:t> = get back something lost. E.g.: </a:t>
            </a:r>
            <a:r>
              <a:rPr lang="en-GB" sz="2400" i="1" dirty="0">
                <a:solidFill>
                  <a:srgbClr val="00B050"/>
                </a:solidFill>
                <a:latin typeface="Times New Roman" panose="02020603050405020304" pitchFamily="18" charset="0"/>
                <a:ea typeface="Times New Roman" panose="02020603050405020304" pitchFamily="18" charset="0"/>
              </a:rPr>
              <a:t>I have </a:t>
            </a:r>
            <a:r>
              <a:rPr lang="en-GB" sz="2400" b="1" i="1" dirty="0">
                <a:solidFill>
                  <a:srgbClr val="00B050"/>
                </a:solidFill>
                <a:latin typeface="Times New Roman" panose="02020603050405020304" pitchFamily="18" charset="0"/>
                <a:ea typeface="Times New Roman" panose="02020603050405020304" pitchFamily="18" charset="0"/>
              </a:rPr>
              <a:t>found</a:t>
            </a:r>
            <a:r>
              <a:rPr lang="en-GB" sz="2400" i="1" dirty="0">
                <a:solidFill>
                  <a:srgbClr val="00B050"/>
                </a:solidFill>
                <a:latin typeface="Times New Roman" panose="02020603050405020304" pitchFamily="18" charset="0"/>
                <a:ea typeface="Times New Roman" panose="02020603050405020304" pitchFamily="18" charset="0"/>
              </a:rPr>
              <a:t> my keys</a:t>
            </a:r>
            <a:r>
              <a:rPr lang="en-GB" sz="2400" i="1" dirty="0">
                <a:latin typeface="Times New Roman" panose="02020603050405020304" pitchFamily="18" charset="0"/>
                <a:ea typeface="Times New Roman" panose="02020603050405020304" pitchFamily="18" charset="0"/>
              </a:rPr>
              <a:t>.</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Found</a:t>
            </a:r>
            <a:r>
              <a:rPr lang="en-GB" sz="2400" dirty="0">
                <a:latin typeface="Times New Roman" panose="02020603050405020304" pitchFamily="18" charset="0"/>
                <a:ea typeface="Times New Roman" panose="02020603050405020304" pitchFamily="18" charset="0"/>
              </a:rPr>
              <a:t> = start up an organization or institution E.g.: </a:t>
            </a:r>
            <a:r>
              <a:rPr lang="en-GB" sz="2400" i="1" dirty="0">
                <a:solidFill>
                  <a:srgbClr val="00B050"/>
                </a:solidFill>
                <a:latin typeface="Times New Roman" panose="02020603050405020304" pitchFamily="18" charset="0"/>
                <a:ea typeface="Times New Roman" panose="02020603050405020304" pitchFamily="18" charset="0"/>
              </a:rPr>
              <a:t>Who </a:t>
            </a:r>
            <a:r>
              <a:rPr lang="en-GB" sz="2400" b="1" i="1" dirty="0">
                <a:solidFill>
                  <a:srgbClr val="00B050"/>
                </a:solidFill>
                <a:latin typeface="Times New Roman" panose="02020603050405020304" pitchFamily="18" charset="0"/>
                <a:ea typeface="Times New Roman" panose="02020603050405020304" pitchFamily="18" charset="0"/>
              </a:rPr>
              <a:t>founded</a:t>
            </a:r>
            <a:r>
              <a:rPr lang="en-GB" sz="2400" i="1" dirty="0">
                <a:solidFill>
                  <a:srgbClr val="00B050"/>
                </a:solidFill>
                <a:latin typeface="Times New Roman" panose="02020603050405020304" pitchFamily="18" charset="0"/>
                <a:ea typeface="Times New Roman" panose="02020603050405020304" pitchFamily="18" charset="0"/>
              </a:rPr>
              <a:t> the Red Cross?</a:t>
            </a:r>
          </a:p>
          <a:p>
            <a:pPr indent="448310" algn="just">
              <a:spcAft>
                <a:spcPts val="0"/>
              </a:spcAft>
            </a:pPr>
            <a:endParaRPr lang="ro-RO"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400" i="1" dirty="0">
                <a:solidFill>
                  <a:srgbClr val="FF0000"/>
                </a:solidFill>
                <a:latin typeface="Times New Roman" panose="02020603050405020304" pitchFamily="18" charset="0"/>
                <a:ea typeface="Times New Roman" panose="02020603050405020304" pitchFamily="18" charset="0"/>
              </a:rPr>
              <a:t>Flow</a:t>
            </a:r>
            <a:r>
              <a:rPr lang="en-GB" sz="2400" dirty="0">
                <a:latin typeface="Times New Roman" panose="02020603050405020304" pitchFamily="18" charset="0"/>
                <a:ea typeface="Times New Roman" panose="02020603050405020304" pitchFamily="18" charset="0"/>
              </a:rPr>
              <a:t> - move (of a liquid) E.g.: </a:t>
            </a:r>
            <a:r>
              <a:rPr lang="en-GB" sz="2400" i="1" dirty="0">
                <a:solidFill>
                  <a:srgbClr val="00B050"/>
                </a:solidFill>
                <a:latin typeface="Times New Roman" panose="02020603050405020304" pitchFamily="18" charset="0"/>
                <a:ea typeface="Times New Roman" panose="02020603050405020304" pitchFamily="18" charset="0"/>
              </a:rPr>
              <a:t>Liquids </a:t>
            </a:r>
            <a:r>
              <a:rPr lang="en-GB" sz="2400" b="1" i="1" dirty="0">
                <a:solidFill>
                  <a:srgbClr val="00B050"/>
                </a:solidFill>
                <a:latin typeface="Times New Roman" panose="02020603050405020304" pitchFamily="18" charset="0"/>
                <a:ea typeface="Times New Roman" panose="02020603050405020304" pitchFamily="18" charset="0"/>
              </a:rPr>
              <a:t>flow</a:t>
            </a:r>
            <a:r>
              <a:rPr lang="en-GB" sz="2400" dirty="0">
                <a:latin typeface="Times New Roman" panose="02020603050405020304" pitchFamily="18" charset="0"/>
                <a:ea typeface="Times New Roman" panose="02020603050405020304" pitchFamily="18" charset="0"/>
              </a:rPr>
              <a:t>.</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solidFill>
                  <a:srgbClr val="FF0000"/>
                </a:solidFill>
                <a:latin typeface="Times New Roman" panose="02020603050405020304" pitchFamily="18" charset="0"/>
                <a:ea typeface="Times New Roman" panose="02020603050405020304" pitchFamily="18" charset="0"/>
              </a:rPr>
              <a:t>Fly</a:t>
            </a:r>
            <a:r>
              <a:rPr lang="en-GB" sz="2400" dirty="0">
                <a:latin typeface="Times New Roman" panose="02020603050405020304" pitchFamily="18" charset="0"/>
                <a:ea typeface="Times New Roman" panose="02020603050405020304" pitchFamily="18" charset="0"/>
              </a:rPr>
              <a:t> - move in the air E.g.: </a:t>
            </a:r>
            <a:r>
              <a:rPr lang="en-GB" sz="2400" i="1" dirty="0">
                <a:solidFill>
                  <a:srgbClr val="00B050"/>
                </a:solidFill>
                <a:latin typeface="Times New Roman" panose="02020603050405020304" pitchFamily="18" charset="0"/>
                <a:ea typeface="Times New Roman" panose="02020603050405020304" pitchFamily="18" charset="0"/>
              </a:rPr>
              <a:t>Birds </a:t>
            </a:r>
            <a:r>
              <a:rPr lang="en-GB" sz="2400" b="1" i="1" dirty="0">
                <a:solidFill>
                  <a:srgbClr val="00B050"/>
                </a:solidFill>
                <a:latin typeface="Times New Roman" panose="02020603050405020304" pitchFamily="18" charset="0"/>
                <a:ea typeface="Times New Roman" panose="02020603050405020304" pitchFamily="18" charset="0"/>
              </a:rPr>
              <a:t>fly</a:t>
            </a:r>
            <a:r>
              <a:rPr lang="en-GB" sz="2400" i="1" dirty="0">
                <a:solidFill>
                  <a:srgbClr val="00B050"/>
                </a:solidFill>
                <a:latin typeface="Times New Roman" panose="02020603050405020304" pitchFamily="18" charset="0"/>
                <a:ea typeface="Times New Roman" panose="02020603050405020304" pitchFamily="18" charset="0"/>
              </a:rPr>
              <a:t> in the sky</a:t>
            </a:r>
            <a:r>
              <a:rPr lang="en-GB" sz="2400" i="1" dirty="0">
                <a:latin typeface="Times New Roman" panose="02020603050405020304" pitchFamily="18" charset="0"/>
                <a:ea typeface="Times New Roman" panose="02020603050405020304" pitchFamily="18" charset="0"/>
              </a:rPr>
              <a:t>.</a:t>
            </a:r>
            <a:endParaRPr lang="ro-RO"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116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08246-9980-49B8-8F9F-2C2063DF62D6}"/>
              </a:ext>
            </a:extLst>
          </p:cNvPr>
          <p:cNvSpPr/>
          <p:nvPr/>
        </p:nvSpPr>
        <p:spPr>
          <a:xfrm>
            <a:off x="387225" y="247085"/>
            <a:ext cx="11073161" cy="6370975"/>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en-GB" sz="2400" dirty="0">
                <a:solidFill>
                  <a:srgbClr val="FF0000"/>
                </a:solidFill>
                <a:latin typeface="Times New Roman" panose="02020603050405020304" pitchFamily="18" charset="0"/>
                <a:ea typeface="Times New Roman" panose="02020603050405020304" pitchFamily="18" charset="0"/>
              </a:rPr>
              <a:t>Lay / laid / laid - Lie / lay / lain - Lie / lied / lied</a:t>
            </a:r>
            <a:endParaRPr lang="ro-RO" sz="2400" dirty="0">
              <a:solidFill>
                <a:srgbClr val="FF0000"/>
              </a:solidFill>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Lay</a:t>
            </a:r>
            <a:r>
              <a:rPr lang="en-GB" sz="2400" dirty="0">
                <a:latin typeface="Times New Roman" panose="02020603050405020304" pitchFamily="18" charset="0"/>
                <a:ea typeface="Times New Roman" panose="02020603050405020304" pitchFamily="18" charset="0"/>
              </a:rPr>
              <a:t> - put down flat.	E.g.: </a:t>
            </a:r>
            <a:r>
              <a:rPr lang="en-GB" sz="2400" b="1" i="1" dirty="0">
                <a:solidFill>
                  <a:srgbClr val="00B050"/>
                </a:solidFill>
                <a:latin typeface="Times New Roman" panose="02020603050405020304" pitchFamily="18" charset="0"/>
                <a:ea typeface="Times New Roman" panose="02020603050405020304" pitchFamily="18" charset="0"/>
              </a:rPr>
              <a:t>Lay</a:t>
            </a:r>
            <a:r>
              <a:rPr lang="en-GB" sz="2400" i="1" dirty="0">
                <a:solidFill>
                  <a:srgbClr val="00B050"/>
                </a:solidFill>
                <a:latin typeface="Times New Roman" panose="02020603050405020304" pitchFamily="18" charset="0"/>
                <a:ea typeface="Times New Roman" panose="02020603050405020304" pitchFamily="18" charset="0"/>
              </a:rPr>
              <a:t> the papers down</a:t>
            </a:r>
            <a:r>
              <a:rPr lang="ro-RO" sz="2400" i="1" dirty="0">
                <a:solidFill>
                  <a:srgbClr val="00B050"/>
                </a:solidFill>
                <a:latin typeface="Times New Roman" panose="02020603050405020304" pitchFamily="18" charset="0"/>
                <a:ea typeface="Times New Roman" panose="02020603050405020304" pitchFamily="18" charset="0"/>
              </a:rPr>
              <a:t>. </a:t>
            </a:r>
            <a:r>
              <a:rPr lang="en-GB" sz="2400" i="1" dirty="0">
                <a:solidFill>
                  <a:srgbClr val="00B050"/>
                </a:solidFill>
                <a:latin typeface="Times New Roman" panose="02020603050405020304" pitchFamily="18" charset="0"/>
                <a:ea typeface="Times New Roman" panose="02020603050405020304" pitchFamily="18" charset="0"/>
              </a:rPr>
              <a:t>She </a:t>
            </a:r>
            <a:r>
              <a:rPr lang="en-GB" sz="2400" b="1" i="1" dirty="0">
                <a:solidFill>
                  <a:srgbClr val="00B050"/>
                </a:solidFill>
                <a:latin typeface="Times New Roman" panose="02020603050405020304" pitchFamily="18" charset="0"/>
                <a:ea typeface="Times New Roman" panose="02020603050405020304" pitchFamily="18" charset="0"/>
              </a:rPr>
              <a:t>laid</a:t>
            </a:r>
            <a:r>
              <a:rPr lang="en-GB" sz="2400" i="1" dirty="0">
                <a:solidFill>
                  <a:srgbClr val="00B050"/>
                </a:solidFill>
                <a:latin typeface="Times New Roman" panose="02020603050405020304" pitchFamily="18" charset="0"/>
                <a:ea typeface="Times New Roman" panose="02020603050405020304" pitchFamily="18" charset="0"/>
              </a:rPr>
              <a:t> the books on the table</a:t>
            </a:r>
            <a:r>
              <a:rPr lang="en-GB" sz="2400" dirty="0">
                <a:solidFill>
                  <a:srgbClr val="00B050"/>
                </a:solidFill>
                <a:latin typeface="Times New Roman" panose="02020603050405020304" pitchFamily="18" charset="0"/>
                <a:ea typeface="Times New Roman" panose="02020603050405020304" pitchFamily="18" charset="0"/>
              </a:rPr>
              <a:t>.</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Lie</a:t>
            </a:r>
            <a:r>
              <a:rPr lang="en-GB" sz="2400" dirty="0">
                <a:latin typeface="Times New Roman" panose="02020603050405020304" pitchFamily="18" charset="0"/>
                <a:ea typeface="Times New Roman" panose="02020603050405020304" pitchFamily="18" charset="0"/>
              </a:rPr>
              <a:t> - to put your body flat on something, or to be in this position E.g. </a:t>
            </a:r>
            <a:r>
              <a:rPr lang="en-GB" sz="2400" i="1" dirty="0">
                <a:solidFill>
                  <a:srgbClr val="00B050"/>
                </a:solidFill>
                <a:latin typeface="Times New Roman" panose="02020603050405020304" pitchFamily="18" charset="0"/>
                <a:ea typeface="Times New Roman" panose="02020603050405020304" pitchFamily="18" charset="0"/>
              </a:rPr>
              <a:t>My dog would </a:t>
            </a:r>
            <a:r>
              <a:rPr lang="en-GB" sz="2400" b="1" i="1" dirty="0">
                <a:solidFill>
                  <a:srgbClr val="00B050"/>
                </a:solidFill>
                <a:latin typeface="Times New Roman" panose="02020603050405020304" pitchFamily="18" charset="0"/>
                <a:ea typeface="Times New Roman" panose="02020603050405020304" pitchFamily="18" charset="0"/>
              </a:rPr>
              <a:t>lie</a:t>
            </a:r>
            <a:r>
              <a:rPr lang="en-GB" sz="2400" i="1" dirty="0">
                <a:solidFill>
                  <a:srgbClr val="00B050"/>
                </a:solidFill>
                <a:latin typeface="Times New Roman" panose="02020603050405020304" pitchFamily="18" charset="0"/>
                <a:ea typeface="Times New Roman" panose="02020603050405020304" pitchFamily="18" charset="0"/>
              </a:rPr>
              <a:t> in the shadow all day long.</a:t>
            </a:r>
            <a:r>
              <a:rPr lang="en-GB" sz="2400" dirty="0">
                <a:solidFill>
                  <a:srgbClr val="00B050"/>
                </a:solidFill>
                <a:latin typeface="Times New Roman" panose="02020603050405020304" pitchFamily="18" charset="0"/>
                <a:ea typeface="Times New Roman" panose="02020603050405020304" pitchFamily="18" charset="0"/>
              </a:rPr>
              <a:t> </a:t>
            </a:r>
            <a:r>
              <a:rPr lang="ro-RO" sz="2400" i="1" dirty="0" err="1">
                <a:solidFill>
                  <a:srgbClr val="00B050"/>
                </a:solidFill>
                <a:latin typeface="Times New Roman" panose="02020603050405020304" pitchFamily="18" charset="0"/>
                <a:ea typeface="Times New Roman" panose="02020603050405020304" pitchFamily="18" charset="0"/>
              </a:rPr>
              <a:t>If</a:t>
            </a:r>
            <a:r>
              <a:rPr lang="ro-RO" sz="2400" i="1" dirty="0">
                <a:solidFill>
                  <a:srgbClr val="00B050"/>
                </a:solidFill>
                <a:latin typeface="Times New Roman" panose="02020603050405020304" pitchFamily="18" charset="0"/>
                <a:ea typeface="Times New Roman" panose="02020603050405020304" pitchFamily="18" charset="0"/>
              </a:rPr>
              <a:t> </a:t>
            </a:r>
            <a:r>
              <a:rPr lang="ro-RO" sz="2400" i="1" dirty="0" err="1">
                <a:solidFill>
                  <a:srgbClr val="00B050"/>
                </a:solidFill>
                <a:latin typeface="Times New Roman" panose="02020603050405020304" pitchFamily="18" charset="0"/>
                <a:ea typeface="Times New Roman" panose="02020603050405020304" pitchFamily="18" charset="0"/>
              </a:rPr>
              <a:t>you</a:t>
            </a:r>
            <a:r>
              <a:rPr lang="ro-RO" sz="2400" i="1" dirty="0">
                <a:solidFill>
                  <a:srgbClr val="00B050"/>
                </a:solidFill>
                <a:latin typeface="Times New Roman" panose="02020603050405020304" pitchFamily="18" charset="0"/>
                <a:ea typeface="Times New Roman" panose="02020603050405020304" pitchFamily="18" charset="0"/>
              </a:rPr>
              <a:t> </a:t>
            </a:r>
            <a:r>
              <a:rPr lang="en-GB" sz="2400" i="1" dirty="0">
                <a:solidFill>
                  <a:srgbClr val="00B050"/>
                </a:solidFill>
                <a:latin typeface="Times New Roman" panose="02020603050405020304" pitchFamily="18" charset="0"/>
                <a:ea typeface="Times New Roman" panose="02020603050405020304" pitchFamily="18" charset="0"/>
              </a:rPr>
              <a:t>are exhausted, </a:t>
            </a:r>
            <a:r>
              <a:rPr lang="ro-RO" sz="2400" i="1" dirty="0" err="1">
                <a:solidFill>
                  <a:srgbClr val="00B050"/>
                </a:solidFill>
                <a:latin typeface="Times New Roman" panose="02020603050405020304" pitchFamily="18" charset="0"/>
                <a:ea typeface="Times New Roman" panose="02020603050405020304" pitchFamily="18" charset="0"/>
              </a:rPr>
              <a:t>you</a:t>
            </a:r>
            <a:r>
              <a:rPr lang="en-GB" sz="2400" i="1" dirty="0">
                <a:solidFill>
                  <a:srgbClr val="00B050"/>
                </a:solidFill>
                <a:latin typeface="Times New Roman" panose="02020603050405020304" pitchFamily="18" charset="0"/>
                <a:ea typeface="Times New Roman" panose="02020603050405020304" pitchFamily="18" charset="0"/>
              </a:rPr>
              <a:t> should </a:t>
            </a:r>
            <a:r>
              <a:rPr lang="en-GB" sz="2400" b="1" i="1" dirty="0">
                <a:solidFill>
                  <a:srgbClr val="00B050"/>
                </a:solidFill>
                <a:latin typeface="Times New Roman" panose="02020603050405020304" pitchFamily="18" charset="0"/>
                <a:ea typeface="Times New Roman" panose="02020603050405020304" pitchFamily="18" charset="0"/>
              </a:rPr>
              <a:t>lie</a:t>
            </a:r>
            <a:r>
              <a:rPr lang="en-GB" sz="2400" i="1" dirty="0">
                <a:solidFill>
                  <a:srgbClr val="00B050"/>
                </a:solidFill>
                <a:latin typeface="Times New Roman" panose="02020603050405020304" pitchFamily="18" charset="0"/>
                <a:ea typeface="Times New Roman" panose="02020603050405020304" pitchFamily="18" charset="0"/>
              </a:rPr>
              <a:t> down for a rest.</a:t>
            </a:r>
            <a:endParaRPr lang="ro-RO" sz="24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Lie</a:t>
            </a:r>
            <a:r>
              <a:rPr lang="en-GB" sz="2400" dirty="0">
                <a:latin typeface="Times New Roman" panose="02020603050405020304" pitchFamily="18" charset="0"/>
                <a:ea typeface="Times New Roman" panose="02020603050405020304" pitchFamily="18" charset="0"/>
              </a:rPr>
              <a:t> - say things that are not true. E.g. </a:t>
            </a:r>
            <a:r>
              <a:rPr lang="en-GB" sz="2400" i="1" dirty="0">
                <a:solidFill>
                  <a:srgbClr val="00B050"/>
                </a:solidFill>
                <a:latin typeface="Times New Roman" panose="02020603050405020304" pitchFamily="18" charset="0"/>
                <a:ea typeface="Times New Roman" panose="02020603050405020304" pitchFamily="18" charset="0"/>
              </a:rPr>
              <a:t>Children should be taught not to </a:t>
            </a:r>
            <a:r>
              <a:rPr lang="en-GB" sz="2400" b="1" i="1" dirty="0">
                <a:solidFill>
                  <a:srgbClr val="00B050"/>
                </a:solidFill>
                <a:latin typeface="Times New Roman" panose="02020603050405020304" pitchFamily="18" charset="0"/>
                <a:ea typeface="Times New Roman" panose="02020603050405020304" pitchFamily="18" charset="0"/>
              </a:rPr>
              <a:t>lie</a:t>
            </a:r>
            <a:r>
              <a:rPr lang="en-GB" sz="2400" i="1" dirty="0">
                <a:latin typeface="Times New Roman" panose="02020603050405020304" pitchFamily="18" charset="0"/>
                <a:ea typeface="Times New Roman" panose="02020603050405020304" pitchFamily="18" charset="0"/>
              </a:rPr>
              <a:t>.</a:t>
            </a:r>
          </a:p>
          <a:p>
            <a:pPr indent="448310" algn="just">
              <a:spcAft>
                <a:spcPts val="0"/>
              </a:spcAft>
            </a:pPr>
            <a:endParaRPr lang="ro-RO"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400" dirty="0">
                <a:solidFill>
                  <a:srgbClr val="FF0000"/>
                </a:solidFill>
                <a:latin typeface="Times New Roman" panose="02020603050405020304" pitchFamily="18" charset="0"/>
                <a:ea typeface="Times New Roman" panose="02020603050405020304" pitchFamily="18" charset="0"/>
              </a:rPr>
              <a:t>Raise / raised / raised - Rise / rose / risen</a:t>
            </a:r>
            <a:endParaRPr lang="ro-RO" sz="2400" dirty="0">
              <a:solidFill>
                <a:srgbClr val="FF0000"/>
              </a:solidFill>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Raise</a:t>
            </a:r>
            <a:r>
              <a:rPr lang="en-GB" sz="2400" dirty="0">
                <a:latin typeface="Times New Roman" panose="02020603050405020304" pitchFamily="18" charset="0"/>
                <a:ea typeface="Times New Roman" panose="02020603050405020304" pitchFamily="18" charset="0"/>
              </a:rPr>
              <a:t> – lift, or move to a higher position or level. E.g. </a:t>
            </a:r>
            <a:r>
              <a:rPr lang="en-GB" sz="2400" i="1" dirty="0">
                <a:solidFill>
                  <a:srgbClr val="00B050"/>
                </a:solidFill>
                <a:latin typeface="Times New Roman" panose="02020603050405020304" pitchFamily="18" charset="0"/>
                <a:ea typeface="Times New Roman" panose="02020603050405020304" pitchFamily="18" charset="0"/>
              </a:rPr>
              <a:t>She </a:t>
            </a:r>
            <a:r>
              <a:rPr lang="en-GB" sz="2400" b="1" i="1" dirty="0">
                <a:solidFill>
                  <a:srgbClr val="00B050"/>
                </a:solidFill>
                <a:latin typeface="Times New Roman" panose="02020603050405020304" pitchFamily="18" charset="0"/>
                <a:ea typeface="Times New Roman" panose="02020603050405020304" pitchFamily="18" charset="0"/>
              </a:rPr>
              <a:t>raised</a:t>
            </a:r>
            <a:r>
              <a:rPr lang="en-GB" sz="2400" i="1" dirty="0">
                <a:solidFill>
                  <a:srgbClr val="00B050"/>
                </a:solidFill>
                <a:latin typeface="Times New Roman" panose="02020603050405020304" pitchFamily="18" charset="0"/>
                <a:ea typeface="Times New Roman" panose="02020603050405020304" pitchFamily="18" charset="0"/>
              </a:rPr>
              <a:t> her hand</a:t>
            </a:r>
            <a:r>
              <a:rPr lang="en-GB" sz="2400" dirty="0">
                <a:solidFill>
                  <a:srgbClr val="00B050"/>
                </a:solidFill>
                <a:latin typeface="Times New Roman" panose="02020603050405020304" pitchFamily="18" charset="0"/>
                <a:ea typeface="Times New Roman" panose="02020603050405020304" pitchFamily="18" charset="0"/>
              </a:rPr>
              <a:t>.</a:t>
            </a:r>
            <a:endParaRPr lang="ro-RO" sz="24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Rise</a:t>
            </a:r>
            <a:r>
              <a:rPr lang="en-GB" sz="2400" dirty="0">
                <a:latin typeface="Times New Roman" panose="02020603050405020304" pitchFamily="18" charset="0"/>
                <a:ea typeface="Times New Roman" panose="02020603050405020304" pitchFamily="18" charset="0"/>
              </a:rPr>
              <a:t> - move from a lower position to a higher one; come or go up E.g. </a:t>
            </a:r>
            <a:r>
              <a:rPr lang="en-GB" sz="2400" i="1" dirty="0">
                <a:solidFill>
                  <a:srgbClr val="00B050"/>
                </a:solidFill>
                <a:latin typeface="Times New Roman" panose="02020603050405020304" pitchFamily="18" charset="0"/>
                <a:ea typeface="Times New Roman" panose="02020603050405020304" pitchFamily="18" charset="0"/>
              </a:rPr>
              <a:t>He </a:t>
            </a:r>
            <a:r>
              <a:rPr lang="en-GB" sz="2400" b="1" i="1" dirty="0">
                <a:solidFill>
                  <a:srgbClr val="00B050"/>
                </a:solidFill>
                <a:latin typeface="Times New Roman" panose="02020603050405020304" pitchFamily="18" charset="0"/>
                <a:ea typeface="Times New Roman" panose="02020603050405020304" pitchFamily="18" charset="0"/>
              </a:rPr>
              <a:t>rose</a:t>
            </a:r>
            <a:r>
              <a:rPr lang="en-GB" sz="2400" i="1" dirty="0">
                <a:solidFill>
                  <a:srgbClr val="00B050"/>
                </a:solidFill>
                <a:latin typeface="Times New Roman" panose="02020603050405020304" pitchFamily="18" charset="0"/>
                <a:ea typeface="Times New Roman" panose="02020603050405020304" pitchFamily="18" charset="0"/>
              </a:rPr>
              <a:t> from his seat</a:t>
            </a:r>
            <a:r>
              <a:rPr lang="en-GB" sz="2400" dirty="0">
                <a:solidFill>
                  <a:srgbClr val="00B050"/>
                </a:solidFill>
                <a:latin typeface="Times New Roman" panose="02020603050405020304" pitchFamily="18" charset="0"/>
                <a:ea typeface="Times New Roman" panose="02020603050405020304" pitchFamily="18" charset="0"/>
              </a:rPr>
              <a:t>.</a:t>
            </a:r>
          </a:p>
          <a:p>
            <a:pPr indent="448310" algn="just">
              <a:spcAft>
                <a:spcPts val="0"/>
              </a:spcAft>
            </a:pPr>
            <a:endParaRPr lang="ro-RO"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400" dirty="0">
                <a:solidFill>
                  <a:srgbClr val="FF0000"/>
                </a:solidFill>
                <a:latin typeface="Times New Roman" panose="02020603050405020304" pitchFamily="18" charset="0"/>
                <a:ea typeface="Times New Roman" panose="02020603050405020304" pitchFamily="18" charset="0"/>
              </a:rPr>
              <a:t>Strike / struck / struck - Stroke / stroked / stroked</a:t>
            </a:r>
            <a:endParaRPr lang="ro-RO" sz="2400" dirty="0">
              <a:solidFill>
                <a:srgbClr val="FF0000"/>
              </a:solidFill>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Strike</a:t>
            </a:r>
            <a:r>
              <a:rPr lang="en-GB" sz="2400" dirty="0">
                <a:latin typeface="Times New Roman" panose="02020603050405020304" pitchFamily="18" charset="0"/>
                <a:ea typeface="Times New Roman" panose="02020603050405020304" pitchFamily="18" charset="0"/>
              </a:rPr>
              <a:t> - hit forcibly and deliberately with one’s hand or a weapon</a:t>
            </a:r>
            <a:r>
              <a:rPr lang="ro-RO" sz="2400" dirty="0">
                <a:latin typeface="Times New Roman" panose="02020603050405020304" pitchFamily="18" charset="0"/>
                <a:ea typeface="Times New Roman" panose="02020603050405020304" pitchFamily="18" charset="0"/>
              </a:rPr>
              <a:t> etc. </a:t>
            </a:r>
          </a:p>
          <a:p>
            <a:pPr indent="448310" algn="just">
              <a:spcAft>
                <a:spcPts val="0"/>
              </a:spcAft>
            </a:pPr>
            <a:r>
              <a:rPr lang="en-GB" sz="2400" dirty="0">
                <a:latin typeface="Times New Roman" panose="02020603050405020304" pitchFamily="18" charset="0"/>
                <a:ea typeface="Times New Roman" panose="02020603050405020304" pitchFamily="18" charset="0"/>
              </a:rPr>
              <a:t>E.g.: </a:t>
            </a:r>
            <a:r>
              <a:rPr lang="en-GB" sz="2400" b="1" i="1" dirty="0">
                <a:solidFill>
                  <a:srgbClr val="00B050"/>
                </a:solidFill>
                <a:latin typeface="Times New Roman" panose="02020603050405020304" pitchFamily="18" charset="0"/>
                <a:ea typeface="Times New Roman" panose="02020603050405020304" pitchFamily="18" charset="0"/>
              </a:rPr>
              <a:t>Strike</a:t>
            </a:r>
            <a:r>
              <a:rPr lang="en-GB" sz="2400" i="1" dirty="0">
                <a:solidFill>
                  <a:srgbClr val="00B050"/>
                </a:solidFill>
                <a:latin typeface="Times New Roman" panose="02020603050405020304" pitchFamily="18" charset="0"/>
                <a:ea typeface="Times New Roman" panose="02020603050405020304" pitchFamily="18" charset="0"/>
              </a:rPr>
              <a:t> the iron while it is hot</a:t>
            </a:r>
            <a:r>
              <a:rPr lang="en-GB" sz="2400" dirty="0">
                <a:solidFill>
                  <a:srgbClr val="00B050"/>
                </a:solidFill>
                <a:latin typeface="Times New Roman" panose="02020603050405020304" pitchFamily="18" charset="0"/>
                <a:ea typeface="Times New Roman" panose="02020603050405020304" pitchFamily="18" charset="0"/>
              </a:rPr>
              <a:t>.</a:t>
            </a:r>
            <a:endParaRPr lang="ro-RO" sz="24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Stroke</a:t>
            </a:r>
            <a:r>
              <a:rPr lang="en-GB" sz="2400" dirty="0">
                <a:latin typeface="Times New Roman" panose="02020603050405020304" pitchFamily="18" charset="0"/>
                <a:ea typeface="Times New Roman" panose="02020603050405020304" pitchFamily="18" charset="0"/>
              </a:rPr>
              <a:t> - pass the hand gently over, move one’s hand with gentle pressure over (a surface), typically repeatedly; caress </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dirty="0">
                <a:latin typeface="Times New Roman" panose="02020603050405020304" pitchFamily="18" charset="0"/>
                <a:ea typeface="Times New Roman" panose="02020603050405020304" pitchFamily="18" charset="0"/>
              </a:rPr>
              <a:t>E.g.: </a:t>
            </a:r>
            <a:r>
              <a:rPr lang="en-GB" sz="2400" i="1" dirty="0">
                <a:solidFill>
                  <a:srgbClr val="00B050"/>
                </a:solidFill>
                <a:latin typeface="Times New Roman" panose="02020603050405020304" pitchFamily="18" charset="0"/>
                <a:ea typeface="Times New Roman" panose="02020603050405020304" pitchFamily="18" charset="0"/>
              </a:rPr>
              <a:t>She </a:t>
            </a:r>
            <a:r>
              <a:rPr lang="en-GB" sz="2400" b="1" i="1" dirty="0">
                <a:solidFill>
                  <a:srgbClr val="00B050"/>
                </a:solidFill>
                <a:latin typeface="Times New Roman" panose="02020603050405020304" pitchFamily="18" charset="0"/>
                <a:ea typeface="Times New Roman" panose="02020603050405020304" pitchFamily="18" charset="0"/>
              </a:rPr>
              <a:t>stroked</a:t>
            </a:r>
            <a:r>
              <a:rPr lang="en-GB" sz="2400" i="1" dirty="0">
                <a:solidFill>
                  <a:srgbClr val="00B050"/>
                </a:solidFill>
                <a:latin typeface="Times New Roman" panose="02020603050405020304" pitchFamily="18" charset="0"/>
                <a:ea typeface="Times New Roman" panose="02020603050405020304" pitchFamily="18" charset="0"/>
              </a:rPr>
              <a:t> the dog as he was licking its wound.</a:t>
            </a:r>
            <a:endParaRPr lang="ro-RO" sz="2400"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707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6362-7215-419D-B442-88F1F160CA76}"/>
              </a:ext>
            </a:extLst>
          </p:cNvPr>
          <p:cNvSpPr>
            <a:spLocks noGrp="1"/>
          </p:cNvSpPr>
          <p:nvPr>
            <p:ph type="title"/>
          </p:nvPr>
        </p:nvSpPr>
        <p:spPr/>
        <p:txBody>
          <a:bodyPr>
            <a:normAutofit fontScale="90000"/>
          </a:bodyPr>
          <a:lstStyle/>
          <a:p>
            <a:r>
              <a:rPr lang="en-GB" b="1" i="1" dirty="0">
                <a:latin typeface="Times New Roman" panose="02020603050405020304" pitchFamily="18" charset="0"/>
                <a:ea typeface="Times New Roman" panose="02020603050405020304" pitchFamily="18" charset="0"/>
              </a:rPr>
              <a:t>Verb Structures and Patterns</a:t>
            </a:r>
            <a:br>
              <a:rPr lang="ro-RO" dirty="0">
                <a:latin typeface="Times New Roman" panose="02020603050405020304" pitchFamily="18" charset="0"/>
                <a:ea typeface="Times New Roman" panose="02020603050405020304" pitchFamily="18" charset="0"/>
              </a:rPr>
            </a:br>
            <a:endParaRPr lang="ro-RO" dirty="0"/>
          </a:p>
        </p:txBody>
      </p:sp>
      <p:sp>
        <p:nvSpPr>
          <p:cNvPr id="3" name="Rectangle 2">
            <a:extLst>
              <a:ext uri="{FF2B5EF4-FFF2-40B4-BE49-F238E27FC236}">
                <a16:creationId xmlns:a16="http://schemas.microsoft.com/office/drawing/2014/main" id="{4C0E4463-A16E-416B-B070-E7AD5958EB62}"/>
              </a:ext>
            </a:extLst>
          </p:cNvPr>
          <p:cNvSpPr/>
          <p:nvPr/>
        </p:nvSpPr>
        <p:spPr>
          <a:xfrm>
            <a:off x="524106" y="1282390"/>
            <a:ext cx="10961649" cy="5262979"/>
          </a:xfrm>
          <a:prstGeom prst="rect">
            <a:avLst/>
          </a:prstGeom>
        </p:spPr>
        <p:txBody>
          <a:bodyPr wrap="square">
            <a:spAutoFit/>
          </a:bodyPr>
          <a:lstStyle/>
          <a:p>
            <a:pPr indent="448310" algn="just">
              <a:spcAft>
                <a:spcPts val="0"/>
              </a:spcAft>
            </a:pPr>
            <a:r>
              <a:rPr lang="en-GB" sz="2800" dirty="0">
                <a:latin typeface="Times New Roman" panose="02020603050405020304" pitchFamily="18" charset="0"/>
                <a:ea typeface="Times New Roman" panose="02020603050405020304" pitchFamily="18" charset="0"/>
              </a:rPr>
              <a:t>The English verbs can be:</a:t>
            </a:r>
          </a:p>
          <a:p>
            <a:pPr indent="448310" algn="just">
              <a:spcAft>
                <a:spcPts val="0"/>
              </a:spcAft>
            </a:pPr>
            <a:endParaRPr lang="ro-RO" sz="28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800" i="1" dirty="0">
                <a:solidFill>
                  <a:srgbClr val="FF0000"/>
                </a:solidFill>
                <a:latin typeface="Times New Roman" panose="02020603050405020304" pitchFamily="18" charset="0"/>
                <a:ea typeface="Times New Roman" panose="02020603050405020304" pitchFamily="18" charset="0"/>
              </a:rPr>
              <a:t>Intransitive</a:t>
            </a:r>
            <a:r>
              <a:rPr lang="en-GB" sz="2800" b="1" dirty="0">
                <a:latin typeface="Times New Roman" panose="02020603050405020304" pitchFamily="18" charset="0"/>
                <a:ea typeface="Times New Roman" panose="02020603050405020304" pitchFamily="18" charset="0"/>
              </a:rPr>
              <a:t> - </a:t>
            </a:r>
            <a:r>
              <a:rPr lang="en-GB" sz="2800" dirty="0">
                <a:latin typeface="Times New Roman" panose="02020603050405020304" pitchFamily="18" charset="0"/>
                <a:ea typeface="Times New Roman" panose="02020603050405020304" pitchFamily="18" charset="0"/>
              </a:rPr>
              <a:t>an intransitive verb does not take a direct object.</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en-GB" sz="2800" i="1" dirty="0">
                <a:solidFill>
                  <a:srgbClr val="00B050"/>
                </a:solidFill>
                <a:latin typeface="Times New Roman" panose="02020603050405020304" pitchFamily="18" charset="0"/>
                <a:ea typeface="Times New Roman" panose="02020603050405020304" pitchFamily="18" charset="0"/>
              </a:rPr>
              <a:t>		They're sleeping. They arrived late.</a:t>
            </a:r>
          </a:p>
          <a:p>
            <a:pPr indent="448310" algn="just">
              <a:spcAft>
                <a:spcPts val="0"/>
              </a:spcAft>
            </a:pPr>
            <a:endParaRPr lang="ro-RO" sz="28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800" i="1" dirty="0">
                <a:solidFill>
                  <a:srgbClr val="FF0000"/>
                </a:solidFill>
                <a:latin typeface="Times New Roman" panose="02020603050405020304" pitchFamily="18" charset="0"/>
                <a:ea typeface="Times New Roman" panose="02020603050405020304" pitchFamily="18" charset="0"/>
              </a:rPr>
              <a:t>Transitive</a:t>
            </a:r>
            <a:r>
              <a:rPr lang="en-GB" sz="2800" b="1" dirty="0">
                <a:latin typeface="Times New Roman" panose="02020603050405020304" pitchFamily="18" charset="0"/>
                <a:ea typeface="Times New Roman" panose="02020603050405020304" pitchFamily="18" charset="0"/>
              </a:rPr>
              <a:t> – </a:t>
            </a:r>
            <a:r>
              <a:rPr lang="en-GB" sz="2800" dirty="0">
                <a:latin typeface="Times New Roman" panose="02020603050405020304" pitchFamily="18" charset="0"/>
                <a:ea typeface="Times New Roman" panose="02020603050405020304" pitchFamily="18" charset="0"/>
              </a:rPr>
              <a:t>a transitive verb takes a direct object. The direct object can be a noun, a pronoun or a clause.	</a:t>
            </a:r>
            <a:r>
              <a:rPr lang="en-GB" sz="2800" b="1" dirty="0">
                <a:latin typeface="Times New Roman" panose="02020603050405020304" pitchFamily="18" charset="0"/>
                <a:ea typeface="Times New Roman" panose="02020603050405020304" pitchFamily="18" charset="0"/>
              </a:rPr>
              <a:t> </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en-GB" sz="2800" dirty="0">
                <a:latin typeface="Times New Roman" panose="02020603050405020304" pitchFamily="18" charset="0"/>
                <a:ea typeface="Times New Roman" panose="02020603050405020304" pitchFamily="18" charset="0"/>
              </a:rPr>
              <a:t>		</a:t>
            </a:r>
            <a:r>
              <a:rPr lang="en-GB" sz="2800" i="1" dirty="0">
                <a:solidFill>
                  <a:srgbClr val="00B050"/>
                </a:solidFill>
                <a:latin typeface="Times New Roman" panose="02020603050405020304" pitchFamily="18" charset="0"/>
                <a:ea typeface="Times New Roman" panose="02020603050405020304" pitchFamily="18" charset="0"/>
              </a:rPr>
              <a:t>They bought the sweater. He watched them.</a:t>
            </a:r>
          </a:p>
          <a:p>
            <a:pPr indent="448310" algn="just">
              <a:spcAft>
                <a:spcPts val="0"/>
              </a:spcAft>
            </a:pPr>
            <a:endParaRPr lang="ro-RO" sz="28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800" i="1" dirty="0">
                <a:solidFill>
                  <a:srgbClr val="FF0000"/>
                </a:solidFill>
                <a:latin typeface="Times New Roman" panose="02020603050405020304" pitchFamily="18" charset="0"/>
                <a:ea typeface="Times New Roman" panose="02020603050405020304" pitchFamily="18" charset="0"/>
              </a:rPr>
              <a:t>Linking</a:t>
            </a:r>
            <a:r>
              <a:rPr lang="en-GB" sz="2800" b="1" dirty="0">
                <a:latin typeface="Times New Roman" panose="02020603050405020304" pitchFamily="18" charset="0"/>
                <a:ea typeface="Times New Roman" panose="02020603050405020304" pitchFamily="18" charset="0"/>
              </a:rPr>
              <a:t> - </a:t>
            </a:r>
            <a:r>
              <a:rPr lang="en-GB" sz="2800" dirty="0">
                <a:latin typeface="Times New Roman" panose="02020603050405020304" pitchFamily="18" charset="0"/>
                <a:ea typeface="Times New Roman" panose="02020603050405020304" pitchFamily="18" charset="0"/>
              </a:rPr>
              <a:t>a linking verb is followed by a noun or adjective which refers to the subject of the verb.	</a:t>
            </a:r>
            <a:endParaRPr lang="ro-RO" sz="2800" dirty="0">
              <a:latin typeface="Times New Roman" panose="02020603050405020304" pitchFamily="18" charset="0"/>
              <a:ea typeface="Times New Roman" panose="02020603050405020304" pitchFamily="18" charset="0"/>
            </a:endParaRPr>
          </a:p>
          <a:p>
            <a:pPr indent="448310" algn="just">
              <a:spcAft>
                <a:spcPts val="0"/>
              </a:spcAft>
            </a:pPr>
            <a:r>
              <a:rPr lang="en-GB" sz="2800" i="1" dirty="0">
                <a:solidFill>
                  <a:srgbClr val="00B050"/>
                </a:solidFill>
                <a:latin typeface="Times New Roman" panose="02020603050405020304" pitchFamily="18" charset="0"/>
                <a:ea typeface="Times New Roman" panose="02020603050405020304" pitchFamily="18" charset="0"/>
              </a:rPr>
              <a:t>		The meal looked wonderful. He felt embarrassed.</a:t>
            </a:r>
            <a:endParaRPr lang="ro-RO" sz="2800" i="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774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4E930B-E50D-4AFA-BB53-EB16A893C3BA}"/>
              </a:ext>
            </a:extLst>
          </p:cNvPr>
          <p:cNvSpPr/>
          <p:nvPr/>
        </p:nvSpPr>
        <p:spPr>
          <a:xfrm>
            <a:off x="490654" y="457200"/>
            <a:ext cx="11173522" cy="5693866"/>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en-GB" sz="2800" dirty="0">
                <a:solidFill>
                  <a:srgbClr val="FF0000"/>
                </a:solidFill>
                <a:latin typeface="Times New Roman" panose="02020603050405020304" pitchFamily="18" charset="0"/>
                <a:ea typeface="Times New Roman" panose="02020603050405020304" pitchFamily="18" charset="0"/>
              </a:rPr>
              <a:t>Wind [</a:t>
            </a:r>
            <a:r>
              <a:rPr lang="en-GB" sz="2800" dirty="0" err="1">
                <a:solidFill>
                  <a:srgbClr val="00B050"/>
                </a:solidFill>
                <a:latin typeface="Times New Roman" panose="02020603050405020304" pitchFamily="18" charset="0"/>
                <a:ea typeface="Times New Roman" panose="02020603050405020304" pitchFamily="18" charset="0"/>
              </a:rPr>
              <a:t>waɪnd</a:t>
            </a:r>
            <a:r>
              <a:rPr lang="en-GB" sz="2800" dirty="0">
                <a:solidFill>
                  <a:srgbClr val="FF0000"/>
                </a:solidFill>
                <a:latin typeface="Times New Roman" panose="02020603050405020304" pitchFamily="18" charset="0"/>
                <a:ea typeface="Times New Roman" panose="02020603050405020304" pitchFamily="18" charset="0"/>
              </a:rPr>
              <a:t>] / wound</a:t>
            </a:r>
            <a:r>
              <a:rPr lang="ro-RO" sz="2800" dirty="0">
                <a:solidFill>
                  <a:srgbClr val="FF0000"/>
                </a:solidFill>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a:t>
            </a:r>
            <a:r>
              <a:rPr lang="ro-RO" sz="2800" dirty="0" err="1">
                <a:solidFill>
                  <a:srgbClr val="00B050"/>
                </a:solidFill>
                <a:latin typeface="Times New Roman" panose="02020603050405020304" pitchFamily="18" charset="0"/>
                <a:ea typeface="Times New Roman" panose="02020603050405020304" pitchFamily="18" charset="0"/>
              </a:rPr>
              <a:t>waʊnd</a:t>
            </a:r>
            <a:r>
              <a:rPr lang="en-US" sz="2800" dirty="0">
                <a:latin typeface="Times New Roman" panose="02020603050405020304" pitchFamily="18" charset="0"/>
                <a:ea typeface="Times New Roman" panose="02020603050405020304" pitchFamily="18" charset="0"/>
              </a:rPr>
              <a:t>]</a:t>
            </a:r>
            <a:r>
              <a:rPr lang="en-GB" sz="2800" dirty="0">
                <a:latin typeface="Times New Roman" panose="02020603050405020304" pitchFamily="18" charset="0"/>
                <a:ea typeface="Times New Roman" panose="02020603050405020304" pitchFamily="18" charset="0"/>
              </a:rPr>
              <a:t> / </a:t>
            </a:r>
            <a:r>
              <a:rPr lang="en-GB" sz="2800" dirty="0">
                <a:solidFill>
                  <a:srgbClr val="FF0000"/>
                </a:solidFill>
                <a:latin typeface="Times New Roman" panose="02020603050405020304" pitchFamily="18" charset="0"/>
                <a:ea typeface="Times New Roman" panose="02020603050405020304" pitchFamily="18" charset="0"/>
              </a:rPr>
              <a:t>wound – Wound [</a:t>
            </a:r>
            <a:r>
              <a:rPr lang="en-GB" sz="2800" dirty="0" err="1">
                <a:solidFill>
                  <a:srgbClr val="00B050"/>
                </a:solidFill>
                <a:latin typeface="Times New Roman" panose="02020603050405020304" pitchFamily="18" charset="0"/>
                <a:ea typeface="Times New Roman" panose="02020603050405020304" pitchFamily="18" charset="0"/>
              </a:rPr>
              <a:t>wuːnd</a:t>
            </a:r>
            <a:r>
              <a:rPr lang="en-GB" sz="2800" dirty="0">
                <a:solidFill>
                  <a:srgbClr val="FF0000"/>
                </a:solidFill>
                <a:latin typeface="Times New Roman" panose="02020603050405020304" pitchFamily="18" charset="0"/>
                <a:ea typeface="Times New Roman" panose="02020603050405020304" pitchFamily="18" charset="0"/>
              </a:rPr>
              <a:t>] / wounded / wounded</a:t>
            </a:r>
            <a:endParaRPr lang="ro-RO" sz="2800" dirty="0">
              <a:solidFill>
                <a:srgbClr val="FF0000"/>
              </a:solidFill>
              <a:latin typeface="Times New Roman" panose="02020603050405020304" pitchFamily="18" charset="0"/>
              <a:ea typeface="Times New Roman" panose="02020603050405020304" pitchFamily="18" charset="0"/>
            </a:endParaRPr>
          </a:p>
          <a:p>
            <a:pPr indent="448310" algn="just">
              <a:spcAft>
                <a:spcPts val="0"/>
              </a:spcAft>
            </a:pPr>
            <a:r>
              <a:rPr lang="en-GB" sz="2800" i="1" dirty="0">
                <a:latin typeface="Times New Roman" panose="02020603050405020304" pitchFamily="18" charset="0"/>
                <a:ea typeface="Times New Roman" panose="02020603050405020304" pitchFamily="18" charset="0"/>
              </a:rPr>
              <a:t>Wind</a:t>
            </a:r>
            <a:r>
              <a:rPr lang="en-GB" sz="2800" dirty="0">
                <a:latin typeface="Times New Roman" panose="02020603050405020304" pitchFamily="18" charset="0"/>
                <a:ea typeface="Times New Roman" panose="02020603050405020304" pitchFamily="18" charset="0"/>
              </a:rPr>
              <a:t> - turn, tighten; move in or take a twisting or spiral course: etc. E.g.: </a:t>
            </a:r>
            <a:r>
              <a:rPr lang="en-GB" sz="2800" i="1" dirty="0">
                <a:solidFill>
                  <a:srgbClr val="00B050"/>
                </a:solidFill>
                <a:latin typeface="Times New Roman" panose="02020603050405020304" pitchFamily="18" charset="0"/>
                <a:ea typeface="Times New Roman" panose="02020603050405020304" pitchFamily="18" charset="0"/>
              </a:rPr>
              <a:t>She </a:t>
            </a:r>
            <a:r>
              <a:rPr lang="en-GB" sz="2800" b="1" i="1" dirty="0">
                <a:solidFill>
                  <a:srgbClr val="00B050"/>
                </a:solidFill>
                <a:latin typeface="Times New Roman" panose="02020603050405020304" pitchFamily="18" charset="0"/>
                <a:ea typeface="Times New Roman" panose="02020603050405020304" pitchFamily="18" charset="0"/>
              </a:rPr>
              <a:t>wound</a:t>
            </a:r>
            <a:r>
              <a:rPr lang="en-GB" sz="2800" i="1" dirty="0">
                <a:solidFill>
                  <a:srgbClr val="00B050"/>
                </a:solidFill>
                <a:latin typeface="Times New Roman" panose="02020603050405020304" pitchFamily="18" charset="0"/>
                <a:ea typeface="Times New Roman" panose="02020603050405020304" pitchFamily="18" charset="0"/>
              </a:rPr>
              <a:t> the rope around the tree</a:t>
            </a:r>
            <a:r>
              <a:rPr lang="en-GB" sz="2800" dirty="0">
                <a:latin typeface="Times New Roman" panose="02020603050405020304" pitchFamily="18" charset="0"/>
                <a:ea typeface="Times New Roman" panose="02020603050405020304" pitchFamily="18" charset="0"/>
              </a:rPr>
              <a:t>. </a:t>
            </a:r>
            <a:r>
              <a:rPr lang="en-GB" sz="2800" i="1" dirty="0">
                <a:solidFill>
                  <a:srgbClr val="00B050"/>
                </a:solidFill>
                <a:latin typeface="Times New Roman" panose="02020603050405020304" pitchFamily="18" charset="0"/>
                <a:ea typeface="Times New Roman" panose="02020603050405020304" pitchFamily="18" charset="0"/>
              </a:rPr>
              <a:t>The path </a:t>
            </a:r>
            <a:r>
              <a:rPr lang="en-GB" sz="2800" b="1" i="1" dirty="0">
                <a:solidFill>
                  <a:srgbClr val="00B050"/>
                </a:solidFill>
                <a:latin typeface="Times New Roman" panose="02020603050405020304" pitchFamily="18" charset="0"/>
                <a:ea typeface="Times New Roman" panose="02020603050405020304" pitchFamily="18" charset="0"/>
              </a:rPr>
              <a:t>wound</a:t>
            </a:r>
            <a:r>
              <a:rPr lang="en-GB" sz="2800" i="1" dirty="0">
                <a:solidFill>
                  <a:srgbClr val="00B050"/>
                </a:solidFill>
                <a:latin typeface="Times New Roman" panose="02020603050405020304" pitchFamily="18" charset="0"/>
                <a:ea typeface="Times New Roman" panose="02020603050405020304" pitchFamily="18" charset="0"/>
              </a:rPr>
              <a:t> among olive trees.</a:t>
            </a:r>
            <a:endParaRPr lang="ro-RO" sz="28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800" i="1" dirty="0">
                <a:latin typeface="Times New Roman" panose="02020603050405020304" pitchFamily="18" charset="0"/>
                <a:ea typeface="Times New Roman" panose="02020603050405020304" pitchFamily="18" charset="0"/>
              </a:rPr>
              <a:t>Wound</a:t>
            </a:r>
            <a:r>
              <a:rPr lang="en-GB" sz="2800" dirty="0">
                <a:latin typeface="Times New Roman" panose="02020603050405020304" pitchFamily="18" charset="0"/>
                <a:ea typeface="Times New Roman" panose="02020603050405020304" pitchFamily="18" charset="0"/>
              </a:rPr>
              <a:t> - injure in a battle. E.g. </a:t>
            </a:r>
            <a:r>
              <a:rPr lang="en-GB" sz="2800" i="1" dirty="0">
                <a:solidFill>
                  <a:srgbClr val="00B050"/>
                </a:solidFill>
                <a:latin typeface="Times New Roman" panose="02020603050405020304" pitchFamily="18" charset="0"/>
                <a:ea typeface="Times New Roman" panose="02020603050405020304" pitchFamily="18" charset="0"/>
              </a:rPr>
              <a:t>He was </a:t>
            </a:r>
            <a:r>
              <a:rPr lang="en-GB" sz="2800" b="1" i="1" dirty="0">
                <a:solidFill>
                  <a:srgbClr val="00B050"/>
                </a:solidFill>
                <a:latin typeface="Times New Roman" panose="02020603050405020304" pitchFamily="18" charset="0"/>
                <a:ea typeface="Times New Roman" panose="02020603050405020304" pitchFamily="18" charset="0"/>
              </a:rPr>
              <a:t>wounded</a:t>
            </a:r>
            <a:r>
              <a:rPr lang="en-GB" sz="2800" i="1" dirty="0">
                <a:solidFill>
                  <a:srgbClr val="00B050"/>
                </a:solidFill>
                <a:latin typeface="Times New Roman" panose="02020603050405020304" pitchFamily="18" charset="0"/>
                <a:ea typeface="Times New Roman" panose="02020603050405020304" pitchFamily="18" charset="0"/>
              </a:rPr>
              <a:t> in the battle.</a:t>
            </a:r>
          </a:p>
          <a:p>
            <a:pPr indent="448310" algn="just">
              <a:spcAft>
                <a:spcPts val="0"/>
              </a:spcAft>
            </a:pPr>
            <a:endParaRPr lang="ro-RO" sz="28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n-GB" sz="2800" dirty="0">
                <a:solidFill>
                  <a:srgbClr val="FF0000"/>
                </a:solidFill>
                <a:latin typeface="Times New Roman" panose="02020603050405020304" pitchFamily="18" charset="0"/>
                <a:ea typeface="Times New Roman" panose="02020603050405020304" pitchFamily="18" charset="0"/>
              </a:rPr>
              <a:t>Arise/ arose/ arisen [</a:t>
            </a:r>
            <a:r>
              <a:rPr lang="en-GB" sz="2800" dirty="0" err="1">
                <a:solidFill>
                  <a:srgbClr val="00B050"/>
                </a:solidFill>
                <a:latin typeface="Times New Roman" panose="02020603050405020304" pitchFamily="18" charset="0"/>
                <a:ea typeface="Times New Roman" panose="02020603050405020304" pitchFamily="18" charset="0"/>
              </a:rPr>
              <a:t>əˈrɪz·ən</a:t>
            </a:r>
            <a:r>
              <a:rPr lang="en-GB" sz="2800" dirty="0">
                <a:solidFill>
                  <a:srgbClr val="FF0000"/>
                </a:solidFill>
                <a:latin typeface="Times New Roman" panose="02020603050405020304" pitchFamily="18" charset="0"/>
                <a:ea typeface="Times New Roman" panose="02020603050405020304" pitchFamily="18" charset="0"/>
              </a:rPr>
              <a:t>] – arouse [</a:t>
            </a:r>
            <a:r>
              <a:rPr lang="en-GB" sz="2800" dirty="0" err="1">
                <a:solidFill>
                  <a:srgbClr val="00B050"/>
                </a:solidFill>
                <a:latin typeface="Times New Roman" panose="02020603050405020304" pitchFamily="18" charset="0"/>
                <a:ea typeface="Times New Roman" panose="02020603050405020304" pitchFamily="18" charset="0"/>
              </a:rPr>
              <a:t>əˈrauz</a:t>
            </a:r>
            <a:r>
              <a:rPr lang="en-GB" sz="2800" dirty="0">
                <a:solidFill>
                  <a:srgbClr val="FF0000"/>
                </a:solidFill>
                <a:latin typeface="Times New Roman" panose="02020603050405020304" pitchFamily="18" charset="0"/>
                <a:ea typeface="Times New Roman" panose="02020603050405020304" pitchFamily="18" charset="0"/>
              </a:rPr>
              <a:t>] /  aroused/ aroused</a:t>
            </a:r>
            <a:endParaRPr lang="ro-RO" sz="2800" dirty="0">
              <a:solidFill>
                <a:srgbClr val="FF0000"/>
              </a:solidFill>
              <a:latin typeface="Times New Roman" panose="02020603050405020304" pitchFamily="18" charset="0"/>
              <a:ea typeface="Times New Roman" panose="02020603050405020304" pitchFamily="18" charset="0"/>
            </a:endParaRPr>
          </a:p>
          <a:p>
            <a:pPr indent="448310" algn="just">
              <a:spcAft>
                <a:spcPts val="0"/>
              </a:spcAft>
            </a:pPr>
            <a:r>
              <a:rPr lang="en-GB" sz="2800" i="1" dirty="0">
                <a:latin typeface="Times New Roman" panose="02020603050405020304" pitchFamily="18" charset="0"/>
                <a:ea typeface="Times New Roman" panose="02020603050405020304" pitchFamily="18" charset="0"/>
              </a:rPr>
              <a:t>Arise</a:t>
            </a:r>
            <a:r>
              <a:rPr lang="en-GB" sz="2800" dirty="0">
                <a:latin typeface="Times New Roman" panose="02020603050405020304" pitchFamily="18" charset="0"/>
                <a:ea typeface="Times New Roman" panose="02020603050405020304" pitchFamily="18" charset="0"/>
              </a:rPr>
              <a:t> - (of a problem, opportunity, or situation) emerge; become apparent; come into being; originate. E.g.: </a:t>
            </a:r>
            <a:r>
              <a:rPr lang="en-GB" sz="2800" i="1" dirty="0">
                <a:solidFill>
                  <a:srgbClr val="00B050"/>
                </a:solidFill>
                <a:latin typeface="Times New Roman" panose="02020603050405020304" pitchFamily="18" charset="0"/>
                <a:ea typeface="Times New Roman" panose="02020603050405020304" pitchFamily="18" charset="0"/>
              </a:rPr>
              <a:t>New difficulties have </a:t>
            </a:r>
            <a:r>
              <a:rPr lang="en-GB" sz="2800" b="1" i="1" dirty="0">
                <a:solidFill>
                  <a:srgbClr val="00B050"/>
                </a:solidFill>
                <a:latin typeface="Times New Roman" panose="02020603050405020304" pitchFamily="18" charset="0"/>
                <a:ea typeface="Times New Roman" panose="02020603050405020304" pitchFamily="18" charset="0"/>
              </a:rPr>
              <a:t>arisen</a:t>
            </a:r>
            <a:r>
              <a:rPr lang="en-GB" sz="2800" i="1" dirty="0">
                <a:solidFill>
                  <a:srgbClr val="00B050"/>
                </a:solidFill>
                <a:latin typeface="Times New Roman" panose="02020603050405020304" pitchFamily="18" charset="0"/>
                <a:ea typeface="Times New Roman" panose="02020603050405020304" pitchFamily="18" charset="0"/>
              </a:rPr>
              <a:t>.</a:t>
            </a:r>
            <a:r>
              <a:rPr lang="en-GB" sz="2800" dirty="0">
                <a:solidFill>
                  <a:srgbClr val="00B050"/>
                </a:solidFill>
                <a:latin typeface="Times New Roman" panose="02020603050405020304" pitchFamily="18" charset="0"/>
                <a:ea typeface="Times New Roman" panose="02020603050405020304" pitchFamily="18" charset="0"/>
              </a:rPr>
              <a:t> </a:t>
            </a:r>
            <a:r>
              <a:rPr lang="en-GB" sz="2800" i="1" dirty="0">
                <a:solidFill>
                  <a:srgbClr val="00B050"/>
                </a:solidFill>
                <a:latin typeface="Times New Roman" panose="02020603050405020304" pitchFamily="18" charset="0"/>
                <a:ea typeface="Times New Roman" panose="02020603050405020304" pitchFamily="18" charset="0"/>
              </a:rPr>
              <a:t>The practice </a:t>
            </a:r>
            <a:r>
              <a:rPr lang="en-GB" sz="2800" b="1" i="1" dirty="0">
                <a:solidFill>
                  <a:srgbClr val="00B050"/>
                </a:solidFill>
                <a:latin typeface="Times New Roman" panose="02020603050405020304" pitchFamily="18" charset="0"/>
                <a:ea typeface="Times New Roman" panose="02020603050405020304" pitchFamily="18" charset="0"/>
              </a:rPr>
              <a:t>arose</a:t>
            </a:r>
            <a:r>
              <a:rPr lang="en-GB" sz="2800" i="1" dirty="0">
                <a:solidFill>
                  <a:srgbClr val="00B050"/>
                </a:solidFill>
                <a:latin typeface="Times New Roman" panose="02020603050405020304" pitchFamily="18" charset="0"/>
                <a:ea typeface="Times New Roman" panose="02020603050405020304" pitchFamily="18" charset="0"/>
              </a:rPr>
              <a:t> in the nineteenth century. </a:t>
            </a:r>
            <a:endParaRPr lang="ro-RO" sz="2800" dirty="0">
              <a:solidFill>
                <a:srgbClr val="00B050"/>
              </a:solidFill>
              <a:latin typeface="Times New Roman" panose="02020603050405020304" pitchFamily="18" charset="0"/>
              <a:ea typeface="Times New Roman" panose="02020603050405020304" pitchFamily="18" charset="0"/>
            </a:endParaRPr>
          </a:p>
          <a:p>
            <a:pPr indent="448310" algn="just">
              <a:spcAft>
                <a:spcPts val="0"/>
              </a:spcAft>
            </a:pPr>
            <a:r>
              <a:rPr lang="en-GB" sz="2800" dirty="0">
                <a:latin typeface="Times New Roman" panose="02020603050405020304" pitchFamily="18" charset="0"/>
                <a:ea typeface="Times New Roman" panose="02020603050405020304" pitchFamily="18" charset="0"/>
              </a:rPr>
              <a:t> </a:t>
            </a:r>
            <a:r>
              <a:rPr lang="en-GB" sz="2800" i="1" dirty="0">
                <a:latin typeface="Times New Roman" panose="02020603050405020304" pitchFamily="18" charset="0"/>
                <a:ea typeface="Times New Roman" panose="02020603050405020304" pitchFamily="18" charset="0"/>
              </a:rPr>
              <a:t>Arouse</a:t>
            </a:r>
            <a:r>
              <a:rPr lang="en-GB" sz="2800" dirty="0">
                <a:latin typeface="Times New Roman" panose="02020603050405020304" pitchFamily="18" charset="0"/>
                <a:ea typeface="Times New Roman" panose="02020603050405020304" pitchFamily="18" charset="0"/>
              </a:rPr>
              <a:t> - to cause someone to have a particular feeling E.g.: </a:t>
            </a:r>
            <a:r>
              <a:rPr lang="en-GB" sz="2800" i="1" dirty="0">
                <a:solidFill>
                  <a:srgbClr val="00B050"/>
                </a:solidFill>
                <a:latin typeface="Times New Roman" panose="02020603050405020304" pitchFamily="18" charset="0"/>
                <a:ea typeface="Times New Roman" panose="02020603050405020304" pitchFamily="18" charset="0"/>
              </a:rPr>
              <a:t>It's a subject that has </a:t>
            </a:r>
            <a:r>
              <a:rPr lang="en-GB" sz="2800" b="1" i="1" dirty="0">
                <a:solidFill>
                  <a:srgbClr val="00B050"/>
                </a:solidFill>
                <a:latin typeface="Times New Roman" panose="02020603050405020304" pitchFamily="18" charset="0"/>
                <a:ea typeface="Times New Roman" panose="02020603050405020304" pitchFamily="18" charset="0"/>
              </a:rPr>
              <a:t>aroused</a:t>
            </a:r>
            <a:r>
              <a:rPr lang="en-GB" sz="2800" i="1" dirty="0">
                <a:solidFill>
                  <a:srgbClr val="00B050"/>
                </a:solidFill>
                <a:latin typeface="Times New Roman" panose="02020603050405020304" pitchFamily="18" charset="0"/>
                <a:ea typeface="Times New Roman" panose="02020603050405020304" pitchFamily="18" charset="0"/>
              </a:rPr>
              <a:t> a lot of interest. Our suspicions were first </a:t>
            </a:r>
            <a:r>
              <a:rPr lang="en-GB" sz="2800" b="1" i="1" dirty="0">
                <a:solidFill>
                  <a:srgbClr val="00B050"/>
                </a:solidFill>
                <a:latin typeface="Times New Roman" panose="02020603050405020304" pitchFamily="18" charset="0"/>
                <a:ea typeface="Times New Roman" panose="02020603050405020304" pitchFamily="18" charset="0"/>
              </a:rPr>
              <a:t>aroused</a:t>
            </a:r>
            <a:r>
              <a:rPr lang="en-GB" sz="2800" i="1" dirty="0">
                <a:solidFill>
                  <a:srgbClr val="00B050"/>
                </a:solidFill>
                <a:latin typeface="Times New Roman" panose="02020603050405020304" pitchFamily="18" charset="0"/>
                <a:ea typeface="Times New Roman" panose="02020603050405020304" pitchFamily="18" charset="0"/>
              </a:rPr>
              <a:t> when we heard the scream</a:t>
            </a:r>
            <a:r>
              <a:rPr lang="en-GB" sz="2800" dirty="0">
                <a:solidFill>
                  <a:srgbClr val="00B050"/>
                </a:solidFill>
                <a:latin typeface="Times New Roman" panose="02020603050405020304" pitchFamily="18" charset="0"/>
                <a:ea typeface="Times New Roman" panose="02020603050405020304" pitchFamily="18" charset="0"/>
              </a:rPr>
              <a:t>.</a:t>
            </a:r>
            <a:endParaRPr lang="ro-RO" sz="2800"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090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A4B5-751D-438C-8DA6-12A2F14E6A6B}"/>
              </a:ext>
            </a:extLst>
          </p:cNvPr>
          <p:cNvSpPr>
            <a:spLocks noGrp="1"/>
          </p:cNvSpPr>
          <p:nvPr>
            <p:ph type="title"/>
          </p:nvPr>
        </p:nvSpPr>
        <p:spPr>
          <a:xfrm>
            <a:off x="1066800" y="642594"/>
            <a:ext cx="10058400" cy="829368"/>
          </a:xfrm>
        </p:spPr>
        <p:txBody>
          <a:bodyPr>
            <a:normAutofit fontScale="90000"/>
          </a:bodyPr>
          <a:lstStyle/>
          <a:p>
            <a:r>
              <a:rPr lang="en-GB" b="1" i="1" dirty="0">
                <a:latin typeface="Times New Roman" panose="02020603050405020304" pitchFamily="18" charset="0"/>
                <a:ea typeface="Times New Roman" panose="02020603050405020304" pitchFamily="18" charset="0"/>
              </a:rPr>
              <a:t>Active and Passive Voice</a:t>
            </a:r>
            <a:br>
              <a:rPr lang="ro-RO" dirty="0">
                <a:latin typeface="Times New Roman" panose="02020603050405020304" pitchFamily="18" charset="0"/>
                <a:ea typeface="Times New Roman" panose="02020603050405020304" pitchFamily="18" charset="0"/>
              </a:rPr>
            </a:br>
            <a:endParaRPr lang="ro-RO" dirty="0"/>
          </a:p>
        </p:txBody>
      </p:sp>
      <p:sp>
        <p:nvSpPr>
          <p:cNvPr id="3" name="Rectangle 2">
            <a:extLst>
              <a:ext uri="{FF2B5EF4-FFF2-40B4-BE49-F238E27FC236}">
                <a16:creationId xmlns:a16="http://schemas.microsoft.com/office/drawing/2014/main" id="{014FFEC1-E7AD-4CD2-9ED4-62F5A1B2E43F}"/>
              </a:ext>
            </a:extLst>
          </p:cNvPr>
          <p:cNvSpPr/>
          <p:nvPr/>
        </p:nvSpPr>
        <p:spPr>
          <a:xfrm>
            <a:off x="390293" y="1471962"/>
            <a:ext cx="11396546" cy="4524315"/>
          </a:xfrm>
          <a:prstGeom prst="rect">
            <a:avLst/>
          </a:prstGeom>
        </p:spPr>
        <p:txBody>
          <a:bodyPr wrap="square">
            <a:spAutoFit/>
          </a:bodyPr>
          <a:lstStyle/>
          <a:p>
            <a:pPr indent="448310" algn="just">
              <a:spcAft>
                <a:spcPts val="0"/>
              </a:spcAft>
            </a:pPr>
            <a:r>
              <a:rPr lang="en-GB" sz="2400" dirty="0">
                <a:latin typeface="Times New Roman" panose="02020603050405020304" pitchFamily="18" charset="0"/>
                <a:ea typeface="Times New Roman" panose="02020603050405020304" pitchFamily="18" charset="0"/>
              </a:rPr>
              <a:t>In addition to showing time through tense, action verbs also show whether the subject performs the action or receives the action. This is called a verb’s </a:t>
            </a:r>
            <a:r>
              <a:rPr lang="en-GB" sz="2400" i="1" dirty="0">
                <a:solidFill>
                  <a:srgbClr val="FF0000"/>
                </a:solidFill>
                <a:latin typeface="Times New Roman" panose="02020603050405020304" pitchFamily="18" charset="0"/>
                <a:ea typeface="Times New Roman" panose="02020603050405020304" pitchFamily="18" charset="0"/>
              </a:rPr>
              <a:t>voice</a:t>
            </a:r>
            <a:r>
              <a:rPr lang="en-GB" sz="2400" i="1" dirty="0">
                <a:latin typeface="Times New Roman" panose="02020603050405020304" pitchFamily="18" charset="0"/>
                <a:ea typeface="Times New Roman" panose="02020603050405020304" pitchFamily="18" charset="0"/>
              </a:rPr>
              <a:t>. </a:t>
            </a:r>
          </a:p>
          <a:p>
            <a:pPr indent="448310" algn="just">
              <a:spcAft>
                <a:spcPts val="0"/>
              </a:spcAft>
            </a:pPr>
            <a:r>
              <a:rPr lang="en-GB" sz="2400" dirty="0">
                <a:latin typeface="Times New Roman" panose="02020603050405020304" pitchFamily="18" charset="0"/>
                <a:ea typeface="Times New Roman" panose="02020603050405020304" pitchFamily="18" charset="0"/>
              </a:rPr>
              <a:t>English verbs have two voices: </a:t>
            </a:r>
            <a:r>
              <a:rPr lang="en-GB" sz="2400" i="1" dirty="0">
                <a:solidFill>
                  <a:srgbClr val="FF0000"/>
                </a:solidFill>
                <a:latin typeface="Times New Roman" panose="02020603050405020304" pitchFamily="18" charset="0"/>
                <a:ea typeface="Times New Roman" panose="02020603050405020304" pitchFamily="18" charset="0"/>
              </a:rPr>
              <a:t>active</a:t>
            </a:r>
            <a:r>
              <a:rPr lang="en-GB" sz="2400" i="1"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rPr>
              <a:t>and </a:t>
            </a:r>
            <a:r>
              <a:rPr lang="en-GB" sz="2400" i="1" dirty="0">
                <a:solidFill>
                  <a:srgbClr val="FF0000"/>
                </a:solidFill>
                <a:latin typeface="Times New Roman" panose="02020603050405020304" pitchFamily="18" charset="0"/>
                <a:ea typeface="Times New Roman" panose="02020603050405020304" pitchFamily="18" charset="0"/>
              </a:rPr>
              <a:t>passive</a:t>
            </a:r>
            <a:r>
              <a:rPr lang="en-GB" sz="2400" i="1" dirty="0">
                <a:latin typeface="Times New Roman" panose="02020603050405020304" pitchFamily="18" charset="0"/>
                <a:ea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rPr>
              <a:t>(Linking verbs do not show voice.)</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endParaRPr lang="en-GB" sz="2400" i="1"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1. A verb is </a:t>
            </a:r>
            <a:r>
              <a:rPr lang="en-GB" sz="2400" i="1" dirty="0">
                <a:solidFill>
                  <a:srgbClr val="FF0000"/>
                </a:solidFill>
                <a:latin typeface="Times New Roman" panose="02020603050405020304" pitchFamily="18" charset="0"/>
                <a:ea typeface="Times New Roman" panose="02020603050405020304" pitchFamily="18" charset="0"/>
              </a:rPr>
              <a:t>active</a:t>
            </a:r>
            <a:r>
              <a:rPr lang="en-GB" sz="2400" i="1" dirty="0">
                <a:latin typeface="Times New Roman" panose="02020603050405020304" pitchFamily="18" charset="0"/>
                <a:ea typeface="Times New Roman" panose="02020603050405020304" pitchFamily="18" charset="0"/>
              </a:rPr>
              <a:t> when the subject performs the action.</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dirty="0">
                <a:latin typeface="Times New Roman" panose="02020603050405020304" pitchFamily="18" charset="0"/>
                <a:ea typeface="Times New Roman" panose="02020603050405020304" pitchFamily="18" charset="0"/>
              </a:rPr>
              <a:t>E.g. </a:t>
            </a:r>
            <a:r>
              <a:rPr lang="en-GB" sz="2400" i="1" dirty="0">
                <a:solidFill>
                  <a:srgbClr val="00B050"/>
                </a:solidFill>
                <a:latin typeface="Times New Roman" panose="02020603050405020304" pitchFamily="18" charset="0"/>
                <a:ea typeface="Times New Roman" panose="02020603050405020304" pitchFamily="18" charset="0"/>
              </a:rPr>
              <a:t>We took the package home</a:t>
            </a:r>
            <a:r>
              <a:rPr lang="en-GB" sz="2400" dirty="0">
                <a:latin typeface="Times New Roman" panose="02020603050405020304" pitchFamily="18" charset="0"/>
                <a:ea typeface="Times New Roman" panose="02020603050405020304" pitchFamily="18" charset="0"/>
              </a:rPr>
              <a:t>. (“We” are doing the action.)</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solidFill>
                  <a:srgbClr val="00B050"/>
                </a:solidFill>
                <a:latin typeface="Times New Roman" panose="02020603050405020304" pitchFamily="18" charset="0"/>
                <a:ea typeface="Times New Roman" panose="02020603050405020304" pitchFamily="18" charset="0"/>
              </a:rPr>
              <a:t>I served a delicious meal</a:t>
            </a:r>
            <a:r>
              <a:rPr lang="en-GB" sz="2400" dirty="0">
                <a:latin typeface="Times New Roman" panose="02020603050405020304" pitchFamily="18" charset="0"/>
                <a:ea typeface="Times New Roman" panose="02020603050405020304" pitchFamily="18" charset="0"/>
              </a:rPr>
              <a:t>. (“I” am doing the serving.)</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dirty="0">
                <a:latin typeface="Times New Roman" panose="02020603050405020304" pitchFamily="18" charset="0"/>
                <a:ea typeface="Times New Roman" panose="02020603050405020304" pitchFamily="18" charset="0"/>
              </a:rPr>
              <a:t>In the active voice, the sentence starts with the subject. </a:t>
            </a:r>
          </a:p>
          <a:p>
            <a:pPr indent="448310" algn="just">
              <a:spcAft>
                <a:spcPts val="0"/>
              </a:spcAft>
            </a:pPr>
            <a:endParaRPr lang="en-GB" sz="2400" i="1"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latin typeface="Times New Roman" panose="02020603050405020304" pitchFamily="18" charset="0"/>
                <a:ea typeface="Times New Roman" panose="02020603050405020304" pitchFamily="18" charset="0"/>
              </a:rPr>
              <a:t>2. A verb is </a:t>
            </a:r>
            <a:r>
              <a:rPr lang="en-GB" sz="2400" i="1" dirty="0">
                <a:solidFill>
                  <a:srgbClr val="FF0000"/>
                </a:solidFill>
                <a:latin typeface="Times New Roman" panose="02020603050405020304" pitchFamily="18" charset="0"/>
                <a:ea typeface="Times New Roman" panose="02020603050405020304" pitchFamily="18" charset="0"/>
              </a:rPr>
              <a:t>passive</a:t>
            </a:r>
            <a:r>
              <a:rPr lang="en-GB" sz="2400" i="1" dirty="0">
                <a:latin typeface="Times New Roman" panose="02020603050405020304" pitchFamily="18" charset="0"/>
                <a:ea typeface="Times New Roman" panose="02020603050405020304" pitchFamily="18" charset="0"/>
              </a:rPr>
              <a:t> when its action is performed upon the subject. </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dirty="0">
                <a:latin typeface="Times New Roman" panose="02020603050405020304" pitchFamily="18" charset="0"/>
                <a:ea typeface="Times New Roman" panose="02020603050405020304" pitchFamily="18" charset="0"/>
              </a:rPr>
              <a:t>E.g. </a:t>
            </a:r>
            <a:r>
              <a:rPr lang="en-GB" sz="2400" i="1" dirty="0">
                <a:solidFill>
                  <a:srgbClr val="00B050"/>
                </a:solidFill>
                <a:latin typeface="Times New Roman" panose="02020603050405020304" pitchFamily="18" charset="0"/>
                <a:ea typeface="Times New Roman" panose="02020603050405020304" pitchFamily="18" charset="0"/>
              </a:rPr>
              <a:t>A package was taken home</a:t>
            </a:r>
            <a:r>
              <a:rPr lang="en-GB" sz="2400" dirty="0">
                <a:latin typeface="Times New Roman" panose="02020603050405020304" pitchFamily="18" charset="0"/>
                <a:ea typeface="Times New Roman" panose="02020603050405020304" pitchFamily="18" charset="0"/>
              </a:rPr>
              <a:t>. (The reader is not indicated.)</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i="1" dirty="0">
                <a:solidFill>
                  <a:srgbClr val="00B050"/>
                </a:solidFill>
                <a:latin typeface="Times New Roman" panose="02020603050405020304" pitchFamily="18" charset="0"/>
                <a:ea typeface="Times New Roman" panose="02020603050405020304" pitchFamily="18" charset="0"/>
              </a:rPr>
              <a:t>A delicious meal was served by me</a:t>
            </a:r>
            <a:r>
              <a:rPr lang="en-GB" sz="2400" i="1" dirty="0">
                <a:latin typeface="Times New Roman" panose="02020603050405020304" pitchFamily="18" charset="0"/>
                <a:ea typeface="Times New Roman" panose="02020603050405020304" pitchFamily="18" charset="0"/>
              </a:rPr>
              <a:t>.</a:t>
            </a:r>
            <a:endParaRPr lang="ro-RO"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3109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52A177-2761-4316-A1FC-8B502A11E3BA}"/>
              </a:ext>
            </a:extLst>
          </p:cNvPr>
          <p:cNvSpPr/>
          <p:nvPr/>
        </p:nvSpPr>
        <p:spPr>
          <a:xfrm>
            <a:off x="390293" y="635620"/>
            <a:ext cx="11407697" cy="4524315"/>
          </a:xfrm>
          <a:prstGeom prst="rect">
            <a:avLst/>
          </a:prstGeom>
        </p:spPr>
        <p:txBody>
          <a:bodyPr wrap="square">
            <a:spAutoFit/>
          </a:bodyPr>
          <a:lstStyle/>
          <a:p>
            <a:pPr indent="448310" algn="just">
              <a:spcAft>
                <a:spcPts val="0"/>
              </a:spcAft>
            </a:pPr>
            <a:r>
              <a:rPr lang="en-GB" sz="2400" dirty="0">
                <a:latin typeface="Times New Roman" panose="02020603050405020304" pitchFamily="18" charset="0"/>
                <a:ea typeface="Times New Roman" panose="02020603050405020304" pitchFamily="18" charset="0"/>
              </a:rPr>
              <a:t>In the passive voice, the sentence also starts with the subject, but it is not the doer of the action. In general, the active voice should be used whenever possible because it is more direct and forceful. </a:t>
            </a:r>
          </a:p>
          <a:p>
            <a:pPr indent="448310" algn="just">
              <a:spcAft>
                <a:spcPts val="0"/>
              </a:spcAft>
            </a:pPr>
            <a:endParaRPr lang="en-GB" sz="2400" dirty="0">
              <a:latin typeface="Times New Roman" panose="02020603050405020304" pitchFamily="18" charset="0"/>
              <a:ea typeface="Times New Roman" panose="02020603050405020304" pitchFamily="18" charset="0"/>
            </a:endParaRPr>
          </a:p>
          <a:p>
            <a:pPr indent="448310" algn="just">
              <a:spcAft>
                <a:spcPts val="0"/>
              </a:spcAft>
            </a:pPr>
            <a:r>
              <a:rPr lang="en-GB" sz="2400" dirty="0">
                <a:latin typeface="Times New Roman" panose="02020603050405020304" pitchFamily="18" charset="0"/>
                <a:ea typeface="Times New Roman" panose="02020603050405020304" pitchFamily="18" charset="0"/>
              </a:rPr>
              <a:t>Using the passive voice is preferable over the active voice under two conditions:</a:t>
            </a:r>
            <a:endParaRPr lang="ro-RO"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GB" sz="2400" dirty="0">
                <a:latin typeface="Times New Roman" panose="02020603050405020304" pitchFamily="18" charset="0"/>
                <a:ea typeface="ZapfDingbats"/>
              </a:rPr>
              <a:t>The speaker does not want to assign blame.</a:t>
            </a:r>
            <a:endParaRPr lang="ro-RO" sz="2400" dirty="0">
              <a:latin typeface="Times New Roman" panose="02020603050405020304" pitchFamily="18" charset="0"/>
              <a:ea typeface="ZapfDingbats"/>
            </a:endParaRPr>
          </a:p>
          <a:p>
            <a:pPr indent="448310" algn="just">
              <a:spcAft>
                <a:spcPts val="0"/>
              </a:spcAft>
            </a:pPr>
            <a:r>
              <a:rPr lang="en-GB" sz="2400" dirty="0">
                <a:latin typeface="Times New Roman" panose="02020603050405020304" pitchFamily="18" charset="0"/>
                <a:ea typeface="Times New Roman" panose="02020603050405020304" pitchFamily="18" charset="0"/>
              </a:rPr>
              <a:t>E.g. </a:t>
            </a:r>
            <a:r>
              <a:rPr lang="en-GB" sz="2400" i="1" dirty="0">
                <a:solidFill>
                  <a:srgbClr val="00B050"/>
                </a:solidFill>
                <a:latin typeface="Times New Roman" panose="02020603050405020304" pitchFamily="18" charset="0"/>
                <a:ea typeface="Times New Roman" panose="02020603050405020304" pitchFamily="18" charset="0"/>
              </a:rPr>
              <a:t>A mistake was found in the system</a:t>
            </a:r>
            <a:r>
              <a:rPr lang="en-GB" sz="2400" dirty="0">
                <a:latin typeface="Times New Roman" panose="02020603050405020304" pitchFamily="18" charset="0"/>
                <a:ea typeface="Times New Roman" panose="02020603050405020304" pitchFamily="18" charset="0"/>
              </a:rPr>
              <a:t>.</a:t>
            </a:r>
            <a:endParaRPr lang="ro-RO" sz="2400" dirty="0">
              <a:latin typeface="Times New Roman" panose="02020603050405020304" pitchFamily="18" charset="0"/>
              <a:ea typeface="Times New Roman" panose="02020603050405020304" pitchFamily="18" charset="0"/>
            </a:endParaRPr>
          </a:p>
          <a:p>
            <a:pPr indent="448310" algn="just">
              <a:spcAft>
                <a:spcPts val="0"/>
              </a:spcAft>
            </a:pPr>
            <a:r>
              <a:rPr lang="en-GB" sz="2400" dirty="0">
                <a:latin typeface="Times New Roman" panose="02020603050405020304" pitchFamily="18" charset="0"/>
                <a:ea typeface="Times New Roman" panose="02020603050405020304" pitchFamily="18" charset="0"/>
              </a:rPr>
              <a:t>The passive voice is very often found in business writing and speech. This helps the writer or reader avoid “finger pointing.”</a:t>
            </a:r>
          </a:p>
          <a:p>
            <a:pPr indent="448310" algn="just">
              <a:spcAft>
                <a:spcPts val="0"/>
              </a:spcAft>
            </a:pPr>
            <a:endParaRPr lang="ro-RO" sz="2400" dirty="0">
              <a:latin typeface="Times New Roman" panose="02020603050405020304" pitchFamily="18" charset="0"/>
              <a:ea typeface="Times New Roman" panose="02020603050405020304" pitchFamily="18" charset="0"/>
            </a:endParaRPr>
          </a:p>
          <a:p>
            <a:pPr lvl="0" algn="just">
              <a:spcAft>
                <a:spcPts val="0"/>
              </a:spcAft>
            </a:pPr>
            <a:r>
              <a:rPr lang="en-GB" sz="2400" dirty="0">
                <a:latin typeface="Times New Roman" panose="02020603050405020304" pitchFamily="18" charset="0"/>
                <a:ea typeface="ZapfDingbats"/>
              </a:rPr>
              <a:t>2. The doer of the action is not known.</a:t>
            </a:r>
            <a:endParaRPr lang="ro-RO" sz="2400" dirty="0">
              <a:latin typeface="Times New Roman" panose="02020603050405020304" pitchFamily="18" charset="0"/>
              <a:ea typeface="ZapfDingbats"/>
            </a:endParaRPr>
          </a:p>
          <a:p>
            <a:pPr indent="448310" algn="just">
              <a:spcAft>
                <a:spcPts val="0"/>
              </a:spcAft>
            </a:pPr>
            <a:r>
              <a:rPr lang="en-GB" sz="2400" dirty="0">
                <a:latin typeface="Times New Roman" panose="02020603050405020304" pitchFamily="18" charset="0"/>
                <a:ea typeface="Times New Roman" panose="02020603050405020304" pitchFamily="18" charset="0"/>
              </a:rPr>
              <a:t>E.g. </a:t>
            </a:r>
            <a:r>
              <a:rPr lang="en-GB" sz="2400" i="1" dirty="0">
                <a:solidFill>
                  <a:srgbClr val="00B050"/>
                </a:solidFill>
                <a:latin typeface="Times New Roman" panose="02020603050405020304" pitchFamily="18" charset="0"/>
                <a:ea typeface="Times New Roman" panose="02020603050405020304" pitchFamily="18" charset="0"/>
              </a:rPr>
              <a:t>A prank phone call was made at 2:00 A.M.</a:t>
            </a:r>
            <a:endParaRPr lang="ro-RO" sz="2400"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6725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41C384-42AE-48DB-B43F-5C2D67B5B543}"/>
              </a:ext>
            </a:extLst>
          </p:cNvPr>
          <p:cNvPicPr>
            <a:picLocks noChangeAspect="1"/>
          </p:cNvPicPr>
          <p:nvPr/>
        </p:nvPicPr>
        <p:blipFill rotWithShape="1">
          <a:blip r:embed="rId3"/>
          <a:srcRect t="25500" r="24022" b="10001"/>
          <a:stretch/>
        </p:blipFill>
        <p:spPr>
          <a:xfrm>
            <a:off x="1360436" y="1511352"/>
            <a:ext cx="7492099" cy="4889448"/>
          </a:xfrm>
          <a:prstGeom prst="rect">
            <a:avLst/>
          </a:prstGeom>
        </p:spPr>
      </p:pic>
      <p:sp>
        <p:nvSpPr>
          <p:cNvPr id="7" name="Title 6">
            <a:extLst>
              <a:ext uri="{FF2B5EF4-FFF2-40B4-BE49-F238E27FC236}">
                <a16:creationId xmlns:a16="http://schemas.microsoft.com/office/drawing/2014/main" id="{09983DE6-9798-4FDA-A258-8039EAA6F1FD}"/>
              </a:ext>
            </a:extLst>
          </p:cNvPr>
          <p:cNvSpPr>
            <a:spLocks noGrp="1"/>
          </p:cNvSpPr>
          <p:nvPr>
            <p:ph type="title"/>
          </p:nvPr>
        </p:nvSpPr>
        <p:spPr>
          <a:xfrm>
            <a:off x="464820" y="609984"/>
            <a:ext cx="11178540" cy="901368"/>
          </a:xfrm>
        </p:spPr>
        <p:txBody>
          <a:bodyPr>
            <a:normAutofit fontScale="90000"/>
          </a:bodyPr>
          <a:lstStyle/>
          <a:p>
            <a:pPr algn="r">
              <a:lnSpc>
                <a:spcPct val="300000"/>
              </a:lnSpc>
            </a:pPr>
            <a:r>
              <a:rPr lang="en-US" sz="6000" b="1" dirty="0">
                <a:solidFill>
                  <a:srgbClr val="00B050"/>
                </a:solidFill>
              </a:rPr>
              <a:t>Passive</a:t>
            </a:r>
            <a:endParaRPr lang="ro-RO" b="1" dirty="0">
              <a:solidFill>
                <a:srgbClr val="00B050"/>
              </a:solidFill>
            </a:endParaRPr>
          </a:p>
        </p:txBody>
      </p:sp>
      <p:sp>
        <p:nvSpPr>
          <p:cNvPr id="8" name="Content Placeholder 7">
            <a:extLst>
              <a:ext uri="{FF2B5EF4-FFF2-40B4-BE49-F238E27FC236}">
                <a16:creationId xmlns:a16="http://schemas.microsoft.com/office/drawing/2014/main" id="{5BE9E904-5BF3-4854-B15D-02812A313F7E}"/>
              </a:ext>
            </a:extLst>
          </p:cNvPr>
          <p:cNvSpPr>
            <a:spLocks noGrp="1"/>
          </p:cNvSpPr>
          <p:nvPr>
            <p:ph idx="1"/>
          </p:nvPr>
        </p:nvSpPr>
        <p:spPr>
          <a:xfrm>
            <a:off x="1737360" y="1885950"/>
            <a:ext cx="7132320" cy="4640580"/>
          </a:xfrm>
        </p:spPr>
        <p:txBody>
          <a:bodyPr/>
          <a:lstStyle/>
          <a:p>
            <a:pPr>
              <a:lnSpc>
                <a:spcPct val="300000"/>
              </a:lnSpc>
            </a:pPr>
            <a:endParaRPr lang="ro-RO" dirty="0"/>
          </a:p>
        </p:txBody>
      </p:sp>
      <p:sp>
        <p:nvSpPr>
          <p:cNvPr id="9" name="Text Placeholder 8">
            <a:extLst>
              <a:ext uri="{FF2B5EF4-FFF2-40B4-BE49-F238E27FC236}">
                <a16:creationId xmlns:a16="http://schemas.microsoft.com/office/drawing/2014/main" id="{14A5404D-1661-4C8C-ABA0-37676A39E444}"/>
              </a:ext>
            </a:extLst>
          </p:cNvPr>
          <p:cNvSpPr>
            <a:spLocks noGrp="1"/>
          </p:cNvSpPr>
          <p:nvPr>
            <p:ph type="body" sz="half" idx="2"/>
          </p:nvPr>
        </p:nvSpPr>
        <p:spPr>
          <a:xfrm>
            <a:off x="8995410" y="1157023"/>
            <a:ext cx="2731770" cy="5478092"/>
          </a:xfrm>
        </p:spPr>
        <p:txBody>
          <a:bodyPr>
            <a:normAutofit lnSpcReduction="10000"/>
          </a:bodyPr>
          <a:lstStyle/>
          <a:p>
            <a:pPr>
              <a:lnSpc>
                <a:spcPct val="370000"/>
              </a:lnSpc>
            </a:pPr>
            <a:r>
              <a:rPr lang="en-US" sz="1100" dirty="0"/>
              <a:t>--------------------------------------------------------------------------------------------------------------------------------------------------------------------------------------------------------------------------------------------------------------------------------------------------------------------------------------------------------------------------------------------------------------------------------------------------------------------------------------------------------------------------------</a:t>
            </a:r>
            <a:endParaRPr lang="ro-RO" sz="1100" dirty="0"/>
          </a:p>
        </p:txBody>
      </p:sp>
    </p:spTree>
    <p:extLst>
      <p:ext uri="{BB962C8B-B14F-4D97-AF65-F5344CB8AC3E}">
        <p14:creationId xmlns:p14="http://schemas.microsoft.com/office/powerpoint/2010/main" val="1131043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2C2F2F-81CB-4993-BEE3-B35D6B0DC3DC}"/>
              </a:ext>
            </a:extLst>
          </p:cNvPr>
          <p:cNvSpPr>
            <a:spLocks noGrp="1"/>
          </p:cNvSpPr>
          <p:nvPr>
            <p:ph type="title"/>
          </p:nvPr>
        </p:nvSpPr>
        <p:spPr/>
        <p:txBody>
          <a:bodyPr/>
          <a:lstStyle/>
          <a:p>
            <a:r>
              <a:rPr lang="en-US" b="1" dirty="0"/>
              <a:t>More about passives</a:t>
            </a:r>
            <a:endParaRPr lang="ro-RO" b="1" dirty="0"/>
          </a:p>
        </p:txBody>
      </p:sp>
      <p:sp>
        <p:nvSpPr>
          <p:cNvPr id="6" name="Content Placeholder 5">
            <a:extLst>
              <a:ext uri="{FF2B5EF4-FFF2-40B4-BE49-F238E27FC236}">
                <a16:creationId xmlns:a16="http://schemas.microsoft.com/office/drawing/2014/main" id="{0CA20856-E64B-4CA7-BE70-E8D96284B918}"/>
              </a:ext>
            </a:extLst>
          </p:cNvPr>
          <p:cNvSpPr>
            <a:spLocks noGrp="1"/>
          </p:cNvSpPr>
          <p:nvPr>
            <p:ph idx="1"/>
          </p:nvPr>
        </p:nvSpPr>
        <p:spPr>
          <a:xfrm>
            <a:off x="426720" y="1755648"/>
            <a:ext cx="11338560" cy="4742688"/>
          </a:xfrm>
        </p:spPr>
        <p:txBody>
          <a:bodyPr>
            <a:normAutofit/>
          </a:bodyPr>
          <a:lstStyle/>
          <a:p>
            <a:r>
              <a:rPr lang="en-US" sz="3200" dirty="0"/>
              <a:t>In passive structures, </a:t>
            </a:r>
            <a:r>
              <a:rPr lang="en-US" sz="3200" b="1" dirty="0"/>
              <a:t>verb+ preposition </a:t>
            </a:r>
            <a:r>
              <a:rPr lang="en-US" sz="3200" dirty="0"/>
              <a:t>groups </a:t>
            </a:r>
            <a:r>
              <a:rPr lang="en-US" sz="3200" b="1" dirty="0"/>
              <a:t>stay together</a:t>
            </a:r>
          </a:p>
          <a:p>
            <a:pPr marL="0" indent="0">
              <a:buNone/>
            </a:pPr>
            <a:r>
              <a:rPr lang="en-US" sz="3200" dirty="0">
                <a:solidFill>
                  <a:srgbClr val="00B050"/>
                </a:solidFill>
              </a:rPr>
              <a:t>	The plan was </a:t>
            </a:r>
            <a:r>
              <a:rPr lang="en-US" sz="3200" b="1" dirty="0">
                <a:solidFill>
                  <a:srgbClr val="00B050"/>
                </a:solidFill>
              </a:rPr>
              <a:t>thought about </a:t>
            </a:r>
            <a:r>
              <a:rPr lang="en-US" sz="3200" dirty="0">
                <a:solidFill>
                  <a:srgbClr val="00B050"/>
                </a:solidFill>
              </a:rPr>
              <a:t>very carefully.</a:t>
            </a:r>
          </a:p>
          <a:p>
            <a:pPr marL="0" indent="0">
              <a:buNone/>
            </a:pPr>
            <a:r>
              <a:rPr lang="en-US" sz="3200" dirty="0">
                <a:solidFill>
                  <a:srgbClr val="00B050"/>
                </a:solidFill>
              </a:rPr>
              <a:t>	I don’t like being </a:t>
            </a:r>
            <a:r>
              <a:rPr lang="en-US" sz="3200" b="1" dirty="0">
                <a:solidFill>
                  <a:srgbClr val="00B050"/>
                </a:solidFill>
              </a:rPr>
              <a:t>shouted at</a:t>
            </a:r>
            <a:r>
              <a:rPr lang="en-US" sz="3200" dirty="0">
                <a:solidFill>
                  <a:srgbClr val="00B050"/>
                </a:solidFill>
              </a:rPr>
              <a:t>.</a:t>
            </a:r>
          </a:p>
          <a:p>
            <a:r>
              <a:rPr lang="en-US" sz="3200" dirty="0"/>
              <a:t>Verbs with two objects like </a:t>
            </a:r>
            <a:r>
              <a:rPr lang="en-US" sz="3200" b="1" dirty="0"/>
              <a:t>give</a:t>
            </a:r>
            <a:r>
              <a:rPr lang="en-US" sz="3200" dirty="0"/>
              <a:t> or </a:t>
            </a:r>
            <a:r>
              <a:rPr lang="en-US" sz="3200" b="1" dirty="0"/>
              <a:t>send</a:t>
            </a:r>
            <a:r>
              <a:rPr lang="en-US" sz="3200" dirty="0"/>
              <a:t> have two possible structures</a:t>
            </a:r>
          </a:p>
          <a:p>
            <a:pPr marL="0" indent="0">
              <a:buNone/>
            </a:pPr>
            <a:r>
              <a:rPr lang="en-US" sz="3200" dirty="0">
                <a:solidFill>
                  <a:srgbClr val="00B050"/>
                </a:solidFill>
              </a:rPr>
              <a:t>	They gave/sent Joe a gold watch.</a:t>
            </a:r>
          </a:p>
          <a:p>
            <a:pPr marL="0" indent="0">
              <a:buNone/>
            </a:pPr>
            <a:r>
              <a:rPr lang="en-US" sz="3200" dirty="0">
                <a:solidFill>
                  <a:srgbClr val="00B050"/>
                </a:solidFill>
              </a:rPr>
              <a:t>	1. Joe was given/sent a gold watch</a:t>
            </a:r>
          </a:p>
          <a:p>
            <a:pPr marL="0" indent="0">
              <a:buNone/>
            </a:pPr>
            <a:r>
              <a:rPr lang="en-US" sz="3200" dirty="0">
                <a:solidFill>
                  <a:srgbClr val="00B050"/>
                </a:solidFill>
              </a:rPr>
              <a:t>	2. A gold watch was given/sent to Joe</a:t>
            </a:r>
            <a:endParaRPr lang="ro-RO" sz="3200" dirty="0">
              <a:solidFill>
                <a:srgbClr val="00B050"/>
              </a:solidFill>
            </a:endParaRPr>
          </a:p>
        </p:txBody>
      </p:sp>
    </p:spTree>
    <p:extLst>
      <p:ext uri="{BB962C8B-B14F-4D97-AF65-F5344CB8AC3E}">
        <p14:creationId xmlns:p14="http://schemas.microsoft.com/office/powerpoint/2010/main" val="419145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D656-A447-42D7-9C68-4A8068C64D9B}"/>
              </a:ext>
            </a:extLst>
          </p:cNvPr>
          <p:cNvSpPr>
            <a:spLocks noGrp="1"/>
          </p:cNvSpPr>
          <p:nvPr>
            <p:ph type="title"/>
          </p:nvPr>
        </p:nvSpPr>
        <p:spPr/>
        <p:txBody>
          <a:bodyPr>
            <a:normAutofit fontScale="90000"/>
          </a:bodyPr>
          <a:lstStyle/>
          <a:p>
            <a:r>
              <a:rPr lang="en-150" dirty="0"/>
              <a:t>W</a:t>
            </a:r>
            <a:r>
              <a:rPr lang="ro-RO" dirty="0"/>
              <a:t>h</a:t>
            </a:r>
            <a:r>
              <a:rPr lang="en-150" dirty="0"/>
              <a:t>a</a:t>
            </a:r>
            <a:r>
              <a:rPr lang="ro-RO" dirty="0"/>
              <a:t>t</a:t>
            </a:r>
            <a:r>
              <a:rPr lang="en-150" dirty="0"/>
              <a:t> </a:t>
            </a:r>
            <a:r>
              <a:rPr lang="ro-RO" dirty="0"/>
              <a:t>w</a:t>
            </a:r>
            <a:r>
              <a:rPr lang="en-150" dirty="0"/>
              <a:t>e</a:t>
            </a:r>
            <a:r>
              <a:rPr lang="ro-RO" dirty="0"/>
              <a:t>r</a:t>
            </a:r>
            <a:r>
              <a:rPr lang="en-150" dirty="0"/>
              <a:t>e </a:t>
            </a:r>
            <a:r>
              <a:rPr lang="ro-RO" dirty="0"/>
              <a:t>y</a:t>
            </a:r>
            <a:r>
              <a:rPr lang="en-150" dirty="0"/>
              <a:t>o</a:t>
            </a:r>
            <a:r>
              <a:rPr lang="ro-RO" dirty="0"/>
              <a:t>u</a:t>
            </a:r>
            <a:r>
              <a:rPr lang="en-150" dirty="0"/>
              <a:t> </a:t>
            </a:r>
            <a:r>
              <a:rPr lang="ro-RO" dirty="0"/>
              <a:t>g</a:t>
            </a:r>
            <a:r>
              <a:rPr lang="en-150" dirty="0" err="1"/>
              <a:t>i</a:t>
            </a:r>
            <a:r>
              <a:rPr lang="ro-RO" dirty="0"/>
              <a:t>v</a:t>
            </a:r>
            <a:r>
              <a:rPr lang="en-150" dirty="0"/>
              <a:t>e</a:t>
            </a:r>
            <a:r>
              <a:rPr lang="ro-RO" dirty="0"/>
              <a:t>n</a:t>
            </a:r>
            <a:r>
              <a:rPr lang="en-150" dirty="0"/>
              <a:t> </a:t>
            </a:r>
            <a:r>
              <a:rPr lang="ro-RO" dirty="0"/>
              <a:t>f</a:t>
            </a:r>
            <a:r>
              <a:rPr lang="en-150" dirty="0"/>
              <a:t>o</a:t>
            </a:r>
            <a:r>
              <a:rPr lang="ro-RO" dirty="0"/>
              <a:t>r</a:t>
            </a:r>
            <a:r>
              <a:rPr lang="en-150" dirty="0"/>
              <a:t> </a:t>
            </a:r>
            <a:r>
              <a:rPr lang="ro-RO" dirty="0"/>
              <a:t>y</a:t>
            </a:r>
            <a:r>
              <a:rPr lang="en-150" dirty="0"/>
              <a:t>o</a:t>
            </a:r>
            <a:r>
              <a:rPr lang="ro-RO" dirty="0"/>
              <a:t>u</a:t>
            </a:r>
            <a:r>
              <a:rPr lang="en-150" dirty="0"/>
              <a:t>r </a:t>
            </a:r>
            <a:r>
              <a:rPr lang="ro-RO" dirty="0"/>
              <a:t>l</a:t>
            </a:r>
            <a:r>
              <a:rPr lang="en-150" dirty="0"/>
              <a:t>a</a:t>
            </a:r>
            <a:r>
              <a:rPr lang="ro-RO" dirty="0"/>
              <a:t>s</a:t>
            </a:r>
            <a:r>
              <a:rPr lang="en-150" dirty="0"/>
              <a:t>t </a:t>
            </a:r>
            <a:r>
              <a:rPr lang="ro-RO" dirty="0"/>
              <a:t>b</a:t>
            </a:r>
            <a:r>
              <a:rPr lang="en-150" dirty="0" err="1"/>
              <a:t>i</a:t>
            </a:r>
            <a:r>
              <a:rPr lang="ro-RO" dirty="0"/>
              <a:t>r</a:t>
            </a:r>
            <a:r>
              <a:rPr lang="en-150" dirty="0" err="1"/>
              <a:t>thday</a:t>
            </a:r>
            <a:r>
              <a:rPr lang="en-150" dirty="0"/>
              <a:t> o</a:t>
            </a:r>
            <a:r>
              <a:rPr lang="ro-RO" dirty="0"/>
              <a:t>r</a:t>
            </a:r>
            <a:r>
              <a:rPr lang="en-150" dirty="0"/>
              <a:t> </a:t>
            </a:r>
            <a:r>
              <a:rPr lang="ro-RO" dirty="0"/>
              <a:t>s</a:t>
            </a:r>
            <a:r>
              <a:rPr lang="en-150" dirty="0"/>
              <a:t>p</a:t>
            </a:r>
            <a:r>
              <a:rPr lang="ro-RO" dirty="0"/>
              <a:t>e</a:t>
            </a:r>
            <a:r>
              <a:rPr lang="en-150" dirty="0"/>
              <a:t>c</a:t>
            </a:r>
            <a:r>
              <a:rPr lang="ro-RO" dirty="0"/>
              <a:t>i</a:t>
            </a:r>
            <a:r>
              <a:rPr lang="en-150" dirty="0"/>
              <a:t>a</a:t>
            </a:r>
            <a:r>
              <a:rPr lang="ro-RO" dirty="0"/>
              <a:t>l</a:t>
            </a:r>
            <a:r>
              <a:rPr lang="en-150" dirty="0"/>
              <a:t> </a:t>
            </a:r>
            <a:r>
              <a:rPr lang="ro-RO" dirty="0"/>
              <a:t>o</a:t>
            </a:r>
            <a:r>
              <a:rPr lang="en-150" dirty="0"/>
              <a:t>c</a:t>
            </a:r>
            <a:r>
              <a:rPr lang="ro-RO" dirty="0"/>
              <a:t>c</a:t>
            </a:r>
            <a:r>
              <a:rPr lang="en-150" dirty="0"/>
              <a:t>a</a:t>
            </a:r>
            <a:r>
              <a:rPr lang="ro-RO" dirty="0"/>
              <a:t>s</a:t>
            </a:r>
            <a:r>
              <a:rPr lang="en-150" dirty="0" err="1"/>
              <a:t>i</a:t>
            </a:r>
            <a:r>
              <a:rPr lang="ro-RO" dirty="0"/>
              <a:t>o</a:t>
            </a:r>
            <a:r>
              <a:rPr lang="en-150" dirty="0"/>
              <a:t>n?</a:t>
            </a:r>
            <a:endParaRPr lang="ro-RO" dirty="0"/>
          </a:p>
        </p:txBody>
      </p:sp>
      <p:sp>
        <p:nvSpPr>
          <p:cNvPr id="3" name="Content Placeholder 2">
            <a:extLst>
              <a:ext uri="{FF2B5EF4-FFF2-40B4-BE49-F238E27FC236}">
                <a16:creationId xmlns:a16="http://schemas.microsoft.com/office/drawing/2014/main" id="{ABC1DD6B-3169-4903-8DA0-FC26D95D7CD6}"/>
              </a:ext>
            </a:extLst>
          </p:cNvPr>
          <p:cNvSpPr>
            <a:spLocks noGrp="1"/>
          </p:cNvSpPr>
          <p:nvPr>
            <p:ph idx="1"/>
          </p:nvPr>
        </p:nvSpPr>
        <p:spPr/>
        <p:txBody>
          <a:bodyPr>
            <a:normAutofit/>
          </a:bodyPr>
          <a:lstStyle/>
          <a:p>
            <a:pPr marL="0" indent="0">
              <a:buNone/>
            </a:pPr>
            <a:endParaRPr lang="en-150" sz="4000" dirty="0"/>
          </a:p>
          <a:p>
            <a:pPr marL="0" indent="0">
              <a:buNone/>
            </a:pPr>
            <a:endParaRPr lang="en-150" sz="4000" dirty="0"/>
          </a:p>
          <a:p>
            <a:pPr marL="0" indent="0">
              <a:buNone/>
            </a:pPr>
            <a:r>
              <a:rPr lang="en-US" sz="4000" dirty="0"/>
              <a:t>I</a:t>
            </a:r>
            <a:r>
              <a:rPr lang="en-150" sz="4000" dirty="0"/>
              <a:t> was once promised that ..........., but.........</a:t>
            </a:r>
          </a:p>
          <a:p>
            <a:pPr marL="0" indent="0">
              <a:buNone/>
            </a:pPr>
            <a:r>
              <a:rPr lang="en-150" sz="4000" dirty="0"/>
              <a:t>I’ve often been told that.......</a:t>
            </a:r>
          </a:p>
          <a:p>
            <a:pPr marL="0" indent="0">
              <a:buNone/>
            </a:pPr>
            <a:endParaRPr lang="ro-RO" sz="4000" dirty="0"/>
          </a:p>
        </p:txBody>
      </p:sp>
    </p:spTree>
    <p:extLst>
      <p:ext uri="{BB962C8B-B14F-4D97-AF65-F5344CB8AC3E}">
        <p14:creationId xmlns:p14="http://schemas.microsoft.com/office/powerpoint/2010/main" val="305499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E0EB921B-94BE-F950-9582-8814EDB85E5B}"/>
              </a:ext>
            </a:extLst>
          </p:cNvPr>
          <p:cNvSpPr txBox="1"/>
          <p:nvPr/>
        </p:nvSpPr>
        <p:spPr>
          <a:xfrm>
            <a:off x="719328" y="646176"/>
            <a:ext cx="10607040" cy="3248390"/>
          </a:xfrm>
          <a:prstGeom prst="rect">
            <a:avLst/>
          </a:prstGeom>
          <a:noFill/>
        </p:spPr>
        <p:txBody>
          <a:bodyPr wrap="square">
            <a:spAutoFit/>
          </a:bodyPr>
          <a:lstStyle/>
          <a:p>
            <a:pPr>
              <a:lnSpc>
                <a:spcPct val="107000"/>
              </a:lnSpc>
              <a:spcAft>
                <a:spcPts val="8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Heavy subjects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We don’t like to begin sentences with long and heavy subjects. One way of avoiding this is to use passive structures:</a:t>
            </a:r>
            <a:endParaRPr lang="ro-RO"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John trying to tell everybody what he thought</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annoyed me.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endParaRPr lang="ro-RO"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I was annoyed</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by John trying to tell everybody what he thought.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ro-RO"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magine 4">
            <a:extLst>
              <a:ext uri="{FF2B5EF4-FFF2-40B4-BE49-F238E27FC236}">
                <a16:creationId xmlns:a16="http://schemas.microsoft.com/office/drawing/2014/main" id="{67DFAF96-E970-E13C-7819-CDD21E3A6414}"/>
              </a:ext>
            </a:extLst>
          </p:cNvPr>
          <p:cNvPicPr>
            <a:picLocks noChangeAspect="1"/>
          </p:cNvPicPr>
          <p:nvPr/>
        </p:nvPicPr>
        <p:blipFill>
          <a:blip r:embed="rId3"/>
          <a:stretch>
            <a:fillRect/>
          </a:stretch>
        </p:blipFill>
        <p:spPr>
          <a:xfrm>
            <a:off x="387840" y="3429000"/>
            <a:ext cx="11416319" cy="2926124"/>
          </a:xfrm>
          <a:prstGeom prst="rect">
            <a:avLst/>
          </a:prstGeom>
        </p:spPr>
      </p:pic>
    </p:spTree>
    <p:extLst>
      <p:ext uri="{BB962C8B-B14F-4D97-AF65-F5344CB8AC3E}">
        <p14:creationId xmlns:p14="http://schemas.microsoft.com/office/powerpoint/2010/main" val="30292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a:extLst>
              <a:ext uri="{FF2B5EF4-FFF2-40B4-BE49-F238E27FC236}">
                <a16:creationId xmlns:a16="http://schemas.microsoft.com/office/drawing/2014/main" id="{DE4C59A3-9371-E9C0-56B9-7FDA20B8B170}"/>
              </a:ext>
            </a:extLst>
          </p:cNvPr>
          <p:cNvSpPr>
            <a:spLocks noGrp="1"/>
          </p:cNvSpPr>
          <p:nvPr>
            <p:ph type="title"/>
          </p:nvPr>
        </p:nvSpPr>
        <p:spPr>
          <a:xfrm>
            <a:off x="1520190" y="276835"/>
            <a:ext cx="9525000" cy="740436"/>
          </a:xfrm>
        </p:spPr>
        <p:txBody>
          <a:bodyPr>
            <a:normAutofit fontScale="90000"/>
          </a:bodyPr>
          <a:lstStyle/>
          <a:p>
            <a:r>
              <a:rPr lang="en-US" dirty="0">
                <a:solidFill>
                  <a:srgbClr val="00B050"/>
                </a:solidFill>
              </a:rPr>
              <a:t>Passive of verbs followed by </a:t>
            </a:r>
            <a:r>
              <a:rPr lang="en-US" b="1" i="1" dirty="0">
                <a:solidFill>
                  <a:srgbClr val="00B050"/>
                </a:solidFill>
              </a:rPr>
              <a:t>that</a:t>
            </a:r>
            <a:r>
              <a:rPr lang="en-US" b="1" dirty="0">
                <a:solidFill>
                  <a:srgbClr val="00B050"/>
                </a:solidFill>
              </a:rPr>
              <a:t> clauses</a:t>
            </a:r>
            <a:endParaRPr lang="ro-RO" b="1" dirty="0">
              <a:solidFill>
                <a:srgbClr val="00B050"/>
              </a:solidFill>
            </a:endParaRPr>
          </a:p>
        </p:txBody>
      </p:sp>
      <p:pic>
        <p:nvPicPr>
          <p:cNvPr id="9" name="Substituent conținut 8">
            <a:extLst>
              <a:ext uri="{FF2B5EF4-FFF2-40B4-BE49-F238E27FC236}">
                <a16:creationId xmlns:a16="http://schemas.microsoft.com/office/drawing/2014/main" id="{F1DF307A-13B4-F555-E3A8-BF2313BD6E4A}"/>
              </a:ext>
            </a:extLst>
          </p:cNvPr>
          <p:cNvPicPr>
            <a:picLocks noGrp="1" noChangeAspect="1"/>
          </p:cNvPicPr>
          <p:nvPr>
            <p:ph idx="1"/>
          </p:nvPr>
        </p:nvPicPr>
        <p:blipFill>
          <a:blip r:embed="rId2"/>
          <a:stretch>
            <a:fillRect/>
          </a:stretch>
        </p:blipFill>
        <p:spPr>
          <a:xfrm>
            <a:off x="394568" y="1017271"/>
            <a:ext cx="11402863" cy="5418696"/>
          </a:xfrm>
        </p:spPr>
      </p:pic>
    </p:spTree>
    <p:extLst>
      <p:ext uri="{BB962C8B-B14F-4D97-AF65-F5344CB8AC3E}">
        <p14:creationId xmlns:p14="http://schemas.microsoft.com/office/powerpoint/2010/main" val="3871983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E5C1FB7-0A38-C8F3-9385-4F06BB011DB2}"/>
              </a:ext>
            </a:extLst>
          </p:cNvPr>
          <p:cNvSpPr>
            <a:spLocks noGrp="1"/>
          </p:cNvSpPr>
          <p:nvPr>
            <p:ph type="title"/>
          </p:nvPr>
        </p:nvSpPr>
        <p:spPr>
          <a:xfrm>
            <a:off x="780288" y="642594"/>
            <a:ext cx="10344912" cy="1371600"/>
          </a:xfrm>
        </p:spPr>
        <p:txBody>
          <a:bodyPr>
            <a:normAutofit fontScale="90000"/>
          </a:bodyPr>
          <a:lstStyle/>
          <a:p>
            <a:r>
              <a:rPr lang="en-US" dirty="0">
                <a:solidFill>
                  <a:srgbClr val="00B050"/>
                </a:solidFill>
              </a:rPr>
              <a:t>Passive of verbs followed by </a:t>
            </a:r>
            <a:r>
              <a:rPr lang="en-US" b="1" i="1" dirty="0" err="1">
                <a:solidFill>
                  <a:srgbClr val="00B050"/>
                </a:solidFill>
              </a:rPr>
              <a:t>object+infinitive</a:t>
            </a:r>
            <a:endParaRPr lang="ro-RO" b="1" i="1" dirty="0">
              <a:solidFill>
                <a:srgbClr val="00B050"/>
              </a:solidFill>
            </a:endParaRPr>
          </a:p>
        </p:txBody>
      </p:sp>
      <p:pic>
        <p:nvPicPr>
          <p:cNvPr id="5" name="Substituent conținut 4">
            <a:extLst>
              <a:ext uri="{FF2B5EF4-FFF2-40B4-BE49-F238E27FC236}">
                <a16:creationId xmlns:a16="http://schemas.microsoft.com/office/drawing/2014/main" id="{EDEC5A63-0DD0-159B-4552-7151E4FDFE32}"/>
              </a:ext>
            </a:extLst>
          </p:cNvPr>
          <p:cNvPicPr>
            <a:picLocks noGrp="1" noChangeAspect="1"/>
          </p:cNvPicPr>
          <p:nvPr>
            <p:ph idx="1"/>
          </p:nvPr>
        </p:nvPicPr>
        <p:blipFill>
          <a:blip r:embed="rId2"/>
          <a:stretch>
            <a:fillRect/>
          </a:stretch>
        </p:blipFill>
        <p:spPr>
          <a:xfrm>
            <a:off x="426720" y="1805940"/>
            <a:ext cx="11380470" cy="4655821"/>
          </a:xfrm>
        </p:spPr>
      </p:pic>
    </p:spTree>
    <p:extLst>
      <p:ext uri="{BB962C8B-B14F-4D97-AF65-F5344CB8AC3E}">
        <p14:creationId xmlns:p14="http://schemas.microsoft.com/office/powerpoint/2010/main" val="2897568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32ADF76-CFA6-BBA4-79A6-676C730F59CD}"/>
              </a:ext>
            </a:extLst>
          </p:cNvPr>
          <p:cNvSpPr>
            <a:spLocks noGrp="1"/>
          </p:cNvSpPr>
          <p:nvPr>
            <p:ph type="title"/>
          </p:nvPr>
        </p:nvSpPr>
        <p:spPr/>
        <p:txBody>
          <a:bodyPr>
            <a:normAutofit fontScale="90000"/>
          </a:bodyPr>
          <a:lstStyle/>
          <a:p>
            <a:pPr algn="ctr"/>
            <a:r>
              <a:rPr lang="ro-RO" dirty="0" err="1">
                <a:solidFill>
                  <a:srgbClr val="00B050"/>
                </a:solidFill>
              </a:rPr>
              <a:t>Passive</a:t>
            </a:r>
            <a:r>
              <a:rPr lang="ro-RO" dirty="0">
                <a:solidFill>
                  <a:srgbClr val="00B050"/>
                </a:solidFill>
              </a:rPr>
              <a:t> of </a:t>
            </a:r>
            <a:r>
              <a:rPr lang="ro-RO" dirty="0" err="1">
                <a:solidFill>
                  <a:srgbClr val="00B050"/>
                </a:solidFill>
              </a:rPr>
              <a:t>verbs</a:t>
            </a:r>
            <a:r>
              <a:rPr lang="ro-RO" dirty="0">
                <a:solidFill>
                  <a:srgbClr val="00B050"/>
                </a:solidFill>
              </a:rPr>
              <a:t> </a:t>
            </a:r>
            <a:r>
              <a:rPr lang="en-US" dirty="0">
                <a:solidFill>
                  <a:srgbClr val="00B050"/>
                </a:solidFill>
              </a:rPr>
              <a:t>with </a:t>
            </a:r>
            <a:r>
              <a:rPr lang="en-US" b="1" dirty="0" err="1">
                <a:solidFill>
                  <a:srgbClr val="00B050"/>
                </a:solidFill>
              </a:rPr>
              <a:t>object+noun</a:t>
            </a:r>
            <a:r>
              <a:rPr lang="en-US" b="1" dirty="0">
                <a:solidFill>
                  <a:srgbClr val="00B050"/>
                </a:solidFill>
              </a:rPr>
              <a:t>/adjective complement</a:t>
            </a:r>
            <a:endParaRPr lang="ro-RO" b="1" dirty="0">
              <a:solidFill>
                <a:srgbClr val="00B050"/>
              </a:solidFill>
            </a:endParaRPr>
          </a:p>
        </p:txBody>
      </p:sp>
      <p:pic>
        <p:nvPicPr>
          <p:cNvPr id="5" name="Substituent conținut 4">
            <a:extLst>
              <a:ext uri="{FF2B5EF4-FFF2-40B4-BE49-F238E27FC236}">
                <a16:creationId xmlns:a16="http://schemas.microsoft.com/office/drawing/2014/main" id="{C91800F4-EFD4-344E-3546-58CD882F4A96}"/>
              </a:ext>
            </a:extLst>
          </p:cNvPr>
          <p:cNvPicPr>
            <a:picLocks noGrp="1" noChangeAspect="1"/>
          </p:cNvPicPr>
          <p:nvPr>
            <p:ph idx="1"/>
          </p:nvPr>
        </p:nvPicPr>
        <p:blipFill>
          <a:blip r:embed="rId2"/>
          <a:stretch>
            <a:fillRect/>
          </a:stretch>
        </p:blipFill>
        <p:spPr>
          <a:xfrm>
            <a:off x="459032" y="2177294"/>
            <a:ext cx="11410939" cy="2211826"/>
          </a:xfrm>
        </p:spPr>
      </p:pic>
    </p:spTree>
    <p:extLst>
      <p:ext uri="{BB962C8B-B14F-4D97-AF65-F5344CB8AC3E}">
        <p14:creationId xmlns:p14="http://schemas.microsoft.com/office/powerpoint/2010/main" val="239929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9870-8662-4A83-8764-2DEE5D319774}"/>
              </a:ext>
            </a:extLst>
          </p:cNvPr>
          <p:cNvSpPr>
            <a:spLocks noGrp="1"/>
          </p:cNvSpPr>
          <p:nvPr>
            <p:ph type="title"/>
          </p:nvPr>
        </p:nvSpPr>
        <p:spPr>
          <a:xfrm>
            <a:off x="377190" y="365760"/>
            <a:ext cx="11475720" cy="6115050"/>
          </a:xfrm>
        </p:spPr>
        <p:txBody>
          <a:bodyPr>
            <a:normAutofit/>
          </a:bodyPr>
          <a:lstStyle/>
          <a:p>
            <a:pPr lvl="0" indent="448310" algn="ctr" defTabSz="457200">
              <a:lnSpc>
                <a:spcPct val="100000"/>
              </a:lnSpc>
              <a:spcBef>
                <a:spcPts val="0"/>
              </a:spcBef>
            </a:pPr>
            <a:r>
              <a:rPr lang="en-GB" sz="2400" b="1" dirty="0">
                <a:solidFill>
                  <a:prstClr val="black"/>
                </a:solidFill>
                <a:latin typeface="Times New Roman" panose="02020603050405020304" pitchFamily="18" charset="0"/>
                <a:ea typeface="Times New Roman" panose="02020603050405020304" pitchFamily="18" charset="0"/>
              </a:rPr>
              <a:t>Identify whether the verb is used transitively or intransitively:</a:t>
            </a:r>
            <a:br>
              <a:rPr lang="en-GB" sz="2400" b="1" dirty="0">
                <a:solidFill>
                  <a:prstClr val="black"/>
                </a:solidFill>
                <a:latin typeface="Times New Roman" panose="02020603050405020304" pitchFamily="18" charset="0"/>
                <a:ea typeface="Times New Roman" panose="02020603050405020304" pitchFamily="18" charset="0"/>
              </a:rPr>
            </a:br>
            <a:br>
              <a:rPr lang="ro-RO" sz="2400" dirty="0">
                <a:solidFill>
                  <a:prstClr val="black"/>
                </a:solidFill>
                <a:latin typeface="Times New Roman" panose="02020603050405020304" pitchFamily="18" charset="0"/>
                <a:ea typeface="Times New Roman" panose="02020603050405020304" pitchFamily="18" charset="0"/>
              </a:rPr>
            </a:br>
            <a:r>
              <a:rPr lang="en-US" sz="2400" dirty="0">
                <a:solidFill>
                  <a:prstClr val="black"/>
                </a:solidFill>
                <a:latin typeface="Times New Roman" panose="02020603050405020304" pitchFamily="18" charset="0"/>
                <a:ea typeface="Times New Roman" panose="02020603050405020304" pitchFamily="18" charset="0"/>
              </a:rPr>
              <a:t>1. </a:t>
            </a:r>
            <a:r>
              <a:rPr lang="en-GB" sz="2400" dirty="0">
                <a:solidFill>
                  <a:prstClr val="black"/>
                </a:solidFill>
                <a:latin typeface="Times New Roman" panose="02020603050405020304" pitchFamily="18" charset="0"/>
                <a:ea typeface="Times New Roman" panose="02020603050405020304" pitchFamily="18" charset="0"/>
              </a:rPr>
              <a:t>The old woman </a:t>
            </a:r>
            <a:r>
              <a:rPr lang="en-GB" sz="2400" dirty="0">
                <a:solidFill>
                  <a:schemeClr val="tx1"/>
                </a:solidFill>
                <a:latin typeface="Times New Roman" panose="02020603050405020304" pitchFamily="18" charset="0"/>
                <a:ea typeface="Times New Roman" panose="02020603050405020304" pitchFamily="18" charset="0"/>
              </a:rPr>
              <a:t>struggled</a:t>
            </a:r>
            <a:r>
              <a:rPr lang="en-GB" sz="2400" dirty="0">
                <a:solidFill>
                  <a:prstClr val="black"/>
                </a:solidFill>
                <a:latin typeface="Times New Roman" panose="02020603050405020304" pitchFamily="18" charset="0"/>
                <a:ea typeface="Times New Roman" panose="02020603050405020304" pitchFamily="18" charset="0"/>
              </a:rPr>
              <a:t> up the hill, </a:t>
            </a:r>
            <a:r>
              <a:rPr lang="en-GB" sz="2400" dirty="0">
                <a:solidFill>
                  <a:srgbClr val="FF0000"/>
                </a:solidFill>
                <a:latin typeface="Times New Roman" panose="02020603050405020304" pitchFamily="18" charset="0"/>
                <a:ea typeface="Times New Roman" panose="02020603050405020304" pitchFamily="18" charset="0"/>
              </a:rPr>
              <a:t>pulling</a:t>
            </a:r>
            <a:r>
              <a:rPr lang="en-GB" sz="2400" dirty="0">
                <a:solidFill>
                  <a:prstClr val="black"/>
                </a:solidFill>
                <a:latin typeface="Times New Roman" panose="02020603050405020304" pitchFamily="18" charset="0"/>
                <a:ea typeface="Times New Roman" panose="02020603050405020304" pitchFamily="18" charset="0"/>
              </a:rPr>
              <a:t> a grocery cart that had lost one wheel behind her.</a:t>
            </a:r>
            <a:br>
              <a:rPr lang="en-GB" sz="2400" dirty="0">
                <a:solidFill>
                  <a:prstClr val="black"/>
                </a:solidFill>
                <a:latin typeface="Times New Roman" panose="02020603050405020304" pitchFamily="18" charset="0"/>
                <a:ea typeface="Times New Roman" panose="02020603050405020304" pitchFamily="18" charset="0"/>
              </a:rPr>
            </a:br>
            <a:br>
              <a:rPr lang="ro-RO" sz="2400" b="1" dirty="0">
                <a:solidFill>
                  <a:prstClr val="black"/>
                </a:solidFill>
                <a:latin typeface="Times New Roman" panose="02020603050405020304" pitchFamily="18" charset="0"/>
                <a:ea typeface="Times New Roman" panose="02020603050405020304" pitchFamily="18" charset="0"/>
              </a:rPr>
            </a:br>
            <a:r>
              <a:rPr lang="en-GB" sz="2400" dirty="0">
                <a:solidFill>
                  <a:prstClr val="black"/>
                </a:solidFill>
                <a:latin typeface="Times New Roman" panose="02020603050405020304" pitchFamily="18" charset="0"/>
                <a:ea typeface="Times New Roman" panose="02020603050405020304" pitchFamily="18" charset="0"/>
              </a:rPr>
              <a:t>2. Much to the amusement of the onlookers, Paul </a:t>
            </a:r>
            <a:r>
              <a:rPr lang="en-GB" sz="2400" dirty="0">
                <a:solidFill>
                  <a:srgbClr val="FF0000"/>
                </a:solidFill>
                <a:latin typeface="Times New Roman" panose="02020603050405020304" pitchFamily="18" charset="0"/>
                <a:ea typeface="Times New Roman" panose="02020603050405020304" pitchFamily="18" charset="0"/>
              </a:rPr>
              <a:t>danced</a:t>
            </a:r>
            <a:r>
              <a:rPr lang="en-GB" sz="2400" dirty="0">
                <a:solidFill>
                  <a:prstClr val="black"/>
                </a:solidFill>
                <a:latin typeface="Times New Roman" panose="02020603050405020304" pitchFamily="18" charset="0"/>
                <a:ea typeface="Times New Roman" panose="02020603050405020304" pitchFamily="18" charset="0"/>
              </a:rPr>
              <a:t> the polka music that drifted 	out of the beer tent.</a:t>
            </a:r>
            <a:br>
              <a:rPr lang="en-GB" sz="2400" dirty="0">
                <a:solidFill>
                  <a:prstClr val="black"/>
                </a:solidFill>
                <a:latin typeface="Times New Roman" panose="02020603050405020304" pitchFamily="18" charset="0"/>
                <a:ea typeface="Times New Roman" panose="02020603050405020304" pitchFamily="18" charset="0"/>
              </a:rPr>
            </a:br>
            <a:br>
              <a:rPr lang="ro-RO" sz="2400" b="1" dirty="0">
                <a:solidFill>
                  <a:prstClr val="black"/>
                </a:solidFill>
                <a:latin typeface="Times New Roman" panose="02020603050405020304" pitchFamily="18" charset="0"/>
                <a:ea typeface="Times New Roman" panose="02020603050405020304" pitchFamily="18" charset="0"/>
              </a:rPr>
            </a:br>
            <a:r>
              <a:rPr lang="en-GB" sz="2400" dirty="0">
                <a:solidFill>
                  <a:prstClr val="black"/>
                </a:solidFill>
                <a:latin typeface="Times New Roman" panose="02020603050405020304" pitchFamily="18" charset="0"/>
                <a:ea typeface="Times New Roman" panose="02020603050405020304" pitchFamily="18" charset="0"/>
              </a:rPr>
              <a:t>3. At the beginning of the play, the entire cast </a:t>
            </a:r>
            <a:r>
              <a:rPr lang="en-GB" sz="2400" dirty="0">
                <a:solidFill>
                  <a:srgbClr val="FF0000"/>
                </a:solidFill>
                <a:latin typeface="Times New Roman" panose="02020603050405020304" pitchFamily="18" charset="0"/>
                <a:ea typeface="Times New Roman" panose="02020603050405020304" pitchFamily="18" charset="0"/>
              </a:rPr>
              <a:t>dances</a:t>
            </a:r>
            <a:r>
              <a:rPr lang="en-GB" sz="2400" dirty="0">
                <a:solidFill>
                  <a:prstClr val="black"/>
                </a:solidFill>
                <a:latin typeface="Times New Roman" panose="02020603050405020304" pitchFamily="18" charset="0"/>
                <a:ea typeface="Times New Roman" panose="02020603050405020304" pitchFamily="18" charset="0"/>
              </a:rPr>
              <a:t> manically across the stage.</a:t>
            </a:r>
            <a:br>
              <a:rPr lang="en-GB" sz="2400" dirty="0">
                <a:solidFill>
                  <a:prstClr val="black"/>
                </a:solidFill>
                <a:latin typeface="Times New Roman" panose="02020603050405020304" pitchFamily="18" charset="0"/>
                <a:ea typeface="Times New Roman" panose="02020603050405020304" pitchFamily="18" charset="0"/>
              </a:rPr>
            </a:br>
            <a:br>
              <a:rPr lang="ro-RO" sz="2400" b="1" dirty="0">
                <a:solidFill>
                  <a:prstClr val="black"/>
                </a:solidFill>
                <a:latin typeface="Times New Roman" panose="02020603050405020304" pitchFamily="18" charset="0"/>
                <a:ea typeface="Times New Roman" panose="02020603050405020304" pitchFamily="18" charset="0"/>
              </a:rPr>
            </a:br>
            <a:r>
              <a:rPr lang="en-GB" sz="2400" dirty="0">
                <a:solidFill>
                  <a:prstClr val="black"/>
                </a:solidFill>
                <a:latin typeface="Times New Roman" panose="02020603050405020304" pitchFamily="18" charset="0"/>
                <a:ea typeface="Times New Roman" panose="02020603050405020304" pitchFamily="18" charset="0"/>
              </a:rPr>
              <a:t>4. Stella </a:t>
            </a:r>
            <a:r>
              <a:rPr lang="en-GB" sz="2400" dirty="0">
                <a:solidFill>
                  <a:srgbClr val="FF0000"/>
                </a:solidFill>
                <a:latin typeface="Times New Roman" panose="02020603050405020304" pitchFamily="18" charset="0"/>
                <a:ea typeface="Times New Roman" panose="02020603050405020304" pitchFamily="18" charset="0"/>
              </a:rPr>
              <a:t>is reading </a:t>
            </a:r>
            <a:r>
              <a:rPr lang="en-GB" sz="2400" dirty="0">
                <a:solidFill>
                  <a:prstClr val="black"/>
                </a:solidFill>
                <a:latin typeface="Times New Roman" panose="02020603050405020304" pitchFamily="18" charset="0"/>
                <a:ea typeface="Times New Roman" panose="02020603050405020304" pitchFamily="18" charset="0"/>
              </a:rPr>
              <a:t>quietly in the upstairs bedroom instead of doing her chores.</a:t>
            </a:r>
            <a:br>
              <a:rPr lang="en-GB" sz="2400" dirty="0">
                <a:solidFill>
                  <a:prstClr val="black"/>
                </a:solidFill>
                <a:latin typeface="Times New Roman" panose="02020603050405020304" pitchFamily="18" charset="0"/>
                <a:ea typeface="Times New Roman" panose="02020603050405020304" pitchFamily="18" charset="0"/>
              </a:rPr>
            </a:br>
            <a:br>
              <a:rPr lang="ro-RO" sz="2400" b="1" dirty="0">
                <a:solidFill>
                  <a:prstClr val="black"/>
                </a:solidFill>
                <a:latin typeface="Times New Roman" panose="02020603050405020304" pitchFamily="18" charset="0"/>
                <a:ea typeface="Times New Roman" panose="02020603050405020304" pitchFamily="18" charset="0"/>
              </a:rPr>
            </a:br>
            <a:r>
              <a:rPr lang="en-GB" sz="2400" dirty="0">
                <a:solidFill>
                  <a:prstClr val="black"/>
                </a:solidFill>
                <a:latin typeface="Times New Roman" panose="02020603050405020304" pitchFamily="18" charset="0"/>
                <a:ea typeface="Times New Roman" panose="02020603050405020304" pitchFamily="18" charset="0"/>
              </a:rPr>
              <a:t>5. This term I </a:t>
            </a:r>
            <a:r>
              <a:rPr lang="en-GB" sz="2400" dirty="0">
                <a:solidFill>
                  <a:srgbClr val="FF0000"/>
                </a:solidFill>
                <a:latin typeface="Times New Roman" panose="02020603050405020304" pitchFamily="18" charset="0"/>
                <a:ea typeface="Times New Roman" panose="02020603050405020304" pitchFamily="18" charset="0"/>
              </a:rPr>
              <a:t>am reading </a:t>
            </a:r>
            <a:r>
              <a:rPr lang="en-GB" sz="2400" dirty="0">
                <a:solidFill>
                  <a:prstClr val="black"/>
                </a:solidFill>
                <a:latin typeface="Times New Roman" panose="02020603050405020304" pitchFamily="18" charset="0"/>
                <a:ea typeface="Times New Roman" panose="02020603050405020304" pitchFamily="18" charset="0"/>
              </a:rPr>
              <a:t>all of the works of Sylvia Townsend Warner.</a:t>
            </a:r>
            <a:br>
              <a:rPr lang="en-GB" sz="2400" dirty="0">
                <a:solidFill>
                  <a:prstClr val="black"/>
                </a:solidFill>
                <a:latin typeface="Times New Roman" panose="02020603050405020304" pitchFamily="18" charset="0"/>
                <a:ea typeface="Times New Roman" panose="02020603050405020304" pitchFamily="18" charset="0"/>
              </a:rPr>
            </a:br>
            <a:br>
              <a:rPr lang="ro-RO" sz="2400" b="1" dirty="0">
                <a:solidFill>
                  <a:prstClr val="black"/>
                </a:solidFill>
                <a:latin typeface="Times New Roman" panose="02020603050405020304" pitchFamily="18" charset="0"/>
                <a:ea typeface="Times New Roman" panose="02020603050405020304" pitchFamily="18" charset="0"/>
              </a:rPr>
            </a:br>
            <a:r>
              <a:rPr lang="en-GB" sz="2400" dirty="0">
                <a:solidFill>
                  <a:prstClr val="black"/>
                </a:solidFill>
                <a:latin typeface="Times New Roman" panose="02020603050405020304" pitchFamily="18" charset="0"/>
                <a:ea typeface="Times New Roman" panose="02020603050405020304" pitchFamily="18" charset="0"/>
              </a:rPr>
              <a:t>6. At the feast, we will </a:t>
            </a:r>
            <a:r>
              <a:rPr lang="en-GB" sz="2400" dirty="0">
                <a:solidFill>
                  <a:srgbClr val="FF0000"/>
                </a:solidFill>
                <a:latin typeface="Times New Roman" panose="02020603050405020304" pitchFamily="18" charset="0"/>
                <a:ea typeface="Times New Roman" panose="02020603050405020304" pitchFamily="18" charset="0"/>
              </a:rPr>
              <a:t>eat</a:t>
            </a:r>
            <a:r>
              <a:rPr lang="en-GB" sz="2400" dirty="0">
                <a:solidFill>
                  <a:prstClr val="black"/>
                </a:solidFill>
                <a:latin typeface="Times New Roman" panose="02020603050405020304" pitchFamily="18" charset="0"/>
                <a:ea typeface="Times New Roman" panose="02020603050405020304" pitchFamily="18" charset="0"/>
              </a:rPr>
              <a:t> heartily.</a:t>
            </a:r>
            <a:endParaRPr lang="ro-RO" sz="5400" dirty="0"/>
          </a:p>
        </p:txBody>
      </p:sp>
    </p:spTree>
    <p:extLst>
      <p:ext uri="{BB962C8B-B14F-4D97-AF65-F5344CB8AC3E}">
        <p14:creationId xmlns:p14="http://schemas.microsoft.com/office/powerpoint/2010/main" val="64366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62D3-FE05-4D20-908C-2C8A450CA1D1}"/>
              </a:ext>
            </a:extLst>
          </p:cNvPr>
          <p:cNvSpPr>
            <a:spLocks noGrp="1"/>
          </p:cNvSpPr>
          <p:nvPr>
            <p:ph type="title"/>
          </p:nvPr>
        </p:nvSpPr>
        <p:spPr/>
        <p:txBody>
          <a:bodyPr/>
          <a:lstStyle/>
          <a:p>
            <a:r>
              <a:rPr lang="ro-RO" dirty="0">
                <a:solidFill>
                  <a:srgbClr val="00B050"/>
                </a:solidFill>
              </a:rPr>
              <a:t>In</a:t>
            </a:r>
            <a:r>
              <a:rPr lang="en-150" dirty="0">
                <a:solidFill>
                  <a:srgbClr val="00B050"/>
                </a:solidFill>
              </a:rPr>
              <a:t>t</a:t>
            </a:r>
            <a:r>
              <a:rPr lang="ro-RO" dirty="0">
                <a:solidFill>
                  <a:srgbClr val="00B050"/>
                </a:solidFill>
              </a:rPr>
              <a:t>e</a:t>
            </a:r>
            <a:r>
              <a:rPr lang="en-150" dirty="0">
                <a:solidFill>
                  <a:srgbClr val="00B050"/>
                </a:solidFill>
              </a:rPr>
              <a:t>r</a:t>
            </a:r>
            <a:r>
              <a:rPr lang="ro-RO" dirty="0">
                <a:solidFill>
                  <a:srgbClr val="00B050"/>
                </a:solidFill>
              </a:rPr>
              <a:t>n</a:t>
            </a:r>
            <a:r>
              <a:rPr lang="en-150" dirty="0">
                <a:solidFill>
                  <a:srgbClr val="00B050"/>
                </a:solidFill>
              </a:rPr>
              <a:t>e</a:t>
            </a:r>
            <a:r>
              <a:rPr lang="ro-RO" dirty="0">
                <a:solidFill>
                  <a:srgbClr val="00B050"/>
                </a:solidFill>
              </a:rPr>
              <a:t>t</a:t>
            </a:r>
            <a:r>
              <a:rPr lang="en-150" dirty="0">
                <a:solidFill>
                  <a:srgbClr val="00B050"/>
                </a:solidFill>
              </a:rPr>
              <a:t> </a:t>
            </a:r>
            <a:r>
              <a:rPr lang="ro-RO" dirty="0">
                <a:solidFill>
                  <a:srgbClr val="00B050"/>
                </a:solidFill>
              </a:rPr>
              <a:t>s</a:t>
            </a:r>
            <a:r>
              <a:rPr lang="en-150" dirty="0">
                <a:solidFill>
                  <a:srgbClr val="00B050"/>
                </a:solidFill>
              </a:rPr>
              <a:t>e</a:t>
            </a:r>
            <a:r>
              <a:rPr lang="ro-RO" dirty="0">
                <a:solidFill>
                  <a:srgbClr val="00B050"/>
                </a:solidFill>
              </a:rPr>
              <a:t>a</a:t>
            </a:r>
            <a:r>
              <a:rPr lang="en-150" dirty="0">
                <a:solidFill>
                  <a:srgbClr val="00B050"/>
                </a:solidFill>
              </a:rPr>
              <a:t>r</a:t>
            </a:r>
            <a:r>
              <a:rPr lang="ro-RO" dirty="0">
                <a:solidFill>
                  <a:srgbClr val="00B050"/>
                </a:solidFill>
              </a:rPr>
              <a:t>c</a:t>
            </a:r>
            <a:r>
              <a:rPr lang="en-150" dirty="0">
                <a:solidFill>
                  <a:srgbClr val="00B050"/>
                </a:solidFill>
              </a:rPr>
              <a:t>h</a:t>
            </a:r>
            <a:endParaRPr lang="ro-RO" dirty="0">
              <a:solidFill>
                <a:srgbClr val="00B050"/>
              </a:solidFill>
            </a:endParaRPr>
          </a:p>
        </p:txBody>
      </p:sp>
      <p:sp>
        <p:nvSpPr>
          <p:cNvPr id="3" name="Content Placeholder 2">
            <a:extLst>
              <a:ext uri="{FF2B5EF4-FFF2-40B4-BE49-F238E27FC236}">
                <a16:creationId xmlns:a16="http://schemas.microsoft.com/office/drawing/2014/main" id="{5C42FA52-47E8-4EB6-954A-E6D6685123C9}"/>
              </a:ext>
            </a:extLst>
          </p:cNvPr>
          <p:cNvSpPr>
            <a:spLocks noGrp="1"/>
          </p:cNvSpPr>
          <p:nvPr>
            <p:ph idx="1"/>
          </p:nvPr>
        </p:nvSpPr>
        <p:spPr/>
        <p:txBody>
          <a:bodyPr>
            <a:normAutofit/>
          </a:bodyPr>
          <a:lstStyle/>
          <a:p>
            <a:pPr marL="0" indent="0">
              <a:buNone/>
            </a:pPr>
            <a:r>
              <a:rPr lang="en-150" sz="2800" dirty="0">
                <a:latin typeface="Times New Roman" panose="02020603050405020304" pitchFamily="18" charset="0"/>
                <a:cs typeface="Times New Roman" panose="02020603050405020304" pitchFamily="18" charset="0"/>
              </a:rPr>
              <a:t>L</a:t>
            </a:r>
            <a:r>
              <a:rPr lang="ro-RO" sz="2800" dirty="0">
                <a:latin typeface="Times New Roman" panose="02020603050405020304" pitchFamily="18" charset="0"/>
                <a:cs typeface="Times New Roman" panose="02020603050405020304" pitchFamily="18" charset="0"/>
              </a:rPr>
              <a:t>o</a:t>
            </a:r>
            <a:r>
              <a:rPr lang="en-150" sz="2800" dirty="0">
                <a:latin typeface="Times New Roman" panose="02020603050405020304" pitchFamily="18" charset="0"/>
                <a:cs typeface="Times New Roman" panose="02020603050405020304" pitchFamily="18" charset="0"/>
              </a:rPr>
              <a:t>o</a:t>
            </a:r>
            <a:r>
              <a:rPr lang="ro-RO" sz="2800" dirty="0">
                <a:latin typeface="Times New Roman" panose="02020603050405020304" pitchFamily="18" charset="0"/>
                <a:cs typeface="Times New Roman" panose="02020603050405020304" pitchFamily="18" charset="0"/>
              </a:rPr>
              <a:t>k</a:t>
            </a:r>
            <a:r>
              <a:rPr lang="en-150"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f</a:t>
            </a:r>
            <a:r>
              <a:rPr lang="en-150" sz="2800" dirty="0">
                <a:latin typeface="Times New Roman" panose="02020603050405020304" pitchFamily="18" charset="0"/>
                <a:cs typeface="Times New Roman" panose="02020603050405020304" pitchFamily="18" charset="0"/>
              </a:rPr>
              <a:t>o</a:t>
            </a:r>
            <a:r>
              <a:rPr lang="ro-RO" sz="2800" dirty="0">
                <a:latin typeface="Times New Roman" panose="02020603050405020304" pitchFamily="18" charset="0"/>
                <a:cs typeface="Times New Roman" panose="02020603050405020304" pitchFamily="18" charset="0"/>
              </a:rPr>
              <a:t>r</a:t>
            </a:r>
            <a:r>
              <a:rPr lang="en-150"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i</a:t>
            </a:r>
            <a:r>
              <a:rPr lang="en-150" sz="2800" dirty="0">
                <a:latin typeface="Times New Roman" panose="02020603050405020304" pitchFamily="18" charset="0"/>
                <a:cs typeface="Times New Roman" panose="02020603050405020304" pitchFamily="18" charset="0"/>
              </a:rPr>
              <a:t>n</a:t>
            </a:r>
            <a:r>
              <a:rPr lang="ro-RO" sz="2800" dirty="0">
                <a:latin typeface="Times New Roman" panose="02020603050405020304" pitchFamily="18" charset="0"/>
                <a:cs typeface="Times New Roman" panose="02020603050405020304" pitchFamily="18" charset="0"/>
              </a:rPr>
              <a:t>t</a:t>
            </a:r>
            <a:r>
              <a:rPr lang="en-150" sz="2800" dirty="0">
                <a:latin typeface="Times New Roman" panose="02020603050405020304" pitchFamily="18" charset="0"/>
                <a:cs typeface="Times New Roman" panose="02020603050405020304" pitchFamily="18" charset="0"/>
              </a:rPr>
              <a:t>e</a:t>
            </a:r>
            <a:r>
              <a:rPr lang="ro-RO" sz="2800" dirty="0">
                <a:latin typeface="Times New Roman" panose="02020603050405020304" pitchFamily="18" charset="0"/>
                <a:cs typeface="Times New Roman" panose="02020603050405020304" pitchFamily="18" charset="0"/>
              </a:rPr>
              <a:t>r</a:t>
            </a:r>
            <a:r>
              <a:rPr lang="en-150" sz="2800" dirty="0">
                <a:latin typeface="Times New Roman" panose="02020603050405020304" pitchFamily="18" charset="0"/>
                <a:cs typeface="Times New Roman" panose="02020603050405020304" pitchFamily="18" charset="0"/>
              </a:rPr>
              <a:t>e</a:t>
            </a:r>
            <a:r>
              <a:rPr lang="ro-RO" sz="2800" dirty="0">
                <a:latin typeface="Times New Roman" panose="02020603050405020304" pitchFamily="18" charset="0"/>
                <a:cs typeface="Times New Roman" panose="02020603050405020304" pitchFamily="18" charset="0"/>
              </a:rPr>
              <a:t>s</a:t>
            </a:r>
            <a:r>
              <a:rPr lang="en-150" sz="2800" dirty="0">
                <a:latin typeface="Times New Roman" panose="02020603050405020304" pitchFamily="18" charset="0"/>
                <a:cs typeface="Times New Roman" panose="02020603050405020304" pitchFamily="18" charset="0"/>
              </a:rPr>
              <a:t>ting exam</a:t>
            </a:r>
            <a:r>
              <a:rPr lang="ro-RO" sz="2800" dirty="0">
                <a:latin typeface="Times New Roman" panose="02020603050405020304" pitchFamily="18" charset="0"/>
                <a:cs typeface="Times New Roman" panose="02020603050405020304" pitchFamily="18" charset="0"/>
              </a:rPr>
              <a:t>p</a:t>
            </a:r>
            <a:r>
              <a:rPr lang="en-150" sz="2800" dirty="0">
                <a:latin typeface="Times New Roman" panose="02020603050405020304" pitchFamily="18" charset="0"/>
                <a:cs typeface="Times New Roman" panose="02020603050405020304" pitchFamily="18" charset="0"/>
              </a:rPr>
              <a:t>l</a:t>
            </a:r>
            <a:r>
              <a:rPr lang="ro-RO" sz="2800" dirty="0">
                <a:latin typeface="Times New Roman" panose="02020603050405020304" pitchFamily="18" charset="0"/>
                <a:cs typeface="Times New Roman" panose="02020603050405020304" pitchFamily="18" charset="0"/>
              </a:rPr>
              <a:t>e</a:t>
            </a:r>
            <a:r>
              <a:rPr lang="en-150" sz="2800" dirty="0">
                <a:latin typeface="Times New Roman" panose="02020603050405020304" pitchFamily="18" charset="0"/>
                <a:cs typeface="Times New Roman" panose="02020603050405020304" pitchFamily="18" charset="0"/>
              </a:rPr>
              <a:t>s </a:t>
            </a:r>
            <a:r>
              <a:rPr lang="ro-RO" sz="2800" dirty="0">
                <a:latin typeface="Times New Roman" panose="02020603050405020304" pitchFamily="18" charset="0"/>
                <a:cs typeface="Times New Roman" panose="02020603050405020304" pitchFamily="18" charset="0"/>
              </a:rPr>
              <a:t>c</a:t>
            </a:r>
            <a:r>
              <a:rPr lang="en-150" sz="2800" dirty="0">
                <a:latin typeface="Times New Roman" panose="02020603050405020304" pitchFamily="18" charset="0"/>
                <a:cs typeface="Times New Roman" panose="02020603050405020304" pitchFamily="18" charset="0"/>
              </a:rPr>
              <a:t>o</a:t>
            </a:r>
            <a:r>
              <a:rPr lang="ro-RO" sz="2800" dirty="0">
                <a:latin typeface="Times New Roman" panose="02020603050405020304" pitchFamily="18" charset="0"/>
                <a:cs typeface="Times New Roman" panose="02020603050405020304" pitchFamily="18" charset="0"/>
              </a:rPr>
              <a:t>n</a:t>
            </a:r>
            <a:r>
              <a:rPr lang="en-150" sz="2800" dirty="0">
                <a:latin typeface="Times New Roman" panose="02020603050405020304" pitchFamily="18" charset="0"/>
                <a:cs typeface="Times New Roman" panose="02020603050405020304" pitchFamily="18" charset="0"/>
              </a:rPr>
              <a:t>t</a:t>
            </a:r>
            <a:r>
              <a:rPr lang="ro-RO" sz="2800" dirty="0">
                <a:latin typeface="Times New Roman" panose="02020603050405020304" pitchFamily="18" charset="0"/>
                <a:cs typeface="Times New Roman" panose="02020603050405020304" pitchFamily="18" charset="0"/>
              </a:rPr>
              <a:t>a</a:t>
            </a:r>
            <a:r>
              <a:rPr lang="en-150" sz="2800" dirty="0" err="1">
                <a:latin typeface="Times New Roman" panose="02020603050405020304" pitchFamily="18" charset="0"/>
                <a:cs typeface="Times New Roman" panose="02020603050405020304" pitchFamily="18" charset="0"/>
              </a:rPr>
              <a:t>ining</a:t>
            </a:r>
            <a:r>
              <a:rPr lang="en-150" sz="2800" dirty="0">
                <a:latin typeface="Times New Roman" panose="02020603050405020304" pitchFamily="18" charset="0"/>
                <a:cs typeface="Times New Roman" panose="02020603050405020304" pitchFamily="18" charset="0"/>
              </a:rPr>
              <a:t> the following expressions:</a:t>
            </a:r>
          </a:p>
          <a:p>
            <a:pPr>
              <a:buFont typeface="Wingdings" panose="05000000000000000000" pitchFamily="2" charset="2"/>
              <a:buChar char="§"/>
            </a:pPr>
            <a:r>
              <a:rPr lang="ro-RO" sz="2800" dirty="0">
                <a:latin typeface="Times New Roman" panose="02020603050405020304" pitchFamily="18" charset="0"/>
                <a:cs typeface="Times New Roman" panose="02020603050405020304" pitchFamily="18" charset="0"/>
              </a:rPr>
              <a:t>F</a:t>
            </a:r>
            <a:r>
              <a:rPr lang="en-150" sz="2800" dirty="0">
                <a:latin typeface="Times New Roman" panose="02020603050405020304" pitchFamily="18" charset="0"/>
                <a:cs typeface="Times New Roman" panose="02020603050405020304" pitchFamily="18" charset="0"/>
              </a:rPr>
              <a:t>or many years it was believed</a:t>
            </a:r>
          </a:p>
          <a:p>
            <a:pPr>
              <a:buFont typeface="Wingdings" panose="05000000000000000000" pitchFamily="2" charset="2"/>
              <a:buChar char="§"/>
            </a:pPr>
            <a:r>
              <a:rPr lang="ro-RO" sz="2800" dirty="0">
                <a:latin typeface="Times New Roman" panose="02020603050405020304" pitchFamily="18" charset="0"/>
                <a:cs typeface="Times New Roman" panose="02020603050405020304" pitchFamily="18" charset="0"/>
              </a:rPr>
              <a:t>I</a:t>
            </a:r>
            <a:r>
              <a:rPr lang="en-150" sz="2800" dirty="0">
                <a:latin typeface="Times New Roman" panose="02020603050405020304" pitchFamily="18" charset="0"/>
                <a:cs typeface="Times New Roman" panose="02020603050405020304" pitchFamily="18" charset="0"/>
              </a:rPr>
              <a:t>s known to be</a:t>
            </a:r>
          </a:p>
          <a:p>
            <a:pPr>
              <a:buFont typeface="Wingdings" panose="05000000000000000000" pitchFamily="2" charset="2"/>
              <a:buChar char="§"/>
            </a:pPr>
            <a:r>
              <a:rPr lang="en-150" sz="2800" dirty="0">
                <a:latin typeface="Times New Roman" panose="02020603050405020304" pitchFamily="18" charset="0"/>
                <a:cs typeface="Times New Roman" panose="02020603050405020304" pitchFamily="18" charset="0"/>
              </a:rPr>
              <a:t>Is believed to be</a:t>
            </a:r>
          </a:p>
          <a:p>
            <a:pPr>
              <a:buFont typeface="Wingdings" panose="05000000000000000000" pitchFamily="2" charset="2"/>
              <a:buChar char="§"/>
            </a:pPr>
            <a:r>
              <a:rPr lang="ro-RO" sz="2800" dirty="0">
                <a:latin typeface="Times New Roman" panose="02020603050405020304" pitchFamily="18" charset="0"/>
                <a:cs typeface="Times New Roman" panose="02020603050405020304" pitchFamily="18" charset="0"/>
              </a:rPr>
              <a:t>I</a:t>
            </a:r>
            <a:r>
              <a:rPr lang="en-150" sz="2800" dirty="0">
                <a:latin typeface="Times New Roman" panose="02020603050405020304" pitchFamily="18" charset="0"/>
                <a:cs typeface="Times New Roman" panose="02020603050405020304" pitchFamily="18" charset="0"/>
              </a:rPr>
              <a:t>s said to have</a:t>
            </a:r>
          </a:p>
          <a:p>
            <a:pPr>
              <a:buFont typeface="Wingdings" panose="05000000000000000000" pitchFamily="2" charset="2"/>
              <a:buChar char="§"/>
            </a:pPr>
            <a:r>
              <a:rPr lang="ro-RO" sz="2800" dirty="0">
                <a:latin typeface="Times New Roman" panose="02020603050405020304" pitchFamily="18" charset="0"/>
                <a:cs typeface="Times New Roman" panose="02020603050405020304" pitchFamily="18" charset="0"/>
              </a:rPr>
              <a:t>I</a:t>
            </a:r>
            <a:r>
              <a:rPr lang="en-150" sz="2800" dirty="0">
                <a:latin typeface="Times New Roman" panose="02020603050405020304" pitchFamily="18" charset="0"/>
                <a:cs typeface="Times New Roman" panose="02020603050405020304" pitchFamily="18" charset="0"/>
              </a:rPr>
              <a:t>s thought to have</a:t>
            </a:r>
          </a:p>
          <a:p>
            <a:pPr>
              <a:buFont typeface="Wingdings" panose="05000000000000000000" pitchFamily="2" charset="2"/>
              <a:buChar char="§"/>
            </a:pPr>
            <a:r>
              <a:rPr lang="ro-RO" sz="2800" dirty="0">
                <a:latin typeface="Times New Roman" panose="02020603050405020304" pitchFamily="18" charset="0"/>
                <a:cs typeface="Times New Roman" panose="02020603050405020304" pitchFamily="18" charset="0"/>
              </a:rPr>
              <a:t>I</a:t>
            </a:r>
            <a:r>
              <a:rPr lang="en-150" sz="2800" dirty="0">
                <a:latin typeface="Times New Roman" panose="02020603050405020304" pitchFamily="18" charset="0"/>
                <a:cs typeface="Times New Roman" panose="02020603050405020304" pitchFamily="18" charset="0"/>
              </a:rPr>
              <a:t>s understood to be</a:t>
            </a:r>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900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AD98-BC65-4157-900E-9417F65767A7}"/>
              </a:ext>
            </a:extLst>
          </p:cNvPr>
          <p:cNvSpPr>
            <a:spLocks noGrp="1"/>
          </p:cNvSpPr>
          <p:nvPr>
            <p:ph type="title"/>
          </p:nvPr>
        </p:nvSpPr>
        <p:spPr>
          <a:xfrm>
            <a:off x="400050" y="320040"/>
            <a:ext cx="11418570" cy="6172200"/>
          </a:xfrm>
        </p:spPr>
        <p:txBody>
          <a:bodyPr>
            <a:noAutofit/>
          </a:bodyPr>
          <a:lstStyle/>
          <a:p>
            <a:r>
              <a:rPr lang="en-US" sz="4000" b="1" dirty="0">
                <a:latin typeface="Times New Roman" panose="02020603050405020304" pitchFamily="18" charset="0"/>
                <a:cs typeface="Times New Roman" panose="02020603050405020304" pitchFamily="18" charset="0"/>
              </a:rPr>
              <a:t>LINKING VERBS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cs typeface="Times New Roman" panose="02020603050405020304" pitchFamily="18" charset="0"/>
              </a:rPr>
              <a:t>linking verb </a:t>
            </a:r>
            <a:r>
              <a:rPr lang="en-US" sz="2800" dirty="0">
                <a:latin typeface="Times New Roman" panose="02020603050405020304" pitchFamily="18" charset="0"/>
                <a:cs typeface="Times New Roman" panose="02020603050405020304" pitchFamily="18" charset="0"/>
              </a:rPr>
              <a:t>connects a subject to a subject complement which identifies or describes the subject:</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i="1" dirty="0">
                <a:solidFill>
                  <a:srgbClr val="00B050"/>
                </a:solidFill>
                <a:latin typeface="Times New Roman" panose="02020603050405020304" pitchFamily="18" charset="0"/>
                <a:cs typeface="Times New Roman" panose="02020603050405020304" pitchFamily="18" charset="0"/>
              </a:rPr>
              <a:t>The play is Waiting for Godot</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 linking verb "is" links the noun phrase "the play" to the identifying phrase "Waiting for Godot," which is called a subject complement.</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i="1" dirty="0">
                <a:solidFill>
                  <a:srgbClr val="00B050"/>
                </a:solidFill>
                <a:latin typeface="Times New Roman" panose="02020603050405020304" pitchFamily="18" charset="0"/>
                <a:cs typeface="Times New Roman" panose="02020603050405020304" pitchFamily="18" charset="0"/>
              </a:rPr>
              <a:t>Some of us thought that the play was very good.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 verb "was" links the subject complement "very good" to subject "the play."</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i="1" dirty="0">
                <a:solidFill>
                  <a:srgbClr val="00B050"/>
                </a:solidFill>
                <a:latin typeface="Times New Roman" panose="02020603050405020304" pitchFamily="18" charset="0"/>
                <a:cs typeface="Times New Roman" panose="02020603050405020304" pitchFamily="18" charset="0"/>
              </a:rPr>
              <a:t>Others thought it became boring after the first fifteen minutes.</a:t>
            </a:r>
            <a:br>
              <a:rPr lang="en-US" sz="2800" i="1" dirty="0">
                <a:solidFill>
                  <a:srgbClr val="00B050"/>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 linking verb "became" links the subject "it" to the subject complement “boring."</a:t>
            </a:r>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37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726DCF-EE05-4725-BE08-9527B5EA927A}"/>
              </a:ext>
            </a:extLst>
          </p:cNvPr>
          <p:cNvSpPr/>
          <p:nvPr/>
        </p:nvSpPr>
        <p:spPr>
          <a:xfrm>
            <a:off x="411480" y="400050"/>
            <a:ext cx="11430000" cy="5632311"/>
          </a:xfrm>
          <a:prstGeom prst="rect">
            <a:avLst/>
          </a:prstGeom>
        </p:spPr>
        <p:txBody>
          <a:bodyPr wrap="square">
            <a:spAutoFit/>
          </a:bodyPr>
          <a:lstStyle/>
          <a:p>
            <a:r>
              <a:rPr lang="en-US" sz="3600" i="1" dirty="0">
                <a:solidFill>
                  <a:srgbClr val="00B050"/>
                </a:solidFill>
              </a:rPr>
              <a:t>The cast appears </a:t>
            </a:r>
            <a:r>
              <a:rPr lang="en-US" sz="3600" i="1" dirty="0" err="1">
                <a:solidFill>
                  <a:srgbClr val="00B050"/>
                </a:solidFill>
              </a:rPr>
              <a:t>disorganised</a:t>
            </a:r>
            <a:r>
              <a:rPr lang="en-US" sz="3600" i="1" dirty="0">
                <a:solidFill>
                  <a:srgbClr val="00B050"/>
                </a:solidFill>
              </a:rPr>
              <a:t> and confused; perhaps Beckett intended this.</a:t>
            </a:r>
          </a:p>
          <a:p>
            <a:endParaRPr lang="en-US" sz="3600" dirty="0"/>
          </a:p>
          <a:p>
            <a:r>
              <a:rPr lang="en-US" sz="3600" dirty="0"/>
              <a:t>Here "appears" is functioning as a linking verb that connects the subject "the cast" to its subject complement "</a:t>
            </a:r>
            <a:r>
              <a:rPr lang="en-US" sz="3600" dirty="0" err="1"/>
              <a:t>disorganised</a:t>
            </a:r>
            <a:r>
              <a:rPr lang="en-US" sz="3600" dirty="0"/>
              <a:t> and confused."</a:t>
            </a:r>
          </a:p>
          <a:p>
            <a:endParaRPr lang="en-US" sz="3600" dirty="0"/>
          </a:p>
          <a:p>
            <a:r>
              <a:rPr lang="en-US" sz="3600" i="1" dirty="0">
                <a:solidFill>
                  <a:srgbClr val="00B050"/>
                </a:solidFill>
              </a:rPr>
              <a:t>The play seems absurd to me.</a:t>
            </a:r>
          </a:p>
          <a:p>
            <a:endParaRPr lang="en-US" sz="3600" dirty="0"/>
          </a:p>
          <a:p>
            <a:r>
              <a:rPr lang="en-US" sz="3600" dirty="0"/>
              <a:t>The subject "the play" is joined to its subject complement "absurd" by the linking verb "seems."</a:t>
            </a:r>
            <a:endParaRPr lang="ro-RO" sz="3600" dirty="0"/>
          </a:p>
        </p:txBody>
      </p:sp>
    </p:spTree>
    <p:extLst>
      <p:ext uri="{BB962C8B-B14F-4D97-AF65-F5344CB8AC3E}">
        <p14:creationId xmlns:p14="http://schemas.microsoft.com/office/powerpoint/2010/main" val="2627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ABC0BB-5C1D-49F6-B7FA-E8B4EBAFC087}"/>
              </a:ext>
            </a:extLst>
          </p:cNvPr>
          <p:cNvSpPr/>
          <p:nvPr/>
        </p:nvSpPr>
        <p:spPr>
          <a:xfrm>
            <a:off x="388620" y="365760"/>
            <a:ext cx="11452860" cy="6124754"/>
          </a:xfrm>
          <a:prstGeom prst="rect">
            <a:avLst/>
          </a:prstGeom>
        </p:spPr>
        <p:txBody>
          <a:bodyPr wrap="square">
            <a:spAutoFit/>
          </a:bodyPr>
          <a:lstStyle/>
          <a:p>
            <a:r>
              <a:rPr lang="en-US" sz="2800" dirty="0"/>
              <a:t>Linking verbs are either verbs of sensation ("</a:t>
            </a:r>
            <a:r>
              <a:rPr lang="en-US" sz="2800" b="1" dirty="0">
                <a:solidFill>
                  <a:srgbClr val="00B050"/>
                </a:solidFill>
              </a:rPr>
              <a:t>feel," "look," "smell," "sound," "taste</a:t>
            </a:r>
            <a:r>
              <a:rPr lang="en-US" sz="2800" dirty="0">
                <a:solidFill>
                  <a:srgbClr val="00B050"/>
                </a:solidFill>
              </a:rPr>
              <a:t>"</a:t>
            </a:r>
            <a:r>
              <a:rPr lang="en-US" sz="2800" dirty="0"/>
              <a:t>) or verbs of e</a:t>
            </a:r>
            <a:r>
              <a:rPr lang="en-US" sz="2800" u="sng" dirty="0"/>
              <a:t>xi</a:t>
            </a:r>
            <a:r>
              <a:rPr lang="en-US" sz="2800" dirty="0"/>
              <a:t>stence </a:t>
            </a:r>
            <a:r>
              <a:rPr lang="en-US" sz="2800" b="1" dirty="0">
                <a:solidFill>
                  <a:srgbClr val="00B050"/>
                </a:solidFill>
              </a:rPr>
              <a:t>("act," "appear," "be," "become," "continue," "grow," "prove," "remain," "seem," "sit," "stand," "turn"</a:t>
            </a:r>
            <a:r>
              <a:rPr lang="en-US" sz="2800" dirty="0"/>
              <a:t>).</a:t>
            </a:r>
          </a:p>
          <a:p>
            <a:endParaRPr lang="en-US" sz="2800" dirty="0"/>
          </a:p>
          <a:p>
            <a:r>
              <a:rPr lang="en-US" sz="2800" dirty="0"/>
              <a:t>Many linking verbs (with the significant exception of "be") can also be used as transitive or intransitive verbs. In the following pairs of sentences, the first sentence uses the highlighted verb as a linking verb and the second uses the same verb as either a transitive or an intransitive verb:</a:t>
            </a:r>
          </a:p>
          <a:p>
            <a:r>
              <a:rPr lang="en-US" sz="2800" b="1" dirty="0"/>
              <a:t>Linking </a:t>
            </a:r>
            <a:r>
              <a:rPr lang="en-US" sz="2800" i="1" dirty="0">
                <a:solidFill>
                  <a:srgbClr val="00B050"/>
                </a:solidFill>
              </a:rPr>
              <a:t>Griffin insists that the water in Winnipeg </a:t>
            </a:r>
            <a:r>
              <a:rPr lang="en-US" sz="2800" b="1" i="1" dirty="0">
                <a:solidFill>
                  <a:srgbClr val="00B050"/>
                </a:solidFill>
              </a:rPr>
              <a:t>tastes</a:t>
            </a:r>
            <a:r>
              <a:rPr lang="en-US" sz="2800" i="1" dirty="0">
                <a:solidFill>
                  <a:srgbClr val="00B050"/>
                </a:solidFill>
              </a:rPr>
              <a:t> terrible.</a:t>
            </a:r>
          </a:p>
          <a:p>
            <a:r>
              <a:rPr lang="en-US" sz="2800" dirty="0"/>
              <a:t>In this sentence, the adjective "terrible" is a subject complement that describes a quality of the water.</a:t>
            </a:r>
          </a:p>
          <a:p>
            <a:r>
              <a:rPr lang="en-US" sz="2800" b="1" dirty="0"/>
              <a:t>Transitive </a:t>
            </a:r>
            <a:r>
              <a:rPr lang="en-US" sz="2800" i="1" dirty="0">
                <a:solidFill>
                  <a:srgbClr val="00B050"/>
                </a:solidFill>
              </a:rPr>
              <a:t>I </a:t>
            </a:r>
            <a:r>
              <a:rPr lang="en-US" sz="2800" b="1" i="1" dirty="0">
                <a:solidFill>
                  <a:srgbClr val="00B050"/>
                </a:solidFill>
              </a:rPr>
              <a:t>tasted</a:t>
            </a:r>
            <a:r>
              <a:rPr lang="en-US" sz="2800" i="1" dirty="0">
                <a:solidFill>
                  <a:srgbClr val="00B050"/>
                </a:solidFill>
              </a:rPr>
              <a:t> the soup before adding more salt.</a:t>
            </a:r>
          </a:p>
          <a:p>
            <a:r>
              <a:rPr lang="en-US" sz="2800" dirty="0"/>
              <a:t>Here the noun phrase "the soup" identifies what "I tasted." "The soup" is the direct object of the verb "tasted."</a:t>
            </a:r>
            <a:endParaRPr lang="ro-RO" sz="2800" dirty="0"/>
          </a:p>
        </p:txBody>
      </p:sp>
    </p:spTree>
    <p:extLst>
      <p:ext uri="{BB962C8B-B14F-4D97-AF65-F5344CB8AC3E}">
        <p14:creationId xmlns:p14="http://schemas.microsoft.com/office/powerpoint/2010/main" val="178239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B1BBB3-533E-42B6-836E-D162237D9F15}"/>
              </a:ext>
            </a:extLst>
          </p:cNvPr>
          <p:cNvSpPr/>
          <p:nvPr/>
        </p:nvSpPr>
        <p:spPr>
          <a:xfrm>
            <a:off x="400050" y="388620"/>
            <a:ext cx="11452860" cy="6494085"/>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Linking</a:t>
            </a:r>
          </a:p>
          <a:p>
            <a:r>
              <a:rPr lang="en-US" sz="3200" i="1" dirty="0">
                <a:solidFill>
                  <a:srgbClr val="00B050"/>
                </a:solidFill>
                <a:latin typeface="Times New Roman" panose="02020603050405020304" pitchFamily="18" charset="0"/>
                <a:cs typeface="Times New Roman" panose="02020603050405020304" pitchFamily="18" charset="0"/>
              </a:rPr>
              <a:t>My </a:t>
            </a:r>
            <a:r>
              <a:rPr lang="en-US" sz="3200" i="1" dirty="0" err="1">
                <a:solidFill>
                  <a:srgbClr val="00B050"/>
                </a:solidFill>
                <a:latin typeface="Times New Roman" panose="02020603050405020304" pitchFamily="18" charset="0"/>
                <a:cs typeface="Times New Roman" panose="02020603050405020304" pitchFamily="18" charset="0"/>
              </a:rPr>
              <a:t>neighbour's</a:t>
            </a:r>
            <a:r>
              <a:rPr lang="en-US" sz="3200" i="1" dirty="0">
                <a:solidFill>
                  <a:srgbClr val="00B050"/>
                </a:solidFill>
                <a:latin typeface="Times New Roman" panose="02020603050405020304" pitchFamily="18" charset="0"/>
                <a:cs typeface="Times New Roman" panose="02020603050405020304" pitchFamily="18" charset="0"/>
              </a:rPr>
              <a:t> singing voice </a:t>
            </a:r>
            <a:r>
              <a:rPr lang="en-US" sz="3200" b="1" i="1" dirty="0">
                <a:solidFill>
                  <a:srgbClr val="00B050"/>
                </a:solidFill>
                <a:latin typeface="Times New Roman" panose="02020603050405020304" pitchFamily="18" charset="0"/>
                <a:cs typeface="Times New Roman" panose="02020603050405020304" pitchFamily="18" charset="0"/>
              </a:rPr>
              <a:t>sounds</a:t>
            </a:r>
            <a:r>
              <a:rPr lang="en-US" sz="3200" i="1" dirty="0">
                <a:solidFill>
                  <a:srgbClr val="00B050"/>
                </a:solidFill>
                <a:latin typeface="Times New Roman" panose="02020603050405020304" pitchFamily="18" charset="0"/>
                <a:cs typeface="Times New Roman" panose="02020603050405020304" pitchFamily="18" charset="0"/>
              </a:rPr>
              <a:t> very squeaky despite several hours of daily practice.</a:t>
            </a:r>
          </a:p>
          <a:p>
            <a:r>
              <a:rPr lang="en-US" sz="3200" dirty="0">
                <a:latin typeface="Times New Roman" panose="02020603050405020304" pitchFamily="18" charset="0"/>
                <a:cs typeface="Times New Roman" panose="02020603050405020304" pitchFamily="18" charset="0"/>
              </a:rPr>
              <a:t>In this example, the phrase "very squeaky“ (</a:t>
            </a:r>
            <a:r>
              <a:rPr lang="ro-RO" sz="3200" dirty="0">
                <a:latin typeface="Times New Roman" panose="02020603050405020304" pitchFamily="18" charset="0"/>
                <a:cs typeface="Times New Roman" panose="02020603050405020304" pitchFamily="18" charset="0"/>
              </a:rPr>
              <a:t>ț</a:t>
            </a:r>
            <a:r>
              <a:rPr lang="en-US" sz="3200" dirty="0" err="1">
                <a:latin typeface="Times New Roman" panose="02020603050405020304" pitchFamily="18" charset="0"/>
                <a:cs typeface="Times New Roman" panose="02020603050405020304" pitchFamily="18" charset="0"/>
              </a:rPr>
              <a:t>ip</a:t>
            </a:r>
            <a:r>
              <a:rPr lang="ro-RO" sz="3200" dirty="0">
                <a:latin typeface="Times New Roman" panose="02020603050405020304" pitchFamily="18" charset="0"/>
                <a:cs typeface="Times New Roman" panose="02020603050405020304" pitchFamily="18" charset="0"/>
              </a:rPr>
              <a:t>ă</a:t>
            </a:r>
            <a:r>
              <a:rPr lang="en-US" sz="3200" dirty="0">
                <a:latin typeface="Times New Roman" panose="02020603050405020304" pitchFamily="18" charset="0"/>
                <a:cs typeface="Times New Roman" panose="02020603050405020304" pitchFamily="18" charset="0"/>
              </a:rPr>
              <a:t>tor) is a subject complement that describes or identities the nature of the "singing voice."</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Transitive</a:t>
            </a:r>
          </a:p>
          <a:p>
            <a:r>
              <a:rPr lang="en-US" sz="3200" i="1" dirty="0">
                <a:solidFill>
                  <a:srgbClr val="00B050"/>
                </a:solidFill>
                <a:latin typeface="Times New Roman" panose="02020603050405020304" pitchFamily="18" charset="0"/>
                <a:cs typeface="Times New Roman" panose="02020603050405020304" pitchFamily="18" charset="0"/>
              </a:rPr>
              <a:t>Upon the approach of the enemy troops, the gate-keeper </a:t>
            </a:r>
            <a:r>
              <a:rPr lang="en-US" sz="3200" b="1" i="1" dirty="0">
                <a:solidFill>
                  <a:srgbClr val="00B050"/>
                </a:solidFill>
                <a:latin typeface="Times New Roman" panose="02020603050405020304" pitchFamily="18" charset="0"/>
                <a:cs typeface="Times New Roman" panose="02020603050405020304" pitchFamily="18" charset="0"/>
              </a:rPr>
              <a:t>sounded</a:t>
            </a:r>
            <a:r>
              <a:rPr lang="en-US" sz="3200" i="1" dirty="0">
                <a:solidFill>
                  <a:srgbClr val="00B050"/>
                </a:solidFill>
                <a:latin typeface="Times New Roman" panose="02020603050405020304" pitchFamily="18" charset="0"/>
                <a:cs typeface="Times New Roman" panose="02020603050405020304" pitchFamily="18" charset="0"/>
              </a:rPr>
              <a:t> his horn.</a:t>
            </a:r>
          </a:p>
          <a:p>
            <a:r>
              <a:rPr lang="en-US" sz="3200" dirty="0">
                <a:latin typeface="Times New Roman" panose="02020603050405020304" pitchFamily="18" charset="0"/>
                <a:cs typeface="Times New Roman" panose="02020603050405020304" pitchFamily="18" charset="0"/>
              </a:rPr>
              <a:t>Here the verb "sounded" takes a direct object, the noun phrase "his horn."</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18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AA9B8D-B462-436C-9E8D-2B9A2ECA0FA4}"/>
              </a:ext>
            </a:extLst>
          </p:cNvPr>
          <p:cNvSpPr/>
          <p:nvPr/>
        </p:nvSpPr>
        <p:spPr>
          <a:xfrm>
            <a:off x="377190" y="377190"/>
            <a:ext cx="11441430" cy="5509200"/>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Linking</a:t>
            </a:r>
          </a:p>
          <a:p>
            <a:endParaRPr lang="en-US" sz="3200" dirty="0">
              <a:latin typeface="Times New Roman" panose="02020603050405020304" pitchFamily="18" charset="0"/>
              <a:cs typeface="Times New Roman" panose="02020603050405020304" pitchFamily="18" charset="0"/>
            </a:endParaRPr>
          </a:p>
          <a:p>
            <a:r>
              <a:rPr lang="en-US" sz="3200" i="1" dirty="0">
                <a:solidFill>
                  <a:srgbClr val="00B050"/>
                </a:solidFill>
                <a:latin typeface="Times New Roman" panose="02020603050405020304" pitchFamily="18" charset="0"/>
                <a:cs typeface="Times New Roman" panose="02020603050405020304" pitchFamily="18" charset="0"/>
              </a:rPr>
              <a:t>Cynthia </a:t>
            </a:r>
            <a:r>
              <a:rPr lang="en-US" sz="3200" b="1" i="1" dirty="0">
                <a:solidFill>
                  <a:srgbClr val="00B050"/>
                </a:solidFill>
                <a:latin typeface="Times New Roman" panose="02020603050405020304" pitchFamily="18" charset="0"/>
                <a:cs typeface="Times New Roman" panose="02020603050405020304" pitchFamily="18" charset="0"/>
              </a:rPr>
              <a:t>feels</a:t>
            </a:r>
            <a:r>
              <a:rPr lang="en-US" sz="3200" i="1" dirty="0">
                <a:solidFill>
                  <a:srgbClr val="00B050"/>
                </a:solidFill>
                <a:latin typeface="Times New Roman" panose="02020603050405020304" pitchFamily="18" charset="0"/>
                <a:cs typeface="Times New Roman" panose="02020603050405020304" pitchFamily="18" charset="0"/>
              </a:rPr>
              <a:t> </a:t>
            </a:r>
            <a:r>
              <a:rPr lang="ro-RO" sz="3200" i="1" dirty="0">
                <a:solidFill>
                  <a:srgbClr val="00B050"/>
                </a:solidFill>
                <a:latin typeface="Times New Roman" panose="02020603050405020304" pitchFamily="18" charset="0"/>
                <a:cs typeface="Times New Roman" panose="02020603050405020304" pitchFamily="18" charset="0"/>
              </a:rPr>
              <a:t>happy</a:t>
            </a:r>
            <a:r>
              <a:rPr lang="en-US" sz="3200" i="1" dirty="0">
                <a:solidFill>
                  <a:srgbClr val="00B050"/>
                </a:solidFill>
                <a:latin typeface="Times New Roman" panose="02020603050405020304" pitchFamily="18" charset="0"/>
                <a:cs typeface="Times New Roman" panose="02020603050405020304" pitchFamily="18" charset="0"/>
              </a:rPr>
              <a:t> whenever she listens to banjo music.</a:t>
            </a:r>
          </a:p>
          <a:p>
            <a:r>
              <a:rPr lang="en-US" sz="3200" dirty="0">
                <a:latin typeface="Times New Roman" panose="02020603050405020304" pitchFamily="18" charset="0"/>
                <a:cs typeface="Times New Roman" panose="02020603050405020304" pitchFamily="18" charset="0"/>
              </a:rPr>
              <a:t>In this sentence, the adjective „</a:t>
            </a:r>
            <a:r>
              <a:rPr lang="ro-RO" sz="3200" dirty="0">
                <a:latin typeface="Times New Roman" panose="02020603050405020304" pitchFamily="18" charset="0"/>
                <a:cs typeface="Times New Roman" panose="02020603050405020304" pitchFamily="18" charset="0"/>
              </a:rPr>
              <a:t>happy</a:t>
            </a:r>
            <a:r>
              <a:rPr lang="en-US" sz="3200" dirty="0">
                <a:latin typeface="Times New Roman" panose="02020603050405020304" pitchFamily="18" charset="0"/>
                <a:cs typeface="Times New Roman" panose="02020603050405020304" pitchFamily="18" charset="0"/>
              </a:rPr>
              <a:t>" is a subject complement that describes Cynthia.</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Transitive</a:t>
            </a:r>
          </a:p>
          <a:p>
            <a:endParaRPr lang="en-US" sz="3200" dirty="0">
              <a:latin typeface="Times New Roman" panose="02020603050405020304" pitchFamily="18" charset="0"/>
              <a:cs typeface="Times New Roman" panose="02020603050405020304" pitchFamily="18" charset="0"/>
            </a:endParaRPr>
          </a:p>
          <a:p>
            <a:r>
              <a:rPr lang="en-US" sz="3200" i="1" dirty="0">
                <a:solidFill>
                  <a:srgbClr val="00B050"/>
                </a:solidFill>
                <a:latin typeface="Times New Roman" panose="02020603050405020304" pitchFamily="18" charset="0"/>
                <a:cs typeface="Times New Roman" panose="02020603050405020304" pitchFamily="18" charset="0"/>
              </a:rPr>
              <a:t>The customer carefully </a:t>
            </a:r>
            <a:r>
              <a:rPr lang="en-US" sz="3200" b="1" i="1" dirty="0">
                <a:solidFill>
                  <a:srgbClr val="00B050"/>
                </a:solidFill>
                <a:latin typeface="Times New Roman" panose="02020603050405020304" pitchFamily="18" charset="0"/>
                <a:cs typeface="Times New Roman" panose="02020603050405020304" pitchFamily="18" charset="0"/>
              </a:rPr>
              <a:t>feels</a:t>
            </a:r>
            <a:r>
              <a:rPr lang="en-US" sz="3200" i="1" dirty="0">
                <a:solidFill>
                  <a:srgbClr val="00B050"/>
                </a:solidFill>
                <a:latin typeface="Times New Roman" panose="02020603050405020304" pitchFamily="18" charset="0"/>
                <a:cs typeface="Times New Roman" panose="02020603050405020304" pitchFamily="18" charset="0"/>
              </a:rPr>
              <a:t> the fabric of the coat.</a:t>
            </a:r>
          </a:p>
          <a:p>
            <a:r>
              <a:rPr lang="en-US" sz="3200" dirty="0">
                <a:latin typeface="Times New Roman" panose="02020603050405020304" pitchFamily="18" charset="0"/>
                <a:cs typeface="Times New Roman" panose="02020603050405020304" pitchFamily="18" charset="0"/>
              </a:rPr>
              <a:t>Here the noun phrase "the fabric of the coat" is the direct object of the verb "feels" and identifies what the customer feels.</a:t>
            </a:r>
          </a:p>
        </p:txBody>
      </p:sp>
    </p:spTree>
    <p:extLst>
      <p:ext uri="{BB962C8B-B14F-4D97-AF65-F5344CB8AC3E}">
        <p14:creationId xmlns:p14="http://schemas.microsoft.com/office/powerpoint/2010/main" val="128776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FE0B02-CD50-45A2-91AD-E399481988F1}"/>
              </a:ext>
            </a:extLst>
          </p:cNvPr>
          <p:cNvSpPr/>
          <p:nvPr/>
        </p:nvSpPr>
        <p:spPr>
          <a:xfrm>
            <a:off x="400050" y="377190"/>
            <a:ext cx="11430000" cy="5509200"/>
          </a:xfrm>
          <a:prstGeom prst="rect">
            <a:avLst/>
          </a:prstGeom>
        </p:spPr>
        <p:txBody>
          <a:bodyPr wrap="square">
            <a:spAutoFit/>
          </a:bodyPr>
          <a:lstStyle/>
          <a:p>
            <a:pPr indent="448310" algn="just">
              <a:spcAft>
                <a:spcPts val="0"/>
              </a:spcAft>
            </a:pPr>
            <a:r>
              <a:rPr lang="en-GB" sz="3200" b="1" dirty="0">
                <a:latin typeface="Times New Roman" panose="02020603050405020304" pitchFamily="18" charset="0"/>
                <a:ea typeface="Times New Roman" panose="02020603050405020304" pitchFamily="18" charset="0"/>
              </a:rPr>
              <a:t>Identify whether the verb is used as a linking verb:</a:t>
            </a:r>
            <a:endParaRPr lang="ro-RO" sz="3200" dirty="0">
              <a:latin typeface="Times New Roman" panose="02020603050405020304" pitchFamily="18" charset="0"/>
              <a:ea typeface="Times New Roman" panose="02020603050405020304" pitchFamily="18" charset="0"/>
            </a:endParaRPr>
          </a:p>
          <a:p>
            <a:pPr indent="448310" algn="just">
              <a:spcAft>
                <a:spcPts val="0"/>
              </a:spcAft>
            </a:pPr>
            <a:endParaRPr lang="en-GB" sz="3200" dirty="0">
              <a:latin typeface="Times New Roman" panose="02020603050405020304" pitchFamily="18" charset="0"/>
              <a:ea typeface="Times New Roman" panose="02020603050405020304" pitchFamily="18" charset="0"/>
            </a:endParaRPr>
          </a:p>
          <a:p>
            <a:pPr indent="448310" algn="just">
              <a:spcAft>
                <a:spcPts val="0"/>
              </a:spcAft>
            </a:pPr>
            <a:r>
              <a:rPr lang="en-GB" sz="3200" dirty="0">
                <a:latin typeface="Times New Roman" panose="02020603050405020304" pitchFamily="18" charset="0"/>
                <a:ea typeface="Times New Roman" panose="02020603050405020304" pitchFamily="18" charset="0"/>
              </a:rPr>
              <a:t>1. Frankenstein </a:t>
            </a:r>
            <a:r>
              <a:rPr lang="en-GB" sz="3200" b="1" dirty="0">
                <a:latin typeface="Times New Roman" panose="02020603050405020304" pitchFamily="18" charset="0"/>
                <a:ea typeface="Times New Roman" panose="02020603050405020304" pitchFamily="18" charset="0"/>
              </a:rPr>
              <a:t>is</a:t>
            </a:r>
            <a:r>
              <a:rPr lang="en-GB" sz="3200" dirty="0">
                <a:latin typeface="Times New Roman" panose="02020603050405020304" pitchFamily="18" charset="0"/>
                <a:ea typeface="Times New Roman" panose="02020603050405020304" pitchFamily="18" charset="0"/>
              </a:rPr>
              <a:t> the name of the scientist not the monster.</a:t>
            </a:r>
            <a:endParaRPr lang="ro-RO" sz="3200" dirty="0">
              <a:latin typeface="Times New Roman" panose="02020603050405020304" pitchFamily="18" charset="0"/>
              <a:ea typeface="Times New Roman" panose="02020603050405020304" pitchFamily="18" charset="0"/>
            </a:endParaRPr>
          </a:p>
          <a:p>
            <a:pPr indent="448310" algn="just">
              <a:spcAft>
                <a:spcPts val="0"/>
              </a:spcAft>
            </a:pPr>
            <a:r>
              <a:rPr lang="en-GB" sz="3200" dirty="0">
                <a:latin typeface="Times New Roman" panose="02020603050405020304" pitchFamily="18" charset="0"/>
                <a:ea typeface="Times New Roman" panose="02020603050405020304" pitchFamily="18" charset="0"/>
              </a:rPr>
              <a:t>2. The oenophile</a:t>
            </a:r>
            <a:r>
              <a:rPr lang="ro-RO" sz="3200" dirty="0">
                <a:latin typeface="Times New Roman" panose="02020603050405020304" pitchFamily="18" charset="0"/>
                <a:ea typeface="Times New Roman" panose="02020603050405020304" pitchFamily="18" charset="0"/>
              </a:rPr>
              <a:t> </a:t>
            </a:r>
            <a:r>
              <a:rPr lang="en-150" sz="3200" dirty="0">
                <a:latin typeface="Times New Roman" panose="02020603050405020304" pitchFamily="18" charset="0"/>
                <a:ea typeface="Times New Roman" panose="02020603050405020304" pitchFamily="18" charset="0"/>
              </a:rPr>
              <a:t>[</a:t>
            </a:r>
            <a:r>
              <a:rPr lang="ro-RO" sz="3200" dirty="0">
                <a:latin typeface="Times New Roman" panose="02020603050405020304" pitchFamily="18" charset="0"/>
                <a:ea typeface="Times New Roman" panose="02020603050405020304" pitchFamily="18" charset="0"/>
              </a:rPr>
              <a:t>iː.</a:t>
            </a:r>
            <a:r>
              <a:rPr lang="ro-RO" sz="3200" dirty="0" err="1">
                <a:latin typeface="Times New Roman" panose="02020603050405020304" pitchFamily="18" charset="0"/>
                <a:ea typeface="Times New Roman" panose="02020603050405020304" pitchFamily="18" charset="0"/>
              </a:rPr>
              <a:t>nə.faɪl</a:t>
            </a:r>
            <a:r>
              <a:rPr lang="en-150" sz="3200" dirty="0">
                <a:latin typeface="Times New Roman" panose="02020603050405020304" pitchFamily="18" charset="0"/>
                <a:ea typeface="Times New Roman" panose="02020603050405020304" pitchFamily="18" charset="0"/>
              </a:rPr>
              <a:t>]</a:t>
            </a:r>
            <a:r>
              <a:rPr lang="en-GB" sz="3200" dirty="0">
                <a:latin typeface="Times New Roman" panose="02020603050405020304" pitchFamily="18" charset="0"/>
                <a:ea typeface="Times New Roman" panose="02020603050405020304" pitchFamily="18" charset="0"/>
              </a:rPr>
              <a:t> </a:t>
            </a:r>
            <a:r>
              <a:rPr lang="en-GB" sz="3200" b="1" dirty="0">
                <a:latin typeface="Times New Roman" panose="02020603050405020304" pitchFamily="18" charset="0"/>
                <a:ea typeface="Times New Roman" panose="02020603050405020304" pitchFamily="18" charset="0"/>
              </a:rPr>
              <a:t>tasted</a:t>
            </a:r>
            <a:r>
              <a:rPr lang="en-GB" sz="3200" dirty="0">
                <a:latin typeface="Times New Roman" panose="02020603050405020304" pitchFamily="18" charset="0"/>
                <a:ea typeface="Times New Roman" panose="02020603050405020304" pitchFamily="18" charset="0"/>
              </a:rPr>
              <a:t> several types of Beaujolais.</a:t>
            </a:r>
            <a:endParaRPr lang="ro-RO" sz="3200" dirty="0">
              <a:latin typeface="Times New Roman" panose="02020603050405020304" pitchFamily="18" charset="0"/>
              <a:ea typeface="Times New Roman" panose="02020603050405020304" pitchFamily="18" charset="0"/>
            </a:endParaRPr>
          </a:p>
          <a:p>
            <a:pPr indent="448310" algn="just">
              <a:spcAft>
                <a:spcPts val="0"/>
              </a:spcAft>
            </a:pPr>
            <a:r>
              <a:rPr lang="en-GB" sz="3200" dirty="0">
                <a:latin typeface="Times New Roman" panose="02020603050405020304" pitchFamily="18" charset="0"/>
                <a:ea typeface="Times New Roman" panose="02020603050405020304" pitchFamily="18" charset="0"/>
              </a:rPr>
              <a:t>4. The cheesecake </a:t>
            </a:r>
            <a:r>
              <a:rPr lang="en-GB" sz="3200" b="1" dirty="0">
                <a:latin typeface="Times New Roman" panose="02020603050405020304" pitchFamily="18" charset="0"/>
                <a:ea typeface="Times New Roman" panose="02020603050405020304" pitchFamily="18" charset="0"/>
              </a:rPr>
              <a:t>tastes</a:t>
            </a:r>
            <a:r>
              <a:rPr lang="en-GB" sz="3200" dirty="0">
                <a:latin typeface="Times New Roman" panose="02020603050405020304" pitchFamily="18" charset="0"/>
                <a:ea typeface="Times New Roman" panose="02020603050405020304" pitchFamily="18" charset="0"/>
              </a:rPr>
              <a:t> delicious.</a:t>
            </a:r>
            <a:endParaRPr lang="ro-RO" sz="3200" dirty="0">
              <a:latin typeface="Times New Roman" panose="02020603050405020304" pitchFamily="18" charset="0"/>
              <a:ea typeface="Times New Roman" panose="02020603050405020304" pitchFamily="18" charset="0"/>
            </a:endParaRPr>
          </a:p>
          <a:p>
            <a:pPr indent="448310" algn="just">
              <a:spcAft>
                <a:spcPts val="0"/>
              </a:spcAft>
            </a:pPr>
            <a:r>
              <a:rPr lang="en-GB" sz="3200" dirty="0">
                <a:latin typeface="Times New Roman" panose="02020603050405020304" pitchFamily="18" charset="0"/>
                <a:ea typeface="Times New Roman" panose="02020603050405020304" pitchFamily="18" charset="0"/>
              </a:rPr>
              <a:t>5. After smoking three cigars, Flannery </a:t>
            </a:r>
            <a:r>
              <a:rPr lang="en-GB" sz="3200" b="1" dirty="0">
                <a:latin typeface="Times New Roman" panose="02020603050405020304" pitchFamily="18" charset="0"/>
                <a:ea typeface="Times New Roman" panose="02020603050405020304" pitchFamily="18" charset="0"/>
              </a:rPr>
              <a:t>turned</a:t>
            </a:r>
            <a:r>
              <a:rPr lang="en-GB" sz="3200" dirty="0">
                <a:latin typeface="Times New Roman" panose="02020603050405020304" pitchFamily="18" charset="0"/>
                <a:ea typeface="Times New Roman" panose="02020603050405020304" pitchFamily="18" charset="0"/>
              </a:rPr>
              <a:t> green.</a:t>
            </a:r>
            <a:endParaRPr lang="ro-RO" sz="3200" dirty="0">
              <a:latin typeface="Times New Roman" panose="02020603050405020304" pitchFamily="18" charset="0"/>
              <a:ea typeface="Times New Roman" panose="02020603050405020304" pitchFamily="18" charset="0"/>
            </a:endParaRPr>
          </a:p>
          <a:p>
            <a:pPr indent="448310" algn="just">
              <a:spcAft>
                <a:spcPts val="0"/>
              </a:spcAft>
            </a:pPr>
            <a:r>
              <a:rPr lang="en-GB" sz="3200" dirty="0">
                <a:latin typeface="Times New Roman" panose="02020603050405020304" pitchFamily="18" charset="0"/>
                <a:ea typeface="Times New Roman" panose="02020603050405020304" pitchFamily="18" charset="0"/>
              </a:rPr>
              <a:t>6. The cat </a:t>
            </a:r>
            <a:r>
              <a:rPr lang="en-GB" sz="3200" b="1" dirty="0">
                <a:latin typeface="Times New Roman" panose="02020603050405020304" pitchFamily="18" charset="0"/>
                <a:ea typeface="Times New Roman" panose="02020603050405020304" pitchFamily="18" charset="0"/>
              </a:rPr>
              <a:t>smelled</a:t>
            </a:r>
            <a:r>
              <a:rPr lang="en-GB" sz="3200" dirty="0">
                <a:latin typeface="Times New Roman" panose="02020603050405020304" pitchFamily="18" charset="0"/>
                <a:ea typeface="Times New Roman" panose="02020603050405020304" pitchFamily="18" charset="0"/>
              </a:rPr>
              <a:t> the dish of food placed before it.</a:t>
            </a:r>
            <a:endParaRPr lang="ro-RO" sz="3200" dirty="0">
              <a:latin typeface="Times New Roman" panose="02020603050405020304" pitchFamily="18" charset="0"/>
              <a:ea typeface="Times New Roman" panose="02020603050405020304" pitchFamily="18" charset="0"/>
            </a:endParaRPr>
          </a:p>
          <a:p>
            <a:pPr indent="448310" algn="just">
              <a:spcAft>
                <a:spcPts val="0"/>
              </a:spcAft>
            </a:pPr>
            <a:r>
              <a:rPr lang="en-GB" sz="3200" dirty="0">
                <a:latin typeface="Times New Roman" panose="02020603050405020304" pitchFamily="18" charset="0"/>
                <a:ea typeface="Times New Roman" panose="02020603050405020304" pitchFamily="18" charset="0"/>
              </a:rPr>
              <a:t>7. The flowers always </a:t>
            </a:r>
            <a:r>
              <a:rPr lang="en-GB" sz="3200" b="1" dirty="0">
                <a:latin typeface="Times New Roman" panose="02020603050405020304" pitchFamily="18" charset="0"/>
                <a:ea typeface="Times New Roman" panose="02020603050405020304" pitchFamily="18" charset="0"/>
              </a:rPr>
              <a:t>grow</a:t>
            </a:r>
            <a:r>
              <a:rPr lang="en-GB" sz="3200" dirty="0">
                <a:latin typeface="Times New Roman" panose="02020603050405020304" pitchFamily="18" charset="0"/>
                <a:ea typeface="Times New Roman" panose="02020603050405020304" pitchFamily="18" charset="0"/>
              </a:rPr>
              <a:t> quickly during a sunny summer.</a:t>
            </a:r>
            <a:endParaRPr lang="ro-RO" sz="3200" dirty="0">
              <a:latin typeface="Times New Roman" panose="02020603050405020304" pitchFamily="18" charset="0"/>
              <a:ea typeface="Times New Roman" panose="02020603050405020304" pitchFamily="18" charset="0"/>
            </a:endParaRPr>
          </a:p>
          <a:p>
            <a:pPr indent="448310" algn="just">
              <a:spcAft>
                <a:spcPts val="0"/>
              </a:spcAft>
            </a:pPr>
            <a:r>
              <a:rPr lang="en-GB" sz="3200" dirty="0">
                <a:latin typeface="Times New Roman" panose="02020603050405020304" pitchFamily="18" charset="0"/>
                <a:ea typeface="Times New Roman" panose="02020603050405020304" pitchFamily="18" charset="0"/>
              </a:rPr>
              <a:t>8. The stew that Gordon made </a:t>
            </a:r>
            <a:r>
              <a:rPr lang="en-GB" sz="3200" b="1" dirty="0">
                <a:latin typeface="Times New Roman" panose="02020603050405020304" pitchFamily="18" charset="0"/>
                <a:ea typeface="Times New Roman" panose="02020603050405020304" pitchFamily="18" charset="0"/>
              </a:rPr>
              <a:t>smells</a:t>
            </a:r>
            <a:r>
              <a:rPr lang="en-GB" sz="3200" dirty="0">
                <a:latin typeface="Times New Roman" panose="02020603050405020304" pitchFamily="18" charset="0"/>
                <a:ea typeface="Times New Roman" panose="02020603050405020304" pitchFamily="18" charset="0"/>
              </a:rPr>
              <a:t> too spicy to me.</a:t>
            </a:r>
            <a:endParaRPr lang="ro-RO" sz="3200" dirty="0">
              <a:latin typeface="Times New Roman" panose="02020603050405020304" pitchFamily="18" charset="0"/>
              <a:ea typeface="Times New Roman" panose="02020603050405020304" pitchFamily="18" charset="0"/>
            </a:endParaRPr>
          </a:p>
          <a:p>
            <a:pPr indent="448310" algn="just">
              <a:spcAft>
                <a:spcPts val="0"/>
              </a:spcAft>
            </a:pPr>
            <a:r>
              <a:rPr lang="en-GB" sz="3200" dirty="0">
                <a:latin typeface="Times New Roman" panose="02020603050405020304" pitchFamily="18" charset="0"/>
                <a:ea typeface="Times New Roman" panose="02020603050405020304" pitchFamily="18" charset="0"/>
              </a:rPr>
              <a:t>9. Walter was annoyed because Ross </a:t>
            </a:r>
            <a:r>
              <a:rPr lang="en-GB" sz="3200" b="1" dirty="0">
                <a:latin typeface="Times New Roman" panose="02020603050405020304" pitchFamily="18" charset="0"/>
                <a:ea typeface="Times New Roman" panose="02020603050405020304" pitchFamily="18" charset="0"/>
              </a:rPr>
              <a:t>turned</a:t>
            </a:r>
            <a:r>
              <a:rPr lang="en-GB" sz="3200" dirty="0">
                <a:latin typeface="Times New Roman" panose="02020603050405020304" pitchFamily="18" charset="0"/>
                <a:ea typeface="Times New Roman" panose="02020603050405020304" pitchFamily="18" charset="0"/>
              </a:rPr>
              <a:t> pages too quickly.</a:t>
            </a:r>
            <a:endParaRPr lang="ro-RO" sz="3200" dirty="0">
              <a:latin typeface="Times New Roman" panose="02020603050405020304" pitchFamily="18" charset="0"/>
              <a:ea typeface="Times New Roman" panose="02020603050405020304" pitchFamily="18" charset="0"/>
            </a:endParaRPr>
          </a:p>
          <a:p>
            <a:pPr indent="448310" algn="just">
              <a:spcAft>
                <a:spcPts val="0"/>
              </a:spcAft>
            </a:pPr>
            <a:r>
              <a:rPr lang="en-GB" sz="3200" dirty="0">
                <a:latin typeface="Times New Roman" panose="02020603050405020304" pitchFamily="18" charset="0"/>
                <a:ea typeface="Times New Roman" panose="02020603050405020304" pitchFamily="18" charset="0"/>
              </a:rPr>
              <a:t>10. David Garrick </a:t>
            </a:r>
            <a:r>
              <a:rPr lang="en-GB" sz="3200" b="1" dirty="0">
                <a:latin typeface="Times New Roman" panose="02020603050405020304" pitchFamily="18" charset="0"/>
                <a:ea typeface="Times New Roman" panose="02020603050405020304" pitchFamily="18" charset="0"/>
              </a:rPr>
              <a:t>was</a:t>
            </a:r>
            <a:r>
              <a:rPr lang="en-GB" sz="3200" dirty="0">
                <a:latin typeface="Times New Roman" panose="02020603050405020304" pitchFamily="18" charset="0"/>
                <a:ea typeface="Times New Roman" panose="02020603050405020304" pitchFamily="18" charset="0"/>
              </a:rPr>
              <a:t> a very prominent eighteenth-century actor.</a:t>
            </a:r>
            <a:endParaRPr lang="ro-RO"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644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838</TotalTime>
  <Words>3075</Words>
  <Application>Microsoft Office PowerPoint</Application>
  <PresentationFormat>Widescreen</PresentationFormat>
  <Paragraphs>203</Paragraphs>
  <Slides>30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Garamond</vt:lpstr>
      <vt:lpstr>Times New Roman</vt:lpstr>
      <vt:lpstr>Wingdings</vt:lpstr>
      <vt:lpstr>ZapfDingbats</vt:lpstr>
      <vt:lpstr>Savon</vt:lpstr>
      <vt:lpstr>Using verbs correctly</vt:lpstr>
      <vt:lpstr>Verb Structures and Patterns </vt:lpstr>
      <vt:lpstr>Identify whether the verb is used transitively or intransitively:  1. The old woman struggled up the hill, pulling a grocery cart that had lost one wheel behind her.  2. Much to the amusement of the onlookers, Paul danced the polka music that drifted  out of the beer tent.  3. At the beginning of the play, the entire cast dances manically across the stage.  4. Stella is reading quietly in the upstairs bedroom instead of doing her chores.  5. This term I am reading all of the works of Sylvia Townsend Warner.  6. At the feast, we will eat heartily.</vt:lpstr>
      <vt:lpstr>LINKING VERBS A linking verb connects a subject to a subject complement which identifies or describes the subject:  The play is Waiting for Godot. the linking verb "is" links the noun phrase "the play" to the identifying phrase "Waiting for Godot," which is called a subject complement.  Some of us thought that the play was very good. the verb "was" links the subject complement "very good" to subject "the play."  Others thought it became boring after the first fifteen minutes. the linking verb "became" links the subject "it" to the subject complement “boring."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Verbs Easily Confused </vt:lpstr>
      <vt:lpstr>PowerPoint Presentation</vt:lpstr>
      <vt:lpstr>PowerPoint Presentation</vt:lpstr>
      <vt:lpstr>Active and Passive Voice </vt:lpstr>
      <vt:lpstr>PowerPoint Presentation</vt:lpstr>
      <vt:lpstr>Passive</vt:lpstr>
      <vt:lpstr>More about passives</vt:lpstr>
      <vt:lpstr>What were you given for your last birthday or special occasion?</vt:lpstr>
      <vt:lpstr>PowerPoint Presentation</vt:lpstr>
      <vt:lpstr>Passive of verbs followed by that clauses</vt:lpstr>
      <vt:lpstr>Passive of verbs followed by object+infinitive</vt:lpstr>
      <vt:lpstr>Passive of verbs with object+noun/adjective complement</vt:lpstr>
      <vt:lpstr>Internet 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verbs correctly</dc:title>
  <dc:creator>User</dc:creator>
  <cp:lastModifiedBy>User</cp:lastModifiedBy>
  <cp:revision>149</cp:revision>
  <dcterms:created xsi:type="dcterms:W3CDTF">2022-08-26T16:42:40Z</dcterms:created>
  <dcterms:modified xsi:type="dcterms:W3CDTF">2024-09-26T11:49:14Z</dcterms:modified>
</cp:coreProperties>
</file>