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58" r:id="rId17"/>
    <p:sldId id="259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30" autoAdjust="0"/>
  </p:normalViewPr>
  <p:slideViewPr>
    <p:cSldViewPr snapToGrid="0">
      <p:cViewPr>
        <p:scale>
          <a:sx n="75" d="100"/>
          <a:sy n="75" d="100"/>
        </p:scale>
        <p:origin x="9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42E76-A8D5-491B-A0E3-AA2A20728649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2FE04-7BFB-481E-9FB5-A50FAA6E8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10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2FE04-7BFB-481E-9FB5-A50FAA6E8B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44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9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3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9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4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7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9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14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75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8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5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D819E-66B3-4839-835A-4C7879014BF0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C1A9E-81C1-45A1-8781-6BAE93523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7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453" y="441075"/>
            <a:ext cx="11087878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сихологическая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травма – это опасное, шокирующее событие, которое нарушает эмоциональное равновесие, угрожает жизни. Детской будет травма, полученная в возрасте до 18 лет. </a:t>
            </a:r>
            <a:endParaRPr lang="ru-MD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</a:t>
            </a:r>
            <a:r>
              <a:rPr lang="ru-M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психотравмы</a:t>
            </a:r>
            <a:r>
              <a:rPr lang="ru-M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разделить на пять категорий: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Травмы </a:t>
            </a:r>
            <a:r>
              <a:rPr lang="ru-MD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Травмы, связанные с насилием со стороны взрослых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Травмы </a:t>
            </a:r>
            <a:r>
              <a:rPr lang="ru-MD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отвержения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Травмы, которые связаны со слабым </a:t>
            </a:r>
            <a:r>
              <a:rPr lang="ru-MD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здоровьем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Травмы разрыва отношений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Детские психологические травмы: виды, причины, симптомы, метод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664" y="3265714"/>
            <a:ext cx="4829052" cy="3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22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960" y="482433"/>
            <a:ext cx="11470640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Подростки: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Депрессия.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Низкая самооценка.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Агрессивное, антисоциальное поведение.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 в школе.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Социальная изоляция.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Затруднения с половой идентификацией.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Сексуализированное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поведение.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Угрозы и попытки самоубийства.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Употребление алкоголя, наркотиков.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Проституция, беспорядочные половые связи.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Уходы из дома.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Насилие (в том числе сексуальное) по отношению к </a:t>
            </a: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более слабым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Присмотритесь в вашему ребенку. Возможно он пережил психологическую травму.  ПРОДОЛ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290" y="360513"/>
            <a:ext cx="5625630" cy="422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00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5760" y="529038"/>
            <a:ext cx="11541760" cy="5379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Симптомы, диагностика и последствия пренебрежения детьми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Пренебрежение физическими нуждами ребёнка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Внешние показатели и поведенческие реакции: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Очень худой или очень толстый ребёнок. Из-за неправильного, несоответствующего возрасту питания ребёнок или не прибавляет в весе, или наоборот выглядит очень толстым. Может быстро прибавлять в весе, пока находится в больнице.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Бледный, анемичный ребёнок. Родители не следят за тем, чтобы ребёнок получал все витамины и необходимые для его развития продукты.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Грудной ребёнок «ищет еду» губами. Мать забывает кормить или не хочет кормить ребёнка; или дает ему пищу, несоответствующую возрасту.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Жадно ест, когда предлагают.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Опрелости у грудных детей, постоянно грязный ребёнок. Ребёнку не меняют пеленки, не моют его, не выполняют элементарные гигиенические требования.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одет не по погоде. В холодную погоду ребёнок ходит без теплой одежды и обуви.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Пренебрежение эмоциональными потребностями ребёнка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560" y="148620"/>
            <a:ext cx="11866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Поведенческие и эмоциональные реакции: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Ребенок не ищет инициаций со стороны родителей. Зная, что родители только раздражаются, когда ребёнок ищет их внимания, он перестает просить у них помощи и старается как можно реже обращаться к ним.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Неласковый ребёнок. Ребёнок моделирует поведение родителей, которые никогда не проявляют нежных чувств по отношению к нему (не гладят его по голове, не берут на руки, не целуют).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Старается привлечь внимание любого взрослого, виснет на нём. С удовольствием уходит с чужими.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Ребёнок, испытывающий чувство одиночества. Несчастный ребёнок. Ребенок часто находится запертым один дома.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Пренебрежение поддержанием и восстановлением здоровья ребёнка: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Ребёнка не показывают врачу, когда это требуется по состоянию здоровья, не лечат его.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Отказываются от необходимых процедур, прививок, предписания врачей.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проводят обследования ребёнка.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вызывают скорую помощь, когда это необходимо.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Пренебрежение получением ребёнком образования: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Внешние показатели и поведенческие реакции: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Задержка психического развития и речи.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пропускает школу или часто опаздывает.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Ребёнок пропускает школу по причине того, что смотрел за другими детьми.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ребёнка может быть «школьный невроз» из-за страха перед школой и отсутствия помощи родителей.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Всегда невыполненные домашние задания.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Родители не бывают в школе и не интересуются успеваемостью ребёнка.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0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040" y="142239"/>
            <a:ext cx="11714480" cy="703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Методы исследования детей, переживших ситуацию </a:t>
            </a:r>
            <a:r>
              <a:rPr lang="ru-MD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насилия Карта наблюдений</a:t>
            </a:r>
          </a:p>
          <a:p>
            <a:r>
              <a:rPr lang="ru-M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Инструкция: </a:t>
            </a:r>
            <a:r>
              <a:rPr lang="ru-M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Отметьте, пожалуйста, галочкой те признаки, которые характерны для ребенка.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Легко становится «нервным», плачет, краснеет, если ему задают вопрос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Игнорирует сверстников, не идет с ними на контакт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Ведет себя подобно «настороженному животному», держится вдали от взрослых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Апатичен, пассивен, невнимателен, редко смеется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Часто наблюдаются внезапные и резкие спады энергии (настроения)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Не проявляет дружелюбия и доброжелательности к другим людям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Заботится о том, чтобы всегда находиться в согласии с большинством. Навязывается другим; им легко управлять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Одевается </a:t>
            </a:r>
            <a:r>
              <a:rPr lang="ru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вызывающе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Постоянно нуждается в помощи и контроле со стороны учителя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Негативно относится к замечаниям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Агрессивен (кричит, употребляет силу). Пристает к более слабым детям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Прячет или уничтожает предметы, принадлежащие другим детям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Не заинтересован в учебе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Не заинтересован в одобрении или в неодобрении взрослых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Непунктуален, нестарателен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Бесцельно двигает руками. Разнообразные «тики»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 Грызет ногти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Слишком инфантилен в речи. Заикается, запинается. Трудно вытянуть из него слово.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 Родители сознательно лгут, оправдывая отсутствие ребенка в школе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Выглядит так, как будто очень плохо питается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MD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Частые вирусные заболевания, головные боли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0" y="525752"/>
            <a:ext cx="114300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Проективная методика «Письмо другу» направлена на диагностику случаев насилия и жестокого обращения среди подростков. В методике описывается ситуация насилия, в которую попал ровесник. Подросткам предлагается написать герою письмо с поддержкой. Процедура исследования проводится в группе. Подростку предлагается следующая ситуация</a:t>
            </a:r>
            <a:r>
              <a:rPr lang="ru-MD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 октябре прошлого года в (место, территориально удаленное от места исследования) произошел такой случай: Дима, который учится в 7 (10) классе попал в больницу с многочисленными ушибами, ссадинами и переломами. Когда Дима пришел после уроков домой, он увидел, что пьяные родители сидели на кухне. Они стали придираться к Диме, обзывать и ругать его. Дима в ответ пытался возразить, отец от этого пришел в ярость и начал избивать сына всем, что попадалось ему под руку. Сейчас Диме предстоит длительное лечение в больнице. Для того чтобы поддержать Диму, мы решили попросить его ровесников написать Диме письма. Мы думаем, что, когда Дима будет их читать, он почувствует вашу поддержку и скорее пойдет на поправку».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2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160" y="665009"/>
            <a:ext cx="1138936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психологического сопровождения детей – жертв 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позитивной Я-концепции ребенка, пострадавшего от насилия.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умений, навыков, способностей, позволяющих ребенку идентифицировать свои мысли, чувства, поведение для установления доверительных отношений с другими.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Восстановление чувства собственного достоинства и положительного представления о самом себе.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и совершенствование социальных качеств личности ребенка.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Коррекция «</a:t>
            </a:r>
            <a:r>
              <a:rPr lang="ru-MD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сексуализированного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поведения.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способности к </a:t>
            </a:r>
            <a:r>
              <a:rPr lang="ru-MD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самопринятию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Выработка способности к самостоятельному принятию решений.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MD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Этапы </a:t>
            </a:r>
            <a:r>
              <a:rPr lang="ru-MD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психологического сопровождения </a:t>
            </a:r>
            <a:r>
              <a:rPr lang="ru-MD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ребенка ЧИТАТЬ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71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383438"/>
              </p:ext>
            </p:extLst>
          </p:nvPr>
        </p:nvGraphicFramePr>
        <p:xfrm>
          <a:off x="91440" y="28094"/>
          <a:ext cx="12100560" cy="68299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7046">
                  <a:extLst>
                    <a:ext uri="{9D8B030D-6E8A-4147-A177-3AD203B41FA5}">
                      <a16:colId xmlns:a16="http://schemas.microsoft.com/office/drawing/2014/main" val="3444523082"/>
                    </a:ext>
                  </a:extLst>
                </a:gridCol>
                <a:gridCol w="6084942">
                  <a:extLst>
                    <a:ext uri="{9D8B030D-6E8A-4147-A177-3AD203B41FA5}">
                      <a16:colId xmlns:a16="http://schemas.microsoft.com/office/drawing/2014/main" val="4061419712"/>
                    </a:ext>
                  </a:extLst>
                </a:gridCol>
                <a:gridCol w="298572">
                  <a:extLst>
                    <a:ext uri="{9D8B030D-6E8A-4147-A177-3AD203B41FA5}">
                      <a16:colId xmlns:a16="http://schemas.microsoft.com/office/drawing/2014/main" val="1998533354"/>
                    </a:ext>
                  </a:extLst>
                </a:gridCol>
              </a:tblGrid>
              <a:tr h="27720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Симптомы </a:t>
                      </a:r>
                      <a:r>
                        <a:rPr lang="en-US" sz="18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3-7 </a:t>
                      </a:r>
                      <a:r>
                        <a:rPr lang="ru-MD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Первые шаги помощи </a:t>
                      </a:r>
                      <a:endParaRPr lang="en-US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0203683"/>
                  </a:ext>
                </a:extLst>
              </a:tr>
              <a:tr h="51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Беспомощность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пассивность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поддержки, отдыха, комфорта, пищи, возможности играть и/или рисовать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922025"/>
                  </a:ext>
                </a:extLst>
              </a:tr>
              <a:tr h="2772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2.Генерализованный страх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Восстановление защиты со стороны взрослых.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203559"/>
                  </a:ext>
                </a:extLst>
              </a:tr>
              <a:tr h="51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Познавательные трудности (например, не может понять)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Повторные конкретные разъяснения ожидаемых событий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1900371"/>
                  </a:ext>
                </a:extLst>
              </a:tr>
              <a:tr h="51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Трудности распознавания собственных беспокойств.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Знакомство с эмоциональными названиями общих реакций.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5458933"/>
                  </a:ext>
                </a:extLst>
              </a:tr>
              <a:tr h="777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Недостаточность вербализации – элективный </a:t>
                      </a:r>
                      <a:r>
                        <a:rPr lang="ru-MD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мутизм</a:t>
                      </a:r>
                      <a:r>
                        <a:rPr lang="ru-MD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повторяющиеся невербальные проигрывания травмы, немые вопросы.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MD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вербализации общих чувств и жалоб (ребенок еще не в состоянии воспринимать свои чувства по отдельности).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62289860"/>
                  </a:ext>
                </a:extLst>
              </a:tr>
              <a:tr h="51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Приписывание магических свойств воспоминаниям о травме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Отделение травмы от вещественных напоминаний (дома, ящика для игрушек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т.д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.). 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8861037"/>
                  </a:ext>
                </a:extLst>
              </a:tr>
              <a:tr h="777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Расстройства сна (ночные страхи и кошмары, страх засыпания, страх оставаться одному, особенно в темноте)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Поощрение рассказов о них родителям и воспитателям (рисование, лепка того, что пугает).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8414473"/>
                  </a:ext>
                </a:extLst>
              </a:tr>
              <a:tr h="7772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Тревожная привязанность (цепляние за взрослых, нежелание быть без родителей)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постоянной заботы и ухода (например, заверения, что он будет встречен из детского сада/школы). 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Обмен памятными предметами.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0998407"/>
                  </a:ext>
                </a:extLst>
              </a:tr>
              <a:tr h="51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9.Регрессивные симптомы (сосание пальца, энурез, лепетная речь).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Переносимость взрослых к этим временным проявлениям.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2722912"/>
                  </a:ext>
                </a:extLst>
              </a:tr>
              <a:tr h="27720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 Тревоги, связанные с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непониманием смерти, фантазии о «лечении от смерти», ожидания, что умершие могут вернуться, напасть.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Объяснения физической реальности 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3928421"/>
                  </a:ext>
                </a:extLst>
              </a:tr>
              <a:tr h="8134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смерти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897" marR="2889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187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8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69465"/>
              </p:ext>
            </p:extLst>
          </p:nvPr>
        </p:nvGraphicFramePr>
        <p:xfrm>
          <a:off x="132080" y="396240"/>
          <a:ext cx="12059920" cy="6377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93360">
                  <a:extLst>
                    <a:ext uri="{9D8B030D-6E8A-4147-A177-3AD203B41FA5}">
                      <a16:colId xmlns:a16="http://schemas.microsoft.com/office/drawing/2014/main" val="1306877244"/>
                    </a:ext>
                  </a:extLst>
                </a:gridCol>
                <a:gridCol w="6766560">
                  <a:extLst>
                    <a:ext uri="{9D8B030D-6E8A-4147-A177-3AD203B41FA5}">
                      <a16:colId xmlns:a16="http://schemas.microsoft.com/office/drawing/2014/main" val="644404997"/>
                    </a:ext>
                  </a:extLst>
                </a:gridCol>
              </a:tblGrid>
              <a:tr h="424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Поглощенность собственными действиями во время события, озабоченность своей ответственностью и/или виной.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выражении скрытых переживаний, спровоцированных событием.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3174027911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Специфические страхи, запускаемые воспоминаниями или пребыванием в одиночестве.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идентификации и выражении воспоминаний, тревог и в предупреждении их генерализации.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2091011205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Пересказы и проигрывания события (травматические игры), познавательные искажения и обсессивная детализация.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Разрешение говорить и играть, разбор искажений, знания </a:t>
                      </a:r>
                      <a:r>
                        <a:rPr lang="ru-MD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MD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MD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нормальности </a:t>
                      </a: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чувств и реакций.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2243645377"/>
                  </a:ext>
                </a:extLst>
              </a:tr>
              <a:tr h="636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Страх быть подавленным своими переживаниями.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Стимуляция выражения страха, гнева, печали и.т.д. в поддерживающем присутствии взрослого, чтобы предупредить чувство захваченности переживанием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1677512237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Нарушение концентрации и обучения.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Стимуляция сообщать родителям и учителям, когда мысли и чувства мешают.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4102558414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Нарушение сна (плохие сны, страх спать одному).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в рассказах о снах, объяснения, почему бывают плохие сны.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2320828938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Забота о безопасности своей и других.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Помочь поделиться беспокойством, </a:t>
                      </a:r>
                      <a:r>
                        <a:rPr lang="ru-MD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успокоить реалистичной</a:t>
                      </a:r>
                      <a:r>
                        <a:rPr lang="ru-MD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MD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</a:t>
                      </a:r>
                      <a:r>
                        <a:rPr lang="ru-MD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241839557"/>
                  </a:ext>
                </a:extLst>
              </a:tr>
              <a:tr h="530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Нарушенное или нестабильное поведение (н-р: необычно агрессивное или безрассудное поведение, негативизм).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</a:t>
                      </a:r>
                      <a:r>
                        <a:rPr lang="ru-MD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совладании</a:t>
                      </a: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переживаниями, с апелляцией к самоконтролю (н-р: сказав: «Наверное, это тяжело – чувствовать себя </a:t>
                      </a:r>
                      <a:r>
                        <a:rPr lang="ru-MD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таким</a:t>
                      </a:r>
                      <a:r>
                        <a:rPr lang="ru-MD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MD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сердитым</a:t>
                      </a: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»).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3733933665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выздоровлению родителей, страх расстроить родителей своими тревогами.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детьми и родителями, чтобы помочь детям дать знать родителям, что они чувствуют.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147467797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 Забота о других жертвах и их семьях.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Поощрение конструктивных действий в интересах пораженных и погибших.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340107829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 Страх и чувство измененности, вызванные собственными реакциями горя, страх призраков.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сохранении позитивных воспоминаний о том, что он делал в трудный момент.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4" marR="44634" marT="0" marB="0"/>
                </a:tc>
                <a:extLst>
                  <a:ext uri="{0D108BD9-81ED-4DB2-BD59-A6C34878D82A}">
                    <a16:rowId xmlns:a16="http://schemas.microsoft.com/office/drawing/2014/main" val="358583795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81502" y="0"/>
            <a:ext cx="2034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Возраст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лет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38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11931"/>
              </p:ext>
            </p:extLst>
          </p:nvPr>
        </p:nvGraphicFramePr>
        <p:xfrm>
          <a:off x="152400" y="687586"/>
          <a:ext cx="11958320" cy="5902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37760">
                  <a:extLst>
                    <a:ext uri="{9D8B030D-6E8A-4147-A177-3AD203B41FA5}">
                      <a16:colId xmlns:a16="http://schemas.microsoft.com/office/drawing/2014/main" val="2715372549"/>
                    </a:ext>
                  </a:extLst>
                </a:gridCol>
                <a:gridCol w="7020560">
                  <a:extLst>
                    <a:ext uri="{9D8B030D-6E8A-4147-A177-3AD203B41FA5}">
                      <a16:colId xmlns:a16="http://schemas.microsoft.com/office/drawing/2014/main" val="2618759041"/>
                    </a:ext>
                  </a:extLst>
                </a:gridCol>
              </a:tblGrid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Взгляд со стороны, стыд и вина (подобно тому, что бывает у взрослых).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Побуждение к обсуждению события, связанных с ним чувств и реалистического видения того, что было возможно.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66346789"/>
                  </a:ext>
                </a:extLst>
              </a:tr>
              <a:tr h="7502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Тревожное осмысление своих страхов, чувства уязвимости и других эмоциональных реакций, страх казаться ненормальным.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понимании того, что способность переживать такой страх - признак взрослости, поощрение понимания и поддержки в среде сверстников.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2036338429"/>
                  </a:ext>
                </a:extLst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Посттравматические срывы (н-р: использование наркотиков, алкоголя, делинквентное поведение, сексуальные загулы ).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в понимании того, что такое поведение - попытка блокировать свои реакции на событие и заглушить гнев.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1014086558"/>
                  </a:ext>
                </a:extLst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Опасные для жизни правила, саморазрушающее и виктимное поведение.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к побуждениям такого поведения с острыми последствиями, увязывание их с импульсивностью, ведущей к агрессии.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134920040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Резкие изменения в межличностных отношениях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возможных трудностей в отношениях со сверстниками и семьей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1719429911"/>
                  </a:ext>
                </a:extLst>
              </a:tr>
              <a:tr h="900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 Желания и планы мести.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Выслушать имеющиеся планы, обратиться к реальным последствиям их исполнения, поощрять конструктивные альтернативы, способные уменьшить чувство посттравматической беспомощности.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691974477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 Радикальные изменения жизненных установок, влияющих на формирование идентичности.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MD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Связать установки изменений с влиянием травмы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104" marR="63104" marT="0" marB="0"/>
                </a:tc>
                <a:extLst>
                  <a:ext uri="{0D108BD9-81ED-4DB2-BD59-A6C34878D82A}">
                    <a16:rowId xmlns:a16="http://schemas.microsoft.com/office/drawing/2014/main" val="463584797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72284" y="165854"/>
            <a:ext cx="2634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Подростковый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возраст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1886" y="543710"/>
            <a:ext cx="11513975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Жестокое обращение с детьми (насилие) 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любое поведение по отношению к ребёнку, которое нарушает его физическое или психическое благополучие, ставя под угрозу состояние его здоровья и развития.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1258" y="2091286"/>
            <a:ext cx="1140200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Различают четыре основных формы жестокого обращения с детьми: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Эмоциональное (психологическое) насилие.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Физическое насилие.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Сексуальное насилие.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Пренебрежение (заброшенность, беспризорность).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Детские психологические травмы во взрослой жизни - семейный сайт nсuxolog.r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720" y="3592286"/>
            <a:ext cx="4689870" cy="312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27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917" y="299155"/>
            <a:ext cx="11551298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ЭМОЦИОНАЛЬНОЕ (ПСИХОЛОГИЧЕСКОЕ) НАСИЛИЕ – это хронические формы поведения, при которых ребёнка унижают, оскорбляют, высмеивают, тем самым нарушая нормальное развитие его эмоциональной сферы. Психологическое насилие включает в себя продолжающееся, длительное и распространяющееся поведение.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263" y="1492085"/>
            <a:ext cx="11402009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ФИЗИЧЕСКОЕ НАСИЛИЕ – это любое неслучайное нанесение телесных повреждений ребёнку в возрасте до 18 лет родителем или лицом, осуществляющим опеку.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физическому насилию относят также случаи, когда родители умышленно не предотвращают возможности причинении телесных повреждений.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930" y="3003564"/>
            <a:ext cx="11476653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СЕКСУАЛЬНОЕ НАСИЛИЕ –это использование ребёнка и подростка другим лицом для получения сексуального удовлетворения.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целом в литературе не существует единого мнения по поводу определения сексуального насилия, так как оно может включать в себя такие понятия, как сексуальное оскорбление, сексуальное нападение, изнасилование, развращение, инцест, показ порнографии детям, использование детей для производства порнографической продукции и 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проституции (сексуальное злоупотребление).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9917" y="5297091"/>
            <a:ext cx="11355355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ПРЕНЕБРЕЖЕНИЕ –это форма жестокого обращения с детьми, при которой родителями или опекунами не обеспечиваются элементарные нужды ребёнка, такие, как еда, одежда, образование и забота о здоровье.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6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3" y="295884"/>
            <a:ext cx="1182188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Симптомы и диагностика эмоционального насилия</a:t>
            </a:r>
            <a:endParaRPr lang="en-US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Внешние показатели: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Отстает в физическом развитии;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Существенные недостатки в речевом развитии;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трудом поддается воспитательному воздействию;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Отстает в общем развитии от детей своего возраста (развитие памяти, внимания, восприятия, мышления, моторики);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Ночное и/или дневное недержание мочи;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Психосоматические жалобы, такие как головная боль, боль в животе; говорит, что ему «плохо», колет в области сердца и т. д.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3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604" y="228608"/>
            <a:ext cx="11784563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Эмоциональные и поведенческие реакции ребёнка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Слишком активно ведет себя, мешая другим;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Имеет странные привычки (кусается, монотонно раскачивается, щиплется, сосет палец и т. д.);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Плохо спит; ночные приступы страха;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умеет играть с другими детьми;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Всего боится;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 имеет навязчивые идеи;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Дает истерические реакции;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наоборот: заторможен, отрешен, </a:t>
            </a:r>
            <a:endParaRPr lang="ru-MD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включается в разговор или работу;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Эмоционально невосприимчив, равнодушен;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Грустен, </a:t>
            </a:r>
            <a:r>
              <a:rPr lang="ru-MD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депрессивен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Приклеивается» к любому взрослому в поисках внимания и тепла.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 descr="Откуда берутся психологические травмы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238" y="1978090"/>
            <a:ext cx="4682762" cy="313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0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155" y="313588"/>
            <a:ext cx="11961845" cy="467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Симптомы и диагностика физического насилия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Внешние показатели:</a:t>
            </a:r>
            <a:endParaRPr lang="en-US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Синяки и кровоподтеки на теле в различной степени заживания, нанесенные шнуром, ремнем, палкой и т. д.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Необъяснимые следы ожогов, как правило, от сигарет на пятках, ладонях, спине и ягодицах.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Ожоги горячим предметом (от зажигалки, сковородки, утюга и т. д.).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Внутренние повреждения (разрыв печени, в результате удара в живот).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Переломы, вывихи или растяжения, главным образом черепа, носа, лица, в разных стадиях заживания.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на голове участков без волос.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Шрамы, следы связывания, следы ногтей, следы от сжатия пальцами.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 от руки, следы укусов на коже.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Необычное состояние ребёнка после насильственного приема лекарств или алкоголя.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Умерший ребёнок с признаками насилия</a:t>
            </a:r>
            <a:r>
              <a:rPr lang="ru-MD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2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265" y="251369"/>
            <a:ext cx="11616613" cy="6443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Эмоциональные и поведенческие реакции у ребёнка:</a:t>
            </a: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Ощущает тревогу в общении с взрослыми.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Испытывает чувство вины.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Проявляет крайние формы поведения; или агрессивность, или нежелание общаться.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Боится родителей.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Боится идти домой.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Жалуется, что родители бьют.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Часто смотрит в одну точку, ничего не видя вокруг.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долго лежать на одном месте, озираясь вокруг.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плачет при осмотре врача.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Путано отвечает на вопросы.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Болезненно реагирует на плач других.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Иногда ведет себя чрезмерно по-взрослому.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Пытается манипулировать другими, чтобы привлечь к себе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Имеет низкую самооценку.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Необъяснимые изменения в поведении (прежде жизнерадостный ребёнок - теперь постоянно грустен, задумчив, замкнут).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Побег из дома.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Ношение неподходящей к погодным условиям одежды (чтобы скрыть кровоподтеки).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4" descr="Ранняя детская психологическая травма | ВКонтак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918" y="1724154"/>
            <a:ext cx="4835265" cy="3228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0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902" y="675169"/>
            <a:ext cx="11523306" cy="4671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Симптомы, диагностика и последствия сексуального насилия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Симптомы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Внешние показатели: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Порванное, запачканное или окровавленное нижнее белье.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 при ходьбе и сидении.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Жалобы на боль в области половых органов, боли в животе непонятного происхождения, головная боль.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Опухоль или раздражение в области половых органов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Синяки на внешних половых органах.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Кровотечение из половых органов.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Выделения 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 половых органов.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Гематомы на груди, ягодицах, нижней части живота, бедрах.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Следы спермы на одежде, коже и в области половых органов, бёдер.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73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680" y="349443"/>
            <a:ext cx="11653520" cy="64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психического состояния и поведения ребёнка: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дошкольного возраста:</a:t>
            </a:r>
            <a:endParaRPr lang="en-US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Ночные кошмары и нарушение сна.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Тревожность и страхи.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Регрессивное поведение (поступки, характерные для более младшего возраста).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Несвойственные возрасту знания о сексуальном поведении, а также сексуально-агрессивные игры со сверстниками, игрушками или с самим собой.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Открытая мастурбация.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Боится оставаться один с кем-то.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Жалуется взрослым на сексуальные посягательства.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младшего школьного возраста:</a:t>
            </a:r>
            <a:endParaRPr lang="en-US" sz="20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Резкое ухудшение успеваемости.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Посттравматические стрессовые расстройства, неспособность концентрироваться.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Несвойственные возрасту знания о половых вопросах, сексуально- окрашенное поведение.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Гнев, агрессивное поведение.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Ухудшение взаимоотношений со сверстниками и родителями, не являющимися насильниками.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Деструктивное поведение.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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Мастурбация.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5857</TotalTime>
  <Words>2731</Words>
  <Application>Microsoft Office PowerPoint</Application>
  <PresentationFormat>Широкоэкранный</PresentationFormat>
  <Paragraphs>250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11</cp:revision>
  <dcterms:created xsi:type="dcterms:W3CDTF">2023-04-21T14:37:35Z</dcterms:created>
  <dcterms:modified xsi:type="dcterms:W3CDTF">2023-04-25T16:14:38Z</dcterms:modified>
</cp:coreProperties>
</file>