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1" r:id="rId5"/>
    <p:sldId id="262" r:id="rId6"/>
    <p:sldId id="263" r:id="rId7"/>
    <p:sldId id="264" r:id="rId8"/>
    <p:sldId id="294" r:id="rId9"/>
    <p:sldId id="267" r:id="rId10"/>
    <p:sldId id="268" r:id="rId11"/>
    <p:sldId id="269" r:id="rId12"/>
    <p:sldId id="270" r:id="rId13"/>
    <p:sldId id="271" r:id="rId14"/>
    <p:sldId id="272" r:id="rId15"/>
    <p:sldId id="273" r:id="rId16"/>
    <p:sldId id="274" r:id="rId17"/>
    <p:sldId id="309" r:id="rId18"/>
    <p:sldId id="275" r:id="rId19"/>
    <p:sldId id="276" r:id="rId20"/>
    <p:sldId id="277" r:id="rId21"/>
    <p:sldId id="278" r:id="rId22"/>
    <p:sldId id="279" r:id="rId23"/>
    <p:sldId id="280" r:id="rId24"/>
    <p:sldId id="281" r:id="rId25"/>
    <p:sldId id="282" r:id="rId26"/>
    <p:sldId id="283" r:id="rId27"/>
    <p:sldId id="284" r:id="rId28"/>
    <p:sldId id="310"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9/11/2024</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5BA285-9698-1B45-8319-D90A8C63F150}" type="datetimeFigureOut">
              <a:rPr lang="en-US" dirty="0"/>
              <a:t>9/11/2024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9/11/2024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9/11/2024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9/11/2024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CFCDFD-B4CF-A241-8D71-E814B10BEAF4}" type="datetimeFigureOut">
              <a:rPr lang="en-US" dirty="0"/>
              <a:t>9/11/2024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9/11/2024</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9/11/2024</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oxforddictionaries.com/definition/english/equally" TargetMode="External"/><Relationship Id="rId7" Type="http://schemas.openxmlformats.org/officeDocument/2006/relationships/hyperlink" Target="http://www.oxforddictionaries.com/definition/english/refer" TargetMode="External"/><Relationship Id="rId2" Type="http://schemas.openxmlformats.org/officeDocument/2006/relationships/hyperlink" Target="http://www.oxforddictionaries.com/definition/english/root#root__9" TargetMode="External"/><Relationship Id="rId1" Type="http://schemas.openxmlformats.org/officeDocument/2006/relationships/slideLayout" Target="../slideLayouts/slideLayout7.xml"/><Relationship Id="rId6" Type="http://schemas.openxmlformats.org/officeDocument/2006/relationships/hyperlink" Target="http://www.oxforddictionaries.com/definition/english/metaphorical" TargetMode="External"/><Relationship Id="rId5" Type="http://schemas.openxmlformats.org/officeDocument/2006/relationships/hyperlink" Target="http://www.oxforddictionaries.com/definition/english/abstract" TargetMode="External"/><Relationship Id="rId4" Type="http://schemas.openxmlformats.org/officeDocument/2006/relationships/hyperlink" Target="http://www.oxforddictionaries.com/definition/english/additionally"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oxforddictionaries.com/definition/english/analysis" TargetMode="External"/><Relationship Id="rId2" Type="http://schemas.openxmlformats.org/officeDocument/2006/relationships/hyperlink" Target="http://www.oxforddictionaries.com/definition/english/distinction"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B939B-F6A4-47C9-AC95-47D0723E630B}"/>
              </a:ext>
            </a:extLst>
          </p:cNvPr>
          <p:cNvSpPr>
            <a:spLocks noGrp="1"/>
          </p:cNvSpPr>
          <p:nvPr>
            <p:ph type="ctrTitle"/>
          </p:nvPr>
        </p:nvSpPr>
        <p:spPr/>
        <p:txBody>
          <a:bodyPr>
            <a:normAutofit/>
          </a:bodyPr>
          <a:lstStyle/>
          <a:p>
            <a:r>
              <a:rPr lang="en-US" sz="4400" dirty="0"/>
              <a:t>Using</a:t>
            </a:r>
            <a:r>
              <a:rPr lang="en-US" dirty="0"/>
              <a:t> ADJECTIVES </a:t>
            </a:r>
            <a:r>
              <a:rPr lang="en-US" sz="4000" dirty="0"/>
              <a:t>and</a:t>
            </a:r>
            <a:r>
              <a:rPr lang="en-US" dirty="0"/>
              <a:t> ADVERBS </a:t>
            </a:r>
            <a:r>
              <a:rPr lang="en-US" sz="4000" dirty="0"/>
              <a:t>correctly</a:t>
            </a:r>
            <a:endParaRPr lang="ro-RO" sz="4000" dirty="0"/>
          </a:p>
        </p:txBody>
      </p:sp>
      <p:sp>
        <p:nvSpPr>
          <p:cNvPr id="3" name="Subtitle 2">
            <a:extLst>
              <a:ext uri="{FF2B5EF4-FFF2-40B4-BE49-F238E27FC236}">
                <a16:creationId xmlns:a16="http://schemas.microsoft.com/office/drawing/2014/main" id="{D7EC535E-31AA-4F80-8CE4-ABA7400D12B1}"/>
              </a:ext>
            </a:extLst>
          </p:cNvPr>
          <p:cNvSpPr>
            <a:spLocks noGrp="1"/>
          </p:cNvSpPr>
          <p:nvPr>
            <p:ph type="subTitle" idx="1"/>
          </p:nvPr>
        </p:nvSpPr>
        <p:spPr/>
        <p:txBody>
          <a:bodyPr/>
          <a:lstStyle/>
          <a:p>
            <a:pPr algn="r"/>
            <a:endParaRPr lang="ro-RO" dirty="0"/>
          </a:p>
        </p:txBody>
      </p:sp>
    </p:spTree>
    <p:extLst>
      <p:ext uri="{BB962C8B-B14F-4D97-AF65-F5344CB8AC3E}">
        <p14:creationId xmlns:p14="http://schemas.microsoft.com/office/powerpoint/2010/main" val="3423250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07DA3F0-0B36-468A-93B6-B4F024983A0D}"/>
              </a:ext>
            </a:extLst>
          </p:cNvPr>
          <p:cNvSpPr>
            <a:spLocks noGrp="1"/>
          </p:cNvSpPr>
          <p:nvPr>
            <p:ph type="title"/>
          </p:nvPr>
        </p:nvSpPr>
        <p:spPr>
          <a:xfrm>
            <a:off x="1429394" y="443883"/>
            <a:ext cx="10392136" cy="1722268"/>
          </a:xfrm>
        </p:spPr>
        <p:txBody>
          <a:bodyPr>
            <a:normAutofit fontScale="90000"/>
          </a:bodyPr>
          <a:lstStyle/>
          <a:p>
            <a:br>
              <a:rPr lang="en-GB" sz="2700" b="1" u="sng" dirty="0"/>
            </a:br>
            <a:br>
              <a:rPr lang="en-GB" sz="2700" b="1" u="sng" dirty="0"/>
            </a:br>
            <a:br>
              <a:rPr lang="en-GB" sz="2700" b="1" u="sng" dirty="0"/>
            </a:br>
            <a:r>
              <a:rPr lang="en-GB" sz="2700" b="1" u="sng" dirty="0"/>
              <a:t>8. </a:t>
            </a:r>
            <a:r>
              <a:rPr lang="en-GB" sz="2700" dirty="0"/>
              <a:t>A few adjectives and adverbs don’t follow these rules when they form the comparative and superlative degrees. Unfortunately, they are among the most commonly used modifiers in English, so one may need them virtually every day. Since they don’t follow a pattern, they should be memorized.</a:t>
            </a:r>
            <a:br>
              <a:rPr lang="ro-RO" dirty="0"/>
            </a:br>
            <a:endParaRPr lang="ro-RO" dirty="0"/>
          </a:p>
        </p:txBody>
      </p:sp>
      <p:graphicFrame>
        <p:nvGraphicFramePr>
          <p:cNvPr id="6" name="Content Placeholder 5">
            <a:extLst>
              <a:ext uri="{FF2B5EF4-FFF2-40B4-BE49-F238E27FC236}">
                <a16:creationId xmlns:a16="http://schemas.microsoft.com/office/drawing/2014/main" id="{FD6542A8-85EF-4035-8D64-EE509004BAEE}"/>
              </a:ext>
            </a:extLst>
          </p:cNvPr>
          <p:cNvGraphicFramePr>
            <a:graphicFrameLocks noGrp="1"/>
          </p:cNvGraphicFramePr>
          <p:nvPr>
            <p:ph idx="1"/>
            <p:extLst>
              <p:ext uri="{D42A27DB-BD31-4B8C-83A1-F6EECF244321}">
                <p14:modId xmlns:p14="http://schemas.microsoft.com/office/powerpoint/2010/main" val="3034172723"/>
              </p:ext>
            </p:extLst>
          </p:nvPr>
        </p:nvGraphicFramePr>
        <p:xfrm>
          <a:off x="1878629" y="2096018"/>
          <a:ext cx="9245092" cy="3616171"/>
        </p:xfrm>
        <a:graphic>
          <a:graphicData uri="http://schemas.openxmlformats.org/drawingml/2006/table">
            <a:tbl>
              <a:tblPr firstRow="1" firstCol="1" lastRow="1" lastCol="1" bandRow="1" bandCol="1">
                <a:tableStyleId>{5C22544A-7EE6-4342-B048-85BDC9FD1C3A}</a:tableStyleId>
              </a:tblPr>
              <a:tblGrid>
                <a:gridCol w="3081071">
                  <a:extLst>
                    <a:ext uri="{9D8B030D-6E8A-4147-A177-3AD203B41FA5}">
                      <a16:colId xmlns:a16="http://schemas.microsoft.com/office/drawing/2014/main" val="524857884"/>
                    </a:ext>
                  </a:extLst>
                </a:gridCol>
                <a:gridCol w="3340922">
                  <a:extLst>
                    <a:ext uri="{9D8B030D-6E8A-4147-A177-3AD203B41FA5}">
                      <a16:colId xmlns:a16="http://schemas.microsoft.com/office/drawing/2014/main" val="2982130830"/>
                    </a:ext>
                  </a:extLst>
                </a:gridCol>
                <a:gridCol w="2823099">
                  <a:extLst>
                    <a:ext uri="{9D8B030D-6E8A-4147-A177-3AD203B41FA5}">
                      <a16:colId xmlns:a16="http://schemas.microsoft.com/office/drawing/2014/main" val="3893065078"/>
                    </a:ext>
                  </a:extLst>
                </a:gridCol>
              </a:tblGrid>
              <a:tr h="568171">
                <a:tc>
                  <a:txBody>
                    <a:bodyPr/>
                    <a:lstStyle/>
                    <a:p>
                      <a:pPr indent="360000" algn="just">
                        <a:lnSpc>
                          <a:spcPct val="100000"/>
                        </a:lnSpc>
                        <a:spcAft>
                          <a:spcPts val="0"/>
                        </a:spcAft>
                      </a:pPr>
                      <a:r>
                        <a:rPr lang="en-GB" sz="2000" dirty="0">
                          <a:effectLst/>
                        </a:rPr>
                        <a:t>POSITIVE</a:t>
                      </a:r>
                      <a:endParaRPr lang="ro-RO"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360000" algn="just">
                        <a:lnSpc>
                          <a:spcPct val="100000"/>
                        </a:lnSpc>
                        <a:spcAft>
                          <a:spcPts val="0"/>
                        </a:spcAft>
                      </a:pPr>
                      <a:r>
                        <a:rPr lang="en-GB" sz="2000" dirty="0">
                          <a:effectLst/>
                        </a:rPr>
                        <a:t>COMPARATIVE</a:t>
                      </a:r>
                      <a:endParaRPr lang="ro-RO"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360000" algn="just">
                        <a:lnSpc>
                          <a:spcPct val="100000"/>
                        </a:lnSpc>
                        <a:spcAft>
                          <a:spcPts val="0"/>
                        </a:spcAft>
                      </a:pPr>
                      <a:r>
                        <a:rPr lang="en-GB" sz="2000" dirty="0">
                          <a:effectLst/>
                        </a:rPr>
                        <a:t>SUPERLATIVE</a:t>
                      </a:r>
                      <a:endParaRPr lang="ro-RO"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94558393"/>
                  </a:ext>
                </a:extLst>
              </a:tr>
              <a:tr h="284085">
                <a:tc>
                  <a:txBody>
                    <a:bodyPr/>
                    <a:lstStyle/>
                    <a:p>
                      <a:pPr indent="360000" algn="just">
                        <a:lnSpc>
                          <a:spcPct val="100000"/>
                        </a:lnSpc>
                        <a:spcAft>
                          <a:spcPts val="0"/>
                        </a:spcAft>
                      </a:pPr>
                      <a:r>
                        <a:rPr lang="en-GB" sz="2000" b="1" dirty="0">
                          <a:effectLst/>
                        </a:rPr>
                        <a:t>bad</a:t>
                      </a:r>
                      <a:endParaRPr lang="ro-RO"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360000" algn="just">
                        <a:lnSpc>
                          <a:spcPct val="100000"/>
                        </a:lnSpc>
                        <a:spcAft>
                          <a:spcPts val="0"/>
                        </a:spcAft>
                      </a:pPr>
                      <a:r>
                        <a:rPr lang="en-GB" sz="2000" b="1" dirty="0">
                          <a:solidFill>
                            <a:schemeClr val="bg1"/>
                          </a:solidFill>
                          <a:effectLst/>
                        </a:rPr>
                        <a:t>worse</a:t>
                      </a:r>
                      <a:endParaRPr lang="ro-RO"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indent="360000" algn="just">
                        <a:lnSpc>
                          <a:spcPct val="100000"/>
                        </a:lnSpc>
                        <a:spcAft>
                          <a:spcPts val="0"/>
                        </a:spcAft>
                      </a:pPr>
                      <a:r>
                        <a:rPr lang="en-GB" sz="2000" b="1">
                          <a:effectLst/>
                        </a:rPr>
                        <a:t>worst</a:t>
                      </a:r>
                      <a:endParaRPr lang="ro-RO" sz="2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06771373"/>
                  </a:ext>
                </a:extLst>
              </a:tr>
              <a:tr h="284085">
                <a:tc>
                  <a:txBody>
                    <a:bodyPr/>
                    <a:lstStyle/>
                    <a:p>
                      <a:pPr indent="360000" algn="just">
                        <a:lnSpc>
                          <a:spcPct val="100000"/>
                        </a:lnSpc>
                        <a:spcAft>
                          <a:spcPts val="0"/>
                        </a:spcAft>
                      </a:pPr>
                      <a:r>
                        <a:rPr lang="en-GB" sz="2000" b="1" dirty="0">
                          <a:effectLst/>
                        </a:rPr>
                        <a:t>badly</a:t>
                      </a:r>
                      <a:endParaRPr lang="ro-RO"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360000" algn="just">
                        <a:lnSpc>
                          <a:spcPct val="100000"/>
                        </a:lnSpc>
                        <a:spcAft>
                          <a:spcPts val="0"/>
                        </a:spcAft>
                      </a:pPr>
                      <a:r>
                        <a:rPr lang="en-GB" sz="2000" b="1" dirty="0">
                          <a:solidFill>
                            <a:schemeClr val="bg1"/>
                          </a:solidFill>
                          <a:effectLst/>
                        </a:rPr>
                        <a:t>worse</a:t>
                      </a:r>
                      <a:endParaRPr lang="ro-RO"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indent="360000" algn="just">
                        <a:lnSpc>
                          <a:spcPct val="100000"/>
                        </a:lnSpc>
                        <a:spcAft>
                          <a:spcPts val="0"/>
                        </a:spcAft>
                      </a:pPr>
                      <a:r>
                        <a:rPr lang="en-GB" sz="2000" b="1">
                          <a:effectLst/>
                        </a:rPr>
                        <a:t>worst</a:t>
                      </a:r>
                      <a:endParaRPr lang="ro-RO" sz="2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69099958"/>
                  </a:ext>
                </a:extLst>
              </a:tr>
              <a:tr h="284085">
                <a:tc>
                  <a:txBody>
                    <a:bodyPr/>
                    <a:lstStyle/>
                    <a:p>
                      <a:pPr indent="360000" algn="just">
                        <a:lnSpc>
                          <a:spcPct val="100000"/>
                        </a:lnSpc>
                        <a:spcAft>
                          <a:spcPts val="0"/>
                        </a:spcAft>
                      </a:pPr>
                      <a:r>
                        <a:rPr lang="en-GB" sz="2000" b="1" dirty="0">
                          <a:effectLst/>
                        </a:rPr>
                        <a:t>far </a:t>
                      </a:r>
                      <a:endParaRPr lang="ro-RO"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360000" algn="just">
                        <a:lnSpc>
                          <a:spcPct val="100000"/>
                        </a:lnSpc>
                        <a:spcAft>
                          <a:spcPts val="0"/>
                        </a:spcAft>
                      </a:pPr>
                      <a:r>
                        <a:rPr lang="en-GB" sz="2000" b="1" dirty="0">
                          <a:solidFill>
                            <a:schemeClr val="bg1"/>
                          </a:solidFill>
                          <a:effectLst/>
                        </a:rPr>
                        <a:t>farther</a:t>
                      </a:r>
                      <a:endParaRPr lang="ro-RO"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indent="360000" algn="just">
                        <a:lnSpc>
                          <a:spcPct val="100000"/>
                        </a:lnSpc>
                        <a:spcAft>
                          <a:spcPts val="0"/>
                        </a:spcAft>
                      </a:pPr>
                      <a:r>
                        <a:rPr lang="en-GB" sz="2000" b="1">
                          <a:effectLst/>
                        </a:rPr>
                        <a:t>farthest</a:t>
                      </a:r>
                      <a:endParaRPr lang="ro-RO" sz="2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568526885"/>
                  </a:ext>
                </a:extLst>
              </a:tr>
              <a:tr h="284085">
                <a:tc>
                  <a:txBody>
                    <a:bodyPr/>
                    <a:lstStyle/>
                    <a:p>
                      <a:pPr indent="360000" algn="just">
                        <a:lnSpc>
                          <a:spcPct val="100000"/>
                        </a:lnSpc>
                        <a:spcAft>
                          <a:spcPts val="0"/>
                        </a:spcAft>
                      </a:pPr>
                      <a:r>
                        <a:rPr lang="en-GB" sz="2000" b="1">
                          <a:effectLst/>
                        </a:rPr>
                        <a:t>far</a:t>
                      </a:r>
                      <a:endParaRPr lang="ro-RO" sz="2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360000" algn="just">
                        <a:lnSpc>
                          <a:spcPct val="100000"/>
                        </a:lnSpc>
                        <a:spcAft>
                          <a:spcPts val="0"/>
                        </a:spcAft>
                      </a:pPr>
                      <a:r>
                        <a:rPr lang="en-GB" sz="2000" b="1" dirty="0">
                          <a:solidFill>
                            <a:schemeClr val="bg1"/>
                          </a:solidFill>
                          <a:effectLst/>
                        </a:rPr>
                        <a:t>further</a:t>
                      </a:r>
                      <a:endParaRPr lang="ro-RO"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indent="360000" algn="just">
                        <a:lnSpc>
                          <a:spcPct val="100000"/>
                        </a:lnSpc>
                        <a:spcAft>
                          <a:spcPts val="0"/>
                        </a:spcAft>
                      </a:pPr>
                      <a:r>
                        <a:rPr lang="en-GB" sz="2000" b="1">
                          <a:effectLst/>
                        </a:rPr>
                        <a:t>furthest</a:t>
                      </a:r>
                      <a:endParaRPr lang="ro-RO" sz="2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99168692"/>
                  </a:ext>
                </a:extLst>
              </a:tr>
              <a:tr h="284085">
                <a:tc>
                  <a:txBody>
                    <a:bodyPr/>
                    <a:lstStyle/>
                    <a:p>
                      <a:pPr indent="360000" algn="just">
                        <a:lnSpc>
                          <a:spcPct val="100000"/>
                        </a:lnSpc>
                        <a:spcAft>
                          <a:spcPts val="0"/>
                        </a:spcAft>
                      </a:pPr>
                      <a:r>
                        <a:rPr lang="en-GB" sz="2000" b="1">
                          <a:effectLst/>
                        </a:rPr>
                        <a:t>good</a:t>
                      </a:r>
                      <a:endParaRPr lang="ro-RO" sz="2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360000" algn="just">
                        <a:lnSpc>
                          <a:spcPct val="100000"/>
                        </a:lnSpc>
                        <a:spcAft>
                          <a:spcPts val="0"/>
                        </a:spcAft>
                      </a:pPr>
                      <a:r>
                        <a:rPr lang="en-GB" sz="2000" b="1" dirty="0">
                          <a:solidFill>
                            <a:schemeClr val="bg1"/>
                          </a:solidFill>
                          <a:effectLst/>
                        </a:rPr>
                        <a:t>better</a:t>
                      </a:r>
                      <a:endParaRPr lang="ro-RO"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indent="360000" algn="just">
                        <a:lnSpc>
                          <a:spcPct val="100000"/>
                        </a:lnSpc>
                        <a:spcAft>
                          <a:spcPts val="0"/>
                        </a:spcAft>
                      </a:pPr>
                      <a:r>
                        <a:rPr lang="en-GB" sz="2000" b="1">
                          <a:effectLst/>
                        </a:rPr>
                        <a:t>best</a:t>
                      </a:r>
                      <a:endParaRPr lang="ro-RO" sz="2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50047843"/>
                  </a:ext>
                </a:extLst>
              </a:tr>
              <a:tr h="284085">
                <a:tc>
                  <a:txBody>
                    <a:bodyPr/>
                    <a:lstStyle/>
                    <a:p>
                      <a:pPr indent="360000" algn="just">
                        <a:lnSpc>
                          <a:spcPct val="100000"/>
                        </a:lnSpc>
                        <a:spcAft>
                          <a:spcPts val="0"/>
                        </a:spcAft>
                      </a:pPr>
                      <a:r>
                        <a:rPr lang="en-GB" sz="2000" b="1" dirty="0">
                          <a:effectLst/>
                        </a:rPr>
                        <a:t>ill</a:t>
                      </a:r>
                      <a:endParaRPr lang="ro-RO"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360000" algn="just">
                        <a:lnSpc>
                          <a:spcPct val="100000"/>
                        </a:lnSpc>
                        <a:spcAft>
                          <a:spcPts val="0"/>
                        </a:spcAft>
                      </a:pPr>
                      <a:r>
                        <a:rPr lang="en-GB" sz="2000" b="1" dirty="0">
                          <a:solidFill>
                            <a:schemeClr val="bg1"/>
                          </a:solidFill>
                          <a:effectLst/>
                        </a:rPr>
                        <a:t>worse</a:t>
                      </a:r>
                      <a:endParaRPr lang="ro-RO"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indent="360000" algn="just">
                        <a:lnSpc>
                          <a:spcPct val="100000"/>
                        </a:lnSpc>
                        <a:spcAft>
                          <a:spcPts val="0"/>
                        </a:spcAft>
                      </a:pPr>
                      <a:r>
                        <a:rPr lang="en-GB" sz="2000" b="1" dirty="0">
                          <a:effectLst/>
                        </a:rPr>
                        <a:t>worst</a:t>
                      </a:r>
                      <a:endParaRPr lang="ro-RO"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59595967"/>
                  </a:ext>
                </a:extLst>
              </a:tr>
              <a:tr h="284085">
                <a:tc>
                  <a:txBody>
                    <a:bodyPr/>
                    <a:lstStyle/>
                    <a:p>
                      <a:pPr indent="360000" algn="just">
                        <a:lnSpc>
                          <a:spcPct val="100000"/>
                        </a:lnSpc>
                        <a:spcAft>
                          <a:spcPts val="0"/>
                        </a:spcAft>
                      </a:pPr>
                      <a:r>
                        <a:rPr lang="en-GB" sz="2000" b="1">
                          <a:effectLst/>
                        </a:rPr>
                        <a:t>little (amount)</a:t>
                      </a:r>
                      <a:endParaRPr lang="ro-RO" sz="2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360000" algn="just">
                        <a:lnSpc>
                          <a:spcPct val="100000"/>
                        </a:lnSpc>
                        <a:spcAft>
                          <a:spcPts val="0"/>
                        </a:spcAft>
                      </a:pPr>
                      <a:r>
                        <a:rPr lang="en-GB" sz="2000" b="1" dirty="0">
                          <a:solidFill>
                            <a:schemeClr val="bg1"/>
                          </a:solidFill>
                          <a:effectLst/>
                        </a:rPr>
                        <a:t>less</a:t>
                      </a:r>
                      <a:endParaRPr lang="ro-RO"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indent="360000" algn="just">
                        <a:lnSpc>
                          <a:spcPct val="100000"/>
                        </a:lnSpc>
                        <a:spcAft>
                          <a:spcPts val="0"/>
                        </a:spcAft>
                      </a:pPr>
                      <a:r>
                        <a:rPr lang="en-GB" sz="2000" b="1" dirty="0">
                          <a:effectLst/>
                        </a:rPr>
                        <a:t>least</a:t>
                      </a:r>
                      <a:endParaRPr lang="ro-RO"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019702877"/>
                  </a:ext>
                </a:extLst>
              </a:tr>
              <a:tr h="284085">
                <a:tc>
                  <a:txBody>
                    <a:bodyPr/>
                    <a:lstStyle/>
                    <a:p>
                      <a:pPr indent="360000" algn="just">
                        <a:lnSpc>
                          <a:spcPct val="100000"/>
                        </a:lnSpc>
                        <a:spcAft>
                          <a:spcPts val="0"/>
                        </a:spcAft>
                      </a:pPr>
                      <a:r>
                        <a:rPr lang="en-GB" sz="2000" b="1">
                          <a:effectLst/>
                        </a:rPr>
                        <a:t>many</a:t>
                      </a:r>
                      <a:endParaRPr lang="ro-RO" sz="2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360000" algn="just">
                        <a:lnSpc>
                          <a:spcPct val="100000"/>
                        </a:lnSpc>
                        <a:spcAft>
                          <a:spcPts val="0"/>
                        </a:spcAft>
                      </a:pPr>
                      <a:r>
                        <a:rPr lang="en-GB" sz="2000" b="1" dirty="0">
                          <a:solidFill>
                            <a:schemeClr val="bg1"/>
                          </a:solidFill>
                          <a:effectLst/>
                        </a:rPr>
                        <a:t>more</a:t>
                      </a:r>
                      <a:endParaRPr lang="ro-RO"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indent="360000" algn="just">
                        <a:lnSpc>
                          <a:spcPct val="100000"/>
                        </a:lnSpc>
                        <a:spcAft>
                          <a:spcPts val="0"/>
                        </a:spcAft>
                      </a:pPr>
                      <a:r>
                        <a:rPr lang="en-GB" sz="2000" b="1" dirty="0">
                          <a:effectLst/>
                        </a:rPr>
                        <a:t>most</a:t>
                      </a:r>
                      <a:endParaRPr lang="ro-RO"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17464736"/>
                  </a:ext>
                </a:extLst>
              </a:tr>
              <a:tr h="284085">
                <a:tc>
                  <a:txBody>
                    <a:bodyPr/>
                    <a:lstStyle/>
                    <a:p>
                      <a:pPr indent="360000" algn="just">
                        <a:lnSpc>
                          <a:spcPct val="100000"/>
                        </a:lnSpc>
                        <a:spcAft>
                          <a:spcPts val="0"/>
                        </a:spcAft>
                      </a:pPr>
                      <a:r>
                        <a:rPr lang="en-GB" sz="2000" b="1">
                          <a:effectLst/>
                        </a:rPr>
                        <a:t>much</a:t>
                      </a:r>
                      <a:endParaRPr lang="ro-RO" sz="2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360000" algn="just">
                        <a:lnSpc>
                          <a:spcPct val="100000"/>
                        </a:lnSpc>
                        <a:spcAft>
                          <a:spcPts val="0"/>
                        </a:spcAft>
                      </a:pPr>
                      <a:r>
                        <a:rPr lang="en-GB" sz="2000" b="1" dirty="0">
                          <a:solidFill>
                            <a:schemeClr val="bg1"/>
                          </a:solidFill>
                          <a:effectLst/>
                        </a:rPr>
                        <a:t>more</a:t>
                      </a:r>
                      <a:endParaRPr lang="ro-RO" sz="20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indent="360000" algn="just">
                        <a:lnSpc>
                          <a:spcPct val="100000"/>
                        </a:lnSpc>
                        <a:spcAft>
                          <a:spcPts val="0"/>
                        </a:spcAft>
                      </a:pPr>
                      <a:r>
                        <a:rPr lang="en-GB" sz="2000" b="1" dirty="0">
                          <a:effectLst/>
                        </a:rPr>
                        <a:t>most</a:t>
                      </a:r>
                      <a:endParaRPr lang="ro-RO"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74481651"/>
                  </a:ext>
                </a:extLst>
              </a:tr>
              <a:tr h="284085">
                <a:tc>
                  <a:txBody>
                    <a:bodyPr/>
                    <a:lstStyle/>
                    <a:p>
                      <a:pPr indent="360000" algn="just">
                        <a:lnSpc>
                          <a:spcPct val="100000"/>
                        </a:lnSpc>
                        <a:spcAft>
                          <a:spcPts val="0"/>
                        </a:spcAft>
                      </a:pPr>
                      <a:r>
                        <a:rPr lang="en-GB" sz="2000" b="1">
                          <a:effectLst/>
                        </a:rPr>
                        <a:t>well</a:t>
                      </a:r>
                      <a:endParaRPr lang="ro-RO" sz="2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360000" algn="just">
                        <a:lnSpc>
                          <a:spcPct val="100000"/>
                        </a:lnSpc>
                        <a:spcAft>
                          <a:spcPts val="0"/>
                        </a:spcAft>
                      </a:pPr>
                      <a:r>
                        <a:rPr lang="en-GB" sz="2000" b="1">
                          <a:effectLst/>
                        </a:rPr>
                        <a:t>better</a:t>
                      </a:r>
                      <a:endParaRPr lang="ro-RO" sz="20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360000" algn="just">
                        <a:lnSpc>
                          <a:spcPct val="100000"/>
                        </a:lnSpc>
                        <a:spcAft>
                          <a:spcPts val="0"/>
                        </a:spcAft>
                      </a:pPr>
                      <a:r>
                        <a:rPr lang="en-GB" sz="2000" b="1" dirty="0">
                          <a:effectLst/>
                        </a:rPr>
                        <a:t>best</a:t>
                      </a:r>
                      <a:endParaRPr lang="ro-RO" sz="2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49145006"/>
                  </a:ext>
                </a:extLst>
              </a:tr>
            </a:tbl>
          </a:graphicData>
        </a:graphic>
      </p:graphicFrame>
    </p:spTree>
    <p:extLst>
      <p:ext uri="{BB962C8B-B14F-4D97-AF65-F5344CB8AC3E}">
        <p14:creationId xmlns:p14="http://schemas.microsoft.com/office/powerpoint/2010/main" val="587326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4309D82-7AAF-4E71-9B1F-46A7E5C2F940}"/>
              </a:ext>
            </a:extLst>
          </p:cNvPr>
          <p:cNvSpPr/>
          <p:nvPr/>
        </p:nvSpPr>
        <p:spPr>
          <a:xfrm>
            <a:off x="421936" y="346805"/>
            <a:ext cx="10659533" cy="5693866"/>
          </a:xfrm>
          <a:prstGeom prst="rect">
            <a:avLst/>
          </a:prstGeom>
        </p:spPr>
        <p:txBody>
          <a:bodyPr wrap="square">
            <a:spAutoFit/>
          </a:bodyPr>
          <a:lstStyle/>
          <a:p>
            <a:pPr indent="448310" algn="just">
              <a:spcAft>
                <a:spcPts val="0"/>
              </a:spcAft>
            </a:pPr>
            <a:r>
              <a:rPr lang="en-US" sz="2800" i="1" dirty="0">
                <a:solidFill>
                  <a:srgbClr val="FF0000"/>
                </a:solidFill>
                <a:latin typeface="Times New Roman" panose="02020603050405020304" pitchFamily="18" charset="0"/>
                <a:ea typeface="Times New Roman" panose="02020603050405020304" pitchFamily="18" charset="0"/>
              </a:rPr>
              <a:t>Farther</a:t>
            </a:r>
            <a:r>
              <a:rPr lang="en-US" sz="2800" b="1" i="1"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and</a:t>
            </a:r>
            <a:r>
              <a:rPr lang="en-US" sz="2800" b="1" dirty="0">
                <a:latin typeface="Times New Roman" panose="02020603050405020304" pitchFamily="18" charset="0"/>
                <a:ea typeface="Times New Roman" panose="02020603050405020304" pitchFamily="18" charset="0"/>
              </a:rPr>
              <a:t> </a:t>
            </a:r>
            <a:r>
              <a:rPr lang="en-US" sz="2800" i="1" dirty="0">
                <a:solidFill>
                  <a:srgbClr val="FF0000"/>
                </a:solidFill>
                <a:latin typeface="Times New Roman" panose="02020603050405020304" pitchFamily="18" charset="0"/>
                <a:ea typeface="Times New Roman" panose="02020603050405020304" pitchFamily="18" charset="0"/>
              </a:rPr>
              <a:t>further</a:t>
            </a:r>
            <a:r>
              <a:rPr lang="en-US" sz="2800" i="1"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both mean </a:t>
            </a:r>
            <a:r>
              <a:rPr lang="en-US" sz="2800" i="1" dirty="0">
                <a:latin typeface="Times New Roman" panose="02020603050405020304" pitchFamily="18" charset="0"/>
                <a:ea typeface="Times New Roman" panose="02020603050405020304" pitchFamily="18" charset="0"/>
              </a:rPr>
              <a:t>at a greater distance</a:t>
            </a:r>
            <a:r>
              <a:rPr lang="en-US" sz="2800" dirty="0">
                <a:latin typeface="Times New Roman" panose="02020603050405020304" pitchFamily="18" charset="0"/>
                <a:ea typeface="Times New Roman" panose="02020603050405020304" pitchFamily="18" charset="0"/>
              </a:rPr>
              <a:t>, and they are used interchangeably in this sense.</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ro-RO" sz="2800" i="1" dirty="0" err="1">
                <a:latin typeface="Times New Roman" panose="02020603050405020304" pitchFamily="18" charset="0"/>
                <a:ea typeface="Times New Roman" panose="02020603050405020304" pitchFamily="18" charset="0"/>
              </a:rPr>
              <a:t>She</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moved</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further</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down</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the</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train</a:t>
            </a:r>
            <a:r>
              <a:rPr lang="ro-RO" sz="2800" i="1" dirty="0">
                <a:latin typeface="Times New Roman" panose="02020603050405020304" pitchFamily="18" charset="0"/>
                <a:ea typeface="Times New Roman" panose="02020603050405020304" pitchFamily="18" charset="0"/>
              </a:rPr>
              <a:t>.</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ro-RO" sz="2800" i="1" dirty="0" err="1">
                <a:latin typeface="Times New Roman" panose="02020603050405020304" pitchFamily="18" charset="0"/>
                <a:ea typeface="Times New Roman" panose="02020603050405020304" pitchFamily="18" charset="0"/>
              </a:rPr>
              <a:t>She</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moved</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farther</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down</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the</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train</a:t>
            </a:r>
            <a:r>
              <a:rPr lang="ro-RO" sz="2800" i="1" dirty="0">
                <a:latin typeface="Times New Roman" panose="02020603050405020304" pitchFamily="18" charset="0"/>
                <a:ea typeface="Times New Roman" panose="02020603050405020304" pitchFamily="18" charset="0"/>
              </a:rPr>
              <a:t>.</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ro-RO" sz="2800" dirty="0">
                <a:latin typeface="Times New Roman" panose="02020603050405020304" pitchFamily="18" charset="0"/>
                <a:ea typeface="Times New Roman" panose="02020603050405020304" pitchFamily="18" charset="0"/>
              </a:rPr>
              <a:t>Both </a:t>
            </a:r>
            <a:r>
              <a:rPr lang="ro-RO" sz="2800" dirty="0" err="1">
                <a:latin typeface="Times New Roman" panose="02020603050405020304" pitchFamily="18" charset="0"/>
                <a:ea typeface="Times New Roman" panose="02020603050405020304" pitchFamily="18" charset="0"/>
              </a:rPr>
              <a:t>words</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share</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the</a:t>
            </a:r>
            <a:r>
              <a:rPr lang="ro-RO" sz="2800" dirty="0">
                <a:latin typeface="Times New Roman" panose="02020603050405020304" pitchFamily="18" charset="0"/>
                <a:ea typeface="Times New Roman" panose="02020603050405020304" pitchFamily="18" charset="0"/>
              </a:rPr>
              <a:t> same </a:t>
            </a:r>
            <a:r>
              <a:rPr lang="ro-RO" sz="2800" u="sng" dirty="0" err="1">
                <a:solidFill>
                  <a:srgbClr val="0000FF"/>
                </a:solidFill>
                <a:latin typeface="Times New Roman" panose="02020603050405020304" pitchFamily="18" charset="0"/>
                <a:ea typeface="Times New Roman" panose="02020603050405020304" pitchFamily="18" charset="0"/>
                <a:hlinkClick r:id="rId2"/>
              </a:rPr>
              <a:t>roots</a:t>
            </a:r>
            <a:r>
              <a:rPr lang="ro-RO" sz="2800" dirty="0">
                <a:latin typeface="Times New Roman" panose="02020603050405020304" pitchFamily="18" charset="0"/>
                <a:ea typeface="Times New Roman" panose="02020603050405020304" pitchFamily="18" charset="0"/>
              </a:rPr>
              <a:t>: in </a:t>
            </a:r>
            <a:r>
              <a:rPr lang="ro-RO" sz="2800" dirty="0" err="1">
                <a:latin typeface="Times New Roman" panose="02020603050405020304" pitchFamily="18" charset="0"/>
                <a:ea typeface="Times New Roman" panose="02020603050405020304" pitchFamily="18" charset="0"/>
              </a:rPr>
              <a:t>the</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sentences</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given</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above</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where</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the</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sense</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is</a:t>
            </a:r>
            <a:r>
              <a:rPr lang="ro-RO" sz="2800" dirty="0">
                <a:latin typeface="Times New Roman" panose="02020603050405020304" pitchFamily="18" charset="0"/>
                <a:ea typeface="Times New Roman" panose="02020603050405020304" pitchFamily="18" charset="0"/>
              </a:rPr>
              <a:t> ‘at, </a:t>
            </a:r>
            <a:r>
              <a:rPr lang="ro-RO" sz="2800" dirty="0" err="1">
                <a:latin typeface="Times New Roman" panose="02020603050405020304" pitchFamily="18" charset="0"/>
                <a:ea typeface="Times New Roman" panose="02020603050405020304" pitchFamily="18" charset="0"/>
              </a:rPr>
              <a:t>to</a:t>
            </a:r>
            <a:r>
              <a:rPr lang="ro-RO" sz="2800" dirty="0">
                <a:latin typeface="Times New Roman" panose="02020603050405020304" pitchFamily="18" charset="0"/>
                <a:ea typeface="Times New Roman" panose="02020603050405020304" pitchFamily="18" charset="0"/>
              </a:rPr>
              <a:t>, or </a:t>
            </a:r>
            <a:r>
              <a:rPr lang="ro-RO" sz="2800" dirty="0" err="1">
                <a:latin typeface="Times New Roman" panose="02020603050405020304" pitchFamily="18" charset="0"/>
                <a:ea typeface="Times New Roman" panose="02020603050405020304" pitchFamily="18" charset="0"/>
              </a:rPr>
              <a:t>by</a:t>
            </a:r>
            <a:r>
              <a:rPr lang="ro-RO" sz="2800" dirty="0">
                <a:latin typeface="Times New Roman" panose="02020603050405020304" pitchFamily="18" charset="0"/>
                <a:ea typeface="Times New Roman" panose="02020603050405020304" pitchFamily="18" charset="0"/>
              </a:rPr>
              <a:t> a </a:t>
            </a:r>
            <a:r>
              <a:rPr lang="ro-RO" sz="2800" dirty="0" err="1">
                <a:latin typeface="Times New Roman" panose="02020603050405020304" pitchFamily="18" charset="0"/>
                <a:ea typeface="Times New Roman" panose="02020603050405020304" pitchFamily="18" charset="0"/>
              </a:rPr>
              <a:t>greater</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distance</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there</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is</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no</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difference</a:t>
            </a:r>
            <a:r>
              <a:rPr lang="ro-RO" sz="2800" dirty="0">
                <a:latin typeface="Times New Roman" panose="02020603050405020304" pitchFamily="18" charset="0"/>
                <a:ea typeface="Times New Roman" panose="02020603050405020304" pitchFamily="18" charset="0"/>
              </a:rPr>
              <a:t> in </a:t>
            </a:r>
            <a:r>
              <a:rPr lang="ro-RO" sz="2800" dirty="0" err="1">
                <a:latin typeface="Times New Roman" panose="02020603050405020304" pitchFamily="18" charset="0"/>
                <a:ea typeface="Times New Roman" panose="02020603050405020304" pitchFamily="18" charset="0"/>
              </a:rPr>
              <a:t>meaning</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and</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both</a:t>
            </a:r>
            <a:r>
              <a:rPr lang="ro-RO" sz="2800" dirty="0">
                <a:latin typeface="Times New Roman" panose="02020603050405020304" pitchFamily="18" charset="0"/>
                <a:ea typeface="Times New Roman" panose="02020603050405020304" pitchFamily="18" charset="0"/>
              </a:rPr>
              <a:t> are </a:t>
            </a:r>
            <a:r>
              <a:rPr lang="ro-RO" sz="2800" u="sng" dirty="0" err="1">
                <a:solidFill>
                  <a:srgbClr val="0000FF"/>
                </a:solidFill>
                <a:latin typeface="Times New Roman" panose="02020603050405020304" pitchFamily="18" charset="0"/>
                <a:ea typeface="Times New Roman" panose="02020603050405020304" pitchFamily="18" charset="0"/>
                <a:hlinkClick r:id="rId3"/>
              </a:rPr>
              <a:t>equally</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correct</a:t>
            </a:r>
            <a:r>
              <a:rPr lang="ro-RO" sz="2800" dirty="0">
                <a:latin typeface="Times New Roman" panose="02020603050405020304" pitchFamily="18" charset="0"/>
                <a:ea typeface="Times New Roman" panose="02020603050405020304" pitchFamily="18" charset="0"/>
              </a:rPr>
              <a:t>.</a:t>
            </a:r>
          </a:p>
          <a:p>
            <a:pPr indent="448310" algn="just">
              <a:spcAft>
                <a:spcPts val="0"/>
              </a:spcAft>
            </a:pPr>
            <a:r>
              <a:rPr lang="ro-RO" sz="2800" i="1" dirty="0" err="1">
                <a:solidFill>
                  <a:srgbClr val="FF0000"/>
                </a:solidFill>
                <a:latin typeface="Times New Roman" panose="02020603050405020304" pitchFamily="18" charset="0"/>
                <a:ea typeface="Times New Roman" panose="02020603050405020304" pitchFamily="18" charset="0"/>
              </a:rPr>
              <a:t>Further</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is</a:t>
            </a:r>
            <a:r>
              <a:rPr lang="ro-RO" sz="2800" dirty="0">
                <a:latin typeface="Times New Roman" panose="02020603050405020304" pitchFamily="18" charset="0"/>
                <a:ea typeface="Times New Roman" panose="02020603050405020304" pitchFamily="18" charset="0"/>
              </a:rPr>
              <a:t> a </a:t>
            </a:r>
            <a:r>
              <a:rPr lang="ro-RO" sz="2800" dirty="0" err="1">
                <a:latin typeface="Times New Roman" panose="02020603050405020304" pitchFamily="18" charset="0"/>
                <a:ea typeface="Times New Roman" panose="02020603050405020304" pitchFamily="18" charset="0"/>
              </a:rPr>
              <a:t>much</a:t>
            </a:r>
            <a:r>
              <a:rPr lang="ro-RO" sz="2800" dirty="0">
                <a:latin typeface="Times New Roman" panose="02020603050405020304" pitchFamily="18" charset="0"/>
                <a:ea typeface="Times New Roman" panose="02020603050405020304" pitchFamily="18" charset="0"/>
              </a:rPr>
              <a:t> more </a:t>
            </a:r>
            <a:r>
              <a:rPr lang="ro-RO" sz="2800" dirty="0" err="1">
                <a:latin typeface="Times New Roman" panose="02020603050405020304" pitchFamily="18" charset="0"/>
                <a:ea typeface="Times New Roman" panose="02020603050405020304" pitchFamily="18" charset="0"/>
              </a:rPr>
              <a:t>common</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word</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though</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and</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is</a:t>
            </a:r>
            <a:r>
              <a:rPr lang="ro-RO" sz="2800" dirty="0">
                <a:latin typeface="Times New Roman" panose="02020603050405020304" pitchFamily="18" charset="0"/>
                <a:ea typeface="Times New Roman" panose="02020603050405020304" pitchFamily="18" charset="0"/>
              </a:rPr>
              <a:t> </a:t>
            </a:r>
            <a:r>
              <a:rPr lang="ro-RO" sz="2800" u="sng" dirty="0" err="1">
                <a:solidFill>
                  <a:srgbClr val="0000FF"/>
                </a:solidFill>
                <a:latin typeface="Times New Roman" panose="02020603050405020304" pitchFamily="18" charset="0"/>
                <a:ea typeface="Times New Roman" panose="02020603050405020304" pitchFamily="18" charset="0"/>
                <a:hlinkClick r:id="rId4"/>
              </a:rPr>
              <a:t>additionally</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used</a:t>
            </a:r>
            <a:r>
              <a:rPr lang="ro-RO" sz="2800" dirty="0">
                <a:latin typeface="Times New Roman" panose="02020603050405020304" pitchFamily="18" charset="0"/>
                <a:ea typeface="Times New Roman" panose="02020603050405020304" pitchFamily="18" charset="0"/>
              </a:rPr>
              <a:t> in </a:t>
            </a:r>
            <a:r>
              <a:rPr lang="ro-RO" sz="2800" dirty="0" err="1">
                <a:latin typeface="Times New Roman" panose="02020603050405020304" pitchFamily="18" charset="0"/>
                <a:ea typeface="Times New Roman" panose="02020603050405020304" pitchFamily="18" charset="0"/>
              </a:rPr>
              <a:t>various</a:t>
            </a:r>
            <a:r>
              <a:rPr lang="ro-RO" sz="2800" dirty="0">
                <a:latin typeface="Times New Roman" panose="02020603050405020304" pitchFamily="18" charset="0"/>
                <a:ea typeface="Times New Roman" panose="02020603050405020304" pitchFamily="18" charset="0"/>
              </a:rPr>
              <a:t> </a:t>
            </a:r>
            <a:r>
              <a:rPr lang="ro-RO" sz="2800" u="sng" dirty="0">
                <a:solidFill>
                  <a:srgbClr val="0000FF"/>
                </a:solidFill>
                <a:latin typeface="Times New Roman" panose="02020603050405020304" pitchFamily="18" charset="0"/>
                <a:ea typeface="Times New Roman" panose="02020603050405020304" pitchFamily="18" charset="0"/>
                <a:hlinkClick r:id="rId5"/>
              </a:rPr>
              <a:t>abstract</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and</a:t>
            </a:r>
            <a:r>
              <a:rPr lang="ro-RO" sz="2800" dirty="0">
                <a:latin typeface="Times New Roman" panose="02020603050405020304" pitchFamily="18" charset="0"/>
                <a:ea typeface="Times New Roman" panose="02020603050405020304" pitchFamily="18" charset="0"/>
              </a:rPr>
              <a:t> </a:t>
            </a:r>
            <a:r>
              <a:rPr lang="ro-RO" sz="2800" u="sng" dirty="0" err="1">
                <a:solidFill>
                  <a:srgbClr val="0000FF"/>
                </a:solidFill>
                <a:latin typeface="Times New Roman" panose="02020603050405020304" pitchFamily="18" charset="0"/>
                <a:ea typeface="Times New Roman" panose="02020603050405020304" pitchFamily="18" charset="0"/>
                <a:hlinkClick r:id="rId6"/>
              </a:rPr>
              <a:t>metaphorical</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contexts</a:t>
            </a:r>
            <a:r>
              <a:rPr lang="ro-RO" sz="2800" dirty="0">
                <a:latin typeface="Times New Roman" panose="02020603050405020304" pitchFamily="18" charset="0"/>
                <a:ea typeface="Times New Roman" panose="02020603050405020304" pitchFamily="18" charset="0"/>
              </a:rPr>
              <a:t>, for </a:t>
            </a:r>
            <a:r>
              <a:rPr lang="ro-RO" sz="2800" dirty="0" err="1">
                <a:latin typeface="Times New Roman" panose="02020603050405020304" pitchFamily="18" charset="0"/>
                <a:ea typeface="Times New Roman" panose="02020603050405020304" pitchFamily="18" charset="0"/>
              </a:rPr>
              <a:t>example</a:t>
            </a:r>
            <a:r>
              <a:rPr lang="ro-RO" sz="2800" dirty="0">
                <a:latin typeface="Times New Roman" panose="02020603050405020304" pitchFamily="18" charset="0"/>
                <a:ea typeface="Times New Roman" panose="02020603050405020304" pitchFamily="18" charset="0"/>
              </a:rPr>
              <a:t> </a:t>
            </a:r>
            <a:r>
              <a:rPr lang="ro-RO" sz="2800" u="sng" dirty="0" err="1">
                <a:solidFill>
                  <a:srgbClr val="0000FF"/>
                </a:solidFill>
                <a:latin typeface="Times New Roman" panose="02020603050405020304" pitchFamily="18" charset="0"/>
                <a:ea typeface="Times New Roman" panose="02020603050405020304" pitchFamily="18" charset="0"/>
                <a:hlinkClick r:id="rId7"/>
              </a:rPr>
              <a:t>referring</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to</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time</a:t>
            </a:r>
            <a:r>
              <a:rPr lang="ro-RO" sz="2800" dirty="0">
                <a:latin typeface="Times New Roman" panose="02020603050405020304" pitchFamily="18" charset="0"/>
                <a:ea typeface="Times New Roman" panose="02020603050405020304" pitchFamily="18" charset="0"/>
              </a:rPr>
              <a:t>, in </a:t>
            </a:r>
            <a:r>
              <a:rPr lang="ro-RO" sz="2800" dirty="0" err="1">
                <a:latin typeface="Times New Roman" panose="02020603050405020304" pitchFamily="18" charset="0"/>
                <a:ea typeface="Times New Roman" panose="02020603050405020304" pitchFamily="18" charset="0"/>
              </a:rPr>
              <a:t>which</a:t>
            </a:r>
            <a:r>
              <a:rPr lang="ro-RO" sz="2800"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farther</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is</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unusual</a:t>
            </a:r>
            <a:r>
              <a:rPr lang="ro-RO" sz="2800" dirty="0">
                <a:latin typeface="Times New Roman" panose="02020603050405020304" pitchFamily="18" charset="0"/>
                <a:ea typeface="Times New Roman" panose="02020603050405020304" pitchFamily="18" charset="0"/>
              </a:rPr>
              <a:t>, e.g.: </a:t>
            </a:r>
            <a:r>
              <a:rPr lang="ro-RO" sz="2800" i="1" dirty="0" err="1">
                <a:latin typeface="Times New Roman" panose="02020603050405020304" pitchFamily="18" charset="0"/>
                <a:ea typeface="Times New Roman" panose="02020603050405020304" pitchFamily="18" charset="0"/>
              </a:rPr>
              <a:t>without</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further</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delay</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ro-RO" sz="2800" i="1" dirty="0" err="1">
                <a:latin typeface="Times New Roman" panose="02020603050405020304" pitchFamily="18" charset="0"/>
                <a:ea typeface="Times New Roman" panose="02020603050405020304" pitchFamily="18" charset="0"/>
              </a:rPr>
              <a:t>Have</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you</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anything</a:t>
            </a:r>
            <a:r>
              <a:rPr lang="ro-RO" sz="2800" i="1" dirty="0">
                <a:latin typeface="Times New Roman" panose="02020603050405020304" pitchFamily="18" charset="0"/>
                <a:ea typeface="Times New Roman" panose="02020603050405020304" pitchFamily="18" charset="0"/>
              </a:rPr>
              <a:t> </a:t>
            </a:r>
            <a:r>
              <a:rPr lang="ro-RO" sz="2800" i="1" dirty="0" err="1">
                <a:solidFill>
                  <a:srgbClr val="FF0000"/>
                </a:solidFill>
                <a:latin typeface="Times New Roman" panose="02020603050405020304" pitchFamily="18" charset="0"/>
                <a:ea typeface="Times New Roman" panose="02020603050405020304" pitchFamily="18" charset="0"/>
              </a:rPr>
              <a:t>further</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to</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say</a:t>
            </a:r>
            <a:r>
              <a:rPr lang="ro-RO" sz="2800" i="1" dirty="0">
                <a:latin typeface="Times New Roman" panose="02020603050405020304" pitchFamily="18" charset="0"/>
                <a:ea typeface="Times New Roman" panose="02020603050405020304" pitchFamily="18" charset="0"/>
              </a:rPr>
              <a:t>?</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ro-RO" sz="2800" i="1" dirty="0" err="1">
                <a:latin typeface="Times New Roman" panose="02020603050405020304" pitchFamily="18" charset="0"/>
                <a:ea typeface="Times New Roman" panose="02020603050405020304" pitchFamily="18" charset="0"/>
              </a:rPr>
              <a:t>We</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intend</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to</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stay</a:t>
            </a:r>
            <a:r>
              <a:rPr lang="ro-RO" sz="2800" i="1" dirty="0">
                <a:latin typeface="Times New Roman" panose="02020603050405020304" pitchFamily="18" charset="0"/>
                <a:ea typeface="Times New Roman" panose="02020603050405020304" pitchFamily="18" charset="0"/>
              </a:rPr>
              <a:t> a </a:t>
            </a:r>
            <a:r>
              <a:rPr lang="ro-RO" sz="2800" i="1" dirty="0" err="1">
                <a:solidFill>
                  <a:srgbClr val="FF0000"/>
                </a:solidFill>
                <a:latin typeface="Times New Roman" panose="02020603050405020304" pitchFamily="18" charset="0"/>
                <a:ea typeface="Times New Roman" panose="02020603050405020304" pitchFamily="18" charset="0"/>
              </a:rPr>
              <a:t>further</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two</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weeks</a:t>
            </a:r>
            <a:r>
              <a:rPr lang="ro-RO" sz="2800" i="1" dirty="0">
                <a:latin typeface="Times New Roman" panose="02020603050405020304" pitchFamily="18" charset="0"/>
                <a:ea typeface="Times New Roman" panose="02020603050405020304" pitchFamily="18" charset="0"/>
              </a:rPr>
              <a:t>.</a:t>
            </a:r>
            <a:endParaRPr lang="ro-RO"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43610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797C36D-F0BB-4752-9EB6-16ED75BFA4D4}"/>
              </a:ext>
            </a:extLst>
          </p:cNvPr>
          <p:cNvSpPr/>
          <p:nvPr/>
        </p:nvSpPr>
        <p:spPr>
          <a:xfrm>
            <a:off x="651933" y="618067"/>
            <a:ext cx="10811934" cy="5262979"/>
          </a:xfrm>
          <a:prstGeom prst="rect">
            <a:avLst/>
          </a:prstGeom>
        </p:spPr>
        <p:txBody>
          <a:bodyPr wrap="square">
            <a:spAutoFit/>
          </a:bodyPr>
          <a:lstStyle/>
          <a:p>
            <a:pPr indent="448310" algn="just">
              <a:spcAft>
                <a:spcPts val="0"/>
              </a:spcAft>
            </a:pPr>
            <a:r>
              <a:rPr lang="en-US" sz="2800" i="1" dirty="0">
                <a:solidFill>
                  <a:srgbClr val="FF0000"/>
                </a:solidFill>
                <a:latin typeface="Times New Roman" panose="02020603050405020304" pitchFamily="18" charset="0"/>
                <a:ea typeface="Times New Roman" panose="02020603050405020304" pitchFamily="18" charset="0"/>
              </a:rPr>
              <a:t>Further</a:t>
            </a:r>
            <a:r>
              <a:rPr lang="en-US" sz="2800" i="1"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has senses it does not share with </a:t>
            </a:r>
            <a:r>
              <a:rPr lang="en-US" sz="2800" i="1" dirty="0">
                <a:latin typeface="Times New Roman" panose="02020603050405020304" pitchFamily="18" charset="0"/>
                <a:ea typeface="Times New Roman" panose="02020603050405020304" pitchFamily="18" charset="0"/>
              </a:rPr>
              <a:t>farther</a:t>
            </a:r>
            <a:r>
              <a:rPr lang="en-US" sz="2800" dirty="0">
                <a:latin typeface="Times New Roman" panose="02020603050405020304" pitchFamily="18" charset="0"/>
                <a:ea typeface="Times New Roman" panose="02020603050405020304" pitchFamily="18" charset="0"/>
              </a:rPr>
              <a:t>. It works as an adjective meaning </a:t>
            </a:r>
            <a:r>
              <a:rPr lang="en-US" sz="2800" i="1" dirty="0">
                <a:solidFill>
                  <a:srgbClr val="FF0000"/>
                </a:solidFill>
                <a:latin typeface="Times New Roman" panose="02020603050405020304" pitchFamily="18" charset="0"/>
                <a:ea typeface="Times New Roman" panose="02020603050405020304" pitchFamily="18" charset="0"/>
              </a:rPr>
              <a:t>additional</a:t>
            </a:r>
            <a:r>
              <a:rPr lang="en-US" sz="2800" dirty="0">
                <a:latin typeface="Times New Roman" panose="02020603050405020304" pitchFamily="18" charset="0"/>
                <a:ea typeface="Times New Roman" panose="02020603050405020304" pitchFamily="18" charset="0"/>
              </a:rPr>
              <a:t>: </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US" sz="2800" i="1" dirty="0">
                <a:solidFill>
                  <a:srgbClr val="00B050"/>
                </a:solidFill>
                <a:latin typeface="Times New Roman" panose="02020603050405020304" pitchFamily="18" charset="0"/>
                <a:ea typeface="Times New Roman" panose="02020603050405020304" pitchFamily="18" charset="0"/>
              </a:rPr>
              <a:t>I have no further questions</a:t>
            </a:r>
            <a:r>
              <a:rPr lang="en-US" sz="2800" dirty="0">
                <a:solidFill>
                  <a:srgbClr val="00B050"/>
                </a:solidFill>
                <a:latin typeface="Times New Roman" panose="02020603050405020304" pitchFamily="18" charset="0"/>
                <a:ea typeface="Times New Roman" panose="02020603050405020304" pitchFamily="18" charset="0"/>
              </a:rPr>
              <a:t>.</a:t>
            </a:r>
            <a:endParaRPr lang="ro-RO" sz="28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r>
              <a:rPr lang="en-US" sz="2800" i="1"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It works as an adverb meaning </a:t>
            </a:r>
            <a:r>
              <a:rPr lang="en-US" sz="2800" i="1" dirty="0">
                <a:solidFill>
                  <a:srgbClr val="FF0000"/>
                </a:solidFill>
                <a:latin typeface="Times New Roman" panose="02020603050405020304" pitchFamily="18" charset="0"/>
                <a:ea typeface="Times New Roman" panose="02020603050405020304" pitchFamily="18" charset="0"/>
              </a:rPr>
              <a:t>additionally</a:t>
            </a:r>
            <a:r>
              <a:rPr lang="en-US" sz="2800" dirty="0">
                <a:latin typeface="Times New Roman" panose="02020603050405020304" pitchFamily="18" charset="0"/>
                <a:ea typeface="Times New Roman" panose="02020603050405020304" pitchFamily="18" charset="0"/>
              </a:rPr>
              <a:t>:</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US" sz="2800" i="1" dirty="0">
                <a:solidFill>
                  <a:srgbClr val="00B050"/>
                </a:solidFill>
                <a:latin typeface="Times New Roman" panose="02020603050405020304" pitchFamily="18" charset="0"/>
                <a:ea typeface="Times New Roman" panose="02020603050405020304" pitchFamily="18" charset="0"/>
              </a:rPr>
              <a:t>He said he did not spend the money, and stated further that he had never even received it.</a:t>
            </a:r>
            <a:endParaRPr lang="ro-RO" sz="28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r>
              <a:rPr lang="en-US" sz="2800" dirty="0">
                <a:latin typeface="Times New Roman" panose="02020603050405020304" pitchFamily="18" charset="0"/>
                <a:ea typeface="Times New Roman" panose="02020603050405020304" pitchFamily="18" charset="0"/>
              </a:rPr>
              <a:t>And it works as a verb meaning </a:t>
            </a:r>
            <a:r>
              <a:rPr lang="en-US" sz="2800" i="1" dirty="0">
                <a:solidFill>
                  <a:srgbClr val="FF0000"/>
                </a:solidFill>
                <a:latin typeface="Times New Roman" panose="02020603050405020304" pitchFamily="18" charset="0"/>
                <a:ea typeface="Times New Roman" panose="02020603050405020304" pitchFamily="18" charset="0"/>
              </a:rPr>
              <a:t>to advance (something</a:t>
            </a:r>
            <a:r>
              <a:rPr lang="en-US" sz="2800" i="1" dirty="0">
                <a:latin typeface="Times New Roman" panose="02020603050405020304" pitchFamily="18" charset="0"/>
                <a:ea typeface="Times New Roman" panose="02020603050405020304" pitchFamily="18" charset="0"/>
              </a:rPr>
              <a:t>):</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US" sz="2800" i="1" dirty="0">
                <a:solidFill>
                  <a:srgbClr val="00B050"/>
                </a:solidFill>
                <a:latin typeface="Times New Roman" panose="02020603050405020304" pitchFamily="18" charset="0"/>
                <a:ea typeface="Times New Roman" panose="02020603050405020304" pitchFamily="18" charset="0"/>
              </a:rPr>
              <a:t>This website is meant to further understanding of 21st-century English</a:t>
            </a:r>
            <a:r>
              <a:rPr lang="en-US" sz="2800" i="1" dirty="0">
                <a:latin typeface="Times New Roman" panose="02020603050405020304" pitchFamily="18" charset="0"/>
                <a:ea typeface="Times New Roman" panose="02020603050405020304" pitchFamily="18" charset="0"/>
              </a:rPr>
              <a:t>.</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US" sz="2800" i="1" dirty="0">
                <a:latin typeface="Times New Roman" panose="02020603050405020304" pitchFamily="18" charset="0"/>
                <a:ea typeface="Times New Roman" panose="02020603050405020304" pitchFamily="18" charset="0"/>
              </a:rPr>
              <a:t>Farther </a:t>
            </a:r>
            <a:r>
              <a:rPr lang="en-US" sz="2800" dirty="0">
                <a:latin typeface="Times New Roman" panose="02020603050405020304" pitchFamily="18" charset="0"/>
                <a:ea typeface="Times New Roman" panose="02020603050405020304" pitchFamily="18" charset="0"/>
              </a:rPr>
              <a:t>is not commonly used these ways.</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ro-RO" sz="2800" dirty="0">
                <a:latin typeface="Times New Roman" panose="02020603050405020304" pitchFamily="18" charset="0"/>
                <a:ea typeface="Times New Roman" panose="02020603050405020304" pitchFamily="18" charset="0"/>
              </a:rPr>
              <a:t>The same </a:t>
            </a:r>
            <a:r>
              <a:rPr lang="ro-RO" sz="2800" dirty="0" err="1">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distinction</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is</a:t>
            </a:r>
            <a:r>
              <a:rPr lang="ro-RO" sz="2800" dirty="0">
                <a:latin typeface="Times New Roman" panose="02020603050405020304" pitchFamily="18" charset="0"/>
                <a:ea typeface="Times New Roman" panose="02020603050405020304" pitchFamily="18" charset="0"/>
              </a:rPr>
              <a:t> made </a:t>
            </a:r>
            <a:r>
              <a:rPr lang="ro-RO" sz="2800" dirty="0" err="1">
                <a:latin typeface="Times New Roman" panose="02020603050405020304" pitchFamily="18" charset="0"/>
                <a:ea typeface="Times New Roman" panose="02020603050405020304" pitchFamily="18" charset="0"/>
              </a:rPr>
              <a:t>between</a:t>
            </a:r>
            <a:r>
              <a:rPr lang="ro-RO" sz="2800"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farthest</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and</a:t>
            </a:r>
            <a:r>
              <a:rPr lang="ro-RO" sz="2800"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furthest</a:t>
            </a:r>
            <a:r>
              <a:rPr lang="ro-RO" sz="2800"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	</a:t>
            </a:r>
            <a:r>
              <a:rPr lang="en-US" sz="2800" i="1" dirty="0">
                <a:solidFill>
                  <a:srgbClr val="00B050"/>
                </a:solidFill>
                <a:latin typeface="Times New Roman" panose="02020603050405020304" pitchFamily="18" charset="0"/>
                <a:ea typeface="Times New Roman" panose="02020603050405020304" pitchFamily="18" charset="0"/>
              </a:rPr>
              <a:t>T</a:t>
            </a:r>
            <a:r>
              <a:rPr lang="ro-RO" sz="2800" i="1" dirty="0" err="1">
                <a:solidFill>
                  <a:srgbClr val="00B050"/>
                </a:solidFill>
                <a:latin typeface="Times New Roman" panose="02020603050405020304" pitchFamily="18" charset="0"/>
                <a:ea typeface="Times New Roman" panose="02020603050405020304" pitchFamily="18" charset="0"/>
              </a:rPr>
              <a:t>he</a:t>
            </a:r>
            <a:r>
              <a:rPr lang="ro-RO" sz="2800" i="1" dirty="0">
                <a:solidFill>
                  <a:srgbClr val="00B050"/>
                </a:solidFill>
                <a:latin typeface="Times New Roman" panose="02020603050405020304" pitchFamily="18" charset="0"/>
                <a:ea typeface="Times New Roman" panose="02020603050405020304" pitchFamily="18" charset="0"/>
              </a:rPr>
              <a:t> </a:t>
            </a:r>
            <a:r>
              <a:rPr lang="ro-RO" sz="2800" i="1" dirty="0" err="1">
                <a:solidFill>
                  <a:srgbClr val="00B050"/>
                </a:solidFill>
                <a:latin typeface="Times New Roman" panose="02020603050405020304" pitchFamily="18" charset="0"/>
                <a:ea typeface="Times New Roman" panose="02020603050405020304" pitchFamily="18" charset="0"/>
              </a:rPr>
              <a:t>farthest</a:t>
            </a:r>
            <a:r>
              <a:rPr lang="ro-RO" sz="2800" i="1" dirty="0">
                <a:solidFill>
                  <a:srgbClr val="00B050"/>
                </a:solidFill>
                <a:latin typeface="Times New Roman" panose="02020603050405020304" pitchFamily="18" charset="0"/>
                <a:ea typeface="Times New Roman" panose="02020603050405020304" pitchFamily="18" charset="0"/>
              </a:rPr>
              <a:t> </a:t>
            </a:r>
            <a:r>
              <a:rPr lang="ro-RO" sz="2800" i="1" dirty="0" err="1">
                <a:solidFill>
                  <a:srgbClr val="00B050"/>
                </a:solidFill>
                <a:latin typeface="Times New Roman" panose="02020603050405020304" pitchFamily="18" charset="0"/>
                <a:ea typeface="Times New Roman" panose="02020603050405020304" pitchFamily="18" charset="0"/>
              </a:rPr>
              <a:t>point</a:t>
            </a:r>
            <a:r>
              <a:rPr lang="ro-RO" sz="2800" i="1" dirty="0">
                <a:solidFill>
                  <a:srgbClr val="00B050"/>
                </a:solidFill>
                <a:latin typeface="Times New Roman" panose="02020603050405020304" pitchFamily="18" charset="0"/>
                <a:ea typeface="Times New Roman" panose="02020603050405020304" pitchFamily="18" charset="0"/>
              </a:rPr>
              <a:t> </a:t>
            </a:r>
            <a:r>
              <a:rPr lang="ro-RO" sz="2800" i="1" dirty="0" err="1">
                <a:solidFill>
                  <a:srgbClr val="00B050"/>
                </a:solidFill>
                <a:latin typeface="Times New Roman" panose="02020603050405020304" pitchFamily="18" charset="0"/>
                <a:ea typeface="Times New Roman" panose="02020603050405020304" pitchFamily="18" charset="0"/>
              </a:rPr>
              <a:t>from</a:t>
            </a:r>
            <a:r>
              <a:rPr lang="ro-RO" sz="2800" i="1" dirty="0">
                <a:solidFill>
                  <a:srgbClr val="00B050"/>
                </a:solidFill>
                <a:latin typeface="Times New Roman" panose="02020603050405020304" pitchFamily="18" charset="0"/>
                <a:ea typeface="Times New Roman" panose="02020603050405020304" pitchFamily="18" charset="0"/>
              </a:rPr>
              <a:t> </a:t>
            </a:r>
            <a:r>
              <a:rPr lang="ro-RO" sz="2800" i="1" dirty="0" err="1">
                <a:solidFill>
                  <a:srgbClr val="00B050"/>
                </a:solidFill>
                <a:latin typeface="Times New Roman" panose="02020603050405020304" pitchFamily="18" charset="0"/>
                <a:ea typeface="Times New Roman" panose="02020603050405020304" pitchFamily="18" charset="0"/>
              </a:rPr>
              <a:t>the</a:t>
            </a:r>
            <a:r>
              <a:rPr lang="ro-RO" sz="2800" i="1" dirty="0">
                <a:solidFill>
                  <a:srgbClr val="00B050"/>
                </a:solidFill>
                <a:latin typeface="Times New Roman" panose="02020603050405020304" pitchFamily="18" charset="0"/>
                <a:ea typeface="Times New Roman" panose="02020603050405020304" pitchFamily="18" charset="0"/>
              </a:rPr>
              <a:t> sun.</a:t>
            </a:r>
            <a:endParaRPr lang="ro-RO" sz="28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r>
              <a:rPr lang="ro-RO" sz="2800" i="1" dirty="0">
                <a:solidFill>
                  <a:srgbClr val="00B050"/>
                </a:solidFill>
                <a:latin typeface="Times New Roman" panose="02020603050405020304" pitchFamily="18" charset="0"/>
                <a:ea typeface="Times New Roman" panose="02020603050405020304" pitchFamily="18" charset="0"/>
              </a:rPr>
              <a:t>The </a:t>
            </a:r>
            <a:r>
              <a:rPr lang="ro-RO" sz="2800" i="1" dirty="0" err="1">
                <a:solidFill>
                  <a:srgbClr val="00B050"/>
                </a:solidFill>
                <a:latin typeface="Times New Roman" panose="02020603050405020304" pitchFamily="18" charset="0"/>
                <a:ea typeface="Times New Roman" panose="02020603050405020304" pitchFamily="18" charset="0"/>
              </a:rPr>
              <a:t>first</a:t>
            </a:r>
            <a:r>
              <a:rPr lang="ro-RO" sz="2800" i="1" dirty="0">
                <a:solidFill>
                  <a:srgbClr val="00B050"/>
                </a:solidFill>
                <a:latin typeface="Times New Roman" panose="02020603050405020304" pitchFamily="18" charset="0"/>
                <a:ea typeface="Times New Roman" panose="02020603050405020304" pitchFamily="18" charset="0"/>
              </a:rPr>
              <a:t> team </a:t>
            </a:r>
            <a:r>
              <a:rPr lang="ro-RO" sz="2800" i="1" dirty="0" err="1">
                <a:solidFill>
                  <a:srgbClr val="00B050"/>
                </a:solidFill>
                <a:latin typeface="Times New Roman" panose="02020603050405020304" pitchFamily="18" charset="0"/>
                <a:ea typeface="Times New Roman" panose="02020603050405020304" pitchFamily="18" charset="0"/>
              </a:rPr>
              <a:t>has</a:t>
            </a:r>
            <a:r>
              <a:rPr lang="ro-RO" sz="2800" i="1" dirty="0">
                <a:solidFill>
                  <a:srgbClr val="00B050"/>
                </a:solidFill>
                <a:latin typeface="Times New Roman" panose="02020603050405020304" pitchFamily="18" charset="0"/>
                <a:ea typeface="Times New Roman" panose="02020603050405020304" pitchFamily="18" charset="0"/>
              </a:rPr>
              <a:t> </a:t>
            </a:r>
            <a:r>
              <a:rPr lang="ro-RO" sz="2800" i="1" dirty="0" err="1">
                <a:solidFill>
                  <a:srgbClr val="00B050"/>
                </a:solidFill>
                <a:latin typeface="Times New Roman" panose="02020603050405020304" pitchFamily="18" charset="0"/>
                <a:ea typeface="Times New Roman" panose="02020603050405020304" pitchFamily="18" charset="0"/>
              </a:rPr>
              <a:t>gone</a:t>
            </a:r>
            <a:r>
              <a:rPr lang="ro-RO" sz="2800" i="1" dirty="0">
                <a:solidFill>
                  <a:srgbClr val="00B050"/>
                </a:solidFill>
                <a:latin typeface="Times New Roman" panose="02020603050405020304" pitchFamily="18" charset="0"/>
                <a:ea typeface="Times New Roman" panose="02020603050405020304" pitchFamily="18" charset="0"/>
              </a:rPr>
              <a:t> </a:t>
            </a:r>
            <a:r>
              <a:rPr lang="ro-RO" sz="2800" i="1" dirty="0" err="1">
                <a:solidFill>
                  <a:srgbClr val="00B050"/>
                </a:solidFill>
                <a:latin typeface="Times New Roman" panose="02020603050405020304" pitchFamily="18" charset="0"/>
                <a:ea typeface="Times New Roman" panose="02020603050405020304" pitchFamily="18" charset="0"/>
              </a:rPr>
              <a:t>furthest</a:t>
            </a:r>
            <a:r>
              <a:rPr lang="ro-RO" sz="2800" i="1" dirty="0">
                <a:solidFill>
                  <a:srgbClr val="00B050"/>
                </a:solidFill>
                <a:latin typeface="Times New Roman" panose="02020603050405020304" pitchFamily="18" charset="0"/>
                <a:ea typeface="Times New Roman" panose="02020603050405020304" pitchFamily="18" charset="0"/>
              </a:rPr>
              <a:t> in </a:t>
            </a:r>
            <a:r>
              <a:rPr lang="ro-RO" sz="2800" i="1" dirty="0" err="1">
                <a:solidFill>
                  <a:srgbClr val="00B050"/>
                </a:solidFill>
                <a:latin typeface="Times New Roman" panose="02020603050405020304" pitchFamily="18" charset="0"/>
                <a:ea typeface="Times New Roman" panose="02020603050405020304" pitchFamily="18" charset="0"/>
              </a:rPr>
              <a:t>its</a:t>
            </a:r>
            <a:r>
              <a:rPr lang="ro-RO" sz="2800" i="1" dirty="0">
                <a:solidFill>
                  <a:srgbClr val="00B050"/>
                </a:solidFill>
                <a:latin typeface="Times New Roman" panose="02020603050405020304" pitchFamily="18" charset="0"/>
                <a:ea typeface="Times New Roman" panose="02020603050405020304" pitchFamily="18" charset="0"/>
              </a:rPr>
              <a:t> </a:t>
            </a:r>
            <a:r>
              <a:rPr lang="ro-RO" sz="2800" i="1" u="sng" dirty="0" err="1">
                <a:solidFill>
                  <a:srgbClr val="00B050"/>
                </a:solidFill>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analysis</a:t>
            </a:r>
            <a:r>
              <a:rPr lang="ro-RO" sz="2800" i="1" dirty="0">
                <a:solidFill>
                  <a:srgbClr val="00B050"/>
                </a:solidFill>
                <a:latin typeface="Times New Roman" panose="02020603050405020304" pitchFamily="18" charset="0"/>
                <a:ea typeface="Times New Roman" panose="02020603050405020304" pitchFamily="18" charset="0"/>
              </a:rPr>
              <a:t>.</a:t>
            </a:r>
            <a:endParaRPr lang="ro-RO" sz="2800" dirty="0">
              <a:solidFill>
                <a:srgbClr val="00B05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98763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2360E0B-8253-4786-85C8-4E0B70FE0E90}"/>
              </a:ext>
            </a:extLst>
          </p:cNvPr>
          <p:cNvSpPr/>
          <p:nvPr/>
        </p:nvSpPr>
        <p:spPr>
          <a:xfrm>
            <a:off x="838199" y="321733"/>
            <a:ext cx="10828867" cy="5262979"/>
          </a:xfrm>
          <a:prstGeom prst="rect">
            <a:avLst/>
          </a:prstGeom>
        </p:spPr>
        <p:txBody>
          <a:bodyPr wrap="square">
            <a:spAutoFit/>
          </a:bodyPr>
          <a:lstStyle/>
          <a:p>
            <a:pPr indent="448310" algn="just">
              <a:spcAft>
                <a:spcPts val="0"/>
              </a:spcAft>
            </a:pPr>
            <a:r>
              <a:rPr lang="en-GB" sz="2400" i="1" dirty="0">
                <a:solidFill>
                  <a:srgbClr val="FF0000"/>
                </a:solidFill>
                <a:latin typeface="Times New Roman" panose="02020603050405020304" pitchFamily="18" charset="0"/>
                <a:ea typeface="Times New Roman" panose="02020603050405020304" pitchFamily="18" charset="0"/>
              </a:rPr>
              <a:t>Good</a:t>
            </a:r>
            <a:r>
              <a:rPr lang="en-GB" sz="2400" i="1" dirty="0">
                <a:latin typeface="Times New Roman" panose="02020603050405020304" pitchFamily="18" charset="0"/>
                <a:ea typeface="Times New Roman" panose="02020603050405020304" pitchFamily="18" charset="0"/>
              </a:rPr>
              <a:t> </a:t>
            </a:r>
            <a:r>
              <a:rPr lang="en-GB" sz="2400" dirty="0">
                <a:latin typeface="Times New Roman" panose="02020603050405020304" pitchFamily="18" charset="0"/>
                <a:ea typeface="Times New Roman" panose="02020603050405020304" pitchFamily="18" charset="0"/>
              </a:rPr>
              <a:t>and </a:t>
            </a:r>
            <a:r>
              <a:rPr lang="en-GB" sz="2400" i="1" dirty="0">
                <a:solidFill>
                  <a:srgbClr val="FF0000"/>
                </a:solidFill>
                <a:latin typeface="Times New Roman" panose="02020603050405020304" pitchFamily="18" charset="0"/>
                <a:ea typeface="Times New Roman" panose="02020603050405020304" pitchFamily="18" charset="0"/>
              </a:rPr>
              <a:t>well</a:t>
            </a:r>
            <a:r>
              <a:rPr lang="en-GB" sz="2400" i="1" dirty="0">
                <a:latin typeface="Times New Roman" panose="02020603050405020304" pitchFamily="18" charset="0"/>
                <a:ea typeface="Times New Roman" panose="02020603050405020304" pitchFamily="18" charset="0"/>
              </a:rPr>
              <a:t> </a:t>
            </a:r>
            <a:r>
              <a:rPr lang="en-GB" sz="2400" dirty="0">
                <a:latin typeface="Times New Roman" panose="02020603050405020304" pitchFamily="18" charset="0"/>
                <a:ea typeface="Times New Roman" panose="02020603050405020304" pitchFamily="18" charset="0"/>
              </a:rPr>
              <a:t>are especially tricky:</a:t>
            </a:r>
          </a:p>
          <a:p>
            <a:pPr indent="448310" algn="just">
              <a:spcAft>
                <a:spcPts val="0"/>
              </a:spcAft>
            </a:pPr>
            <a:endParaRPr lang="ro-RO" sz="2400" dirty="0">
              <a:latin typeface="Times New Roman" panose="02020603050405020304" pitchFamily="18" charset="0"/>
              <a:ea typeface="Times New Roman" panose="02020603050405020304" pitchFamily="18" charset="0"/>
            </a:endParaRPr>
          </a:p>
          <a:p>
            <a:pPr marL="342900" indent="-342900" algn="just">
              <a:spcAft>
                <a:spcPts val="0"/>
              </a:spcAft>
              <a:buFont typeface="Symbol" panose="05050102010706020507" pitchFamily="18" charset="2"/>
              <a:buChar char="·"/>
            </a:pPr>
            <a:r>
              <a:rPr lang="en-GB" sz="2400" i="1" dirty="0">
                <a:latin typeface="Times New Roman" panose="02020603050405020304" pitchFamily="18" charset="0"/>
                <a:ea typeface="Times New Roman" panose="02020603050405020304" pitchFamily="18" charset="0"/>
              </a:rPr>
              <a:t>Good </a:t>
            </a:r>
            <a:r>
              <a:rPr lang="en-GB" sz="2400" dirty="0">
                <a:latin typeface="Times New Roman" panose="02020603050405020304" pitchFamily="18" charset="0"/>
                <a:ea typeface="Times New Roman" panose="02020603050405020304" pitchFamily="18" charset="0"/>
              </a:rPr>
              <a:t>is always an adjective:</a:t>
            </a:r>
          </a:p>
          <a:p>
            <a:pPr algn="just">
              <a:spcAft>
                <a:spcPts val="0"/>
              </a:spcAft>
            </a:pPr>
            <a:r>
              <a:rPr lang="en-GB" sz="2400" dirty="0">
                <a:solidFill>
                  <a:srgbClr val="00B050"/>
                </a:solidFill>
                <a:latin typeface="Times New Roman" panose="02020603050405020304" pitchFamily="18" charset="0"/>
                <a:ea typeface="Times New Roman" panose="02020603050405020304" pitchFamily="18" charset="0"/>
              </a:rPr>
              <a:t>	You should read this novel. It has a </a:t>
            </a:r>
            <a:r>
              <a:rPr lang="en-GB" sz="2400" i="1" dirty="0">
                <a:solidFill>
                  <a:srgbClr val="00B050"/>
                </a:solidFill>
                <a:latin typeface="Times New Roman" panose="02020603050405020304" pitchFamily="18" charset="0"/>
                <a:ea typeface="Times New Roman" panose="02020603050405020304" pitchFamily="18" charset="0"/>
              </a:rPr>
              <a:t>good plot </a:t>
            </a:r>
            <a:r>
              <a:rPr lang="en-GB" sz="2400" i="1" dirty="0">
                <a:latin typeface="Times New Roman" panose="02020603050405020304" pitchFamily="18" charset="0"/>
                <a:ea typeface="Times New Roman" panose="02020603050405020304" pitchFamily="18" charset="0"/>
              </a:rPr>
              <a:t>(</a:t>
            </a:r>
            <a:r>
              <a:rPr lang="en-GB" sz="2400" dirty="0">
                <a:latin typeface="Times New Roman" panose="02020603050405020304" pitchFamily="18" charset="0"/>
                <a:ea typeface="Times New Roman" panose="02020603050405020304" pitchFamily="18" charset="0"/>
              </a:rPr>
              <a:t>adj. noun);</a:t>
            </a:r>
          </a:p>
          <a:p>
            <a:pPr algn="just">
              <a:spcAft>
                <a:spcPts val="0"/>
              </a:spcAft>
            </a:pPr>
            <a:r>
              <a:rPr lang="en-GB" sz="2400" dirty="0">
                <a:solidFill>
                  <a:srgbClr val="00B050"/>
                </a:solidFill>
                <a:latin typeface="Times New Roman" panose="02020603050405020304" pitchFamily="18" charset="0"/>
                <a:ea typeface="Times New Roman" panose="02020603050405020304" pitchFamily="18" charset="0"/>
              </a:rPr>
              <a:t>	Rory traded in her old car for a </a:t>
            </a:r>
            <a:r>
              <a:rPr lang="en-GB" sz="2400" i="1" dirty="0">
                <a:solidFill>
                  <a:srgbClr val="00B050"/>
                </a:solidFill>
                <a:latin typeface="Times New Roman" panose="02020603050405020304" pitchFamily="18" charset="0"/>
                <a:ea typeface="Times New Roman" panose="02020603050405020304" pitchFamily="18" charset="0"/>
              </a:rPr>
              <a:t>good one </a:t>
            </a:r>
            <a:r>
              <a:rPr lang="en-GB" sz="2400" i="1" dirty="0">
                <a:latin typeface="Times New Roman" panose="02020603050405020304" pitchFamily="18" charset="0"/>
                <a:ea typeface="Times New Roman" panose="02020603050405020304" pitchFamily="18" charset="0"/>
              </a:rPr>
              <a:t>(</a:t>
            </a:r>
            <a:r>
              <a:rPr lang="en-GB" sz="2400" dirty="0">
                <a:latin typeface="Times New Roman" panose="02020603050405020304" pitchFamily="18" charset="0"/>
                <a:ea typeface="Times New Roman" panose="02020603050405020304" pitchFamily="18" charset="0"/>
              </a:rPr>
              <a:t>adj. noun).</a:t>
            </a:r>
            <a:endParaRPr lang="ro-RO" sz="2400" dirty="0">
              <a:latin typeface="Times New Roman" panose="02020603050405020304" pitchFamily="18" charset="0"/>
              <a:ea typeface="Times New Roman" panose="02020603050405020304" pitchFamily="18" charset="0"/>
            </a:endParaRPr>
          </a:p>
          <a:p>
            <a:pPr marL="342900" indent="-342900" algn="just">
              <a:spcAft>
                <a:spcPts val="0"/>
              </a:spcAft>
              <a:buFont typeface="Symbol" panose="05050102010706020507" pitchFamily="18" charset="2"/>
              <a:buChar char="·"/>
            </a:pPr>
            <a:r>
              <a:rPr lang="en-GB" sz="2400" i="1" dirty="0">
                <a:latin typeface="Times New Roman" panose="02020603050405020304" pitchFamily="18" charset="0"/>
                <a:ea typeface="Times New Roman" panose="02020603050405020304" pitchFamily="18" charset="0"/>
              </a:rPr>
              <a:t>Well </a:t>
            </a:r>
            <a:r>
              <a:rPr lang="en-GB" sz="2400" dirty="0">
                <a:latin typeface="Times New Roman" panose="02020603050405020304" pitchFamily="18" charset="0"/>
                <a:ea typeface="Times New Roman" panose="02020603050405020304" pitchFamily="18" charset="0"/>
              </a:rPr>
              <a:t>is an adjective used to describe </a:t>
            </a:r>
            <a:r>
              <a:rPr lang="en-GB" sz="2400" dirty="0">
                <a:solidFill>
                  <a:srgbClr val="FF0000"/>
                </a:solidFill>
                <a:latin typeface="Times New Roman" panose="02020603050405020304" pitchFamily="18" charset="0"/>
                <a:ea typeface="Times New Roman" panose="02020603050405020304" pitchFamily="18" charset="0"/>
              </a:rPr>
              <a:t>good health</a:t>
            </a:r>
            <a:r>
              <a:rPr lang="en-GB" sz="2400" dirty="0">
                <a:latin typeface="Times New Roman" panose="02020603050405020304" pitchFamily="18" charset="0"/>
                <a:ea typeface="Times New Roman" panose="02020603050405020304" pitchFamily="18" charset="0"/>
              </a:rPr>
              <a:t>:</a:t>
            </a:r>
          </a:p>
          <a:p>
            <a:pPr algn="just">
              <a:spcAft>
                <a:spcPts val="0"/>
              </a:spcAft>
            </a:pPr>
            <a:r>
              <a:rPr lang="en-GB" sz="2400" dirty="0">
                <a:latin typeface="Times New Roman" panose="02020603050405020304" pitchFamily="18" charset="0"/>
                <a:ea typeface="Times New Roman" panose="02020603050405020304" pitchFamily="18" charset="0"/>
              </a:rPr>
              <a:t>	</a:t>
            </a:r>
            <a:r>
              <a:rPr lang="en-GB" sz="2400" dirty="0">
                <a:solidFill>
                  <a:srgbClr val="00B050"/>
                </a:solidFill>
                <a:latin typeface="Times New Roman" panose="02020603050405020304" pitchFamily="18" charset="0"/>
                <a:ea typeface="Times New Roman" panose="02020603050405020304" pitchFamily="18" charset="0"/>
              </a:rPr>
              <a:t>You </a:t>
            </a:r>
            <a:r>
              <a:rPr lang="en-GB" sz="2400" i="1" dirty="0">
                <a:solidFill>
                  <a:srgbClr val="00B050"/>
                </a:solidFill>
                <a:latin typeface="Times New Roman" panose="02020603050405020304" pitchFamily="18" charset="0"/>
                <a:ea typeface="Times New Roman" panose="02020603050405020304" pitchFamily="18" charset="0"/>
              </a:rPr>
              <a:t>sound well—</a:t>
            </a:r>
            <a:r>
              <a:rPr lang="en-GB" sz="2400" dirty="0">
                <a:solidFill>
                  <a:srgbClr val="00B050"/>
                </a:solidFill>
                <a:latin typeface="Times New Roman" panose="02020603050405020304" pitchFamily="18" charset="0"/>
                <a:ea typeface="Times New Roman" panose="02020603050405020304" pitchFamily="18" charset="0"/>
              </a:rPr>
              <a:t>for someone who has laryngitis </a:t>
            </a:r>
            <a:r>
              <a:rPr lang="en-GB" sz="2400" dirty="0">
                <a:latin typeface="Times New Roman" panose="02020603050405020304" pitchFamily="18" charset="0"/>
                <a:ea typeface="Times New Roman" panose="02020603050405020304" pitchFamily="18" charset="0"/>
              </a:rPr>
              <a:t>(verb adj.)</a:t>
            </a:r>
          </a:p>
          <a:p>
            <a:pPr algn="just">
              <a:spcAft>
                <a:spcPts val="0"/>
              </a:spcAft>
            </a:pPr>
            <a:r>
              <a:rPr lang="en-GB" sz="2400" i="1" dirty="0">
                <a:latin typeface="Times New Roman" panose="02020603050405020304" pitchFamily="18" charset="0"/>
                <a:ea typeface="Times New Roman" panose="02020603050405020304" pitchFamily="18" charset="0"/>
              </a:rPr>
              <a:t>• </a:t>
            </a:r>
            <a:r>
              <a:rPr lang="ro-RO" sz="2400" i="1" dirty="0">
                <a:latin typeface="Times New Roman" panose="02020603050405020304" pitchFamily="18" charset="0"/>
                <a:ea typeface="Times New Roman" panose="02020603050405020304" pitchFamily="18" charset="0"/>
              </a:rPr>
              <a:t>	</a:t>
            </a:r>
            <a:r>
              <a:rPr lang="en-GB" sz="2400" i="1" dirty="0">
                <a:latin typeface="Times New Roman" panose="02020603050405020304" pitchFamily="18" charset="0"/>
                <a:ea typeface="Times New Roman" panose="02020603050405020304" pitchFamily="18" charset="0"/>
              </a:rPr>
              <a:t>Good</a:t>
            </a:r>
            <a:r>
              <a:rPr lang="en-GB" sz="2400" dirty="0">
                <a:latin typeface="Times New Roman" panose="02020603050405020304" pitchFamily="18" charset="0"/>
                <a:ea typeface="Times New Roman" panose="02020603050405020304" pitchFamily="18" charset="0"/>
              </a:rPr>
              <a:t> is used with </a:t>
            </a:r>
            <a:r>
              <a:rPr lang="en-GB" sz="2400" i="1" dirty="0">
                <a:latin typeface="Times New Roman" panose="02020603050405020304" pitchFamily="18" charset="0"/>
                <a:ea typeface="Times New Roman" panose="02020603050405020304" pitchFamily="18" charset="0"/>
              </a:rPr>
              <a:t>feel</a:t>
            </a:r>
            <a:r>
              <a:rPr lang="en-GB" sz="2400" dirty="0">
                <a:latin typeface="Times New Roman" panose="02020603050405020304" pitchFamily="18" charset="0"/>
                <a:ea typeface="Times New Roman" panose="02020603050405020304" pitchFamily="18" charset="0"/>
              </a:rPr>
              <a:t> when you are </a:t>
            </a:r>
            <a:r>
              <a:rPr lang="en-GB" sz="2400" dirty="0">
                <a:solidFill>
                  <a:srgbClr val="FF0000"/>
                </a:solidFill>
                <a:latin typeface="Times New Roman" panose="02020603050405020304" pitchFamily="18" charset="0"/>
                <a:ea typeface="Times New Roman" panose="02020603050405020304" pitchFamily="18" charset="0"/>
              </a:rPr>
              <a:t>not referring to health</a:t>
            </a:r>
            <a:r>
              <a:rPr lang="en-GB" sz="2400" dirty="0">
                <a:latin typeface="Times New Roman" panose="02020603050405020304" pitchFamily="18" charset="0"/>
                <a:ea typeface="Times New Roman" panose="02020603050405020304" pitchFamily="18" charset="0"/>
              </a:rPr>
              <a:t>:</a:t>
            </a:r>
          </a:p>
          <a:p>
            <a:pPr algn="just">
              <a:spcAft>
                <a:spcPts val="0"/>
              </a:spcAft>
            </a:pPr>
            <a:r>
              <a:rPr lang="en-GB" sz="2400" dirty="0">
                <a:latin typeface="Times New Roman" panose="02020603050405020304" pitchFamily="18" charset="0"/>
                <a:ea typeface="Times New Roman" panose="02020603050405020304" pitchFamily="18" charset="0"/>
              </a:rPr>
              <a:t>	</a:t>
            </a:r>
            <a:r>
              <a:rPr lang="en-GB" sz="2400" dirty="0">
                <a:solidFill>
                  <a:srgbClr val="00B050"/>
                </a:solidFill>
                <a:latin typeface="Times New Roman" panose="02020603050405020304" pitchFamily="18" charset="0"/>
                <a:ea typeface="Times New Roman" panose="02020603050405020304" pitchFamily="18" charset="0"/>
              </a:rPr>
              <a:t>I </a:t>
            </a:r>
            <a:r>
              <a:rPr lang="en-GB" sz="2400" i="1" dirty="0">
                <a:solidFill>
                  <a:srgbClr val="00B050"/>
                </a:solidFill>
                <a:latin typeface="Times New Roman" panose="02020603050405020304" pitchFamily="18" charset="0"/>
                <a:ea typeface="Times New Roman" panose="02020603050405020304" pitchFamily="18" charset="0"/>
              </a:rPr>
              <a:t>feel good</a:t>
            </a:r>
            <a:r>
              <a:rPr lang="en-GB" sz="2400" dirty="0">
                <a:solidFill>
                  <a:srgbClr val="00B050"/>
                </a:solidFill>
                <a:latin typeface="Times New Roman" panose="02020603050405020304" pitchFamily="18" charset="0"/>
                <a:ea typeface="Times New Roman" panose="02020603050405020304" pitchFamily="18" charset="0"/>
              </a:rPr>
              <a:t> about my decision to learn Spanish</a:t>
            </a:r>
          </a:p>
          <a:p>
            <a:pPr marL="342900" indent="-342900" algn="just">
              <a:spcAft>
                <a:spcPts val="0"/>
              </a:spcAft>
              <a:buFont typeface="Arial" panose="020B0604020202020204" pitchFamily="34" charset="0"/>
              <a:buChar char="•"/>
            </a:pPr>
            <a:r>
              <a:rPr lang="en-GB" sz="2400" i="1" dirty="0">
                <a:latin typeface="Times New Roman" panose="02020603050405020304" pitchFamily="18" charset="0"/>
                <a:ea typeface="Times New Roman" panose="02020603050405020304" pitchFamily="18" charset="0"/>
              </a:rPr>
              <a:t>Well </a:t>
            </a:r>
            <a:r>
              <a:rPr lang="en-GB" sz="2400" dirty="0">
                <a:latin typeface="Times New Roman" panose="02020603050405020304" pitchFamily="18" charset="0"/>
                <a:ea typeface="Times New Roman" panose="02020603050405020304" pitchFamily="18" charset="0"/>
              </a:rPr>
              <a:t>is an adverb when used to describe </a:t>
            </a:r>
            <a:r>
              <a:rPr lang="en-GB" sz="2400" dirty="0">
                <a:solidFill>
                  <a:srgbClr val="FF0000"/>
                </a:solidFill>
                <a:latin typeface="Times New Roman" panose="02020603050405020304" pitchFamily="18" charset="0"/>
                <a:ea typeface="Times New Roman" panose="02020603050405020304" pitchFamily="18" charset="0"/>
              </a:rPr>
              <a:t>anything but health</a:t>
            </a:r>
            <a:r>
              <a:rPr lang="en-GB" sz="2400" dirty="0">
                <a:latin typeface="Times New Roman" panose="02020603050405020304" pitchFamily="18" charset="0"/>
                <a:ea typeface="Times New Roman" panose="02020603050405020304" pitchFamily="18" charset="0"/>
              </a:rPr>
              <a:t>:</a:t>
            </a:r>
          </a:p>
          <a:p>
            <a:pPr algn="just">
              <a:spcAft>
                <a:spcPts val="0"/>
              </a:spcAft>
            </a:pPr>
            <a:r>
              <a:rPr lang="en-GB" sz="2400" dirty="0">
                <a:latin typeface="Times New Roman" panose="02020603050405020304" pitchFamily="18" charset="0"/>
                <a:ea typeface="Times New Roman" panose="02020603050405020304" pitchFamily="18" charset="0"/>
              </a:rPr>
              <a:t>	</a:t>
            </a:r>
            <a:r>
              <a:rPr lang="en-GB" sz="2400" dirty="0">
                <a:solidFill>
                  <a:srgbClr val="00B050"/>
                </a:solidFill>
                <a:latin typeface="Times New Roman" panose="02020603050405020304" pitchFamily="18" charset="0"/>
                <a:ea typeface="Times New Roman" panose="02020603050405020304" pitchFamily="18" charset="0"/>
              </a:rPr>
              <a:t>Chef Big Hat </a:t>
            </a:r>
            <a:r>
              <a:rPr lang="en-GB" sz="2400" i="1" dirty="0">
                <a:solidFill>
                  <a:srgbClr val="00B050"/>
                </a:solidFill>
                <a:latin typeface="Times New Roman" panose="02020603050405020304" pitchFamily="18" charset="0"/>
                <a:ea typeface="Times New Roman" panose="02020603050405020304" pitchFamily="18" charset="0"/>
              </a:rPr>
              <a:t>cooks well </a:t>
            </a:r>
            <a:r>
              <a:rPr lang="en-GB" sz="2400" i="1" dirty="0">
                <a:latin typeface="Times New Roman" panose="02020603050405020304" pitchFamily="18" charset="0"/>
                <a:ea typeface="Times New Roman" panose="02020603050405020304" pitchFamily="18" charset="0"/>
              </a:rPr>
              <a:t>(</a:t>
            </a:r>
            <a:r>
              <a:rPr lang="en-GB" sz="2400" dirty="0">
                <a:latin typeface="Times New Roman" panose="02020603050405020304" pitchFamily="18" charset="0"/>
                <a:ea typeface="Times New Roman" panose="02020603050405020304" pitchFamily="18" charset="0"/>
              </a:rPr>
              <a:t>verb adv.);</a:t>
            </a:r>
          </a:p>
          <a:p>
            <a:pPr algn="just">
              <a:spcAft>
                <a:spcPts val="0"/>
              </a:spcAft>
            </a:pPr>
            <a:r>
              <a:rPr lang="en-GB" sz="2400" dirty="0">
                <a:latin typeface="Times New Roman" panose="02020603050405020304" pitchFamily="18" charset="0"/>
                <a:ea typeface="Times New Roman" panose="02020603050405020304" pitchFamily="18" charset="0"/>
              </a:rPr>
              <a:t>	</a:t>
            </a:r>
            <a:r>
              <a:rPr lang="en-GB" sz="2400" dirty="0">
                <a:solidFill>
                  <a:srgbClr val="00B050"/>
                </a:solidFill>
                <a:latin typeface="Times New Roman" panose="02020603050405020304" pitchFamily="18" charset="0"/>
                <a:ea typeface="Times New Roman" panose="02020603050405020304" pitchFamily="18" charset="0"/>
              </a:rPr>
              <a:t>As a result, everyone in his house no doubt </a:t>
            </a:r>
            <a:r>
              <a:rPr lang="en-GB" sz="2400" i="1" dirty="0">
                <a:solidFill>
                  <a:srgbClr val="00B050"/>
                </a:solidFill>
                <a:latin typeface="Times New Roman" panose="02020603050405020304" pitchFamily="18" charset="0"/>
                <a:ea typeface="Times New Roman" panose="02020603050405020304" pitchFamily="18" charset="0"/>
              </a:rPr>
              <a:t>eats well! </a:t>
            </a:r>
            <a:r>
              <a:rPr lang="en-GB" sz="2400" i="1" dirty="0">
                <a:latin typeface="Times New Roman" panose="02020603050405020304" pitchFamily="18" charset="0"/>
                <a:ea typeface="Times New Roman" panose="02020603050405020304" pitchFamily="18" charset="0"/>
              </a:rPr>
              <a:t>(</a:t>
            </a:r>
            <a:r>
              <a:rPr lang="en-GB" sz="2400" dirty="0">
                <a:latin typeface="Times New Roman" panose="02020603050405020304" pitchFamily="18" charset="0"/>
                <a:ea typeface="Times New Roman" panose="02020603050405020304" pitchFamily="18" charset="0"/>
              </a:rPr>
              <a:t>verb adv.).</a:t>
            </a:r>
            <a:endParaRPr lang="ro-RO" sz="2400" dirty="0">
              <a:latin typeface="Times New Roman" panose="02020603050405020304" pitchFamily="18" charset="0"/>
              <a:ea typeface="Times New Roman" panose="02020603050405020304" pitchFamily="18" charset="0"/>
            </a:endParaRPr>
          </a:p>
          <a:p>
            <a:pPr marL="342900" indent="-342900" algn="just">
              <a:spcAft>
                <a:spcPts val="0"/>
              </a:spcAft>
              <a:buFont typeface="Arial" panose="020B0604020202020204" pitchFamily="34" charset="0"/>
              <a:buChar char="•"/>
            </a:pPr>
            <a:r>
              <a:rPr lang="en-GB" sz="2400" dirty="0">
                <a:latin typeface="Times New Roman" panose="02020603050405020304" pitchFamily="18" charset="0"/>
                <a:ea typeface="Times New Roman" panose="02020603050405020304" pitchFamily="18" charset="0"/>
              </a:rPr>
              <a:t>When referring to </a:t>
            </a:r>
            <a:r>
              <a:rPr lang="en-GB" sz="2400" dirty="0">
                <a:solidFill>
                  <a:srgbClr val="FF0000"/>
                </a:solidFill>
                <a:latin typeface="Times New Roman" panose="02020603050405020304" pitchFamily="18" charset="0"/>
                <a:ea typeface="Times New Roman" panose="02020603050405020304" pitchFamily="18" charset="0"/>
              </a:rPr>
              <a:t>health</a:t>
            </a:r>
            <a:r>
              <a:rPr lang="en-GB" sz="2400" dirty="0">
                <a:latin typeface="Times New Roman" panose="02020603050405020304" pitchFamily="18" charset="0"/>
                <a:ea typeface="Times New Roman" panose="02020603050405020304" pitchFamily="18" charset="0"/>
              </a:rPr>
              <a:t>, use </a:t>
            </a:r>
            <a:r>
              <a:rPr lang="en-GB" sz="2400" i="1" dirty="0">
                <a:latin typeface="Times New Roman" panose="02020603050405020304" pitchFamily="18" charset="0"/>
                <a:ea typeface="Times New Roman" panose="02020603050405020304" pitchFamily="18" charset="0"/>
              </a:rPr>
              <a:t>well</a:t>
            </a:r>
            <a:r>
              <a:rPr lang="en-GB" sz="2400" dirty="0">
                <a:latin typeface="Times New Roman" panose="02020603050405020304" pitchFamily="18" charset="0"/>
                <a:ea typeface="Times New Roman" panose="02020603050405020304" pitchFamily="18" charset="0"/>
              </a:rPr>
              <a:t> rather than </a:t>
            </a:r>
            <a:r>
              <a:rPr lang="en-GB" sz="2400" i="1" dirty="0">
                <a:latin typeface="Times New Roman" panose="02020603050405020304" pitchFamily="18" charset="0"/>
                <a:ea typeface="Times New Roman" panose="02020603050405020304" pitchFamily="18" charset="0"/>
              </a:rPr>
              <a:t>good</a:t>
            </a:r>
            <a:r>
              <a:rPr lang="en-GB" sz="2400" dirty="0">
                <a:latin typeface="Times New Roman" panose="02020603050405020304" pitchFamily="18" charset="0"/>
                <a:ea typeface="Times New Roman" panose="02020603050405020304" pitchFamily="18" charset="0"/>
              </a:rPr>
              <a:t>:</a:t>
            </a:r>
          </a:p>
          <a:p>
            <a:pPr algn="just">
              <a:spcAft>
                <a:spcPts val="0"/>
              </a:spcAft>
            </a:pPr>
            <a:r>
              <a:rPr lang="en-GB" sz="2400" dirty="0">
                <a:latin typeface="Times New Roman" panose="02020603050405020304" pitchFamily="18" charset="0"/>
                <a:ea typeface="Times New Roman" panose="02020603050405020304" pitchFamily="18" charset="0"/>
              </a:rPr>
              <a:t>	</a:t>
            </a:r>
            <a:r>
              <a:rPr lang="en-GB" sz="2400" dirty="0">
                <a:solidFill>
                  <a:srgbClr val="00B050"/>
                </a:solidFill>
                <a:latin typeface="Times New Roman" panose="02020603050405020304" pitchFamily="18" charset="0"/>
                <a:ea typeface="Times New Roman" panose="02020603050405020304" pitchFamily="18" charset="0"/>
              </a:rPr>
              <a:t>I do not feel </a:t>
            </a:r>
            <a:r>
              <a:rPr lang="en-GB" sz="2400" i="1" dirty="0">
                <a:solidFill>
                  <a:srgbClr val="00B050"/>
                </a:solidFill>
                <a:latin typeface="Times New Roman" panose="02020603050405020304" pitchFamily="18" charset="0"/>
                <a:ea typeface="Times New Roman" panose="02020603050405020304" pitchFamily="18" charset="0"/>
              </a:rPr>
              <a:t>well</a:t>
            </a:r>
            <a:r>
              <a:rPr lang="en-GB" sz="2400" dirty="0">
                <a:solidFill>
                  <a:srgbClr val="00B050"/>
                </a:solidFill>
                <a:latin typeface="Times New Roman" panose="02020603050405020304" pitchFamily="18" charset="0"/>
                <a:ea typeface="Times New Roman" panose="02020603050405020304" pitchFamily="18" charset="0"/>
              </a:rPr>
              <a:t>. You do not look </a:t>
            </a:r>
            <a:r>
              <a:rPr lang="en-GB" sz="2400" i="1" dirty="0">
                <a:solidFill>
                  <a:srgbClr val="00B050"/>
                </a:solidFill>
                <a:latin typeface="Times New Roman" panose="02020603050405020304" pitchFamily="18" charset="0"/>
                <a:ea typeface="Times New Roman" panose="02020603050405020304" pitchFamily="18" charset="0"/>
              </a:rPr>
              <a:t>well</a:t>
            </a:r>
            <a:r>
              <a:rPr lang="en-GB" sz="2400" dirty="0">
                <a:solidFill>
                  <a:srgbClr val="00B050"/>
                </a:solidFill>
                <a:latin typeface="Times New Roman" panose="02020603050405020304" pitchFamily="18" charset="0"/>
                <a:ea typeface="Times New Roman" panose="02020603050405020304" pitchFamily="18" charset="0"/>
              </a:rPr>
              <a:t> today.</a:t>
            </a:r>
            <a:endParaRPr lang="ro-RO" sz="2400" dirty="0">
              <a:solidFill>
                <a:srgbClr val="00B05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85274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0CDE2-4FA0-402A-AF1E-319B84500FF4}"/>
              </a:ext>
            </a:extLst>
          </p:cNvPr>
          <p:cNvSpPr>
            <a:spLocks noGrp="1"/>
          </p:cNvSpPr>
          <p:nvPr>
            <p:ph type="title"/>
          </p:nvPr>
        </p:nvSpPr>
        <p:spPr>
          <a:xfrm>
            <a:off x="1534696" y="266330"/>
            <a:ext cx="9207285" cy="1012054"/>
          </a:xfrm>
        </p:spPr>
        <p:txBody>
          <a:bodyPr>
            <a:normAutofit fontScale="90000"/>
          </a:bodyPr>
          <a:lstStyle/>
          <a:p>
            <a:br>
              <a:rPr lang="ro-RO" b="1" i="1" dirty="0"/>
            </a:br>
            <a:br>
              <a:rPr lang="ro-RO" b="1" i="1" dirty="0"/>
            </a:br>
            <a:br>
              <a:rPr lang="ro-RO" b="1" i="1" dirty="0"/>
            </a:br>
            <a:br>
              <a:rPr lang="ro-RO" b="1" i="1" dirty="0"/>
            </a:br>
            <a:r>
              <a:rPr lang="en-GB" b="1" i="1" dirty="0"/>
              <a:t>The + comparative + the</a:t>
            </a:r>
            <a:r>
              <a:rPr lang="en-GB" dirty="0"/>
              <a:t> </a:t>
            </a:r>
            <a:br>
              <a:rPr lang="ro-RO" dirty="0"/>
            </a:br>
            <a:endParaRPr lang="ro-RO" dirty="0"/>
          </a:p>
        </p:txBody>
      </p:sp>
      <p:sp>
        <p:nvSpPr>
          <p:cNvPr id="3" name="Content Placeholder 2">
            <a:extLst>
              <a:ext uri="{FF2B5EF4-FFF2-40B4-BE49-F238E27FC236}">
                <a16:creationId xmlns:a16="http://schemas.microsoft.com/office/drawing/2014/main" id="{46F4D538-F19B-45F9-B1B5-7D54769FFCDD}"/>
              </a:ext>
            </a:extLst>
          </p:cNvPr>
          <p:cNvSpPr>
            <a:spLocks noGrp="1"/>
          </p:cNvSpPr>
          <p:nvPr>
            <p:ph idx="1"/>
          </p:nvPr>
        </p:nvSpPr>
        <p:spPr>
          <a:xfrm>
            <a:off x="1450019" y="1074199"/>
            <a:ext cx="10392793" cy="4305670"/>
          </a:xfrm>
        </p:spPr>
        <p:txBody>
          <a:bodyPr>
            <a:normAutofit fontScale="92500" lnSpcReduction="20000"/>
          </a:bodyPr>
          <a:lstStyle/>
          <a:p>
            <a:r>
              <a:rPr lang="en-GB" sz="2400" dirty="0"/>
              <a:t>This construction links two actions or situations - when one thing happens, another thing follows. A comparative expression in the first clause is balanced by a comparative expression in the second clause. Several grammatical patterns are possible here: </a:t>
            </a:r>
            <a:endParaRPr lang="ro-RO" sz="2400" dirty="0"/>
          </a:p>
          <a:p>
            <a:r>
              <a:rPr lang="en-GB" sz="2400" i="1" u="sng" dirty="0"/>
              <a:t>adjective... adjective</a:t>
            </a:r>
            <a:r>
              <a:rPr lang="en-GB" sz="2400" dirty="0"/>
              <a:t>.</a:t>
            </a:r>
            <a:endParaRPr lang="ro-RO" sz="2400" dirty="0"/>
          </a:p>
          <a:p>
            <a:pPr marL="0" indent="0">
              <a:buNone/>
            </a:pPr>
            <a:r>
              <a:rPr lang="en-GB" sz="2400" dirty="0">
                <a:solidFill>
                  <a:srgbClr val="00B050"/>
                </a:solidFill>
              </a:rPr>
              <a:t>	The </a:t>
            </a:r>
            <a:r>
              <a:rPr lang="en-GB" sz="2400" dirty="0">
                <a:solidFill>
                  <a:srgbClr val="FF0000"/>
                </a:solidFill>
              </a:rPr>
              <a:t>harder</a:t>
            </a:r>
            <a:r>
              <a:rPr lang="en-GB" sz="2400" dirty="0">
                <a:solidFill>
                  <a:srgbClr val="00B050"/>
                </a:solidFill>
              </a:rPr>
              <a:t> a job is, the </a:t>
            </a:r>
            <a:r>
              <a:rPr lang="en-GB" sz="2400" dirty="0">
                <a:solidFill>
                  <a:srgbClr val="FF0000"/>
                </a:solidFill>
              </a:rPr>
              <a:t>more rewarding </a:t>
            </a:r>
            <a:r>
              <a:rPr lang="en-GB" sz="2400" dirty="0">
                <a:solidFill>
                  <a:srgbClr val="00B050"/>
                </a:solidFill>
              </a:rPr>
              <a:t>I find it.</a:t>
            </a:r>
            <a:endParaRPr lang="ro-RO" sz="2400" dirty="0">
              <a:solidFill>
                <a:srgbClr val="00B050"/>
              </a:solidFill>
            </a:endParaRPr>
          </a:p>
          <a:p>
            <a:r>
              <a:rPr lang="en-GB" sz="2400" i="1" u="sng" dirty="0"/>
              <a:t>adverb... adverb</a:t>
            </a:r>
            <a:r>
              <a:rPr lang="en-GB" sz="2400" dirty="0"/>
              <a:t>.</a:t>
            </a:r>
            <a:endParaRPr lang="ro-RO" sz="2400" dirty="0"/>
          </a:p>
          <a:p>
            <a:pPr marL="0" indent="0">
              <a:buNone/>
            </a:pPr>
            <a:r>
              <a:rPr lang="en-GB" sz="2400" dirty="0">
                <a:solidFill>
                  <a:srgbClr val="00B050"/>
                </a:solidFill>
              </a:rPr>
              <a:t>	The </a:t>
            </a:r>
            <a:r>
              <a:rPr lang="en-GB" sz="2400" dirty="0">
                <a:solidFill>
                  <a:srgbClr val="FF0000"/>
                </a:solidFill>
              </a:rPr>
              <a:t>sooner</a:t>
            </a:r>
            <a:r>
              <a:rPr lang="en-GB" sz="2400" dirty="0">
                <a:solidFill>
                  <a:srgbClr val="00B050"/>
                </a:solidFill>
              </a:rPr>
              <a:t> we start, the </a:t>
            </a:r>
            <a:r>
              <a:rPr lang="en-GB" sz="2400" dirty="0">
                <a:solidFill>
                  <a:srgbClr val="FF0000"/>
                </a:solidFill>
              </a:rPr>
              <a:t>quicker</a:t>
            </a:r>
            <a:r>
              <a:rPr lang="en-GB" sz="2400" dirty="0">
                <a:solidFill>
                  <a:srgbClr val="00B050"/>
                </a:solidFill>
              </a:rPr>
              <a:t> we'll finish.</a:t>
            </a:r>
            <a:endParaRPr lang="ro-RO" sz="2400" dirty="0">
              <a:solidFill>
                <a:srgbClr val="00B050"/>
              </a:solidFill>
            </a:endParaRPr>
          </a:p>
          <a:p>
            <a:r>
              <a:rPr lang="en-GB" sz="2400" i="1" u="sng" dirty="0"/>
              <a:t>adjective ... adverb, or adverb ... adjective.</a:t>
            </a:r>
            <a:endParaRPr lang="ro-RO" sz="2400" dirty="0"/>
          </a:p>
          <a:p>
            <a:pPr marL="0" indent="0">
              <a:buNone/>
            </a:pPr>
            <a:r>
              <a:rPr lang="en-GB" sz="2400" dirty="0">
                <a:solidFill>
                  <a:srgbClr val="00B050"/>
                </a:solidFill>
              </a:rPr>
              <a:t>	The </a:t>
            </a:r>
            <a:r>
              <a:rPr lang="en-GB" sz="2400" dirty="0">
                <a:solidFill>
                  <a:srgbClr val="FF0000"/>
                </a:solidFill>
              </a:rPr>
              <a:t>easier</a:t>
            </a:r>
            <a:r>
              <a:rPr lang="en-GB" sz="2400" dirty="0">
                <a:solidFill>
                  <a:srgbClr val="00B050"/>
                </a:solidFill>
              </a:rPr>
              <a:t> a job is, the </a:t>
            </a:r>
            <a:r>
              <a:rPr lang="en-GB" sz="2400" dirty="0">
                <a:solidFill>
                  <a:srgbClr val="FF0000"/>
                </a:solidFill>
              </a:rPr>
              <a:t>more quickly </a:t>
            </a:r>
            <a:r>
              <a:rPr lang="en-GB" sz="2400" dirty="0">
                <a:solidFill>
                  <a:srgbClr val="00B050"/>
                </a:solidFill>
              </a:rPr>
              <a:t>I do it.</a:t>
            </a:r>
            <a:endParaRPr lang="ro-RO" sz="2400" dirty="0">
              <a:solidFill>
                <a:srgbClr val="00B050"/>
              </a:solidFill>
            </a:endParaRPr>
          </a:p>
          <a:p>
            <a:pPr marL="0" indent="0">
              <a:buNone/>
            </a:pPr>
            <a:endParaRPr lang="ro-RO" sz="2400" dirty="0"/>
          </a:p>
        </p:txBody>
      </p:sp>
    </p:spTree>
    <p:extLst>
      <p:ext uri="{BB962C8B-B14F-4D97-AF65-F5344CB8AC3E}">
        <p14:creationId xmlns:p14="http://schemas.microsoft.com/office/powerpoint/2010/main" val="990594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F77156C-EAB8-48AE-AA64-36843E537219}"/>
              </a:ext>
            </a:extLst>
          </p:cNvPr>
          <p:cNvSpPr/>
          <p:nvPr/>
        </p:nvSpPr>
        <p:spPr>
          <a:xfrm>
            <a:off x="440267" y="728133"/>
            <a:ext cx="10380133" cy="4893647"/>
          </a:xfrm>
          <a:prstGeom prst="rect">
            <a:avLst/>
          </a:prstGeom>
        </p:spPr>
        <p:txBody>
          <a:bodyPr wrap="square">
            <a:spAutoFit/>
          </a:bodyPr>
          <a:lstStyle/>
          <a:p>
            <a:pPr indent="448310" algn="just">
              <a:spcAft>
                <a:spcPts val="0"/>
              </a:spcAft>
            </a:pPr>
            <a:r>
              <a:rPr lang="en-GB" sz="2400" i="1" u="sng" dirty="0">
                <a:latin typeface="Times New Roman" panose="02020603050405020304" pitchFamily="18" charset="0"/>
                <a:ea typeface="Times New Roman" panose="02020603050405020304" pitchFamily="18" charset="0"/>
              </a:rPr>
              <a:t>more (+ noun)... more (+ noun</a:t>
            </a:r>
            <a:r>
              <a:rPr lang="en-GB" sz="2400" dirty="0">
                <a:latin typeface="Times New Roman" panose="02020603050405020304" pitchFamily="18" charset="0"/>
                <a:ea typeface="Times New Roman" panose="02020603050405020304" pitchFamily="18" charset="0"/>
              </a:rPr>
              <a:t>).</a:t>
            </a:r>
            <a:endParaRPr lang="ro-RO" sz="2400" dirty="0">
              <a:latin typeface="Times New Roman" panose="02020603050405020304" pitchFamily="18" charset="0"/>
              <a:ea typeface="Times New Roman" panose="02020603050405020304" pitchFamily="18" charset="0"/>
            </a:endParaRPr>
          </a:p>
          <a:p>
            <a:pPr indent="448310" algn="just">
              <a:spcAft>
                <a:spcPts val="0"/>
              </a:spcAft>
            </a:pPr>
            <a:r>
              <a:rPr lang="en-GB" sz="2400" dirty="0">
                <a:solidFill>
                  <a:srgbClr val="00B050"/>
                </a:solidFill>
                <a:latin typeface="Times New Roman" panose="02020603050405020304" pitchFamily="18" charset="0"/>
                <a:ea typeface="Times New Roman" panose="02020603050405020304" pitchFamily="18" charset="0"/>
              </a:rPr>
              <a:t>The more money Jack earned, the more clothes he bought.</a:t>
            </a:r>
            <a:endParaRPr lang="ro-RO" sz="24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endParaRPr lang="en-GB" sz="2400" i="1" u="sng" dirty="0">
              <a:latin typeface="Times New Roman" panose="02020603050405020304" pitchFamily="18" charset="0"/>
              <a:ea typeface="Times New Roman" panose="02020603050405020304" pitchFamily="18" charset="0"/>
            </a:endParaRPr>
          </a:p>
          <a:p>
            <a:pPr indent="448310" algn="just">
              <a:spcAft>
                <a:spcPts val="0"/>
              </a:spcAft>
            </a:pPr>
            <a:r>
              <a:rPr lang="en-GB" sz="2400" i="1" u="sng" dirty="0">
                <a:latin typeface="Times New Roman" panose="02020603050405020304" pitchFamily="18" charset="0"/>
                <a:ea typeface="Times New Roman" panose="02020603050405020304" pitchFamily="18" charset="0"/>
              </a:rPr>
              <a:t>less (+ clause)... less (+ uncountable noun), fewer (+ plural countable noun).</a:t>
            </a:r>
            <a:endParaRPr lang="ro-RO" sz="2400" dirty="0">
              <a:latin typeface="Times New Roman" panose="02020603050405020304" pitchFamily="18" charset="0"/>
              <a:ea typeface="Times New Roman" panose="02020603050405020304" pitchFamily="18" charset="0"/>
            </a:endParaRPr>
          </a:p>
          <a:p>
            <a:pPr indent="448310" algn="just">
              <a:spcAft>
                <a:spcPts val="0"/>
              </a:spcAft>
            </a:pPr>
            <a:r>
              <a:rPr lang="en-GB" sz="2400" dirty="0">
                <a:solidFill>
                  <a:srgbClr val="00B050"/>
                </a:solidFill>
                <a:latin typeface="Times New Roman" panose="02020603050405020304" pitchFamily="18" charset="0"/>
                <a:ea typeface="Times New Roman" panose="02020603050405020304" pitchFamily="18" charset="0"/>
              </a:rPr>
              <a:t>The less Bob earned, the less food/ the fewer holidays he could afford.</a:t>
            </a:r>
            <a:endParaRPr lang="ro-RO" sz="24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endParaRPr lang="en-GB" sz="2400" i="1" u="sng" dirty="0">
              <a:latin typeface="Times New Roman" panose="02020603050405020304" pitchFamily="18" charset="0"/>
              <a:ea typeface="Times New Roman" panose="02020603050405020304" pitchFamily="18" charset="0"/>
            </a:endParaRPr>
          </a:p>
          <a:p>
            <a:pPr indent="448310" algn="just">
              <a:spcAft>
                <a:spcPts val="0"/>
              </a:spcAft>
            </a:pPr>
            <a:r>
              <a:rPr lang="en-GB" sz="2400" i="1" u="sng" dirty="0">
                <a:latin typeface="Times New Roman" panose="02020603050405020304" pitchFamily="18" charset="0"/>
                <a:ea typeface="Times New Roman" panose="02020603050405020304" pitchFamily="18" charset="0"/>
              </a:rPr>
              <a:t>more (+ clause)... less (+ clause).</a:t>
            </a:r>
            <a:endParaRPr lang="ro-RO" sz="2400" dirty="0">
              <a:latin typeface="Times New Roman" panose="02020603050405020304" pitchFamily="18" charset="0"/>
              <a:ea typeface="Times New Roman" panose="02020603050405020304" pitchFamily="18" charset="0"/>
            </a:endParaRPr>
          </a:p>
          <a:p>
            <a:pPr indent="448310" algn="just">
              <a:spcAft>
                <a:spcPts val="0"/>
              </a:spcAft>
            </a:pPr>
            <a:r>
              <a:rPr lang="en-GB" sz="2400" dirty="0">
                <a:solidFill>
                  <a:srgbClr val="00B050"/>
                </a:solidFill>
                <a:latin typeface="Times New Roman" panose="02020603050405020304" pitchFamily="18" charset="0"/>
                <a:ea typeface="Times New Roman" panose="02020603050405020304" pitchFamily="18" charset="0"/>
              </a:rPr>
              <a:t>The more you sleep, the less you do.</a:t>
            </a:r>
            <a:endParaRPr lang="ro-RO" sz="24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endParaRPr lang="en-GB" sz="2400" i="1" u="sng" dirty="0">
              <a:latin typeface="Times New Roman" panose="02020603050405020304" pitchFamily="18" charset="0"/>
              <a:ea typeface="Times New Roman" panose="02020603050405020304" pitchFamily="18" charset="0"/>
            </a:endParaRPr>
          </a:p>
          <a:p>
            <a:pPr indent="448310" algn="just">
              <a:spcAft>
                <a:spcPts val="0"/>
              </a:spcAft>
            </a:pPr>
            <a:r>
              <a:rPr lang="en-GB" sz="2400" i="1" u="sng" dirty="0">
                <a:latin typeface="Times New Roman" panose="02020603050405020304" pitchFamily="18" charset="0"/>
                <a:ea typeface="Times New Roman" panose="02020603050405020304" pitchFamily="18" charset="0"/>
              </a:rPr>
              <a:t>Other combinations of these patterns are possible.</a:t>
            </a:r>
            <a:endParaRPr lang="ro-RO" sz="2400" dirty="0">
              <a:latin typeface="Times New Roman" panose="02020603050405020304" pitchFamily="18" charset="0"/>
              <a:ea typeface="Times New Roman" panose="02020603050405020304" pitchFamily="18" charset="0"/>
            </a:endParaRPr>
          </a:p>
          <a:p>
            <a:pPr indent="448310" algn="just">
              <a:spcAft>
                <a:spcPts val="0"/>
              </a:spcAft>
            </a:pPr>
            <a:r>
              <a:rPr lang="en-GB" sz="2400" dirty="0">
                <a:solidFill>
                  <a:srgbClr val="00B050"/>
                </a:solidFill>
                <a:latin typeface="Times New Roman" panose="02020603050405020304" pitchFamily="18" charset="0"/>
                <a:ea typeface="Times New Roman" panose="02020603050405020304" pitchFamily="18" charset="0"/>
              </a:rPr>
              <a:t>The harder Joe worked, the more he earned.</a:t>
            </a:r>
            <a:endParaRPr lang="ro-RO" sz="24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r>
              <a:rPr lang="en-GB" sz="2400" dirty="0">
                <a:solidFill>
                  <a:srgbClr val="00B050"/>
                </a:solidFill>
                <a:latin typeface="Times New Roman" panose="02020603050405020304" pitchFamily="18" charset="0"/>
                <a:ea typeface="Times New Roman" panose="02020603050405020304" pitchFamily="18" charset="0"/>
              </a:rPr>
              <a:t>The more he ate, the fatter he got.</a:t>
            </a:r>
          </a:p>
          <a:p>
            <a:pPr indent="448310" algn="just">
              <a:spcAft>
                <a:spcPts val="0"/>
              </a:spcAft>
            </a:pPr>
            <a:r>
              <a:rPr lang="en-GB" sz="2400" dirty="0">
                <a:solidFill>
                  <a:srgbClr val="FF0000"/>
                </a:solidFill>
                <a:latin typeface="Times New Roman" panose="02020603050405020304" pitchFamily="18" charset="0"/>
                <a:ea typeface="Times New Roman" panose="02020603050405020304" pitchFamily="18" charset="0"/>
              </a:rPr>
              <a:t>Homework: Write your own examples</a:t>
            </a:r>
            <a:endParaRPr lang="ro-RO" sz="2400" dirty="0">
              <a:solidFill>
                <a:srgbClr val="FF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2129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64720-44FB-4871-B2C4-630E6C1D7DAC}"/>
              </a:ext>
            </a:extLst>
          </p:cNvPr>
          <p:cNvSpPr>
            <a:spLocks noGrp="1"/>
          </p:cNvSpPr>
          <p:nvPr>
            <p:ph type="title"/>
          </p:nvPr>
        </p:nvSpPr>
        <p:spPr/>
        <p:txBody>
          <a:bodyPr/>
          <a:lstStyle/>
          <a:p>
            <a:r>
              <a:rPr lang="en-US" dirty="0"/>
              <a:t>NOTES: </a:t>
            </a:r>
            <a:r>
              <a:rPr lang="en-GB" dirty="0">
                <a:solidFill>
                  <a:srgbClr val="00B050"/>
                </a:solidFill>
                <a:latin typeface="Times New Roman" panose="02020603050405020304" pitchFamily="18" charset="0"/>
                <a:ea typeface="Times New Roman" panose="02020603050405020304" pitchFamily="18" charset="0"/>
              </a:rPr>
              <a:t>The more you sleep, the less you do.</a:t>
            </a:r>
            <a:br>
              <a:rPr lang="ro-RO" dirty="0"/>
            </a:br>
            <a:endParaRPr lang="ro-RO" dirty="0"/>
          </a:p>
        </p:txBody>
      </p:sp>
      <p:sp>
        <p:nvSpPr>
          <p:cNvPr id="3" name="Content Placeholder 2">
            <a:extLst>
              <a:ext uri="{FF2B5EF4-FFF2-40B4-BE49-F238E27FC236}">
                <a16:creationId xmlns:a16="http://schemas.microsoft.com/office/drawing/2014/main" id="{882277D7-0BC3-46FD-9D01-DB0582DD235B}"/>
              </a:ext>
            </a:extLst>
          </p:cNvPr>
          <p:cNvSpPr>
            <a:spLocks noGrp="1"/>
          </p:cNvSpPr>
          <p:nvPr>
            <p:ph idx="1"/>
          </p:nvPr>
        </p:nvSpPr>
        <p:spPr/>
        <p:txBody>
          <a:bodyPr>
            <a:normAutofit fontScale="92500" lnSpcReduction="10000"/>
          </a:bodyPr>
          <a:lstStyle/>
          <a:p>
            <a:pPr marL="0" indent="0">
              <a:buNone/>
            </a:pPr>
            <a:r>
              <a:rPr lang="en-GB" dirty="0"/>
              <a:t>1. Neither of the two clauses in </a:t>
            </a:r>
            <a:r>
              <a:rPr lang="en-GB" i="1" dirty="0"/>
              <a:t>the + comparative + the</a:t>
            </a:r>
            <a:r>
              <a:rPr lang="en-GB" dirty="0"/>
              <a:t> sentences makes sense without the other.</a:t>
            </a:r>
          </a:p>
          <a:p>
            <a:pPr marL="0" indent="0">
              <a:buNone/>
            </a:pPr>
            <a:r>
              <a:rPr lang="en-GB" dirty="0"/>
              <a:t>2. In writing, a comma is used to separate the two clauses. </a:t>
            </a:r>
            <a:endParaRPr lang="ro-RO" dirty="0"/>
          </a:p>
          <a:p>
            <a:pPr marL="0" indent="0">
              <a:buNone/>
            </a:pPr>
            <a:r>
              <a:rPr lang="en-GB" dirty="0"/>
              <a:t>3. Both clauses need a verb. </a:t>
            </a:r>
            <a:endParaRPr lang="ro-RO" dirty="0"/>
          </a:p>
          <a:p>
            <a:pPr marL="0" indent="0">
              <a:buNone/>
            </a:pPr>
            <a:r>
              <a:rPr lang="en-GB" dirty="0"/>
              <a:t>4. In some expressions with </a:t>
            </a:r>
            <a:r>
              <a:rPr lang="en-GB" i="1" dirty="0"/>
              <a:t>better</a:t>
            </a:r>
            <a:r>
              <a:rPr lang="en-GB" dirty="0"/>
              <a:t>, no verbs are needed.</a:t>
            </a:r>
            <a:endParaRPr lang="ro-RO" dirty="0"/>
          </a:p>
          <a:p>
            <a:pPr marL="0" indent="0">
              <a:buNone/>
            </a:pPr>
            <a:r>
              <a:rPr lang="en-GB" dirty="0"/>
              <a:t>	</a:t>
            </a:r>
            <a:r>
              <a:rPr lang="en-GB" dirty="0">
                <a:solidFill>
                  <a:srgbClr val="00B050"/>
                </a:solidFill>
              </a:rPr>
              <a:t>Jim: When shall I come round to see you?</a:t>
            </a:r>
            <a:endParaRPr lang="ro-RO" dirty="0">
              <a:solidFill>
                <a:srgbClr val="00B050"/>
              </a:solidFill>
            </a:endParaRPr>
          </a:p>
          <a:p>
            <a:pPr marL="0" indent="0">
              <a:buNone/>
            </a:pPr>
            <a:r>
              <a:rPr lang="en-GB" dirty="0">
                <a:solidFill>
                  <a:srgbClr val="00B050"/>
                </a:solidFill>
              </a:rPr>
              <a:t>	Tim: The sooner, the better.</a:t>
            </a:r>
          </a:p>
          <a:p>
            <a:pPr marL="0" indent="0" algn="r">
              <a:buNone/>
            </a:pPr>
            <a:r>
              <a:rPr lang="en-GB" dirty="0">
                <a:solidFill>
                  <a:srgbClr val="00B0F0"/>
                </a:solidFill>
              </a:rPr>
              <a:t>Find more interesting examples on the internet</a:t>
            </a:r>
            <a:endParaRPr lang="ro-RO" dirty="0">
              <a:solidFill>
                <a:srgbClr val="00B0F0"/>
              </a:solidFill>
            </a:endParaRPr>
          </a:p>
          <a:p>
            <a:pPr marL="0" indent="0">
              <a:buNone/>
            </a:pPr>
            <a:endParaRPr lang="ro-RO" dirty="0"/>
          </a:p>
        </p:txBody>
      </p:sp>
    </p:spTree>
    <p:extLst>
      <p:ext uri="{BB962C8B-B14F-4D97-AF65-F5344CB8AC3E}">
        <p14:creationId xmlns:p14="http://schemas.microsoft.com/office/powerpoint/2010/main" val="3196655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3869E-9D50-4C2A-8431-DA04477DF14A}"/>
              </a:ext>
            </a:extLst>
          </p:cNvPr>
          <p:cNvSpPr>
            <a:spLocks noGrp="1"/>
          </p:cNvSpPr>
          <p:nvPr>
            <p:ph type="title"/>
          </p:nvPr>
        </p:nvSpPr>
        <p:spPr>
          <a:xfrm>
            <a:off x="1534696" y="1270000"/>
            <a:ext cx="9520158" cy="583754"/>
          </a:xfrm>
        </p:spPr>
        <p:txBody>
          <a:bodyPr/>
          <a:lstStyle/>
          <a:p>
            <a:r>
              <a:rPr lang="ro-RO" dirty="0"/>
              <a:t>H</a:t>
            </a:r>
            <a:r>
              <a:rPr lang="en-US" dirty="0" err="1"/>
              <a:t>aving</a:t>
            </a:r>
            <a:r>
              <a:rPr lang="en-US" dirty="0"/>
              <a:t> fun!</a:t>
            </a:r>
            <a:endParaRPr lang="ro-RO" dirty="0"/>
          </a:p>
        </p:txBody>
      </p:sp>
      <p:sp>
        <p:nvSpPr>
          <p:cNvPr id="3" name="Content Placeholder 2">
            <a:extLst>
              <a:ext uri="{FF2B5EF4-FFF2-40B4-BE49-F238E27FC236}">
                <a16:creationId xmlns:a16="http://schemas.microsoft.com/office/drawing/2014/main" id="{6CB8C1A7-E0EB-45C1-A71F-F57D2CBA7261}"/>
              </a:ext>
            </a:extLst>
          </p:cNvPr>
          <p:cNvSpPr>
            <a:spLocks noGrp="1"/>
          </p:cNvSpPr>
          <p:nvPr>
            <p:ph idx="1"/>
          </p:nvPr>
        </p:nvSpPr>
        <p:spPr/>
        <p:txBody>
          <a:bodyPr/>
          <a:lstStyle/>
          <a:p>
            <a:r>
              <a:rPr lang="en-US" b="1" dirty="0"/>
              <a:t>MIME GAME</a:t>
            </a:r>
          </a:p>
          <a:p>
            <a:pPr marL="0" indent="0">
              <a:buNone/>
            </a:pPr>
            <a:r>
              <a:rPr lang="en-US" sz="2400" i="1" dirty="0">
                <a:solidFill>
                  <a:srgbClr val="FF0000"/>
                </a:solidFill>
              </a:rPr>
              <a:t>more and more</a:t>
            </a:r>
          </a:p>
          <a:p>
            <a:pPr marL="0" indent="0">
              <a:buNone/>
            </a:pPr>
            <a:r>
              <a:rPr lang="en-US" sz="2400" i="1" dirty="0"/>
              <a:t>We can use </a:t>
            </a:r>
            <a:r>
              <a:rPr lang="en-US" sz="2400" b="1" i="1" dirty="0"/>
              <a:t>double comparatives </a:t>
            </a:r>
            <a:r>
              <a:rPr lang="en-US" sz="2400" i="1" dirty="0"/>
              <a:t>to say that </a:t>
            </a:r>
            <a:r>
              <a:rPr lang="en-US" sz="2400" i="1" dirty="0">
                <a:solidFill>
                  <a:srgbClr val="FF0000"/>
                </a:solidFill>
              </a:rPr>
              <a:t>something is changing</a:t>
            </a:r>
            <a:r>
              <a:rPr lang="ro-RO" sz="2400" i="1" dirty="0">
                <a:solidFill>
                  <a:srgbClr val="FF0000"/>
                </a:solidFill>
              </a:rPr>
              <a:t>:</a:t>
            </a:r>
          </a:p>
          <a:p>
            <a:pPr marL="0" indent="0" algn="ctr">
              <a:buNone/>
            </a:pPr>
            <a:r>
              <a:rPr lang="ro-RO" sz="4800" i="1" dirty="0">
                <a:solidFill>
                  <a:srgbClr val="FF0000"/>
                </a:solidFill>
              </a:rPr>
              <a:t>Ex: </a:t>
            </a:r>
            <a:r>
              <a:rPr lang="ro-RO" sz="4800" i="1" dirty="0" err="1">
                <a:solidFill>
                  <a:srgbClr val="FF0000"/>
                </a:solidFill>
              </a:rPr>
              <a:t>happier</a:t>
            </a:r>
            <a:r>
              <a:rPr lang="ro-RO" sz="4800" i="1" dirty="0">
                <a:solidFill>
                  <a:srgbClr val="FF0000"/>
                </a:solidFill>
              </a:rPr>
              <a:t> </a:t>
            </a:r>
            <a:r>
              <a:rPr lang="ro-RO" sz="4800" i="1" dirty="0" err="1">
                <a:solidFill>
                  <a:srgbClr val="FF0000"/>
                </a:solidFill>
              </a:rPr>
              <a:t>and</a:t>
            </a:r>
            <a:r>
              <a:rPr lang="ro-RO" sz="4800" i="1" dirty="0">
                <a:solidFill>
                  <a:srgbClr val="FF0000"/>
                </a:solidFill>
              </a:rPr>
              <a:t> </a:t>
            </a:r>
            <a:r>
              <a:rPr lang="ro-RO" sz="4800" i="1" dirty="0" err="1">
                <a:solidFill>
                  <a:srgbClr val="FF0000"/>
                </a:solidFill>
              </a:rPr>
              <a:t>happier</a:t>
            </a:r>
            <a:endParaRPr lang="ro-RO" sz="4800" i="1" dirty="0">
              <a:solidFill>
                <a:srgbClr val="FF0000"/>
              </a:solidFill>
            </a:endParaRPr>
          </a:p>
          <a:p>
            <a:pPr marL="0" indent="0">
              <a:buNone/>
            </a:pPr>
            <a:r>
              <a:rPr lang="ro-RO" i="1" dirty="0"/>
              <a:t>Internet </a:t>
            </a:r>
            <a:r>
              <a:rPr lang="ro-RO" i="1" dirty="0" err="1"/>
              <a:t>search</a:t>
            </a:r>
            <a:r>
              <a:rPr lang="ro-RO" i="1" dirty="0"/>
              <a:t>: </a:t>
            </a:r>
            <a:r>
              <a:rPr lang="ro-RO" dirty="0" err="1"/>
              <a:t>find</a:t>
            </a:r>
            <a:r>
              <a:rPr lang="ro-RO" dirty="0"/>
              <a:t> more </a:t>
            </a:r>
            <a:r>
              <a:rPr lang="ro-RO" dirty="0">
                <a:solidFill>
                  <a:srgbClr val="FF0000"/>
                </a:solidFill>
              </a:rPr>
              <a:t>INTERESTING </a:t>
            </a:r>
            <a:r>
              <a:rPr lang="ro-RO" dirty="0" err="1"/>
              <a:t>examples</a:t>
            </a:r>
            <a:r>
              <a:rPr lang="ro-RO" dirty="0"/>
              <a:t> of </a:t>
            </a:r>
            <a:r>
              <a:rPr lang="ro-RO" dirty="0" err="1"/>
              <a:t>double</a:t>
            </a:r>
            <a:r>
              <a:rPr lang="ro-RO" dirty="0"/>
              <a:t> </a:t>
            </a:r>
            <a:r>
              <a:rPr lang="ro-RO" dirty="0" err="1"/>
              <a:t>comparatives</a:t>
            </a:r>
            <a:endParaRPr lang="ro-RO" dirty="0"/>
          </a:p>
          <a:p>
            <a:pPr marL="0" indent="0">
              <a:buNone/>
            </a:pPr>
            <a:endParaRPr lang="ro-RO" dirty="0"/>
          </a:p>
        </p:txBody>
      </p:sp>
    </p:spTree>
    <p:extLst>
      <p:ext uri="{BB962C8B-B14F-4D97-AF65-F5344CB8AC3E}">
        <p14:creationId xmlns:p14="http://schemas.microsoft.com/office/powerpoint/2010/main" val="570199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4CBFB-8527-4AFD-9C9C-CF40A2151BC2}"/>
              </a:ext>
            </a:extLst>
          </p:cNvPr>
          <p:cNvSpPr>
            <a:spLocks noGrp="1"/>
          </p:cNvSpPr>
          <p:nvPr>
            <p:ph type="title"/>
          </p:nvPr>
        </p:nvSpPr>
        <p:spPr>
          <a:xfrm>
            <a:off x="1534696" y="413901"/>
            <a:ext cx="9520158" cy="1049235"/>
          </a:xfrm>
        </p:spPr>
        <p:txBody>
          <a:bodyPr>
            <a:normAutofit/>
          </a:bodyPr>
          <a:lstStyle/>
          <a:p>
            <a:pPr algn="ctr"/>
            <a:r>
              <a:rPr lang="en-GB" b="1" i="1" dirty="0"/>
              <a:t>Comparing with Adjectives and Adverbs</a:t>
            </a:r>
            <a:br>
              <a:rPr lang="ro-RO" dirty="0"/>
            </a:br>
            <a:r>
              <a:rPr lang="en-GB" sz="1800" dirty="0"/>
              <a:t>These guidelines will help to make the comparisons correct</a:t>
            </a:r>
            <a:endParaRPr lang="ro-RO" dirty="0"/>
          </a:p>
        </p:txBody>
      </p:sp>
      <p:sp>
        <p:nvSpPr>
          <p:cNvPr id="3" name="Content Placeholder 2">
            <a:extLst>
              <a:ext uri="{FF2B5EF4-FFF2-40B4-BE49-F238E27FC236}">
                <a16:creationId xmlns:a16="http://schemas.microsoft.com/office/drawing/2014/main" id="{EBC04290-CF36-4A3A-8FEC-5B0FA0B3BB64}"/>
              </a:ext>
            </a:extLst>
          </p:cNvPr>
          <p:cNvSpPr>
            <a:spLocks noGrp="1"/>
          </p:cNvSpPr>
          <p:nvPr>
            <p:ph idx="1"/>
          </p:nvPr>
        </p:nvSpPr>
        <p:spPr>
          <a:xfrm>
            <a:off x="1420427" y="1463136"/>
            <a:ext cx="9889724" cy="4413881"/>
          </a:xfrm>
        </p:spPr>
        <p:txBody>
          <a:bodyPr>
            <a:normAutofit/>
          </a:bodyPr>
          <a:lstStyle/>
          <a:p>
            <a:r>
              <a:rPr lang="en-GB" b="1" u="sng" dirty="0"/>
              <a:t>1.</a:t>
            </a:r>
            <a:r>
              <a:rPr lang="en-GB" dirty="0"/>
              <a:t> The comparative degree (</a:t>
            </a:r>
            <a:r>
              <a:rPr lang="en-GB" i="1" dirty="0"/>
              <a:t>-</a:t>
            </a:r>
            <a:r>
              <a:rPr lang="en-GB" i="1" dirty="0" err="1"/>
              <a:t>er</a:t>
            </a:r>
            <a:r>
              <a:rPr lang="en-GB" i="1" dirty="0"/>
              <a:t> </a:t>
            </a:r>
            <a:r>
              <a:rPr lang="en-GB" dirty="0"/>
              <a:t>or </a:t>
            </a:r>
            <a:r>
              <a:rPr lang="en-GB" i="1" dirty="0"/>
              <a:t>more </a:t>
            </a:r>
            <a:r>
              <a:rPr lang="en-GB" dirty="0"/>
              <a:t>form) is used to compare two things:</a:t>
            </a:r>
          </a:p>
          <a:p>
            <a:pPr marL="0" indent="0">
              <a:buNone/>
            </a:pPr>
            <a:r>
              <a:rPr lang="en-GB" dirty="0"/>
              <a:t>	</a:t>
            </a:r>
            <a:r>
              <a:rPr lang="en-GB" dirty="0">
                <a:solidFill>
                  <a:srgbClr val="00B050"/>
                </a:solidFill>
              </a:rPr>
              <a:t>Your house is </a:t>
            </a:r>
            <a:r>
              <a:rPr lang="en-GB" i="1" dirty="0">
                <a:solidFill>
                  <a:srgbClr val="00B050"/>
                </a:solidFill>
              </a:rPr>
              <a:t>bigger </a:t>
            </a:r>
            <a:r>
              <a:rPr lang="en-GB" dirty="0">
                <a:solidFill>
                  <a:srgbClr val="00B050"/>
                </a:solidFill>
              </a:rPr>
              <a:t>than mine;</a:t>
            </a:r>
          </a:p>
          <a:p>
            <a:pPr marL="0" indent="0">
              <a:buNone/>
            </a:pPr>
            <a:r>
              <a:rPr lang="en-GB" dirty="0">
                <a:solidFill>
                  <a:srgbClr val="00B050"/>
                </a:solidFill>
              </a:rPr>
              <a:t>	Your house has </a:t>
            </a:r>
            <a:r>
              <a:rPr lang="en-GB" i="1" dirty="0">
                <a:solidFill>
                  <a:srgbClr val="00B050"/>
                </a:solidFill>
              </a:rPr>
              <a:t>more </a:t>
            </a:r>
            <a:r>
              <a:rPr lang="en-GB" dirty="0">
                <a:solidFill>
                  <a:srgbClr val="00B050"/>
                </a:solidFill>
              </a:rPr>
              <a:t>rooms than mine.</a:t>
            </a:r>
            <a:endParaRPr lang="ro-RO" dirty="0">
              <a:solidFill>
                <a:srgbClr val="00B050"/>
              </a:solidFill>
            </a:endParaRPr>
          </a:p>
          <a:p>
            <a:r>
              <a:rPr lang="en-GB" b="1" u="sng" dirty="0"/>
              <a:t>2.</a:t>
            </a:r>
            <a:r>
              <a:rPr lang="en-GB" dirty="0"/>
              <a:t> The superlative form (</a:t>
            </a:r>
            <a:r>
              <a:rPr lang="en-GB" i="1" dirty="0"/>
              <a:t>-</a:t>
            </a:r>
            <a:r>
              <a:rPr lang="en-GB" i="1" dirty="0" err="1"/>
              <a:t>est</a:t>
            </a:r>
            <a:r>
              <a:rPr lang="en-GB" i="1" dirty="0"/>
              <a:t> </a:t>
            </a:r>
            <a:r>
              <a:rPr lang="en-GB" dirty="0"/>
              <a:t>or </a:t>
            </a:r>
            <a:r>
              <a:rPr lang="en-GB" i="1" dirty="0"/>
              <a:t>most) </a:t>
            </a:r>
            <a:r>
              <a:rPr lang="en-GB" dirty="0"/>
              <a:t>is used to</a:t>
            </a:r>
            <a:r>
              <a:rPr lang="en-GB" i="1" dirty="0"/>
              <a:t> </a:t>
            </a:r>
            <a:r>
              <a:rPr lang="en-GB" dirty="0"/>
              <a:t>compare three or more things:</a:t>
            </a:r>
          </a:p>
          <a:p>
            <a:pPr marL="0" indent="0">
              <a:buNone/>
            </a:pPr>
            <a:r>
              <a:rPr lang="en-GB" dirty="0"/>
              <a:t>	Th</a:t>
            </a:r>
            <a:r>
              <a:rPr lang="en-GB" dirty="0">
                <a:solidFill>
                  <a:srgbClr val="00B050"/>
                </a:solidFill>
              </a:rPr>
              <a:t>e kitchen is the </a:t>
            </a:r>
            <a:r>
              <a:rPr lang="en-GB" i="1" dirty="0">
                <a:solidFill>
                  <a:srgbClr val="00B050"/>
                </a:solidFill>
              </a:rPr>
              <a:t>largest </a:t>
            </a:r>
            <a:r>
              <a:rPr lang="en-GB" dirty="0">
                <a:solidFill>
                  <a:srgbClr val="00B050"/>
                </a:solidFill>
              </a:rPr>
              <a:t>room in the house; </a:t>
            </a:r>
          </a:p>
          <a:p>
            <a:pPr marL="0" indent="0">
              <a:buNone/>
            </a:pPr>
            <a:r>
              <a:rPr lang="en-GB" dirty="0">
                <a:solidFill>
                  <a:srgbClr val="00B050"/>
                </a:solidFill>
              </a:rPr>
              <a:t>	It is the </a:t>
            </a:r>
            <a:r>
              <a:rPr lang="en-GB" i="1" dirty="0">
                <a:solidFill>
                  <a:srgbClr val="00B050"/>
                </a:solidFill>
              </a:rPr>
              <a:t>most </a:t>
            </a:r>
            <a:r>
              <a:rPr lang="en-GB" dirty="0">
                <a:solidFill>
                  <a:srgbClr val="00B050"/>
                </a:solidFill>
              </a:rPr>
              <a:t>impressive room of all.</a:t>
            </a:r>
            <a:endParaRPr lang="ro-RO" dirty="0">
              <a:solidFill>
                <a:srgbClr val="00B050"/>
              </a:solidFill>
            </a:endParaRPr>
          </a:p>
          <a:p>
            <a:r>
              <a:rPr lang="en-GB" b="1" dirty="0"/>
              <a:t>Fewer </a:t>
            </a:r>
            <a:r>
              <a:rPr lang="en-GB" dirty="0"/>
              <a:t>and </a:t>
            </a:r>
            <a:r>
              <a:rPr lang="en-GB" b="1" dirty="0"/>
              <a:t>less </a:t>
            </a:r>
            <a:r>
              <a:rPr lang="en-GB" dirty="0"/>
              <a:t>have different meanings and cannot be used interchangeably. </a:t>
            </a:r>
            <a:r>
              <a:rPr lang="en-GB" b="1" dirty="0"/>
              <a:t>Fewer </a:t>
            </a:r>
            <a:r>
              <a:rPr lang="en-GB" dirty="0"/>
              <a:t>refers to items that </a:t>
            </a:r>
            <a:r>
              <a:rPr lang="en-GB" b="1" dirty="0"/>
              <a:t>can </a:t>
            </a:r>
            <a:r>
              <a:rPr lang="en-GB" dirty="0"/>
              <a:t>be counted (</a:t>
            </a:r>
            <a:r>
              <a:rPr lang="en-GB" b="1" dirty="0"/>
              <a:t>fewer sandwiches, fewer cookies</a:t>
            </a:r>
            <a:r>
              <a:rPr lang="en-GB" dirty="0"/>
              <a:t>). </a:t>
            </a:r>
            <a:r>
              <a:rPr lang="en-GB" b="1" dirty="0"/>
              <a:t>Less </a:t>
            </a:r>
            <a:r>
              <a:rPr lang="en-GB" dirty="0"/>
              <a:t>refers to amounts that </a:t>
            </a:r>
            <a:r>
              <a:rPr lang="en-GB" b="1" dirty="0"/>
              <a:t>can’t </a:t>
            </a:r>
            <a:r>
              <a:rPr lang="en-GB" dirty="0"/>
              <a:t>be counted (</a:t>
            </a:r>
            <a:r>
              <a:rPr lang="en-GB" b="1" dirty="0"/>
              <a:t>less sugar, less sand, less anger, less filling</a:t>
            </a:r>
            <a:r>
              <a:rPr lang="en-GB" dirty="0"/>
              <a:t>).</a:t>
            </a:r>
            <a:endParaRPr lang="ro-RO" dirty="0"/>
          </a:p>
          <a:p>
            <a:pPr marL="0" indent="0">
              <a:buNone/>
            </a:pPr>
            <a:endParaRPr lang="ro-RO" dirty="0"/>
          </a:p>
          <a:p>
            <a:pPr marL="0" indent="0">
              <a:buNone/>
            </a:pPr>
            <a:endParaRPr lang="ro-RO" dirty="0"/>
          </a:p>
        </p:txBody>
      </p:sp>
    </p:spTree>
    <p:extLst>
      <p:ext uri="{BB962C8B-B14F-4D97-AF65-F5344CB8AC3E}">
        <p14:creationId xmlns:p14="http://schemas.microsoft.com/office/powerpoint/2010/main" val="5864363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4CBFB-8527-4AFD-9C9C-CF40A2151BC2}"/>
              </a:ext>
            </a:extLst>
          </p:cNvPr>
          <p:cNvSpPr>
            <a:spLocks noGrp="1"/>
          </p:cNvSpPr>
          <p:nvPr>
            <p:ph type="title"/>
          </p:nvPr>
        </p:nvSpPr>
        <p:spPr/>
        <p:txBody>
          <a:bodyPr/>
          <a:lstStyle/>
          <a:p>
            <a:r>
              <a:rPr lang="en-GB" b="1" i="1" dirty="0"/>
              <a:t>Comparing with Adjectives and Adverbs</a:t>
            </a:r>
            <a:br>
              <a:rPr lang="ro-RO" dirty="0"/>
            </a:br>
            <a:endParaRPr lang="ro-RO" dirty="0"/>
          </a:p>
        </p:txBody>
      </p:sp>
      <p:sp>
        <p:nvSpPr>
          <p:cNvPr id="3" name="Content Placeholder 2">
            <a:extLst>
              <a:ext uri="{FF2B5EF4-FFF2-40B4-BE49-F238E27FC236}">
                <a16:creationId xmlns:a16="http://schemas.microsoft.com/office/drawing/2014/main" id="{EBC04290-CF36-4A3A-8FEC-5B0FA0B3BB64}"/>
              </a:ext>
            </a:extLst>
          </p:cNvPr>
          <p:cNvSpPr>
            <a:spLocks noGrp="1"/>
          </p:cNvSpPr>
          <p:nvPr>
            <p:ph idx="1"/>
          </p:nvPr>
        </p:nvSpPr>
        <p:spPr>
          <a:xfrm>
            <a:off x="1137146" y="1651247"/>
            <a:ext cx="10412703" cy="5033638"/>
          </a:xfrm>
        </p:spPr>
        <p:txBody>
          <a:bodyPr>
            <a:normAutofit/>
          </a:bodyPr>
          <a:lstStyle/>
          <a:p>
            <a:pPr indent="0" algn="just">
              <a:spcAft>
                <a:spcPts val="0"/>
              </a:spcAft>
              <a:buNone/>
            </a:pPr>
            <a:r>
              <a:rPr lang="en-GB" sz="1800" b="1" u="sng" dirty="0">
                <a:latin typeface="Times New Roman" panose="02020603050405020304" pitchFamily="18" charset="0"/>
                <a:ea typeface="Times New Roman" panose="02020603050405020304" pitchFamily="18" charset="0"/>
              </a:rPr>
              <a:t>3.</a:t>
            </a:r>
            <a:r>
              <a:rPr lang="en-GB" sz="1800" dirty="0">
                <a:latin typeface="Times New Roman" panose="02020603050405020304" pitchFamily="18" charset="0"/>
                <a:ea typeface="Times New Roman" panose="02020603050405020304" pitchFamily="18" charset="0"/>
              </a:rPr>
              <a:t> </a:t>
            </a:r>
            <a:r>
              <a:rPr lang="en-US" sz="1800" dirty="0">
                <a:latin typeface="Times New Roman" panose="02020603050405020304" pitchFamily="18" charset="0"/>
                <a:ea typeface="Times New Roman" panose="02020603050405020304" pitchFamily="18" charset="0"/>
              </a:rPr>
              <a:t>Use </a:t>
            </a:r>
            <a:r>
              <a:rPr lang="en-US" sz="1800" b="1" dirty="0">
                <a:latin typeface="Times New Roman" panose="02020603050405020304" pitchFamily="18" charset="0"/>
                <a:ea typeface="Times New Roman" panose="02020603050405020304" pitchFamily="18" charset="0"/>
              </a:rPr>
              <a:t>other</a:t>
            </a:r>
            <a:r>
              <a:rPr lang="en-US" sz="1800" dirty="0">
                <a:latin typeface="Times New Roman" panose="02020603050405020304" pitchFamily="18" charset="0"/>
                <a:ea typeface="Times New Roman" panose="02020603050405020304" pitchFamily="18" charset="0"/>
              </a:rPr>
              <a:t> and </a:t>
            </a:r>
            <a:r>
              <a:rPr lang="en-US" sz="1800" b="1" dirty="0">
                <a:latin typeface="Times New Roman" panose="02020603050405020304" pitchFamily="18" charset="0"/>
                <a:ea typeface="Times New Roman" panose="02020603050405020304" pitchFamily="18" charset="0"/>
              </a:rPr>
              <a:t>else</a:t>
            </a:r>
            <a:r>
              <a:rPr lang="en-US" sz="1800" dirty="0">
                <a:latin typeface="Times New Roman" panose="02020603050405020304" pitchFamily="18" charset="0"/>
                <a:ea typeface="Times New Roman" panose="02020603050405020304" pitchFamily="18" charset="0"/>
              </a:rPr>
              <a:t> correctly in comparisons. When you compare one item in a group with the rest of the group, be sure to include the word </a:t>
            </a:r>
            <a:r>
              <a:rPr lang="en-US" sz="1800" b="1" dirty="0">
                <a:latin typeface="Times New Roman" panose="02020603050405020304" pitchFamily="18" charset="0"/>
                <a:ea typeface="Times New Roman" panose="02020603050405020304" pitchFamily="18" charset="0"/>
              </a:rPr>
              <a:t>other</a:t>
            </a:r>
            <a:r>
              <a:rPr lang="en-US" sz="1800" dirty="0">
                <a:latin typeface="Times New Roman" panose="02020603050405020304" pitchFamily="18" charset="0"/>
                <a:ea typeface="Times New Roman" panose="02020603050405020304" pitchFamily="18" charset="0"/>
              </a:rPr>
              <a:t> or </a:t>
            </a:r>
            <a:r>
              <a:rPr lang="en-US" sz="1800" b="1" dirty="0">
                <a:latin typeface="Times New Roman" panose="02020603050405020304" pitchFamily="18" charset="0"/>
                <a:ea typeface="Times New Roman" panose="02020603050405020304" pitchFamily="18" charset="0"/>
              </a:rPr>
              <a:t>else</a:t>
            </a:r>
            <a:r>
              <a:rPr lang="en-US" sz="1800" dirty="0">
                <a:latin typeface="Times New Roman" panose="02020603050405020304" pitchFamily="18" charset="0"/>
                <a:ea typeface="Times New Roman" panose="02020603050405020304" pitchFamily="18" charset="0"/>
              </a:rPr>
              <a:t>. Then your comparison will make sense.</a:t>
            </a:r>
            <a:endParaRPr lang="ro-RO" sz="1800" dirty="0">
              <a:latin typeface="Times New Roman" panose="02020603050405020304" pitchFamily="18" charset="0"/>
              <a:ea typeface="Times New Roman" panose="02020603050405020304" pitchFamily="18" charset="0"/>
            </a:endParaRPr>
          </a:p>
          <a:p>
            <a:pPr marL="571500" indent="-342900" algn="just"/>
            <a:r>
              <a:rPr lang="en-US" sz="1800" dirty="0">
                <a:latin typeface="Times New Roman" panose="02020603050405020304" pitchFamily="18" charset="0"/>
                <a:ea typeface="Times New Roman" panose="02020603050405020304" pitchFamily="18" charset="0"/>
              </a:rPr>
              <a:t>Confusing comparison: </a:t>
            </a:r>
            <a:r>
              <a:rPr lang="en-US" sz="1800" i="1" dirty="0">
                <a:latin typeface="Times New Roman" panose="02020603050405020304" pitchFamily="18" charset="0"/>
                <a:ea typeface="Times New Roman" panose="02020603050405020304" pitchFamily="18" charset="0"/>
              </a:rPr>
              <a:t>Truman was greater than any American president.</a:t>
            </a:r>
            <a:r>
              <a:rPr lang="en-US" sz="1800" dirty="0">
                <a:latin typeface="Times New Roman" panose="02020603050405020304" pitchFamily="18" charset="0"/>
                <a:ea typeface="Times New Roman" panose="02020603050405020304" pitchFamily="18" charset="0"/>
              </a:rPr>
              <a:t> </a:t>
            </a:r>
            <a:endParaRPr lang="ro-RO" sz="1800" dirty="0">
              <a:latin typeface="Times New Roman" panose="02020603050405020304" pitchFamily="18" charset="0"/>
              <a:ea typeface="Times New Roman" panose="02020603050405020304" pitchFamily="18" charset="0"/>
            </a:endParaRPr>
          </a:p>
          <a:p>
            <a:pPr indent="0" algn="just">
              <a:spcAft>
                <a:spcPts val="0"/>
              </a:spcAft>
              <a:buNone/>
            </a:pPr>
            <a:r>
              <a:rPr lang="en-US" sz="1800" dirty="0">
                <a:latin typeface="Times New Roman" panose="02020603050405020304" pitchFamily="18" charset="0"/>
                <a:ea typeface="Times New Roman" panose="02020603050405020304" pitchFamily="18" charset="0"/>
              </a:rPr>
              <a:t>	</a:t>
            </a:r>
            <a:r>
              <a:rPr lang="en-US" sz="1800" dirty="0">
                <a:solidFill>
                  <a:srgbClr val="00B050"/>
                </a:solidFill>
                <a:latin typeface="Times New Roman" panose="02020603050405020304" pitchFamily="18" charset="0"/>
                <a:ea typeface="Times New Roman" panose="02020603050405020304" pitchFamily="18" charset="0"/>
              </a:rPr>
              <a:t>Logical comparison: </a:t>
            </a:r>
            <a:r>
              <a:rPr lang="en-US" sz="1800" i="1" dirty="0">
                <a:latin typeface="Times New Roman" panose="02020603050405020304" pitchFamily="18" charset="0"/>
                <a:ea typeface="Times New Roman" panose="02020603050405020304" pitchFamily="18" charset="0"/>
              </a:rPr>
              <a:t>Truman was greater than any </a:t>
            </a:r>
            <a:r>
              <a:rPr lang="en-US" sz="1800" b="1" i="1" dirty="0">
                <a:latin typeface="Times New Roman" panose="02020603050405020304" pitchFamily="18" charset="0"/>
                <a:ea typeface="Times New Roman" panose="02020603050405020304" pitchFamily="18" charset="0"/>
              </a:rPr>
              <a:t>other</a:t>
            </a:r>
            <a:r>
              <a:rPr lang="en-US" sz="1800" i="1" dirty="0">
                <a:latin typeface="Times New Roman" panose="02020603050405020304" pitchFamily="18" charset="0"/>
                <a:ea typeface="Times New Roman" panose="02020603050405020304" pitchFamily="18" charset="0"/>
              </a:rPr>
              <a:t> American president.</a:t>
            </a:r>
            <a:r>
              <a:rPr lang="en-US" sz="1800" dirty="0">
                <a:latin typeface="Times New Roman" panose="02020603050405020304" pitchFamily="18" charset="0"/>
                <a:ea typeface="Times New Roman" panose="02020603050405020304" pitchFamily="18" charset="0"/>
              </a:rPr>
              <a:t> </a:t>
            </a:r>
          </a:p>
          <a:p>
            <a:pPr marL="571500" indent="-342900" algn="just"/>
            <a:r>
              <a:rPr lang="en-US" sz="1800" dirty="0">
                <a:latin typeface="Times New Roman" panose="02020603050405020304" pitchFamily="18" charset="0"/>
                <a:ea typeface="Times New Roman" panose="02020603050405020304" pitchFamily="18" charset="0"/>
              </a:rPr>
              <a:t>Confusing comparison: </a:t>
            </a:r>
            <a:r>
              <a:rPr lang="en-US" sz="1800" i="1" dirty="0">
                <a:latin typeface="Times New Roman" panose="02020603050405020304" pitchFamily="18" charset="0"/>
                <a:ea typeface="Times New Roman" panose="02020603050405020304" pitchFamily="18" charset="0"/>
              </a:rPr>
              <a:t>The sinkhole in our front yard is deeper than any in the neighborhood. </a:t>
            </a:r>
            <a:endParaRPr lang="ro-RO" sz="1800" dirty="0">
              <a:latin typeface="Times New Roman" panose="02020603050405020304" pitchFamily="18" charset="0"/>
              <a:ea typeface="Times New Roman" panose="02020603050405020304" pitchFamily="18" charset="0"/>
            </a:endParaRPr>
          </a:p>
          <a:p>
            <a:pPr indent="0" algn="just">
              <a:spcAft>
                <a:spcPts val="0"/>
              </a:spcAft>
              <a:buNone/>
            </a:pPr>
            <a:r>
              <a:rPr lang="en-US" sz="1800" dirty="0">
                <a:latin typeface="Times New Roman" panose="02020603050405020304" pitchFamily="18" charset="0"/>
                <a:ea typeface="Times New Roman" panose="02020603050405020304" pitchFamily="18" charset="0"/>
              </a:rPr>
              <a:t>	</a:t>
            </a:r>
            <a:r>
              <a:rPr lang="en-US" sz="1800" dirty="0">
                <a:solidFill>
                  <a:srgbClr val="00B050"/>
                </a:solidFill>
                <a:latin typeface="Times New Roman" panose="02020603050405020304" pitchFamily="18" charset="0"/>
                <a:ea typeface="Times New Roman" panose="02020603050405020304" pitchFamily="18" charset="0"/>
              </a:rPr>
              <a:t>Logical comparison: </a:t>
            </a:r>
            <a:r>
              <a:rPr lang="en-US" sz="1800" i="1" dirty="0">
                <a:latin typeface="Times New Roman" panose="02020603050405020304" pitchFamily="18" charset="0"/>
                <a:ea typeface="Times New Roman" panose="02020603050405020304" pitchFamily="18" charset="0"/>
              </a:rPr>
              <a:t>The sinkhole in our front yard is deeper than any </a:t>
            </a:r>
            <a:r>
              <a:rPr lang="en-US" sz="1800" b="1" i="1" dirty="0">
                <a:latin typeface="Times New Roman" panose="02020603050405020304" pitchFamily="18" charset="0"/>
                <a:ea typeface="Times New Roman" panose="02020603050405020304" pitchFamily="18" charset="0"/>
              </a:rPr>
              <a:t>other</a:t>
            </a:r>
            <a:r>
              <a:rPr lang="en-US" sz="1800" i="1" dirty="0">
                <a:latin typeface="Times New Roman" panose="02020603050405020304" pitchFamily="18" charset="0"/>
                <a:ea typeface="Times New Roman" panose="02020603050405020304" pitchFamily="18" charset="0"/>
              </a:rPr>
              <a:t> in the neighborhood. </a:t>
            </a:r>
            <a:endParaRPr lang="ro-RO" sz="1800" dirty="0">
              <a:latin typeface="Times New Roman" panose="02020603050405020304" pitchFamily="18" charset="0"/>
              <a:ea typeface="Times New Roman" panose="02020603050405020304" pitchFamily="18" charset="0"/>
            </a:endParaRPr>
          </a:p>
          <a:p>
            <a:pPr marL="448310" algn="just">
              <a:spcAft>
                <a:spcPts val="0"/>
              </a:spcAft>
            </a:pPr>
            <a:r>
              <a:rPr lang="en-US" sz="1800" dirty="0">
                <a:latin typeface="Times New Roman" panose="02020603050405020304" pitchFamily="18" charset="0"/>
                <a:ea typeface="Times New Roman" panose="02020603050405020304" pitchFamily="18" charset="0"/>
              </a:rPr>
              <a:t>Confusing comparison: </a:t>
            </a:r>
            <a:r>
              <a:rPr lang="en-US" sz="1800" i="1" dirty="0">
                <a:latin typeface="Times New Roman" panose="02020603050405020304" pitchFamily="18" charset="0"/>
                <a:ea typeface="Times New Roman" panose="02020603050405020304" pitchFamily="18" charset="0"/>
              </a:rPr>
              <a:t>Tina scored more points than anyone on the badminton team.</a:t>
            </a:r>
          </a:p>
          <a:p>
            <a:pPr marL="219710" indent="0" algn="just">
              <a:spcAft>
                <a:spcPts val="0"/>
              </a:spcAft>
              <a:buNone/>
            </a:pPr>
            <a:r>
              <a:rPr lang="en-US" sz="1800" dirty="0">
                <a:latin typeface="Times New Roman" panose="02020603050405020304" pitchFamily="18" charset="0"/>
                <a:ea typeface="Times New Roman" panose="02020603050405020304" pitchFamily="18" charset="0"/>
              </a:rPr>
              <a:t>	</a:t>
            </a:r>
            <a:r>
              <a:rPr lang="en-US" sz="1800" dirty="0">
                <a:solidFill>
                  <a:srgbClr val="00B050"/>
                </a:solidFill>
                <a:latin typeface="Times New Roman" panose="02020603050405020304" pitchFamily="18" charset="0"/>
                <a:ea typeface="Times New Roman" panose="02020603050405020304" pitchFamily="18" charset="0"/>
              </a:rPr>
              <a:t>Logical comparison</a:t>
            </a:r>
            <a:r>
              <a:rPr lang="en-US" sz="1800" dirty="0">
                <a:latin typeface="Times New Roman" panose="02020603050405020304" pitchFamily="18" charset="0"/>
                <a:ea typeface="Times New Roman" panose="02020603050405020304" pitchFamily="18" charset="0"/>
              </a:rPr>
              <a:t>: </a:t>
            </a:r>
            <a:r>
              <a:rPr lang="en-US" sz="1800" i="1" dirty="0">
                <a:latin typeface="Times New Roman" panose="02020603050405020304" pitchFamily="18" charset="0"/>
                <a:ea typeface="Times New Roman" panose="02020603050405020304" pitchFamily="18" charset="0"/>
              </a:rPr>
              <a:t>Tina scored more points than </a:t>
            </a:r>
            <a:r>
              <a:rPr lang="en-US" sz="1800" b="1" i="1" dirty="0">
                <a:latin typeface="Times New Roman" panose="02020603050405020304" pitchFamily="18" charset="0"/>
                <a:ea typeface="Times New Roman" panose="02020603050405020304" pitchFamily="18" charset="0"/>
              </a:rPr>
              <a:t>anyone else</a:t>
            </a:r>
            <a:r>
              <a:rPr lang="en-US" sz="1800" i="1" dirty="0">
                <a:latin typeface="Times New Roman" panose="02020603050405020304" pitchFamily="18" charset="0"/>
                <a:ea typeface="Times New Roman" panose="02020603050405020304" pitchFamily="18" charset="0"/>
              </a:rPr>
              <a:t> on the badminton team.</a:t>
            </a:r>
          </a:p>
          <a:p>
            <a:pPr marL="448310" algn="just">
              <a:spcAft>
                <a:spcPts val="0"/>
              </a:spcAft>
            </a:pPr>
            <a:r>
              <a:rPr lang="en-US" sz="1800" dirty="0">
                <a:latin typeface="Times New Roman" panose="02020603050405020304" pitchFamily="18" charset="0"/>
                <a:ea typeface="Times New Roman" panose="02020603050405020304" pitchFamily="18" charset="0"/>
              </a:rPr>
              <a:t>Confusing comparison: </a:t>
            </a:r>
            <a:r>
              <a:rPr lang="en-US" sz="1800" i="1" dirty="0">
                <a:latin typeface="Times New Roman" panose="02020603050405020304" pitchFamily="18" charset="0"/>
                <a:ea typeface="Times New Roman" panose="02020603050405020304" pitchFamily="18" charset="0"/>
              </a:rPr>
              <a:t>The sumo wrestler is heavier than anyone in the competition.</a:t>
            </a:r>
          </a:p>
          <a:p>
            <a:pPr marL="219710" indent="0" algn="just">
              <a:spcAft>
                <a:spcPts val="0"/>
              </a:spcAft>
              <a:buNone/>
            </a:pPr>
            <a:r>
              <a:rPr lang="en-US" sz="1800" dirty="0">
                <a:latin typeface="Times New Roman" panose="02020603050405020304" pitchFamily="18" charset="0"/>
                <a:ea typeface="Times New Roman" panose="02020603050405020304" pitchFamily="18" charset="0"/>
              </a:rPr>
              <a:t>	</a:t>
            </a:r>
            <a:r>
              <a:rPr lang="en-US" sz="1800" dirty="0">
                <a:solidFill>
                  <a:srgbClr val="00B050"/>
                </a:solidFill>
                <a:latin typeface="Times New Roman" panose="02020603050405020304" pitchFamily="18" charset="0"/>
                <a:ea typeface="Times New Roman" panose="02020603050405020304" pitchFamily="18" charset="0"/>
              </a:rPr>
              <a:t>Logical comparison: </a:t>
            </a:r>
            <a:r>
              <a:rPr lang="en-US" sz="1800" i="1" dirty="0">
                <a:latin typeface="Times New Roman" panose="02020603050405020304" pitchFamily="18" charset="0"/>
                <a:ea typeface="Times New Roman" panose="02020603050405020304" pitchFamily="18" charset="0"/>
              </a:rPr>
              <a:t>The sumo wrestler is heavier than </a:t>
            </a:r>
            <a:r>
              <a:rPr lang="en-US" sz="1800" b="1" i="1" dirty="0">
                <a:latin typeface="Times New Roman" panose="02020603050405020304" pitchFamily="18" charset="0"/>
                <a:ea typeface="Times New Roman" panose="02020603050405020304" pitchFamily="18" charset="0"/>
              </a:rPr>
              <a:t>anyone else</a:t>
            </a:r>
            <a:r>
              <a:rPr lang="en-US" sz="1800" i="1" dirty="0">
                <a:latin typeface="Times New Roman" panose="02020603050405020304" pitchFamily="18" charset="0"/>
                <a:ea typeface="Times New Roman" panose="02020603050405020304" pitchFamily="18" charset="0"/>
              </a:rPr>
              <a:t> in the competition.</a:t>
            </a:r>
            <a:endParaRPr lang="ro-RO" sz="1800" dirty="0">
              <a:latin typeface="Times New Roman" panose="02020603050405020304" pitchFamily="18" charset="0"/>
              <a:ea typeface="Times New Roman" panose="02020603050405020304" pitchFamily="18" charset="0"/>
            </a:endParaRPr>
          </a:p>
          <a:p>
            <a:pPr marL="0" indent="0">
              <a:buNone/>
            </a:pPr>
            <a:endParaRPr lang="ro-RO" sz="1800" dirty="0"/>
          </a:p>
        </p:txBody>
      </p:sp>
    </p:spTree>
    <p:extLst>
      <p:ext uri="{BB962C8B-B14F-4D97-AF65-F5344CB8AC3E}">
        <p14:creationId xmlns:p14="http://schemas.microsoft.com/office/powerpoint/2010/main" val="52847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28435-DDCC-4B93-8964-A241644339D9}"/>
              </a:ext>
            </a:extLst>
          </p:cNvPr>
          <p:cNvSpPr>
            <a:spLocks noGrp="1"/>
          </p:cNvSpPr>
          <p:nvPr>
            <p:ph type="title"/>
          </p:nvPr>
        </p:nvSpPr>
        <p:spPr/>
        <p:txBody>
          <a:bodyPr/>
          <a:lstStyle/>
          <a:p>
            <a:r>
              <a:rPr lang="en-GB" b="1" dirty="0">
                <a:solidFill>
                  <a:srgbClr val="FF0000"/>
                </a:solidFill>
              </a:rPr>
              <a:t>Using Adjectives and Adverbs Correctly</a:t>
            </a:r>
            <a:br>
              <a:rPr lang="ro-RO" dirty="0"/>
            </a:br>
            <a:endParaRPr lang="ro-RO" dirty="0"/>
          </a:p>
        </p:txBody>
      </p:sp>
      <p:sp>
        <p:nvSpPr>
          <p:cNvPr id="3" name="Content Placeholder 2">
            <a:extLst>
              <a:ext uri="{FF2B5EF4-FFF2-40B4-BE49-F238E27FC236}">
                <a16:creationId xmlns:a16="http://schemas.microsoft.com/office/drawing/2014/main" id="{32B9A5C3-B1A3-4E2F-8FD4-E9910316444C}"/>
              </a:ext>
            </a:extLst>
          </p:cNvPr>
          <p:cNvSpPr>
            <a:spLocks noGrp="1"/>
          </p:cNvSpPr>
          <p:nvPr>
            <p:ph idx="1"/>
          </p:nvPr>
        </p:nvSpPr>
        <p:spPr/>
        <p:txBody>
          <a:bodyPr/>
          <a:lstStyle/>
          <a:p>
            <a:pPr marL="342900" lvl="0" indent="-342900" algn="just">
              <a:spcAft>
                <a:spcPts val="0"/>
              </a:spcAft>
              <a:buFont typeface="Symbol" panose="05050102010706020507" pitchFamily="18" charset="2"/>
              <a:buChar char=""/>
            </a:pPr>
            <a:r>
              <a:rPr lang="en-GB" i="1" dirty="0">
                <a:latin typeface="Times New Roman" panose="02020603050405020304" pitchFamily="18" charset="0"/>
                <a:ea typeface="Times New Roman" panose="02020603050405020304" pitchFamily="18" charset="0"/>
              </a:rPr>
              <a:t>Distinguishing between Adjectives and Adverbs</a:t>
            </a:r>
            <a:endParaRPr lang="ro-RO"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n-GB" i="1" dirty="0">
                <a:latin typeface="Times New Roman" panose="02020603050405020304" pitchFamily="18" charset="0"/>
                <a:ea typeface="Times New Roman" panose="02020603050405020304" pitchFamily="18" charset="0"/>
              </a:rPr>
              <a:t>Comparing with Adjectives and Adverbs</a:t>
            </a:r>
            <a:endParaRPr lang="ro-RO"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n-GB" i="1" dirty="0">
                <a:latin typeface="Times New Roman" panose="02020603050405020304" pitchFamily="18" charset="0"/>
                <a:ea typeface="Times New Roman" panose="02020603050405020304" pitchFamily="18" charset="0"/>
              </a:rPr>
              <a:t>Using Predicate Adjectives after Linking Verbs</a:t>
            </a:r>
            <a:endParaRPr lang="ro-RO"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n-GB" i="1" dirty="0">
                <a:latin typeface="Times New Roman" panose="02020603050405020304" pitchFamily="18" charset="0"/>
                <a:ea typeface="Times New Roman" panose="02020603050405020304" pitchFamily="18" charset="0"/>
              </a:rPr>
              <a:t>Double Negatives</a:t>
            </a:r>
            <a:endParaRPr lang="ro-RO"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en-GB" i="1" dirty="0">
                <a:latin typeface="Times New Roman" panose="02020603050405020304" pitchFamily="18" charset="0"/>
                <a:ea typeface="Times New Roman" panose="02020603050405020304" pitchFamily="18" charset="0"/>
              </a:rPr>
              <a:t>Placing Adverbs in a Sentence</a:t>
            </a:r>
            <a:endParaRPr lang="ro-RO" dirty="0">
              <a:latin typeface="Times New Roman" panose="02020603050405020304" pitchFamily="18" charset="0"/>
              <a:ea typeface="Times New Roman" panose="02020603050405020304" pitchFamily="18" charset="0"/>
            </a:endParaRPr>
          </a:p>
          <a:p>
            <a:pPr marL="0" indent="0">
              <a:buNone/>
            </a:pPr>
            <a:endParaRPr lang="ro-RO" dirty="0"/>
          </a:p>
        </p:txBody>
      </p:sp>
    </p:spTree>
    <p:extLst>
      <p:ext uri="{BB962C8B-B14F-4D97-AF65-F5344CB8AC3E}">
        <p14:creationId xmlns:p14="http://schemas.microsoft.com/office/powerpoint/2010/main" val="4168046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4CBFB-8527-4AFD-9C9C-CF40A2151BC2}"/>
              </a:ext>
            </a:extLst>
          </p:cNvPr>
          <p:cNvSpPr>
            <a:spLocks noGrp="1"/>
          </p:cNvSpPr>
          <p:nvPr>
            <p:ph type="title"/>
          </p:nvPr>
        </p:nvSpPr>
        <p:spPr/>
        <p:txBody>
          <a:bodyPr/>
          <a:lstStyle/>
          <a:p>
            <a:r>
              <a:rPr lang="en-GB" b="1" i="1" dirty="0"/>
              <a:t>Comparing with Adjectives and Adverbs</a:t>
            </a:r>
            <a:br>
              <a:rPr lang="ro-RO" dirty="0"/>
            </a:br>
            <a:endParaRPr lang="ro-RO" dirty="0"/>
          </a:p>
        </p:txBody>
      </p:sp>
      <p:sp>
        <p:nvSpPr>
          <p:cNvPr id="3" name="Content Placeholder 2">
            <a:extLst>
              <a:ext uri="{FF2B5EF4-FFF2-40B4-BE49-F238E27FC236}">
                <a16:creationId xmlns:a16="http://schemas.microsoft.com/office/drawing/2014/main" id="{EBC04290-CF36-4A3A-8FEC-5B0FA0B3BB64}"/>
              </a:ext>
            </a:extLst>
          </p:cNvPr>
          <p:cNvSpPr>
            <a:spLocks noGrp="1"/>
          </p:cNvSpPr>
          <p:nvPr>
            <p:ph idx="1"/>
          </p:nvPr>
        </p:nvSpPr>
        <p:spPr>
          <a:xfrm>
            <a:off x="1534696" y="1651248"/>
            <a:ext cx="9520158" cy="3815098"/>
          </a:xfrm>
        </p:spPr>
        <p:txBody>
          <a:bodyPr>
            <a:normAutofit/>
          </a:bodyPr>
          <a:lstStyle/>
          <a:p>
            <a:pPr indent="0" algn="just">
              <a:spcAft>
                <a:spcPts val="0"/>
              </a:spcAft>
              <a:buNone/>
            </a:pPr>
            <a:r>
              <a:rPr lang="en-US" b="1" dirty="0">
                <a:latin typeface="Times New Roman" panose="02020603050405020304" pitchFamily="18" charset="0"/>
                <a:ea typeface="ZapfDingbats"/>
              </a:rPr>
              <a:t>4.</a:t>
            </a:r>
            <a:r>
              <a:rPr lang="en-US" dirty="0">
                <a:latin typeface="Times New Roman" panose="02020603050405020304" pitchFamily="18" charset="0"/>
                <a:ea typeface="ZapfDingbats"/>
              </a:rPr>
              <a:t> Create complete comparisons. Sentences that finish a comparison make sense. Comparisons that are incomplete or that compare illogical items become muddled. This confuses readers and obscures your point. </a:t>
            </a:r>
            <a:endParaRPr lang="ro-RO" dirty="0">
              <a:latin typeface="Times New Roman" panose="02020603050405020304" pitchFamily="18" charset="0"/>
              <a:ea typeface="Times New Roman" panose="02020603050405020304" pitchFamily="18" charset="0"/>
            </a:endParaRPr>
          </a:p>
          <a:p>
            <a:pPr marL="448310" algn="just">
              <a:spcAft>
                <a:spcPts val="0"/>
              </a:spcAft>
            </a:pPr>
            <a:r>
              <a:rPr lang="en-US" dirty="0">
                <a:latin typeface="Times New Roman" panose="02020603050405020304" pitchFamily="18" charset="0"/>
                <a:ea typeface="ZapfDingbats"/>
              </a:rPr>
              <a:t>Confusing comparison: </a:t>
            </a:r>
            <a:r>
              <a:rPr lang="en-US" i="1" dirty="0">
                <a:latin typeface="Times New Roman" panose="02020603050405020304" pitchFamily="18" charset="0"/>
                <a:ea typeface="ZapfDingbats"/>
              </a:rPr>
              <a:t>Jack spends more time playing video games than homework.</a:t>
            </a:r>
            <a:r>
              <a:rPr lang="en-US" dirty="0">
                <a:latin typeface="Times New Roman" panose="02020603050405020304" pitchFamily="18" charset="0"/>
                <a:ea typeface="ZapfDingbats"/>
              </a:rPr>
              <a:t> </a:t>
            </a:r>
          </a:p>
          <a:p>
            <a:pPr marL="219710" indent="0" algn="just">
              <a:spcAft>
                <a:spcPts val="0"/>
              </a:spcAft>
              <a:buNone/>
            </a:pPr>
            <a:r>
              <a:rPr lang="en-US" dirty="0">
                <a:solidFill>
                  <a:srgbClr val="00B050"/>
                </a:solidFill>
                <a:latin typeface="Times New Roman" panose="02020603050405020304" pitchFamily="18" charset="0"/>
                <a:ea typeface="ZapfDingbats"/>
              </a:rPr>
              <a:t>Logical comparison</a:t>
            </a:r>
            <a:r>
              <a:rPr lang="en-US" dirty="0">
                <a:latin typeface="Times New Roman" panose="02020603050405020304" pitchFamily="18" charset="0"/>
                <a:ea typeface="ZapfDingbats"/>
              </a:rPr>
              <a:t>: </a:t>
            </a:r>
            <a:r>
              <a:rPr lang="en-US" i="1" dirty="0">
                <a:latin typeface="Times New Roman" panose="02020603050405020304" pitchFamily="18" charset="0"/>
                <a:ea typeface="ZapfDingbats"/>
              </a:rPr>
              <a:t>Jack spends more time playing video games than </a:t>
            </a:r>
            <a:r>
              <a:rPr lang="en-US" b="1" i="1" dirty="0">
                <a:latin typeface="Times New Roman" panose="02020603050405020304" pitchFamily="18" charset="0"/>
                <a:ea typeface="ZapfDingbats"/>
              </a:rPr>
              <a:t>doing</a:t>
            </a:r>
            <a:r>
              <a:rPr lang="en-US" i="1" dirty="0">
                <a:latin typeface="Times New Roman" panose="02020603050405020304" pitchFamily="18" charset="0"/>
                <a:ea typeface="ZapfDingbats"/>
              </a:rPr>
              <a:t> homework</a:t>
            </a:r>
            <a:r>
              <a:rPr lang="en-US" dirty="0">
                <a:latin typeface="Times New Roman" panose="02020603050405020304" pitchFamily="18" charset="0"/>
                <a:ea typeface="ZapfDingbats"/>
              </a:rPr>
              <a:t>.</a:t>
            </a:r>
          </a:p>
          <a:p>
            <a:pPr marL="448310" algn="just">
              <a:spcAft>
                <a:spcPts val="0"/>
              </a:spcAft>
            </a:pPr>
            <a:r>
              <a:rPr lang="en-US" dirty="0">
                <a:latin typeface="Times New Roman" panose="02020603050405020304" pitchFamily="18" charset="0"/>
                <a:ea typeface="ZapfDingbats"/>
              </a:rPr>
              <a:t>Confusing comparison: </a:t>
            </a:r>
            <a:r>
              <a:rPr lang="en-US" i="1" dirty="0">
                <a:latin typeface="Times New Roman" panose="02020603050405020304" pitchFamily="18" charset="0"/>
                <a:ea typeface="ZapfDingbats"/>
              </a:rPr>
              <a:t>My suit is more stylish than Nick.</a:t>
            </a:r>
            <a:endParaRPr lang="ro-RO" dirty="0">
              <a:latin typeface="Times New Roman" panose="02020603050405020304" pitchFamily="18" charset="0"/>
              <a:ea typeface="Times New Roman" panose="02020603050405020304" pitchFamily="18" charset="0"/>
            </a:endParaRPr>
          </a:p>
          <a:p>
            <a:pPr marL="219710" indent="0" algn="just">
              <a:spcAft>
                <a:spcPts val="0"/>
              </a:spcAft>
              <a:buNone/>
            </a:pPr>
            <a:r>
              <a:rPr lang="en-US" dirty="0">
                <a:solidFill>
                  <a:srgbClr val="00B050"/>
                </a:solidFill>
                <a:latin typeface="Times New Roman" panose="02020603050405020304" pitchFamily="18" charset="0"/>
                <a:ea typeface="ZapfDingbats"/>
              </a:rPr>
              <a:t>Logical comparison</a:t>
            </a:r>
            <a:r>
              <a:rPr lang="en-US" dirty="0">
                <a:latin typeface="Times New Roman" panose="02020603050405020304" pitchFamily="18" charset="0"/>
                <a:ea typeface="ZapfDingbats"/>
              </a:rPr>
              <a:t>: </a:t>
            </a:r>
            <a:r>
              <a:rPr lang="en-US" i="1" dirty="0">
                <a:latin typeface="Times New Roman" panose="02020603050405020304" pitchFamily="18" charset="0"/>
                <a:ea typeface="ZapfDingbats"/>
              </a:rPr>
              <a:t>My suit is more stylish than </a:t>
            </a:r>
            <a:r>
              <a:rPr lang="en-US" b="1" i="1" dirty="0">
                <a:latin typeface="Times New Roman" panose="02020603050405020304" pitchFamily="18" charset="0"/>
                <a:ea typeface="ZapfDingbats"/>
              </a:rPr>
              <a:t>Nick’s suit.</a:t>
            </a:r>
            <a:endParaRPr lang="ro-RO" dirty="0">
              <a:latin typeface="Times New Roman" panose="02020603050405020304" pitchFamily="18" charset="0"/>
              <a:ea typeface="Times New Roman" panose="02020603050405020304" pitchFamily="18" charset="0"/>
            </a:endParaRPr>
          </a:p>
          <a:p>
            <a:pPr marL="0" indent="0">
              <a:buNone/>
            </a:pPr>
            <a:endParaRPr lang="ro-RO" dirty="0"/>
          </a:p>
        </p:txBody>
      </p:sp>
    </p:spTree>
    <p:extLst>
      <p:ext uri="{BB962C8B-B14F-4D97-AF65-F5344CB8AC3E}">
        <p14:creationId xmlns:p14="http://schemas.microsoft.com/office/powerpoint/2010/main" val="2287829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ECBD5-69A3-45C9-8E12-53519C59F84D}"/>
              </a:ext>
            </a:extLst>
          </p:cNvPr>
          <p:cNvSpPr>
            <a:spLocks noGrp="1"/>
          </p:cNvSpPr>
          <p:nvPr>
            <p:ph type="title"/>
          </p:nvPr>
        </p:nvSpPr>
        <p:spPr>
          <a:xfrm>
            <a:off x="1534696" y="168677"/>
            <a:ext cx="9520158" cy="1685078"/>
          </a:xfrm>
        </p:spPr>
        <p:txBody>
          <a:bodyPr>
            <a:normAutofit/>
          </a:bodyPr>
          <a:lstStyle/>
          <a:p>
            <a:pPr algn="ctr"/>
            <a:r>
              <a:rPr lang="en-US" dirty="0">
                <a:latin typeface="Times New Roman" panose="02020603050405020304" pitchFamily="18" charset="0"/>
                <a:ea typeface="ZapfDingbats"/>
              </a:rPr>
              <a:t>USING PREDICATE ADJECTIVES </a:t>
            </a:r>
            <a:br>
              <a:rPr lang="en-US" dirty="0">
                <a:latin typeface="Times New Roman" panose="02020603050405020304" pitchFamily="18" charset="0"/>
                <a:ea typeface="ZapfDingbats"/>
              </a:rPr>
            </a:br>
            <a:r>
              <a:rPr lang="en-US" dirty="0">
                <a:latin typeface="Times New Roman" panose="02020603050405020304" pitchFamily="18" charset="0"/>
                <a:ea typeface="ZapfDingbats"/>
              </a:rPr>
              <a:t>AFTER LINKING VERBS </a:t>
            </a:r>
            <a:br>
              <a:rPr lang="ro-RO" dirty="0">
                <a:latin typeface="Times New Roman" panose="02020603050405020304" pitchFamily="18" charset="0"/>
                <a:ea typeface="Times New Roman" panose="02020603050405020304" pitchFamily="18" charset="0"/>
              </a:rPr>
            </a:br>
            <a:endParaRPr lang="ro-RO" dirty="0"/>
          </a:p>
        </p:txBody>
      </p:sp>
      <p:sp>
        <p:nvSpPr>
          <p:cNvPr id="3" name="Content Placeholder 2">
            <a:extLst>
              <a:ext uri="{FF2B5EF4-FFF2-40B4-BE49-F238E27FC236}">
                <a16:creationId xmlns:a16="http://schemas.microsoft.com/office/drawing/2014/main" id="{16E3702E-1E70-46C6-B808-3100E114A396}"/>
              </a:ext>
            </a:extLst>
          </p:cNvPr>
          <p:cNvSpPr>
            <a:spLocks noGrp="1"/>
          </p:cNvSpPr>
          <p:nvPr>
            <p:ph idx="1"/>
          </p:nvPr>
        </p:nvSpPr>
        <p:spPr>
          <a:xfrm>
            <a:off x="1534696" y="2015732"/>
            <a:ext cx="9520158" cy="4269658"/>
          </a:xfrm>
        </p:spPr>
        <p:txBody>
          <a:bodyPr>
            <a:normAutofit/>
          </a:bodyPr>
          <a:lstStyle/>
          <a:p>
            <a:pPr marL="448310" algn="just">
              <a:spcAft>
                <a:spcPts val="0"/>
              </a:spcAft>
            </a:pPr>
            <a:r>
              <a:rPr lang="en-US" dirty="0">
                <a:latin typeface="Times New Roman" panose="02020603050405020304" pitchFamily="18" charset="0"/>
                <a:ea typeface="ZapfDingbats"/>
              </a:rPr>
              <a:t>A </a:t>
            </a:r>
            <a:r>
              <a:rPr lang="en-US" dirty="0">
                <a:solidFill>
                  <a:srgbClr val="FF0000"/>
                </a:solidFill>
                <a:latin typeface="Times New Roman" panose="02020603050405020304" pitchFamily="18" charset="0"/>
                <a:ea typeface="ZapfDingbats"/>
              </a:rPr>
              <a:t>predicate adjective </a:t>
            </a:r>
            <a:r>
              <a:rPr lang="en-US" dirty="0">
                <a:latin typeface="Times New Roman" panose="02020603050405020304" pitchFamily="18" charset="0"/>
                <a:ea typeface="ZapfDingbats"/>
              </a:rPr>
              <a:t>is an adjective that follows a linking verb and describes the subject of a sentence.</a:t>
            </a:r>
          </a:p>
          <a:p>
            <a:pPr marL="219710" indent="0" algn="just">
              <a:spcAft>
                <a:spcPts val="0"/>
              </a:spcAft>
              <a:buNone/>
            </a:pPr>
            <a:r>
              <a:rPr lang="en-US" dirty="0">
                <a:latin typeface="Times New Roman" panose="02020603050405020304" pitchFamily="18" charset="0"/>
                <a:ea typeface="ZapfDingbats"/>
              </a:rPr>
              <a:t>Remember!!! Linking verbs describe a state of being or a condition. They include all forms of </a:t>
            </a:r>
            <a:r>
              <a:rPr lang="en-US" i="1" dirty="0">
                <a:latin typeface="Times New Roman" panose="02020603050405020304" pitchFamily="18" charset="0"/>
                <a:ea typeface="ZapfDingbats"/>
              </a:rPr>
              <a:t>to be</a:t>
            </a:r>
            <a:r>
              <a:rPr lang="en-US" dirty="0">
                <a:latin typeface="Times New Roman" panose="02020603050405020304" pitchFamily="18" charset="0"/>
                <a:ea typeface="ZapfDingbats"/>
              </a:rPr>
              <a:t> (such as </a:t>
            </a:r>
            <a:r>
              <a:rPr lang="en-US" i="1" dirty="0">
                <a:latin typeface="Times New Roman" panose="02020603050405020304" pitchFamily="18" charset="0"/>
                <a:ea typeface="ZapfDingbats"/>
              </a:rPr>
              <a:t>am, is, are, were, was</a:t>
            </a:r>
            <a:r>
              <a:rPr lang="en-US" dirty="0">
                <a:latin typeface="Times New Roman" panose="02020603050405020304" pitchFamily="18" charset="0"/>
                <a:ea typeface="ZapfDingbats"/>
              </a:rPr>
              <a:t>) and verbs related to the </a:t>
            </a:r>
            <a:r>
              <a:rPr lang="en-US" i="1" dirty="0">
                <a:latin typeface="Times New Roman" panose="02020603050405020304" pitchFamily="18" charset="0"/>
                <a:ea typeface="ZapfDingbats"/>
              </a:rPr>
              <a:t>senses</a:t>
            </a:r>
            <a:r>
              <a:rPr lang="en-US" dirty="0">
                <a:latin typeface="Times New Roman" panose="02020603050405020304" pitchFamily="18" charset="0"/>
                <a:ea typeface="ZapfDingbats"/>
              </a:rPr>
              <a:t> (</a:t>
            </a:r>
            <a:r>
              <a:rPr lang="en-US" i="1" dirty="0">
                <a:latin typeface="Times New Roman" panose="02020603050405020304" pitchFamily="18" charset="0"/>
                <a:ea typeface="ZapfDingbats"/>
              </a:rPr>
              <a:t>look, smell, sound, feel</a:t>
            </a:r>
            <a:r>
              <a:rPr lang="en-US" dirty="0">
                <a:latin typeface="Times New Roman" panose="02020603050405020304" pitchFamily="18" charset="0"/>
                <a:ea typeface="ZapfDingbats"/>
              </a:rPr>
              <a:t>). Linking verbs connect the subject of a sentence to a word that renames or describes it.</a:t>
            </a:r>
            <a:endParaRPr lang="ro-RO" dirty="0">
              <a:latin typeface="Times New Roman" panose="02020603050405020304" pitchFamily="18" charset="0"/>
              <a:ea typeface="Times New Roman" panose="02020603050405020304" pitchFamily="18" charset="0"/>
            </a:endParaRPr>
          </a:p>
          <a:p>
            <a:pPr marL="219710" indent="0" algn="just">
              <a:spcAft>
                <a:spcPts val="0"/>
              </a:spcAft>
              <a:buNone/>
            </a:pPr>
            <a:r>
              <a:rPr lang="en-US" dirty="0">
                <a:latin typeface="Times New Roman" panose="02020603050405020304" pitchFamily="18" charset="0"/>
                <a:ea typeface="ZapfDingbats"/>
              </a:rPr>
              <a:t>	Incorrect: </a:t>
            </a:r>
            <a:r>
              <a:rPr lang="en-US" i="1" strike="sngStrike" dirty="0">
                <a:solidFill>
                  <a:srgbClr val="FF0000"/>
                </a:solidFill>
                <a:latin typeface="Times New Roman" panose="02020603050405020304" pitchFamily="18" charset="0"/>
                <a:ea typeface="ZapfDingbats"/>
              </a:rPr>
              <a:t>This goulash tastes deliciously.</a:t>
            </a:r>
            <a:endParaRPr lang="ro-RO" strike="sngStrike" dirty="0">
              <a:solidFill>
                <a:srgbClr val="FF0000"/>
              </a:solidFill>
              <a:latin typeface="Times New Roman" panose="02020603050405020304" pitchFamily="18" charset="0"/>
              <a:ea typeface="Times New Roman" panose="02020603050405020304" pitchFamily="18" charset="0"/>
            </a:endParaRPr>
          </a:p>
          <a:p>
            <a:pPr marL="219710" indent="0" algn="just">
              <a:spcAft>
                <a:spcPts val="0"/>
              </a:spcAft>
              <a:buNone/>
            </a:pPr>
            <a:r>
              <a:rPr lang="en-US" dirty="0">
                <a:latin typeface="Times New Roman" panose="02020603050405020304" pitchFamily="18" charset="0"/>
                <a:ea typeface="ZapfDingbats"/>
              </a:rPr>
              <a:t>	Correct: </a:t>
            </a:r>
            <a:r>
              <a:rPr lang="en-US" i="1" dirty="0">
                <a:solidFill>
                  <a:srgbClr val="00B050"/>
                </a:solidFill>
                <a:latin typeface="Times New Roman" panose="02020603050405020304" pitchFamily="18" charset="0"/>
                <a:ea typeface="ZapfDingbats"/>
              </a:rPr>
              <a:t>This goulash tastes </a:t>
            </a:r>
            <a:r>
              <a:rPr lang="en-US" b="1" i="1" dirty="0">
                <a:solidFill>
                  <a:srgbClr val="00B050"/>
                </a:solidFill>
                <a:latin typeface="Times New Roman" panose="02020603050405020304" pitchFamily="18" charset="0"/>
                <a:ea typeface="ZapfDingbats"/>
              </a:rPr>
              <a:t>delicious</a:t>
            </a:r>
            <a:r>
              <a:rPr lang="en-US" i="1" dirty="0">
                <a:solidFill>
                  <a:srgbClr val="00B050"/>
                </a:solidFill>
                <a:latin typeface="Times New Roman" panose="02020603050405020304" pitchFamily="18" charset="0"/>
                <a:ea typeface="ZapfDingbats"/>
              </a:rPr>
              <a:t>.</a:t>
            </a:r>
          </a:p>
          <a:p>
            <a:pPr marL="219710" indent="0" algn="just">
              <a:spcAft>
                <a:spcPts val="0"/>
              </a:spcAft>
              <a:buNone/>
            </a:pPr>
            <a:endParaRPr lang="ro-RO" dirty="0">
              <a:solidFill>
                <a:srgbClr val="00B050"/>
              </a:solidFill>
              <a:latin typeface="Times New Roman" panose="02020603050405020304" pitchFamily="18" charset="0"/>
              <a:ea typeface="Times New Roman" panose="02020603050405020304" pitchFamily="18" charset="0"/>
            </a:endParaRPr>
          </a:p>
          <a:p>
            <a:pPr marL="0" indent="0">
              <a:buNone/>
            </a:pPr>
            <a:endParaRPr lang="ro-RO" dirty="0"/>
          </a:p>
        </p:txBody>
      </p:sp>
    </p:spTree>
    <p:extLst>
      <p:ext uri="{BB962C8B-B14F-4D97-AF65-F5344CB8AC3E}">
        <p14:creationId xmlns:p14="http://schemas.microsoft.com/office/powerpoint/2010/main" val="159138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972203B-88BE-4536-9A8B-46819EF0C885}"/>
              </a:ext>
            </a:extLst>
          </p:cNvPr>
          <p:cNvSpPr/>
          <p:nvPr/>
        </p:nvSpPr>
        <p:spPr>
          <a:xfrm>
            <a:off x="585926" y="284488"/>
            <a:ext cx="10635449" cy="5878532"/>
          </a:xfrm>
          <a:prstGeom prst="rect">
            <a:avLst/>
          </a:prstGeom>
        </p:spPr>
        <p:txBody>
          <a:bodyPr wrap="square">
            <a:spAutoFit/>
          </a:bodyPr>
          <a:lstStyle/>
          <a:p>
            <a:pPr indent="448310" algn="just">
              <a:spcAft>
                <a:spcPts val="0"/>
              </a:spcAft>
            </a:pPr>
            <a:r>
              <a:rPr lang="en-US" sz="2000" dirty="0">
                <a:latin typeface="Times New Roman" panose="02020603050405020304" pitchFamily="18" charset="0"/>
                <a:ea typeface="ZapfDingbats"/>
              </a:rPr>
              <a:t>REMEMBER! USE AN ADJECTIVE RATHER THAN AN ADVERB AFTER A LINKING VERB. 	</a:t>
            </a:r>
          </a:p>
          <a:p>
            <a:pPr indent="448310" algn="just">
              <a:spcAft>
                <a:spcPts val="0"/>
              </a:spcAft>
            </a:pPr>
            <a:endParaRPr lang="en-US" sz="2000" dirty="0">
              <a:latin typeface="Times New Roman" panose="02020603050405020304" pitchFamily="18" charset="0"/>
              <a:ea typeface="ZapfDingbats"/>
            </a:endParaRPr>
          </a:p>
          <a:p>
            <a:pPr indent="448310" algn="just">
              <a:spcAft>
                <a:spcPts val="0"/>
              </a:spcAft>
            </a:pPr>
            <a:r>
              <a:rPr lang="en-US" sz="2000" dirty="0">
                <a:latin typeface="Times New Roman" panose="02020603050405020304" pitchFamily="18" charset="0"/>
                <a:ea typeface="ZapfDingbats"/>
              </a:rPr>
              <a:t>Incorrect: </a:t>
            </a:r>
            <a:r>
              <a:rPr lang="en-US" sz="2000" i="1" dirty="0">
                <a:latin typeface="Times New Roman" panose="02020603050405020304" pitchFamily="18" charset="0"/>
                <a:ea typeface="ZapfDingbats"/>
              </a:rPr>
              <a:t>The child felt badly.</a:t>
            </a:r>
            <a:endParaRPr lang="ro-RO" sz="2000" dirty="0">
              <a:latin typeface="Times New Roman" panose="02020603050405020304" pitchFamily="18" charset="0"/>
              <a:ea typeface="Times New Roman" panose="02020603050405020304" pitchFamily="18" charset="0"/>
            </a:endParaRPr>
          </a:p>
          <a:p>
            <a:pPr indent="448310" algn="just">
              <a:spcAft>
                <a:spcPts val="0"/>
              </a:spcAft>
            </a:pPr>
            <a:r>
              <a:rPr lang="en-US" sz="2000" dirty="0">
                <a:solidFill>
                  <a:srgbClr val="00B050"/>
                </a:solidFill>
                <a:latin typeface="Times New Roman" panose="02020603050405020304" pitchFamily="18" charset="0"/>
                <a:ea typeface="ZapfDingbats"/>
              </a:rPr>
              <a:t>Correct: </a:t>
            </a:r>
            <a:r>
              <a:rPr lang="en-US" sz="2000" i="1" dirty="0">
                <a:solidFill>
                  <a:srgbClr val="00B050"/>
                </a:solidFill>
                <a:latin typeface="Times New Roman" panose="02020603050405020304" pitchFamily="18" charset="0"/>
                <a:ea typeface="ZapfDingbats"/>
              </a:rPr>
              <a:t>The child felt </a:t>
            </a:r>
            <a:r>
              <a:rPr lang="en-US" sz="2000" b="1" i="1" dirty="0">
                <a:solidFill>
                  <a:srgbClr val="00B050"/>
                </a:solidFill>
                <a:latin typeface="Times New Roman" panose="02020603050405020304" pitchFamily="18" charset="0"/>
                <a:ea typeface="ZapfDingbats"/>
              </a:rPr>
              <a:t>bad</a:t>
            </a:r>
            <a:r>
              <a:rPr lang="en-US" sz="2000" i="1" dirty="0">
                <a:solidFill>
                  <a:srgbClr val="00B050"/>
                </a:solidFill>
                <a:latin typeface="Times New Roman" panose="02020603050405020304" pitchFamily="18" charset="0"/>
                <a:ea typeface="ZapfDingbats"/>
              </a:rPr>
              <a:t>.</a:t>
            </a:r>
          </a:p>
          <a:p>
            <a:pPr indent="448310" algn="just">
              <a:spcAft>
                <a:spcPts val="0"/>
              </a:spcAft>
            </a:pPr>
            <a:endParaRPr lang="en-US" sz="2000" i="1" dirty="0">
              <a:latin typeface="Times New Roman" panose="02020603050405020304" pitchFamily="18" charset="0"/>
              <a:ea typeface="Times New Roman" panose="02020603050405020304" pitchFamily="18" charset="0"/>
            </a:endParaRPr>
          </a:p>
          <a:p>
            <a:pPr indent="448310" algn="just">
              <a:spcAft>
                <a:spcPts val="0"/>
              </a:spcAft>
            </a:pPr>
            <a:endParaRPr lang="en-US" sz="2000" i="1" dirty="0">
              <a:latin typeface="Times New Roman" panose="02020603050405020304" pitchFamily="18" charset="0"/>
              <a:ea typeface="Times New Roman" panose="02020603050405020304" pitchFamily="18" charset="0"/>
            </a:endParaRPr>
          </a:p>
          <a:p>
            <a:pPr indent="448310" algn="just">
              <a:spcAft>
                <a:spcPts val="0"/>
              </a:spcAft>
            </a:pPr>
            <a:r>
              <a:rPr lang="en-US" sz="2000" dirty="0">
                <a:latin typeface="Times New Roman" panose="02020603050405020304" pitchFamily="18" charset="0"/>
                <a:ea typeface="ZapfDingbats"/>
              </a:rPr>
              <a:t>Incorrect: </a:t>
            </a:r>
            <a:r>
              <a:rPr lang="en-US" sz="2000" i="1" dirty="0">
                <a:latin typeface="Times New Roman" panose="02020603050405020304" pitchFamily="18" charset="0"/>
                <a:ea typeface="ZapfDingbats"/>
              </a:rPr>
              <a:t>I look awfully in that shade of orange</a:t>
            </a:r>
            <a:r>
              <a:rPr lang="en-US" sz="2000" dirty="0">
                <a:latin typeface="Times New Roman" panose="02020603050405020304" pitchFamily="18" charset="0"/>
                <a:ea typeface="ZapfDingbats"/>
              </a:rPr>
              <a:t>.</a:t>
            </a:r>
            <a:endParaRPr lang="ro-RO" sz="2000" dirty="0">
              <a:latin typeface="Times New Roman" panose="02020603050405020304" pitchFamily="18" charset="0"/>
              <a:ea typeface="Times New Roman" panose="02020603050405020304" pitchFamily="18" charset="0"/>
            </a:endParaRPr>
          </a:p>
          <a:p>
            <a:pPr indent="448310" algn="just">
              <a:spcAft>
                <a:spcPts val="0"/>
              </a:spcAft>
            </a:pPr>
            <a:r>
              <a:rPr lang="en-US" sz="2000" dirty="0">
                <a:solidFill>
                  <a:srgbClr val="00B050"/>
                </a:solidFill>
                <a:latin typeface="Times New Roman" panose="02020603050405020304" pitchFamily="18" charset="0"/>
                <a:ea typeface="ZapfDingbats"/>
              </a:rPr>
              <a:t>Correct: </a:t>
            </a:r>
            <a:r>
              <a:rPr lang="en-US" sz="2000" i="1" dirty="0">
                <a:solidFill>
                  <a:srgbClr val="00B050"/>
                </a:solidFill>
                <a:latin typeface="Times New Roman" panose="02020603050405020304" pitchFamily="18" charset="0"/>
                <a:ea typeface="ZapfDingbats"/>
              </a:rPr>
              <a:t>I look </a:t>
            </a:r>
            <a:r>
              <a:rPr lang="en-US" sz="2000" b="1" i="1" dirty="0">
                <a:solidFill>
                  <a:srgbClr val="00B050"/>
                </a:solidFill>
                <a:latin typeface="Times New Roman" panose="02020603050405020304" pitchFamily="18" charset="0"/>
                <a:ea typeface="ZapfDingbats"/>
              </a:rPr>
              <a:t>awful</a:t>
            </a:r>
            <a:r>
              <a:rPr lang="en-US" sz="2000" i="1" dirty="0">
                <a:solidFill>
                  <a:srgbClr val="00B050"/>
                </a:solidFill>
                <a:latin typeface="Times New Roman" panose="02020603050405020304" pitchFamily="18" charset="0"/>
                <a:ea typeface="ZapfDingbats"/>
              </a:rPr>
              <a:t> in that shade of orange</a:t>
            </a:r>
            <a:r>
              <a:rPr lang="en-US" sz="2000" dirty="0">
                <a:solidFill>
                  <a:srgbClr val="00B050"/>
                </a:solidFill>
                <a:latin typeface="Times New Roman" panose="02020603050405020304" pitchFamily="18" charset="0"/>
                <a:ea typeface="ZapfDingbats"/>
              </a:rPr>
              <a:t>.</a:t>
            </a:r>
            <a:endParaRPr lang="ro-RO" sz="2000" dirty="0">
              <a:solidFill>
                <a:srgbClr val="00B050"/>
              </a:solidFill>
              <a:latin typeface="Times New Roman" panose="02020603050405020304" pitchFamily="18" charset="0"/>
              <a:ea typeface="Times New Roman" panose="02020603050405020304" pitchFamily="18" charset="0"/>
            </a:endParaRPr>
          </a:p>
          <a:p>
            <a:pPr indent="448310" algn="just">
              <a:spcAft>
                <a:spcPts val="0"/>
              </a:spcAft>
            </a:pPr>
            <a:r>
              <a:rPr lang="en-US" sz="2000" dirty="0">
                <a:latin typeface="Times New Roman" panose="02020603050405020304" pitchFamily="18" charset="0"/>
                <a:ea typeface="ZapfDingbats"/>
              </a:rPr>
              <a:t> </a:t>
            </a:r>
            <a:endParaRPr lang="ro-RO" sz="2000" dirty="0">
              <a:latin typeface="Times New Roman" panose="02020603050405020304" pitchFamily="18" charset="0"/>
              <a:ea typeface="Times New Roman" panose="02020603050405020304" pitchFamily="18" charset="0"/>
            </a:endParaRPr>
          </a:p>
          <a:p>
            <a:pPr indent="448310" algn="just">
              <a:spcAft>
                <a:spcPts val="0"/>
              </a:spcAft>
            </a:pPr>
            <a:endParaRPr lang="en-US" sz="2000" dirty="0">
              <a:latin typeface="Times New Roman" panose="02020603050405020304" pitchFamily="18" charset="0"/>
              <a:ea typeface="Times New Roman" panose="02020603050405020304" pitchFamily="18" charset="0"/>
            </a:endParaRPr>
          </a:p>
          <a:p>
            <a:pPr indent="448310" algn="just">
              <a:spcAft>
                <a:spcPts val="0"/>
              </a:spcAft>
            </a:pPr>
            <a:r>
              <a:rPr lang="en-US" sz="2000" dirty="0">
                <a:latin typeface="Times New Roman" panose="02020603050405020304" pitchFamily="18" charset="0"/>
                <a:ea typeface="ZapfDingbats"/>
              </a:rPr>
              <a:t>Incorrect </a:t>
            </a:r>
            <a:r>
              <a:rPr lang="en-US" sz="2000" i="1" dirty="0">
                <a:latin typeface="Times New Roman" panose="02020603050405020304" pitchFamily="18" charset="0"/>
                <a:ea typeface="ZapfDingbats"/>
              </a:rPr>
              <a:t>Sammi is happily</a:t>
            </a:r>
            <a:r>
              <a:rPr lang="en-US" sz="2000" dirty="0">
                <a:latin typeface="Times New Roman" panose="02020603050405020304" pitchFamily="18" charset="0"/>
                <a:ea typeface="ZapfDingbats"/>
              </a:rPr>
              <a:t>.</a:t>
            </a:r>
            <a:endParaRPr lang="ro-RO" sz="2000" dirty="0">
              <a:latin typeface="Times New Roman" panose="02020603050405020304" pitchFamily="18" charset="0"/>
              <a:ea typeface="Times New Roman" panose="02020603050405020304" pitchFamily="18" charset="0"/>
            </a:endParaRPr>
          </a:p>
          <a:p>
            <a:pPr indent="448310" algn="just">
              <a:spcAft>
                <a:spcPts val="0"/>
              </a:spcAft>
            </a:pPr>
            <a:r>
              <a:rPr lang="en-US" sz="2000" dirty="0">
                <a:latin typeface="Times New Roman" panose="02020603050405020304" pitchFamily="18" charset="0"/>
                <a:ea typeface="ZapfDingbats"/>
              </a:rPr>
              <a:t>Correct: </a:t>
            </a:r>
            <a:r>
              <a:rPr lang="en-US" sz="2000" i="1" dirty="0">
                <a:latin typeface="Times New Roman" panose="02020603050405020304" pitchFamily="18" charset="0"/>
                <a:ea typeface="ZapfDingbats"/>
              </a:rPr>
              <a:t>Sammi is </a:t>
            </a:r>
            <a:r>
              <a:rPr lang="en-US" sz="2000" b="1" i="1" dirty="0">
                <a:solidFill>
                  <a:srgbClr val="00B050"/>
                </a:solidFill>
                <a:latin typeface="Times New Roman" panose="02020603050405020304" pitchFamily="18" charset="0"/>
                <a:ea typeface="ZapfDingbats"/>
              </a:rPr>
              <a:t>happy</a:t>
            </a:r>
            <a:r>
              <a:rPr lang="en-US" sz="2000" b="1" i="1" dirty="0">
                <a:latin typeface="Times New Roman" panose="02020603050405020304" pitchFamily="18" charset="0"/>
                <a:ea typeface="ZapfDingbats"/>
              </a:rPr>
              <a:t>.</a:t>
            </a:r>
            <a:endParaRPr lang="ro-RO" sz="2000" dirty="0">
              <a:latin typeface="Times New Roman" panose="02020603050405020304" pitchFamily="18" charset="0"/>
              <a:ea typeface="Times New Roman" panose="02020603050405020304" pitchFamily="18" charset="0"/>
            </a:endParaRPr>
          </a:p>
          <a:p>
            <a:pPr indent="448310" algn="just">
              <a:spcAft>
                <a:spcPts val="0"/>
              </a:spcAft>
            </a:pPr>
            <a:r>
              <a:rPr lang="en-US" sz="2000" i="1" dirty="0">
                <a:latin typeface="Times New Roman" panose="02020603050405020304" pitchFamily="18" charset="0"/>
                <a:ea typeface="ZapfDingbats"/>
              </a:rPr>
              <a:t> </a:t>
            </a:r>
            <a:endParaRPr lang="ro-RO" sz="2000" dirty="0">
              <a:latin typeface="Times New Roman" panose="02020603050405020304" pitchFamily="18" charset="0"/>
              <a:ea typeface="Times New Roman" panose="02020603050405020304" pitchFamily="18" charset="0"/>
            </a:endParaRPr>
          </a:p>
          <a:p>
            <a:pPr indent="448310" algn="just">
              <a:spcAft>
                <a:spcPts val="0"/>
              </a:spcAft>
            </a:pPr>
            <a:r>
              <a:rPr lang="en-US" sz="2000" dirty="0">
                <a:solidFill>
                  <a:srgbClr val="FF0000"/>
                </a:solidFill>
                <a:latin typeface="Times New Roman" panose="02020603050405020304" pitchFamily="18" charset="0"/>
                <a:ea typeface="Times New Roman" panose="02020603050405020304" pitchFamily="18" charset="0"/>
              </a:rPr>
              <a:t>TIP</a:t>
            </a:r>
            <a:r>
              <a:rPr lang="en-US" sz="2000" dirty="0">
                <a:latin typeface="Times New Roman" panose="02020603050405020304" pitchFamily="18" charset="0"/>
                <a:ea typeface="Times New Roman" panose="02020603050405020304" pitchFamily="18" charset="0"/>
              </a:rPr>
              <a:t>. Some verbs do double duty: Sometimes they function as linking verbs, but other times they function as action verbs (</a:t>
            </a:r>
            <a:r>
              <a:rPr lang="en-US" sz="2000" dirty="0">
                <a:solidFill>
                  <a:srgbClr val="00B050"/>
                </a:solidFill>
                <a:latin typeface="Times New Roman" panose="02020603050405020304" pitchFamily="18" charset="0"/>
                <a:ea typeface="Times New Roman" panose="02020603050405020304" pitchFamily="18" charset="0"/>
              </a:rPr>
              <a:t>look</a:t>
            </a:r>
            <a:r>
              <a:rPr lang="en-US" sz="2000" dirty="0">
                <a:latin typeface="Times New Roman" panose="02020603050405020304" pitchFamily="18" charset="0"/>
                <a:ea typeface="Times New Roman" panose="02020603050405020304" pitchFamily="18" charset="0"/>
              </a:rPr>
              <a:t>). As linking verbs, these verbs use adjectives as complements. As action verbs, these verbs use adverbs as complements.</a:t>
            </a:r>
            <a:endParaRPr lang="ro-RO" sz="2000" dirty="0">
              <a:latin typeface="Times New Roman" panose="02020603050405020304" pitchFamily="18" charset="0"/>
              <a:ea typeface="Times New Roman" panose="02020603050405020304" pitchFamily="18" charset="0"/>
            </a:endParaRPr>
          </a:p>
          <a:p>
            <a:pPr indent="448310" algn="just">
              <a:spcAft>
                <a:spcPts val="0"/>
              </a:spcAft>
            </a:pPr>
            <a:endParaRPr lang="ro-RO" sz="2000" dirty="0">
              <a:latin typeface="Times New Roman" panose="02020603050405020304" pitchFamily="18" charset="0"/>
              <a:ea typeface="Times New Roman" panose="02020603050405020304" pitchFamily="18" charset="0"/>
            </a:endParaRPr>
          </a:p>
          <a:p>
            <a:pPr indent="448310" algn="just">
              <a:spcAft>
                <a:spcPts val="0"/>
              </a:spcAft>
            </a:pPr>
            <a:endParaRPr lang="ro-RO"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71631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48D84-B0C0-4CDB-964E-587512D0BC7A}"/>
              </a:ext>
            </a:extLst>
          </p:cNvPr>
          <p:cNvSpPr>
            <a:spLocks noGrp="1"/>
          </p:cNvSpPr>
          <p:nvPr>
            <p:ph type="title"/>
          </p:nvPr>
        </p:nvSpPr>
        <p:spPr/>
        <p:txBody>
          <a:bodyPr/>
          <a:lstStyle/>
          <a:p>
            <a:pPr algn="ctr"/>
            <a:r>
              <a:rPr lang="en-US" b="1" dirty="0"/>
              <a:t>Negative Words</a:t>
            </a:r>
            <a:br>
              <a:rPr lang="en-US" b="1" dirty="0"/>
            </a:br>
            <a:endParaRPr lang="ro-RO" b="1" dirty="0"/>
          </a:p>
        </p:txBody>
      </p:sp>
      <p:sp>
        <p:nvSpPr>
          <p:cNvPr id="3" name="Content Placeholder 2">
            <a:extLst>
              <a:ext uri="{FF2B5EF4-FFF2-40B4-BE49-F238E27FC236}">
                <a16:creationId xmlns:a16="http://schemas.microsoft.com/office/drawing/2014/main" id="{B405DBBC-D145-4B0C-B563-CDC26AAF2275}"/>
              </a:ext>
            </a:extLst>
          </p:cNvPr>
          <p:cNvSpPr>
            <a:spLocks noGrp="1"/>
          </p:cNvSpPr>
          <p:nvPr>
            <p:ph idx="1"/>
          </p:nvPr>
        </p:nvSpPr>
        <p:spPr>
          <a:xfrm>
            <a:off x="2653436" y="1853754"/>
            <a:ext cx="7690217" cy="3450613"/>
          </a:xfrm>
        </p:spPr>
        <p:txBody>
          <a:bodyPr/>
          <a:lstStyle/>
          <a:p>
            <a:pPr marL="0" indent="0">
              <a:buNone/>
            </a:pPr>
            <a:endParaRPr lang="en-US" dirty="0"/>
          </a:p>
          <a:p>
            <a:pPr marL="0" indent="0">
              <a:buNone/>
            </a:pPr>
            <a:r>
              <a:rPr lang="en-US" i="1" dirty="0">
                <a:solidFill>
                  <a:schemeClr val="accent1"/>
                </a:solidFill>
              </a:rPr>
              <a:t>Never	 	no 		nobody</a:t>
            </a:r>
          </a:p>
          <a:p>
            <a:pPr marL="0" indent="0">
              <a:buNone/>
            </a:pPr>
            <a:r>
              <a:rPr lang="en-US" i="1" dirty="0">
                <a:solidFill>
                  <a:schemeClr val="accent1"/>
                </a:solidFill>
              </a:rPr>
              <a:t>none 		not 		nothing</a:t>
            </a:r>
          </a:p>
          <a:p>
            <a:pPr marL="0" indent="0">
              <a:buNone/>
            </a:pPr>
            <a:r>
              <a:rPr lang="en-US" i="1" dirty="0">
                <a:solidFill>
                  <a:schemeClr val="accent1"/>
                </a:solidFill>
              </a:rPr>
              <a:t>nowhere 	</a:t>
            </a:r>
            <a:r>
              <a:rPr lang="en-US" i="1" dirty="0" err="1">
                <a:solidFill>
                  <a:schemeClr val="accent1"/>
                </a:solidFill>
              </a:rPr>
              <a:t>n’t</a:t>
            </a:r>
            <a:r>
              <a:rPr lang="en-US" i="1" dirty="0">
                <a:solidFill>
                  <a:schemeClr val="accent1"/>
                </a:solidFill>
              </a:rPr>
              <a:t> 		hardly</a:t>
            </a:r>
          </a:p>
          <a:p>
            <a:pPr marL="0" indent="0">
              <a:buNone/>
            </a:pPr>
            <a:r>
              <a:rPr lang="en-US" i="1" dirty="0">
                <a:solidFill>
                  <a:schemeClr val="accent1"/>
                </a:solidFill>
              </a:rPr>
              <a:t>barely 		scarcely</a:t>
            </a:r>
          </a:p>
          <a:p>
            <a:pPr marL="0" indent="0">
              <a:buNone/>
            </a:pPr>
            <a:endParaRPr lang="ro-RO" dirty="0"/>
          </a:p>
        </p:txBody>
      </p:sp>
    </p:spTree>
    <p:extLst>
      <p:ext uri="{BB962C8B-B14F-4D97-AF65-F5344CB8AC3E}">
        <p14:creationId xmlns:p14="http://schemas.microsoft.com/office/powerpoint/2010/main" val="572492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54630-AFFC-445D-AB05-10DAD1575889}"/>
              </a:ext>
            </a:extLst>
          </p:cNvPr>
          <p:cNvSpPr>
            <a:spLocks noGrp="1"/>
          </p:cNvSpPr>
          <p:nvPr>
            <p:ph type="title"/>
          </p:nvPr>
        </p:nvSpPr>
        <p:spPr>
          <a:xfrm>
            <a:off x="1534696" y="804520"/>
            <a:ext cx="9520158" cy="587136"/>
          </a:xfrm>
        </p:spPr>
        <p:txBody>
          <a:bodyPr/>
          <a:lstStyle/>
          <a:p>
            <a:pPr algn="ctr"/>
            <a:r>
              <a:rPr lang="en-US" dirty="0"/>
              <a:t>Double negatives</a:t>
            </a:r>
            <a:endParaRPr lang="ro-RO" dirty="0"/>
          </a:p>
        </p:txBody>
      </p:sp>
      <p:sp>
        <p:nvSpPr>
          <p:cNvPr id="3" name="Content Placeholder 2">
            <a:extLst>
              <a:ext uri="{FF2B5EF4-FFF2-40B4-BE49-F238E27FC236}">
                <a16:creationId xmlns:a16="http://schemas.microsoft.com/office/drawing/2014/main" id="{5D15E6B3-138E-4B9A-A21C-B92E3ED6FDAD}"/>
              </a:ext>
            </a:extLst>
          </p:cNvPr>
          <p:cNvSpPr>
            <a:spLocks noGrp="1"/>
          </p:cNvSpPr>
          <p:nvPr>
            <p:ph idx="1"/>
          </p:nvPr>
        </p:nvSpPr>
        <p:spPr>
          <a:xfrm>
            <a:off x="1534696" y="1500326"/>
            <a:ext cx="9520158" cy="4660777"/>
          </a:xfrm>
        </p:spPr>
        <p:txBody>
          <a:bodyPr>
            <a:normAutofit fontScale="92500" lnSpcReduction="10000"/>
          </a:bodyPr>
          <a:lstStyle/>
          <a:p>
            <a:pPr marL="0" indent="0">
              <a:buNone/>
            </a:pPr>
            <a:r>
              <a:rPr lang="en-US" sz="2400" dirty="0"/>
              <a:t>Using two negative words in the same clause (group of words) creates a double negative. A </a:t>
            </a:r>
            <a:r>
              <a:rPr lang="en-US" sz="2400" dirty="0">
                <a:solidFill>
                  <a:srgbClr val="FF0000"/>
                </a:solidFill>
              </a:rPr>
              <a:t>double negative </a:t>
            </a:r>
            <a:r>
              <a:rPr lang="en-US" sz="2400" dirty="0"/>
              <a:t>is an incorrect usage and should be avoided. To avoid this grammatical error, use only </a:t>
            </a:r>
            <a:r>
              <a:rPr lang="en-US" sz="2400" dirty="0">
                <a:solidFill>
                  <a:srgbClr val="FF0000"/>
                </a:solidFill>
              </a:rPr>
              <a:t>one</a:t>
            </a:r>
            <a:r>
              <a:rPr lang="en-US" sz="2400" dirty="0"/>
              <a:t> negative word to express a negative idea.</a:t>
            </a:r>
            <a:endParaRPr lang="ro-RO" sz="2400" dirty="0"/>
          </a:p>
          <a:p>
            <a:pPr marL="0" indent="0">
              <a:buNone/>
            </a:pPr>
            <a:r>
              <a:rPr lang="en-US" sz="2400" dirty="0"/>
              <a:t>	</a:t>
            </a:r>
            <a:r>
              <a:rPr lang="en-US" sz="2400" b="1" dirty="0">
                <a:solidFill>
                  <a:srgbClr val="FF0000"/>
                </a:solidFill>
              </a:rPr>
              <a:t>Double negative</a:t>
            </a:r>
            <a:r>
              <a:rPr lang="en-US" sz="2400" dirty="0"/>
              <a:t>: </a:t>
            </a:r>
            <a:r>
              <a:rPr lang="en-US" sz="2400" i="1" dirty="0"/>
              <a:t>The traveler did </a:t>
            </a:r>
            <a:r>
              <a:rPr lang="en-US" sz="2400" b="1" i="1" dirty="0"/>
              <a:t>not</a:t>
            </a:r>
            <a:r>
              <a:rPr lang="en-US" sz="2400" i="1" dirty="0"/>
              <a:t> have </a:t>
            </a:r>
            <a:r>
              <a:rPr lang="en-US" sz="2400" b="1" i="1" dirty="0"/>
              <a:t>no</a:t>
            </a:r>
            <a:r>
              <a:rPr lang="en-US" sz="2400" i="1" dirty="0"/>
              <a:t> energy after the long flight.</a:t>
            </a:r>
            <a:endParaRPr lang="ro-RO" sz="2400" dirty="0"/>
          </a:p>
          <a:p>
            <a:pPr marL="0" indent="0">
              <a:buNone/>
            </a:pPr>
            <a:r>
              <a:rPr lang="en-US" sz="2400" dirty="0"/>
              <a:t>	</a:t>
            </a:r>
            <a:r>
              <a:rPr lang="en-US" sz="2400" b="1" dirty="0">
                <a:solidFill>
                  <a:srgbClr val="00B050"/>
                </a:solidFill>
              </a:rPr>
              <a:t>Correct</a:t>
            </a:r>
            <a:r>
              <a:rPr lang="en-US" sz="2400" dirty="0"/>
              <a:t>: </a:t>
            </a:r>
            <a:r>
              <a:rPr lang="en-US" sz="2400" i="1" dirty="0"/>
              <a:t>The traveler did </a:t>
            </a:r>
            <a:r>
              <a:rPr lang="en-US" sz="2400" b="1" i="1" dirty="0"/>
              <a:t>not</a:t>
            </a:r>
            <a:r>
              <a:rPr lang="en-US" sz="2400" i="1" dirty="0"/>
              <a:t> have </a:t>
            </a:r>
            <a:r>
              <a:rPr lang="en-US" sz="2400" b="1" i="1" dirty="0"/>
              <a:t>any</a:t>
            </a:r>
            <a:r>
              <a:rPr lang="en-US" sz="2400" i="1" dirty="0"/>
              <a:t> energy after the long flight.</a:t>
            </a:r>
            <a:endParaRPr lang="ro-RO" sz="2400" dirty="0"/>
          </a:p>
          <a:p>
            <a:pPr marL="0" indent="0">
              <a:buNone/>
            </a:pPr>
            <a:r>
              <a:rPr lang="en-US" sz="2400" dirty="0"/>
              <a:t>				or</a:t>
            </a:r>
            <a:endParaRPr lang="ro-RO" sz="2400" dirty="0"/>
          </a:p>
          <a:p>
            <a:pPr marL="0" indent="0">
              <a:buNone/>
            </a:pPr>
            <a:r>
              <a:rPr lang="en-US" sz="2400" i="1" dirty="0"/>
              <a:t>		The traveler had </a:t>
            </a:r>
            <a:r>
              <a:rPr lang="en-US" sz="2400" b="1" i="1" dirty="0"/>
              <a:t>no</a:t>
            </a:r>
            <a:r>
              <a:rPr lang="en-US" sz="2400" i="1" dirty="0"/>
              <a:t> energy left after the long flight.</a:t>
            </a:r>
            <a:endParaRPr lang="ro-RO" sz="2400" dirty="0"/>
          </a:p>
          <a:p>
            <a:pPr marL="0" indent="0">
              <a:buNone/>
            </a:pPr>
            <a:r>
              <a:rPr lang="en-US" sz="2400" dirty="0"/>
              <a:t> </a:t>
            </a:r>
            <a:endParaRPr lang="ro-RO" sz="2400" dirty="0"/>
          </a:p>
          <a:p>
            <a:endParaRPr lang="ro-RO" sz="2400" dirty="0"/>
          </a:p>
        </p:txBody>
      </p:sp>
    </p:spTree>
    <p:extLst>
      <p:ext uri="{BB962C8B-B14F-4D97-AF65-F5344CB8AC3E}">
        <p14:creationId xmlns:p14="http://schemas.microsoft.com/office/powerpoint/2010/main" val="932550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CDF9F15-8D69-4F10-A781-A6F12F20FB67}"/>
              </a:ext>
            </a:extLst>
          </p:cNvPr>
          <p:cNvSpPr/>
          <p:nvPr/>
        </p:nvSpPr>
        <p:spPr>
          <a:xfrm>
            <a:off x="319596" y="1003540"/>
            <a:ext cx="11319029" cy="5016758"/>
          </a:xfrm>
          <a:prstGeom prst="rect">
            <a:avLst/>
          </a:prstGeom>
        </p:spPr>
        <p:txBody>
          <a:bodyPr wrap="square">
            <a:spAutoFit/>
          </a:bodyPr>
          <a:lstStyle/>
          <a:p>
            <a:pPr indent="448310" algn="just">
              <a:spcAft>
                <a:spcPts val="0"/>
              </a:spcAft>
            </a:pPr>
            <a:r>
              <a:rPr lang="ro-RO" sz="2000" dirty="0">
                <a:solidFill>
                  <a:srgbClr val="FF0000"/>
                </a:solidFill>
                <a:latin typeface="Times New Roman" panose="02020603050405020304" pitchFamily="18" charset="0"/>
                <a:ea typeface="ZapfDingbats"/>
              </a:rPr>
              <a:t>		</a:t>
            </a:r>
            <a:r>
              <a:rPr lang="en-US" sz="2000" dirty="0">
                <a:solidFill>
                  <a:srgbClr val="FF0000"/>
                </a:solidFill>
                <a:latin typeface="Times New Roman" panose="02020603050405020304" pitchFamily="18" charset="0"/>
                <a:ea typeface="ZapfDingbats"/>
              </a:rPr>
              <a:t>Double negative</a:t>
            </a:r>
            <a:r>
              <a:rPr lang="en-US" sz="2000" dirty="0">
                <a:latin typeface="Times New Roman" panose="02020603050405020304" pitchFamily="18" charset="0"/>
                <a:ea typeface="ZapfDingbats"/>
              </a:rPr>
              <a:t>: </a:t>
            </a:r>
            <a:r>
              <a:rPr lang="en-US" sz="2000" i="1" dirty="0">
                <a:latin typeface="Times New Roman" panose="02020603050405020304" pitchFamily="18" charset="0"/>
                <a:ea typeface="ZapfDingbats"/>
              </a:rPr>
              <a:t>Shakira could </a:t>
            </a:r>
            <a:r>
              <a:rPr lang="en-US" sz="2000" b="1" i="1" dirty="0">
                <a:latin typeface="Times New Roman" panose="02020603050405020304" pitchFamily="18" charset="0"/>
                <a:ea typeface="ZapfDingbats"/>
              </a:rPr>
              <a:t>not hardly</a:t>
            </a:r>
            <a:r>
              <a:rPr lang="en-US" sz="2000" i="1" dirty="0">
                <a:latin typeface="Times New Roman" panose="02020603050405020304" pitchFamily="18" charset="0"/>
                <a:ea typeface="ZapfDingbats"/>
              </a:rPr>
              <a:t> see in the blizzard.</a:t>
            </a:r>
            <a:endParaRPr lang="ro-RO" sz="2000" dirty="0">
              <a:latin typeface="Times New Roman" panose="02020603050405020304" pitchFamily="18" charset="0"/>
              <a:ea typeface="Times New Roman" panose="02020603050405020304" pitchFamily="18" charset="0"/>
            </a:endParaRPr>
          </a:p>
          <a:p>
            <a:pPr marL="449580" algn="just">
              <a:spcAft>
                <a:spcPts val="0"/>
              </a:spcAft>
            </a:pPr>
            <a:r>
              <a:rPr lang="ro-RO" sz="2000" dirty="0">
                <a:solidFill>
                  <a:schemeClr val="accent1"/>
                </a:solidFill>
                <a:latin typeface="Times New Roman" panose="02020603050405020304" pitchFamily="18" charset="0"/>
                <a:ea typeface="ZapfDingbats"/>
              </a:rPr>
              <a:t>		</a:t>
            </a:r>
            <a:endParaRPr lang="en-US" sz="2000" dirty="0">
              <a:solidFill>
                <a:schemeClr val="accent1"/>
              </a:solidFill>
              <a:latin typeface="Times New Roman" panose="02020603050405020304" pitchFamily="18" charset="0"/>
              <a:ea typeface="ZapfDingbats"/>
            </a:endParaRPr>
          </a:p>
          <a:p>
            <a:pPr marL="449580" algn="just">
              <a:spcAft>
                <a:spcPts val="0"/>
              </a:spcAft>
            </a:pPr>
            <a:r>
              <a:rPr lang="en-US" sz="2000" dirty="0">
                <a:solidFill>
                  <a:schemeClr val="accent1"/>
                </a:solidFill>
                <a:latin typeface="Times New Roman" panose="02020603050405020304" pitchFamily="18" charset="0"/>
                <a:ea typeface="ZapfDingbats"/>
              </a:rPr>
              <a:t>		Correct</a:t>
            </a:r>
            <a:r>
              <a:rPr lang="en-US" sz="2000" dirty="0">
                <a:latin typeface="Times New Roman" panose="02020603050405020304" pitchFamily="18" charset="0"/>
                <a:ea typeface="ZapfDingbats"/>
              </a:rPr>
              <a:t>: 			</a:t>
            </a:r>
            <a:r>
              <a:rPr lang="en-US" sz="2000" i="1" dirty="0">
                <a:latin typeface="Times New Roman" panose="02020603050405020304" pitchFamily="18" charset="0"/>
                <a:ea typeface="ZapfDingbats"/>
              </a:rPr>
              <a:t>Shakira could </a:t>
            </a:r>
            <a:r>
              <a:rPr lang="en-US" sz="2000" b="1" i="1" dirty="0">
                <a:latin typeface="Times New Roman" panose="02020603050405020304" pitchFamily="18" charset="0"/>
                <a:ea typeface="ZapfDingbats"/>
              </a:rPr>
              <a:t>hardly</a:t>
            </a:r>
            <a:r>
              <a:rPr lang="en-US" sz="2000" i="1" dirty="0">
                <a:latin typeface="Times New Roman" panose="02020603050405020304" pitchFamily="18" charset="0"/>
                <a:ea typeface="ZapfDingbats"/>
              </a:rPr>
              <a:t> see in the blizzard.</a:t>
            </a:r>
            <a:endParaRPr lang="ro-RO" sz="2000" dirty="0">
              <a:latin typeface="Times New Roman" panose="02020603050405020304" pitchFamily="18" charset="0"/>
              <a:ea typeface="Times New Roman" panose="02020603050405020304" pitchFamily="18" charset="0"/>
            </a:endParaRPr>
          </a:p>
          <a:p>
            <a:pPr marL="1348740" indent="449580" algn="just">
              <a:spcAft>
                <a:spcPts val="0"/>
              </a:spcAft>
            </a:pPr>
            <a:r>
              <a:rPr lang="en-US" sz="2000" dirty="0">
                <a:latin typeface="Times New Roman" panose="02020603050405020304" pitchFamily="18" charset="0"/>
                <a:ea typeface="ZapfDingbats"/>
              </a:rPr>
              <a:t>						or</a:t>
            </a:r>
            <a:endParaRPr lang="ro-RO" sz="2000" dirty="0">
              <a:latin typeface="Times New Roman" panose="02020603050405020304" pitchFamily="18" charset="0"/>
              <a:ea typeface="Times New Roman" panose="02020603050405020304" pitchFamily="18" charset="0"/>
            </a:endParaRPr>
          </a:p>
          <a:p>
            <a:pPr marL="449580" indent="449580" algn="just">
              <a:spcAft>
                <a:spcPts val="0"/>
              </a:spcAft>
            </a:pPr>
            <a:r>
              <a:rPr lang="en-US" sz="2000" i="1" dirty="0">
                <a:latin typeface="Times New Roman" panose="02020603050405020304" pitchFamily="18" charset="0"/>
                <a:ea typeface="ZapfDingbats"/>
              </a:rPr>
              <a:t>					Shakira could </a:t>
            </a:r>
            <a:r>
              <a:rPr lang="en-US" sz="2000" b="1" i="1" dirty="0">
                <a:latin typeface="Times New Roman" panose="02020603050405020304" pitchFamily="18" charset="0"/>
                <a:ea typeface="ZapfDingbats"/>
              </a:rPr>
              <a:t>barely</a:t>
            </a:r>
            <a:r>
              <a:rPr lang="en-US" sz="2000" i="1" dirty="0">
                <a:latin typeface="Times New Roman" panose="02020603050405020304" pitchFamily="18" charset="0"/>
                <a:ea typeface="ZapfDingbats"/>
              </a:rPr>
              <a:t> see in the blizzard.</a:t>
            </a:r>
            <a:endParaRPr lang="ro-RO" sz="2000" dirty="0">
              <a:latin typeface="Times New Roman" panose="02020603050405020304" pitchFamily="18" charset="0"/>
              <a:ea typeface="Times New Roman" panose="02020603050405020304" pitchFamily="18" charset="0"/>
            </a:endParaRPr>
          </a:p>
          <a:p>
            <a:pPr marL="449580" indent="449580" algn="just">
              <a:spcAft>
                <a:spcPts val="0"/>
              </a:spcAft>
            </a:pPr>
            <a:r>
              <a:rPr lang="en-US" sz="2000" i="1" dirty="0">
                <a:latin typeface="Times New Roman" panose="02020603050405020304" pitchFamily="18" charset="0"/>
                <a:ea typeface="ZapfDingbats"/>
              </a:rPr>
              <a:t> </a:t>
            </a:r>
            <a:endParaRPr lang="ro-RO" sz="2000" dirty="0">
              <a:latin typeface="Times New Roman" panose="02020603050405020304" pitchFamily="18" charset="0"/>
              <a:ea typeface="Times New Roman" panose="02020603050405020304" pitchFamily="18" charset="0"/>
            </a:endParaRPr>
          </a:p>
          <a:p>
            <a:pPr marL="449580" indent="449580" algn="just">
              <a:spcAft>
                <a:spcPts val="0"/>
              </a:spcAft>
            </a:pPr>
            <a:r>
              <a:rPr lang="en-US" sz="2000" i="1" dirty="0">
                <a:latin typeface="Times New Roman" panose="02020603050405020304" pitchFamily="18" charset="0"/>
                <a:ea typeface="ZapfDingbats"/>
              </a:rPr>
              <a:t> </a:t>
            </a:r>
          </a:p>
          <a:p>
            <a:pPr marL="449580" indent="449580" algn="just">
              <a:spcAft>
                <a:spcPts val="0"/>
              </a:spcAft>
            </a:pPr>
            <a:r>
              <a:rPr lang="en-US" sz="2000" dirty="0">
                <a:latin typeface="Times New Roman" panose="02020603050405020304" pitchFamily="18" charset="0"/>
                <a:ea typeface="ZapfDingbats"/>
              </a:rPr>
              <a:t>Double negatives are especially likely to cause problems when contractions are used.</a:t>
            </a:r>
            <a:endParaRPr lang="ro-RO" sz="2000" dirty="0">
              <a:latin typeface="Times New Roman" panose="02020603050405020304" pitchFamily="18" charset="0"/>
              <a:ea typeface="Times New Roman" panose="02020603050405020304" pitchFamily="18" charset="0"/>
            </a:endParaRPr>
          </a:p>
          <a:p>
            <a:pPr marL="449580" indent="449580" algn="just">
              <a:spcAft>
                <a:spcPts val="0"/>
              </a:spcAft>
            </a:pPr>
            <a:r>
              <a:rPr lang="en-US" sz="2000" dirty="0">
                <a:latin typeface="Times New Roman" panose="02020603050405020304" pitchFamily="18" charset="0"/>
                <a:ea typeface="ZapfDingbats"/>
              </a:rPr>
              <a:t>When the word not is used in a contraction</a:t>
            </a:r>
            <a:r>
              <a:rPr lang="en-US" sz="2000" i="1" dirty="0">
                <a:latin typeface="Times New Roman" panose="02020603050405020304" pitchFamily="18" charset="0"/>
                <a:ea typeface="ZapfDingbats"/>
              </a:rPr>
              <a:t>—</a:t>
            </a:r>
            <a:r>
              <a:rPr lang="en-US" sz="2000" dirty="0">
                <a:latin typeface="Times New Roman" panose="02020603050405020304" pitchFamily="18" charset="0"/>
                <a:ea typeface="ZapfDingbats"/>
              </a:rPr>
              <a:t>such as</a:t>
            </a:r>
            <a:r>
              <a:rPr lang="en-US" sz="2000" i="1" dirty="0">
                <a:latin typeface="Times New Roman" panose="02020603050405020304" pitchFamily="18" charset="0"/>
                <a:ea typeface="ZapfDingbats"/>
              </a:rPr>
              <a:t> isn’t, doesn’t, wouldn’t, couldn’t, don’t—</a:t>
            </a:r>
            <a:r>
              <a:rPr lang="en-US" sz="2000" dirty="0">
                <a:latin typeface="Times New Roman" panose="02020603050405020304" pitchFamily="18" charset="0"/>
                <a:ea typeface="ZapfDingbats"/>
              </a:rPr>
              <a:t>the negative tends to slip by. As a result, writers and speakers may add another negative.</a:t>
            </a:r>
          </a:p>
          <a:p>
            <a:pPr marL="449580" indent="449580" algn="just">
              <a:spcAft>
                <a:spcPts val="0"/>
              </a:spcAft>
            </a:pPr>
            <a:endParaRPr lang="en-US" sz="2000" dirty="0">
              <a:solidFill>
                <a:srgbClr val="FF0000"/>
              </a:solidFill>
              <a:latin typeface="Times New Roman" panose="02020603050405020304" pitchFamily="18" charset="0"/>
              <a:ea typeface="ZapfDingbats"/>
            </a:endParaRPr>
          </a:p>
          <a:p>
            <a:pPr marL="449580" indent="449580" algn="just">
              <a:spcAft>
                <a:spcPts val="0"/>
              </a:spcAft>
            </a:pPr>
            <a:r>
              <a:rPr lang="en-US" sz="2000" dirty="0">
                <a:solidFill>
                  <a:srgbClr val="FF0000"/>
                </a:solidFill>
                <a:latin typeface="Times New Roman" panose="02020603050405020304" pitchFamily="18" charset="0"/>
                <a:ea typeface="ZapfDingbats"/>
              </a:rPr>
              <a:t>Double negative</a:t>
            </a:r>
            <a:r>
              <a:rPr lang="en-US" sz="2000" dirty="0">
                <a:latin typeface="Times New Roman" panose="02020603050405020304" pitchFamily="18" charset="0"/>
                <a:ea typeface="ZapfDingbats"/>
              </a:rPr>
              <a:t>:</a:t>
            </a:r>
            <a:r>
              <a:rPr lang="en-US" sz="2000" i="1" dirty="0">
                <a:latin typeface="Times New Roman" panose="02020603050405020304" pitchFamily="18" charset="0"/>
                <a:ea typeface="ZapfDingbats"/>
              </a:rPr>
              <a:t> Billy </a:t>
            </a:r>
            <a:r>
              <a:rPr lang="en-US" sz="2000" b="1" i="1" dirty="0">
                <a:latin typeface="Times New Roman" panose="02020603050405020304" pitchFamily="18" charset="0"/>
                <a:ea typeface="ZapfDingbats"/>
              </a:rPr>
              <a:t>didn’t</a:t>
            </a:r>
            <a:r>
              <a:rPr lang="en-US" sz="2000" i="1" dirty="0">
                <a:latin typeface="Times New Roman" panose="02020603050405020304" pitchFamily="18" charset="0"/>
                <a:ea typeface="ZapfDingbats"/>
              </a:rPr>
              <a:t> bring </a:t>
            </a:r>
            <a:r>
              <a:rPr lang="en-US" sz="2000" b="1" i="1" dirty="0">
                <a:latin typeface="Times New Roman" panose="02020603050405020304" pitchFamily="18" charset="0"/>
                <a:ea typeface="ZapfDingbats"/>
              </a:rPr>
              <a:t>nothing</a:t>
            </a:r>
            <a:r>
              <a:rPr lang="en-US" sz="2000" i="1" dirty="0">
                <a:latin typeface="Times New Roman" panose="02020603050405020304" pitchFamily="18" charset="0"/>
                <a:ea typeface="ZapfDingbats"/>
              </a:rPr>
              <a:t> with him on vacation.</a:t>
            </a:r>
            <a:endParaRPr lang="ro-RO" sz="2000" dirty="0">
              <a:latin typeface="Times New Roman" panose="02020603050405020304" pitchFamily="18" charset="0"/>
              <a:ea typeface="Times New Roman" panose="02020603050405020304" pitchFamily="18" charset="0"/>
            </a:endParaRPr>
          </a:p>
          <a:p>
            <a:pPr marL="449580" indent="449580" algn="just">
              <a:spcAft>
                <a:spcPts val="0"/>
              </a:spcAft>
            </a:pPr>
            <a:endParaRPr lang="en-US" sz="2000" dirty="0">
              <a:solidFill>
                <a:srgbClr val="00B050"/>
              </a:solidFill>
              <a:latin typeface="Times New Roman" panose="02020603050405020304" pitchFamily="18" charset="0"/>
              <a:ea typeface="ZapfDingbats"/>
            </a:endParaRPr>
          </a:p>
          <a:p>
            <a:pPr marL="449580" indent="449580" algn="just">
              <a:spcAft>
                <a:spcPts val="0"/>
              </a:spcAft>
            </a:pPr>
            <a:r>
              <a:rPr lang="en-US" sz="2000" dirty="0">
                <a:solidFill>
                  <a:srgbClr val="00B050"/>
                </a:solidFill>
                <a:latin typeface="Times New Roman" panose="02020603050405020304" pitchFamily="18" charset="0"/>
                <a:ea typeface="ZapfDingbats"/>
              </a:rPr>
              <a:t>Correct</a:t>
            </a:r>
            <a:r>
              <a:rPr lang="en-US" sz="2000" dirty="0">
                <a:latin typeface="Times New Roman" panose="02020603050405020304" pitchFamily="18" charset="0"/>
                <a:ea typeface="ZapfDingbats"/>
              </a:rPr>
              <a:t>:</a:t>
            </a:r>
            <a:r>
              <a:rPr lang="en-US" sz="2000" i="1" dirty="0">
                <a:latin typeface="Times New Roman" panose="02020603050405020304" pitchFamily="18" charset="0"/>
                <a:ea typeface="ZapfDingbats"/>
              </a:rPr>
              <a:t> 			Billy </a:t>
            </a:r>
            <a:r>
              <a:rPr lang="en-US" sz="2000" b="1" i="1" dirty="0">
                <a:latin typeface="Times New Roman" panose="02020603050405020304" pitchFamily="18" charset="0"/>
                <a:ea typeface="ZapfDingbats"/>
              </a:rPr>
              <a:t>didn’t</a:t>
            </a:r>
            <a:r>
              <a:rPr lang="en-US" sz="2000" i="1" dirty="0">
                <a:latin typeface="Times New Roman" panose="02020603050405020304" pitchFamily="18" charset="0"/>
                <a:ea typeface="ZapfDingbats"/>
              </a:rPr>
              <a:t> bring </a:t>
            </a:r>
            <a:r>
              <a:rPr lang="en-US" sz="2000" b="1" i="1" dirty="0">
                <a:latin typeface="Times New Roman" panose="02020603050405020304" pitchFamily="18" charset="0"/>
                <a:ea typeface="ZapfDingbats"/>
              </a:rPr>
              <a:t>anything</a:t>
            </a:r>
            <a:r>
              <a:rPr lang="en-US" sz="2000" i="1" dirty="0">
                <a:latin typeface="Times New Roman" panose="02020603050405020304" pitchFamily="18" charset="0"/>
                <a:ea typeface="ZapfDingbats"/>
              </a:rPr>
              <a:t> with him on vacation.</a:t>
            </a:r>
            <a:endParaRPr lang="ro-RO" sz="2000" dirty="0">
              <a:latin typeface="Times New Roman" panose="02020603050405020304" pitchFamily="18" charset="0"/>
              <a:ea typeface="Times New Roman" panose="02020603050405020304" pitchFamily="18" charset="0"/>
            </a:endParaRPr>
          </a:p>
          <a:p>
            <a:pPr marL="1798320" indent="449580" algn="just">
              <a:spcAft>
                <a:spcPts val="0"/>
              </a:spcAft>
            </a:pPr>
            <a:r>
              <a:rPr lang="en-US" sz="2000" dirty="0">
                <a:latin typeface="Times New Roman" panose="02020603050405020304" pitchFamily="18" charset="0"/>
                <a:ea typeface="ZapfDingbats"/>
              </a:rPr>
              <a:t>							or</a:t>
            </a:r>
            <a:endParaRPr lang="ro-RO" sz="2000" dirty="0">
              <a:latin typeface="Times New Roman" panose="02020603050405020304" pitchFamily="18" charset="0"/>
              <a:ea typeface="Times New Roman" panose="02020603050405020304" pitchFamily="18" charset="0"/>
            </a:endParaRPr>
          </a:p>
          <a:p>
            <a:pPr marL="899160" indent="449580" algn="just">
              <a:spcAft>
                <a:spcPts val="0"/>
              </a:spcAft>
            </a:pPr>
            <a:r>
              <a:rPr lang="en-US" sz="2000" i="1" dirty="0">
                <a:latin typeface="Times New Roman" panose="02020603050405020304" pitchFamily="18" charset="0"/>
                <a:ea typeface="ZapfDingbats"/>
              </a:rPr>
              <a:t>				Billy brought </a:t>
            </a:r>
            <a:r>
              <a:rPr lang="en-US" sz="2000" b="1" i="1" dirty="0">
                <a:latin typeface="Times New Roman" panose="02020603050405020304" pitchFamily="18" charset="0"/>
                <a:ea typeface="ZapfDingbats"/>
              </a:rPr>
              <a:t>hardly</a:t>
            </a:r>
            <a:r>
              <a:rPr lang="en-US" sz="2000" i="1" dirty="0">
                <a:latin typeface="Times New Roman" panose="02020603050405020304" pitchFamily="18" charset="0"/>
                <a:ea typeface="ZapfDingbats"/>
              </a:rPr>
              <a:t> anything with him on vacation.</a:t>
            </a:r>
            <a:endParaRPr lang="ro-RO" sz="20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5276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13" end="1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D962EC3-D4CE-4D3E-ADFC-D90576300038}"/>
              </a:ext>
            </a:extLst>
          </p:cNvPr>
          <p:cNvSpPr/>
          <p:nvPr/>
        </p:nvSpPr>
        <p:spPr>
          <a:xfrm>
            <a:off x="380999" y="1244601"/>
            <a:ext cx="11218333" cy="3539430"/>
          </a:xfrm>
          <a:prstGeom prst="rect">
            <a:avLst/>
          </a:prstGeom>
        </p:spPr>
        <p:txBody>
          <a:bodyPr wrap="square">
            <a:spAutoFit/>
          </a:bodyPr>
          <a:lstStyle/>
          <a:p>
            <a:pPr indent="448310" algn="just">
              <a:spcAft>
                <a:spcPts val="0"/>
              </a:spcAft>
            </a:pPr>
            <a:r>
              <a:rPr lang="en-US" sz="2800" dirty="0">
                <a:latin typeface="Times New Roman" panose="02020603050405020304" pitchFamily="18" charset="0"/>
                <a:ea typeface="ZapfDingbats"/>
              </a:rPr>
              <a:t>However, to create understatement (a statement that describes something in a way that makes it seem less important), you can use a word with a negative prefix and another negative word. The two most common negative prefixes are </a:t>
            </a:r>
            <a:r>
              <a:rPr lang="en-US" sz="2800" i="1" dirty="0">
                <a:solidFill>
                  <a:srgbClr val="FF0000"/>
                </a:solidFill>
                <a:latin typeface="Times New Roman" panose="02020603050405020304" pitchFamily="18" charset="0"/>
                <a:ea typeface="ZapfDingbats"/>
              </a:rPr>
              <a:t>un</a:t>
            </a:r>
            <a:r>
              <a:rPr lang="en-US" sz="2800" dirty="0">
                <a:solidFill>
                  <a:srgbClr val="FF0000"/>
                </a:solidFill>
                <a:latin typeface="Times New Roman" panose="02020603050405020304" pitchFamily="18" charset="0"/>
                <a:ea typeface="ZapfDingbats"/>
              </a:rPr>
              <a:t>-</a:t>
            </a:r>
            <a:r>
              <a:rPr lang="en-US" sz="2800" dirty="0">
                <a:latin typeface="Times New Roman" panose="02020603050405020304" pitchFamily="18" charset="0"/>
                <a:ea typeface="ZapfDingbats"/>
              </a:rPr>
              <a:t> and -</a:t>
            </a:r>
            <a:r>
              <a:rPr lang="en-US" sz="2800" i="1" dirty="0">
                <a:solidFill>
                  <a:srgbClr val="FF0000"/>
                </a:solidFill>
                <a:latin typeface="Times New Roman" panose="02020603050405020304" pitchFamily="18" charset="0"/>
                <a:ea typeface="ZapfDingbats"/>
              </a:rPr>
              <a:t>in</a:t>
            </a:r>
            <a:r>
              <a:rPr lang="en-US" sz="2800" dirty="0">
                <a:latin typeface="Times New Roman" panose="02020603050405020304" pitchFamily="18" charset="0"/>
                <a:ea typeface="ZapfDingbats"/>
              </a:rPr>
              <a:t>.</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US" sz="2800" i="1" dirty="0">
                <a:latin typeface="Times New Roman" panose="02020603050405020304" pitchFamily="18" charset="0"/>
                <a:ea typeface="ZapfDingbats"/>
              </a:rPr>
              <a:t>		Nowadays, it is </a:t>
            </a:r>
            <a:r>
              <a:rPr lang="en-US" sz="2800" b="1" i="1" dirty="0">
                <a:latin typeface="Times New Roman" panose="02020603050405020304" pitchFamily="18" charset="0"/>
                <a:ea typeface="ZapfDingbats"/>
              </a:rPr>
              <a:t>not</a:t>
            </a:r>
            <a:r>
              <a:rPr lang="en-US" sz="2800" i="1" dirty="0">
                <a:latin typeface="Times New Roman" panose="02020603050405020304" pitchFamily="18" charset="0"/>
                <a:ea typeface="ZapfDingbats"/>
              </a:rPr>
              <a:t> </a:t>
            </a:r>
            <a:r>
              <a:rPr lang="en-US" sz="2800" b="1" i="1" dirty="0">
                <a:latin typeface="Times New Roman" panose="02020603050405020304" pitchFamily="18" charset="0"/>
                <a:ea typeface="ZapfDingbats"/>
              </a:rPr>
              <a:t>uncommon</a:t>
            </a:r>
            <a:r>
              <a:rPr lang="en-US" sz="2800" i="1" dirty="0">
                <a:latin typeface="Times New Roman" panose="02020603050405020304" pitchFamily="18" charset="0"/>
                <a:ea typeface="ZapfDingbats"/>
              </a:rPr>
              <a:t> to take six years to complete a four-year college degree.</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US" sz="2800" i="1" dirty="0">
                <a:latin typeface="Times New Roman" panose="02020603050405020304" pitchFamily="18" charset="0"/>
                <a:ea typeface="ZapfDingbats"/>
              </a:rPr>
              <a:t>		The report is </a:t>
            </a:r>
            <a:r>
              <a:rPr lang="en-US" sz="2800" b="1" i="1" dirty="0">
                <a:latin typeface="Times New Roman" panose="02020603050405020304" pitchFamily="18" charset="0"/>
                <a:ea typeface="ZapfDingbats"/>
              </a:rPr>
              <a:t>not</a:t>
            </a:r>
            <a:r>
              <a:rPr lang="en-US" sz="2800" i="1" dirty="0">
                <a:latin typeface="Times New Roman" panose="02020603050405020304" pitchFamily="18" charset="0"/>
                <a:ea typeface="ZapfDingbats"/>
              </a:rPr>
              <a:t> </a:t>
            </a:r>
            <a:r>
              <a:rPr lang="en-US" sz="2800" b="1" i="1" dirty="0">
                <a:latin typeface="Times New Roman" panose="02020603050405020304" pitchFamily="18" charset="0"/>
                <a:ea typeface="ZapfDingbats"/>
              </a:rPr>
              <a:t>inaccurate</a:t>
            </a:r>
            <a:r>
              <a:rPr lang="en-US" sz="2800" i="1" dirty="0">
                <a:latin typeface="Times New Roman" panose="02020603050405020304" pitchFamily="18" charset="0"/>
                <a:ea typeface="ZapfDingbats"/>
              </a:rPr>
              <a:t>, but no one should stake their reputation on it.</a:t>
            </a:r>
            <a:endParaRPr lang="ro-RO"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53721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42961-4DCF-4BAA-9292-ED6433B869E0}"/>
              </a:ext>
            </a:extLst>
          </p:cNvPr>
          <p:cNvSpPr>
            <a:spLocks noGrp="1"/>
          </p:cNvSpPr>
          <p:nvPr>
            <p:ph type="title"/>
          </p:nvPr>
        </p:nvSpPr>
        <p:spPr/>
        <p:txBody>
          <a:bodyPr/>
          <a:lstStyle/>
          <a:p>
            <a:r>
              <a:rPr lang="en-US" dirty="0">
                <a:latin typeface="Times New Roman" panose="02020603050405020304" pitchFamily="18" charset="0"/>
                <a:ea typeface="ZapfDingbats"/>
              </a:rPr>
              <a:t>BE CAREFUL!</a:t>
            </a:r>
            <a:br>
              <a:rPr lang="ro-RO" dirty="0">
                <a:latin typeface="Times New Roman" panose="02020603050405020304" pitchFamily="18" charset="0"/>
                <a:ea typeface="Times New Roman" panose="02020603050405020304" pitchFamily="18" charset="0"/>
              </a:rPr>
            </a:br>
            <a:endParaRPr lang="ro-RO" dirty="0"/>
          </a:p>
        </p:txBody>
      </p:sp>
      <p:sp>
        <p:nvSpPr>
          <p:cNvPr id="3" name="Content Placeholder 2">
            <a:extLst>
              <a:ext uri="{FF2B5EF4-FFF2-40B4-BE49-F238E27FC236}">
                <a16:creationId xmlns:a16="http://schemas.microsoft.com/office/drawing/2014/main" id="{3AAAA9DB-F2D2-4294-9434-902C06C310F5}"/>
              </a:ext>
            </a:extLst>
          </p:cNvPr>
          <p:cNvSpPr>
            <a:spLocks noGrp="1"/>
          </p:cNvSpPr>
          <p:nvPr>
            <p:ph idx="1"/>
          </p:nvPr>
        </p:nvSpPr>
        <p:spPr/>
        <p:txBody>
          <a:bodyPr/>
          <a:lstStyle/>
          <a:p>
            <a:pPr indent="0" algn="just">
              <a:spcAft>
                <a:spcPts val="0"/>
              </a:spcAft>
              <a:buNone/>
            </a:pPr>
            <a:r>
              <a:rPr lang="en-US" dirty="0">
                <a:latin typeface="Segoe UI Emoji" panose="020B0502040204020203" pitchFamily="34" charset="0"/>
                <a:ea typeface="ZapfDingbats"/>
                <a:cs typeface="Segoe UI Emoji" panose="020B0502040204020203" pitchFamily="34" charset="0"/>
              </a:rPr>
              <a:t>✔</a:t>
            </a:r>
            <a:r>
              <a:rPr lang="en-US" dirty="0">
                <a:latin typeface="Times New Roman" panose="02020603050405020304" pitchFamily="18" charset="0"/>
                <a:ea typeface="ZapfDingbats"/>
              </a:rPr>
              <a:t>Use an adjective to describe a noun or pronoun; use an adverb to describe a</a:t>
            </a:r>
            <a:endParaRPr lang="ro-RO" dirty="0">
              <a:latin typeface="Times New Roman" panose="02020603050405020304" pitchFamily="18" charset="0"/>
              <a:ea typeface="Times New Roman" panose="02020603050405020304" pitchFamily="18" charset="0"/>
            </a:endParaRPr>
          </a:p>
          <a:p>
            <a:pPr indent="0" algn="just">
              <a:spcAft>
                <a:spcPts val="0"/>
              </a:spcAft>
              <a:buNone/>
            </a:pPr>
            <a:r>
              <a:rPr lang="en-US" dirty="0">
                <a:latin typeface="Times New Roman" panose="02020603050405020304" pitchFamily="18" charset="0"/>
                <a:ea typeface="ZapfDingbats"/>
              </a:rPr>
              <a:t>verb, adjective, or another adverb.</a:t>
            </a:r>
            <a:endParaRPr lang="ro-RO" dirty="0">
              <a:latin typeface="Times New Roman" panose="02020603050405020304" pitchFamily="18" charset="0"/>
              <a:ea typeface="Times New Roman" panose="02020603050405020304" pitchFamily="18" charset="0"/>
            </a:endParaRPr>
          </a:p>
          <a:p>
            <a:pPr indent="0" algn="just">
              <a:spcAft>
                <a:spcPts val="0"/>
              </a:spcAft>
              <a:buNone/>
            </a:pPr>
            <a:r>
              <a:rPr lang="en-US" dirty="0">
                <a:latin typeface="Segoe UI Emoji" panose="020B0502040204020203" pitchFamily="34" charset="0"/>
                <a:ea typeface="ZapfDingbats"/>
                <a:cs typeface="Segoe UI Emoji" panose="020B0502040204020203" pitchFamily="34" charset="0"/>
              </a:rPr>
              <a:t>✔</a:t>
            </a:r>
            <a:r>
              <a:rPr lang="en-US" dirty="0">
                <a:latin typeface="Times New Roman" panose="02020603050405020304" pitchFamily="18" charset="0"/>
                <a:ea typeface="ZapfDingbats"/>
              </a:rPr>
              <a:t>Use the comparative degree to describe two items; use the superlative degree</a:t>
            </a:r>
            <a:endParaRPr lang="ro-RO" dirty="0">
              <a:latin typeface="Times New Roman" panose="02020603050405020304" pitchFamily="18" charset="0"/>
              <a:ea typeface="Times New Roman" panose="02020603050405020304" pitchFamily="18" charset="0"/>
            </a:endParaRPr>
          </a:p>
          <a:p>
            <a:pPr indent="0" algn="just">
              <a:spcAft>
                <a:spcPts val="0"/>
              </a:spcAft>
              <a:buNone/>
            </a:pPr>
            <a:r>
              <a:rPr lang="en-US" dirty="0">
                <a:latin typeface="Times New Roman" panose="02020603050405020304" pitchFamily="18" charset="0"/>
                <a:ea typeface="ZapfDingbats"/>
              </a:rPr>
              <a:t>to describe three or more things.</a:t>
            </a:r>
            <a:endParaRPr lang="ro-RO" dirty="0">
              <a:latin typeface="Times New Roman" panose="02020603050405020304" pitchFamily="18" charset="0"/>
              <a:ea typeface="Times New Roman" panose="02020603050405020304" pitchFamily="18" charset="0"/>
            </a:endParaRPr>
          </a:p>
          <a:p>
            <a:pPr indent="0" algn="just">
              <a:spcAft>
                <a:spcPts val="0"/>
              </a:spcAft>
              <a:buNone/>
            </a:pPr>
            <a:r>
              <a:rPr lang="en-US" dirty="0">
                <a:latin typeface="Segoe UI Emoji" panose="020B0502040204020203" pitchFamily="34" charset="0"/>
                <a:ea typeface="ZapfDingbats"/>
                <a:cs typeface="Segoe UI Emoji" panose="020B0502040204020203" pitchFamily="34" charset="0"/>
              </a:rPr>
              <a:t>✔</a:t>
            </a:r>
            <a:r>
              <a:rPr lang="en-US" dirty="0">
                <a:latin typeface="Times New Roman" panose="02020603050405020304" pitchFamily="18" charset="0"/>
                <a:ea typeface="ZapfDingbats"/>
              </a:rPr>
              <a:t>Be careful when you use an adjective after a linking verb.</a:t>
            </a:r>
            <a:endParaRPr lang="ro-RO" dirty="0">
              <a:latin typeface="Times New Roman" panose="02020603050405020304" pitchFamily="18" charset="0"/>
              <a:ea typeface="Times New Roman" panose="02020603050405020304" pitchFamily="18" charset="0"/>
            </a:endParaRPr>
          </a:p>
          <a:p>
            <a:pPr indent="0" algn="just">
              <a:spcAft>
                <a:spcPts val="0"/>
              </a:spcAft>
              <a:buNone/>
            </a:pPr>
            <a:r>
              <a:rPr lang="en-US" dirty="0">
                <a:latin typeface="Segoe UI Emoji" panose="020B0502040204020203" pitchFamily="34" charset="0"/>
                <a:ea typeface="ZapfDingbats"/>
                <a:cs typeface="Segoe UI Emoji" panose="020B0502040204020203" pitchFamily="34" charset="0"/>
              </a:rPr>
              <a:t>✔</a:t>
            </a:r>
            <a:r>
              <a:rPr lang="en-US" dirty="0">
                <a:latin typeface="Times New Roman" panose="02020603050405020304" pitchFamily="18" charset="0"/>
                <a:ea typeface="ZapfDingbats"/>
              </a:rPr>
              <a:t>Avoid double negatives.</a:t>
            </a:r>
            <a:endParaRPr lang="ro-RO" dirty="0">
              <a:latin typeface="Times New Roman" panose="02020603050405020304" pitchFamily="18" charset="0"/>
              <a:ea typeface="Times New Roman" panose="02020603050405020304" pitchFamily="18" charset="0"/>
            </a:endParaRPr>
          </a:p>
          <a:p>
            <a:pPr marL="0" indent="0">
              <a:buNone/>
            </a:pPr>
            <a:endParaRPr lang="ro-RO" dirty="0"/>
          </a:p>
        </p:txBody>
      </p:sp>
    </p:spTree>
    <p:extLst>
      <p:ext uri="{BB962C8B-B14F-4D97-AF65-F5344CB8AC3E}">
        <p14:creationId xmlns:p14="http://schemas.microsoft.com/office/powerpoint/2010/main" val="3874800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BF2EB-A93D-46ED-B034-564DB47A062D}"/>
              </a:ext>
            </a:extLst>
          </p:cNvPr>
          <p:cNvSpPr>
            <a:spLocks noGrp="1"/>
          </p:cNvSpPr>
          <p:nvPr>
            <p:ph type="title"/>
          </p:nvPr>
        </p:nvSpPr>
        <p:spPr/>
        <p:txBody>
          <a:bodyPr/>
          <a:lstStyle/>
          <a:p>
            <a:r>
              <a:rPr lang="en-US" dirty="0"/>
              <a:t>Adverb position, see pages 179-180.</a:t>
            </a:r>
            <a:endParaRPr lang="ro-RO" dirty="0"/>
          </a:p>
        </p:txBody>
      </p:sp>
    </p:spTree>
    <p:extLst>
      <p:ext uri="{BB962C8B-B14F-4D97-AF65-F5344CB8AC3E}">
        <p14:creationId xmlns:p14="http://schemas.microsoft.com/office/powerpoint/2010/main" val="460330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20421-F917-4EFA-895B-B8D6A081C531}"/>
              </a:ext>
            </a:extLst>
          </p:cNvPr>
          <p:cNvSpPr>
            <a:spLocks noGrp="1"/>
          </p:cNvSpPr>
          <p:nvPr>
            <p:ph type="title"/>
          </p:nvPr>
        </p:nvSpPr>
        <p:spPr>
          <a:xfrm>
            <a:off x="1078066" y="342420"/>
            <a:ext cx="9520158" cy="1157906"/>
          </a:xfrm>
        </p:spPr>
        <p:txBody>
          <a:bodyPr/>
          <a:lstStyle/>
          <a:p>
            <a:pPr indent="448310">
              <a:spcAft>
                <a:spcPts val="0"/>
              </a:spcAft>
            </a:pPr>
            <a:r>
              <a:rPr lang="en-GB" sz="2400" dirty="0">
                <a:latin typeface="Times New Roman" panose="02020603050405020304" pitchFamily="18" charset="0"/>
                <a:ea typeface="Times New Roman" panose="02020603050405020304" pitchFamily="18" charset="0"/>
              </a:rPr>
              <a:t>	</a:t>
            </a:r>
            <a:r>
              <a:rPr lang="en-GB" sz="2800" i="1" dirty="0">
                <a:latin typeface="Times New Roman" panose="02020603050405020304" pitchFamily="18" charset="0"/>
                <a:ea typeface="Times New Roman" panose="02020603050405020304" pitchFamily="18" charset="0"/>
              </a:rPr>
              <a:t> </a:t>
            </a:r>
            <a:r>
              <a:rPr lang="en-GB" b="1" i="1" dirty="0">
                <a:latin typeface="Times New Roman" panose="02020603050405020304" pitchFamily="18" charset="0"/>
                <a:ea typeface="Times New Roman" panose="02020603050405020304" pitchFamily="18" charset="0"/>
              </a:rPr>
              <a:t>Distinguishing between Adjectives and Adverbs</a:t>
            </a:r>
            <a:br>
              <a:rPr lang="ro-RO" sz="2400" dirty="0">
                <a:latin typeface="Times New Roman" panose="02020603050405020304" pitchFamily="18" charset="0"/>
                <a:ea typeface="Times New Roman" panose="02020603050405020304" pitchFamily="18" charset="0"/>
              </a:rPr>
            </a:br>
            <a:endParaRPr lang="ro-RO" dirty="0"/>
          </a:p>
        </p:txBody>
      </p:sp>
      <p:sp>
        <p:nvSpPr>
          <p:cNvPr id="3" name="Content Placeholder 2">
            <a:extLst>
              <a:ext uri="{FF2B5EF4-FFF2-40B4-BE49-F238E27FC236}">
                <a16:creationId xmlns:a16="http://schemas.microsoft.com/office/drawing/2014/main" id="{62FE7300-43A8-4B64-B70C-F79B7E132B94}"/>
              </a:ext>
            </a:extLst>
          </p:cNvPr>
          <p:cNvSpPr>
            <a:spLocks noGrp="1"/>
          </p:cNvSpPr>
          <p:nvPr>
            <p:ph idx="1"/>
          </p:nvPr>
        </p:nvSpPr>
        <p:spPr>
          <a:xfrm>
            <a:off x="621437" y="1562470"/>
            <a:ext cx="11008311" cy="4145872"/>
          </a:xfrm>
        </p:spPr>
        <p:txBody>
          <a:bodyPr>
            <a:normAutofit lnSpcReduction="10000"/>
          </a:bodyPr>
          <a:lstStyle/>
          <a:p>
            <a:r>
              <a:rPr lang="en-GB" sz="1800" dirty="0"/>
              <a:t>Both adjectives and adverbs describe other words.</a:t>
            </a:r>
          </a:p>
          <a:p>
            <a:r>
              <a:rPr lang="en-GB" sz="1800" i="1" dirty="0"/>
              <a:t>Adjectives </a:t>
            </a:r>
            <a:r>
              <a:rPr lang="en-GB" sz="1800" dirty="0"/>
              <a:t>describe a noun or pronoun and</a:t>
            </a:r>
          </a:p>
          <a:p>
            <a:r>
              <a:rPr lang="en-GB" sz="1800" dirty="0"/>
              <a:t> may come before the word they describe (</a:t>
            </a:r>
            <a:r>
              <a:rPr lang="en-GB" sz="1800" i="1" dirty="0"/>
              <a:t>That is a </a:t>
            </a:r>
            <a:r>
              <a:rPr lang="en-GB" sz="1800" i="1" dirty="0">
                <a:solidFill>
                  <a:srgbClr val="FF0000"/>
                </a:solidFill>
              </a:rPr>
              <a:t>cute</a:t>
            </a:r>
            <a:r>
              <a:rPr lang="en-GB" sz="1800" i="1" dirty="0"/>
              <a:t> puppy.</a:t>
            </a:r>
            <a:r>
              <a:rPr lang="en-GB" sz="1800" dirty="0"/>
              <a:t>) or</a:t>
            </a:r>
          </a:p>
          <a:p>
            <a:r>
              <a:rPr lang="en-GB" sz="1800" dirty="0"/>
              <a:t>they may follow the word they describe (</a:t>
            </a:r>
            <a:r>
              <a:rPr lang="en-GB" sz="1800" i="1" dirty="0"/>
              <a:t>That puppy is </a:t>
            </a:r>
            <a:r>
              <a:rPr lang="en-GB" sz="1800" i="1" dirty="0">
                <a:solidFill>
                  <a:srgbClr val="FF0000"/>
                </a:solidFill>
              </a:rPr>
              <a:t>cute</a:t>
            </a:r>
            <a:r>
              <a:rPr lang="en-GB" sz="1800" dirty="0"/>
              <a:t>.). </a:t>
            </a:r>
          </a:p>
          <a:p>
            <a:r>
              <a:rPr lang="en-GB" sz="1800" i="1" dirty="0"/>
              <a:t>Adverbs </a:t>
            </a:r>
            <a:r>
              <a:rPr lang="en-GB" sz="1800" dirty="0"/>
              <a:t>describe a verb, an adjective, or other adverbs. They modify everything but nouns and pronouns. They modify adjectives, verbs, and other adverbs. A word is an adverb if it answers </a:t>
            </a:r>
            <a:r>
              <a:rPr lang="en-GB" sz="1800" i="1" dirty="0">
                <a:solidFill>
                  <a:srgbClr val="FF0000"/>
                </a:solidFill>
              </a:rPr>
              <a:t>HOW, WHEN, </a:t>
            </a:r>
            <a:r>
              <a:rPr lang="en-GB" sz="1800" dirty="0"/>
              <a:t>or</a:t>
            </a:r>
            <a:r>
              <a:rPr lang="en-GB" sz="1800" i="1" dirty="0">
                <a:solidFill>
                  <a:srgbClr val="FF0000"/>
                </a:solidFill>
              </a:rPr>
              <a:t> WHERE</a:t>
            </a:r>
            <a:r>
              <a:rPr lang="en-GB" sz="1800" dirty="0"/>
              <a:t>.</a:t>
            </a:r>
            <a:endParaRPr lang="ro-RO" sz="1800" dirty="0"/>
          </a:p>
          <a:p>
            <a:r>
              <a:rPr lang="en-GB" sz="1800" dirty="0"/>
              <a:t>Many adverbs are formed by adding </a:t>
            </a:r>
            <a:r>
              <a:rPr lang="en-GB" sz="1800" b="1" dirty="0"/>
              <a:t>-</a:t>
            </a:r>
            <a:r>
              <a:rPr lang="en-GB" sz="1800" b="1" dirty="0" err="1"/>
              <a:t>ly</a:t>
            </a:r>
            <a:r>
              <a:rPr lang="en-GB" sz="1800" b="1" dirty="0"/>
              <a:t> </a:t>
            </a:r>
            <a:r>
              <a:rPr lang="en-GB" sz="1800" dirty="0"/>
              <a:t>to an adjective (</a:t>
            </a:r>
            <a:r>
              <a:rPr lang="en-GB" sz="1800" b="1" dirty="0"/>
              <a:t>poor </a:t>
            </a:r>
            <a:r>
              <a:rPr lang="en-GB" sz="1800" dirty="0"/>
              <a:t>→</a:t>
            </a:r>
            <a:r>
              <a:rPr lang="en-GB" sz="1800" b="1" dirty="0"/>
              <a:t>poorly; gentle </a:t>
            </a:r>
            <a:r>
              <a:rPr lang="en-GB" sz="1800" dirty="0"/>
              <a:t>→ </a:t>
            </a:r>
            <a:r>
              <a:rPr lang="en-GB" sz="1800" b="1" dirty="0"/>
              <a:t>gently</a:t>
            </a:r>
            <a:r>
              <a:rPr lang="en-GB" sz="1800" dirty="0"/>
              <a:t>), but a number of common adverbs do not follow this pattern: </a:t>
            </a:r>
            <a:r>
              <a:rPr lang="en-GB" sz="1800" i="1" dirty="0"/>
              <a:t>always, elsewhere, fast, hard, rather, so, straight, very, well.</a:t>
            </a:r>
            <a:r>
              <a:rPr lang="en-GB" sz="1800" dirty="0"/>
              <a:t> On the other hand, there are a number of adjectives that end in –</a:t>
            </a:r>
            <a:r>
              <a:rPr lang="en-GB" sz="1800" b="1" dirty="0" err="1"/>
              <a:t>ly</a:t>
            </a:r>
            <a:r>
              <a:rPr lang="en-GB" sz="1800" dirty="0"/>
              <a:t>: </a:t>
            </a:r>
            <a:r>
              <a:rPr lang="en-GB" sz="1800" i="1" dirty="0"/>
              <a:t>daily, early, elderly, friendly, likely, lovely, costly, yearly etc.</a:t>
            </a:r>
            <a:endParaRPr lang="ro-RO" sz="1800" dirty="0"/>
          </a:p>
          <a:p>
            <a:pPr marL="0" indent="0">
              <a:buNone/>
            </a:pPr>
            <a:endParaRPr lang="ro-RO" sz="1800" dirty="0"/>
          </a:p>
        </p:txBody>
      </p:sp>
    </p:spTree>
    <p:extLst>
      <p:ext uri="{BB962C8B-B14F-4D97-AF65-F5344CB8AC3E}">
        <p14:creationId xmlns:p14="http://schemas.microsoft.com/office/powerpoint/2010/main" val="2715634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20421-F917-4EFA-895B-B8D6A081C531}"/>
              </a:ext>
            </a:extLst>
          </p:cNvPr>
          <p:cNvSpPr>
            <a:spLocks noGrp="1"/>
          </p:cNvSpPr>
          <p:nvPr>
            <p:ph type="title"/>
          </p:nvPr>
        </p:nvSpPr>
        <p:spPr/>
        <p:txBody>
          <a:bodyPr/>
          <a:lstStyle/>
          <a:p>
            <a:pPr indent="448310">
              <a:spcAft>
                <a:spcPts val="0"/>
              </a:spcAft>
            </a:pPr>
            <a:r>
              <a:rPr lang="en-GB" sz="2400" dirty="0">
                <a:latin typeface="Times New Roman" panose="02020603050405020304" pitchFamily="18" charset="0"/>
                <a:ea typeface="Times New Roman" panose="02020603050405020304" pitchFamily="18" charset="0"/>
              </a:rPr>
              <a:t>	</a:t>
            </a:r>
            <a:r>
              <a:rPr lang="en-GB" sz="2800" i="1" dirty="0">
                <a:latin typeface="Times New Roman" panose="02020603050405020304" pitchFamily="18" charset="0"/>
                <a:ea typeface="Times New Roman" panose="02020603050405020304" pitchFamily="18" charset="0"/>
              </a:rPr>
              <a:t>• </a:t>
            </a:r>
            <a:r>
              <a:rPr lang="en-GB" b="1" i="1" dirty="0">
                <a:latin typeface="Times New Roman" panose="02020603050405020304" pitchFamily="18" charset="0"/>
                <a:ea typeface="Times New Roman" panose="02020603050405020304" pitchFamily="18" charset="0"/>
              </a:rPr>
              <a:t>Distinguishing between Adjectives and Adverbs</a:t>
            </a:r>
            <a:br>
              <a:rPr lang="ro-RO" sz="2400" dirty="0">
                <a:latin typeface="Times New Roman" panose="02020603050405020304" pitchFamily="18" charset="0"/>
                <a:ea typeface="Times New Roman" panose="02020603050405020304" pitchFamily="18" charset="0"/>
              </a:rPr>
            </a:br>
            <a:endParaRPr lang="ro-RO" dirty="0"/>
          </a:p>
        </p:txBody>
      </p:sp>
      <p:sp>
        <p:nvSpPr>
          <p:cNvPr id="3" name="Content Placeholder 2">
            <a:extLst>
              <a:ext uri="{FF2B5EF4-FFF2-40B4-BE49-F238E27FC236}">
                <a16:creationId xmlns:a16="http://schemas.microsoft.com/office/drawing/2014/main" id="{62FE7300-43A8-4B64-B70C-F79B7E132B94}"/>
              </a:ext>
            </a:extLst>
          </p:cNvPr>
          <p:cNvSpPr>
            <a:spLocks noGrp="1"/>
          </p:cNvSpPr>
          <p:nvPr>
            <p:ph idx="1"/>
          </p:nvPr>
        </p:nvSpPr>
        <p:spPr>
          <a:xfrm>
            <a:off x="630315" y="2015732"/>
            <a:ext cx="10424539" cy="3450613"/>
          </a:xfrm>
        </p:spPr>
        <p:txBody>
          <a:bodyPr>
            <a:normAutofit lnSpcReduction="10000"/>
          </a:bodyPr>
          <a:lstStyle/>
          <a:p>
            <a:pPr marL="0" indent="0">
              <a:buNone/>
            </a:pPr>
            <a:r>
              <a:rPr lang="en-GB" sz="2400" dirty="0"/>
              <a:t>Some words can be either adjectives or adverbs, depending on how they are used in a sentence.</a:t>
            </a:r>
            <a:endParaRPr lang="ro-RO" sz="2400" dirty="0"/>
          </a:p>
          <a:p>
            <a:pPr lvl="1"/>
            <a:r>
              <a:rPr lang="en-GB" sz="2000" dirty="0"/>
              <a:t>Adjective: </a:t>
            </a:r>
            <a:r>
              <a:rPr lang="en-GB" sz="2000" dirty="0">
                <a:solidFill>
                  <a:srgbClr val="00B050"/>
                </a:solidFill>
              </a:rPr>
              <a:t>It was a </a:t>
            </a:r>
            <a:r>
              <a:rPr lang="en-GB" sz="2000" i="1" dirty="0">
                <a:solidFill>
                  <a:srgbClr val="00B050"/>
                </a:solidFill>
              </a:rPr>
              <a:t>hard exam </a:t>
            </a:r>
            <a:r>
              <a:rPr lang="en-GB" sz="2000" i="1" dirty="0"/>
              <a:t>(</a:t>
            </a:r>
            <a:r>
              <a:rPr lang="en-GB" sz="2000" dirty="0"/>
              <a:t>adj. noun)</a:t>
            </a:r>
            <a:r>
              <a:rPr lang="en-GB" sz="2000" i="1" dirty="0"/>
              <a:t>.</a:t>
            </a:r>
            <a:endParaRPr lang="ro-RO" sz="2000" dirty="0"/>
          </a:p>
          <a:p>
            <a:pPr lvl="1"/>
            <a:r>
              <a:rPr lang="en-GB" sz="2000" dirty="0"/>
              <a:t>Adverb: </a:t>
            </a:r>
            <a:r>
              <a:rPr lang="en-GB" sz="2000" dirty="0">
                <a:solidFill>
                  <a:srgbClr val="00B050"/>
                </a:solidFill>
              </a:rPr>
              <a:t>I </a:t>
            </a:r>
            <a:r>
              <a:rPr lang="en-GB" sz="2000" i="1" dirty="0">
                <a:solidFill>
                  <a:srgbClr val="00B050"/>
                </a:solidFill>
              </a:rPr>
              <a:t>studied hard </a:t>
            </a:r>
            <a:r>
              <a:rPr lang="en-GB" sz="2000" dirty="0">
                <a:solidFill>
                  <a:srgbClr val="00B050"/>
                </a:solidFill>
              </a:rPr>
              <a:t>all week</a:t>
            </a:r>
            <a:r>
              <a:rPr lang="en-GB" sz="2000" dirty="0"/>
              <a:t>(verb adv.).</a:t>
            </a:r>
          </a:p>
          <a:p>
            <a:pPr marL="457200" lvl="1" indent="0">
              <a:buNone/>
            </a:pPr>
            <a:endParaRPr lang="en-US" sz="2000" dirty="0"/>
          </a:p>
          <a:p>
            <a:pPr lvl="1"/>
            <a:r>
              <a:rPr lang="en-GB" sz="2000" dirty="0"/>
              <a:t>Adjective: </a:t>
            </a:r>
            <a:r>
              <a:rPr lang="en-GB" sz="2000" dirty="0">
                <a:solidFill>
                  <a:srgbClr val="00B050"/>
                </a:solidFill>
              </a:rPr>
              <a:t>Herman took the </a:t>
            </a:r>
            <a:r>
              <a:rPr lang="en-GB" sz="2000" i="1" dirty="0">
                <a:solidFill>
                  <a:srgbClr val="00B050"/>
                </a:solidFill>
              </a:rPr>
              <a:t>late plane </a:t>
            </a:r>
            <a:r>
              <a:rPr lang="en-GB" sz="2000" dirty="0">
                <a:solidFill>
                  <a:srgbClr val="00B050"/>
                </a:solidFill>
              </a:rPr>
              <a:t>back to Washington</a:t>
            </a:r>
            <a:r>
              <a:rPr lang="en-GB" sz="2000" i="1" dirty="0">
                <a:solidFill>
                  <a:srgbClr val="00B050"/>
                </a:solidFill>
              </a:rPr>
              <a:t> </a:t>
            </a:r>
            <a:r>
              <a:rPr lang="en-GB" sz="2000" dirty="0"/>
              <a:t>(adj. noun)</a:t>
            </a:r>
            <a:r>
              <a:rPr lang="en-GB" sz="2000" i="1" dirty="0"/>
              <a:t>.</a:t>
            </a:r>
            <a:endParaRPr lang="en-US" sz="2000" i="1" dirty="0"/>
          </a:p>
          <a:p>
            <a:pPr lvl="1"/>
            <a:r>
              <a:rPr lang="en-GB" sz="2000" dirty="0"/>
              <a:t>Adverb: </a:t>
            </a:r>
            <a:r>
              <a:rPr lang="en-GB" sz="2000" dirty="0">
                <a:solidFill>
                  <a:srgbClr val="00B050"/>
                </a:solidFill>
              </a:rPr>
              <a:t>Many of the guests </a:t>
            </a:r>
            <a:r>
              <a:rPr lang="en-GB" sz="2000" i="1" dirty="0">
                <a:solidFill>
                  <a:srgbClr val="00B050"/>
                </a:solidFill>
              </a:rPr>
              <a:t>stayed late, </a:t>
            </a:r>
            <a:r>
              <a:rPr lang="en-GB" sz="2000" dirty="0">
                <a:solidFill>
                  <a:srgbClr val="00B050"/>
                </a:solidFill>
              </a:rPr>
              <a:t>so we turned off the lights and went to bed </a:t>
            </a:r>
            <a:r>
              <a:rPr lang="en-GB" sz="2000" dirty="0"/>
              <a:t>(verb adv.).</a:t>
            </a:r>
            <a:endParaRPr lang="ro-RO" sz="2000" dirty="0"/>
          </a:p>
          <a:p>
            <a:pPr marL="0" indent="0">
              <a:buNone/>
            </a:pPr>
            <a:endParaRPr lang="ro-RO" sz="2400" dirty="0"/>
          </a:p>
        </p:txBody>
      </p:sp>
    </p:spTree>
    <p:extLst>
      <p:ext uri="{BB962C8B-B14F-4D97-AF65-F5344CB8AC3E}">
        <p14:creationId xmlns:p14="http://schemas.microsoft.com/office/powerpoint/2010/main" val="4024551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20421-F917-4EFA-895B-B8D6A081C531}"/>
              </a:ext>
            </a:extLst>
          </p:cNvPr>
          <p:cNvSpPr>
            <a:spLocks noGrp="1"/>
          </p:cNvSpPr>
          <p:nvPr>
            <p:ph type="title"/>
          </p:nvPr>
        </p:nvSpPr>
        <p:spPr/>
        <p:txBody>
          <a:bodyPr>
            <a:normAutofit fontScale="90000"/>
          </a:bodyPr>
          <a:lstStyle/>
          <a:p>
            <a:pPr indent="448310">
              <a:spcAft>
                <a:spcPts val="0"/>
              </a:spcAft>
            </a:pPr>
            <a:r>
              <a:rPr lang="en-GB" sz="2400" dirty="0">
                <a:latin typeface="Times New Roman" panose="02020603050405020304" pitchFamily="18" charset="0"/>
                <a:ea typeface="Times New Roman" panose="02020603050405020304" pitchFamily="18" charset="0"/>
              </a:rPr>
              <a:t>	</a:t>
            </a:r>
            <a:r>
              <a:rPr lang="en-GB" sz="2800" i="1" dirty="0">
                <a:latin typeface="Times New Roman" panose="02020603050405020304" pitchFamily="18" charset="0"/>
                <a:ea typeface="Times New Roman" panose="02020603050405020304" pitchFamily="18" charset="0"/>
              </a:rPr>
              <a:t>• </a:t>
            </a:r>
            <a:r>
              <a:rPr lang="en-GB" b="1" i="1" dirty="0">
                <a:latin typeface="Times New Roman" panose="02020603050405020304" pitchFamily="18" charset="0"/>
                <a:ea typeface="Times New Roman" panose="02020603050405020304" pitchFamily="18" charset="0"/>
              </a:rPr>
              <a:t>Distinguishing between Adjectives and Adverbs</a:t>
            </a:r>
            <a:br>
              <a:rPr lang="ro-RO" sz="2400" dirty="0">
                <a:latin typeface="Times New Roman" panose="02020603050405020304" pitchFamily="18" charset="0"/>
                <a:ea typeface="Times New Roman" panose="02020603050405020304" pitchFamily="18" charset="0"/>
              </a:rPr>
            </a:br>
            <a:r>
              <a:rPr lang="en-US" sz="2400" dirty="0">
                <a:latin typeface="Times New Roman" panose="02020603050405020304" pitchFamily="18" charset="0"/>
                <a:ea typeface="Times New Roman" panose="02020603050405020304" pitchFamily="18" charset="0"/>
              </a:rPr>
              <a:t>Therefore, the only reliable way to tell the difference between adjectives and adverbs is to analyze their function in a sentence. The following chart shows how to examine sentences to distinguish between adjectives and adverbs.</a:t>
            </a:r>
            <a:endParaRPr lang="ro-RO" dirty="0"/>
          </a:p>
        </p:txBody>
      </p:sp>
      <p:graphicFrame>
        <p:nvGraphicFramePr>
          <p:cNvPr id="5" name="Content Placeholder 4">
            <a:extLst>
              <a:ext uri="{FF2B5EF4-FFF2-40B4-BE49-F238E27FC236}">
                <a16:creationId xmlns:a16="http://schemas.microsoft.com/office/drawing/2014/main" id="{795B61A2-A5B5-499E-B682-FEAF986C0A0D}"/>
              </a:ext>
            </a:extLst>
          </p:cNvPr>
          <p:cNvGraphicFramePr>
            <a:graphicFrameLocks noGrp="1"/>
          </p:cNvGraphicFramePr>
          <p:nvPr>
            <p:ph idx="1"/>
            <p:extLst>
              <p:ext uri="{D42A27DB-BD31-4B8C-83A1-F6EECF244321}">
                <p14:modId xmlns:p14="http://schemas.microsoft.com/office/powerpoint/2010/main" val="4147736873"/>
              </p:ext>
            </p:extLst>
          </p:nvPr>
        </p:nvGraphicFramePr>
        <p:xfrm>
          <a:off x="1349406" y="2041864"/>
          <a:ext cx="9871969" cy="3444536"/>
        </p:xfrm>
        <a:graphic>
          <a:graphicData uri="http://schemas.openxmlformats.org/drawingml/2006/table">
            <a:tbl>
              <a:tblPr firstRow="1" firstCol="1" lastRow="1" lastCol="1" bandRow="1" bandCol="1">
                <a:tableStyleId>{5C22544A-7EE6-4342-B048-85BDC9FD1C3A}</a:tableStyleId>
              </a:tblPr>
              <a:tblGrid>
                <a:gridCol w="1624613">
                  <a:extLst>
                    <a:ext uri="{9D8B030D-6E8A-4147-A177-3AD203B41FA5}">
                      <a16:colId xmlns:a16="http://schemas.microsoft.com/office/drawing/2014/main" val="3621007519"/>
                    </a:ext>
                  </a:extLst>
                </a:gridCol>
                <a:gridCol w="2902998">
                  <a:extLst>
                    <a:ext uri="{9D8B030D-6E8A-4147-A177-3AD203B41FA5}">
                      <a16:colId xmlns:a16="http://schemas.microsoft.com/office/drawing/2014/main" val="2876988495"/>
                    </a:ext>
                  </a:extLst>
                </a:gridCol>
                <a:gridCol w="5344358">
                  <a:extLst>
                    <a:ext uri="{9D8B030D-6E8A-4147-A177-3AD203B41FA5}">
                      <a16:colId xmlns:a16="http://schemas.microsoft.com/office/drawing/2014/main" val="1286834999"/>
                    </a:ext>
                  </a:extLst>
                </a:gridCol>
              </a:tblGrid>
              <a:tr h="303976">
                <a:tc>
                  <a:txBody>
                    <a:bodyPr/>
                    <a:lstStyle/>
                    <a:p>
                      <a:pPr indent="448310" algn="just">
                        <a:lnSpc>
                          <a:spcPct val="115000"/>
                        </a:lnSpc>
                        <a:spcAft>
                          <a:spcPts val="0"/>
                        </a:spcAft>
                      </a:pPr>
                      <a:r>
                        <a:rPr lang="en-GB" sz="1800">
                          <a:effectLst/>
                        </a:rPr>
                        <a:t>Modifier</a:t>
                      </a:r>
                      <a:endParaRPr lang="ro-RO"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a:effectLst/>
                        </a:rPr>
                        <a:t>Function</a:t>
                      </a:r>
                      <a:endParaRPr lang="ro-RO"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a:effectLst/>
                        </a:rPr>
                        <a:t>Example</a:t>
                      </a:r>
                      <a:endParaRPr lang="ro-RO"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073534365"/>
                  </a:ext>
                </a:extLst>
              </a:tr>
              <a:tr h="628112">
                <a:tc>
                  <a:txBody>
                    <a:bodyPr/>
                    <a:lstStyle/>
                    <a:p>
                      <a:pPr indent="448310" algn="just">
                        <a:lnSpc>
                          <a:spcPct val="115000"/>
                        </a:lnSpc>
                        <a:spcAft>
                          <a:spcPts val="0"/>
                        </a:spcAft>
                      </a:pPr>
                      <a:r>
                        <a:rPr lang="en-GB" sz="1800">
                          <a:effectLst/>
                        </a:rPr>
                        <a:t>Adjective</a:t>
                      </a:r>
                      <a:endParaRPr lang="ro-RO"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solidFill>
                            <a:schemeClr val="bg1"/>
                          </a:solidFill>
                          <a:effectLst/>
                        </a:rPr>
                        <a:t>Describe nouns</a:t>
                      </a:r>
                      <a:endParaRPr lang="ro-RO"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indent="448310" algn="just">
                        <a:lnSpc>
                          <a:spcPct val="115000"/>
                        </a:lnSpc>
                        <a:spcAft>
                          <a:spcPts val="0"/>
                        </a:spcAft>
                      </a:pPr>
                      <a:r>
                        <a:rPr lang="en-GB" sz="1800" dirty="0">
                          <a:effectLst/>
                        </a:rPr>
                        <a:t>I went to an </a:t>
                      </a:r>
                      <a:r>
                        <a:rPr lang="en-GB" sz="1800" dirty="0">
                          <a:solidFill>
                            <a:srgbClr val="FF0000"/>
                          </a:solidFill>
                          <a:effectLst/>
                        </a:rPr>
                        <a:t>early</a:t>
                      </a:r>
                      <a:r>
                        <a:rPr lang="en-GB" sz="1800" dirty="0">
                          <a:effectLst/>
                        </a:rPr>
                        <a:t> class.</a:t>
                      </a:r>
                      <a:endParaRPr lang="ro-RO" sz="1800" dirty="0">
                        <a:effectLst/>
                      </a:endParaRPr>
                    </a:p>
                    <a:p>
                      <a:pPr indent="448310" algn="just">
                        <a:lnSpc>
                          <a:spcPct val="115000"/>
                        </a:lnSpc>
                        <a:spcAft>
                          <a:spcPts val="0"/>
                        </a:spcAft>
                      </a:pPr>
                      <a:r>
                        <a:rPr lang="en-GB" sz="1800" dirty="0">
                          <a:effectLst/>
                        </a:rPr>
                        <a:t>adj. noun</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80613337"/>
                  </a:ext>
                </a:extLst>
              </a:tr>
              <a:tr h="628112">
                <a:tc>
                  <a:txBody>
                    <a:bodyPr/>
                    <a:lstStyle/>
                    <a:p>
                      <a:pPr indent="448310" algn="just">
                        <a:lnSpc>
                          <a:spcPct val="115000"/>
                        </a:lnSpc>
                        <a:spcAft>
                          <a:spcPts val="0"/>
                        </a:spcAft>
                      </a:pPr>
                      <a:r>
                        <a:rPr lang="en-GB" sz="1800">
                          <a:effectLst/>
                        </a:rPr>
                        <a:t>Adjective</a:t>
                      </a:r>
                      <a:endParaRPr lang="ro-RO"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solidFill>
                            <a:schemeClr val="bg1"/>
                          </a:solidFill>
                          <a:effectLst/>
                        </a:rPr>
                        <a:t>Describe pronouns</a:t>
                      </a:r>
                      <a:endParaRPr lang="ro-RO"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indent="448310" algn="just">
                        <a:lnSpc>
                          <a:spcPct val="115000"/>
                        </a:lnSpc>
                        <a:spcAft>
                          <a:spcPts val="0"/>
                        </a:spcAft>
                      </a:pPr>
                      <a:r>
                        <a:rPr lang="en-GB" sz="1800" dirty="0">
                          <a:effectLst/>
                        </a:rPr>
                        <a:t>They were </a:t>
                      </a:r>
                      <a:r>
                        <a:rPr lang="en-GB" sz="1800" dirty="0">
                          <a:solidFill>
                            <a:srgbClr val="FF0000"/>
                          </a:solidFill>
                          <a:effectLst/>
                        </a:rPr>
                        <a:t>sick</a:t>
                      </a:r>
                      <a:r>
                        <a:rPr lang="en-GB" sz="1800" dirty="0">
                          <a:effectLst/>
                        </a:rPr>
                        <a:t> with flu for days. </a:t>
                      </a:r>
                      <a:endParaRPr lang="ro-RO" sz="1800" dirty="0">
                        <a:effectLst/>
                      </a:endParaRPr>
                    </a:p>
                    <a:p>
                      <a:pPr indent="448310" algn="just">
                        <a:lnSpc>
                          <a:spcPct val="115000"/>
                        </a:lnSpc>
                        <a:spcAft>
                          <a:spcPts val="0"/>
                        </a:spcAft>
                      </a:pPr>
                      <a:r>
                        <a:rPr lang="en-GB" sz="1800" dirty="0">
                          <a:effectLst/>
                        </a:rPr>
                        <a:t>pronoun adj.</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194976762"/>
                  </a:ext>
                </a:extLst>
              </a:tr>
              <a:tr h="628112">
                <a:tc>
                  <a:txBody>
                    <a:bodyPr/>
                    <a:lstStyle/>
                    <a:p>
                      <a:pPr indent="448310" algn="just">
                        <a:lnSpc>
                          <a:spcPct val="115000"/>
                        </a:lnSpc>
                        <a:spcAft>
                          <a:spcPts val="0"/>
                        </a:spcAft>
                      </a:pPr>
                      <a:r>
                        <a:rPr lang="en-GB" sz="1800">
                          <a:effectLst/>
                        </a:rPr>
                        <a:t>Adverb</a:t>
                      </a:r>
                      <a:endParaRPr lang="ro-RO"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solidFill>
                            <a:schemeClr val="bg1"/>
                          </a:solidFill>
                          <a:effectLst/>
                        </a:rPr>
                        <a:t>Describe verbs</a:t>
                      </a:r>
                      <a:endParaRPr lang="ro-RO"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indent="448310" algn="just">
                        <a:lnSpc>
                          <a:spcPct val="115000"/>
                        </a:lnSpc>
                        <a:spcAft>
                          <a:spcPts val="0"/>
                        </a:spcAft>
                      </a:pPr>
                      <a:r>
                        <a:rPr lang="en-GB" sz="1800" dirty="0">
                          <a:effectLst/>
                        </a:rPr>
                        <a:t>Kate awoke </a:t>
                      </a:r>
                      <a:r>
                        <a:rPr lang="en-GB" sz="1800" dirty="0">
                          <a:solidFill>
                            <a:srgbClr val="FF0000"/>
                          </a:solidFill>
                          <a:effectLst/>
                        </a:rPr>
                        <a:t>early</a:t>
                      </a:r>
                      <a:r>
                        <a:rPr lang="en-GB" sz="1800" dirty="0">
                          <a:effectLst/>
                        </a:rPr>
                        <a:t> in the morning.</a:t>
                      </a:r>
                      <a:endParaRPr lang="ro-RO" sz="1800" dirty="0">
                        <a:effectLst/>
                      </a:endParaRPr>
                    </a:p>
                    <a:p>
                      <a:pPr indent="448310" algn="just">
                        <a:lnSpc>
                          <a:spcPct val="115000"/>
                        </a:lnSpc>
                        <a:spcAft>
                          <a:spcPts val="0"/>
                        </a:spcAft>
                      </a:pPr>
                      <a:r>
                        <a:rPr lang="en-GB" sz="1800" dirty="0">
                          <a:effectLst/>
                        </a:rPr>
                        <a:t>verb adv.</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45028975"/>
                  </a:ext>
                </a:extLst>
              </a:tr>
              <a:tr h="628112">
                <a:tc>
                  <a:txBody>
                    <a:bodyPr/>
                    <a:lstStyle/>
                    <a:p>
                      <a:pPr indent="448310" algn="just">
                        <a:lnSpc>
                          <a:spcPct val="115000"/>
                        </a:lnSpc>
                        <a:spcAft>
                          <a:spcPts val="0"/>
                        </a:spcAft>
                      </a:pPr>
                      <a:r>
                        <a:rPr lang="en-GB" sz="1800">
                          <a:effectLst/>
                        </a:rPr>
                        <a:t>Adverb</a:t>
                      </a:r>
                      <a:endParaRPr lang="ro-RO"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solidFill>
                            <a:schemeClr val="bg1"/>
                          </a:solidFill>
                          <a:effectLst/>
                        </a:rPr>
                        <a:t>Describe adverbs</a:t>
                      </a:r>
                      <a:endParaRPr lang="ro-RO"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indent="448310" algn="just">
                        <a:lnSpc>
                          <a:spcPct val="115000"/>
                        </a:lnSpc>
                        <a:spcAft>
                          <a:spcPts val="0"/>
                        </a:spcAft>
                      </a:pPr>
                      <a:r>
                        <a:rPr lang="en-GB" sz="1800" dirty="0">
                          <a:effectLst/>
                        </a:rPr>
                        <a:t>Kate awoke </a:t>
                      </a:r>
                      <a:r>
                        <a:rPr lang="en-GB" sz="1800" dirty="0">
                          <a:solidFill>
                            <a:srgbClr val="FF0000"/>
                          </a:solidFill>
                          <a:effectLst/>
                        </a:rPr>
                        <a:t>very</a:t>
                      </a:r>
                      <a:r>
                        <a:rPr lang="en-GB" sz="1800" dirty="0">
                          <a:effectLst/>
                        </a:rPr>
                        <a:t> early in the morning.</a:t>
                      </a:r>
                      <a:endParaRPr lang="ro-RO" sz="1800" dirty="0">
                        <a:effectLst/>
                      </a:endParaRPr>
                    </a:p>
                    <a:p>
                      <a:pPr indent="448310" algn="just">
                        <a:lnSpc>
                          <a:spcPct val="115000"/>
                        </a:lnSpc>
                        <a:spcAft>
                          <a:spcPts val="0"/>
                        </a:spcAft>
                      </a:pPr>
                      <a:r>
                        <a:rPr lang="en-GB" sz="1800" dirty="0">
                          <a:effectLst/>
                        </a:rPr>
                        <a:t>adv. adv.</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79363900"/>
                  </a:ext>
                </a:extLst>
              </a:tr>
              <a:tr h="628112">
                <a:tc>
                  <a:txBody>
                    <a:bodyPr/>
                    <a:lstStyle/>
                    <a:p>
                      <a:pPr indent="448310" algn="just">
                        <a:lnSpc>
                          <a:spcPct val="115000"/>
                        </a:lnSpc>
                        <a:spcAft>
                          <a:spcPts val="0"/>
                        </a:spcAft>
                      </a:pPr>
                      <a:r>
                        <a:rPr lang="en-GB" sz="1800">
                          <a:effectLst/>
                        </a:rPr>
                        <a:t>Adverb</a:t>
                      </a:r>
                      <a:endParaRPr lang="ro-RO"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solidFill>
                            <a:schemeClr val="bg1"/>
                          </a:solidFill>
                          <a:effectLst/>
                        </a:rPr>
                        <a:t>Describe adjectives</a:t>
                      </a:r>
                      <a:endParaRPr lang="ro-RO" sz="1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just">
                        <a:lnSpc>
                          <a:spcPct val="115000"/>
                        </a:lnSpc>
                        <a:spcAft>
                          <a:spcPts val="0"/>
                        </a:spcAft>
                      </a:pPr>
                      <a:r>
                        <a:rPr lang="en-GB" sz="1800" dirty="0">
                          <a:effectLst/>
                        </a:rPr>
                        <a:t>The dawn was </a:t>
                      </a:r>
                      <a:r>
                        <a:rPr lang="en-GB" sz="1800" dirty="0">
                          <a:solidFill>
                            <a:srgbClr val="FF0000"/>
                          </a:solidFill>
                          <a:effectLst/>
                        </a:rPr>
                        <a:t>really</a:t>
                      </a:r>
                      <a:r>
                        <a:rPr lang="en-GB" sz="1800" dirty="0">
                          <a:effectLst/>
                        </a:rPr>
                        <a:t> beautiful.</a:t>
                      </a:r>
                      <a:endParaRPr lang="ro-RO" sz="1800" dirty="0">
                        <a:effectLst/>
                      </a:endParaRPr>
                    </a:p>
                    <a:p>
                      <a:pPr indent="448310" algn="just">
                        <a:lnSpc>
                          <a:spcPct val="115000"/>
                        </a:lnSpc>
                        <a:spcAft>
                          <a:spcPts val="0"/>
                        </a:spcAft>
                      </a:pPr>
                      <a:r>
                        <a:rPr lang="en-GB" sz="1800" dirty="0">
                          <a:effectLst/>
                        </a:rPr>
                        <a:t>adv. adj.</a:t>
                      </a:r>
                      <a:endParaRPr lang="ro-RO" sz="1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50707211"/>
                  </a:ext>
                </a:extLst>
              </a:tr>
            </a:tbl>
          </a:graphicData>
        </a:graphic>
      </p:graphicFrame>
    </p:spTree>
    <p:extLst>
      <p:ext uri="{BB962C8B-B14F-4D97-AF65-F5344CB8AC3E}">
        <p14:creationId xmlns:p14="http://schemas.microsoft.com/office/powerpoint/2010/main" val="3081634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9BEAB1-6548-44AE-8E09-64802D0CE997}"/>
              </a:ext>
            </a:extLst>
          </p:cNvPr>
          <p:cNvSpPr/>
          <p:nvPr/>
        </p:nvSpPr>
        <p:spPr>
          <a:xfrm>
            <a:off x="645110" y="357222"/>
            <a:ext cx="10901779" cy="4832092"/>
          </a:xfrm>
          <a:prstGeom prst="rect">
            <a:avLst/>
          </a:prstGeom>
        </p:spPr>
        <p:txBody>
          <a:bodyPr wrap="square">
            <a:spAutoFit/>
          </a:bodyPr>
          <a:lstStyle/>
          <a:p>
            <a:pPr indent="448310" algn="just">
              <a:spcAft>
                <a:spcPts val="0"/>
              </a:spcAft>
            </a:pPr>
            <a:r>
              <a:rPr lang="en-GB" sz="2800" b="1" i="1" dirty="0">
                <a:latin typeface="Times New Roman" panose="02020603050405020304" pitchFamily="18" charset="0"/>
                <a:ea typeface="Times New Roman" panose="02020603050405020304" pitchFamily="18" charset="0"/>
              </a:rPr>
              <a:t>Positive, Comparative, and Superlative Degrees of Comparison</a:t>
            </a:r>
            <a:endParaRPr lang="ro-RO" sz="2800" b="1" dirty="0">
              <a:latin typeface="Times New Roman" panose="02020603050405020304" pitchFamily="18" charset="0"/>
              <a:ea typeface="Times New Roman" panose="02020603050405020304" pitchFamily="18" charset="0"/>
            </a:endParaRPr>
          </a:p>
          <a:p>
            <a:pPr indent="448310" algn="just">
              <a:spcAft>
                <a:spcPts val="0"/>
              </a:spcAft>
            </a:pPr>
            <a:r>
              <a:rPr lang="en-GB" sz="2800" dirty="0">
                <a:latin typeface="Times New Roman" panose="02020603050405020304" pitchFamily="18" charset="0"/>
                <a:ea typeface="Times New Roman" panose="02020603050405020304" pitchFamily="18" charset="0"/>
              </a:rPr>
              <a:t>Adjectives and adverbs not only describe things; they also compare them. Adjectives and adverbs have different forms to show degrees of comparison. There are three degrees of comparison: </a:t>
            </a:r>
            <a:r>
              <a:rPr lang="en-GB" sz="2800" i="1" dirty="0">
                <a:solidFill>
                  <a:srgbClr val="00B050"/>
                </a:solidFill>
                <a:latin typeface="Times New Roman" panose="02020603050405020304" pitchFamily="18" charset="0"/>
                <a:ea typeface="Times New Roman" panose="02020603050405020304" pitchFamily="18" charset="0"/>
              </a:rPr>
              <a:t>positive</a:t>
            </a:r>
            <a:r>
              <a:rPr lang="en-GB" sz="2800" i="1" dirty="0">
                <a:latin typeface="Times New Roman" panose="02020603050405020304" pitchFamily="18" charset="0"/>
                <a:ea typeface="Times New Roman" panose="02020603050405020304" pitchFamily="18" charset="0"/>
              </a:rPr>
              <a:t>, </a:t>
            </a:r>
            <a:r>
              <a:rPr lang="en-GB" sz="2800" i="1" dirty="0">
                <a:solidFill>
                  <a:srgbClr val="00B050"/>
                </a:solidFill>
                <a:latin typeface="Times New Roman" panose="02020603050405020304" pitchFamily="18" charset="0"/>
                <a:ea typeface="Times New Roman" panose="02020603050405020304" pitchFamily="18" charset="0"/>
              </a:rPr>
              <a:t>comparative</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and </a:t>
            </a:r>
            <a:r>
              <a:rPr lang="en-GB" sz="2800" i="1" dirty="0">
                <a:solidFill>
                  <a:srgbClr val="00B050"/>
                </a:solidFill>
                <a:latin typeface="Times New Roman" panose="02020603050405020304" pitchFamily="18" charset="0"/>
                <a:ea typeface="Times New Roman" panose="02020603050405020304" pitchFamily="18" charset="0"/>
              </a:rPr>
              <a:t>superlative:</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i="1" dirty="0">
                <a:latin typeface="Times New Roman" panose="02020603050405020304" pitchFamily="18" charset="0"/>
                <a:ea typeface="Times New Roman" panose="02020603050405020304" pitchFamily="18" charset="0"/>
                <a:sym typeface="Symbol" panose="05050102010706020507" pitchFamily="18" charset="2"/>
              </a:rPr>
              <a:t></a:t>
            </a:r>
            <a:r>
              <a:rPr lang="en-GB" sz="2800" i="1" dirty="0">
                <a:latin typeface="Times New Roman" panose="02020603050405020304" pitchFamily="18" charset="0"/>
                <a:ea typeface="Times New Roman" panose="02020603050405020304" pitchFamily="18" charset="0"/>
              </a:rPr>
              <a:t> Positive: </a:t>
            </a:r>
            <a:r>
              <a:rPr lang="en-GB" sz="2800" dirty="0">
                <a:latin typeface="Times New Roman" panose="02020603050405020304" pitchFamily="18" charset="0"/>
                <a:ea typeface="Times New Roman" panose="02020603050405020304" pitchFamily="18" charset="0"/>
              </a:rPr>
              <a:t>The base form of the adjective or adverb </a:t>
            </a:r>
            <a:r>
              <a:rPr lang="en-GB" sz="2800" i="1" dirty="0">
                <a:latin typeface="Times New Roman" panose="02020603050405020304" pitchFamily="18" charset="0"/>
                <a:ea typeface="Times New Roman" panose="02020603050405020304" pitchFamily="18" charset="0"/>
              </a:rPr>
              <a:t>not </a:t>
            </a:r>
            <a:r>
              <a:rPr lang="en-GB" sz="2800" dirty="0">
                <a:latin typeface="Times New Roman" panose="02020603050405020304" pitchFamily="18" charset="0"/>
                <a:ea typeface="Times New Roman" panose="02020603050405020304" pitchFamily="18" charset="0"/>
              </a:rPr>
              <a:t>being used in a comparison.</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i="1" dirty="0">
                <a:latin typeface="Times New Roman" panose="02020603050405020304" pitchFamily="18" charset="0"/>
                <a:ea typeface="Times New Roman" panose="02020603050405020304" pitchFamily="18" charset="0"/>
                <a:sym typeface="Symbol" panose="05050102010706020507" pitchFamily="18" charset="2"/>
              </a:rPr>
              <a:t></a:t>
            </a:r>
            <a:r>
              <a:rPr lang="en-GB" sz="2800" i="1" dirty="0">
                <a:latin typeface="Times New Roman" panose="02020603050405020304" pitchFamily="18" charset="0"/>
                <a:ea typeface="Times New Roman" panose="02020603050405020304" pitchFamily="18" charset="0"/>
              </a:rPr>
              <a:t> Comparative: </a:t>
            </a:r>
            <a:r>
              <a:rPr lang="en-GB" sz="2800" dirty="0">
                <a:latin typeface="Times New Roman" panose="02020603050405020304" pitchFamily="18" charset="0"/>
                <a:ea typeface="Times New Roman" panose="02020603050405020304" pitchFamily="18" charset="0"/>
              </a:rPr>
              <a:t>The form of the adjective or adverb being used to compare </a:t>
            </a:r>
            <a:r>
              <a:rPr lang="en-GB" sz="2800" i="1" dirty="0">
                <a:latin typeface="Times New Roman" panose="02020603050405020304" pitchFamily="18" charset="0"/>
                <a:ea typeface="Times New Roman" panose="02020603050405020304" pitchFamily="18" charset="0"/>
              </a:rPr>
              <a:t>two </a:t>
            </a:r>
            <a:r>
              <a:rPr lang="en-GB" sz="2800" dirty="0">
                <a:latin typeface="Times New Roman" panose="02020603050405020304" pitchFamily="18" charset="0"/>
                <a:ea typeface="Times New Roman" panose="02020603050405020304" pitchFamily="18" charset="0"/>
              </a:rPr>
              <a:t>things.</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i="1" dirty="0">
                <a:latin typeface="Times New Roman" panose="02020603050405020304" pitchFamily="18" charset="0"/>
                <a:ea typeface="Times New Roman" panose="02020603050405020304" pitchFamily="18" charset="0"/>
                <a:sym typeface="Symbol" panose="05050102010706020507" pitchFamily="18" charset="2"/>
              </a:rPr>
              <a:t></a:t>
            </a:r>
            <a:r>
              <a:rPr lang="en-GB" sz="2800" i="1" dirty="0">
                <a:latin typeface="Times New Roman" panose="02020603050405020304" pitchFamily="18" charset="0"/>
                <a:ea typeface="Times New Roman" panose="02020603050405020304" pitchFamily="18" charset="0"/>
              </a:rPr>
              <a:t> Superlative: </a:t>
            </a:r>
            <a:r>
              <a:rPr lang="en-GB" sz="2800" dirty="0">
                <a:latin typeface="Times New Roman" panose="02020603050405020304" pitchFamily="18" charset="0"/>
                <a:ea typeface="Times New Roman" panose="02020603050405020304" pitchFamily="18" charset="0"/>
              </a:rPr>
              <a:t>The form of the adjective or adverb being used to compare </a:t>
            </a:r>
            <a:r>
              <a:rPr lang="en-GB" sz="2800" i="1" dirty="0">
                <a:latin typeface="Times New Roman" panose="02020603050405020304" pitchFamily="18" charset="0"/>
                <a:ea typeface="Times New Roman" panose="02020603050405020304" pitchFamily="18" charset="0"/>
              </a:rPr>
              <a:t>three or more </a:t>
            </a:r>
            <a:r>
              <a:rPr lang="en-GB" sz="2800" dirty="0">
                <a:latin typeface="Times New Roman" panose="02020603050405020304" pitchFamily="18" charset="0"/>
                <a:ea typeface="Times New Roman" panose="02020603050405020304" pitchFamily="18" charset="0"/>
              </a:rPr>
              <a:t>things.</a:t>
            </a:r>
            <a:endParaRPr lang="ro-RO"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61910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0B64BF3-42DD-4CB2-BC4A-A10E1525B919}"/>
              </a:ext>
            </a:extLst>
          </p:cNvPr>
          <p:cNvSpPr>
            <a:spLocks noGrp="1"/>
          </p:cNvSpPr>
          <p:nvPr>
            <p:ph type="title"/>
          </p:nvPr>
        </p:nvSpPr>
        <p:spPr/>
        <p:txBody>
          <a:bodyPr/>
          <a:lstStyle/>
          <a:p>
            <a:endParaRPr lang="ro-RO" dirty="0"/>
          </a:p>
        </p:txBody>
      </p:sp>
      <p:graphicFrame>
        <p:nvGraphicFramePr>
          <p:cNvPr id="7" name="Content Placeholder 6">
            <a:extLst>
              <a:ext uri="{FF2B5EF4-FFF2-40B4-BE49-F238E27FC236}">
                <a16:creationId xmlns:a16="http://schemas.microsoft.com/office/drawing/2014/main" id="{AC539F05-6161-4295-A1F1-BDF3CCA5E5EB}"/>
              </a:ext>
            </a:extLst>
          </p:cNvPr>
          <p:cNvGraphicFramePr>
            <a:graphicFrameLocks noGrp="1"/>
          </p:cNvGraphicFramePr>
          <p:nvPr>
            <p:ph idx="1"/>
            <p:extLst>
              <p:ext uri="{D42A27DB-BD31-4B8C-83A1-F6EECF244321}">
                <p14:modId xmlns:p14="http://schemas.microsoft.com/office/powerpoint/2010/main" val="1669477047"/>
              </p:ext>
            </p:extLst>
          </p:nvPr>
        </p:nvGraphicFramePr>
        <p:xfrm>
          <a:off x="656947" y="1953087"/>
          <a:ext cx="10875146" cy="3096941"/>
        </p:xfrm>
        <a:graphic>
          <a:graphicData uri="http://schemas.openxmlformats.org/drawingml/2006/table">
            <a:tbl>
              <a:tblPr firstRow="1" firstCol="1" lastRow="1" lastCol="1" bandRow="1" bandCol="1">
                <a:tableStyleId>{5C22544A-7EE6-4342-B048-85BDC9FD1C3A}</a:tableStyleId>
              </a:tblPr>
              <a:tblGrid>
                <a:gridCol w="3624312">
                  <a:extLst>
                    <a:ext uri="{9D8B030D-6E8A-4147-A177-3AD203B41FA5}">
                      <a16:colId xmlns:a16="http://schemas.microsoft.com/office/drawing/2014/main" val="731655107"/>
                    </a:ext>
                  </a:extLst>
                </a:gridCol>
                <a:gridCol w="2829755">
                  <a:extLst>
                    <a:ext uri="{9D8B030D-6E8A-4147-A177-3AD203B41FA5}">
                      <a16:colId xmlns:a16="http://schemas.microsoft.com/office/drawing/2014/main" val="1503196690"/>
                    </a:ext>
                  </a:extLst>
                </a:gridCol>
                <a:gridCol w="4421079">
                  <a:extLst>
                    <a:ext uri="{9D8B030D-6E8A-4147-A177-3AD203B41FA5}">
                      <a16:colId xmlns:a16="http://schemas.microsoft.com/office/drawing/2014/main" val="1988614956"/>
                    </a:ext>
                  </a:extLst>
                </a:gridCol>
              </a:tblGrid>
              <a:tr h="852257">
                <a:tc>
                  <a:txBody>
                    <a:bodyPr/>
                    <a:lstStyle/>
                    <a:p>
                      <a:pPr indent="448310" algn="ctr">
                        <a:lnSpc>
                          <a:spcPct val="115000"/>
                        </a:lnSpc>
                        <a:spcAft>
                          <a:spcPts val="0"/>
                        </a:spcAft>
                      </a:pPr>
                      <a:r>
                        <a:rPr lang="en-GB" sz="2400" dirty="0">
                          <a:effectLst/>
                        </a:rPr>
                        <a:t>Degree of Comparison</a:t>
                      </a:r>
                      <a:endParaRPr lang="ro-RO"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ctr">
                        <a:lnSpc>
                          <a:spcPct val="115000"/>
                        </a:lnSpc>
                        <a:spcAft>
                          <a:spcPts val="0"/>
                        </a:spcAft>
                      </a:pPr>
                      <a:r>
                        <a:rPr lang="en-GB" sz="2400" dirty="0">
                          <a:effectLst/>
                        </a:rPr>
                        <a:t>Number of Things Compared</a:t>
                      </a:r>
                      <a:endParaRPr lang="ro-RO"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ctr">
                        <a:lnSpc>
                          <a:spcPct val="115000"/>
                        </a:lnSpc>
                        <a:spcAft>
                          <a:spcPts val="0"/>
                        </a:spcAft>
                      </a:pPr>
                      <a:r>
                        <a:rPr lang="en-GB" sz="2400" dirty="0">
                          <a:effectLst/>
                        </a:rPr>
                        <a:t>Example</a:t>
                      </a:r>
                      <a:endParaRPr lang="ro-RO"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309083440"/>
                  </a:ext>
                </a:extLst>
              </a:tr>
              <a:tr h="748228">
                <a:tc>
                  <a:txBody>
                    <a:bodyPr/>
                    <a:lstStyle/>
                    <a:p>
                      <a:pPr indent="448310" algn="ctr">
                        <a:lnSpc>
                          <a:spcPct val="115000"/>
                        </a:lnSpc>
                        <a:spcAft>
                          <a:spcPts val="0"/>
                        </a:spcAft>
                      </a:pPr>
                      <a:r>
                        <a:rPr lang="en-GB" sz="2400">
                          <a:effectLst/>
                        </a:rPr>
                        <a:t>Positive degree</a:t>
                      </a:r>
                      <a:endParaRPr lang="ro-RO"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ctr">
                        <a:lnSpc>
                          <a:spcPct val="115000"/>
                        </a:lnSpc>
                        <a:spcAft>
                          <a:spcPts val="0"/>
                        </a:spcAft>
                      </a:pPr>
                      <a:r>
                        <a:rPr lang="en-GB" sz="2400" b="1" dirty="0">
                          <a:solidFill>
                            <a:schemeClr val="bg1"/>
                          </a:solidFill>
                          <a:effectLst/>
                        </a:rPr>
                        <a:t>None</a:t>
                      </a:r>
                      <a:endParaRPr lang="ro-RO" sz="2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algn="ctr">
                        <a:lnSpc>
                          <a:spcPct val="115000"/>
                        </a:lnSpc>
                        <a:spcAft>
                          <a:spcPts val="0"/>
                        </a:spcAft>
                      </a:pPr>
                      <a:r>
                        <a:rPr lang="en-GB" sz="2400" i="1" dirty="0">
                          <a:effectLst/>
                        </a:rPr>
                        <a:t>Donald is </a:t>
                      </a:r>
                      <a:r>
                        <a:rPr lang="en-GB" sz="2400" i="1" dirty="0">
                          <a:solidFill>
                            <a:srgbClr val="C00000"/>
                          </a:solidFill>
                          <a:effectLst/>
                        </a:rPr>
                        <a:t>rich</a:t>
                      </a:r>
                      <a:r>
                        <a:rPr lang="en-GB" sz="2400" i="1" dirty="0">
                          <a:effectLst/>
                        </a:rPr>
                        <a:t>.</a:t>
                      </a:r>
                      <a:endParaRPr lang="ro-RO" sz="24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53890610"/>
                  </a:ext>
                </a:extLst>
              </a:tr>
              <a:tr h="748228">
                <a:tc>
                  <a:txBody>
                    <a:bodyPr/>
                    <a:lstStyle/>
                    <a:p>
                      <a:pPr indent="448310" algn="ctr">
                        <a:lnSpc>
                          <a:spcPct val="115000"/>
                        </a:lnSpc>
                        <a:spcAft>
                          <a:spcPts val="0"/>
                        </a:spcAft>
                      </a:pPr>
                      <a:r>
                        <a:rPr lang="en-GB" sz="2400">
                          <a:effectLst/>
                        </a:rPr>
                        <a:t>Comparative degree</a:t>
                      </a:r>
                      <a:endParaRPr lang="ro-RO"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ctr">
                        <a:lnSpc>
                          <a:spcPct val="115000"/>
                        </a:lnSpc>
                        <a:spcAft>
                          <a:spcPts val="0"/>
                        </a:spcAft>
                      </a:pPr>
                      <a:r>
                        <a:rPr lang="en-GB" sz="2400" b="1" dirty="0">
                          <a:solidFill>
                            <a:schemeClr val="bg1"/>
                          </a:solidFill>
                          <a:effectLst/>
                        </a:rPr>
                        <a:t>Two</a:t>
                      </a:r>
                      <a:endParaRPr lang="ro-RO" sz="2400" b="1"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solidFill>
                  </a:tcPr>
                </a:tc>
                <a:tc>
                  <a:txBody>
                    <a:bodyPr/>
                    <a:lstStyle/>
                    <a:p>
                      <a:pPr algn="ctr">
                        <a:lnSpc>
                          <a:spcPct val="115000"/>
                        </a:lnSpc>
                        <a:spcAft>
                          <a:spcPts val="0"/>
                        </a:spcAft>
                      </a:pPr>
                      <a:r>
                        <a:rPr lang="en-GB" sz="2400" i="1" dirty="0">
                          <a:effectLst/>
                        </a:rPr>
                        <a:t>Ross is </a:t>
                      </a:r>
                      <a:r>
                        <a:rPr lang="en-GB" sz="2400" i="1" dirty="0">
                          <a:solidFill>
                            <a:srgbClr val="C00000"/>
                          </a:solidFill>
                          <a:effectLst/>
                        </a:rPr>
                        <a:t>richer</a:t>
                      </a:r>
                      <a:r>
                        <a:rPr lang="en-GB" sz="2400" i="1" dirty="0">
                          <a:effectLst/>
                        </a:rPr>
                        <a:t> than Donald.</a:t>
                      </a:r>
                      <a:endParaRPr lang="ro-RO" sz="24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89163262"/>
                  </a:ext>
                </a:extLst>
              </a:tr>
              <a:tr h="748228">
                <a:tc>
                  <a:txBody>
                    <a:bodyPr/>
                    <a:lstStyle/>
                    <a:p>
                      <a:pPr indent="448310" algn="ctr">
                        <a:lnSpc>
                          <a:spcPct val="115000"/>
                        </a:lnSpc>
                        <a:spcAft>
                          <a:spcPts val="0"/>
                        </a:spcAft>
                      </a:pPr>
                      <a:r>
                        <a:rPr lang="en-GB" sz="2400">
                          <a:effectLst/>
                        </a:rPr>
                        <a:t>Superlative degree</a:t>
                      </a:r>
                      <a:endParaRPr lang="ro-RO"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indent="448310" algn="ctr">
                        <a:lnSpc>
                          <a:spcPct val="115000"/>
                        </a:lnSpc>
                        <a:spcAft>
                          <a:spcPts val="0"/>
                        </a:spcAft>
                      </a:pPr>
                      <a:r>
                        <a:rPr lang="en-GB" sz="2400">
                          <a:effectLst/>
                        </a:rPr>
                        <a:t>Three or more</a:t>
                      </a:r>
                      <a:endParaRPr lang="ro-RO"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ctr">
                        <a:lnSpc>
                          <a:spcPct val="115000"/>
                        </a:lnSpc>
                        <a:spcAft>
                          <a:spcPts val="0"/>
                        </a:spcAft>
                      </a:pPr>
                      <a:r>
                        <a:rPr lang="en-GB" sz="2400" i="1" dirty="0">
                          <a:effectLst/>
                        </a:rPr>
                        <a:t>Bill is </a:t>
                      </a:r>
                      <a:r>
                        <a:rPr lang="en-GB" sz="2400" i="1" dirty="0">
                          <a:solidFill>
                            <a:srgbClr val="C00000"/>
                          </a:solidFill>
                          <a:effectLst/>
                        </a:rPr>
                        <a:t>the richest </a:t>
                      </a:r>
                      <a:r>
                        <a:rPr lang="en-GB" sz="2400" i="1" dirty="0">
                          <a:effectLst/>
                        </a:rPr>
                        <a:t>of all.</a:t>
                      </a:r>
                      <a:endParaRPr lang="ro-RO" sz="2400"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837004273"/>
                  </a:ext>
                </a:extLst>
              </a:tr>
            </a:tbl>
          </a:graphicData>
        </a:graphic>
      </p:graphicFrame>
    </p:spTree>
    <p:extLst>
      <p:ext uri="{BB962C8B-B14F-4D97-AF65-F5344CB8AC3E}">
        <p14:creationId xmlns:p14="http://schemas.microsoft.com/office/powerpoint/2010/main" val="2659634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4DFD7C7-0DF8-4051-AB8E-318F729425A6}"/>
              </a:ext>
            </a:extLst>
          </p:cNvPr>
          <p:cNvSpPr>
            <a:spLocks noGrp="1"/>
          </p:cNvSpPr>
          <p:nvPr>
            <p:ph type="title"/>
          </p:nvPr>
        </p:nvSpPr>
        <p:spPr>
          <a:xfrm>
            <a:off x="1335921" y="1773979"/>
            <a:ext cx="9520158" cy="1049235"/>
          </a:xfrm>
        </p:spPr>
        <p:txBody>
          <a:bodyPr>
            <a:normAutofit fontScale="90000"/>
          </a:bodyPr>
          <a:lstStyle/>
          <a:p>
            <a:r>
              <a:rPr lang="en-US" b="1" dirty="0">
                <a:solidFill>
                  <a:srgbClr val="FF0000"/>
                </a:solidFill>
              </a:rPr>
              <a:t>Homework</a:t>
            </a:r>
            <a:br>
              <a:rPr lang="en-US" dirty="0"/>
            </a:br>
            <a:br>
              <a:rPr lang="en-US" dirty="0"/>
            </a:br>
            <a:r>
              <a:rPr lang="en-US" dirty="0"/>
              <a:t>How are the three degrees of comparison formed?</a:t>
            </a:r>
            <a:br>
              <a:rPr lang="en-US" dirty="0"/>
            </a:br>
            <a:endParaRPr lang="ro-RO" dirty="0"/>
          </a:p>
        </p:txBody>
      </p:sp>
    </p:spTree>
    <p:extLst>
      <p:ext uri="{BB962C8B-B14F-4D97-AF65-F5344CB8AC3E}">
        <p14:creationId xmlns:p14="http://schemas.microsoft.com/office/powerpoint/2010/main" val="1328934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D160BD-F165-4AF9-9859-9033D57C3B9A}"/>
              </a:ext>
            </a:extLst>
          </p:cNvPr>
          <p:cNvSpPr/>
          <p:nvPr/>
        </p:nvSpPr>
        <p:spPr>
          <a:xfrm>
            <a:off x="1058333" y="347133"/>
            <a:ext cx="10329334" cy="5262979"/>
          </a:xfrm>
          <a:prstGeom prst="rect">
            <a:avLst/>
          </a:prstGeom>
        </p:spPr>
        <p:txBody>
          <a:bodyPr wrap="square">
            <a:spAutoFit/>
          </a:bodyPr>
          <a:lstStyle/>
          <a:p>
            <a:pPr indent="448310">
              <a:spcAft>
                <a:spcPts val="0"/>
              </a:spcAft>
            </a:pPr>
            <a:r>
              <a:rPr lang="en-GB" sz="2800" b="1" u="sng" dirty="0">
                <a:latin typeface="Times New Roman" panose="02020603050405020304" pitchFamily="18" charset="0"/>
                <a:ea typeface="Times New Roman" panose="02020603050405020304" pitchFamily="18" charset="0"/>
              </a:rPr>
              <a:t>6</a:t>
            </a:r>
            <a:r>
              <a:rPr lang="en-GB" sz="2800" dirty="0">
                <a:latin typeface="Times New Roman" panose="02020603050405020304" pitchFamily="18" charset="0"/>
                <a:ea typeface="Times New Roman" panose="02020603050405020304" pitchFamily="18" charset="0"/>
              </a:rPr>
              <a:t>. All adverbs that end in </a:t>
            </a:r>
            <a:r>
              <a:rPr lang="en-GB" sz="2800" i="1" dirty="0">
                <a:solidFill>
                  <a:schemeClr val="accent1">
                    <a:lumMod val="75000"/>
                  </a:schemeClr>
                </a:solidFill>
                <a:latin typeface="Times New Roman" panose="02020603050405020304" pitchFamily="18" charset="0"/>
                <a:ea typeface="Times New Roman" panose="02020603050405020304" pitchFamily="18" charset="0"/>
              </a:rPr>
              <a:t>-</a:t>
            </a:r>
            <a:r>
              <a:rPr lang="en-GB" sz="2800" i="1" dirty="0" err="1">
                <a:solidFill>
                  <a:schemeClr val="accent1">
                    <a:lumMod val="75000"/>
                  </a:schemeClr>
                </a:solidFill>
                <a:latin typeface="Times New Roman" panose="02020603050405020304" pitchFamily="18" charset="0"/>
                <a:ea typeface="Times New Roman" panose="02020603050405020304" pitchFamily="18" charset="0"/>
              </a:rPr>
              <a:t>ly</a:t>
            </a:r>
            <a:r>
              <a:rPr lang="en-GB" sz="2800" i="1" dirty="0">
                <a:solidFill>
                  <a:schemeClr val="accent1">
                    <a:lumMod val="75000"/>
                  </a:schemeClr>
                </a:solidFill>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form their comparative and superlative degrees with </a:t>
            </a:r>
            <a:r>
              <a:rPr lang="en-GB" sz="2800" i="1" dirty="0">
                <a:solidFill>
                  <a:schemeClr val="accent1">
                    <a:lumMod val="75000"/>
                  </a:schemeClr>
                </a:solidFill>
                <a:latin typeface="Times New Roman" panose="02020603050405020304" pitchFamily="18" charset="0"/>
                <a:ea typeface="Times New Roman" panose="02020603050405020304" pitchFamily="18" charset="0"/>
              </a:rPr>
              <a:t>more</a:t>
            </a:r>
            <a:r>
              <a:rPr lang="en-GB" sz="2800" i="1"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and </a:t>
            </a:r>
            <a:r>
              <a:rPr lang="en-GB" sz="2800" i="1" dirty="0">
                <a:solidFill>
                  <a:schemeClr val="accent1">
                    <a:lumMod val="75000"/>
                  </a:schemeClr>
                </a:solidFill>
                <a:latin typeface="Times New Roman" panose="02020603050405020304" pitchFamily="18" charset="0"/>
                <a:ea typeface="Times New Roman" panose="02020603050405020304" pitchFamily="18" charset="0"/>
              </a:rPr>
              <a:t>most</a:t>
            </a:r>
            <a:r>
              <a:rPr lang="en-GB" sz="2800" i="1" dirty="0">
                <a:latin typeface="Times New Roman" panose="02020603050405020304" pitchFamily="18" charset="0"/>
                <a:ea typeface="Times New Roman" panose="02020603050405020304" pitchFamily="18" charset="0"/>
              </a:rPr>
              <a:t>.</a:t>
            </a:r>
            <a:r>
              <a:rPr lang="en-GB" sz="2800" dirty="0">
                <a:latin typeface="Times New Roman" panose="02020603050405020304" pitchFamily="18" charset="0"/>
                <a:ea typeface="Times New Roman" panose="02020603050405020304" pitchFamily="18" charset="0"/>
              </a:rPr>
              <a:t> </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b="1" dirty="0">
                <a:latin typeface="Times New Roman" panose="02020603050405020304" pitchFamily="18" charset="0"/>
                <a:ea typeface="Times New Roman" panose="02020603050405020304" pitchFamily="18" charset="0"/>
              </a:rPr>
              <a:t>Correct:</a:t>
            </a:r>
            <a:br>
              <a:rPr lang="en-GB" sz="2800" dirty="0">
                <a:latin typeface="Times New Roman" panose="02020603050405020304" pitchFamily="18" charset="0"/>
                <a:ea typeface="Times New Roman" panose="02020603050405020304" pitchFamily="18" charset="0"/>
              </a:rPr>
            </a:br>
            <a:r>
              <a:rPr lang="en-GB" sz="2800" dirty="0">
                <a:latin typeface="Times New Roman" panose="02020603050405020304" pitchFamily="18" charset="0"/>
                <a:ea typeface="Times New Roman" panose="02020603050405020304" pitchFamily="18" charset="0"/>
              </a:rPr>
              <a:t>	</a:t>
            </a:r>
            <a:r>
              <a:rPr lang="en-GB" sz="2800" dirty="0">
                <a:solidFill>
                  <a:schemeClr val="accent1">
                    <a:lumMod val="75000"/>
                  </a:schemeClr>
                </a:solidFill>
                <a:latin typeface="Times New Roman" panose="02020603050405020304" pitchFamily="18" charset="0"/>
                <a:ea typeface="Times New Roman" panose="02020603050405020304" pitchFamily="18" charset="0"/>
              </a:rPr>
              <a:t>She spoke </a:t>
            </a:r>
            <a:r>
              <a:rPr lang="en-GB" sz="2800" i="1" dirty="0">
                <a:solidFill>
                  <a:schemeClr val="accent1">
                    <a:lumMod val="75000"/>
                  </a:schemeClr>
                </a:solidFill>
                <a:latin typeface="Times New Roman" panose="02020603050405020304" pitchFamily="18" charset="0"/>
                <a:ea typeface="Times New Roman" panose="02020603050405020304" pitchFamily="18" charset="0"/>
              </a:rPr>
              <a:t>quickly</a:t>
            </a:r>
            <a:r>
              <a:rPr lang="en-GB" sz="2800" dirty="0">
                <a:solidFill>
                  <a:schemeClr val="accent1">
                    <a:lumMod val="75000"/>
                  </a:schemeClr>
                </a:solidFill>
                <a:latin typeface="Times New Roman" panose="02020603050405020304" pitchFamily="18" charset="0"/>
                <a:ea typeface="Times New Roman" panose="02020603050405020304" pitchFamily="18" charset="0"/>
              </a:rPr>
              <a:t>. She spoke </a:t>
            </a:r>
            <a:r>
              <a:rPr lang="en-GB" sz="2800" i="1" dirty="0">
                <a:solidFill>
                  <a:schemeClr val="accent1">
                    <a:lumMod val="75000"/>
                  </a:schemeClr>
                </a:solidFill>
                <a:latin typeface="Times New Roman" panose="02020603050405020304" pitchFamily="18" charset="0"/>
                <a:ea typeface="Times New Roman" panose="02020603050405020304" pitchFamily="18" charset="0"/>
              </a:rPr>
              <a:t>more quickly</a:t>
            </a:r>
            <a:r>
              <a:rPr lang="en-GB" sz="2800" dirty="0">
                <a:solidFill>
                  <a:schemeClr val="accent1">
                    <a:lumMod val="75000"/>
                  </a:schemeClr>
                </a:solidFill>
                <a:latin typeface="Times New Roman" panose="02020603050405020304" pitchFamily="18" charset="0"/>
                <a:ea typeface="Times New Roman" panose="02020603050405020304" pitchFamily="18" charset="0"/>
              </a:rPr>
              <a:t> than he did</a:t>
            </a:r>
            <a:r>
              <a:rPr lang="ro-RO" sz="2800" dirty="0">
                <a:solidFill>
                  <a:schemeClr val="accent1">
                    <a:lumMod val="75000"/>
                  </a:schemeClr>
                </a:solidFill>
                <a:latin typeface="Times New Roman" panose="02020603050405020304" pitchFamily="18" charset="0"/>
                <a:ea typeface="Times New Roman" panose="02020603050405020304" pitchFamily="18" charset="0"/>
              </a:rPr>
              <a:t>.</a:t>
            </a:r>
          </a:p>
          <a:p>
            <a:pPr indent="448310" algn="just">
              <a:spcAft>
                <a:spcPts val="0"/>
              </a:spcAft>
            </a:pPr>
            <a:r>
              <a:rPr lang="ro-RO" sz="2800" b="1" u="sng" dirty="0">
                <a:latin typeface="Times New Roman" panose="02020603050405020304" pitchFamily="18" charset="0"/>
                <a:ea typeface="Times New Roman" panose="02020603050405020304" pitchFamily="18" charset="0"/>
              </a:rPr>
              <a:t>Note!</a:t>
            </a:r>
            <a:r>
              <a:rPr lang="ro-RO" sz="2800" b="1"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Adverbs</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that</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have</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the</a:t>
            </a:r>
            <a:r>
              <a:rPr lang="ro-RO" sz="2800" dirty="0">
                <a:latin typeface="Times New Roman" panose="02020603050405020304" pitchFamily="18" charset="0"/>
                <a:ea typeface="Times New Roman" panose="02020603050405020304" pitchFamily="18" charset="0"/>
              </a:rPr>
              <a:t> same </a:t>
            </a:r>
            <a:r>
              <a:rPr lang="ro-RO" sz="2800" dirty="0" err="1">
                <a:latin typeface="Times New Roman" panose="02020603050405020304" pitchFamily="18" charset="0"/>
                <a:ea typeface="Times New Roman" panose="02020603050405020304" pitchFamily="18" charset="0"/>
              </a:rPr>
              <a:t>form</a:t>
            </a:r>
            <a:r>
              <a:rPr lang="ro-RO" sz="2800" dirty="0">
                <a:latin typeface="Times New Roman" panose="02020603050405020304" pitchFamily="18" charset="0"/>
                <a:ea typeface="Times New Roman" panose="02020603050405020304" pitchFamily="18" charset="0"/>
              </a:rPr>
              <a:t> as </a:t>
            </a:r>
            <a:r>
              <a:rPr lang="ro-RO" sz="2800" dirty="0" err="1">
                <a:latin typeface="Times New Roman" panose="02020603050405020304" pitchFamily="18" charset="0"/>
                <a:ea typeface="Times New Roman" panose="02020603050405020304" pitchFamily="18" charset="0"/>
              </a:rPr>
              <a:t>adjectives</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have</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comparatives</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and</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superlatives</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with</a:t>
            </a:r>
            <a:r>
              <a:rPr lang="ro-RO" sz="2800"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er</a:t>
            </a:r>
            <a:r>
              <a:rPr lang="ro-RO" sz="2800" dirty="0">
                <a:latin typeface="Times New Roman" panose="02020603050405020304" pitchFamily="18" charset="0"/>
                <a:ea typeface="Times New Roman" panose="02020603050405020304" pitchFamily="18" charset="0"/>
              </a:rPr>
              <a:t> </a:t>
            </a:r>
            <a:r>
              <a:rPr lang="ro-RO" sz="2800" dirty="0" err="1">
                <a:latin typeface="Times New Roman" panose="02020603050405020304" pitchFamily="18" charset="0"/>
                <a:ea typeface="Times New Roman" panose="02020603050405020304" pitchFamily="18" charset="0"/>
              </a:rPr>
              <a:t>and</a:t>
            </a:r>
            <a:r>
              <a:rPr lang="ro-RO" sz="2800" dirty="0">
                <a:latin typeface="Times New Roman" panose="02020603050405020304" pitchFamily="18" charset="0"/>
                <a:ea typeface="Times New Roman" panose="02020603050405020304" pitchFamily="18" charset="0"/>
              </a:rPr>
              <a:t> –</a:t>
            </a:r>
            <a:r>
              <a:rPr lang="ro-RO" sz="2800" i="1" dirty="0">
                <a:latin typeface="Times New Roman" panose="02020603050405020304" pitchFamily="18" charset="0"/>
                <a:ea typeface="Times New Roman" panose="02020603050405020304" pitchFamily="18" charset="0"/>
              </a:rPr>
              <a:t>est: fast, </a:t>
            </a:r>
            <a:r>
              <a:rPr lang="ro-RO" sz="2800" i="1" dirty="0" err="1">
                <a:latin typeface="Times New Roman" panose="02020603050405020304" pitchFamily="18" charset="0"/>
                <a:ea typeface="Times New Roman" panose="02020603050405020304" pitchFamily="18" charset="0"/>
              </a:rPr>
              <a:t>early</a:t>
            </a:r>
            <a:r>
              <a:rPr lang="ro-RO" sz="2800" i="1" dirty="0">
                <a:latin typeface="Times New Roman" panose="02020603050405020304" pitchFamily="18" charset="0"/>
                <a:ea typeface="Times New Roman" panose="02020603050405020304" pitchFamily="18" charset="0"/>
              </a:rPr>
              <a:t>, late, hard, </a:t>
            </a:r>
            <a:r>
              <a:rPr lang="ro-RO" sz="2800" i="1" dirty="0" err="1">
                <a:latin typeface="Times New Roman" panose="02020603050405020304" pitchFamily="18" charset="0"/>
                <a:ea typeface="Times New Roman" panose="02020603050405020304" pitchFamily="18" charset="0"/>
              </a:rPr>
              <a:t>long</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near</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high</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low</a:t>
            </a:r>
            <a:r>
              <a:rPr lang="ro-RO" sz="2800" i="1" dirty="0">
                <a:latin typeface="Times New Roman" panose="02020603050405020304" pitchFamily="18" charset="0"/>
                <a:ea typeface="Times New Roman" panose="02020603050405020304" pitchFamily="18" charset="0"/>
              </a:rPr>
              <a:t>, </a:t>
            </a:r>
            <a:r>
              <a:rPr lang="ro-RO" sz="2800" i="1" dirty="0" err="1">
                <a:latin typeface="Times New Roman" panose="02020603050405020304" pitchFamily="18" charset="0"/>
                <a:ea typeface="Times New Roman" panose="02020603050405020304" pitchFamily="18" charset="0"/>
              </a:rPr>
              <a:t>soon</a:t>
            </a:r>
            <a:r>
              <a:rPr lang="ro-RO" sz="2800" dirty="0">
                <a:latin typeface="Times New Roman" panose="02020603050405020304" pitchFamily="18" charset="0"/>
                <a:ea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rPr>
              <a:t>etc.</a:t>
            </a:r>
            <a:endParaRPr lang="en-GB" sz="2800" dirty="0">
              <a:latin typeface="Times New Roman" panose="02020603050405020304" pitchFamily="18" charset="0"/>
              <a:ea typeface="Times New Roman" panose="02020603050405020304" pitchFamily="18" charset="0"/>
            </a:endParaRPr>
          </a:p>
          <a:p>
            <a:pPr indent="448310" algn="just">
              <a:spcAft>
                <a:spcPts val="0"/>
              </a:spcAft>
            </a:pPr>
            <a:r>
              <a:rPr lang="en-GB" sz="2800" b="1" u="sng" dirty="0">
                <a:latin typeface="Times New Roman" panose="02020603050405020304" pitchFamily="18" charset="0"/>
                <a:ea typeface="Times New Roman" panose="02020603050405020304" pitchFamily="18" charset="0"/>
              </a:rPr>
              <a:t>7.</a:t>
            </a:r>
            <a:r>
              <a:rPr lang="en-GB" sz="2800" dirty="0">
                <a:latin typeface="Times New Roman" panose="02020603050405020304" pitchFamily="18" charset="0"/>
                <a:ea typeface="Times New Roman" panose="02020603050405020304" pitchFamily="18" charset="0"/>
              </a:rPr>
              <a:t> Qualifying comparative adjectives </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ro-RO" sz="2800"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to refer to big differences: </a:t>
            </a:r>
            <a:r>
              <a:rPr lang="en-GB" sz="2800" i="1" dirty="0">
                <a:latin typeface="Times New Roman" panose="02020603050405020304" pitchFamily="18" charset="0"/>
                <a:ea typeface="Times New Roman" panose="02020603050405020304" pitchFamily="18" charset="0"/>
              </a:rPr>
              <a:t>far, a lot, much</a:t>
            </a:r>
            <a:r>
              <a:rPr lang="en-GB" sz="2800" dirty="0">
                <a:latin typeface="Times New Roman" panose="02020603050405020304" pitchFamily="18" charset="0"/>
                <a:ea typeface="Times New Roman" panose="02020603050405020304" pitchFamily="18" charset="0"/>
              </a:rPr>
              <a:t>.</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i="1" dirty="0">
                <a:solidFill>
                  <a:schemeClr val="accent1">
                    <a:lumMod val="75000"/>
                  </a:schemeClr>
                </a:solidFill>
                <a:latin typeface="Times New Roman" panose="02020603050405020304" pitchFamily="18" charset="0"/>
                <a:ea typeface="Times New Roman" panose="02020603050405020304" pitchFamily="18" charset="0"/>
              </a:rPr>
              <a:t>Cars are a lot faster and much more comfortable than bicycles.</a:t>
            </a:r>
            <a:r>
              <a:rPr lang="en-GB" sz="2800" dirty="0">
                <a:solidFill>
                  <a:schemeClr val="accent1">
                    <a:lumMod val="75000"/>
                  </a:schemeClr>
                </a:solidFill>
                <a:latin typeface="Times New Roman" panose="02020603050405020304" pitchFamily="18" charset="0"/>
                <a:ea typeface="Times New Roman" panose="02020603050405020304" pitchFamily="18" charset="0"/>
              </a:rPr>
              <a:t> </a:t>
            </a:r>
            <a:endParaRPr lang="ro-RO" sz="2800" dirty="0">
              <a:solidFill>
                <a:schemeClr val="accent1">
                  <a:lumMod val="75000"/>
                </a:schemeClr>
              </a:solidFill>
              <a:latin typeface="Times New Roman" panose="02020603050405020304" pitchFamily="18" charset="0"/>
              <a:ea typeface="Times New Roman" panose="02020603050405020304" pitchFamily="18" charset="0"/>
            </a:endParaRPr>
          </a:p>
          <a:p>
            <a:pPr indent="448310" algn="just">
              <a:spcAft>
                <a:spcPts val="0"/>
              </a:spcAft>
            </a:pPr>
            <a:r>
              <a:rPr lang="ro-RO" sz="2800" dirty="0">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ea typeface="Times New Roman" panose="02020603050405020304" pitchFamily="18" charset="0"/>
              </a:rPr>
              <a:t>to refer to small differences: </a:t>
            </a:r>
            <a:r>
              <a:rPr lang="en-GB" sz="2800" i="1" dirty="0">
                <a:latin typeface="Times New Roman" panose="02020603050405020304" pitchFamily="18" charset="0"/>
                <a:ea typeface="Times New Roman" panose="02020603050405020304" pitchFamily="18" charset="0"/>
              </a:rPr>
              <a:t>a bit, a little, slightly.</a:t>
            </a:r>
            <a:endParaRPr lang="ro-RO" sz="2800" dirty="0">
              <a:latin typeface="Times New Roman" panose="02020603050405020304" pitchFamily="18" charset="0"/>
              <a:ea typeface="Times New Roman" panose="02020603050405020304" pitchFamily="18" charset="0"/>
            </a:endParaRPr>
          </a:p>
          <a:p>
            <a:pPr indent="448310" algn="just">
              <a:spcAft>
                <a:spcPts val="0"/>
              </a:spcAft>
            </a:pPr>
            <a:r>
              <a:rPr lang="en-GB" sz="2800" i="1" dirty="0">
                <a:solidFill>
                  <a:schemeClr val="accent1">
                    <a:lumMod val="75000"/>
                  </a:schemeClr>
                </a:solidFill>
                <a:latin typeface="Times New Roman" panose="02020603050405020304" pitchFamily="18" charset="0"/>
                <a:ea typeface="Times New Roman" panose="02020603050405020304" pitchFamily="18" charset="0"/>
              </a:rPr>
              <a:t>The weather’s a bit hotter than it was yesterday.</a:t>
            </a:r>
            <a:endParaRPr lang="ro-RO" sz="2800" dirty="0">
              <a:solidFill>
                <a:schemeClr val="accent1">
                  <a:lumMod val="75000"/>
                </a:schemeClr>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9226833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TM10001114[[fn=Gallery]]</Template>
  <TotalTime>1320</TotalTime>
  <Words>2644</Words>
  <Application>Microsoft Office PowerPoint</Application>
  <PresentationFormat>Widescreen</PresentationFormat>
  <Paragraphs>252</Paragraphs>
  <Slides>28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Palatino Linotype</vt:lpstr>
      <vt:lpstr>Segoe UI Emoji</vt:lpstr>
      <vt:lpstr>Symbol</vt:lpstr>
      <vt:lpstr>Times New Roman</vt:lpstr>
      <vt:lpstr>ZapfDingbats</vt:lpstr>
      <vt:lpstr>Gallery</vt:lpstr>
      <vt:lpstr>Using ADJECTIVES and ADVERBS correctly</vt:lpstr>
      <vt:lpstr>Using Adjectives and Adverbs Correctly </vt:lpstr>
      <vt:lpstr>  Distinguishing between Adjectives and Adverbs </vt:lpstr>
      <vt:lpstr> • Distinguishing between Adjectives and Adverbs </vt:lpstr>
      <vt:lpstr> • Distinguishing between Adjectives and Adverbs Therefore, the only reliable way to tell the difference between adjectives and adverbs is to analyze their function in a sentence. The following chart shows how to examine sentences to distinguish between adjectives and adverbs.</vt:lpstr>
      <vt:lpstr>PowerPoint Presentation</vt:lpstr>
      <vt:lpstr>PowerPoint Presentation</vt:lpstr>
      <vt:lpstr>Homework  How are the three degrees of comparison formed? </vt:lpstr>
      <vt:lpstr>PowerPoint Presentation</vt:lpstr>
      <vt:lpstr>   8. A few adjectives and adverbs don’t follow these rules when they form the comparative and superlative degrees. Unfortunately, they are among the most commonly used modifiers in English, so one may need them virtually every day. Since they don’t follow a pattern, they should be memorized. </vt:lpstr>
      <vt:lpstr>PowerPoint Presentation</vt:lpstr>
      <vt:lpstr>PowerPoint Presentation</vt:lpstr>
      <vt:lpstr>PowerPoint Presentation</vt:lpstr>
      <vt:lpstr>    The + comparative + the  </vt:lpstr>
      <vt:lpstr>PowerPoint Presentation</vt:lpstr>
      <vt:lpstr>NOTES: The more you sleep, the less you do. </vt:lpstr>
      <vt:lpstr>Having fun!</vt:lpstr>
      <vt:lpstr>Comparing with Adjectives and Adverbs These guidelines will help to make the comparisons correct</vt:lpstr>
      <vt:lpstr>Comparing with Adjectives and Adverbs </vt:lpstr>
      <vt:lpstr>Comparing with Adjectives and Adverbs </vt:lpstr>
      <vt:lpstr>USING PREDICATE ADJECTIVES  AFTER LINKING VERBS  </vt:lpstr>
      <vt:lpstr>PowerPoint Presentation</vt:lpstr>
      <vt:lpstr>Negative Words </vt:lpstr>
      <vt:lpstr>Double negatives</vt:lpstr>
      <vt:lpstr>PowerPoint Presentation</vt:lpstr>
      <vt:lpstr>PowerPoint Presentation</vt:lpstr>
      <vt:lpstr>BE CAREFUL! </vt:lpstr>
      <vt:lpstr>Adverb position, see pages 179-180.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ADJECTIVES and ADVERBS correctly</dc:title>
  <dc:creator>User</dc:creator>
  <cp:lastModifiedBy>User</cp:lastModifiedBy>
  <cp:revision>136</cp:revision>
  <dcterms:created xsi:type="dcterms:W3CDTF">2022-08-26T16:18:07Z</dcterms:created>
  <dcterms:modified xsi:type="dcterms:W3CDTF">2024-09-11T18:40:45Z</dcterms:modified>
</cp:coreProperties>
</file>