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  <p:sldId id="266" r:id="rId7"/>
    <p:sldId id="267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2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72D2-FE05-4587-9B9C-681AEA4A02A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5AE3-197A-41D9-844F-93C44C117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662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72D2-FE05-4587-9B9C-681AEA4A02A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5AE3-197A-41D9-844F-93C44C117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78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72D2-FE05-4587-9B9C-681AEA4A02A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5AE3-197A-41D9-844F-93C44C1175C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5198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72D2-FE05-4587-9B9C-681AEA4A02A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5AE3-197A-41D9-844F-93C44C117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525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72D2-FE05-4587-9B9C-681AEA4A02A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5AE3-197A-41D9-844F-93C44C1175C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2692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72D2-FE05-4587-9B9C-681AEA4A02A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5AE3-197A-41D9-844F-93C44C117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41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72D2-FE05-4587-9B9C-681AEA4A02A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5AE3-197A-41D9-844F-93C44C117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880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72D2-FE05-4587-9B9C-681AEA4A02A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5AE3-197A-41D9-844F-93C44C117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61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72D2-FE05-4587-9B9C-681AEA4A02A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5AE3-197A-41D9-844F-93C44C117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456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72D2-FE05-4587-9B9C-681AEA4A02A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5AE3-197A-41D9-844F-93C44C117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483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72D2-FE05-4587-9B9C-681AEA4A02A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5AE3-197A-41D9-844F-93C44C117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71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72D2-FE05-4587-9B9C-681AEA4A02A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5AE3-197A-41D9-844F-93C44C117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59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72D2-FE05-4587-9B9C-681AEA4A02A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5AE3-197A-41D9-844F-93C44C117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960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72D2-FE05-4587-9B9C-681AEA4A02A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5AE3-197A-41D9-844F-93C44C117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90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72D2-FE05-4587-9B9C-681AEA4A02A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5AE3-197A-41D9-844F-93C44C117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134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72D2-FE05-4587-9B9C-681AEA4A02A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D5AE3-197A-41D9-844F-93C44C117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C72D2-FE05-4587-9B9C-681AEA4A02A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21D5AE3-197A-41D9-844F-93C44C117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49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TEMA 4</a:t>
            </a:r>
            <a:endParaRPr lang="ru-RU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FORMELE INSTRUMENTALE DE COMUNICARE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3306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Negocierea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Negocierea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reprezintă</a:t>
            </a:r>
            <a:r>
              <a:rPr lang="en-US" dirty="0"/>
              <a:t>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eficient</a:t>
            </a:r>
            <a:r>
              <a:rPr lang="en-US" dirty="0"/>
              <a:t> </a:t>
            </a:r>
            <a:r>
              <a:rPr lang="en-US" dirty="0" err="1"/>
              <a:t>mijloc</a:t>
            </a:r>
            <a:r>
              <a:rPr lang="en-US" dirty="0"/>
              <a:t> de </a:t>
            </a:r>
            <a:r>
              <a:rPr lang="en-US" dirty="0" err="1"/>
              <a:t>comunicare</a:t>
            </a:r>
            <a:r>
              <a:rPr lang="en-US" dirty="0"/>
              <a:t>, </a:t>
            </a:r>
            <a:r>
              <a:rPr lang="en-US" dirty="0" err="1"/>
              <a:t>respectiv</a:t>
            </a:r>
            <a:r>
              <a:rPr lang="en-US" dirty="0"/>
              <a:t>, </a:t>
            </a:r>
            <a:r>
              <a:rPr lang="en-US" dirty="0" err="1"/>
              <a:t>acela</a:t>
            </a:r>
            <a:r>
              <a:rPr lang="en-US" dirty="0"/>
              <a:t> care </a:t>
            </a:r>
            <a:r>
              <a:rPr lang="en-US" dirty="0" err="1"/>
              <a:t>realizează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scurt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 </a:t>
            </a:r>
            <a:r>
              <a:rPr lang="en-US" dirty="0" err="1"/>
              <a:t>efectul</a:t>
            </a:r>
            <a:r>
              <a:rPr lang="en-US" dirty="0"/>
              <a:t> </a:t>
            </a:r>
            <a:r>
              <a:rPr lang="en-US" dirty="0" err="1"/>
              <a:t>scontat</a:t>
            </a:r>
            <a:r>
              <a:rPr lang="en-US" dirty="0"/>
              <a:t>.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cadrul</a:t>
            </a:r>
            <a:r>
              <a:rPr lang="en-US" dirty="0"/>
              <a:t> </a:t>
            </a:r>
            <a:r>
              <a:rPr lang="en-US" dirty="0" err="1"/>
              <a:t>negocierii</a:t>
            </a:r>
            <a:r>
              <a:rPr lang="en-US" dirty="0"/>
              <a:t>, </a:t>
            </a:r>
            <a:r>
              <a:rPr lang="en-US" dirty="0" err="1"/>
              <a:t>comunicarea</a:t>
            </a:r>
            <a:r>
              <a:rPr lang="en-US" dirty="0"/>
              <a:t>, </a:t>
            </a:r>
            <a:r>
              <a:rPr lang="en-US" dirty="0" err="1"/>
              <a:t>ca</a:t>
            </a:r>
            <a:r>
              <a:rPr lang="en-US" dirty="0"/>
              <a:t> instrument, </a:t>
            </a:r>
            <a:r>
              <a:rPr lang="en-US" dirty="0" err="1"/>
              <a:t>îşi</a:t>
            </a:r>
            <a:r>
              <a:rPr lang="en-US" dirty="0"/>
              <a:t> </a:t>
            </a:r>
            <a:r>
              <a:rPr lang="en-US" dirty="0" err="1"/>
              <a:t>manifestă</a:t>
            </a:r>
            <a:r>
              <a:rPr lang="en-US" dirty="0"/>
              <a:t>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avantajele</a:t>
            </a:r>
            <a:r>
              <a:rPr lang="en-US" dirty="0"/>
              <a:t> sale.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cadru</a:t>
            </a:r>
            <a:r>
              <a:rPr lang="en-US" dirty="0"/>
              <a:t>, </a:t>
            </a:r>
            <a:r>
              <a:rPr lang="en-US" dirty="0" err="1"/>
              <a:t>negocierea</a:t>
            </a:r>
            <a:r>
              <a:rPr lang="en-US" dirty="0"/>
              <a:t> </a:t>
            </a:r>
            <a:r>
              <a:rPr lang="en-US" dirty="0" err="1"/>
              <a:t>ca</a:t>
            </a:r>
            <a:r>
              <a:rPr lang="en-US" dirty="0"/>
              <a:t> </a:t>
            </a:r>
            <a:r>
              <a:rPr lang="en-US" dirty="0" err="1"/>
              <a:t>formă</a:t>
            </a:r>
            <a:r>
              <a:rPr lang="en-US" dirty="0"/>
              <a:t> </a:t>
            </a:r>
            <a:r>
              <a:rPr lang="en-US" dirty="0" err="1"/>
              <a:t>instrumentală</a:t>
            </a:r>
            <a:r>
              <a:rPr lang="en-US" dirty="0"/>
              <a:t> de </a:t>
            </a:r>
            <a:r>
              <a:rPr lang="en-US" dirty="0" err="1"/>
              <a:t>comunicare</a:t>
            </a:r>
            <a:r>
              <a:rPr lang="en-US" dirty="0"/>
              <a:t>, </a:t>
            </a:r>
            <a:r>
              <a:rPr lang="en-US" dirty="0" err="1"/>
              <a:t>îl</a:t>
            </a:r>
            <a:r>
              <a:rPr lang="en-US" dirty="0"/>
              <a:t> </a:t>
            </a:r>
            <a:r>
              <a:rPr lang="en-US" dirty="0" err="1"/>
              <a:t>aşează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într</a:t>
            </a:r>
            <a:r>
              <a:rPr lang="en-US" dirty="0"/>
              <a:t>-o </a:t>
            </a:r>
            <a:r>
              <a:rPr lang="en-US" dirty="0" err="1"/>
              <a:t>balanţă</a:t>
            </a:r>
            <a:r>
              <a:rPr lang="en-US" dirty="0"/>
              <a:t> a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echilibru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smtClean="0"/>
              <a:t>se</a:t>
            </a:r>
            <a:r>
              <a:rPr lang="en-US" dirty="0"/>
              <a:t> </a:t>
            </a:r>
            <a:r>
              <a:rPr lang="en-US" dirty="0" err="1"/>
              <a:t>vrea</a:t>
            </a:r>
            <a:r>
              <a:rPr lang="en-US" dirty="0"/>
              <a:t> </a:t>
            </a:r>
            <a:r>
              <a:rPr lang="en-US" dirty="0" err="1"/>
              <a:t>optim</a:t>
            </a:r>
            <a:r>
              <a:rPr lang="en-US" dirty="0"/>
              <a:t>, </a:t>
            </a:r>
            <a:r>
              <a:rPr lang="en-US" dirty="0" err="1"/>
              <a:t>îl</a:t>
            </a:r>
            <a:r>
              <a:rPr lang="en-US" dirty="0"/>
              <a:t> </a:t>
            </a:r>
            <a:r>
              <a:rPr lang="en-US" dirty="0" err="1"/>
              <a:t>obligă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decizii</a:t>
            </a:r>
            <a:r>
              <a:rPr lang="en-US" dirty="0"/>
              <a:t>,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acorde</a:t>
            </a:r>
            <a:r>
              <a:rPr lang="en-US" dirty="0"/>
              <a:t> </a:t>
            </a:r>
            <a:r>
              <a:rPr lang="en-US" dirty="0" err="1"/>
              <a:t>prioritate</a:t>
            </a:r>
            <a:r>
              <a:rPr lang="en-US" dirty="0"/>
              <a:t> </a:t>
            </a:r>
            <a:r>
              <a:rPr lang="en-US" dirty="0" err="1"/>
              <a:t>intereselor</a:t>
            </a:r>
            <a:r>
              <a:rPr lang="en-US" dirty="0"/>
              <a:t> </a:t>
            </a:r>
            <a:r>
              <a:rPr lang="en-US" dirty="0" err="1"/>
              <a:t>lui</a:t>
            </a:r>
            <a:r>
              <a:rPr lang="en-US" dirty="0"/>
              <a:t>, </a:t>
            </a:r>
            <a:r>
              <a:rPr lang="en-US" dirty="0" err="1"/>
              <a:t>conştiinţei</a:t>
            </a:r>
            <a:r>
              <a:rPr lang="en-US" dirty="0"/>
              <a:t> sale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ambelor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Negocierea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privită</a:t>
            </a:r>
            <a:r>
              <a:rPr lang="en-US" dirty="0"/>
              <a:t>: „</a:t>
            </a:r>
            <a:r>
              <a:rPr lang="en-US" i="1" dirty="0" err="1"/>
              <a:t>ca</a:t>
            </a:r>
            <a:r>
              <a:rPr lang="en-US" i="1" dirty="0"/>
              <a:t> </a:t>
            </a:r>
            <a:r>
              <a:rPr lang="en-US" i="1" dirty="0" err="1"/>
              <a:t>formă</a:t>
            </a:r>
            <a:r>
              <a:rPr lang="en-US" dirty="0"/>
              <a:t> </a:t>
            </a:r>
            <a:r>
              <a:rPr lang="en-US" i="1" dirty="0"/>
              <a:t>de </a:t>
            </a:r>
            <a:r>
              <a:rPr lang="en-US" i="1" dirty="0" err="1"/>
              <a:t>comunicare</a:t>
            </a:r>
            <a:r>
              <a:rPr lang="en-US" i="1" dirty="0"/>
              <a:t> al </a:t>
            </a:r>
            <a:r>
              <a:rPr lang="en-US" i="1" dirty="0" err="1"/>
              <a:t>cărui</a:t>
            </a:r>
            <a:r>
              <a:rPr lang="en-US" i="1" dirty="0"/>
              <a:t> </a:t>
            </a:r>
            <a:r>
              <a:rPr lang="en-US" i="1" dirty="0" err="1"/>
              <a:t>scop</a:t>
            </a:r>
            <a:r>
              <a:rPr lang="en-US" i="1" dirty="0"/>
              <a:t> </a:t>
            </a:r>
            <a:r>
              <a:rPr lang="en-US" i="1" dirty="0" err="1"/>
              <a:t>constă</a:t>
            </a:r>
            <a:r>
              <a:rPr lang="en-US" dirty="0"/>
              <a:t> </a:t>
            </a:r>
            <a:r>
              <a:rPr lang="en-US" i="1" dirty="0" err="1"/>
              <a:t>în</a:t>
            </a:r>
            <a:r>
              <a:rPr lang="en-US" dirty="0"/>
              <a:t> </a:t>
            </a:r>
            <a:r>
              <a:rPr lang="en-US" i="1" dirty="0" err="1"/>
              <a:t>rezolvarea</a:t>
            </a:r>
            <a:r>
              <a:rPr lang="en-US" i="1" dirty="0"/>
              <a:t> </a:t>
            </a:r>
            <a:r>
              <a:rPr lang="en-US" i="1" dirty="0" err="1"/>
              <a:t>unor</a:t>
            </a:r>
            <a:r>
              <a:rPr lang="en-US" i="1" dirty="0"/>
              <a:t> </a:t>
            </a:r>
            <a:r>
              <a:rPr lang="en-US" i="1" dirty="0" err="1"/>
              <a:t>probleme</a:t>
            </a:r>
            <a:r>
              <a:rPr lang="en-US" i="1" dirty="0"/>
              <a:t> cu </a:t>
            </a:r>
            <a:r>
              <a:rPr lang="en-US" i="1" dirty="0" err="1"/>
              <a:t>caracter</a:t>
            </a:r>
            <a:r>
              <a:rPr lang="en-US" i="1" dirty="0"/>
              <a:t> strict </a:t>
            </a:r>
            <a:r>
              <a:rPr lang="en-US" i="1" dirty="0" err="1"/>
              <a:t>comercial</a:t>
            </a:r>
            <a:r>
              <a:rPr lang="en-US" dirty="0"/>
              <a:t>”; „</a:t>
            </a:r>
            <a:r>
              <a:rPr lang="en-US" i="1" dirty="0"/>
              <a:t>un </a:t>
            </a:r>
            <a:r>
              <a:rPr lang="en-US" i="1" dirty="0" err="1"/>
              <a:t>proces</a:t>
            </a:r>
            <a:r>
              <a:rPr lang="en-US" i="1" dirty="0"/>
              <a:t> </a:t>
            </a:r>
            <a:r>
              <a:rPr lang="en-US" i="1" dirty="0" err="1"/>
              <a:t>în</a:t>
            </a:r>
            <a:r>
              <a:rPr lang="en-US" i="1" dirty="0"/>
              <a:t> care </a:t>
            </a:r>
            <a:r>
              <a:rPr lang="en-US" i="1" dirty="0" err="1" smtClean="0"/>
              <a:t>toţi</a:t>
            </a:r>
            <a:r>
              <a:rPr lang="en-US" i="1" dirty="0" smtClean="0"/>
              <a:t> </a:t>
            </a:r>
            <a:r>
              <a:rPr lang="en-US" i="1" dirty="0" err="1"/>
              <a:t>cei</a:t>
            </a:r>
            <a:r>
              <a:rPr lang="en-US" i="1" dirty="0"/>
              <a:t> </a:t>
            </a:r>
            <a:r>
              <a:rPr lang="en-US" i="1" dirty="0" err="1"/>
              <a:t>implicaţi</a:t>
            </a:r>
            <a:r>
              <a:rPr lang="en-US" i="1" dirty="0"/>
              <a:t> </a:t>
            </a:r>
            <a:r>
              <a:rPr lang="en-US" i="1" dirty="0" err="1"/>
              <a:t>vor</a:t>
            </a:r>
            <a:r>
              <a:rPr lang="en-US" i="1" dirty="0"/>
              <a:t> fi </a:t>
            </a:r>
            <a:r>
              <a:rPr lang="en-US" i="1" dirty="0" err="1"/>
              <a:t>câştigători</a:t>
            </a:r>
            <a:r>
              <a:rPr lang="en-US" dirty="0"/>
              <a:t>”, „</a:t>
            </a:r>
            <a:r>
              <a:rPr lang="en-US" i="1" dirty="0"/>
              <a:t>o </a:t>
            </a:r>
            <a:r>
              <a:rPr lang="en-US" i="1" dirty="0" err="1"/>
              <a:t>tranzacţie</a:t>
            </a:r>
            <a:r>
              <a:rPr lang="en-US" i="1" dirty="0"/>
              <a:t> ale </a:t>
            </a:r>
            <a:r>
              <a:rPr lang="en-US" i="1" dirty="0" err="1" smtClean="0"/>
              <a:t>cărei</a:t>
            </a:r>
            <a:r>
              <a:rPr lang="en-US" i="1" dirty="0" smtClean="0"/>
              <a:t> </a:t>
            </a:r>
            <a:r>
              <a:rPr lang="en-US" i="1" dirty="0" err="1"/>
              <a:t>condiţii</a:t>
            </a:r>
            <a:r>
              <a:rPr lang="en-US" i="1" dirty="0"/>
              <a:t> nu au </a:t>
            </a:r>
            <a:r>
              <a:rPr lang="en-US" i="1" dirty="0" err="1"/>
              <a:t>fost</a:t>
            </a:r>
            <a:r>
              <a:rPr lang="en-US" i="1" dirty="0"/>
              <a:t> fixate</a:t>
            </a:r>
            <a:r>
              <a:rPr lang="en-US" dirty="0"/>
              <a:t>”; „</a:t>
            </a:r>
            <a:r>
              <a:rPr lang="en-US" i="1" dirty="0"/>
              <a:t>un </a:t>
            </a:r>
            <a:r>
              <a:rPr lang="en-US" i="1" dirty="0" err="1"/>
              <a:t>amplu</a:t>
            </a:r>
            <a:r>
              <a:rPr lang="en-US" i="1" dirty="0"/>
              <a:t> </a:t>
            </a:r>
            <a:r>
              <a:rPr lang="en-US" i="1" dirty="0" err="1"/>
              <a:t>proces</a:t>
            </a:r>
            <a:r>
              <a:rPr lang="en-US" i="1" dirty="0"/>
              <a:t> </a:t>
            </a:r>
            <a:r>
              <a:rPr lang="en-US" i="1" dirty="0" err="1"/>
              <a:t>cooperant</a:t>
            </a:r>
            <a:r>
              <a:rPr lang="en-US" dirty="0"/>
              <a:t>” etc.</a:t>
            </a:r>
            <a:endParaRPr lang="ru-RU" dirty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0849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Negocierea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Din </a:t>
            </a:r>
            <a:r>
              <a:rPr lang="en-US" dirty="0" err="1"/>
              <a:t>punctul</a:t>
            </a:r>
            <a:r>
              <a:rPr lang="en-US" dirty="0"/>
              <a:t> de </a:t>
            </a:r>
            <a:r>
              <a:rPr lang="en-US" dirty="0" err="1"/>
              <a:t>vedere</a:t>
            </a:r>
            <a:r>
              <a:rPr lang="en-US" dirty="0"/>
              <a:t> al </a:t>
            </a:r>
            <a:r>
              <a:rPr lang="en-US" dirty="0" err="1"/>
              <a:t>sociologiei</a:t>
            </a:r>
            <a:r>
              <a:rPr lang="en-US" i="1" dirty="0"/>
              <a:t> </a:t>
            </a:r>
            <a:r>
              <a:rPr lang="en-US" b="1" dirty="0" err="1"/>
              <a:t>negocierea</a:t>
            </a:r>
            <a:r>
              <a:rPr lang="en-US" dirty="0"/>
              <a:t>,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privită</a:t>
            </a:r>
            <a:r>
              <a:rPr lang="en-US" i="1" dirty="0"/>
              <a:t> </a:t>
            </a:r>
            <a:r>
              <a:rPr lang="en-US" dirty="0" err="1"/>
              <a:t>ca</a:t>
            </a:r>
            <a:r>
              <a:rPr lang="en-US" i="1" dirty="0"/>
              <a:t> </a:t>
            </a:r>
            <a:r>
              <a:rPr lang="en-US" dirty="0"/>
              <a:t>„</a:t>
            </a:r>
            <a:r>
              <a:rPr lang="en-US" i="1" dirty="0"/>
              <a:t>un </a:t>
            </a:r>
            <a:r>
              <a:rPr lang="en-US" i="1" dirty="0" err="1"/>
              <a:t>proces</a:t>
            </a:r>
            <a:r>
              <a:rPr lang="en-US" i="1" dirty="0"/>
              <a:t> </a:t>
            </a:r>
            <a:r>
              <a:rPr lang="en-US" i="1" dirty="0" err="1"/>
              <a:t>interacţional</a:t>
            </a:r>
            <a:r>
              <a:rPr lang="en-US" i="1" dirty="0"/>
              <a:t> care </a:t>
            </a:r>
            <a:r>
              <a:rPr lang="en-US" i="1" dirty="0" err="1"/>
              <a:t>implică</a:t>
            </a:r>
            <a:r>
              <a:rPr lang="en-US" dirty="0"/>
              <a:t> </a:t>
            </a:r>
            <a:r>
              <a:rPr lang="en-US" i="1" dirty="0" err="1"/>
              <a:t>două</a:t>
            </a:r>
            <a:r>
              <a:rPr lang="en-US" dirty="0"/>
              <a:t> </a:t>
            </a:r>
            <a:r>
              <a:rPr lang="en-US" i="1" dirty="0" err="1"/>
              <a:t>sau</a:t>
            </a:r>
            <a:r>
              <a:rPr lang="en-US" i="1" dirty="0"/>
              <a:t> </a:t>
            </a:r>
            <a:r>
              <a:rPr lang="en-US" i="1" dirty="0" err="1"/>
              <a:t>mai</a:t>
            </a:r>
            <a:r>
              <a:rPr lang="en-US" i="1" dirty="0"/>
              <a:t> </a:t>
            </a:r>
            <a:r>
              <a:rPr lang="en-US" i="1" dirty="0" err="1"/>
              <a:t>multe</a:t>
            </a:r>
            <a:r>
              <a:rPr lang="en-US" i="1" dirty="0"/>
              <a:t> </a:t>
            </a:r>
            <a:r>
              <a:rPr lang="en-US" i="1" dirty="0" err="1"/>
              <a:t>entităţi</a:t>
            </a:r>
            <a:r>
              <a:rPr lang="en-US" i="1" dirty="0"/>
              <a:t> </a:t>
            </a:r>
            <a:r>
              <a:rPr lang="en-US" i="1" dirty="0" err="1"/>
              <a:t>sociale</a:t>
            </a:r>
            <a:r>
              <a:rPr lang="en-US" i="1" dirty="0"/>
              <a:t> (</a:t>
            </a:r>
            <a:r>
              <a:rPr lang="en-US" i="1" dirty="0" err="1"/>
              <a:t>persoane</a:t>
            </a:r>
            <a:r>
              <a:rPr lang="en-US" i="1" dirty="0"/>
              <a:t>,</a:t>
            </a:r>
            <a:r>
              <a:rPr lang="en-US" dirty="0"/>
              <a:t> </a:t>
            </a:r>
            <a:r>
              <a:rPr lang="en-US" i="1" dirty="0" err="1"/>
              <a:t>grupuri</a:t>
            </a:r>
            <a:r>
              <a:rPr lang="en-US" i="1" dirty="0"/>
              <a:t>, </a:t>
            </a:r>
            <a:r>
              <a:rPr lang="en-US" i="1" dirty="0" err="1"/>
              <a:t>organizaţii</a:t>
            </a:r>
            <a:r>
              <a:rPr lang="en-US" i="1" dirty="0"/>
              <a:t>, </a:t>
            </a:r>
            <a:r>
              <a:rPr lang="en-US" i="1" dirty="0" err="1"/>
              <a:t>instituţii</a:t>
            </a:r>
            <a:r>
              <a:rPr lang="en-US" i="1" dirty="0"/>
              <a:t>, </a:t>
            </a:r>
            <a:r>
              <a:rPr lang="en-US" i="1" dirty="0" err="1"/>
              <a:t>colectivităţi</a:t>
            </a:r>
            <a:r>
              <a:rPr lang="en-US" i="1" dirty="0"/>
              <a:t>), cu </a:t>
            </a:r>
            <a:r>
              <a:rPr lang="en-US" i="1" dirty="0" err="1"/>
              <a:t>interese</a:t>
            </a:r>
            <a:r>
              <a:rPr lang="en-US" i="1" dirty="0"/>
              <a:t> </a:t>
            </a:r>
            <a:r>
              <a:rPr lang="en-US" i="1" dirty="0" err="1"/>
              <a:t>neomogene</a:t>
            </a:r>
            <a:r>
              <a:rPr lang="en-US" i="1" dirty="0"/>
              <a:t> </a:t>
            </a:r>
            <a:r>
              <a:rPr lang="en-US" i="1" dirty="0" err="1"/>
              <a:t>ca</a:t>
            </a:r>
            <a:r>
              <a:rPr lang="en-US" i="1" dirty="0"/>
              <a:t> </a:t>
            </a:r>
            <a:r>
              <a:rPr lang="en-US" i="1" dirty="0" err="1"/>
              <a:t>intensitate</a:t>
            </a:r>
            <a:r>
              <a:rPr lang="en-US" i="1" dirty="0"/>
              <a:t> </a:t>
            </a:r>
            <a:r>
              <a:rPr lang="en-US" i="1" dirty="0" err="1"/>
              <a:t>şi</a:t>
            </a:r>
            <a:r>
              <a:rPr lang="en-US" i="1" dirty="0"/>
              <a:t> </a:t>
            </a:r>
            <a:r>
              <a:rPr lang="en-US" i="1" dirty="0" err="1"/>
              <a:t>orientare</a:t>
            </a:r>
            <a:r>
              <a:rPr lang="en-US" i="1" dirty="0"/>
              <a:t>, </a:t>
            </a:r>
            <a:r>
              <a:rPr lang="en-US" i="1" dirty="0" err="1"/>
              <a:t>în</a:t>
            </a:r>
            <a:r>
              <a:rPr lang="en-US" i="1" dirty="0"/>
              <a:t> </a:t>
            </a:r>
            <a:r>
              <a:rPr lang="en-US" i="1" dirty="0" err="1"/>
              <a:t>schimburi</a:t>
            </a:r>
            <a:r>
              <a:rPr lang="en-US" i="1" dirty="0"/>
              <a:t> </a:t>
            </a:r>
            <a:r>
              <a:rPr lang="en-US" i="1" dirty="0" err="1"/>
              <a:t>reciproce</a:t>
            </a:r>
            <a:r>
              <a:rPr lang="en-US" i="1" dirty="0"/>
              <a:t> de </a:t>
            </a:r>
            <a:r>
              <a:rPr lang="en-US" i="1" dirty="0" err="1" smtClean="0"/>
              <a:t>informaţii</a:t>
            </a:r>
            <a:r>
              <a:rPr lang="en-US" i="1" dirty="0"/>
              <a:t>, </a:t>
            </a:r>
            <a:r>
              <a:rPr lang="en-US" i="1" dirty="0" err="1"/>
              <a:t>schimburi</a:t>
            </a:r>
            <a:r>
              <a:rPr lang="en-US" i="1" dirty="0"/>
              <a:t> </a:t>
            </a:r>
            <a:r>
              <a:rPr lang="en-US" i="1" dirty="0" err="1"/>
              <a:t>reglementate</a:t>
            </a:r>
            <a:r>
              <a:rPr lang="en-US" i="1" dirty="0"/>
              <a:t> de </a:t>
            </a:r>
            <a:r>
              <a:rPr lang="en-US" i="1" dirty="0" err="1"/>
              <a:t>reguli</a:t>
            </a:r>
            <a:r>
              <a:rPr lang="en-US" i="1" dirty="0"/>
              <a:t> </a:t>
            </a:r>
            <a:r>
              <a:rPr lang="en-US" i="1" dirty="0" err="1"/>
              <a:t>implicite</a:t>
            </a:r>
            <a:r>
              <a:rPr lang="en-US" i="1" dirty="0"/>
              <a:t> </a:t>
            </a:r>
            <a:r>
              <a:rPr lang="en-US" i="1" dirty="0" err="1"/>
              <a:t>şi</a:t>
            </a:r>
            <a:r>
              <a:rPr lang="en-US" i="1" dirty="0"/>
              <a:t> </a:t>
            </a:r>
            <a:r>
              <a:rPr lang="en-US" i="1" dirty="0" err="1"/>
              <a:t>sau</a:t>
            </a:r>
            <a:r>
              <a:rPr lang="en-US" i="1" dirty="0"/>
              <a:t> </a:t>
            </a:r>
            <a:r>
              <a:rPr lang="en-US" i="1" dirty="0" err="1"/>
              <a:t>explicite</a:t>
            </a:r>
            <a:r>
              <a:rPr lang="en-US" i="1" dirty="0"/>
              <a:t>, </a:t>
            </a:r>
            <a:r>
              <a:rPr lang="en-US" i="1" dirty="0" err="1"/>
              <a:t>având</a:t>
            </a:r>
            <a:r>
              <a:rPr lang="en-US" i="1" dirty="0"/>
              <a:t> </a:t>
            </a:r>
            <a:r>
              <a:rPr lang="en-US" i="1" dirty="0" err="1"/>
              <a:t>menirea</a:t>
            </a:r>
            <a:r>
              <a:rPr lang="en-US" i="1" dirty="0"/>
              <a:t> de a conduce la </a:t>
            </a:r>
            <a:r>
              <a:rPr lang="en-US" i="1" dirty="0" err="1"/>
              <a:t>stabilirea</a:t>
            </a:r>
            <a:r>
              <a:rPr lang="en-US" i="1" dirty="0"/>
              <a:t> </a:t>
            </a:r>
            <a:r>
              <a:rPr lang="en-US" i="1" dirty="0" err="1"/>
              <a:t>unui</a:t>
            </a:r>
            <a:r>
              <a:rPr lang="en-US" i="1" dirty="0"/>
              <a:t> </a:t>
            </a:r>
            <a:r>
              <a:rPr lang="en-US" i="1" dirty="0" err="1"/>
              <a:t>acord</a:t>
            </a:r>
            <a:r>
              <a:rPr lang="en-US" i="1" dirty="0"/>
              <a:t>, la </a:t>
            </a:r>
            <a:r>
              <a:rPr lang="en-US" i="1" dirty="0" err="1"/>
              <a:t>transferul</a:t>
            </a:r>
            <a:r>
              <a:rPr lang="en-US" i="1" dirty="0"/>
              <a:t> </a:t>
            </a:r>
            <a:r>
              <a:rPr lang="en-US" i="1" dirty="0" err="1"/>
              <a:t>unor</a:t>
            </a:r>
            <a:r>
              <a:rPr lang="en-US" i="1" dirty="0"/>
              <a:t> </a:t>
            </a:r>
            <a:r>
              <a:rPr lang="en-US" i="1" dirty="0" err="1"/>
              <a:t>bunuri</a:t>
            </a:r>
            <a:r>
              <a:rPr lang="en-US" i="1" dirty="0"/>
              <a:t> </a:t>
            </a:r>
            <a:r>
              <a:rPr lang="en-US" i="1" dirty="0" err="1"/>
              <a:t>echivalente</a:t>
            </a:r>
            <a:r>
              <a:rPr lang="en-US" i="1" dirty="0"/>
              <a:t> </a:t>
            </a:r>
            <a:r>
              <a:rPr lang="en-US" i="1" dirty="0" err="1"/>
              <a:t>sau</a:t>
            </a:r>
            <a:r>
              <a:rPr lang="en-US" i="1" dirty="0"/>
              <a:t>, </a:t>
            </a:r>
            <a:r>
              <a:rPr lang="en-US" i="1" dirty="0" err="1"/>
              <a:t>în</a:t>
            </a:r>
            <a:r>
              <a:rPr lang="en-US" i="1" dirty="0"/>
              <a:t> general, la </a:t>
            </a:r>
            <a:r>
              <a:rPr lang="en-US" i="1" dirty="0" err="1"/>
              <a:t>adoptarea</a:t>
            </a:r>
            <a:r>
              <a:rPr lang="en-US" i="1" dirty="0"/>
              <a:t> </a:t>
            </a:r>
            <a:r>
              <a:rPr lang="en-US" i="1" dirty="0" err="1"/>
              <a:t>unei</a:t>
            </a:r>
            <a:r>
              <a:rPr lang="en-US" i="1" dirty="0"/>
              <a:t> </a:t>
            </a:r>
            <a:r>
              <a:rPr lang="en-US" i="1" dirty="0" err="1"/>
              <a:t>soluţii</a:t>
            </a:r>
            <a:r>
              <a:rPr lang="en-US" i="1" dirty="0"/>
              <a:t> </a:t>
            </a:r>
            <a:r>
              <a:rPr lang="en-US" i="1" dirty="0" err="1"/>
              <a:t>reciproc</a:t>
            </a:r>
            <a:r>
              <a:rPr lang="en-US" i="1" dirty="0"/>
              <a:t> </a:t>
            </a:r>
            <a:r>
              <a:rPr lang="en-US" i="1" dirty="0" err="1"/>
              <a:t>acceptabile</a:t>
            </a:r>
            <a:r>
              <a:rPr lang="en-US" i="1" dirty="0"/>
              <a:t> </a:t>
            </a:r>
            <a:r>
              <a:rPr lang="en-US" i="1" dirty="0" err="1"/>
              <a:t>pentru</a:t>
            </a:r>
            <a:r>
              <a:rPr lang="en-US" i="1" dirty="0"/>
              <a:t> o </a:t>
            </a:r>
            <a:r>
              <a:rPr lang="en-US" i="1" dirty="0" err="1"/>
              <a:t>persoană</a:t>
            </a:r>
            <a:r>
              <a:rPr lang="en-US" i="1" dirty="0"/>
              <a:t> care le </a:t>
            </a:r>
            <a:r>
              <a:rPr lang="en-US" i="1" dirty="0" err="1"/>
              <a:t>afectează</a:t>
            </a:r>
            <a:r>
              <a:rPr lang="en-US" i="1" dirty="0"/>
              <a:t> </a:t>
            </a:r>
            <a:r>
              <a:rPr lang="en-US" i="1" dirty="0" err="1"/>
              <a:t>interesul</a:t>
            </a:r>
            <a:r>
              <a:rPr lang="en-US" dirty="0"/>
              <a:t>”.</a:t>
            </a:r>
            <a:endParaRPr lang="ru-RU" dirty="0"/>
          </a:p>
          <a:p>
            <a:r>
              <a:rPr lang="en-US" b="1" dirty="0" err="1"/>
              <a:t>Negocierea</a:t>
            </a:r>
            <a:r>
              <a:rPr lang="en-US" b="1" dirty="0"/>
              <a:t> are </a:t>
            </a:r>
            <a:r>
              <a:rPr lang="en-US" b="1" dirty="0" err="1"/>
              <a:t>drept</a:t>
            </a:r>
            <a:r>
              <a:rPr lang="en-US" b="1" dirty="0"/>
              <a:t> </a:t>
            </a:r>
            <a:r>
              <a:rPr lang="en-US" b="1" dirty="0" err="1"/>
              <a:t>obiectiv</a:t>
            </a:r>
            <a:r>
              <a:rPr lang="en-US" b="1" dirty="0"/>
              <a:t> principal </a:t>
            </a:r>
            <a:r>
              <a:rPr lang="en-US" b="1" dirty="0" err="1"/>
              <a:t>realizarea</a:t>
            </a:r>
            <a:r>
              <a:rPr lang="en-US" b="1" dirty="0"/>
              <a:t> </a:t>
            </a:r>
            <a:r>
              <a:rPr lang="en-US" b="1" dirty="0" err="1"/>
              <a:t>unui</a:t>
            </a:r>
            <a:r>
              <a:rPr lang="en-US" b="1" dirty="0"/>
              <a:t> </a:t>
            </a:r>
            <a:r>
              <a:rPr lang="en-US" b="1" dirty="0" err="1"/>
              <a:t>acord</a:t>
            </a:r>
            <a:r>
              <a:rPr lang="en-US" b="1" dirty="0"/>
              <a:t> de </a:t>
            </a:r>
            <a:r>
              <a:rPr lang="en-US" b="1" dirty="0" err="1"/>
              <a:t>voinţă</a:t>
            </a:r>
            <a:r>
              <a:rPr lang="en-US" b="1" dirty="0"/>
              <a:t>, a </a:t>
            </a:r>
            <a:r>
              <a:rPr lang="en-US" b="1" dirty="0" err="1"/>
              <a:t>unui</a:t>
            </a:r>
            <a:r>
              <a:rPr lang="en-US" b="1" dirty="0"/>
              <a:t> </a:t>
            </a:r>
            <a:r>
              <a:rPr lang="en-US" b="1" dirty="0" err="1"/>
              <a:t>consens</a:t>
            </a:r>
            <a:r>
              <a:rPr lang="en-US" b="1" dirty="0"/>
              <a:t> </a:t>
            </a:r>
            <a:r>
              <a:rPr lang="en-US" b="1" dirty="0" err="1"/>
              <a:t>şi</a:t>
            </a:r>
            <a:r>
              <a:rPr lang="en-US" b="1" dirty="0"/>
              <a:t> nu a </a:t>
            </a:r>
            <a:r>
              <a:rPr lang="en-US" b="1" dirty="0" err="1"/>
              <a:t>unei</a:t>
            </a:r>
            <a:r>
              <a:rPr lang="en-US" b="1" dirty="0"/>
              <a:t> </a:t>
            </a:r>
            <a:r>
              <a:rPr lang="en-US" b="1" dirty="0" err="1"/>
              <a:t>victorii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3775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Negocierea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Domeniile</a:t>
            </a:r>
            <a:r>
              <a:rPr lang="en-US" dirty="0" smtClean="0"/>
              <a:t> de </a:t>
            </a:r>
            <a:r>
              <a:rPr lang="en-US" dirty="0" err="1" smtClean="0"/>
              <a:t>aplicare</a:t>
            </a:r>
            <a:r>
              <a:rPr lang="en-US" dirty="0" smtClean="0"/>
              <a:t> a </a:t>
            </a:r>
            <a:r>
              <a:rPr lang="en-US" dirty="0" err="1" smtClean="0"/>
              <a:t>negocierii</a:t>
            </a:r>
            <a:endParaRPr lang="en-US" dirty="0" smtClean="0"/>
          </a:p>
          <a:p>
            <a:pPr>
              <a:buFontTx/>
              <a:buChar char="-"/>
            </a:pPr>
            <a:r>
              <a:rPr lang="ro-MD" dirty="0"/>
              <a:t>î</a:t>
            </a:r>
            <a:r>
              <a:rPr lang="en-US" dirty="0" smtClean="0"/>
              <a:t>n </a:t>
            </a:r>
            <a:r>
              <a:rPr lang="en-US" dirty="0" err="1" smtClean="0"/>
              <a:t>activitatea</a:t>
            </a:r>
            <a:r>
              <a:rPr lang="en-US" dirty="0" smtClean="0"/>
              <a:t> </a:t>
            </a:r>
            <a:r>
              <a:rPr lang="en-US" dirty="0" err="1" smtClean="0"/>
              <a:t>cotidian</a:t>
            </a:r>
            <a:r>
              <a:rPr lang="ro-MD" dirty="0" smtClean="0"/>
              <a:t>ă</a:t>
            </a:r>
            <a:endParaRPr lang="en-US" dirty="0" smtClean="0"/>
          </a:p>
          <a:p>
            <a:pPr>
              <a:buFontTx/>
              <a:buChar char="-"/>
            </a:pPr>
            <a:r>
              <a:rPr lang="ro-MD" dirty="0"/>
              <a:t>î</a:t>
            </a:r>
            <a:r>
              <a:rPr lang="en-US" dirty="0" smtClean="0"/>
              <a:t>n </a:t>
            </a:r>
            <a:r>
              <a:rPr lang="en-US" dirty="0" err="1" smtClean="0"/>
              <a:t>domeniul</a:t>
            </a:r>
            <a:r>
              <a:rPr lang="en-US" dirty="0" smtClean="0"/>
              <a:t> politic</a:t>
            </a:r>
          </a:p>
          <a:p>
            <a:pPr>
              <a:buFontTx/>
              <a:buChar char="-"/>
            </a:pPr>
            <a:r>
              <a:rPr lang="ro-MD" dirty="0" smtClean="0"/>
              <a:t>î</a:t>
            </a:r>
            <a:r>
              <a:rPr lang="en-US" dirty="0" smtClean="0"/>
              <a:t>n </a:t>
            </a:r>
            <a:r>
              <a:rPr lang="en-US" dirty="0" err="1" smtClean="0"/>
              <a:t>domeniul</a:t>
            </a:r>
            <a:r>
              <a:rPr lang="en-US" dirty="0" smtClean="0"/>
              <a:t> economic</a:t>
            </a:r>
          </a:p>
          <a:p>
            <a:pPr>
              <a:buFontTx/>
              <a:buChar char="-"/>
            </a:pPr>
            <a:r>
              <a:rPr lang="ro-MD" dirty="0" smtClean="0"/>
              <a:t>î</a:t>
            </a:r>
            <a:r>
              <a:rPr lang="en-US" dirty="0" smtClean="0"/>
              <a:t>n </a:t>
            </a:r>
            <a:r>
              <a:rPr lang="en-US" dirty="0" err="1" smtClean="0"/>
              <a:t>domeniul</a:t>
            </a:r>
            <a:r>
              <a:rPr lang="en-US" dirty="0" smtClean="0"/>
              <a:t> social</a:t>
            </a:r>
          </a:p>
          <a:p>
            <a:pPr>
              <a:buFontTx/>
              <a:buChar char="-"/>
            </a:pPr>
            <a:r>
              <a:rPr lang="ro-MD" dirty="0" smtClean="0"/>
              <a:t>î</a:t>
            </a:r>
            <a:r>
              <a:rPr lang="en-US" dirty="0" smtClean="0"/>
              <a:t>n </a:t>
            </a:r>
            <a:r>
              <a:rPr lang="en-US" dirty="0" err="1" smtClean="0"/>
              <a:t>domeniul</a:t>
            </a:r>
            <a:r>
              <a:rPr lang="en-US" dirty="0" smtClean="0"/>
              <a:t> </a:t>
            </a:r>
            <a:r>
              <a:rPr lang="en-US" dirty="0" err="1" smtClean="0"/>
              <a:t>rela</a:t>
            </a:r>
            <a:r>
              <a:rPr lang="ro-MD" dirty="0" smtClean="0"/>
              <a:t>ț</a:t>
            </a:r>
            <a:r>
              <a:rPr lang="en-US" dirty="0" err="1" smtClean="0"/>
              <a:t>iilor</a:t>
            </a:r>
            <a:r>
              <a:rPr lang="en-US" dirty="0" smtClean="0"/>
              <a:t> </a:t>
            </a:r>
            <a:r>
              <a:rPr lang="en-US" dirty="0" err="1" smtClean="0"/>
              <a:t>interna</a:t>
            </a:r>
            <a:r>
              <a:rPr lang="ro-MD" dirty="0" smtClean="0"/>
              <a:t>ț</a:t>
            </a:r>
            <a:r>
              <a:rPr lang="en-US" dirty="0" err="1" smtClean="0"/>
              <a:t>ionale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7202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b="1" dirty="0"/>
              <a:t>Obiective de </a:t>
            </a:r>
            <a:r>
              <a:rPr lang="ro-RO" b="1" dirty="0" err="1"/>
              <a:t>referinţă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dirty="0" smtClean="0"/>
              <a:t>să </a:t>
            </a:r>
            <a:r>
              <a:rPr lang="ro-RO" dirty="0"/>
              <a:t>definească </a:t>
            </a:r>
            <a:r>
              <a:rPr lang="ro-RO" dirty="0" err="1" smtClean="0"/>
              <a:t>noţiunile</a:t>
            </a:r>
            <a:r>
              <a:rPr lang="ro-RO" dirty="0" smtClean="0"/>
              <a:t> </a:t>
            </a:r>
            <a:r>
              <a:rPr lang="ro-RO" dirty="0"/>
              <a:t>de </a:t>
            </a:r>
            <a:r>
              <a:rPr lang="ro-RO" dirty="0" smtClean="0"/>
              <a:t>argumentare,</a:t>
            </a:r>
            <a:r>
              <a:rPr lang="ro-RO" dirty="0" smtClean="0"/>
              <a:t> persuasiune, manipulare, negociere;</a:t>
            </a:r>
            <a:endParaRPr lang="ru-RU" dirty="0"/>
          </a:p>
          <a:p>
            <a:pPr lvl="0"/>
            <a:r>
              <a:rPr lang="ro-RO" dirty="0"/>
              <a:t>să analizeze </a:t>
            </a:r>
            <a:r>
              <a:rPr lang="ro-RO" dirty="0" smtClean="0"/>
              <a:t>scopul argumentării;</a:t>
            </a:r>
            <a:endParaRPr lang="ru-RU" dirty="0"/>
          </a:p>
          <a:p>
            <a:r>
              <a:rPr lang="ro-RO" dirty="0" smtClean="0"/>
              <a:t>să </a:t>
            </a:r>
            <a:r>
              <a:rPr lang="ro-RO" dirty="0" smtClean="0"/>
              <a:t>analizeze efectele </a:t>
            </a:r>
            <a:r>
              <a:rPr lang="ro-RO" dirty="0" smtClean="0"/>
              <a:t>persuasiunii;</a:t>
            </a:r>
            <a:endParaRPr lang="ro-RO" dirty="0" smtClean="0"/>
          </a:p>
          <a:p>
            <a:r>
              <a:rPr lang="ro-RO" dirty="0" smtClean="0"/>
              <a:t>să </a:t>
            </a:r>
            <a:r>
              <a:rPr lang="ro-RO" dirty="0" smtClean="0"/>
              <a:t>clarifice formele </a:t>
            </a:r>
            <a:r>
              <a:rPr lang="ro-RO" dirty="0" smtClean="0"/>
              <a:t>manipulării;</a:t>
            </a:r>
            <a:endParaRPr lang="ro-RO" dirty="0" smtClean="0"/>
          </a:p>
          <a:p>
            <a:r>
              <a:rPr lang="ro-MD" dirty="0" smtClean="0"/>
              <a:t>să </a:t>
            </a:r>
            <a:r>
              <a:rPr lang="ro-MD" dirty="0" smtClean="0"/>
              <a:t>caracterizeze obiectivul negocierii.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701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b="1" dirty="0" err="1"/>
              <a:t>Unităţi</a:t>
            </a:r>
            <a:r>
              <a:rPr lang="ro-RO" b="1" dirty="0"/>
              <a:t> de </a:t>
            </a:r>
            <a:r>
              <a:rPr lang="ro-RO" b="1" dirty="0" err="1"/>
              <a:t>conţinut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ro-MD" b="1" dirty="0" smtClean="0"/>
              <a:t>A</a:t>
            </a:r>
            <a:r>
              <a:rPr lang="en-US" b="1" dirty="0" err="1" smtClean="0"/>
              <a:t>rgument</a:t>
            </a:r>
            <a:r>
              <a:rPr lang="ro-MD" b="1" dirty="0" err="1" smtClean="0"/>
              <a:t>area</a:t>
            </a:r>
            <a:endParaRPr lang="ro-MD" b="1" dirty="0" smtClean="0"/>
          </a:p>
          <a:p>
            <a:pPr>
              <a:buAutoNum type="arabicPeriod"/>
            </a:pPr>
            <a:r>
              <a:rPr lang="ro-MD" b="1" dirty="0"/>
              <a:t>P</a:t>
            </a:r>
            <a:r>
              <a:rPr lang="en-US" b="1" dirty="0" err="1" smtClean="0"/>
              <a:t>ersuasiune</a:t>
            </a:r>
            <a:r>
              <a:rPr lang="ro-MD" b="1" dirty="0" smtClean="0"/>
              <a:t>a</a:t>
            </a:r>
            <a:r>
              <a:rPr lang="ro-MD" b="1" dirty="0"/>
              <a:t> </a:t>
            </a:r>
            <a:endParaRPr lang="ro-MD" b="1" dirty="0" smtClean="0"/>
          </a:p>
          <a:p>
            <a:pPr>
              <a:buAutoNum type="arabicPeriod"/>
            </a:pPr>
            <a:r>
              <a:rPr lang="ro-MD" b="1" dirty="0" smtClean="0"/>
              <a:t>M</a:t>
            </a:r>
            <a:r>
              <a:rPr lang="en-US" b="1" dirty="0" err="1" smtClean="0"/>
              <a:t>anipulare</a:t>
            </a:r>
            <a:r>
              <a:rPr lang="ro-MD" b="1" dirty="0" smtClean="0"/>
              <a:t>a</a:t>
            </a:r>
            <a:r>
              <a:rPr lang="ro-MD" b="1" dirty="0"/>
              <a:t> </a:t>
            </a:r>
            <a:endParaRPr lang="ro-MD" b="1" dirty="0" smtClean="0"/>
          </a:p>
          <a:p>
            <a:pPr>
              <a:buAutoNum type="arabicPeriod"/>
            </a:pPr>
            <a:r>
              <a:rPr lang="ro-MD" b="1" dirty="0" smtClean="0"/>
              <a:t>N</a:t>
            </a:r>
            <a:r>
              <a:rPr lang="en-US" b="1" dirty="0" err="1" smtClean="0"/>
              <a:t>egociere</a:t>
            </a:r>
            <a:r>
              <a:rPr lang="ro-MD" b="1" dirty="0"/>
              <a:t>a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4422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b="1" dirty="0"/>
              <a:t>Bibliografia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dirty="0"/>
              <a:t>Comunicarea eficientă. </a:t>
            </a:r>
            <a:r>
              <a:rPr lang="ro-RO" dirty="0" err="1"/>
              <a:t>Ediţia</a:t>
            </a:r>
            <a:r>
              <a:rPr lang="ro-RO" dirty="0"/>
              <a:t> a II-a. Biblioteca </a:t>
            </a:r>
            <a:r>
              <a:rPr lang="ro-RO" dirty="0" err="1"/>
              <a:t>performanţei</a:t>
            </a:r>
            <a:r>
              <a:rPr lang="ro-RO" dirty="0"/>
              <a:t> în carieră. Traducere Aurelian </a:t>
            </a:r>
            <a:r>
              <a:rPr lang="ro-RO" dirty="0" err="1"/>
              <a:t>Sburlescu</a:t>
            </a:r>
            <a:r>
              <a:rPr lang="ro-RO" dirty="0"/>
              <a:t>. </a:t>
            </a:r>
            <a:r>
              <a:rPr lang="ro-RO" dirty="0" err="1"/>
              <a:t>Bucureşti</a:t>
            </a:r>
            <a:r>
              <a:rPr lang="ro-RO" dirty="0"/>
              <a:t>: BIC ALL, 2005.</a:t>
            </a:r>
            <a:endParaRPr lang="ru-RU" dirty="0"/>
          </a:p>
          <a:p>
            <a:pPr lvl="0"/>
            <a:r>
              <a:rPr lang="ro-RO" dirty="0" err="1"/>
              <a:t>Pănişoară</a:t>
            </a:r>
            <a:r>
              <a:rPr lang="ro-RO" dirty="0"/>
              <a:t> Ion-Ovidiu. </a:t>
            </a:r>
            <a:r>
              <a:rPr lang="ro-RO" dirty="0" err="1"/>
              <a:t>Comunivarea</a:t>
            </a:r>
            <a:r>
              <a:rPr lang="ro-RO" dirty="0"/>
              <a:t> eficientă. Metode de </a:t>
            </a:r>
            <a:r>
              <a:rPr lang="ro-RO" dirty="0" err="1"/>
              <a:t>interacţiune</a:t>
            </a:r>
            <a:r>
              <a:rPr lang="ro-RO" dirty="0"/>
              <a:t> </a:t>
            </a:r>
            <a:r>
              <a:rPr lang="ro-RO" dirty="0" err="1"/>
              <a:t>educaţională</a:t>
            </a:r>
            <a:r>
              <a:rPr lang="ro-RO" dirty="0"/>
              <a:t>.- </a:t>
            </a:r>
            <a:r>
              <a:rPr lang="ro-RO" dirty="0" err="1"/>
              <a:t>Iaşi</a:t>
            </a:r>
            <a:r>
              <a:rPr lang="ro-RO" dirty="0"/>
              <a:t>: Polirom, 2004.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851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MD" b="1" dirty="0" smtClean="0"/>
              <a:t>A</a:t>
            </a:r>
            <a:r>
              <a:rPr lang="en-US" b="1" dirty="0" err="1" smtClean="0"/>
              <a:t>rgument</a:t>
            </a:r>
            <a:r>
              <a:rPr lang="ro-MD" b="1" dirty="0" err="1" smtClean="0"/>
              <a:t>area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o-MD" dirty="0" err="1"/>
              <a:t>O</a:t>
            </a:r>
            <a:r>
              <a:rPr lang="en-US" dirty="0" err="1" smtClean="0"/>
              <a:t>amenii</a:t>
            </a:r>
            <a:r>
              <a:rPr lang="en-US" dirty="0" smtClean="0"/>
              <a:t> </a:t>
            </a:r>
            <a:r>
              <a:rPr lang="en-US" dirty="0" err="1" smtClean="0"/>
              <a:t>comunică</a:t>
            </a:r>
            <a:r>
              <a:rPr lang="en-US" dirty="0" smtClean="0"/>
              <a:t> </a:t>
            </a:r>
            <a:r>
              <a:rPr lang="ro-MD" dirty="0" smtClean="0"/>
              <a:t>pentru a fi</a:t>
            </a:r>
            <a:r>
              <a:rPr lang="en-US" dirty="0" smtClean="0"/>
              <a:t> </a:t>
            </a:r>
            <a:r>
              <a:rPr lang="en-US" dirty="0" err="1" smtClean="0"/>
              <a:t>înţeles</a:t>
            </a:r>
            <a:r>
              <a:rPr lang="ro-MD" dirty="0" smtClean="0"/>
              <a:t>i</a:t>
            </a:r>
            <a:r>
              <a:rPr lang="en-US" dirty="0" smtClean="0"/>
              <a:t>. </a:t>
            </a:r>
            <a:r>
              <a:rPr lang="en-US" dirty="0" err="1"/>
              <a:t>Înţelesul</a:t>
            </a:r>
            <a:r>
              <a:rPr lang="en-US" dirty="0"/>
              <a:t> nu se reduce </a:t>
            </a:r>
            <a:r>
              <a:rPr lang="en-US" dirty="0" err="1"/>
              <a:t>doar</a:t>
            </a:r>
            <a:r>
              <a:rPr lang="en-US" dirty="0"/>
              <a:t> la </a:t>
            </a:r>
            <a:r>
              <a:rPr lang="en-US" dirty="0" err="1"/>
              <a:t>câteva</a:t>
            </a:r>
            <a:r>
              <a:rPr lang="en-US" dirty="0"/>
              <a:t> </a:t>
            </a:r>
            <a:r>
              <a:rPr lang="en-US" dirty="0" err="1"/>
              <a:t>reguli</a:t>
            </a:r>
            <a:r>
              <a:rPr lang="en-US" dirty="0"/>
              <a:t> precise de </a:t>
            </a:r>
            <a:r>
              <a:rPr lang="en-US" dirty="0" err="1"/>
              <a:t>comunicare</a:t>
            </a:r>
            <a:r>
              <a:rPr lang="en-US" dirty="0"/>
              <a:t>: </a:t>
            </a:r>
            <a:r>
              <a:rPr lang="en-US" dirty="0" err="1"/>
              <a:t>înţelesul</a:t>
            </a:r>
            <a:r>
              <a:rPr lang="en-US" dirty="0"/>
              <a:t>, </a:t>
            </a:r>
            <a:r>
              <a:rPr lang="en-US" dirty="0" err="1"/>
              <a:t>oamenii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-l </a:t>
            </a:r>
            <a:r>
              <a:rPr lang="en-US" dirty="0" err="1"/>
              <a:t>comunică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dezvoltarea</a:t>
            </a:r>
            <a:r>
              <a:rPr lang="en-US" dirty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forme</a:t>
            </a:r>
            <a:r>
              <a:rPr lang="en-US" dirty="0"/>
              <a:t> </a:t>
            </a:r>
            <a:r>
              <a:rPr lang="en-US" dirty="0" err="1"/>
              <a:t>instrumentale</a:t>
            </a:r>
            <a:r>
              <a:rPr lang="en-US" dirty="0"/>
              <a:t> </a:t>
            </a:r>
            <a:r>
              <a:rPr lang="en-US" dirty="0" err="1"/>
              <a:t>comunicaţionale</a:t>
            </a:r>
            <a:r>
              <a:rPr lang="en-US" dirty="0"/>
              <a:t> – </a:t>
            </a:r>
            <a:r>
              <a:rPr lang="en-US" b="1" dirty="0" err="1"/>
              <a:t>argumente</a:t>
            </a:r>
            <a:r>
              <a:rPr lang="en-US" b="1" dirty="0"/>
              <a:t>, </a:t>
            </a:r>
            <a:r>
              <a:rPr lang="en-US" b="1" dirty="0" err="1"/>
              <a:t>persuasiune</a:t>
            </a:r>
            <a:r>
              <a:rPr lang="en-US" b="1" dirty="0"/>
              <a:t>, </a:t>
            </a:r>
            <a:r>
              <a:rPr lang="en-US" b="1" dirty="0" err="1"/>
              <a:t>manipulare</a:t>
            </a:r>
            <a:r>
              <a:rPr lang="en-US" b="1" dirty="0"/>
              <a:t>, </a:t>
            </a:r>
            <a:r>
              <a:rPr lang="en-US" b="1" dirty="0" err="1" smtClean="0"/>
              <a:t>negociere</a:t>
            </a:r>
            <a:r>
              <a:rPr lang="en-US" dirty="0" smtClean="0"/>
              <a:t>, </a:t>
            </a:r>
            <a:r>
              <a:rPr lang="en-US" dirty="0" err="1"/>
              <a:t>formând</a:t>
            </a:r>
            <a:r>
              <a:rPr lang="en-US" dirty="0"/>
              <a:t> </a:t>
            </a:r>
            <a:r>
              <a:rPr lang="en-US" dirty="0" err="1"/>
              <a:t>convingeri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influenţând</a:t>
            </a:r>
            <a:r>
              <a:rPr lang="en-US" dirty="0"/>
              <a:t> </a:t>
            </a:r>
            <a:r>
              <a:rPr lang="en-US" dirty="0" err="1"/>
              <a:t>atitudini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comportamente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ro-MD" dirty="0" err="1" smtClean="0"/>
              <a:t>Asadar</a:t>
            </a:r>
            <a:r>
              <a:rPr lang="ro-MD" dirty="0" smtClean="0"/>
              <a:t>, f</a:t>
            </a:r>
            <a:r>
              <a:rPr lang="en-US" dirty="0" err="1" smtClean="0"/>
              <a:t>orme</a:t>
            </a:r>
            <a:r>
              <a:rPr lang="ro-MD" dirty="0" smtClean="0"/>
              <a:t>le</a:t>
            </a:r>
            <a:r>
              <a:rPr lang="en-US" dirty="0" smtClean="0"/>
              <a:t> </a:t>
            </a:r>
            <a:r>
              <a:rPr lang="en-US" dirty="0" err="1"/>
              <a:t>instrumentale</a:t>
            </a:r>
            <a:r>
              <a:rPr lang="en-US" dirty="0"/>
              <a:t> </a:t>
            </a:r>
            <a:r>
              <a:rPr lang="en-US" dirty="0" err="1" smtClean="0"/>
              <a:t>comunicaţionale</a:t>
            </a:r>
            <a:r>
              <a:rPr lang="ro-MD" dirty="0"/>
              <a:t> </a:t>
            </a:r>
            <a:r>
              <a:rPr lang="ro-MD" dirty="0" smtClean="0"/>
              <a:t>sunt: </a:t>
            </a:r>
          </a:p>
          <a:p>
            <a:pPr marL="0" indent="0">
              <a:buNone/>
            </a:pPr>
            <a:r>
              <a:rPr lang="en-US" b="1" dirty="0" smtClean="0"/>
              <a:t>argument</a:t>
            </a:r>
            <a:r>
              <a:rPr lang="ro-MD" b="1" dirty="0" err="1" smtClean="0"/>
              <a:t>area</a:t>
            </a:r>
            <a:r>
              <a:rPr lang="en-US" b="1" dirty="0" smtClean="0"/>
              <a:t>, </a:t>
            </a:r>
            <a:r>
              <a:rPr lang="en-US" b="1" dirty="0" err="1" smtClean="0"/>
              <a:t>persuasiune</a:t>
            </a:r>
            <a:r>
              <a:rPr lang="ro-MD" b="1" dirty="0" smtClean="0"/>
              <a:t>a</a:t>
            </a:r>
            <a:r>
              <a:rPr lang="en-US" b="1" dirty="0" smtClean="0"/>
              <a:t>, </a:t>
            </a:r>
            <a:r>
              <a:rPr lang="en-US" b="1" dirty="0" err="1" smtClean="0"/>
              <a:t>manipulare</a:t>
            </a:r>
            <a:r>
              <a:rPr lang="ro-MD" b="1" dirty="0" smtClean="0"/>
              <a:t>a</a:t>
            </a:r>
            <a:r>
              <a:rPr lang="en-US" b="1" dirty="0" smtClean="0"/>
              <a:t>, </a:t>
            </a:r>
            <a:r>
              <a:rPr lang="en-US" b="1" dirty="0" err="1" smtClean="0"/>
              <a:t>negociere</a:t>
            </a:r>
            <a:r>
              <a:rPr lang="ro-MD" b="1" dirty="0" smtClean="0"/>
              <a:t>a.</a:t>
            </a:r>
          </a:p>
          <a:p>
            <a:pPr marL="0" indent="0" algn="just">
              <a:buNone/>
            </a:pPr>
            <a:r>
              <a:rPr lang="en-US" dirty="0" err="1">
                <a:solidFill>
                  <a:srgbClr val="FF0000"/>
                </a:solidFill>
              </a:rPr>
              <a:t>Argumentarea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reprezintă</a:t>
            </a:r>
            <a:r>
              <a:rPr lang="en-US" dirty="0"/>
              <a:t> </a:t>
            </a:r>
            <a:r>
              <a:rPr lang="en-US" i="1" dirty="0"/>
              <a:t>o </a:t>
            </a:r>
            <a:r>
              <a:rPr lang="en-US" i="1" dirty="0" err="1"/>
              <a:t>formă</a:t>
            </a:r>
            <a:r>
              <a:rPr lang="en-US" dirty="0"/>
              <a:t> </a:t>
            </a:r>
            <a:r>
              <a:rPr lang="en-US" i="1" dirty="0"/>
              <a:t>de </a:t>
            </a:r>
            <a:r>
              <a:rPr lang="en-US" i="1" dirty="0" err="1"/>
              <a:t>comunicare</a:t>
            </a:r>
            <a:r>
              <a:rPr lang="en-US" i="1" dirty="0"/>
              <a:t> </a:t>
            </a:r>
            <a:r>
              <a:rPr lang="en-US" i="1" dirty="0" err="1"/>
              <a:t>instrumentală</a:t>
            </a:r>
            <a:r>
              <a:rPr lang="en-US" i="1" dirty="0"/>
              <a:t>, care se </a:t>
            </a:r>
            <a:r>
              <a:rPr lang="en-US" i="1" dirty="0" err="1"/>
              <a:t>bazează</a:t>
            </a:r>
            <a:r>
              <a:rPr lang="en-US" dirty="0"/>
              <a:t> </a:t>
            </a:r>
            <a:r>
              <a:rPr lang="en-US" i="1" dirty="0" err="1"/>
              <a:t>pe</a:t>
            </a:r>
            <a:r>
              <a:rPr lang="en-US" dirty="0"/>
              <a:t> </a:t>
            </a:r>
            <a:r>
              <a:rPr lang="en-US" i="1" dirty="0" err="1"/>
              <a:t>raţionamente</a:t>
            </a:r>
            <a:r>
              <a:rPr lang="en-US" i="1" dirty="0"/>
              <a:t> </a:t>
            </a:r>
            <a:r>
              <a:rPr lang="en-US" i="1" dirty="0" err="1"/>
              <a:t>şi</a:t>
            </a:r>
            <a:r>
              <a:rPr lang="en-US" i="1" dirty="0"/>
              <a:t> </a:t>
            </a:r>
            <a:r>
              <a:rPr lang="en-US" i="1" dirty="0" err="1"/>
              <a:t>dovezi</a:t>
            </a:r>
            <a:r>
              <a:rPr lang="en-US" i="1" dirty="0"/>
              <a:t> </a:t>
            </a:r>
            <a:r>
              <a:rPr lang="en-US" i="1" dirty="0" err="1"/>
              <a:t>pentru</a:t>
            </a:r>
            <a:r>
              <a:rPr lang="en-US" i="1" dirty="0"/>
              <a:t> a </a:t>
            </a:r>
            <a:r>
              <a:rPr lang="en-US" i="1" dirty="0" err="1"/>
              <a:t>influenţa</a:t>
            </a:r>
            <a:r>
              <a:rPr lang="en-US" i="1" dirty="0"/>
              <a:t> </a:t>
            </a:r>
            <a:r>
              <a:rPr lang="en-US" i="1" dirty="0" err="1"/>
              <a:t>convingerile</a:t>
            </a:r>
            <a:r>
              <a:rPr lang="en-US" i="1" dirty="0"/>
              <a:t> </a:t>
            </a:r>
            <a:r>
              <a:rPr lang="en-US" i="1" dirty="0" err="1"/>
              <a:t>şi</a:t>
            </a:r>
            <a:r>
              <a:rPr lang="en-US" i="1" dirty="0"/>
              <a:t> </a:t>
            </a:r>
            <a:r>
              <a:rPr lang="en-US" i="1" dirty="0" err="1"/>
              <a:t>comportamentul</a:t>
            </a:r>
            <a:r>
              <a:rPr lang="en-US" i="1" dirty="0"/>
              <a:t> </a:t>
            </a:r>
            <a:r>
              <a:rPr lang="en-US" i="1" dirty="0" err="1"/>
              <a:t>cuiva</a:t>
            </a:r>
            <a:r>
              <a:rPr lang="en-US" i="1" dirty="0"/>
              <a:t> </a:t>
            </a:r>
            <a:r>
              <a:rPr lang="en-US" i="1" dirty="0" err="1"/>
              <a:t>prin</a:t>
            </a:r>
            <a:r>
              <a:rPr lang="en-US" i="1" dirty="0"/>
              <a:t> </a:t>
            </a:r>
            <a:r>
              <a:rPr lang="en-US" i="1" dirty="0" err="1"/>
              <a:t>folosirea</a:t>
            </a:r>
            <a:r>
              <a:rPr lang="en-US" i="1" dirty="0"/>
              <a:t> de </a:t>
            </a:r>
            <a:r>
              <a:rPr lang="en-US" i="1" dirty="0" err="1"/>
              <a:t>mesaje</a:t>
            </a:r>
            <a:r>
              <a:rPr lang="en-US" i="1" dirty="0"/>
              <a:t> </a:t>
            </a:r>
            <a:r>
              <a:rPr lang="en-US" i="1" dirty="0" err="1"/>
              <a:t>orale</a:t>
            </a:r>
            <a:r>
              <a:rPr lang="en-US" i="1" dirty="0"/>
              <a:t> </a:t>
            </a:r>
            <a:r>
              <a:rPr lang="en-US" i="1" dirty="0" err="1"/>
              <a:t>sau</a:t>
            </a:r>
            <a:r>
              <a:rPr lang="en-US" i="1" dirty="0"/>
              <a:t> </a:t>
            </a:r>
            <a:r>
              <a:rPr lang="en-US" i="1" dirty="0" err="1"/>
              <a:t>scrise</a:t>
            </a:r>
            <a:r>
              <a:rPr lang="en-US" dirty="0"/>
              <a:t>.</a:t>
            </a:r>
            <a:endParaRPr lang="ru-RU" dirty="0"/>
          </a:p>
          <a:p>
            <a:pPr marL="0" indent="0" algn="just">
              <a:buNone/>
            </a:pPr>
            <a:r>
              <a:rPr lang="en-US" b="1" i="1" dirty="0" err="1"/>
              <a:t>Scopul</a:t>
            </a:r>
            <a:r>
              <a:rPr lang="en-US" b="1" i="1" dirty="0"/>
              <a:t> </a:t>
            </a:r>
            <a:r>
              <a:rPr lang="en-US" dirty="0" err="1"/>
              <a:t>celui</a:t>
            </a:r>
            <a:r>
              <a:rPr lang="en-US" dirty="0"/>
              <a:t> care </a:t>
            </a:r>
            <a:r>
              <a:rPr lang="en-US" dirty="0" err="1"/>
              <a:t>practică</a:t>
            </a:r>
            <a:r>
              <a:rPr lang="en-US" b="1" i="1" dirty="0"/>
              <a:t> </a:t>
            </a:r>
            <a:r>
              <a:rPr lang="en-US" dirty="0" err="1"/>
              <a:t>argumentarea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b="1" i="1" dirty="0"/>
              <a:t> </a:t>
            </a:r>
            <a:r>
              <a:rPr lang="en-US" dirty="0" err="1"/>
              <a:t>câştige</a:t>
            </a:r>
            <a:r>
              <a:rPr lang="en-US" dirty="0"/>
              <a:t> </a:t>
            </a:r>
            <a:r>
              <a:rPr lang="en-US" dirty="0" err="1"/>
              <a:t>acordul</a:t>
            </a:r>
            <a:r>
              <a:rPr lang="en-US" dirty="0"/>
              <a:t> </a:t>
            </a:r>
            <a:r>
              <a:rPr lang="en-US" dirty="0" err="1"/>
              <a:t>publicului</a:t>
            </a:r>
            <a:r>
              <a:rPr lang="en-US" dirty="0"/>
              <a:t> </a:t>
            </a:r>
            <a:r>
              <a:rPr lang="en-US" dirty="0" err="1"/>
              <a:t>referitor</a:t>
            </a:r>
            <a:r>
              <a:rPr lang="en-US" dirty="0"/>
              <a:t> la</a:t>
            </a:r>
            <a:r>
              <a:rPr lang="en-US" b="1" i="1" dirty="0"/>
              <a:t> </a:t>
            </a:r>
            <a:r>
              <a:rPr lang="en-US" dirty="0" err="1"/>
              <a:t>chestiunea</a:t>
            </a:r>
            <a:r>
              <a:rPr lang="en-US" dirty="0"/>
              <a:t> </a:t>
            </a:r>
            <a:r>
              <a:rPr lang="en-US" dirty="0" err="1"/>
              <a:t>aflată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discuţie</a:t>
            </a:r>
            <a:r>
              <a:rPr lang="en-US" dirty="0"/>
              <a:t>. </a:t>
            </a:r>
            <a:r>
              <a:rPr lang="en-US" dirty="0" err="1"/>
              <a:t>Argumentarea</a:t>
            </a:r>
            <a:r>
              <a:rPr lang="en-US" dirty="0"/>
              <a:t> nu </a:t>
            </a:r>
            <a:r>
              <a:rPr lang="en-US" dirty="0" err="1"/>
              <a:t>este</a:t>
            </a:r>
            <a:r>
              <a:rPr lang="en-US" dirty="0"/>
              <a:t> un </a:t>
            </a:r>
            <a:r>
              <a:rPr lang="en-US" dirty="0" err="1"/>
              <a:t>scop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sine, ci un </a:t>
            </a:r>
            <a:r>
              <a:rPr lang="en-US" dirty="0" err="1"/>
              <a:t>mijloc</a:t>
            </a:r>
            <a:r>
              <a:rPr lang="en-US" dirty="0"/>
              <a:t> de a </a:t>
            </a:r>
            <a:r>
              <a:rPr lang="en-US" dirty="0" err="1"/>
              <a:t>ajunge</a:t>
            </a:r>
            <a:r>
              <a:rPr lang="en-US" dirty="0"/>
              <a:t> la un </a:t>
            </a:r>
            <a:r>
              <a:rPr lang="en-US" dirty="0" err="1"/>
              <a:t>consens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la o </a:t>
            </a:r>
            <a:r>
              <a:rPr lang="en-US" dirty="0" err="1"/>
              <a:t>hotărâre</a:t>
            </a:r>
            <a:r>
              <a:rPr lang="en-US" dirty="0"/>
              <a:t>.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4608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MD" b="1" dirty="0"/>
              <a:t>A</a:t>
            </a:r>
            <a:r>
              <a:rPr lang="en-US" b="1" dirty="0" err="1"/>
              <a:t>rgument</a:t>
            </a:r>
            <a:r>
              <a:rPr lang="ro-MD" b="1" dirty="0" err="1"/>
              <a:t>area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Argumentarea</a:t>
            </a:r>
            <a:r>
              <a:rPr lang="ru-RU" dirty="0"/>
              <a:t> </a:t>
            </a:r>
            <a:r>
              <a:rPr lang="ru-RU" dirty="0" err="1"/>
              <a:t>ne</a:t>
            </a:r>
            <a:r>
              <a:rPr lang="ru-RU" dirty="0"/>
              <a:t> </a:t>
            </a:r>
            <a:r>
              <a:rPr lang="ru-RU" dirty="0" err="1"/>
              <a:t>este</a:t>
            </a:r>
            <a:r>
              <a:rPr lang="ru-RU" dirty="0"/>
              <a:t> </a:t>
            </a:r>
            <a:r>
              <a:rPr lang="ru-RU" dirty="0" err="1"/>
              <a:t>necesară</a:t>
            </a:r>
            <a:r>
              <a:rPr lang="ru-RU" dirty="0"/>
              <a:t>:</a:t>
            </a:r>
          </a:p>
          <a:p>
            <a:r>
              <a:rPr lang="en-US" i="1" dirty="0" err="1" smtClean="0"/>
              <a:t>în</a:t>
            </a:r>
            <a:r>
              <a:rPr lang="en-US" i="1" dirty="0" smtClean="0"/>
              <a:t> </a:t>
            </a:r>
            <a:r>
              <a:rPr lang="en-US" i="1" dirty="0" err="1"/>
              <a:t>viaţa</a:t>
            </a:r>
            <a:r>
              <a:rPr lang="en-US" i="1" dirty="0"/>
              <a:t> de </a:t>
            </a:r>
            <a:r>
              <a:rPr lang="en-US" i="1" dirty="0" err="1"/>
              <a:t>zi</a:t>
            </a:r>
            <a:r>
              <a:rPr lang="en-US" i="1" dirty="0"/>
              <a:t> cu </a:t>
            </a:r>
            <a:r>
              <a:rPr lang="en-US" i="1" dirty="0" err="1"/>
              <a:t>zi</a:t>
            </a:r>
            <a:r>
              <a:rPr lang="en-US" i="1" dirty="0"/>
              <a:t>, </a:t>
            </a:r>
            <a:r>
              <a:rPr lang="en-US" i="1" dirty="0" err="1"/>
              <a:t>pentru</a:t>
            </a:r>
            <a:r>
              <a:rPr lang="en-US" i="1" dirty="0"/>
              <a:t> a produce </a:t>
            </a:r>
            <a:r>
              <a:rPr lang="en-US" i="1" dirty="0" err="1"/>
              <a:t>judecăţi</a:t>
            </a:r>
            <a:r>
              <a:rPr lang="en-US" i="1" dirty="0"/>
              <a:t> de </a:t>
            </a:r>
            <a:r>
              <a:rPr lang="en-US" i="1" dirty="0" err="1"/>
              <a:t>ordin</a:t>
            </a:r>
            <a:r>
              <a:rPr lang="en-US" i="1" dirty="0"/>
              <a:t> </a:t>
            </a:r>
            <a:r>
              <a:rPr lang="en-US" i="1" dirty="0" err="1"/>
              <a:t>practic</a:t>
            </a:r>
            <a:r>
              <a:rPr lang="en-US" dirty="0" smtClean="0"/>
              <a:t>.</a:t>
            </a:r>
            <a:endParaRPr lang="ro-MD" dirty="0" smtClean="0"/>
          </a:p>
          <a:p>
            <a:r>
              <a:rPr lang="en-US" i="1" dirty="0" err="1"/>
              <a:t>pentru</a:t>
            </a:r>
            <a:r>
              <a:rPr lang="en-US" i="1" dirty="0"/>
              <a:t> a </a:t>
            </a:r>
            <a:r>
              <a:rPr lang="en-US" i="1" dirty="0" err="1"/>
              <a:t>hotărâ</a:t>
            </a:r>
            <a:r>
              <a:rPr lang="en-US" i="1" dirty="0"/>
              <a:t> </a:t>
            </a:r>
            <a:r>
              <a:rPr lang="en-US" i="1" dirty="0" err="1"/>
              <a:t>în</a:t>
            </a:r>
            <a:r>
              <a:rPr lang="en-US" i="1" dirty="0"/>
              <a:t> </a:t>
            </a:r>
            <a:r>
              <a:rPr lang="en-US" i="1" dirty="0" err="1"/>
              <a:t>multe</a:t>
            </a:r>
            <a:r>
              <a:rPr lang="en-US" i="1" dirty="0"/>
              <a:t> </a:t>
            </a:r>
            <a:r>
              <a:rPr lang="en-US" i="1" dirty="0" err="1"/>
              <a:t>situaţii</a:t>
            </a:r>
            <a:r>
              <a:rPr lang="en-US" i="1" dirty="0"/>
              <a:t> </a:t>
            </a:r>
            <a:r>
              <a:rPr lang="en-US" i="1" dirty="0" err="1"/>
              <a:t>în</a:t>
            </a:r>
            <a:r>
              <a:rPr lang="en-US" i="1" dirty="0"/>
              <a:t> care </a:t>
            </a:r>
            <a:r>
              <a:rPr lang="en-US" i="1" dirty="0" err="1"/>
              <a:t>apar</a:t>
            </a:r>
            <a:r>
              <a:rPr lang="en-US" i="1" dirty="0"/>
              <a:t> </a:t>
            </a:r>
            <a:r>
              <a:rPr lang="en-US" i="1" dirty="0" err="1"/>
              <a:t>diferenţe</a:t>
            </a:r>
            <a:r>
              <a:rPr lang="en-US" i="1" dirty="0"/>
              <a:t> de </a:t>
            </a:r>
            <a:r>
              <a:rPr lang="en-US" i="1" dirty="0" err="1"/>
              <a:t>opinie</a:t>
            </a:r>
            <a:r>
              <a:rPr lang="en-US" i="1" dirty="0"/>
              <a:t>, </a:t>
            </a:r>
            <a:r>
              <a:rPr lang="en-US" i="1" dirty="0" err="1"/>
              <a:t>întrebări</a:t>
            </a:r>
            <a:r>
              <a:rPr lang="en-US" i="1" dirty="0"/>
              <a:t> </a:t>
            </a:r>
            <a:r>
              <a:rPr lang="en-US" i="1" dirty="0" err="1"/>
              <a:t>şi</a:t>
            </a:r>
            <a:r>
              <a:rPr lang="en-US" i="1" dirty="0"/>
              <a:t> </a:t>
            </a:r>
            <a:r>
              <a:rPr lang="en-US" i="1" dirty="0" err="1"/>
              <a:t>incertitudini</a:t>
            </a:r>
            <a:r>
              <a:rPr lang="en-US" dirty="0" smtClean="0"/>
              <a:t>.</a:t>
            </a:r>
            <a:endParaRPr lang="ro-MD" dirty="0" smtClean="0"/>
          </a:p>
          <a:p>
            <a:r>
              <a:rPr lang="en-US" i="1" dirty="0"/>
              <a:t>de a </a:t>
            </a:r>
            <a:r>
              <a:rPr lang="en-US" i="1" dirty="0" err="1"/>
              <a:t>folosi</a:t>
            </a:r>
            <a:r>
              <a:rPr lang="en-US" i="1" dirty="0"/>
              <a:t> o </a:t>
            </a:r>
            <a:r>
              <a:rPr lang="en-US" i="1" dirty="0" err="1"/>
              <a:t>metodă</a:t>
            </a:r>
            <a:r>
              <a:rPr lang="en-US" i="1" dirty="0"/>
              <a:t> </a:t>
            </a:r>
            <a:r>
              <a:rPr lang="en-US" i="1" dirty="0" err="1"/>
              <a:t>credibilă</a:t>
            </a:r>
            <a:r>
              <a:rPr lang="en-US" i="1" dirty="0"/>
              <a:t> </a:t>
            </a:r>
            <a:r>
              <a:rPr lang="en-US" i="1" dirty="0" err="1"/>
              <a:t>pentru</a:t>
            </a:r>
            <a:r>
              <a:rPr lang="en-US" i="1" dirty="0"/>
              <a:t> a </a:t>
            </a:r>
            <a:r>
              <a:rPr lang="en-US" i="1" dirty="0" err="1"/>
              <a:t>ajunge</a:t>
            </a:r>
            <a:r>
              <a:rPr lang="en-US" i="1" dirty="0"/>
              <a:t> la </a:t>
            </a:r>
            <a:r>
              <a:rPr lang="en-US" i="1" dirty="0" err="1"/>
              <a:t>adevărul</a:t>
            </a:r>
            <a:r>
              <a:rPr lang="en-US" i="1" dirty="0"/>
              <a:t> </a:t>
            </a:r>
            <a:r>
              <a:rPr lang="en-US" i="1" dirty="0" err="1"/>
              <a:t>probabil</a:t>
            </a:r>
            <a:r>
              <a:rPr lang="en-US" i="1" dirty="0"/>
              <a:t> al </a:t>
            </a:r>
            <a:r>
              <a:rPr lang="en-US" i="1" dirty="0" err="1"/>
              <a:t>unei</a:t>
            </a:r>
            <a:r>
              <a:rPr lang="en-US" i="1" dirty="0"/>
              <a:t> </a:t>
            </a:r>
            <a:r>
              <a:rPr lang="en-US" i="1" dirty="0" err="1"/>
              <a:t>chestiuni</a:t>
            </a:r>
            <a:r>
              <a:rPr lang="en-US" i="1" dirty="0"/>
              <a:t> </a:t>
            </a:r>
            <a:r>
              <a:rPr lang="en-US" i="1" dirty="0" err="1"/>
              <a:t>aflate</a:t>
            </a:r>
            <a:r>
              <a:rPr lang="en-US" i="1" dirty="0"/>
              <a:t> </a:t>
            </a:r>
            <a:r>
              <a:rPr lang="en-US" i="1" dirty="0" err="1"/>
              <a:t>în</a:t>
            </a:r>
            <a:r>
              <a:rPr lang="en-US" i="1" dirty="0"/>
              <a:t> </a:t>
            </a:r>
            <a:r>
              <a:rPr lang="en-US" i="1" dirty="0" err="1"/>
              <a:t>dispută</a:t>
            </a:r>
            <a:r>
              <a:rPr lang="en-US" dirty="0" smtClean="0"/>
              <a:t>.</a:t>
            </a:r>
            <a:endParaRPr lang="ro-MD" dirty="0" smtClean="0"/>
          </a:p>
          <a:p>
            <a:r>
              <a:rPr lang="en-US" i="1" dirty="0"/>
              <a:t>de a </a:t>
            </a:r>
            <a:r>
              <a:rPr lang="en-US" i="1" dirty="0" err="1"/>
              <a:t>mări</a:t>
            </a:r>
            <a:r>
              <a:rPr lang="en-US" i="1" dirty="0"/>
              <a:t> </a:t>
            </a:r>
            <a:r>
              <a:rPr lang="en-US" i="1" dirty="0" err="1"/>
              <a:t>gradul</a:t>
            </a:r>
            <a:r>
              <a:rPr lang="en-US" i="1" dirty="0"/>
              <a:t> de </a:t>
            </a:r>
            <a:r>
              <a:rPr lang="en-US" i="1" dirty="0" err="1"/>
              <a:t>flexibilitate</a:t>
            </a:r>
            <a:r>
              <a:rPr lang="en-US" i="1" dirty="0"/>
              <a:t> </a:t>
            </a:r>
            <a:r>
              <a:rPr lang="en-US" i="1" dirty="0" smtClean="0"/>
              <a:t>personal</a:t>
            </a:r>
            <a:endParaRPr lang="ro-MD" i="1" dirty="0" smtClean="0"/>
          </a:p>
          <a:p>
            <a:r>
              <a:rPr lang="en-US" i="1" dirty="0" err="1"/>
              <a:t>disponibilitatea</a:t>
            </a:r>
            <a:r>
              <a:rPr lang="en-US" i="1" dirty="0"/>
              <a:t> </a:t>
            </a:r>
            <a:r>
              <a:rPr lang="en-US" i="1" dirty="0" err="1"/>
              <a:t>ascultătorilor</a:t>
            </a:r>
            <a:r>
              <a:rPr lang="en-US" i="1" dirty="0"/>
              <a:t> </a:t>
            </a:r>
            <a:r>
              <a:rPr lang="en-US" i="1" dirty="0" err="1"/>
              <a:t>sau</a:t>
            </a:r>
            <a:r>
              <a:rPr lang="en-US" i="1" dirty="0"/>
              <a:t> </a:t>
            </a:r>
            <a:r>
              <a:rPr lang="en-US" i="1" dirty="0" err="1"/>
              <a:t>cititorilor</a:t>
            </a:r>
            <a:r>
              <a:rPr lang="en-US" i="1" dirty="0"/>
              <a:t> de a-</a:t>
            </a:r>
            <a:r>
              <a:rPr lang="en-US" i="1" dirty="0" err="1"/>
              <a:t>şi</a:t>
            </a:r>
            <a:r>
              <a:rPr lang="en-US" i="1" dirty="0"/>
              <a:t> </a:t>
            </a:r>
            <a:r>
              <a:rPr lang="en-US" i="1" dirty="0" err="1"/>
              <a:t>modifica</a:t>
            </a:r>
            <a:r>
              <a:rPr lang="en-US" i="1" dirty="0"/>
              <a:t> </a:t>
            </a:r>
            <a:r>
              <a:rPr lang="en-US" i="1" dirty="0" err="1"/>
              <a:t>convingerile</a:t>
            </a:r>
            <a:r>
              <a:rPr lang="en-US" i="1" dirty="0"/>
              <a:t> </a:t>
            </a:r>
            <a:r>
              <a:rPr lang="en-US" i="1" dirty="0" err="1"/>
              <a:t>sau</a:t>
            </a:r>
            <a:r>
              <a:rPr lang="en-US" i="1" dirty="0"/>
              <a:t> </a:t>
            </a:r>
            <a:r>
              <a:rPr lang="en-US" i="1" dirty="0" err="1"/>
              <a:t>comportamentul</a:t>
            </a:r>
            <a:r>
              <a:rPr lang="en-US" i="1" dirty="0"/>
              <a:t> </a:t>
            </a:r>
            <a:r>
              <a:rPr lang="en-US" i="1" dirty="0" err="1" smtClean="0"/>
              <a:t>datorită</a:t>
            </a:r>
            <a:r>
              <a:rPr lang="en-US" i="1" dirty="0" smtClean="0"/>
              <a:t> </a:t>
            </a:r>
            <a:r>
              <a:rPr lang="en-US" i="1" dirty="0" err="1"/>
              <a:t>rolului</a:t>
            </a:r>
            <a:r>
              <a:rPr lang="en-US" i="1" dirty="0"/>
              <a:t> </a:t>
            </a:r>
            <a:r>
              <a:rPr lang="en-US" i="1" dirty="0" err="1"/>
              <a:t>pe</a:t>
            </a:r>
            <a:r>
              <a:rPr lang="en-US" i="1" dirty="0"/>
              <a:t> care </a:t>
            </a:r>
            <a:r>
              <a:rPr lang="en-US" i="1" dirty="0" err="1"/>
              <a:t>şi</a:t>
            </a:r>
            <a:r>
              <a:rPr lang="en-US" i="1" dirty="0"/>
              <a:t>-l </a:t>
            </a:r>
            <a:r>
              <a:rPr lang="en-US" i="1" dirty="0" err="1"/>
              <a:t>asumă</a:t>
            </a:r>
            <a:r>
              <a:rPr lang="en-US" i="1" dirty="0"/>
              <a:t> </a:t>
            </a:r>
            <a:r>
              <a:rPr lang="en-US" i="1" dirty="0" err="1"/>
              <a:t>în</a:t>
            </a:r>
            <a:r>
              <a:rPr lang="en-US" i="1" dirty="0"/>
              <a:t> </a:t>
            </a:r>
            <a:r>
              <a:rPr lang="en-US" i="1" dirty="0" err="1"/>
              <a:t>procesul</a:t>
            </a:r>
            <a:r>
              <a:rPr lang="en-US" i="1" dirty="0"/>
              <a:t> </a:t>
            </a:r>
            <a:r>
              <a:rPr lang="en-US" i="1" dirty="0" err="1"/>
              <a:t>argumentării</a:t>
            </a:r>
            <a:r>
              <a:rPr lang="en-US" dirty="0" smtClean="0"/>
              <a:t>.</a:t>
            </a:r>
            <a:endParaRPr lang="ro-MD" dirty="0" smtClean="0"/>
          </a:p>
          <a:p>
            <a:r>
              <a:rPr lang="en-US" i="1" dirty="0" err="1"/>
              <a:t>pentru</a:t>
            </a:r>
            <a:r>
              <a:rPr lang="en-US" i="1" dirty="0"/>
              <a:t> a ne </a:t>
            </a:r>
            <a:r>
              <a:rPr lang="en-US" i="1" dirty="0" err="1"/>
              <a:t>umaniza</a:t>
            </a:r>
            <a:r>
              <a:rPr lang="en-US" i="1" dirty="0"/>
              <a:t> </a:t>
            </a:r>
            <a:r>
              <a:rPr lang="en-US" i="1" dirty="0" err="1"/>
              <a:t>şi</a:t>
            </a:r>
            <a:r>
              <a:rPr lang="en-US" i="1" dirty="0"/>
              <a:t> </a:t>
            </a:r>
            <a:r>
              <a:rPr lang="en-US" i="1" dirty="0" err="1"/>
              <a:t>civiliza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605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MD" b="1" dirty="0"/>
              <a:t>A</a:t>
            </a:r>
            <a:r>
              <a:rPr lang="en-US" b="1" dirty="0" err="1"/>
              <a:t>rgument</a:t>
            </a:r>
            <a:r>
              <a:rPr lang="ro-MD" b="1" dirty="0" err="1"/>
              <a:t>area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err="1"/>
              <a:t>Argumentarea</a:t>
            </a:r>
            <a:r>
              <a:rPr lang="en-US" i="1" dirty="0"/>
              <a:t> </a:t>
            </a:r>
            <a:r>
              <a:rPr lang="en-US" i="1" dirty="0" err="1"/>
              <a:t>poate</a:t>
            </a:r>
            <a:r>
              <a:rPr lang="en-US" i="1" dirty="0"/>
              <a:t> </a:t>
            </a:r>
            <a:r>
              <a:rPr lang="en-US" i="1" dirty="0" err="1"/>
              <a:t>avea</a:t>
            </a:r>
            <a:r>
              <a:rPr lang="en-US" i="1" dirty="0"/>
              <a:t> </a:t>
            </a:r>
            <a:r>
              <a:rPr lang="en-US" i="1" dirty="0" err="1"/>
              <a:t>si</a:t>
            </a:r>
            <a:r>
              <a:rPr lang="en-US" i="1" dirty="0"/>
              <a:t> </a:t>
            </a:r>
            <a:r>
              <a:rPr lang="en-US" b="1" i="1" dirty="0" err="1"/>
              <a:t>efecte</a:t>
            </a:r>
            <a:r>
              <a:rPr lang="en-US" b="1" i="1" dirty="0"/>
              <a:t> negative. </a:t>
            </a:r>
            <a:endParaRPr lang="ro-MD" b="1" i="1" dirty="0" smtClean="0"/>
          </a:p>
          <a:p>
            <a:pPr marL="0" indent="0">
              <a:buNone/>
            </a:pPr>
            <a:r>
              <a:rPr lang="en-US" i="1" dirty="0" err="1" smtClean="0"/>
              <a:t>Acestea</a:t>
            </a:r>
            <a:r>
              <a:rPr lang="en-US" i="1" dirty="0" smtClean="0"/>
              <a:t> </a:t>
            </a:r>
            <a:r>
              <a:rPr lang="en-US" i="1" dirty="0" err="1"/>
              <a:t>decurg</a:t>
            </a:r>
            <a:r>
              <a:rPr lang="en-US" i="1" dirty="0"/>
              <a:t> din </a:t>
            </a:r>
            <a:r>
              <a:rPr lang="en-US" i="1" dirty="0" err="1"/>
              <a:t>felul</a:t>
            </a:r>
            <a:r>
              <a:rPr lang="en-US" i="1" dirty="0"/>
              <a:t> in care </a:t>
            </a:r>
            <a:r>
              <a:rPr lang="en-US" i="1" dirty="0" err="1"/>
              <a:t>oamenii</a:t>
            </a:r>
            <a:r>
              <a:rPr lang="en-US" i="1" dirty="0"/>
              <a:t> </a:t>
            </a:r>
            <a:r>
              <a:rPr lang="en-US" i="1" dirty="0" err="1"/>
              <a:t>folosesc</a:t>
            </a:r>
            <a:r>
              <a:rPr lang="en-US" i="1" dirty="0"/>
              <a:t> </a:t>
            </a:r>
            <a:r>
              <a:rPr lang="en-US" i="1" dirty="0" err="1"/>
              <a:t>argumentele</a:t>
            </a:r>
            <a:r>
              <a:rPr lang="en-US" i="1" dirty="0"/>
              <a:t>. </a:t>
            </a:r>
            <a:r>
              <a:rPr lang="en-US" i="1" dirty="0" err="1"/>
              <a:t>Retorica</a:t>
            </a:r>
            <a:r>
              <a:rPr lang="en-US" i="1" dirty="0"/>
              <a:t> </a:t>
            </a:r>
            <a:r>
              <a:rPr lang="en-US" i="1" dirty="0" err="1"/>
              <a:t>persoanelor</a:t>
            </a:r>
            <a:r>
              <a:rPr lang="en-US" i="1" dirty="0"/>
              <a:t> </a:t>
            </a:r>
            <a:r>
              <a:rPr lang="en-US" i="1" dirty="0" err="1"/>
              <a:t>sau</a:t>
            </a:r>
            <a:r>
              <a:rPr lang="en-US" i="1" dirty="0"/>
              <a:t> a </a:t>
            </a:r>
            <a:r>
              <a:rPr lang="en-US" i="1" dirty="0" err="1"/>
              <a:t>grupurilor</a:t>
            </a:r>
            <a:r>
              <a:rPr lang="en-US" i="1" dirty="0"/>
              <a:t> care </a:t>
            </a:r>
            <a:r>
              <a:rPr lang="en-US" i="1" dirty="0" err="1"/>
              <a:t>indeamna</a:t>
            </a:r>
            <a:r>
              <a:rPr lang="en-US" i="1" dirty="0"/>
              <a:t> la </a:t>
            </a:r>
            <a:r>
              <a:rPr lang="en-US" i="1" dirty="0" err="1" smtClean="0"/>
              <a:t>ur</a:t>
            </a:r>
            <a:r>
              <a:rPr lang="ro-MD" i="1" dirty="0" smtClean="0"/>
              <a:t>ă</a:t>
            </a:r>
            <a:r>
              <a:rPr lang="en-US" i="1" dirty="0" smtClean="0"/>
              <a:t>, </a:t>
            </a:r>
            <a:r>
              <a:rPr lang="en-US" i="1" dirty="0"/>
              <a:t>care </a:t>
            </a:r>
            <a:r>
              <a:rPr lang="en-US" i="1" dirty="0" err="1"/>
              <a:t>sustin</a:t>
            </a:r>
            <a:r>
              <a:rPr lang="en-US" i="1" dirty="0"/>
              <a:t> </a:t>
            </a:r>
            <a:r>
              <a:rPr lang="en-US" i="1" dirty="0" err="1"/>
              <a:t>ca</a:t>
            </a:r>
            <a:r>
              <a:rPr lang="en-US" i="1" dirty="0"/>
              <a:t> o </a:t>
            </a:r>
            <a:r>
              <a:rPr lang="en-US" i="1" dirty="0" err="1" smtClean="0"/>
              <a:t>anumit</a:t>
            </a:r>
            <a:r>
              <a:rPr lang="ro-MD" i="1" dirty="0" smtClean="0"/>
              <a:t>ă</a:t>
            </a:r>
            <a:r>
              <a:rPr lang="en-US" i="1" dirty="0" smtClean="0"/>
              <a:t> </a:t>
            </a:r>
            <a:r>
              <a:rPr lang="en-US" i="1" dirty="0" err="1"/>
              <a:t>religie</a:t>
            </a:r>
            <a:r>
              <a:rPr lang="en-US" i="1" dirty="0"/>
              <a:t> </a:t>
            </a:r>
            <a:r>
              <a:rPr lang="en-US" i="1" dirty="0" err="1"/>
              <a:t>sau</a:t>
            </a:r>
            <a:r>
              <a:rPr lang="en-US" i="1" dirty="0"/>
              <a:t> o </a:t>
            </a:r>
            <a:r>
              <a:rPr lang="en-US" i="1" dirty="0" err="1"/>
              <a:t>anumita</a:t>
            </a:r>
            <a:r>
              <a:rPr lang="en-US" i="1" dirty="0"/>
              <a:t> </a:t>
            </a:r>
            <a:r>
              <a:rPr lang="en-US" i="1" dirty="0" err="1"/>
              <a:t>natiune</a:t>
            </a:r>
            <a:r>
              <a:rPr lang="en-US" i="1" dirty="0"/>
              <a:t> </a:t>
            </a:r>
            <a:r>
              <a:rPr lang="en-US" i="1" dirty="0" err="1"/>
              <a:t>ar</a:t>
            </a:r>
            <a:r>
              <a:rPr lang="en-US" i="1" dirty="0"/>
              <a:t> fi </a:t>
            </a:r>
            <a:r>
              <a:rPr lang="en-US" i="1" dirty="0" err="1"/>
              <a:t>superioara</a:t>
            </a:r>
            <a:r>
              <a:rPr lang="en-US" i="1" dirty="0"/>
              <a:t> </a:t>
            </a:r>
            <a:r>
              <a:rPr lang="en-US" i="1" dirty="0" err="1"/>
              <a:t>tuturor</a:t>
            </a:r>
            <a:r>
              <a:rPr lang="en-US" i="1" dirty="0"/>
              <a:t> </a:t>
            </a:r>
            <a:r>
              <a:rPr lang="en-US" i="1" dirty="0" err="1"/>
              <a:t>celorlalte</a:t>
            </a:r>
            <a:r>
              <a:rPr lang="en-US" i="1" dirty="0"/>
              <a:t>, </a:t>
            </a:r>
            <a:r>
              <a:rPr lang="en-US" i="1" dirty="0" err="1"/>
              <a:t>sustinerea</a:t>
            </a:r>
            <a:r>
              <a:rPr lang="en-US" i="1" dirty="0"/>
              <a:t> de </a:t>
            </a:r>
            <a:r>
              <a:rPr lang="en-US" i="1" dirty="0" err="1"/>
              <a:t>catre</a:t>
            </a:r>
            <a:r>
              <a:rPr lang="en-US" i="1" dirty="0"/>
              <a:t> </a:t>
            </a:r>
            <a:r>
              <a:rPr lang="en-US" i="1" dirty="0" err="1"/>
              <a:t>reprezentantii</a:t>
            </a:r>
            <a:r>
              <a:rPr lang="en-US" i="1" dirty="0"/>
              <a:t> </a:t>
            </a:r>
            <a:r>
              <a:rPr lang="en-US" i="1" dirty="0" err="1"/>
              <a:t>unor</a:t>
            </a:r>
            <a:r>
              <a:rPr lang="en-US" i="1" dirty="0"/>
              <a:t> </a:t>
            </a:r>
            <a:r>
              <a:rPr lang="en-US" i="1" dirty="0" err="1"/>
              <a:t>conceptii</a:t>
            </a:r>
            <a:r>
              <a:rPr lang="en-US" i="1" dirty="0"/>
              <a:t> </a:t>
            </a:r>
            <a:r>
              <a:rPr lang="en-US" i="1" dirty="0" err="1"/>
              <a:t>politice</a:t>
            </a:r>
            <a:r>
              <a:rPr lang="en-US" i="1" dirty="0"/>
              <a:t>, doctrine </a:t>
            </a:r>
            <a:r>
              <a:rPr lang="en-US" i="1" dirty="0" err="1"/>
              <a:t>sau</a:t>
            </a:r>
            <a:r>
              <a:rPr lang="en-US" i="1" dirty="0"/>
              <a:t> </a:t>
            </a:r>
            <a:r>
              <a:rPr lang="en-US" i="1" dirty="0" err="1"/>
              <a:t>ideologii</a:t>
            </a:r>
            <a:r>
              <a:rPr lang="en-US" i="1" dirty="0"/>
              <a:t> care </a:t>
            </a:r>
            <a:r>
              <a:rPr lang="en-US" i="1" dirty="0" err="1"/>
              <a:t>pretind</a:t>
            </a:r>
            <a:r>
              <a:rPr lang="en-US" i="1" dirty="0"/>
              <a:t> </a:t>
            </a:r>
            <a:r>
              <a:rPr lang="en-US" i="1" dirty="0" err="1"/>
              <a:t>ca</a:t>
            </a:r>
            <a:r>
              <a:rPr lang="en-US" i="1" dirty="0"/>
              <a:t> </a:t>
            </a:r>
            <a:r>
              <a:rPr lang="en-US" i="1" dirty="0" err="1"/>
              <a:t>orice</a:t>
            </a:r>
            <a:r>
              <a:rPr lang="en-US" i="1" dirty="0"/>
              <a:t> </a:t>
            </a:r>
            <a:r>
              <a:rPr lang="en-US" i="1" dirty="0" err="1"/>
              <a:t>conceptie</a:t>
            </a:r>
            <a:r>
              <a:rPr lang="en-US" i="1" dirty="0"/>
              <a:t> </a:t>
            </a:r>
            <a:r>
              <a:rPr lang="en-US" i="1" dirty="0" err="1"/>
              <a:t>contrara</a:t>
            </a:r>
            <a:r>
              <a:rPr lang="en-US" i="1" dirty="0"/>
              <a:t> </a:t>
            </a:r>
            <a:r>
              <a:rPr lang="en-US" i="1" dirty="0" err="1"/>
              <a:t>celor</a:t>
            </a:r>
            <a:r>
              <a:rPr lang="en-US" i="1" dirty="0"/>
              <a:t> </a:t>
            </a:r>
            <a:r>
              <a:rPr lang="en-US" i="1" dirty="0" err="1"/>
              <a:t>pe</a:t>
            </a:r>
            <a:r>
              <a:rPr lang="en-US" i="1" dirty="0"/>
              <a:t> care le </a:t>
            </a:r>
            <a:r>
              <a:rPr lang="en-US" i="1" dirty="0" err="1"/>
              <a:t>sustin</a:t>
            </a:r>
            <a:r>
              <a:rPr lang="en-US" i="1" dirty="0"/>
              <a:t> </a:t>
            </a:r>
            <a:r>
              <a:rPr lang="en-US" i="1" dirty="0" err="1"/>
              <a:t>sunt</a:t>
            </a:r>
            <a:r>
              <a:rPr lang="en-US" i="1" dirty="0"/>
              <a:t> retrograde, in </a:t>
            </a:r>
            <a:r>
              <a:rPr lang="en-US" i="1" dirty="0" err="1"/>
              <a:t>aparenta</a:t>
            </a:r>
            <a:r>
              <a:rPr lang="en-US" i="1" dirty="0"/>
              <a:t> bine </a:t>
            </a:r>
            <a:r>
              <a:rPr lang="en-US" i="1" dirty="0" err="1" smtClean="0"/>
              <a:t>intentionati</a:t>
            </a:r>
            <a:r>
              <a:rPr lang="ro-MD" i="1" dirty="0"/>
              <a:t>,</a:t>
            </a:r>
            <a:r>
              <a:rPr lang="en-US" i="1" dirty="0" smtClean="0"/>
              <a:t> </a:t>
            </a:r>
            <a:r>
              <a:rPr lang="en-US" b="1" i="1" dirty="0" err="1"/>
              <a:t>sunt</a:t>
            </a:r>
            <a:r>
              <a:rPr lang="en-US" b="1" i="1" dirty="0"/>
              <a:t> </a:t>
            </a:r>
            <a:r>
              <a:rPr lang="en-US" b="1" i="1" dirty="0" err="1"/>
              <a:t>exemple</a:t>
            </a:r>
            <a:r>
              <a:rPr lang="en-US" b="1" i="1" dirty="0"/>
              <a:t> cu </a:t>
            </a:r>
            <a:r>
              <a:rPr lang="en-US" b="1" i="1" dirty="0" err="1"/>
              <a:t>efecte</a:t>
            </a:r>
            <a:r>
              <a:rPr lang="en-US" b="1" i="1" dirty="0"/>
              <a:t> </a:t>
            </a:r>
            <a:r>
              <a:rPr lang="en-US" b="1" i="1" dirty="0" smtClean="0"/>
              <a:t>negative.</a:t>
            </a:r>
            <a:endParaRPr lang="ru-RU" b="1" i="1" dirty="0"/>
          </a:p>
          <a:p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118057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Persuasiunea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err="1">
                <a:solidFill>
                  <a:srgbClr val="FF0000"/>
                </a:solidFill>
              </a:rPr>
              <a:t>Persuasiunea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/>
              <a:t>reprezintă</a:t>
            </a:r>
            <a:r>
              <a:rPr lang="en-US" b="1" dirty="0"/>
              <a:t> </a:t>
            </a:r>
            <a:r>
              <a:rPr lang="en-US" i="1" dirty="0" err="1"/>
              <a:t>activitatea</a:t>
            </a:r>
            <a:r>
              <a:rPr lang="en-US" i="1" dirty="0"/>
              <a:t> de </a:t>
            </a:r>
            <a:r>
              <a:rPr lang="en-US" i="1" dirty="0" err="1"/>
              <a:t>influenţare</a:t>
            </a:r>
            <a:r>
              <a:rPr lang="en-US" i="1" dirty="0"/>
              <a:t> a </a:t>
            </a:r>
            <a:r>
              <a:rPr lang="en-US" i="1" dirty="0" err="1"/>
              <a:t>atitudinilor</a:t>
            </a:r>
            <a:r>
              <a:rPr lang="en-US" b="1" dirty="0"/>
              <a:t> </a:t>
            </a:r>
            <a:r>
              <a:rPr lang="en-US" i="1" dirty="0" err="1"/>
              <a:t>şi</a:t>
            </a:r>
            <a:r>
              <a:rPr lang="en-US" b="1" dirty="0"/>
              <a:t> </a:t>
            </a:r>
            <a:r>
              <a:rPr lang="en-US" i="1" dirty="0" err="1"/>
              <a:t>comportamentelor</a:t>
            </a:r>
            <a:r>
              <a:rPr lang="en-US" i="1" dirty="0"/>
              <a:t> </a:t>
            </a:r>
            <a:r>
              <a:rPr lang="en-US" i="1" dirty="0" err="1"/>
              <a:t>unor</a:t>
            </a:r>
            <a:r>
              <a:rPr lang="en-US" i="1" dirty="0"/>
              <a:t> </a:t>
            </a:r>
            <a:r>
              <a:rPr lang="en-US" i="1" dirty="0" err="1"/>
              <a:t>persoane</a:t>
            </a:r>
            <a:r>
              <a:rPr lang="en-US" i="1" dirty="0"/>
              <a:t> </a:t>
            </a:r>
            <a:r>
              <a:rPr lang="en-US" i="1" dirty="0" err="1"/>
              <a:t>în</a:t>
            </a:r>
            <a:r>
              <a:rPr lang="en-US" i="1" dirty="0"/>
              <a:t> </a:t>
            </a:r>
            <a:r>
              <a:rPr lang="en-US" i="1" dirty="0" err="1"/>
              <a:t>vederea</a:t>
            </a:r>
            <a:r>
              <a:rPr lang="en-US" i="1" dirty="0"/>
              <a:t> </a:t>
            </a:r>
            <a:r>
              <a:rPr lang="en-US" i="1" dirty="0" err="1"/>
              <a:t>producerii</a:t>
            </a:r>
            <a:r>
              <a:rPr lang="en-US" i="1" dirty="0"/>
              <a:t> </a:t>
            </a:r>
            <a:r>
              <a:rPr lang="en-US" i="1" dirty="0" err="1"/>
              <a:t>unor</a:t>
            </a:r>
            <a:r>
              <a:rPr lang="en-US" i="1" dirty="0"/>
              <a:t> </a:t>
            </a:r>
            <a:r>
              <a:rPr lang="en-US" i="1" dirty="0" err="1"/>
              <a:t>schimbări</a:t>
            </a:r>
            <a:r>
              <a:rPr lang="en-US" i="1" dirty="0"/>
              <a:t> care </a:t>
            </a:r>
            <a:r>
              <a:rPr lang="en-US" i="1" dirty="0" err="1"/>
              <a:t>sunt</a:t>
            </a:r>
            <a:r>
              <a:rPr lang="en-US" i="1" dirty="0"/>
              <a:t> </a:t>
            </a:r>
            <a:r>
              <a:rPr lang="en-US" i="1" dirty="0" err="1"/>
              <a:t>în</a:t>
            </a:r>
            <a:r>
              <a:rPr lang="en-US" i="1" dirty="0"/>
              <a:t> </a:t>
            </a:r>
            <a:r>
              <a:rPr lang="en-US" i="1" dirty="0" err="1"/>
              <a:t>acord</a:t>
            </a:r>
            <a:r>
              <a:rPr lang="en-US" i="1" dirty="0"/>
              <a:t> cu </a:t>
            </a:r>
            <a:r>
              <a:rPr lang="en-US" i="1" dirty="0" err="1"/>
              <a:t>scopurile</a:t>
            </a:r>
            <a:r>
              <a:rPr lang="en-US" i="1" dirty="0"/>
              <a:t> </a:t>
            </a:r>
            <a:r>
              <a:rPr lang="en-US" i="1" dirty="0" err="1"/>
              <a:t>sau</a:t>
            </a:r>
            <a:r>
              <a:rPr lang="en-US" i="1" dirty="0"/>
              <a:t> </a:t>
            </a:r>
            <a:r>
              <a:rPr lang="en-US" i="1" dirty="0" err="1"/>
              <a:t>interesele</a:t>
            </a:r>
            <a:r>
              <a:rPr lang="en-US" i="1" dirty="0"/>
              <a:t> </a:t>
            </a:r>
            <a:r>
              <a:rPr lang="en-US" i="1" dirty="0" err="1"/>
              <a:t>agenţiei</a:t>
            </a:r>
            <a:r>
              <a:rPr lang="en-US" i="1" dirty="0"/>
              <a:t> </a:t>
            </a:r>
            <a:r>
              <a:rPr lang="en-US" i="1" dirty="0" err="1"/>
              <a:t>iniţiatoare</a:t>
            </a:r>
            <a:r>
              <a:rPr lang="en-US" i="1" dirty="0"/>
              <a:t> (</a:t>
            </a:r>
            <a:r>
              <a:rPr lang="en-US" i="1" dirty="0" err="1"/>
              <a:t>persoane</a:t>
            </a:r>
            <a:r>
              <a:rPr lang="en-US" i="1" dirty="0"/>
              <a:t>, </a:t>
            </a:r>
            <a:r>
              <a:rPr lang="en-US" i="1" dirty="0" err="1"/>
              <a:t>grupuri</a:t>
            </a:r>
            <a:r>
              <a:rPr lang="en-US" i="1" dirty="0"/>
              <a:t>, </a:t>
            </a:r>
            <a:r>
              <a:rPr lang="en-US" i="1" dirty="0" err="1" smtClean="0"/>
              <a:t>instit</a:t>
            </a:r>
            <a:r>
              <a:rPr lang="ro-MD" i="1" dirty="0" err="1" smtClean="0"/>
              <a:t>utii</a:t>
            </a:r>
            <a:r>
              <a:rPr lang="ro-MD" i="1" dirty="0" smtClean="0"/>
              <a:t>.)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Unii</a:t>
            </a:r>
            <a:r>
              <a:rPr lang="en-US" dirty="0"/>
              <a:t> </a:t>
            </a:r>
            <a:r>
              <a:rPr lang="en-US" dirty="0" err="1"/>
              <a:t>autori</a:t>
            </a:r>
            <a:r>
              <a:rPr lang="en-US" dirty="0"/>
              <a:t> </a:t>
            </a:r>
            <a:r>
              <a:rPr lang="en-US" dirty="0" err="1"/>
              <a:t>definesc</a:t>
            </a:r>
            <a:r>
              <a:rPr lang="en-US" dirty="0"/>
              <a:t> </a:t>
            </a:r>
            <a:r>
              <a:rPr lang="en-US" dirty="0" err="1"/>
              <a:t>persuasiune</a:t>
            </a:r>
            <a:r>
              <a:rPr lang="en-US" dirty="0"/>
              <a:t> </a:t>
            </a:r>
            <a:r>
              <a:rPr lang="en-US" dirty="0" err="1"/>
              <a:t>ca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un </a:t>
            </a:r>
            <a:r>
              <a:rPr lang="en-US" i="1" dirty="0" err="1"/>
              <a:t>proces</a:t>
            </a:r>
            <a:r>
              <a:rPr lang="en-US" i="1" dirty="0"/>
              <a:t> </a:t>
            </a:r>
            <a:r>
              <a:rPr lang="en-US" i="1" dirty="0" err="1"/>
              <a:t>modificator</a:t>
            </a:r>
            <a:r>
              <a:rPr lang="en-US" i="1" dirty="0"/>
              <a:t> de </a:t>
            </a:r>
            <a:r>
              <a:rPr lang="en-US" i="1" dirty="0" err="1"/>
              <a:t>atitudini</a:t>
            </a:r>
            <a:r>
              <a:rPr lang="en-US" i="1" dirty="0"/>
              <a:t>, </a:t>
            </a:r>
            <a:r>
              <a:rPr lang="en-US" i="1" dirty="0" err="1"/>
              <a:t>credinţe</a:t>
            </a:r>
            <a:r>
              <a:rPr lang="en-US" i="1" dirty="0"/>
              <a:t>,</a:t>
            </a:r>
            <a:r>
              <a:rPr lang="en-US" dirty="0"/>
              <a:t> </a:t>
            </a:r>
            <a:r>
              <a:rPr lang="en-US" i="1" dirty="0" err="1"/>
              <a:t>păreri</a:t>
            </a:r>
            <a:r>
              <a:rPr lang="en-US" i="1" dirty="0"/>
              <a:t> </a:t>
            </a:r>
            <a:r>
              <a:rPr lang="en-US" i="1" dirty="0" err="1"/>
              <a:t>sau</a:t>
            </a:r>
            <a:r>
              <a:rPr lang="en-US" i="1" dirty="0"/>
              <a:t> </a:t>
            </a:r>
            <a:r>
              <a:rPr lang="en-US" i="1" dirty="0" err="1"/>
              <a:t>comportamente</a:t>
            </a:r>
            <a:r>
              <a:rPr lang="en-US" i="1" dirty="0"/>
              <a:t> </a:t>
            </a:r>
            <a:r>
              <a:rPr lang="en-US" i="1" dirty="0" err="1"/>
              <a:t>ce</a:t>
            </a:r>
            <a:r>
              <a:rPr lang="en-US" i="1" dirty="0"/>
              <a:t> are la </a:t>
            </a:r>
            <a:r>
              <a:rPr lang="en-US" i="1" dirty="0" err="1"/>
              <a:t>bază</a:t>
            </a:r>
            <a:r>
              <a:rPr lang="en-US" i="1" dirty="0"/>
              <a:t> </a:t>
            </a:r>
            <a:r>
              <a:rPr lang="en-US" i="1" dirty="0" err="1"/>
              <a:t>existenţa</a:t>
            </a:r>
            <a:r>
              <a:rPr lang="en-US" i="1" dirty="0"/>
              <a:t> </a:t>
            </a:r>
            <a:r>
              <a:rPr lang="en-US" i="1" dirty="0" err="1"/>
              <a:t>cooperării</a:t>
            </a:r>
            <a:r>
              <a:rPr lang="en-US" i="1" dirty="0"/>
              <a:t> </a:t>
            </a:r>
            <a:r>
              <a:rPr lang="en-US" i="1" dirty="0" err="1"/>
              <a:t>între</a:t>
            </a:r>
            <a:r>
              <a:rPr lang="en-US" i="1" dirty="0"/>
              <a:t> </a:t>
            </a:r>
            <a:r>
              <a:rPr lang="en-US" i="1" dirty="0" err="1"/>
              <a:t>sursă</a:t>
            </a:r>
            <a:r>
              <a:rPr lang="en-US" i="1" dirty="0"/>
              <a:t> </a:t>
            </a:r>
            <a:r>
              <a:rPr lang="en-US" i="1" dirty="0" err="1"/>
              <a:t>şi</a:t>
            </a:r>
            <a:r>
              <a:rPr lang="en-US" i="1" dirty="0"/>
              <a:t> receptor. </a:t>
            </a:r>
            <a:r>
              <a:rPr lang="en-US" dirty="0" err="1"/>
              <a:t>Plecând</a:t>
            </a:r>
            <a:r>
              <a:rPr lang="en-US" dirty="0"/>
              <a:t> de la </a:t>
            </a:r>
            <a:r>
              <a:rPr lang="en-US" dirty="0" err="1"/>
              <a:t>adevărul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persuasiunea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un </a:t>
            </a:r>
            <a:r>
              <a:rPr lang="en-US" dirty="0" err="1"/>
              <a:t>proces</a:t>
            </a:r>
            <a:r>
              <a:rPr lang="en-US" dirty="0"/>
              <a:t> de </a:t>
            </a:r>
            <a:r>
              <a:rPr lang="en-US" dirty="0" err="1"/>
              <a:t>influenţare</a:t>
            </a:r>
            <a:r>
              <a:rPr lang="en-US" dirty="0"/>
              <a:t> </a:t>
            </a:r>
            <a:r>
              <a:rPr lang="en-US" dirty="0" err="1"/>
              <a:t>alţi</a:t>
            </a:r>
            <a:r>
              <a:rPr lang="en-US" dirty="0"/>
              <a:t> </a:t>
            </a:r>
            <a:r>
              <a:rPr lang="en-US" dirty="0" err="1"/>
              <a:t>autori</a:t>
            </a:r>
            <a:r>
              <a:rPr lang="en-US" dirty="0"/>
              <a:t> o </a:t>
            </a:r>
            <a:r>
              <a:rPr lang="en-US" dirty="0" err="1"/>
              <a:t>definesc</a:t>
            </a:r>
            <a:r>
              <a:rPr lang="en-US" dirty="0"/>
              <a:t> </a:t>
            </a:r>
            <a:r>
              <a:rPr lang="en-US" dirty="0" err="1"/>
              <a:t>astfel</a:t>
            </a:r>
            <a:r>
              <a:rPr lang="en-US" dirty="0"/>
              <a:t>: </a:t>
            </a:r>
            <a:r>
              <a:rPr lang="en-US" i="1" dirty="0" err="1"/>
              <a:t>persuasiunea</a:t>
            </a:r>
            <a:r>
              <a:rPr lang="en-US" i="1" dirty="0"/>
              <a:t> </a:t>
            </a:r>
            <a:r>
              <a:rPr lang="en-US" i="1" dirty="0" err="1"/>
              <a:t>este</a:t>
            </a:r>
            <a:r>
              <a:rPr lang="en-US" i="1" dirty="0"/>
              <a:t> </a:t>
            </a:r>
            <a:r>
              <a:rPr lang="en-US" i="1" dirty="0" err="1"/>
              <a:t>crearea</a:t>
            </a:r>
            <a:r>
              <a:rPr lang="en-US" i="1" dirty="0"/>
              <a:t> </a:t>
            </a:r>
            <a:r>
              <a:rPr lang="en-US" i="1" dirty="0" err="1"/>
              <a:t>împreună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i="1" dirty="0" err="1"/>
              <a:t>unei</a:t>
            </a:r>
            <a:r>
              <a:rPr lang="en-US" i="1" dirty="0"/>
              <a:t> </a:t>
            </a:r>
            <a:r>
              <a:rPr lang="en-US" i="1" dirty="0" err="1"/>
              <a:t>stări</a:t>
            </a:r>
            <a:r>
              <a:rPr lang="en-US" i="1" dirty="0"/>
              <a:t> de </a:t>
            </a:r>
            <a:r>
              <a:rPr lang="en-US" i="1" dirty="0" err="1"/>
              <a:t>identificare</a:t>
            </a:r>
            <a:r>
              <a:rPr lang="en-US" i="1" dirty="0"/>
              <a:t> </a:t>
            </a:r>
            <a:r>
              <a:rPr lang="en-US" i="1" dirty="0" err="1"/>
              <a:t>între</a:t>
            </a:r>
            <a:r>
              <a:rPr lang="en-US" i="1" dirty="0"/>
              <a:t> </a:t>
            </a:r>
            <a:r>
              <a:rPr lang="en-US" i="1" dirty="0" err="1"/>
              <a:t>sursă</a:t>
            </a:r>
            <a:r>
              <a:rPr lang="en-US" i="1" dirty="0"/>
              <a:t> </a:t>
            </a:r>
            <a:r>
              <a:rPr lang="en-US" i="1" dirty="0" err="1"/>
              <a:t>şi</a:t>
            </a:r>
            <a:r>
              <a:rPr lang="en-US" dirty="0"/>
              <a:t> </a:t>
            </a:r>
            <a:r>
              <a:rPr lang="en-US" i="1" dirty="0"/>
              <a:t>receptor </a:t>
            </a:r>
            <a:r>
              <a:rPr lang="en-US" i="1" dirty="0" err="1" smtClean="0"/>
              <a:t>uţie</a:t>
            </a:r>
            <a:r>
              <a:rPr lang="en-US" i="1" dirty="0" smtClean="0"/>
              <a:t> </a:t>
            </a:r>
            <a:r>
              <a:rPr lang="en-US" i="1" dirty="0" err="1"/>
              <a:t>sau</a:t>
            </a:r>
            <a:r>
              <a:rPr lang="en-US" i="1" dirty="0"/>
              <a:t> </a:t>
            </a:r>
            <a:r>
              <a:rPr lang="en-US" i="1" dirty="0" err="1"/>
              <a:t>organizaţie</a:t>
            </a:r>
            <a:r>
              <a:rPr lang="en-US" i="1" dirty="0"/>
              <a:t> </a:t>
            </a:r>
            <a:r>
              <a:rPr lang="en-US" i="1" dirty="0" err="1"/>
              <a:t>politică</a:t>
            </a:r>
            <a:r>
              <a:rPr lang="en-US" i="1" dirty="0"/>
              <a:t>, </a:t>
            </a:r>
            <a:r>
              <a:rPr lang="en-US" i="1" dirty="0" err="1"/>
              <a:t>socială</a:t>
            </a:r>
            <a:r>
              <a:rPr lang="en-US" i="1" dirty="0"/>
              <a:t>, </a:t>
            </a:r>
            <a:r>
              <a:rPr lang="en-US" i="1" dirty="0" err="1"/>
              <a:t>culturală</a:t>
            </a:r>
            <a:r>
              <a:rPr lang="en-US" i="1" dirty="0"/>
              <a:t>, </a:t>
            </a:r>
            <a:r>
              <a:rPr lang="en-US" i="1" dirty="0" err="1"/>
              <a:t>comercială</a:t>
            </a:r>
            <a:r>
              <a:rPr lang="en-US" i="1" dirty="0"/>
              <a:t> etc.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918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Manipularea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Manipularea</a:t>
            </a:r>
            <a:r>
              <a:rPr lang="en-US" dirty="0" smtClean="0"/>
              <a:t> </a:t>
            </a:r>
            <a:r>
              <a:rPr lang="en-US" dirty="0" err="1" smtClean="0"/>
              <a:t>reprezintă</a:t>
            </a:r>
            <a:r>
              <a:rPr lang="en-US" dirty="0" smtClean="0"/>
              <a:t> </a:t>
            </a:r>
            <a:r>
              <a:rPr lang="en-US" dirty="0"/>
              <a:t>„ </a:t>
            </a:r>
            <a:r>
              <a:rPr lang="en-US" i="1" dirty="0" err="1"/>
              <a:t>acţiunea</a:t>
            </a:r>
            <a:r>
              <a:rPr lang="en-US" i="1" dirty="0"/>
              <a:t> de a </a:t>
            </a:r>
            <a:r>
              <a:rPr lang="en-US" i="1" dirty="0" err="1" smtClean="0"/>
              <a:t>determina</a:t>
            </a:r>
            <a:r>
              <a:rPr lang="en-US" dirty="0" smtClean="0"/>
              <a:t> </a:t>
            </a:r>
            <a:r>
              <a:rPr lang="en-US" i="1" dirty="0"/>
              <a:t>un actor</a:t>
            </a:r>
            <a:r>
              <a:rPr lang="en-US" dirty="0"/>
              <a:t> </a:t>
            </a:r>
            <a:r>
              <a:rPr lang="en-US" i="1" dirty="0"/>
              <a:t>social (</a:t>
            </a:r>
            <a:r>
              <a:rPr lang="en-US" i="1" dirty="0" err="1"/>
              <a:t>persoană</a:t>
            </a:r>
            <a:r>
              <a:rPr lang="en-US" i="1" dirty="0"/>
              <a:t>, </a:t>
            </a:r>
            <a:r>
              <a:rPr lang="en-US" i="1" dirty="0" err="1"/>
              <a:t>grup</a:t>
            </a:r>
            <a:r>
              <a:rPr lang="en-US" i="1" dirty="0"/>
              <a:t>, </a:t>
            </a:r>
            <a:r>
              <a:rPr lang="en-US" i="1" dirty="0" err="1"/>
              <a:t>colectivitate</a:t>
            </a:r>
            <a:r>
              <a:rPr lang="en-US" i="1" dirty="0"/>
              <a:t>) </a:t>
            </a:r>
            <a:r>
              <a:rPr lang="en-US" i="1" dirty="0" err="1"/>
              <a:t>să</a:t>
            </a:r>
            <a:r>
              <a:rPr lang="en-US" i="1" dirty="0"/>
              <a:t> </a:t>
            </a:r>
            <a:r>
              <a:rPr lang="en-US" i="1" dirty="0" err="1" smtClean="0"/>
              <a:t>gândească</a:t>
            </a:r>
            <a:r>
              <a:rPr lang="en-US" i="1" dirty="0" smtClean="0"/>
              <a:t> </a:t>
            </a:r>
            <a:r>
              <a:rPr lang="en-US" i="1" dirty="0" err="1"/>
              <a:t>şi</a:t>
            </a:r>
            <a:r>
              <a:rPr lang="en-US" i="1" dirty="0"/>
              <a:t> </a:t>
            </a:r>
            <a:r>
              <a:rPr lang="en-US" i="1" dirty="0" err="1"/>
              <a:t>să</a:t>
            </a:r>
            <a:r>
              <a:rPr lang="en-US" i="1" dirty="0"/>
              <a:t> </a:t>
            </a:r>
            <a:r>
              <a:rPr lang="en-US" i="1" dirty="0" err="1"/>
              <a:t>acţioneze</a:t>
            </a:r>
            <a:r>
              <a:rPr lang="en-US" i="1" dirty="0"/>
              <a:t> </a:t>
            </a:r>
            <a:r>
              <a:rPr lang="en-US" i="1" dirty="0" err="1"/>
              <a:t>într</a:t>
            </a:r>
            <a:r>
              <a:rPr lang="en-US" i="1" dirty="0"/>
              <a:t>-un </a:t>
            </a:r>
            <a:r>
              <a:rPr lang="en-US" i="1" dirty="0" smtClean="0"/>
              <a:t>mod </a:t>
            </a:r>
            <a:r>
              <a:rPr lang="en-US" i="1" dirty="0" err="1"/>
              <a:t>compatibil</a:t>
            </a:r>
            <a:r>
              <a:rPr lang="en-US" i="1" dirty="0"/>
              <a:t> cu </a:t>
            </a:r>
            <a:r>
              <a:rPr lang="en-US" i="1" dirty="0" err="1"/>
              <a:t>interesele</a:t>
            </a:r>
            <a:r>
              <a:rPr lang="en-US" i="1" dirty="0"/>
              <a:t> </a:t>
            </a:r>
            <a:r>
              <a:rPr lang="en-US" i="1" dirty="0" err="1" smtClean="0"/>
              <a:t>iniţiatorului</a:t>
            </a:r>
            <a:r>
              <a:rPr lang="en-US" i="1" dirty="0"/>
              <a:t> </a:t>
            </a:r>
            <a:r>
              <a:rPr lang="en-US" i="1" dirty="0" err="1" smtClean="0"/>
              <a:t>si</a:t>
            </a:r>
            <a:r>
              <a:rPr lang="en-US" i="1" dirty="0" smtClean="0"/>
              <a:t> </a:t>
            </a:r>
            <a:r>
              <a:rPr lang="en-US" i="1" dirty="0"/>
              <a:t>nu cu </a:t>
            </a:r>
            <a:r>
              <a:rPr lang="en-US" i="1" dirty="0" err="1"/>
              <a:t>interesele</a:t>
            </a:r>
            <a:r>
              <a:rPr lang="en-US" i="1" dirty="0"/>
              <a:t> sale, </a:t>
            </a:r>
            <a:r>
              <a:rPr lang="en-US" i="1" dirty="0" err="1"/>
              <a:t>prin</a:t>
            </a:r>
            <a:r>
              <a:rPr lang="en-US" i="1" dirty="0"/>
              <a:t> </a:t>
            </a:r>
            <a:r>
              <a:rPr lang="en-US" i="1" dirty="0" err="1"/>
              <a:t>utilizarea</a:t>
            </a:r>
            <a:r>
              <a:rPr lang="en-US" i="1" dirty="0"/>
              <a:t> </a:t>
            </a:r>
            <a:r>
              <a:rPr lang="en-US" i="1" dirty="0" err="1"/>
              <a:t>unor</a:t>
            </a:r>
            <a:r>
              <a:rPr lang="en-US" i="1" dirty="0"/>
              <a:t> </a:t>
            </a:r>
            <a:r>
              <a:rPr lang="en-US" i="1" dirty="0" err="1"/>
              <a:t>tehnici</a:t>
            </a:r>
            <a:r>
              <a:rPr lang="en-US" i="1" dirty="0"/>
              <a:t> de </a:t>
            </a:r>
            <a:r>
              <a:rPr lang="en-US" i="1" dirty="0" err="1"/>
              <a:t>persuasiune</a:t>
            </a:r>
            <a:r>
              <a:rPr lang="en-US" i="1" dirty="0"/>
              <a:t> care </a:t>
            </a:r>
            <a:r>
              <a:rPr lang="en-US" i="1" dirty="0" err="1"/>
              <a:t>distorsionează</a:t>
            </a:r>
            <a:r>
              <a:rPr lang="en-US" i="1" dirty="0"/>
              <a:t> </a:t>
            </a:r>
            <a:r>
              <a:rPr lang="en-US" i="1" dirty="0" err="1"/>
              <a:t>intenţionat</a:t>
            </a:r>
            <a:r>
              <a:rPr lang="en-US" i="1" dirty="0"/>
              <a:t> </a:t>
            </a:r>
            <a:r>
              <a:rPr lang="en-US" i="1" dirty="0" err="1"/>
              <a:t>adevărul</a:t>
            </a:r>
            <a:r>
              <a:rPr lang="en-US" i="1" dirty="0"/>
              <a:t>, </a:t>
            </a:r>
            <a:r>
              <a:rPr lang="en-US" i="1" dirty="0" err="1"/>
              <a:t>lăsând</a:t>
            </a:r>
            <a:r>
              <a:rPr lang="en-US" i="1" dirty="0"/>
              <a:t> </a:t>
            </a:r>
            <a:r>
              <a:rPr lang="en-US" i="1" dirty="0" err="1"/>
              <a:t>însă</a:t>
            </a:r>
            <a:r>
              <a:rPr lang="en-US" i="1" dirty="0"/>
              <a:t> </a:t>
            </a:r>
            <a:r>
              <a:rPr lang="en-US" i="1" dirty="0" err="1"/>
              <a:t>impresia</a:t>
            </a:r>
            <a:r>
              <a:rPr lang="en-US" i="1" dirty="0"/>
              <a:t> </a:t>
            </a:r>
            <a:r>
              <a:rPr lang="en-US" i="1" dirty="0" err="1"/>
              <a:t>libertăţii</a:t>
            </a:r>
            <a:r>
              <a:rPr lang="en-US" i="1" dirty="0"/>
              <a:t> de </a:t>
            </a:r>
            <a:r>
              <a:rPr lang="en-US" i="1" dirty="0" err="1"/>
              <a:t>gândire</a:t>
            </a:r>
            <a:r>
              <a:rPr lang="en-US" i="1" dirty="0"/>
              <a:t> </a:t>
            </a:r>
            <a:r>
              <a:rPr lang="en-US" i="1" dirty="0" err="1"/>
              <a:t>şi</a:t>
            </a:r>
            <a:r>
              <a:rPr lang="en-US" i="1" dirty="0"/>
              <a:t> </a:t>
            </a:r>
            <a:r>
              <a:rPr lang="en-US" i="1" dirty="0" err="1"/>
              <a:t>decizie</a:t>
            </a:r>
            <a:r>
              <a:rPr lang="en-US" i="1" dirty="0"/>
              <a:t>” 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Într</a:t>
            </a:r>
            <a:r>
              <a:rPr lang="en-US" dirty="0"/>
              <a:t>-un </a:t>
            </a:r>
            <a:r>
              <a:rPr lang="en-US" dirty="0" err="1"/>
              <a:t>sens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general,</a:t>
            </a:r>
            <a:r>
              <a:rPr lang="en-US" i="1" dirty="0"/>
              <a:t> „</a:t>
            </a:r>
            <a:r>
              <a:rPr lang="en-US" i="1" dirty="0" err="1"/>
              <a:t>prin</a:t>
            </a:r>
            <a:r>
              <a:rPr lang="en-US" i="1" dirty="0"/>
              <a:t> </a:t>
            </a:r>
            <a:r>
              <a:rPr lang="en-US" i="1" dirty="0" err="1"/>
              <a:t>manipulare</a:t>
            </a:r>
            <a:r>
              <a:rPr lang="en-US" i="1" dirty="0"/>
              <a:t> se </a:t>
            </a:r>
            <a:r>
              <a:rPr lang="en-US" i="1" dirty="0" err="1" smtClean="0"/>
              <a:t>urmăreşte</a:t>
            </a:r>
            <a:r>
              <a:rPr lang="en-US" i="1" dirty="0" smtClean="0"/>
              <a:t> </a:t>
            </a:r>
            <a:r>
              <a:rPr lang="en-US" i="1" dirty="0" err="1"/>
              <a:t>relativizarea</a:t>
            </a:r>
            <a:r>
              <a:rPr lang="en-US" i="1" dirty="0"/>
              <a:t>, </a:t>
            </a:r>
            <a:r>
              <a:rPr lang="en-US" i="1" dirty="0" err="1"/>
              <a:t>alterarea</a:t>
            </a:r>
            <a:r>
              <a:rPr lang="en-US" i="1" dirty="0"/>
              <a:t> </a:t>
            </a:r>
            <a:r>
              <a:rPr lang="en-US" i="1" dirty="0" err="1"/>
              <a:t>sau</a:t>
            </a:r>
            <a:r>
              <a:rPr lang="en-US" i="1" dirty="0"/>
              <a:t> </a:t>
            </a:r>
            <a:r>
              <a:rPr lang="en-US" i="1" dirty="0" err="1"/>
              <a:t>distrugerea</a:t>
            </a:r>
            <a:r>
              <a:rPr lang="en-US" i="1" dirty="0"/>
              <a:t> </a:t>
            </a:r>
            <a:r>
              <a:rPr lang="en-US" i="1" dirty="0" err="1"/>
              <a:t>referinţelor</a:t>
            </a:r>
            <a:r>
              <a:rPr lang="en-US" i="1" dirty="0"/>
              <a:t> </a:t>
            </a:r>
            <a:r>
              <a:rPr lang="en-US" i="1" dirty="0" err="1"/>
              <a:t>personale</a:t>
            </a:r>
            <a:r>
              <a:rPr lang="en-US" i="1" dirty="0"/>
              <a:t> </a:t>
            </a:r>
            <a:r>
              <a:rPr lang="en-US" i="1" dirty="0" err="1"/>
              <a:t>sau</a:t>
            </a:r>
            <a:r>
              <a:rPr lang="en-US" i="1" dirty="0"/>
              <a:t> de </a:t>
            </a:r>
            <a:r>
              <a:rPr lang="en-US" i="1" dirty="0" err="1"/>
              <a:t>grup</a:t>
            </a:r>
            <a:r>
              <a:rPr lang="en-US" i="1" dirty="0"/>
              <a:t> de </a:t>
            </a:r>
            <a:r>
              <a:rPr lang="en-US" i="1" dirty="0" err="1"/>
              <a:t>natură</a:t>
            </a:r>
            <a:r>
              <a:rPr lang="en-US" i="1" dirty="0"/>
              <a:t> </a:t>
            </a:r>
            <a:r>
              <a:rPr lang="en-US" i="1" dirty="0" err="1"/>
              <a:t>axiologică</a:t>
            </a:r>
            <a:r>
              <a:rPr lang="en-US" i="1" dirty="0"/>
              <a:t>, </a:t>
            </a:r>
            <a:r>
              <a:rPr lang="en-US" i="1" dirty="0" err="1"/>
              <a:t>cognitivă</a:t>
            </a:r>
            <a:r>
              <a:rPr lang="en-US" i="1" dirty="0"/>
              <a:t>, </a:t>
            </a:r>
            <a:r>
              <a:rPr lang="en-US" i="1" dirty="0" err="1"/>
              <a:t>afectivă</a:t>
            </a:r>
            <a:r>
              <a:rPr lang="en-US" i="1" dirty="0"/>
              <a:t> </a:t>
            </a:r>
            <a:r>
              <a:rPr lang="en-US" i="1" dirty="0" err="1"/>
              <a:t>sau</a:t>
            </a:r>
            <a:r>
              <a:rPr lang="en-US" i="1" dirty="0"/>
              <a:t> </a:t>
            </a:r>
            <a:r>
              <a:rPr lang="en-US" i="1" dirty="0" err="1"/>
              <a:t>praxiologic-utilitară</a:t>
            </a:r>
            <a:r>
              <a:rPr lang="en-US" i="1" dirty="0"/>
              <a:t>, cu </a:t>
            </a:r>
            <a:r>
              <a:rPr lang="en-US" i="1" dirty="0" err="1"/>
              <a:t>scopul</a:t>
            </a:r>
            <a:r>
              <a:rPr lang="en-US" i="1" dirty="0"/>
              <a:t> de a se </a:t>
            </a:r>
            <a:r>
              <a:rPr lang="en-US" i="1" dirty="0" err="1"/>
              <a:t>obţine</a:t>
            </a:r>
            <a:r>
              <a:rPr lang="en-US" i="1" dirty="0"/>
              <a:t> </a:t>
            </a:r>
            <a:r>
              <a:rPr lang="en-US" i="1" dirty="0" err="1"/>
              <a:t>schimbări</a:t>
            </a:r>
            <a:r>
              <a:rPr lang="en-US" i="1" dirty="0"/>
              <a:t> </a:t>
            </a:r>
            <a:r>
              <a:rPr lang="en-US" i="1" dirty="0" err="1"/>
              <a:t>atitudinale</a:t>
            </a:r>
            <a:r>
              <a:rPr lang="en-US" i="1" dirty="0"/>
              <a:t> </a:t>
            </a:r>
            <a:r>
              <a:rPr lang="en-US" i="1" dirty="0" err="1"/>
              <a:t>şi</a:t>
            </a:r>
            <a:r>
              <a:rPr lang="en-US" i="1" dirty="0"/>
              <a:t> </a:t>
            </a:r>
            <a:r>
              <a:rPr lang="en-US" i="1" dirty="0" err="1"/>
              <a:t>comportamentale</a:t>
            </a:r>
            <a:r>
              <a:rPr lang="en-US" i="1" dirty="0"/>
              <a:t> la </a:t>
            </a:r>
            <a:r>
              <a:rPr lang="en-US" i="1" dirty="0" err="1"/>
              <a:t>nivelul</a:t>
            </a:r>
            <a:r>
              <a:rPr lang="en-US" i="1" dirty="0"/>
              <a:t> </a:t>
            </a:r>
            <a:r>
              <a:rPr lang="en-US" i="1" dirty="0" err="1"/>
              <a:t>ţintei</a:t>
            </a:r>
            <a:r>
              <a:rPr lang="en-US" i="1" dirty="0"/>
              <a:t>, care </a:t>
            </a:r>
            <a:r>
              <a:rPr lang="en-US" i="1" dirty="0" err="1"/>
              <a:t>să</a:t>
            </a:r>
            <a:r>
              <a:rPr lang="en-US" i="1" dirty="0"/>
              <a:t> </a:t>
            </a:r>
            <a:r>
              <a:rPr lang="en-US" i="1" dirty="0" err="1"/>
              <a:t>corespundă</a:t>
            </a:r>
            <a:r>
              <a:rPr lang="en-US" i="1" dirty="0"/>
              <a:t> </a:t>
            </a:r>
            <a:r>
              <a:rPr lang="en-US" i="1" dirty="0" err="1"/>
              <a:t>intereselor</a:t>
            </a:r>
            <a:r>
              <a:rPr lang="en-US" i="1" dirty="0"/>
              <a:t> </a:t>
            </a:r>
            <a:r>
              <a:rPr lang="en-US" i="1" dirty="0" err="1"/>
              <a:t>sursei</a:t>
            </a:r>
            <a:r>
              <a:rPr lang="en-US" i="1" dirty="0"/>
              <a:t>”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12513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</TotalTime>
  <Words>910</Words>
  <Application>Microsoft Office PowerPoint</Application>
  <PresentationFormat>Widescreen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TEMA 4</vt:lpstr>
      <vt:lpstr>Obiective de referinţă </vt:lpstr>
      <vt:lpstr>Unităţi de conţinut </vt:lpstr>
      <vt:lpstr>Bibliografia </vt:lpstr>
      <vt:lpstr>Argumentarea</vt:lpstr>
      <vt:lpstr>Argumentarea</vt:lpstr>
      <vt:lpstr>Argumentarea</vt:lpstr>
      <vt:lpstr>Persuasiunea</vt:lpstr>
      <vt:lpstr>Manipularea</vt:lpstr>
      <vt:lpstr>Negocierea</vt:lpstr>
      <vt:lpstr>Negocierea</vt:lpstr>
      <vt:lpstr>Negocierea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FORMELE INSTRUMENTALE DE COMUNICARE </dc:title>
  <dc:creator>mironangela1@gmail.com</dc:creator>
  <cp:lastModifiedBy>mironangela1@gmail.com</cp:lastModifiedBy>
  <cp:revision>7</cp:revision>
  <dcterms:created xsi:type="dcterms:W3CDTF">2022-02-27T22:00:21Z</dcterms:created>
  <dcterms:modified xsi:type="dcterms:W3CDTF">2022-02-28T07:06:22Z</dcterms:modified>
</cp:coreProperties>
</file>