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61" r:id="rId8"/>
    <p:sldId id="272" r:id="rId9"/>
    <p:sldId id="262" r:id="rId10"/>
    <p:sldId id="283" r:id="rId11"/>
    <p:sldId id="263" r:id="rId12"/>
    <p:sldId id="264" r:id="rId13"/>
    <p:sldId id="265" r:id="rId14"/>
    <p:sldId id="266" r:id="rId15"/>
    <p:sldId id="267" r:id="rId16"/>
    <p:sldId id="268" r:id="rId17"/>
    <p:sldId id="269" r:id="rId18"/>
    <p:sldId id="270" r:id="rId19"/>
    <p:sldId id="285" r:id="rId20"/>
    <p:sldId id="273" r:id="rId21"/>
    <p:sldId id="281" r:id="rId22"/>
    <p:sldId id="274" r:id="rId23"/>
    <p:sldId id="275" r:id="rId24"/>
    <p:sldId id="276" r:id="rId25"/>
    <p:sldId id="277" r:id="rId26"/>
    <p:sldId id="284" r:id="rId27"/>
    <p:sldId id="278" r:id="rId2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4BD5-2E95-4B51-8B42-9BFA9631BE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B3FE7136-495A-4FE7-BEF1-2573367BE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A62A73E6-512B-486C-9D04-9037D04F0367}"/>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5" name="Footer Placeholder 4">
            <a:extLst>
              <a:ext uri="{FF2B5EF4-FFF2-40B4-BE49-F238E27FC236}">
                <a16:creationId xmlns:a16="http://schemas.microsoft.com/office/drawing/2014/main" id="{B975BA79-4E76-45CC-8EF2-5DBAB12722A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C77A0CB-F3ED-403E-BBEC-0D060A61CC06}"/>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60857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B35A-15AA-4A20-82C0-079C03D8882D}"/>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0EC1D922-A37A-44E3-BBA9-4B5D3FF0D6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A85B409-E88A-42DA-98F8-57405C5CF23B}"/>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5" name="Footer Placeholder 4">
            <a:extLst>
              <a:ext uri="{FF2B5EF4-FFF2-40B4-BE49-F238E27FC236}">
                <a16:creationId xmlns:a16="http://schemas.microsoft.com/office/drawing/2014/main" id="{EB789B9D-9719-48E3-85A8-BE9E9D41FE8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EDCB3ACF-870A-480C-B6E5-9EFDBCE0EF99}"/>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12405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5BCAC-CEFE-4742-B478-0C77A5750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E43AFA2-3834-4A14-9B5C-F1BA17B8B7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795BA96-0040-41E6-BEFA-30167A9654FE}"/>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5" name="Footer Placeholder 4">
            <a:extLst>
              <a:ext uri="{FF2B5EF4-FFF2-40B4-BE49-F238E27FC236}">
                <a16:creationId xmlns:a16="http://schemas.microsoft.com/office/drawing/2014/main" id="{16EE7129-8F70-417A-A499-A26D28847C3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12E0A70-4B38-465C-8D8B-E11726C4AB2B}"/>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358913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8FBB-2429-429D-B03D-2B94830D8AB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B56C675-7A0E-4E69-B6BC-60678E29B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F1EC380-2ECD-4C2D-A9AF-AD041B0B5496}"/>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5" name="Footer Placeholder 4">
            <a:extLst>
              <a:ext uri="{FF2B5EF4-FFF2-40B4-BE49-F238E27FC236}">
                <a16:creationId xmlns:a16="http://schemas.microsoft.com/office/drawing/2014/main" id="{2FC47A89-CAD5-40E2-8B79-DFC9CC7B11F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5FE4D9B-7051-4564-BD47-C630AB5C0D58}"/>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195588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97E9-421A-461F-8E6A-3AFA49BD8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490B6CF2-17FC-435C-B98C-2ABF25932A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3CB6F9-342A-49DC-B5FD-037649042AFF}"/>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5" name="Footer Placeholder 4">
            <a:extLst>
              <a:ext uri="{FF2B5EF4-FFF2-40B4-BE49-F238E27FC236}">
                <a16:creationId xmlns:a16="http://schemas.microsoft.com/office/drawing/2014/main" id="{BDECD420-4DDF-41F7-A6A9-4EAA6951B53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DA9A8EE-6C89-4031-92CC-27DFFDA293F6}"/>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161610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5737-70DD-4D16-81C3-9B399B76EB62}"/>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E89CEA1B-9C9E-4BF9-8625-E0E3C192A5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42D6B187-D65E-48BF-9007-80AD0BDBEF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48182AC1-4EB7-420F-807F-ABFD8D9B52B0}"/>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6" name="Footer Placeholder 5">
            <a:extLst>
              <a:ext uri="{FF2B5EF4-FFF2-40B4-BE49-F238E27FC236}">
                <a16:creationId xmlns:a16="http://schemas.microsoft.com/office/drawing/2014/main" id="{4BFE1C70-2BA9-4959-AFAD-7548335FC41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7903D3C2-ACBA-4780-B5C3-E764A0580487}"/>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293048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027C-7AE3-45E1-9B45-D19833B4ADCE}"/>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BEDCCFD-3F83-490F-9FB4-8D97EC8B1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63FA7E-172B-40E8-88EF-E4FCD7EF56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44C0DF23-2082-42AA-9A51-B99771C68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50BBF1-EF53-42C1-9FA5-01EDD49F47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7C9994FB-7996-4E76-B2DE-BD8502B25797}"/>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8" name="Footer Placeholder 7">
            <a:extLst>
              <a:ext uri="{FF2B5EF4-FFF2-40B4-BE49-F238E27FC236}">
                <a16:creationId xmlns:a16="http://schemas.microsoft.com/office/drawing/2014/main" id="{0476C883-02A1-47D9-89C0-EFA5DA73916C}"/>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E7E2C3BA-F9DE-4668-A7E1-77EB6D076F96}"/>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82690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82D8-D10D-4530-A3F9-E6671780D336}"/>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2241C85C-528C-45F1-8EE8-326C54592994}"/>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4" name="Footer Placeholder 3">
            <a:extLst>
              <a:ext uri="{FF2B5EF4-FFF2-40B4-BE49-F238E27FC236}">
                <a16:creationId xmlns:a16="http://schemas.microsoft.com/office/drawing/2014/main" id="{F94F1031-997D-408C-85E2-1CBE248A857C}"/>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62BDB880-BB10-4AAA-9030-34C1812354FD}"/>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29416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167F3-4A6D-42ED-ADFC-7CC762FF5E78}"/>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3" name="Footer Placeholder 2">
            <a:extLst>
              <a:ext uri="{FF2B5EF4-FFF2-40B4-BE49-F238E27FC236}">
                <a16:creationId xmlns:a16="http://schemas.microsoft.com/office/drawing/2014/main" id="{1DD64F3A-F6AE-478A-BDF7-998E2DAB4249}"/>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7C00AFB9-4791-4210-998E-F0FE52BCF730}"/>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373225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F497-6AB1-4B9A-9F24-D7520163E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514AA1FA-A24C-4BAB-9CEC-A47A804FA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C80D15C9-AD5D-4A26-9BBF-D0AD1EBC4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FDEEC7-A04E-4B7F-B4ED-8B05F413368E}"/>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6" name="Footer Placeholder 5">
            <a:extLst>
              <a:ext uri="{FF2B5EF4-FFF2-40B4-BE49-F238E27FC236}">
                <a16:creationId xmlns:a16="http://schemas.microsoft.com/office/drawing/2014/main" id="{D52E4250-9AAE-4D6F-B3F9-B2174A41BFA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CFDC1F9-0559-46AB-888B-26EE3EE64440}"/>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292721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7677-9A37-42E2-8DDC-8F784062D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A1F69E5-3E2A-4EA6-8317-0E7695961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17859620-E992-4696-A1A4-C65479674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21941F-616D-41AD-8C19-11BBEEF6998E}"/>
              </a:ext>
            </a:extLst>
          </p:cNvPr>
          <p:cNvSpPr>
            <a:spLocks noGrp="1"/>
          </p:cNvSpPr>
          <p:nvPr>
            <p:ph type="dt" sz="half" idx="10"/>
          </p:nvPr>
        </p:nvSpPr>
        <p:spPr/>
        <p:txBody>
          <a:bodyPr/>
          <a:lstStyle/>
          <a:p>
            <a:fld id="{F0C45977-490B-4723-9F63-02B3E636EA47}" type="datetimeFigureOut">
              <a:rPr lang="ro-RO" smtClean="0"/>
              <a:t>26.10.2024</a:t>
            </a:fld>
            <a:endParaRPr lang="ro-RO"/>
          </a:p>
        </p:txBody>
      </p:sp>
      <p:sp>
        <p:nvSpPr>
          <p:cNvPr id="6" name="Footer Placeholder 5">
            <a:extLst>
              <a:ext uri="{FF2B5EF4-FFF2-40B4-BE49-F238E27FC236}">
                <a16:creationId xmlns:a16="http://schemas.microsoft.com/office/drawing/2014/main" id="{5FBC4518-FA7D-4A8D-82E4-BDEC9E7C094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CB1F4C22-9543-4BF5-A0E5-779AB1C0BC26}"/>
              </a:ext>
            </a:extLst>
          </p:cNvPr>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344085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94475-FB9A-4872-A763-9C8CEF02D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8AFCD45B-FFE9-4BDD-8CF8-FC05E9E30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741D08C-1259-4065-929E-BE1D2A863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45977-490B-4723-9F63-02B3E636EA47}" type="datetimeFigureOut">
              <a:rPr lang="ro-RO" smtClean="0"/>
              <a:t>26.10.2024</a:t>
            </a:fld>
            <a:endParaRPr lang="ro-RO"/>
          </a:p>
        </p:txBody>
      </p:sp>
      <p:sp>
        <p:nvSpPr>
          <p:cNvPr id="5" name="Footer Placeholder 4">
            <a:extLst>
              <a:ext uri="{FF2B5EF4-FFF2-40B4-BE49-F238E27FC236}">
                <a16:creationId xmlns:a16="http://schemas.microsoft.com/office/drawing/2014/main" id="{F0D787E7-3C98-49B5-9ED2-A3C9745A9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D1353B73-937F-453B-8C89-C9D50852C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C6AED-6E9A-46C4-AE28-791F4DD469E7}" type="slidenum">
              <a:rPr lang="ro-RO" smtClean="0"/>
              <a:t>‹#›</a:t>
            </a:fld>
            <a:endParaRPr lang="ro-RO"/>
          </a:p>
        </p:txBody>
      </p:sp>
    </p:spTree>
    <p:extLst>
      <p:ext uri="{BB962C8B-B14F-4D97-AF65-F5344CB8AC3E}">
        <p14:creationId xmlns:p14="http://schemas.microsoft.com/office/powerpoint/2010/main" val="271987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9EB8-D26E-40BF-BDAD-67CB581D93E4}"/>
              </a:ext>
            </a:extLst>
          </p:cNvPr>
          <p:cNvSpPr>
            <a:spLocks noGrp="1"/>
          </p:cNvSpPr>
          <p:nvPr>
            <p:ph type="ctrTitle"/>
          </p:nvPr>
        </p:nvSpPr>
        <p:spPr/>
        <p:txBody>
          <a:bodyPr/>
          <a:lstStyle/>
          <a:p>
            <a:r>
              <a:rPr lang="en-US" b="1" dirty="0"/>
              <a:t>PHRASES AND CLAUSES</a:t>
            </a:r>
            <a:endParaRPr lang="ro-RO" b="1" dirty="0"/>
          </a:p>
        </p:txBody>
      </p:sp>
      <p:sp>
        <p:nvSpPr>
          <p:cNvPr id="3" name="Subtitle 2">
            <a:extLst>
              <a:ext uri="{FF2B5EF4-FFF2-40B4-BE49-F238E27FC236}">
                <a16:creationId xmlns:a16="http://schemas.microsoft.com/office/drawing/2014/main" id="{E12757B0-7068-458C-8D83-BF8ECCBF1F4E}"/>
              </a:ext>
            </a:extLst>
          </p:cNvPr>
          <p:cNvSpPr>
            <a:spLocks noGrp="1"/>
          </p:cNvSpPr>
          <p:nvPr>
            <p:ph type="subTitle" idx="1"/>
          </p:nvPr>
        </p:nvSpPr>
        <p:spPr/>
        <p:txBody>
          <a:bodyPr/>
          <a:lstStyle/>
          <a:p>
            <a:endParaRPr lang="en-US" dirty="0"/>
          </a:p>
          <a:p>
            <a:pPr algn="r"/>
            <a:r>
              <a:rPr lang="en-US" dirty="0"/>
              <a:t>PhD DORINA MACOVEI</a:t>
            </a:r>
            <a:endParaRPr lang="ro-RO" dirty="0"/>
          </a:p>
        </p:txBody>
      </p:sp>
    </p:spTree>
    <p:extLst>
      <p:ext uri="{BB962C8B-B14F-4D97-AF65-F5344CB8AC3E}">
        <p14:creationId xmlns:p14="http://schemas.microsoft.com/office/powerpoint/2010/main" val="164683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437A69-C949-466B-ADEE-608A45A2E386}"/>
              </a:ext>
            </a:extLst>
          </p:cNvPr>
          <p:cNvSpPr/>
          <p:nvPr/>
        </p:nvSpPr>
        <p:spPr>
          <a:xfrm>
            <a:off x="1081548" y="334297"/>
            <a:ext cx="10589342" cy="5632311"/>
          </a:xfrm>
          <a:prstGeom prst="rect">
            <a:avLst/>
          </a:prstGeom>
        </p:spPr>
        <p:txBody>
          <a:bodyPr wrap="square">
            <a:spAutoFit/>
          </a:bodyPr>
          <a:lstStyle/>
          <a:p>
            <a:r>
              <a:rPr lang="en-US" sz="3600" dirty="0"/>
              <a:t>Four different kinds of main clauses:</a:t>
            </a:r>
          </a:p>
          <a:p>
            <a:pPr marL="571500" indent="-571500">
              <a:buFont typeface="Arial" panose="020B0604020202020204" pitchFamily="34" charset="0"/>
              <a:buChar char="•"/>
            </a:pPr>
            <a:r>
              <a:rPr lang="ro-RO" sz="3600" dirty="0" err="1"/>
              <a:t>declaratives</a:t>
            </a:r>
            <a:r>
              <a:rPr lang="ro-RO" sz="3600" dirty="0"/>
              <a:t> (</a:t>
            </a:r>
            <a:r>
              <a:rPr lang="ro-RO" sz="3600" dirty="0" err="1"/>
              <a:t>statements</a:t>
            </a:r>
            <a:r>
              <a:rPr lang="ro-RO" sz="3600" dirty="0"/>
              <a:t>)</a:t>
            </a:r>
            <a:endParaRPr lang="en-US" sz="3600" dirty="0"/>
          </a:p>
          <a:p>
            <a:pPr marL="571500" indent="-571500">
              <a:buFont typeface="Arial" panose="020B0604020202020204" pitchFamily="34" charset="0"/>
              <a:buChar char="•"/>
            </a:pPr>
            <a:r>
              <a:rPr lang="ro-RO" sz="3600" dirty="0" err="1"/>
              <a:t>interrogatives</a:t>
            </a:r>
            <a:r>
              <a:rPr lang="ro-RO" sz="3600" dirty="0"/>
              <a:t> (</a:t>
            </a:r>
            <a:r>
              <a:rPr lang="ro-RO" sz="3600" dirty="0" err="1"/>
              <a:t>questions</a:t>
            </a:r>
            <a:r>
              <a:rPr lang="ro-RO" sz="3600" dirty="0"/>
              <a:t>)</a:t>
            </a:r>
            <a:endParaRPr lang="en-US" sz="3600" dirty="0"/>
          </a:p>
          <a:p>
            <a:pPr marL="571500" indent="-571500">
              <a:buFont typeface="Arial" panose="020B0604020202020204" pitchFamily="34" charset="0"/>
              <a:buChar char="•"/>
            </a:pPr>
            <a:r>
              <a:rPr lang="ro-RO" sz="3600" dirty="0" err="1"/>
              <a:t>imperatives</a:t>
            </a:r>
            <a:r>
              <a:rPr lang="ro-RO" sz="3600" dirty="0"/>
              <a:t> (</a:t>
            </a:r>
            <a:r>
              <a:rPr lang="ro-RO" sz="3600" dirty="0" err="1"/>
              <a:t>orders</a:t>
            </a:r>
            <a:r>
              <a:rPr lang="ro-RO" sz="3600" dirty="0"/>
              <a:t>/</a:t>
            </a:r>
            <a:r>
              <a:rPr lang="ro-RO" sz="3600" dirty="0" err="1"/>
              <a:t>instructions</a:t>
            </a:r>
            <a:r>
              <a:rPr lang="ro-RO" sz="3600" dirty="0"/>
              <a:t>)</a:t>
            </a:r>
            <a:endParaRPr lang="en-US" sz="3600" dirty="0"/>
          </a:p>
          <a:p>
            <a:pPr marL="571500" indent="-571500">
              <a:buFont typeface="Arial" panose="020B0604020202020204" pitchFamily="34" charset="0"/>
              <a:buChar char="•"/>
            </a:pPr>
            <a:r>
              <a:rPr lang="ro-RO" sz="3600" dirty="0" err="1"/>
              <a:t>exclamatives</a:t>
            </a:r>
            <a:r>
              <a:rPr lang="ro-RO" sz="3600" dirty="0"/>
              <a:t> (</a:t>
            </a:r>
            <a:r>
              <a:rPr lang="ro-RO" sz="3600" dirty="0" err="1"/>
              <a:t>used</a:t>
            </a:r>
            <a:r>
              <a:rPr lang="ro-RO" sz="3600" dirty="0"/>
              <a:t> for </a:t>
            </a:r>
            <a:r>
              <a:rPr lang="ro-RO" sz="3600" dirty="0" err="1"/>
              <a:t>exclamations</a:t>
            </a:r>
            <a:r>
              <a:rPr lang="ro-RO" sz="3600" dirty="0"/>
              <a:t>)</a:t>
            </a:r>
            <a:endParaRPr lang="en-US" sz="6000" dirty="0"/>
          </a:p>
          <a:p>
            <a:endParaRPr lang="en-US" sz="3600" dirty="0"/>
          </a:p>
          <a:p>
            <a:r>
              <a:rPr lang="en-US" sz="3600" dirty="0"/>
              <a:t>Three different kinds of subordinate clauses: </a:t>
            </a:r>
          </a:p>
          <a:p>
            <a:pPr marL="571500" indent="-571500">
              <a:buFont typeface="Arial" panose="020B0604020202020204" pitchFamily="34" charset="0"/>
              <a:buChar char="•"/>
            </a:pPr>
            <a:r>
              <a:rPr lang="en-US" sz="3600" dirty="0"/>
              <a:t>adverb clauses</a:t>
            </a:r>
          </a:p>
          <a:p>
            <a:pPr marL="571500" indent="-571500">
              <a:buFont typeface="Arial" panose="020B0604020202020204" pitchFamily="34" charset="0"/>
              <a:buChar char="•"/>
            </a:pPr>
            <a:r>
              <a:rPr lang="en-US" sz="3600" dirty="0"/>
              <a:t>adjective clauses</a:t>
            </a:r>
          </a:p>
          <a:p>
            <a:pPr marL="571500" indent="-571500">
              <a:buFont typeface="Arial" panose="020B0604020202020204" pitchFamily="34" charset="0"/>
              <a:buChar char="•"/>
            </a:pPr>
            <a:r>
              <a:rPr lang="en-US" sz="3600" dirty="0"/>
              <a:t>noun clauses</a:t>
            </a:r>
          </a:p>
        </p:txBody>
      </p:sp>
    </p:spTree>
    <p:extLst>
      <p:ext uri="{BB962C8B-B14F-4D97-AF65-F5344CB8AC3E}">
        <p14:creationId xmlns:p14="http://schemas.microsoft.com/office/powerpoint/2010/main" val="380618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BC5BF-2E13-45E7-9E61-A54E876D6AAC}"/>
              </a:ext>
            </a:extLst>
          </p:cNvPr>
          <p:cNvPicPr>
            <a:picLocks noChangeAspect="1"/>
          </p:cNvPicPr>
          <p:nvPr/>
        </p:nvPicPr>
        <p:blipFill>
          <a:blip r:embed="rId2"/>
          <a:stretch>
            <a:fillRect/>
          </a:stretch>
        </p:blipFill>
        <p:spPr>
          <a:xfrm>
            <a:off x="186182" y="1966452"/>
            <a:ext cx="11819635" cy="2252621"/>
          </a:xfrm>
          <a:prstGeom prst="rect">
            <a:avLst/>
          </a:prstGeom>
        </p:spPr>
      </p:pic>
    </p:spTree>
    <p:extLst>
      <p:ext uri="{BB962C8B-B14F-4D97-AF65-F5344CB8AC3E}">
        <p14:creationId xmlns:p14="http://schemas.microsoft.com/office/powerpoint/2010/main" val="287963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A6564-0709-4692-AFB2-6E9D9E29D129}"/>
              </a:ext>
            </a:extLst>
          </p:cNvPr>
          <p:cNvPicPr>
            <a:picLocks noChangeAspect="1"/>
          </p:cNvPicPr>
          <p:nvPr/>
        </p:nvPicPr>
        <p:blipFill>
          <a:blip r:embed="rId2"/>
          <a:stretch>
            <a:fillRect/>
          </a:stretch>
        </p:blipFill>
        <p:spPr>
          <a:xfrm>
            <a:off x="235974" y="469783"/>
            <a:ext cx="11998087" cy="6058835"/>
          </a:xfrm>
          <a:prstGeom prst="rect">
            <a:avLst/>
          </a:prstGeom>
        </p:spPr>
      </p:pic>
    </p:spTree>
    <p:extLst>
      <p:ext uri="{BB962C8B-B14F-4D97-AF65-F5344CB8AC3E}">
        <p14:creationId xmlns:p14="http://schemas.microsoft.com/office/powerpoint/2010/main" val="290461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49EC84-0D9A-4C56-8B5F-8813783F8267}"/>
              </a:ext>
            </a:extLst>
          </p:cNvPr>
          <p:cNvPicPr>
            <a:picLocks noChangeAspect="1"/>
          </p:cNvPicPr>
          <p:nvPr/>
        </p:nvPicPr>
        <p:blipFill>
          <a:blip r:embed="rId2"/>
          <a:stretch>
            <a:fillRect/>
          </a:stretch>
        </p:blipFill>
        <p:spPr>
          <a:xfrm>
            <a:off x="149796" y="1514168"/>
            <a:ext cx="11892407" cy="3671305"/>
          </a:xfrm>
          <a:prstGeom prst="rect">
            <a:avLst/>
          </a:prstGeom>
        </p:spPr>
      </p:pic>
    </p:spTree>
    <p:extLst>
      <p:ext uri="{BB962C8B-B14F-4D97-AF65-F5344CB8AC3E}">
        <p14:creationId xmlns:p14="http://schemas.microsoft.com/office/powerpoint/2010/main" val="237773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437A69-C949-466B-ADEE-608A45A2E386}"/>
              </a:ext>
            </a:extLst>
          </p:cNvPr>
          <p:cNvSpPr/>
          <p:nvPr/>
        </p:nvSpPr>
        <p:spPr>
          <a:xfrm>
            <a:off x="1081548" y="334297"/>
            <a:ext cx="10589342" cy="5632311"/>
          </a:xfrm>
          <a:prstGeom prst="rect">
            <a:avLst/>
          </a:prstGeom>
        </p:spPr>
        <p:txBody>
          <a:bodyPr wrap="square">
            <a:spAutoFit/>
          </a:bodyPr>
          <a:lstStyle/>
          <a:p>
            <a:r>
              <a:rPr lang="en-US" sz="3600" dirty="0"/>
              <a:t>Four different kinds of main clauses:</a:t>
            </a:r>
          </a:p>
          <a:p>
            <a:pPr marL="571500" indent="-571500">
              <a:buFont typeface="Arial" panose="020B0604020202020204" pitchFamily="34" charset="0"/>
              <a:buChar char="•"/>
            </a:pPr>
            <a:r>
              <a:rPr lang="ro-RO" sz="3600" dirty="0" err="1"/>
              <a:t>declaratives</a:t>
            </a:r>
            <a:r>
              <a:rPr lang="ro-RO" sz="3600" dirty="0"/>
              <a:t> (</a:t>
            </a:r>
            <a:r>
              <a:rPr lang="ro-RO" sz="3600" dirty="0" err="1"/>
              <a:t>statements</a:t>
            </a:r>
            <a:r>
              <a:rPr lang="ro-RO" sz="3600" dirty="0"/>
              <a:t>)</a:t>
            </a:r>
            <a:endParaRPr lang="en-US" sz="3600" dirty="0"/>
          </a:p>
          <a:p>
            <a:pPr marL="571500" indent="-571500">
              <a:buFont typeface="Arial" panose="020B0604020202020204" pitchFamily="34" charset="0"/>
              <a:buChar char="•"/>
            </a:pPr>
            <a:r>
              <a:rPr lang="ro-RO" sz="3600" dirty="0" err="1"/>
              <a:t>interrogatives</a:t>
            </a:r>
            <a:r>
              <a:rPr lang="ro-RO" sz="3600" dirty="0"/>
              <a:t> (</a:t>
            </a:r>
            <a:r>
              <a:rPr lang="ro-RO" sz="3600" dirty="0" err="1"/>
              <a:t>questions</a:t>
            </a:r>
            <a:r>
              <a:rPr lang="ro-RO" sz="3600" dirty="0"/>
              <a:t>)</a:t>
            </a:r>
            <a:endParaRPr lang="en-US" sz="3600" dirty="0"/>
          </a:p>
          <a:p>
            <a:pPr marL="571500" indent="-571500">
              <a:buFont typeface="Arial" panose="020B0604020202020204" pitchFamily="34" charset="0"/>
              <a:buChar char="•"/>
            </a:pPr>
            <a:r>
              <a:rPr lang="ro-RO" sz="3600" dirty="0" err="1"/>
              <a:t>imperatives</a:t>
            </a:r>
            <a:r>
              <a:rPr lang="ro-RO" sz="3600" dirty="0"/>
              <a:t> (</a:t>
            </a:r>
            <a:r>
              <a:rPr lang="ro-RO" sz="3600" dirty="0" err="1"/>
              <a:t>orders</a:t>
            </a:r>
            <a:r>
              <a:rPr lang="ro-RO" sz="3600" dirty="0"/>
              <a:t>/</a:t>
            </a:r>
            <a:r>
              <a:rPr lang="ro-RO" sz="3600" dirty="0" err="1"/>
              <a:t>instructions</a:t>
            </a:r>
            <a:r>
              <a:rPr lang="ro-RO" sz="3600" dirty="0"/>
              <a:t>)</a:t>
            </a:r>
            <a:endParaRPr lang="en-US" sz="3600" dirty="0"/>
          </a:p>
          <a:p>
            <a:pPr marL="571500" indent="-571500">
              <a:buFont typeface="Arial" panose="020B0604020202020204" pitchFamily="34" charset="0"/>
              <a:buChar char="•"/>
            </a:pPr>
            <a:r>
              <a:rPr lang="ro-RO" sz="3600" dirty="0" err="1"/>
              <a:t>exclamatives</a:t>
            </a:r>
            <a:r>
              <a:rPr lang="ro-RO" sz="3600" dirty="0"/>
              <a:t> (</a:t>
            </a:r>
            <a:r>
              <a:rPr lang="ro-RO" sz="3600" dirty="0" err="1"/>
              <a:t>used</a:t>
            </a:r>
            <a:r>
              <a:rPr lang="ro-RO" sz="3600" dirty="0"/>
              <a:t> for </a:t>
            </a:r>
            <a:r>
              <a:rPr lang="ro-RO" sz="3600" dirty="0" err="1"/>
              <a:t>exclamations</a:t>
            </a:r>
            <a:r>
              <a:rPr lang="ro-RO" sz="3600" dirty="0"/>
              <a:t>)</a:t>
            </a:r>
            <a:endParaRPr lang="en-US" sz="6000" dirty="0"/>
          </a:p>
          <a:p>
            <a:endParaRPr lang="en-US" sz="3600" dirty="0"/>
          </a:p>
          <a:p>
            <a:r>
              <a:rPr lang="en-US" sz="3600" dirty="0"/>
              <a:t>Three different kinds of subordinate clauses: </a:t>
            </a:r>
          </a:p>
          <a:p>
            <a:pPr marL="571500" indent="-571500">
              <a:buFont typeface="Arial" panose="020B0604020202020204" pitchFamily="34" charset="0"/>
              <a:buChar char="•"/>
            </a:pPr>
            <a:r>
              <a:rPr lang="en-US" sz="3600" dirty="0"/>
              <a:t>adverb clauses</a:t>
            </a:r>
          </a:p>
          <a:p>
            <a:pPr marL="571500" indent="-571500">
              <a:buFont typeface="Arial" panose="020B0604020202020204" pitchFamily="34" charset="0"/>
              <a:buChar char="•"/>
            </a:pPr>
            <a:r>
              <a:rPr lang="en-US" sz="3600" dirty="0"/>
              <a:t>adjective clauses</a:t>
            </a:r>
          </a:p>
          <a:p>
            <a:pPr marL="571500" indent="-571500">
              <a:buFont typeface="Arial" panose="020B0604020202020204" pitchFamily="34" charset="0"/>
              <a:buChar char="•"/>
            </a:pPr>
            <a:r>
              <a:rPr lang="en-US" sz="3600" dirty="0"/>
              <a:t>noun clauses</a:t>
            </a:r>
          </a:p>
        </p:txBody>
      </p:sp>
    </p:spTree>
    <p:extLst>
      <p:ext uri="{BB962C8B-B14F-4D97-AF65-F5344CB8AC3E}">
        <p14:creationId xmlns:p14="http://schemas.microsoft.com/office/powerpoint/2010/main" val="270123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3497C4-093B-402F-AE26-05887FCAC463}"/>
              </a:ext>
            </a:extLst>
          </p:cNvPr>
          <p:cNvPicPr>
            <a:picLocks noChangeAspect="1"/>
          </p:cNvPicPr>
          <p:nvPr/>
        </p:nvPicPr>
        <p:blipFill>
          <a:blip r:embed="rId2"/>
          <a:stretch>
            <a:fillRect/>
          </a:stretch>
        </p:blipFill>
        <p:spPr>
          <a:xfrm>
            <a:off x="64111" y="422787"/>
            <a:ext cx="12063778" cy="6199239"/>
          </a:xfrm>
          <a:prstGeom prst="rect">
            <a:avLst/>
          </a:prstGeom>
        </p:spPr>
      </p:pic>
    </p:spTree>
    <p:extLst>
      <p:ext uri="{BB962C8B-B14F-4D97-AF65-F5344CB8AC3E}">
        <p14:creationId xmlns:p14="http://schemas.microsoft.com/office/powerpoint/2010/main" val="297132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88E43-29AF-42DA-89E6-013204C32970}"/>
              </a:ext>
            </a:extLst>
          </p:cNvPr>
          <p:cNvPicPr>
            <a:picLocks noChangeAspect="1"/>
          </p:cNvPicPr>
          <p:nvPr/>
        </p:nvPicPr>
        <p:blipFill>
          <a:blip r:embed="rId2"/>
          <a:stretch>
            <a:fillRect/>
          </a:stretch>
        </p:blipFill>
        <p:spPr>
          <a:xfrm>
            <a:off x="0" y="1632247"/>
            <a:ext cx="12192000" cy="3301083"/>
          </a:xfrm>
          <a:prstGeom prst="rect">
            <a:avLst/>
          </a:prstGeom>
        </p:spPr>
      </p:pic>
    </p:spTree>
    <p:extLst>
      <p:ext uri="{BB962C8B-B14F-4D97-AF65-F5344CB8AC3E}">
        <p14:creationId xmlns:p14="http://schemas.microsoft.com/office/powerpoint/2010/main" val="316693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D98F0-CC0C-4930-BF39-5CA317F5025A}"/>
              </a:ext>
            </a:extLst>
          </p:cNvPr>
          <p:cNvPicPr>
            <a:picLocks noChangeAspect="1"/>
          </p:cNvPicPr>
          <p:nvPr/>
        </p:nvPicPr>
        <p:blipFill>
          <a:blip r:embed="rId2"/>
          <a:stretch>
            <a:fillRect/>
          </a:stretch>
        </p:blipFill>
        <p:spPr>
          <a:xfrm>
            <a:off x="753533" y="-42595"/>
            <a:ext cx="10278534" cy="6923466"/>
          </a:xfrm>
          <a:prstGeom prst="rect">
            <a:avLst/>
          </a:prstGeom>
        </p:spPr>
      </p:pic>
    </p:spTree>
    <p:extLst>
      <p:ext uri="{BB962C8B-B14F-4D97-AF65-F5344CB8AC3E}">
        <p14:creationId xmlns:p14="http://schemas.microsoft.com/office/powerpoint/2010/main" val="275654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62EA3-37DB-4422-BA1F-E35EA71FA3AB}"/>
              </a:ext>
            </a:extLst>
          </p:cNvPr>
          <p:cNvPicPr>
            <a:picLocks noChangeAspect="1"/>
          </p:cNvPicPr>
          <p:nvPr/>
        </p:nvPicPr>
        <p:blipFill>
          <a:blip r:embed="rId2"/>
          <a:stretch>
            <a:fillRect/>
          </a:stretch>
        </p:blipFill>
        <p:spPr>
          <a:xfrm>
            <a:off x="73731" y="1269117"/>
            <a:ext cx="12044537" cy="3330367"/>
          </a:xfrm>
          <a:prstGeom prst="rect">
            <a:avLst/>
          </a:prstGeom>
        </p:spPr>
      </p:pic>
    </p:spTree>
    <p:extLst>
      <p:ext uri="{BB962C8B-B14F-4D97-AF65-F5344CB8AC3E}">
        <p14:creationId xmlns:p14="http://schemas.microsoft.com/office/powerpoint/2010/main" val="3911135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71E7E-D4F7-4C55-A0E5-5F31595A4A92}"/>
              </a:ext>
            </a:extLst>
          </p:cNvPr>
          <p:cNvSpPr/>
          <p:nvPr/>
        </p:nvSpPr>
        <p:spPr>
          <a:xfrm>
            <a:off x="580103" y="919681"/>
            <a:ext cx="11501829" cy="1200329"/>
          </a:xfrm>
          <a:prstGeom prst="rect">
            <a:avLst/>
          </a:prstGeom>
        </p:spPr>
        <p:txBody>
          <a:bodyPr wrap="square">
            <a:spAutoFit/>
          </a:bodyPr>
          <a:lstStyle/>
          <a:p>
            <a:pPr fontAlgn="base">
              <a:buFont typeface="Arial" panose="020B0604020202020204" pitchFamily="34" charset="0"/>
              <a:buChar char="•"/>
            </a:pPr>
            <a:r>
              <a:rPr lang="en-US" sz="2400" dirty="0">
                <a:solidFill>
                  <a:srgbClr val="444444"/>
                </a:solidFill>
                <a:latin typeface="Lato"/>
              </a:rPr>
              <a:t>I’m looking for the red book </a:t>
            </a:r>
            <a:r>
              <a:rPr lang="en-US" sz="2400" b="1" dirty="0">
                <a:solidFill>
                  <a:srgbClr val="444444"/>
                </a:solidFill>
                <a:latin typeface="Lato"/>
              </a:rPr>
              <a:t>that went missing last week</a:t>
            </a:r>
            <a:r>
              <a:rPr lang="en-US" sz="2400" dirty="0">
                <a:solidFill>
                  <a:srgbClr val="444444"/>
                </a:solidFill>
                <a:latin typeface="Lato"/>
              </a:rPr>
              <a:t>.</a:t>
            </a:r>
          </a:p>
          <a:p>
            <a:pPr fontAlgn="base">
              <a:buFont typeface="Arial" panose="020B0604020202020204" pitchFamily="34" charset="0"/>
              <a:buChar char="•"/>
            </a:pPr>
            <a:r>
              <a:rPr lang="en-US" sz="2400" dirty="0">
                <a:solidFill>
                  <a:srgbClr val="444444"/>
                </a:solidFill>
                <a:latin typeface="Lato"/>
              </a:rPr>
              <a:t>Finn is asking for the shoes </a:t>
            </a:r>
            <a:r>
              <a:rPr lang="en-US" sz="2400" b="1" dirty="0">
                <a:solidFill>
                  <a:srgbClr val="444444"/>
                </a:solidFill>
                <a:latin typeface="Lato"/>
              </a:rPr>
              <a:t>which used to belong to his dad.</a:t>
            </a:r>
            <a:endParaRPr lang="en-US" sz="2400" dirty="0">
              <a:solidFill>
                <a:srgbClr val="444444"/>
              </a:solidFill>
              <a:latin typeface="Lato"/>
            </a:endParaRPr>
          </a:p>
          <a:p>
            <a:pPr fontAlgn="base">
              <a:buFont typeface="Arial" panose="020B0604020202020204" pitchFamily="34" charset="0"/>
              <a:buChar char="•"/>
            </a:pPr>
            <a:r>
              <a:rPr lang="en-US" sz="2400" dirty="0">
                <a:solidFill>
                  <a:srgbClr val="444444"/>
                </a:solidFill>
                <a:latin typeface="Lato"/>
              </a:rPr>
              <a:t>You there,</a:t>
            </a:r>
            <a:r>
              <a:rPr lang="en-US" sz="2400" b="1" dirty="0">
                <a:solidFill>
                  <a:srgbClr val="444444"/>
                </a:solidFill>
                <a:latin typeface="Lato"/>
              </a:rPr>
              <a:t> who is sitting quietly at the corner, </a:t>
            </a:r>
            <a:r>
              <a:rPr lang="en-US" sz="2400" dirty="0">
                <a:solidFill>
                  <a:srgbClr val="444444"/>
                </a:solidFill>
                <a:latin typeface="Lato"/>
              </a:rPr>
              <a:t>come here and lead the class out.</a:t>
            </a:r>
            <a:r>
              <a:rPr lang="en-US" sz="2400" b="1" dirty="0">
                <a:solidFill>
                  <a:srgbClr val="444444"/>
                </a:solidFill>
                <a:latin typeface="Lato"/>
              </a:rPr>
              <a:t> </a:t>
            </a:r>
            <a:endParaRPr lang="en-US" sz="2400" dirty="0">
              <a:solidFill>
                <a:srgbClr val="444444"/>
              </a:solidFill>
              <a:latin typeface="Lato"/>
            </a:endParaRPr>
          </a:p>
        </p:txBody>
      </p:sp>
      <p:sp>
        <p:nvSpPr>
          <p:cNvPr id="3" name="Rectangle 2">
            <a:extLst>
              <a:ext uri="{FF2B5EF4-FFF2-40B4-BE49-F238E27FC236}">
                <a16:creationId xmlns:a16="http://schemas.microsoft.com/office/drawing/2014/main" id="{FF638C98-38D9-4702-A7AF-3EFE345B1F7D}"/>
              </a:ext>
            </a:extLst>
          </p:cNvPr>
          <p:cNvSpPr/>
          <p:nvPr/>
        </p:nvSpPr>
        <p:spPr>
          <a:xfrm>
            <a:off x="613970" y="3056739"/>
            <a:ext cx="11031792" cy="1200329"/>
          </a:xfrm>
          <a:prstGeom prst="rect">
            <a:avLst/>
          </a:prstGeom>
        </p:spPr>
        <p:txBody>
          <a:bodyPr wrap="square">
            <a:spAutoFit/>
          </a:bodyPr>
          <a:lstStyle/>
          <a:p>
            <a:pPr fontAlgn="base">
              <a:buFont typeface="Arial" panose="020B0604020202020204" pitchFamily="34" charset="0"/>
              <a:buChar char="•"/>
            </a:pPr>
            <a:r>
              <a:rPr lang="en-US" sz="2400" dirty="0">
                <a:solidFill>
                  <a:srgbClr val="444444"/>
                </a:solidFill>
                <a:latin typeface="Lato"/>
              </a:rPr>
              <a:t>I like </a:t>
            </a:r>
            <a:r>
              <a:rPr lang="en-US" sz="2400" b="1" dirty="0">
                <a:solidFill>
                  <a:srgbClr val="444444"/>
                </a:solidFill>
                <a:latin typeface="Lato"/>
              </a:rPr>
              <a:t>what I hear</a:t>
            </a:r>
            <a:r>
              <a:rPr lang="en-US" sz="2400" dirty="0">
                <a:solidFill>
                  <a:srgbClr val="444444"/>
                </a:solidFill>
                <a:latin typeface="Lato"/>
              </a:rPr>
              <a:t>.</a:t>
            </a:r>
          </a:p>
          <a:p>
            <a:pPr fontAlgn="base">
              <a:buFont typeface="Arial" panose="020B0604020202020204" pitchFamily="34" charset="0"/>
              <a:buChar char="•"/>
            </a:pPr>
            <a:r>
              <a:rPr lang="en-US" sz="2400" dirty="0">
                <a:solidFill>
                  <a:srgbClr val="444444"/>
                </a:solidFill>
                <a:latin typeface="Lato"/>
              </a:rPr>
              <a:t>You need to express </a:t>
            </a:r>
            <a:r>
              <a:rPr lang="en-US" sz="2400" b="1" dirty="0">
                <a:solidFill>
                  <a:srgbClr val="444444"/>
                </a:solidFill>
                <a:latin typeface="Lato"/>
              </a:rPr>
              <a:t>that it’s crossing a line for you</a:t>
            </a:r>
            <a:r>
              <a:rPr lang="en-US" sz="2400" dirty="0">
                <a:solidFill>
                  <a:srgbClr val="444444"/>
                </a:solidFill>
                <a:latin typeface="Lato"/>
              </a:rPr>
              <a:t>.</a:t>
            </a:r>
          </a:p>
          <a:p>
            <a:pPr fontAlgn="base">
              <a:buFont typeface="Arial" panose="020B0604020202020204" pitchFamily="34" charset="0"/>
              <a:buChar char="•"/>
            </a:pPr>
            <a:r>
              <a:rPr lang="en-US" sz="2400" dirty="0">
                <a:solidFill>
                  <a:srgbClr val="444444"/>
                </a:solidFill>
                <a:latin typeface="Lato"/>
              </a:rPr>
              <a:t>He knows </a:t>
            </a:r>
            <a:r>
              <a:rPr lang="en-US" sz="2400" b="1" dirty="0">
                <a:solidFill>
                  <a:srgbClr val="444444"/>
                </a:solidFill>
                <a:latin typeface="Lato"/>
              </a:rPr>
              <a:t>how things work around here</a:t>
            </a:r>
            <a:r>
              <a:rPr lang="en-US" sz="2400" dirty="0">
                <a:solidFill>
                  <a:srgbClr val="444444"/>
                </a:solidFill>
                <a:latin typeface="Lato"/>
              </a:rPr>
              <a:t>.</a:t>
            </a:r>
          </a:p>
        </p:txBody>
      </p:sp>
      <p:sp>
        <p:nvSpPr>
          <p:cNvPr id="4" name="Rectangle 3">
            <a:extLst>
              <a:ext uri="{FF2B5EF4-FFF2-40B4-BE49-F238E27FC236}">
                <a16:creationId xmlns:a16="http://schemas.microsoft.com/office/drawing/2014/main" id="{B6052D97-BDD2-4CB5-9FA8-B8AB4346F813}"/>
              </a:ext>
            </a:extLst>
          </p:cNvPr>
          <p:cNvSpPr/>
          <p:nvPr/>
        </p:nvSpPr>
        <p:spPr>
          <a:xfrm>
            <a:off x="580103" y="4684193"/>
            <a:ext cx="11346425" cy="1200329"/>
          </a:xfrm>
          <a:prstGeom prst="rect">
            <a:avLst/>
          </a:prstGeom>
        </p:spPr>
        <p:txBody>
          <a:bodyPr wrap="square">
            <a:spAutoFit/>
          </a:bodyPr>
          <a:lstStyle/>
          <a:p>
            <a:pPr fontAlgn="base">
              <a:buFont typeface="Arial" panose="020B0604020202020204" pitchFamily="34" charset="0"/>
              <a:buChar char="•"/>
            </a:pPr>
            <a:r>
              <a:rPr lang="en-US" sz="2400" dirty="0">
                <a:solidFill>
                  <a:srgbClr val="444444"/>
                </a:solidFill>
                <a:latin typeface="Lato"/>
              </a:rPr>
              <a:t>Alice did the dishes </a:t>
            </a:r>
            <a:r>
              <a:rPr lang="en-US" sz="2400" b="1" dirty="0">
                <a:solidFill>
                  <a:srgbClr val="444444"/>
                </a:solidFill>
                <a:latin typeface="Lato"/>
              </a:rPr>
              <a:t>till her legs gave up</a:t>
            </a:r>
            <a:r>
              <a:rPr lang="en-US" sz="2400" dirty="0">
                <a:solidFill>
                  <a:srgbClr val="444444"/>
                </a:solidFill>
                <a:latin typeface="Lato"/>
              </a:rPr>
              <a:t>.</a:t>
            </a:r>
          </a:p>
          <a:p>
            <a:pPr fontAlgn="base">
              <a:buFont typeface="Arial" panose="020B0604020202020204" pitchFamily="34" charset="0"/>
              <a:buChar char="•"/>
            </a:pPr>
            <a:r>
              <a:rPr lang="en-US" sz="2400" dirty="0">
                <a:solidFill>
                  <a:srgbClr val="444444"/>
                </a:solidFill>
                <a:latin typeface="Lato"/>
              </a:rPr>
              <a:t>Tina ran </a:t>
            </a:r>
            <a:r>
              <a:rPr lang="en-US" sz="2400" b="1" dirty="0">
                <a:solidFill>
                  <a:srgbClr val="444444"/>
                </a:solidFill>
                <a:latin typeface="Lato"/>
              </a:rPr>
              <a:t>to the point of panting vehemently</a:t>
            </a:r>
            <a:r>
              <a:rPr lang="en-US" sz="2400" dirty="0">
                <a:solidFill>
                  <a:srgbClr val="444444"/>
                </a:solidFill>
                <a:latin typeface="Lato"/>
              </a:rPr>
              <a:t>.</a:t>
            </a:r>
          </a:p>
          <a:p>
            <a:pPr fontAlgn="base">
              <a:buFont typeface="Arial" panose="020B0604020202020204" pitchFamily="34" charset="0"/>
              <a:buChar char="•"/>
            </a:pPr>
            <a:r>
              <a:rPr lang="en-US" sz="2400" dirty="0">
                <a:solidFill>
                  <a:srgbClr val="444444"/>
                </a:solidFill>
                <a:latin typeface="Lato"/>
              </a:rPr>
              <a:t>I went through the book </a:t>
            </a:r>
            <a:r>
              <a:rPr lang="en-US" sz="2400" b="1" dirty="0">
                <a:solidFill>
                  <a:srgbClr val="444444"/>
                </a:solidFill>
                <a:latin typeface="Lato"/>
              </a:rPr>
              <a:t>at a lightning speed</a:t>
            </a:r>
            <a:r>
              <a:rPr lang="en-US" sz="2400" dirty="0">
                <a:solidFill>
                  <a:srgbClr val="444444"/>
                </a:solidFill>
                <a:latin typeface="Lato"/>
              </a:rPr>
              <a:t>.</a:t>
            </a:r>
            <a:endParaRPr lang="en-US" sz="2400" b="0" i="0" dirty="0">
              <a:solidFill>
                <a:srgbClr val="444444"/>
              </a:solidFill>
              <a:effectLst/>
              <a:latin typeface="Lato"/>
            </a:endParaRPr>
          </a:p>
        </p:txBody>
      </p:sp>
      <p:sp>
        <p:nvSpPr>
          <p:cNvPr id="5" name="TextBox 4">
            <a:extLst>
              <a:ext uri="{FF2B5EF4-FFF2-40B4-BE49-F238E27FC236}">
                <a16:creationId xmlns:a16="http://schemas.microsoft.com/office/drawing/2014/main" id="{76AFCCEA-02F3-4ACC-8F56-1B84C3885783}"/>
              </a:ext>
            </a:extLst>
          </p:cNvPr>
          <p:cNvSpPr txBox="1"/>
          <p:nvPr/>
        </p:nvSpPr>
        <p:spPr>
          <a:xfrm>
            <a:off x="762000" y="228600"/>
            <a:ext cx="7061200" cy="523220"/>
          </a:xfrm>
          <a:prstGeom prst="rect">
            <a:avLst/>
          </a:prstGeom>
          <a:noFill/>
        </p:spPr>
        <p:txBody>
          <a:bodyPr wrap="square" rtlCol="0">
            <a:spAutoFit/>
          </a:bodyPr>
          <a:lstStyle/>
          <a:p>
            <a:r>
              <a:rPr lang="en-US" sz="2800" b="1" dirty="0"/>
              <a:t>PRACTICUM (identify the clause type)</a:t>
            </a:r>
            <a:endParaRPr lang="ro-RO" sz="2800" b="1" dirty="0"/>
          </a:p>
        </p:txBody>
      </p:sp>
    </p:spTree>
    <p:extLst>
      <p:ext uri="{BB962C8B-B14F-4D97-AF65-F5344CB8AC3E}">
        <p14:creationId xmlns:p14="http://schemas.microsoft.com/office/powerpoint/2010/main" val="130304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4DF155-CBE4-46E4-8AE0-AC7473568EEA}"/>
              </a:ext>
            </a:extLst>
          </p:cNvPr>
          <p:cNvSpPr/>
          <p:nvPr/>
        </p:nvSpPr>
        <p:spPr>
          <a:xfrm>
            <a:off x="176980" y="924233"/>
            <a:ext cx="11838039" cy="4401205"/>
          </a:xfrm>
          <a:prstGeom prst="rect">
            <a:avLst/>
          </a:prstGeom>
        </p:spPr>
        <p:txBody>
          <a:bodyPr wrap="square">
            <a:spAutoFit/>
          </a:bodyPr>
          <a:lstStyle/>
          <a:p>
            <a:endParaRPr lang="en-US" sz="2800" dirty="0"/>
          </a:p>
          <a:p>
            <a:endParaRPr lang="en-US" sz="2800" dirty="0"/>
          </a:p>
          <a:p>
            <a:r>
              <a:rPr lang="en-US" sz="2800" dirty="0"/>
              <a:t>A </a:t>
            </a:r>
            <a:r>
              <a:rPr lang="en-US" sz="2800" b="1" dirty="0"/>
              <a:t>phrase</a:t>
            </a:r>
            <a:r>
              <a:rPr lang="en-US" sz="2800" dirty="0"/>
              <a:t> - a group of words functioning in a sentence as a single part of speech. It </a:t>
            </a:r>
            <a:r>
              <a:rPr lang="en-US" sz="2800" dirty="0">
                <a:solidFill>
                  <a:srgbClr val="FF0000"/>
                </a:solidFill>
              </a:rPr>
              <a:t>does not have a subject or a verb</a:t>
            </a:r>
            <a:r>
              <a:rPr lang="en-US" sz="2800" dirty="0"/>
              <a:t>, so it cannot stand alone as an independent unit—it can function only as a part of speech.</a:t>
            </a:r>
          </a:p>
          <a:p>
            <a:endParaRPr lang="en-US" sz="2800" dirty="0"/>
          </a:p>
          <a:p>
            <a:r>
              <a:rPr lang="en-US" sz="2800" dirty="0"/>
              <a:t>A </a:t>
            </a:r>
            <a:r>
              <a:rPr lang="en-US" sz="2800" b="1" dirty="0"/>
              <a:t>clause</a:t>
            </a:r>
            <a:r>
              <a:rPr lang="en-US" sz="2800" dirty="0"/>
              <a:t>  - a group of words </a:t>
            </a:r>
            <a:r>
              <a:rPr lang="en-US" sz="2800" dirty="0">
                <a:solidFill>
                  <a:srgbClr val="FF0000"/>
                </a:solidFill>
              </a:rPr>
              <a:t>with its own subject and verb</a:t>
            </a:r>
            <a:r>
              <a:rPr lang="en-US" sz="2800" dirty="0"/>
              <a:t>. Like phrases, clauses enrich your written and oral expression by adding details and making your meaning more exact. Clauses also allow you to combine ideas to show their relationship. This adds logic and cohesion to your speech and writing.</a:t>
            </a:r>
            <a:endParaRPr lang="ro-RO" sz="2800" dirty="0"/>
          </a:p>
        </p:txBody>
      </p:sp>
    </p:spTree>
    <p:extLst>
      <p:ext uri="{BB962C8B-B14F-4D97-AF65-F5344CB8AC3E}">
        <p14:creationId xmlns:p14="http://schemas.microsoft.com/office/powerpoint/2010/main" val="150250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63FB-6E08-4CA1-811B-1853EDA4D8EF}"/>
              </a:ext>
            </a:extLst>
          </p:cNvPr>
          <p:cNvSpPr>
            <a:spLocks noGrp="1"/>
          </p:cNvSpPr>
          <p:nvPr>
            <p:ph type="title"/>
          </p:nvPr>
        </p:nvSpPr>
        <p:spPr/>
        <p:txBody>
          <a:bodyPr/>
          <a:lstStyle/>
          <a:p>
            <a:r>
              <a:rPr lang="en-US" dirty="0"/>
              <a:t>Adverb clauses. </a:t>
            </a:r>
            <a:endParaRPr lang="ro-RO" dirty="0"/>
          </a:p>
        </p:txBody>
      </p:sp>
      <p:sp>
        <p:nvSpPr>
          <p:cNvPr id="3" name="Content Placeholder 2">
            <a:extLst>
              <a:ext uri="{FF2B5EF4-FFF2-40B4-BE49-F238E27FC236}">
                <a16:creationId xmlns:a16="http://schemas.microsoft.com/office/drawing/2014/main" id="{C7CF575D-91FC-4A4A-8E3F-31B882B60429}"/>
              </a:ext>
            </a:extLst>
          </p:cNvPr>
          <p:cNvSpPr>
            <a:spLocks noGrp="1"/>
          </p:cNvSpPr>
          <p:nvPr>
            <p:ph idx="1"/>
          </p:nvPr>
        </p:nvSpPr>
        <p:spPr/>
        <p:txBody>
          <a:bodyPr/>
          <a:lstStyle/>
          <a:p>
            <a:pPr marL="0" indent="0">
              <a:buNone/>
            </a:pPr>
            <a:r>
              <a:rPr lang="en-US" dirty="0"/>
              <a:t>You are an insurance company. You have to advertise 5 crazy insurance policies, each with a title and description beginning </a:t>
            </a:r>
            <a:r>
              <a:rPr lang="en-US" dirty="0">
                <a:solidFill>
                  <a:srgbClr val="FF0000"/>
                </a:solidFill>
              </a:rPr>
              <a:t>‘in case’:</a:t>
            </a:r>
          </a:p>
          <a:p>
            <a:pPr marL="0" indent="0">
              <a:buNone/>
            </a:pPr>
            <a:endParaRPr lang="ro-RO" dirty="0">
              <a:solidFill>
                <a:srgbClr val="FF0000"/>
              </a:solidFill>
            </a:endParaRPr>
          </a:p>
        </p:txBody>
      </p:sp>
      <p:pic>
        <p:nvPicPr>
          <p:cNvPr id="4" name="Picture 3">
            <a:extLst>
              <a:ext uri="{FF2B5EF4-FFF2-40B4-BE49-F238E27FC236}">
                <a16:creationId xmlns:a16="http://schemas.microsoft.com/office/drawing/2014/main" id="{BCC89822-FAFF-483D-97C6-94A4696A7BA7}"/>
              </a:ext>
            </a:extLst>
          </p:cNvPr>
          <p:cNvPicPr>
            <a:picLocks noChangeAspect="1"/>
          </p:cNvPicPr>
          <p:nvPr/>
        </p:nvPicPr>
        <p:blipFill>
          <a:blip r:embed="rId2"/>
          <a:stretch>
            <a:fillRect/>
          </a:stretch>
        </p:blipFill>
        <p:spPr>
          <a:xfrm>
            <a:off x="1322772" y="2831690"/>
            <a:ext cx="9142978" cy="815497"/>
          </a:xfrm>
          <a:prstGeom prst="rect">
            <a:avLst/>
          </a:prstGeom>
        </p:spPr>
      </p:pic>
      <p:pic>
        <p:nvPicPr>
          <p:cNvPr id="5" name="Picture 4">
            <a:extLst>
              <a:ext uri="{FF2B5EF4-FFF2-40B4-BE49-F238E27FC236}">
                <a16:creationId xmlns:a16="http://schemas.microsoft.com/office/drawing/2014/main" id="{B159BBEC-E0FC-41D1-9642-9E09F5556E0E}"/>
              </a:ext>
            </a:extLst>
          </p:cNvPr>
          <p:cNvPicPr>
            <a:picLocks noChangeAspect="1"/>
          </p:cNvPicPr>
          <p:nvPr/>
        </p:nvPicPr>
        <p:blipFill>
          <a:blip r:embed="rId3"/>
          <a:stretch>
            <a:fillRect/>
          </a:stretch>
        </p:blipFill>
        <p:spPr>
          <a:xfrm>
            <a:off x="8303737" y="6027175"/>
            <a:ext cx="3412955" cy="561124"/>
          </a:xfrm>
          <a:prstGeom prst="rect">
            <a:avLst/>
          </a:prstGeom>
        </p:spPr>
      </p:pic>
    </p:spTree>
    <p:extLst>
      <p:ext uri="{BB962C8B-B14F-4D97-AF65-F5344CB8AC3E}">
        <p14:creationId xmlns:p14="http://schemas.microsoft.com/office/powerpoint/2010/main" val="107840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3A31F2-DF5E-4D2F-A532-120135734D49}"/>
              </a:ext>
            </a:extLst>
          </p:cNvPr>
          <p:cNvPicPr>
            <a:picLocks noChangeAspect="1"/>
          </p:cNvPicPr>
          <p:nvPr/>
        </p:nvPicPr>
        <p:blipFill rotWithShape="1">
          <a:blip r:embed="rId2"/>
          <a:srcRect t="23769"/>
          <a:stretch/>
        </p:blipFill>
        <p:spPr>
          <a:xfrm>
            <a:off x="0" y="746987"/>
            <a:ext cx="12218886" cy="3869522"/>
          </a:xfrm>
          <a:prstGeom prst="rect">
            <a:avLst/>
          </a:prstGeom>
        </p:spPr>
      </p:pic>
      <p:sp>
        <p:nvSpPr>
          <p:cNvPr id="4" name="TextBox 3">
            <a:extLst>
              <a:ext uri="{FF2B5EF4-FFF2-40B4-BE49-F238E27FC236}">
                <a16:creationId xmlns:a16="http://schemas.microsoft.com/office/drawing/2014/main" id="{136045FE-4DEE-443B-84BF-1DAD88351C7E}"/>
              </a:ext>
            </a:extLst>
          </p:cNvPr>
          <p:cNvSpPr txBox="1"/>
          <p:nvPr/>
        </p:nvSpPr>
        <p:spPr>
          <a:xfrm>
            <a:off x="350350" y="5184727"/>
            <a:ext cx="11248103" cy="892552"/>
          </a:xfrm>
          <a:prstGeom prst="rect">
            <a:avLst/>
          </a:prstGeom>
          <a:noFill/>
        </p:spPr>
        <p:txBody>
          <a:bodyPr wrap="square" rtlCol="0">
            <a:spAutoFit/>
          </a:bodyPr>
          <a:lstStyle/>
          <a:p>
            <a:r>
              <a:rPr lang="en-US" sz="2800" dirty="0">
                <a:solidFill>
                  <a:schemeClr val="accent5">
                    <a:lumMod val="75000"/>
                  </a:schemeClr>
                </a:solidFill>
              </a:rPr>
              <a:t>Participle clause = non-finite clause </a:t>
            </a:r>
            <a:r>
              <a:rPr lang="en-US" sz="2800" dirty="0"/>
              <a:t>- </a:t>
            </a:r>
            <a:r>
              <a:rPr lang="en-US" sz="2400" dirty="0"/>
              <a:t>They contain a Participle or an Infinitive Verb that makes the Subject and Verb evident even though hidden. </a:t>
            </a:r>
            <a:endParaRPr lang="ro-RO" sz="2800" dirty="0"/>
          </a:p>
        </p:txBody>
      </p:sp>
    </p:spTree>
    <p:extLst>
      <p:ext uri="{BB962C8B-B14F-4D97-AF65-F5344CB8AC3E}">
        <p14:creationId xmlns:p14="http://schemas.microsoft.com/office/powerpoint/2010/main" val="2886123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D82677-2463-4A4D-A3B3-763817C775E1}"/>
              </a:ext>
            </a:extLst>
          </p:cNvPr>
          <p:cNvPicPr>
            <a:picLocks noGrp="1" noChangeAspect="1"/>
          </p:cNvPicPr>
          <p:nvPr>
            <p:ph idx="1"/>
          </p:nvPr>
        </p:nvPicPr>
        <p:blipFill>
          <a:blip r:embed="rId2"/>
          <a:stretch>
            <a:fillRect/>
          </a:stretch>
        </p:blipFill>
        <p:spPr>
          <a:xfrm>
            <a:off x="144825" y="2713703"/>
            <a:ext cx="11902349" cy="1843220"/>
          </a:xfrm>
          <a:prstGeom prst="rect">
            <a:avLst/>
          </a:prstGeom>
          <a:ln>
            <a:solidFill>
              <a:schemeClr val="bg1"/>
            </a:solidFill>
          </a:ln>
        </p:spPr>
      </p:pic>
      <p:sp>
        <p:nvSpPr>
          <p:cNvPr id="3" name="Rectangle 2">
            <a:extLst>
              <a:ext uri="{FF2B5EF4-FFF2-40B4-BE49-F238E27FC236}">
                <a16:creationId xmlns:a16="http://schemas.microsoft.com/office/drawing/2014/main" id="{BE82D5B9-D1B4-4FB1-94AC-4F3A7F5136FF}"/>
              </a:ext>
            </a:extLst>
          </p:cNvPr>
          <p:cNvSpPr/>
          <p:nvPr/>
        </p:nvSpPr>
        <p:spPr>
          <a:xfrm>
            <a:off x="2674374" y="2821858"/>
            <a:ext cx="1976284" cy="285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highlight>
                <a:srgbClr val="C0C0C0"/>
              </a:highlight>
            </a:endParaRPr>
          </a:p>
        </p:txBody>
      </p:sp>
    </p:spTree>
    <p:extLst>
      <p:ext uri="{BB962C8B-B14F-4D97-AF65-F5344CB8AC3E}">
        <p14:creationId xmlns:p14="http://schemas.microsoft.com/office/powerpoint/2010/main" val="2625992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EB31F4-2E6D-4459-90EB-489D46DCE113}"/>
              </a:ext>
            </a:extLst>
          </p:cNvPr>
          <p:cNvPicPr>
            <a:picLocks noChangeAspect="1"/>
          </p:cNvPicPr>
          <p:nvPr/>
        </p:nvPicPr>
        <p:blipFill>
          <a:blip r:embed="rId2"/>
          <a:stretch>
            <a:fillRect/>
          </a:stretch>
        </p:blipFill>
        <p:spPr>
          <a:xfrm>
            <a:off x="65272" y="1524000"/>
            <a:ext cx="12061456" cy="4704084"/>
          </a:xfrm>
          <a:prstGeom prst="rect">
            <a:avLst/>
          </a:prstGeom>
        </p:spPr>
      </p:pic>
    </p:spTree>
    <p:extLst>
      <p:ext uri="{BB962C8B-B14F-4D97-AF65-F5344CB8AC3E}">
        <p14:creationId xmlns:p14="http://schemas.microsoft.com/office/powerpoint/2010/main" val="158519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66D0C2-1E46-4815-96C4-7ABC948CF258}"/>
              </a:ext>
            </a:extLst>
          </p:cNvPr>
          <p:cNvPicPr>
            <a:picLocks noChangeAspect="1"/>
          </p:cNvPicPr>
          <p:nvPr/>
        </p:nvPicPr>
        <p:blipFill rotWithShape="1">
          <a:blip r:embed="rId2"/>
          <a:srcRect l="1911"/>
          <a:stretch/>
        </p:blipFill>
        <p:spPr>
          <a:xfrm>
            <a:off x="39841" y="1238865"/>
            <a:ext cx="12112318" cy="5013647"/>
          </a:xfrm>
          <a:prstGeom prst="rect">
            <a:avLst/>
          </a:prstGeom>
        </p:spPr>
      </p:pic>
    </p:spTree>
    <p:extLst>
      <p:ext uri="{BB962C8B-B14F-4D97-AF65-F5344CB8AC3E}">
        <p14:creationId xmlns:p14="http://schemas.microsoft.com/office/powerpoint/2010/main" val="3769431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22808B-9F26-4258-B02A-F131190141A9}"/>
              </a:ext>
            </a:extLst>
          </p:cNvPr>
          <p:cNvPicPr>
            <a:picLocks noChangeAspect="1"/>
          </p:cNvPicPr>
          <p:nvPr/>
        </p:nvPicPr>
        <p:blipFill rotWithShape="1">
          <a:blip r:embed="rId2"/>
          <a:srcRect t="15673"/>
          <a:stretch/>
        </p:blipFill>
        <p:spPr>
          <a:xfrm>
            <a:off x="0" y="1415846"/>
            <a:ext cx="12192960" cy="5368412"/>
          </a:xfrm>
          <a:prstGeom prst="rect">
            <a:avLst/>
          </a:prstGeom>
        </p:spPr>
      </p:pic>
      <p:sp>
        <p:nvSpPr>
          <p:cNvPr id="3" name="TextBox 2">
            <a:extLst>
              <a:ext uri="{FF2B5EF4-FFF2-40B4-BE49-F238E27FC236}">
                <a16:creationId xmlns:a16="http://schemas.microsoft.com/office/drawing/2014/main" id="{9830814E-49A6-4104-8EF9-15340EB4DB3F}"/>
              </a:ext>
            </a:extLst>
          </p:cNvPr>
          <p:cNvSpPr txBox="1"/>
          <p:nvPr/>
        </p:nvSpPr>
        <p:spPr>
          <a:xfrm>
            <a:off x="255639" y="314632"/>
            <a:ext cx="8091948" cy="646331"/>
          </a:xfrm>
          <a:prstGeom prst="rect">
            <a:avLst/>
          </a:prstGeom>
          <a:noFill/>
        </p:spPr>
        <p:txBody>
          <a:bodyPr wrap="square" rtlCol="0">
            <a:spAutoFit/>
          </a:bodyPr>
          <a:lstStyle/>
          <a:p>
            <a:r>
              <a:rPr lang="en-US" sz="3600" dirty="0"/>
              <a:t>Question-word clauses</a:t>
            </a:r>
            <a:endParaRPr lang="ro-RO" sz="3600" dirty="0"/>
          </a:p>
        </p:txBody>
      </p:sp>
    </p:spTree>
    <p:extLst>
      <p:ext uri="{BB962C8B-B14F-4D97-AF65-F5344CB8AC3E}">
        <p14:creationId xmlns:p14="http://schemas.microsoft.com/office/powerpoint/2010/main" val="398313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A3396-11F5-4421-9456-8BCCDC012575}"/>
              </a:ext>
            </a:extLst>
          </p:cNvPr>
          <p:cNvPicPr>
            <a:picLocks noChangeAspect="1"/>
          </p:cNvPicPr>
          <p:nvPr/>
        </p:nvPicPr>
        <p:blipFill>
          <a:blip r:embed="rId2"/>
          <a:stretch>
            <a:fillRect/>
          </a:stretch>
        </p:blipFill>
        <p:spPr>
          <a:xfrm>
            <a:off x="1084520" y="1652339"/>
            <a:ext cx="7863392" cy="4832035"/>
          </a:xfrm>
          <a:prstGeom prst="rect">
            <a:avLst/>
          </a:prstGeom>
        </p:spPr>
      </p:pic>
      <p:sp>
        <p:nvSpPr>
          <p:cNvPr id="3" name="TextBox 2">
            <a:extLst>
              <a:ext uri="{FF2B5EF4-FFF2-40B4-BE49-F238E27FC236}">
                <a16:creationId xmlns:a16="http://schemas.microsoft.com/office/drawing/2014/main" id="{39200B4F-C84D-443F-A156-ECD374851A99}"/>
              </a:ext>
            </a:extLst>
          </p:cNvPr>
          <p:cNvSpPr txBox="1"/>
          <p:nvPr/>
        </p:nvSpPr>
        <p:spPr>
          <a:xfrm>
            <a:off x="609600" y="373626"/>
            <a:ext cx="8809703" cy="646331"/>
          </a:xfrm>
          <a:prstGeom prst="rect">
            <a:avLst/>
          </a:prstGeom>
          <a:noFill/>
        </p:spPr>
        <p:txBody>
          <a:bodyPr wrap="square" rtlCol="0">
            <a:spAutoFit/>
          </a:bodyPr>
          <a:lstStyle/>
          <a:p>
            <a:r>
              <a:rPr lang="en-US" sz="3600" dirty="0"/>
              <a:t>Continue the sentence using a noun clause</a:t>
            </a:r>
            <a:endParaRPr lang="ro-RO" sz="3600" dirty="0"/>
          </a:p>
        </p:txBody>
      </p:sp>
      <p:sp>
        <p:nvSpPr>
          <p:cNvPr id="5" name="Cloud 4">
            <a:extLst>
              <a:ext uri="{FF2B5EF4-FFF2-40B4-BE49-F238E27FC236}">
                <a16:creationId xmlns:a16="http://schemas.microsoft.com/office/drawing/2014/main" id="{B05D4A74-0F47-44AC-A1EE-D92C1110FEA9}"/>
              </a:ext>
            </a:extLst>
          </p:cNvPr>
          <p:cNvSpPr/>
          <p:nvPr/>
        </p:nvSpPr>
        <p:spPr>
          <a:xfrm rot="199999">
            <a:off x="2719888" y="1951128"/>
            <a:ext cx="6627115" cy="267970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Picture 5">
            <a:extLst>
              <a:ext uri="{FF2B5EF4-FFF2-40B4-BE49-F238E27FC236}">
                <a16:creationId xmlns:a16="http://schemas.microsoft.com/office/drawing/2014/main" id="{B9963300-6683-422F-8208-ECBC10270B2D}"/>
              </a:ext>
            </a:extLst>
          </p:cNvPr>
          <p:cNvPicPr>
            <a:picLocks noChangeAspect="1"/>
          </p:cNvPicPr>
          <p:nvPr/>
        </p:nvPicPr>
        <p:blipFill>
          <a:blip r:embed="rId3"/>
          <a:stretch>
            <a:fillRect/>
          </a:stretch>
        </p:blipFill>
        <p:spPr>
          <a:xfrm>
            <a:off x="2772697" y="4193817"/>
            <a:ext cx="6645216" cy="2664183"/>
          </a:xfrm>
          <a:prstGeom prst="rect">
            <a:avLst/>
          </a:prstGeom>
        </p:spPr>
      </p:pic>
    </p:spTree>
    <p:extLst>
      <p:ext uri="{BB962C8B-B14F-4D97-AF65-F5344CB8AC3E}">
        <p14:creationId xmlns:p14="http://schemas.microsoft.com/office/powerpoint/2010/main" val="121385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DEAAE-2F65-4BFD-958F-189DB70ACEA1}"/>
              </a:ext>
            </a:extLst>
          </p:cNvPr>
          <p:cNvPicPr>
            <a:picLocks noChangeAspect="1"/>
          </p:cNvPicPr>
          <p:nvPr/>
        </p:nvPicPr>
        <p:blipFill>
          <a:blip r:embed="rId2"/>
          <a:stretch>
            <a:fillRect/>
          </a:stretch>
        </p:blipFill>
        <p:spPr>
          <a:xfrm>
            <a:off x="92820" y="1012722"/>
            <a:ext cx="12006359" cy="5415635"/>
          </a:xfrm>
          <a:prstGeom prst="rect">
            <a:avLst/>
          </a:prstGeom>
        </p:spPr>
      </p:pic>
    </p:spTree>
    <p:extLst>
      <p:ext uri="{BB962C8B-B14F-4D97-AF65-F5344CB8AC3E}">
        <p14:creationId xmlns:p14="http://schemas.microsoft.com/office/powerpoint/2010/main" val="194364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D6CF4D-ABA1-40F9-83F3-6D11AAB7FB91}"/>
              </a:ext>
            </a:extLst>
          </p:cNvPr>
          <p:cNvPicPr>
            <a:picLocks noGrp="1" noChangeAspect="1"/>
          </p:cNvPicPr>
          <p:nvPr>
            <p:ph sz="half" idx="1"/>
          </p:nvPr>
        </p:nvPicPr>
        <p:blipFill>
          <a:blip r:embed="rId2"/>
          <a:stretch>
            <a:fillRect/>
          </a:stretch>
        </p:blipFill>
        <p:spPr>
          <a:xfrm>
            <a:off x="75636" y="2369574"/>
            <a:ext cx="5211041" cy="2789169"/>
          </a:xfrm>
          <a:prstGeom prst="rect">
            <a:avLst/>
          </a:prstGeom>
        </p:spPr>
      </p:pic>
      <p:pic>
        <p:nvPicPr>
          <p:cNvPr id="8" name="Content Placeholder 7">
            <a:extLst>
              <a:ext uri="{FF2B5EF4-FFF2-40B4-BE49-F238E27FC236}">
                <a16:creationId xmlns:a16="http://schemas.microsoft.com/office/drawing/2014/main" id="{9F6B5E7C-F146-4500-B12E-A754E4332D10}"/>
              </a:ext>
            </a:extLst>
          </p:cNvPr>
          <p:cNvPicPr>
            <a:picLocks noGrp="1" noChangeAspect="1"/>
          </p:cNvPicPr>
          <p:nvPr>
            <p:ph sz="half" idx="2"/>
          </p:nvPr>
        </p:nvPicPr>
        <p:blipFill>
          <a:blip r:embed="rId3"/>
          <a:stretch>
            <a:fillRect/>
          </a:stretch>
        </p:blipFill>
        <p:spPr>
          <a:xfrm>
            <a:off x="5678777" y="2369574"/>
            <a:ext cx="6366020" cy="2789169"/>
          </a:xfrm>
          <a:prstGeom prst="rect">
            <a:avLst/>
          </a:prstGeom>
        </p:spPr>
      </p:pic>
    </p:spTree>
    <p:extLst>
      <p:ext uri="{BB962C8B-B14F-4D97-AF65-F5344CB8AC3E}">
        <p14:creationId xmlns:p14="http://schemas.microsoft.com/office/powerpoint/2010/main" val="271916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166060-BDD7-4BEE-8EB6-9BC73E731E1E}"/>
              </a:ext>
            </a:extLst>
          </p:cNvPr>
          <p:cNvPicPr>
            <a:picLocks noChangeAspect="1"/>
          </p:cNvPicPr>
          <p:nvPr/>
        </p:nvPicPr>
        <p:blipFill>
          <a:blip r:embed="rId2"/>
          <a:stretch>
            <a:fillRect/>
          </a:stretch>
        </p:blipFill>
        <p:spPr>
          <a:xfrm>
            <a:off x="580103" y="12904"/>
            <a:ext cx="11052630" cy="6845096"/>
          </a:xfrm>
          <a:prstGeom prst="rect">
            <a:avLst/>
          </a:prstGeom>
        </p:spPr>
      </p:pic>
    </p:spTree>
    <p:extLst>
      <p:ext uri="{BB962C8B-B14F-4D97-AF65-F5344CB8AC3E}">
        <p14:creationId xmlns:p14="http://schemas.microsoft.com/office/powerpoint/2010/main" val="397738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E5935-9AA3-4FEA-86B7-2285AAA38454}"/>
              </a:ext>
            </a:extLst>
          </p:cNvPr>
          <p:cNvPicPr>
            <a:picLocks noChangeAspect="1"/>
          </p:cNvPicPr>
          <p:nvPr/>
        </p:nvPicPr>
        <p:blipFill>
          <a:blip r:embed="rId2"/>
          <a:stretch>
            <a:fillRect/>
          </a:stretch>
        </p:blipFill>
        <p:spPr>
          <a:xfrm>
            <a:off x="88490" y="-18409"/>
            <a:ext cx="11982940" cy="6876409"/>
          </a:xfrm>
          <a:prstGeom prst="rect">
            <a:avLst/>
          </a:prstGeom>
        </p:spPr>
      </p:pic>
    </p:spTree>
    <p:extLst>
      <p:ext uri="{BB962C8B-B14F-4D97-AF65-F5344CB8AC3E}">
        <p14:creationId xmlns:p14="http://schemas.microsoft.com/office/powerpoint/2010/main" val="49498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B01DA-087F-47CB-99A3-8700A3619F1B}"/>
              </a:ext>
            </a:extLst>
          </p:cNvPr>
          <p:cNvPicPr>
            <a:picLocks noChangeAspect="1"/>
          </p:cNvPicPr>
          <p:nvPr/>
        </p:nvPicPr>
        <p:blipFill>
          <a:blip r:embed="rId2"/>
          <a:stretch>
            <a:fillRect/>
          </a:stretch>
        </p:blipFill>
        <p:spPr>
          <a:xfrm>
            <a:off x="172875" y="776749"/>
            <a:ext cx="11967015" cy="5358580"/>
          </a:xfrm>
          <a:prstGeom prst="rect">
            <a:avLst/>
          </a:prstGeom>
        </p:spPr>
      </p:pic>
    </p:spTree>
    <p:extLst>
      <p:ext uri="{BB962C8B-B14F-4D97-AF65-F5344CB8AC3E}">
        <p14:creationId xmlns:p14="http://schemas.microsoft.com/office/powerpoint/2010/main" val="122891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A4052-EC81-4632-9B24-302076CFDA79}"/>
              </a:ext>
            </a:extLst>
          </p:cNvPr>
          <p:cNvPicPr>
            <a:picLocks noChangeAspect="1"/>
          </p:cNvPicPr>
          <p:nvPr/>
        </p:nvPicPr>
        <p:blipFill>
          <a:blip r:embed="rId2"/>
          <a:stretch>
            <a:fillRect/>
          </a:stretch>
        </p:blipFill>
        <p:spPr>
          <a:xfrm>
            <a:off x="258527" y="2654710"/>
            <a:ext cx="11489634" cy="1524000"/>
          </a:xfrm>
          <a:prstGeom prst="rect">
            <a:avLst/>
          </a:prstGeom>
        </p:spPr>
      </p:pic>
    </p:spTree>
    <p:extLst>
      <p:ext uri="{BB962C8B-B14F-4D97-AF65-F5344CB8AC3E}">
        <p14:creationId xmlns:p14="http://schemas.microsoft.com/office/powerpoint/2010/main" val="2363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A9E8-3984-4E43-9F02-28BAD350823E}"/>
              </a:ext>
            </a:extLst>
          </p:cNvPr>
          <p:cNvSpPr>
            <a:spLocks noGrp="1"/>
          </p:cNvSpPr>
          <p:nvPr>
            <p:ph type="title"/>
          </p:nvPr>
        </p:nvSpPr>
        <p:spPr/>
        <p:txBody>
          <a:bodyPr/>
          <a:lstStyle/>
          <a:p>
            <a:r>
              <a:rPr lang="en-US" dirty="0"/>
              <a:t>Find one or more sentences on the internet containing these phrases:</a:t>
            </a:r>
            <a:endParaRPr lang="ro-RO" dirty="0"/>
          </a:p>
        </p:txBody>
      </p:sp>
      <p:pic>
        <p:nvPicPr>
          <p:cNvPr id="4" name="Content Placeholder 3">
            <a:extLst>
              <a:ext uri="{FF2B5EF4-FFF2-40B4-BE49-F238E27FC236}">
                <a16:creationId xmlns:a16="http://schemas.microsoft.com/office/drawing/2014/main" id="{41EDF0C9-36D4-4252-B11C-FAF3050AD1D9}"/>
              </a:ext>
            </a:extLst>
          </p:cNvPr>
          <p:cNvPicPr>
            <a:picLocks noGrp="1" noChangeAspect="1"/>
          </p:cNvPicPr>
          <p:nvPr>
            <p:ph idx="1"/>
          </p:nvPr>
        </p:nvPicPr>
        <p:blipFill>
          <a:blip r:embed="rId2"/>
          <a:stretch>
            <a:fillRect/>
          </a:stretch>
        </p:blipFill>
        <p:spPr>
          <a:xfrm>
            <a:off x="88335" y="2625214"/>
            <a:ext cx="12103665" cy="2176118"/>
          </a:xfrm>
          <a:prstGeom prst="rect">
            <a:avLst/>
          </a:prstGeom>
        </p:spPr>
      </p:pic>
    </p:spTree>
    <p:extLst>
      <p:ext uri="{BB962C8B-B14F-4D97-AF65-F5344CB8AC3E}">
        <p14:creationId xmlns:p14="http://schemas.microsoft.com/office/powerpoint/2010/main" val="42692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B5B5DE-7374-4E85-AFA4-444F26064235}"/>
              </a:ext>
            </a:extLst>
          </p:cNvPr>
          <p:cNvPicPr>
            <a:picLocks noChangeAspect="1"/>
          </p:cNvPicPr>
          <p:nvPr/>
        </p:nvPicPr>
        <p:blipFill>
          <a:blip r:embed="rId2"/>
          <a:stretch>
            <a:fillRect/>
          </a:stretch>
        </p:blipFill>
        <p:spPr>
          <a:xfrm>
            <a:off x="52481" y="1416378"/>
            <a:ext cx="12139519" cy="3648793"/>
          </a:xfrm>
          <a:prstGeom prst="rect">
            <a:avLst/>
          </a:prstGeom>
        </p:spPr>
      </p:pic>
      <p:sp>
        <p:nvSpPr>
          <p:cNvPr id="3" name="TextBox 2">
            <a:extLst>
              <a:ext uri="{FF2B5EF4-FFF2-40B4-BE49-F238E27FC236}">
                <a16:creationId xmlns:a16="http://schemas.microsoft.com/office/drawing/2014/main" id="{3FA604AA-76C1-41CA-B77D-164D0F09C01D}"/>
              </a:ext>
            </a:extLst>
          </p:cNvPr>
          <p:cNvSpPr txBox="1"/>
          <p:nvPr/>
        </p:nvSpPr>
        <p:spPr>
          <a:xfrm>
            <a:off x="393290" y="265471"/>
            <a:ext cx="7816645" cy="769441"/>
          </a:xfrm>
          <a:prstGeom prst="rect">
            <a:avLst/>
          </a:prstGeom>
          <a:noFill/>
        </p:spPr>
        <p:txBody>
          <a:bodyPr wrap="square" rtlCol="0">
            <a:spAutoFit/>
          </a:bodyPr>
          <a:lstStyle/>
          <a:p>
            <a:r>
              <a:rPr lang="en-US" sz="4400" dirty="0"/>
              <a:t>CLAUSES</a:t>
            </a:r>
            <a:endParaRPr lang="ro-RO" dirty="0"/>
          </a:p>
        </p:txBody>
      </p:sp>
    </p:spTree>
    <p:extLst>
      <p:ext uri="{BB962C8B-B14F-4D97-AF65-F5344CB8AC3E}">
        <p14:creationId xmlns:p14="http://schemas.microsoft.com/office/powerpoint/2010/main" val="3083738936"/>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TotalTime>
  <Words>385</Words>
  <Application>Microsoft Office PowerPoint</Application>
  <PresentationFormat>Widescreen</PresentationFormat>
  <Paragraphs>45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Lato</vt:lpstr>
      <vt:lpstr>Office Theme</vt:lpstr>
      <vt:lpstr>PHRASES AND CLAUSES</vt:lpstr>
      <vt:lpstr>PowerPoint Presentation</vt:lpstr>
      <vt:lpstr>PowerPoint Presentation</vt:lpstr>
      <vt:lpstr>PowerPoint Presentation</vt:lpstr>
      <vt:lpstr>PowerPoint Presentation</vt:lpstr>
      <vt:lpstr>PowerPoint Presentation</vt:lpstr>
      <vt:lpstr>PowerPoint Presentation</vt:lpstr>
      <vt:lpstr>Find one or more sentences on the internet containing these phrases: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Adverb clauses.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PHRASES AND CLAUSES</dc:title>
  <dc:creator>User</dc:creator>
  <cp:lastModifiedBy>User</cp:lastModifiedBy>
  <cp:revision>40</cp:revision>
  <dcterms:created xsi:type="dcterms:W3CDTF">2022-10-09T10:55:51Z</dcterms:created>
  <dcterms:modified xsi:type="dcterms:W3CDTF">2024-10-26T11:38:51Z</dcterms:modified>
</cp:coreProperties>
</file>